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9"/>
  </p:notesMasterIdLst>
  <p:sldIdLst>
    <p:sldId id="256" r:id="rId2"/>
    <p:sldId id="258" r:id="rId3"/>
    <p:sldId id="262" r:id="rId4"/>
    <p:sldId id="259" r:id="rId5"/>
    <p:sldId id="260" r:id="rId6"/>
    <p:sldId id="263" r:id="rId7"/>
    <p:sldId id="261" r:id="rId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95471" autoAdjust="0"/>
  </p:normalViewPr>
  <p:slideViewPr>
    <p:cSldViewPr>
      <p:cViewPr varScale="1">
        <p:scale>
          <a:sx n="83" d="100"/>
          <a:sy n="83" d="100"/>
        </p:scale>
        <p:origin x="152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41F11C-EFF6-450D-9F0A-5536DFEBDABD}" type="datetimeFigureOut">
              <a:rPr lang="lt-LT"/>
              <a:pPr>
                <a:defRPr/>
              </a:pPr>
              <a:t>2017-07-17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lt-LT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lt-LT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408DB3-DDE7-49E8-AD16-99BA5E9AA365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732776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08DB3-DDE7-49E8-AD16-99BA5E9AA365}" type="slidenum">
              <a:rPr lang="lt-LT" altLang="lt-LT" smtClean="0"/>
              <a:pPr>
                <a:defRPr/>
              </a:pPr>
              <a:t>5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70961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/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/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lt-LT" smtClean="0"/>
              <a:t>Spustelėję redag. ruoš. paantrš. stilių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11E3D-58CA-4842-B36F-2F2BEC859849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197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C78BF-91DB-4BB8-A961-B1457B7B599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68649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6764338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9" y="274637"/>
            <a:ext cx="1801785" cy="5897563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7"/>
            <a:ext cx="5979968" cy="5897563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302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0" y="6423025"/>
            <a:ext cx="32099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25" y="6423025"/>
            <a:ext cx="66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DFA5C-662A-4831-8875-D121DE3D48E5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06000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C56CA8B0-E8BA-446F-B07E-5179F9EF912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60606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lIns="91425" tIns="91425" rIns="91425" bIns="91425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1EF024A5-68B3-429B-AF90-E478727392E0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6314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713B8-C5E7-4651-9A98-A5250C672D2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0347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cijos antrašt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/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EE6606C-F023-4EB9-B1AC-00BF45F260C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9886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54669-6D57-4163-8503-F6C93C76C3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71267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7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E96D3-26B7-4AE4-9F08-C404440BA33B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10934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5E24-D6C6-470B-A50A-D3E8CE4BBB18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54431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F41EE-0670-470A-8EF5-E95E8024157D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8143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5"/>
            <a:ext cx="4594860" cy="4114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252A0-2BF4-4C6D-944B-BCFC425F10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21693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5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lt-LT" noProof="0" smtClean="0"/>
              <a:t>Spustelėkite piktogr. norėdami įtraukti pav.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848A4-A8AA-452B-A268-6EE8FFB477C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08689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6213"/>
            <a:ext cx="9142413" cy="1646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1700" y="284163"/>
            <a:ext cx="7339013" cy="15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01700" y="2011363"/>
            <a:ext cx="7339013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lt-LT" smtClean="0"/>
              <a:t>Spustelėję redag. ruoš. teksto stilių</a:t>
            </a:r>
          </a:p>
          <a:p>
            <a:pPr lvl="1"/>
            <a:r>
              <a:rPr lang="lt-LT" altLang="lt-LT" smtClean="0"/>
              <a:t>Antras lygmuo</a:t>
            </a:r>
          </a:p>
          <a:p>
            <a:pPr lvl="2"/>
            <a:r>
              <a:rPr lang="lt-LT" altLang="lt-LT" smtClean="0"/>
              <a:t>Trečias lygmuo</a:t>
            </a:r>
          </a:p>
          <a:p>
            <a:pPr lvl="3"/>
            <a:r>
              <a:rPr lang="lt-LT" altLang="lt-LT" smtClean="0"/>
              <a:t>Ketvirtas lygmuo</a:t>
            </a:r>
          </a:p>
          <a:p>
            <a:pPr lvl="4"/>
            <a:r>
              <a:rPr lang="lt-LT" altLang="lt-LT" smtClean="0"/>
              <a:t>Penktas lygmuo</a:t>
            </a:r>
            <a:endParaRPr lang="en-US" altLang="lt-L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700" y="6423025"/>
            <a:ext cx="22510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0" y="6423025"/>
            <a:ext cx="3783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650" y="6423025"/>
            <a:ext cx="709613" cy="365125"/>
          </a:xfrm>
          <a:prstGeom prst="rect">
            <a:avLst/>
          </a:prstGeom>
        </p:spPr>
        <p:txBody>
          <a:bodyPr vert="horz" wrap="square" lIns="4572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164163DB-A1F4-4E6A-A896-D316929EBEE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2" r:id="rId1"/>
    <p:sldLayoutId id="2147484055" r:id="rId2"/>
    <p:sldLayoutId id="2147484063" r:id="rId3"/>
    <p:sldLayoutId id="2147484056" r:id="rId4"/>
    <p:sldLayoutId id="2147484057" r:id="rId5"/>
    <p:sldLayoutId id="2147484058" r:id="rId6"/>
    <p:sldLayoutId id="2147484064" r:id="rId7"/>
    <p:sldLayoutId id="2147484059" r:id="rId8"/>
    <p:sldLayoutId id="2147484060" r:id="rId9"/>
    <p:sldLayoutId id="2147484061" r:id="rId10"/>
    <p:sldLayoutId id="2147484065" r:id="rId11"/>
    <p:sldLayoutId id="2147484066" r:id="rId12"/>
    <p:sldLayoutId id="2147484067" r:id="rId13"/>
  </p:sldLayoutIdLst>
  <p:txStyles>
    <p:titleStyle>
      <a:lvl1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2pPr>
      <a:lvl3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3pPr>
      <a:lvl4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4pPr>
      <a:lvl5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5pPr>
      <a:lvl6pPr marL="4572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6pPr>
      <a:lvl7pPr marL="9144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7pPr>
      <a:lvl8pPr marL="13716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8pPr>
      <a:lvl9pPr marL="18288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9pPr>
    </p:titleStyle>
    <p:bodyStyle>
      <a:lvl1pPr marL="136525" indent="-136525" algn="l" defTabSz="685800" rtl="0" eaLnBrk="0" fontAlgn="base" hangingPunct="0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79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94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6508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3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2166938"/>
            <a:ext cx="8602662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JAVA </a:t>
            </a:r>
            <a:r>
              <a:rPr lang="en-US" dirty="0">
                <a:latin typeface="Arial" pitchFamily="34" charset="0"/>
                <a:cs typeface="Arial" pitchFamily="34" charset="0"/>
              </a:rPr>
              <a:t>8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95738"/>
            <a:ext cx="6858000" cy="1309687"/>
          </a:xfrm>
        </p:spPr>
        <p:txBody>
          <a:bodyPr/>
          <a:lstStyle/>
          <a:p>
            <a:pPr eaLnBrk="1" hangingPunct="1"/>
            <a:endParaRPr lang="en-US" altLang="lt-LT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474663"/>
            <a:ext cx="53943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Kalbėsime apie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Testas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Kavos</a:t>
            </a:r>
            <a:r>
              <a:rPr lang="en-US" dirty="0" smtClean="0"/>
              <a:t> </a:t>
            </a:r>
            <a:r>
              <a:rPr lang="en-US" dirty="0" err="1" smtClean="0"/>
              <a:t>aparatas</a:t>
            </a:r>
            <a:r>
              <a:rPr lang="en-US" dirty="0" smtClean="0"/>
              <a:t> 1</a:t>
            </a:r>
            <a:endParaRPr lang="lt-LT" dirty="0" smtClean="0"/>
          </a:p>
          <a:p>
            <a:r>
              <a:rPr lang="lt-LT" dirty="0" smtClean="0"/>
              <a:t>Klasių hierarchija</a:t>
            </a:r>
            <a:endParaRPr lang="en-US" dirty="0" smtClean="0"/>
          </a:p>
          <a:p>
            <a:r>
              <a:rPr lang="en-US" dirty="0" smtClean="0"/>
              <a:t>Object</a:t>
            </a:r>
          </a:p>
          <a:p>
            <a:r>
              <a:rPr lang="en-US" dirty="0" err="1" smtClean="0"/>
              <a:t>Paveld</a:t>
            </a:r>
            <a:r>
              <a:rPr lang="lt-LT" dirty="0" smtClean="0"/>
              <a:t>ėjimas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Klasių hierarchija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www.java-forums.org/attachments/ocaj/3835d1336933994t-tutorial-depth-view-java-classes-java-certification-exam-iv-d9-classhierarch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598726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31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Object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Visi</a:t>
            </a:r>
            <a:r>
              <a:rPr lang="en-US" dirty="0" smtClean="0"/>
              <a:t> </a:t>
            </a:r>
            <a:r>
              <a:rPr lang="en-US" dirty="0" err="1" smtClean="0"/>
              <a:t>objektai</a:t>
            </a:r>
            <a:r>
              <a:rPr lang="en-US" dirty="0" smtClean="0"/>
              <a:t> </a:t>
            </a:r>
            <a:r>
              <a:rPr lang="en-US" dirty="0" err="1" smtClean="0"/>
              <a:t>paveldi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lt-LT" dirty="0" smtClean="0"/>
              <a:t>š Object klasės</a:t>
            </a:r>
          </a:p>
          <a:p>
            <a:r>
              <a:rPr lang="lt-LT" dirty="0" smtClean="0"/>
              <a:t>Metodai:</a:t>
            </a:r>
          </a:p>
          <a:p>
            <a:pPr lvl="1"/>
            <a:r>
              <a:rPr lang="lt-LT" dirty="0" smtClean="0"/>
              <a:t>getClass()</a:t>
            </a:r>
          </a:p>
          <a:p>
            <a:pPr lvl="1"/>
            <a:r>
              <a:rPr lang="lt-LT" dirty="0" smtClean="0"/>
              <a:t>toString()</a:t>
            </a:r>
          </a:p>
          <a:p>
            <a:pPr lvl="1"/>
            <a:r>
              <a:rPr lang="lt-LT" dirty="0" smtClean="0"/>
              <a:t>equals()</a:t>
            </a:r>
          </a:p>
          <a:p>
            <a:pPr lvl="1"/>
            <a:r>
              <a:rPr lang="lt-LT" dirty="0" smtClean="0"/>
              <a:t>hashCode()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lone()</a:t>
            </a:r>
          </a:p>
          <a:p>
            <a:r>
              <a:rPr lang="en-US" dirty="0" err="1" smtClean="0"/>
              <a:t>Operatoriai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Cast </a:t>
            </a:r>
            <a:r>
              <a:rPr lang="en-US" dirty="0" err="1" smtClean="0"/>
              <a:t>operatorius</a:t>
            </a:r>
            <a:r>
              <a:rPr lang="en-US" dirty="0" smtClean="0"/>
              <a:t> (Object)</a:t>
            </a:r>
          </a:p>
          <a:p>
            <a:pPr lvl="1"/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u="sng" dirty="0" err="1" smtClean="0"/>
              <a:t>Object.</a:t>
            </a:r>
            <a:r>
              <a:rPr lang="en-US" b="1" u="sng" dirty="0" err="1" smtClean="0"/>
              <a:t>class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597" y="1838325"/>
            <a:ext cx="3914775" cy="2276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597" y="4305300"/>
            <a:ext cx="35337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2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Paveld</a:t>
            </a:r>
            <a:r>
              <a:rPr lang="lt-LT" dirty="0" smtClean="0"/>
              <a:t>ėjimas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2983147" cy="4206240"/>
          </a:xfrm>
        </p:spPr>
        <p:txBody>
          <a:bodyPr/>
          <a:lstStyle/>
          <a:p>
            <a:r>
              <a:rPr lang="lt-LT" dirty="0" smtClean="0"/>
              <a:t>Raktažodiai:</a:t>
            </a:r>
          </a:p>
          <a:p>
            <a:pPr lvl="1"/>
            <a:r>
              <a:rPr lang="lt-LT" dirty="0"/>
              <a:t>s</a:t>
            </a:r>
            <a:r>
              <a:rPr lang="lt-LT" dirty="0" smtClean="0"/>
              <a:t>uper</a:t>
            </a:r>
          </a:p>
          <a:p>
            <a:pPr lvl="1"/>
            <a:r>
              <a:rPr lang="lt-LT" dirty="0" smtClean="0"/>
              <a:t>protected</a:t>
            </a:r>
          </a:p>
          <a:p>
            <a:pPr lvl="1"/>
            <a:r>
              <a:rPr lang="lt-LT" dirty="0" smtClean="0"/>
              <a:t>extends</a:t>
            </a:r>
          </a:p>
          <a:p>
            <a:pPr lvl="1"/>
            <a:r>
              <a:rPr lang="en-US" dirty="0" smtClean="0"/>
              <a:t>@</a:t>
            </a:r>
            <a:r>
              <a:rPr lang="en-US" dirty="0" smtClean="0"/>
              <a:t>Override</a:t>
            </a:r>
          </a:p>
          <a:p>
            <a:pPr lvl="1"/>
            <a:r>
              <a:rPr lang="en-US" dirty="0" err="1" smtClean="0"/>
              <a:t>polimorfizmas</a:t>
            </a:r>
            <a:endParaRPr lang="lt-LT" dirty="0" smtClean="0"/>
          </a:p>
          <a:p>
            <a:r>
              <a:rPr lang="en-US" dirty="0" err="1" smtClean="0"/>
              <a:t>Galima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perra</a:t>
            </a:r>
            <a:r>
              <a:rPr lang="lt-LT" dirty="0"/>
              <a:t>šyti (override) tėvinės klasės metodus</a:t>
            </a:r>
            <a:endParaRPr lang="en-US" dirty="0" smtClean="0"/>
          </a:p>
          <a:p>
            <a:pPr lvl="1"/>
            <a:r>
              <a:rPr lang="en-US" dirty="0" smtClean="0"/>
              <a:t>u</a:t>
            </a:r>
            <a:r>
              <a:rPr lang="lt-LT" dirty="0" smtClean="0"/>
              <a:t>ždengti tėvinės klasės </a:t>
            </a:r>
            <a:r>
              <a:rPr lang="lt-LT" dirty="0" smtClean="0"/>
              <a:t>atributus</a:t>
            </a:r>
            <a:endParaRPr lang="en-US" dirty="0" smtClean="0"/>
          </a:p>
          <a:p>
            <a:pPr lvl="1"/>
            <a:r>
              <a:rPr lang="lt-LT" dirty="0" smtClean="0"/>
              <a:t>pasiekti </a:t>
            </a:r>
            <a:r>
              <a:rPr lang="lt-LT" dirty="0" smtClean="0"/>
              <a:t>tėvinės klasės laukus</a:t>
            </a:r>
          </a:p>
          <a:p>
            <a:pPr lvl="1"/>
            <a:r>
              <a:rPr lang="lt-LT" dirty="0" smtClean="0"/>
              <a:t>Su super </a:t>
            </a:r>
            <a:r>
              <a:rPr lang="en-US" dirty="0" err="1" smtClean="0"/>
              <a:t>kreiptis</a:t>
            </a:r>
            <a:r>
              <a:rPr lang="lt-LT" dirty="0" smtClean="0"/>
              <a:t> </a:t>
            </a:r>
            <a:r>
              <a:rPr lang="lt-LT" dirty="0" smtClean="0"/>
              <a:t>į tėvinę klasę</a:t>
            </a:r>
            <a:endParaRPr lang="lt-LT" dirty="0"/>
          </a:p>
          <a:p>
            <a:pPr lvl="1"/>
            <a:r>
              <a:rPr lang="lt-LT" dirty="0" smtClean="0"/>
              <a:t>Galima kurti apibendrintus metodus</a:t>
            </a:r>
            <a:endParaRPr lang="en-US" dirty="0" smtClean="0"/>
          </a:p>
          <a:p>
            <a:r>
              <a:rPr lang="en-US" dirty="0" err="1" smtClean="0"/>
              <a:t>Negalima</a:t>
            </a:r>
            <a:r>
              <a:rPr lang="en-US" dirty="0" smtClean="0"/>
              <a:t> </a:t>
            </a:r>
            <a:r>
              <a:rPr lang="lt-LT" dirty="0" smtClean="0"/>
              <a:t>praplėsti kelių klasių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009" y="2011680"/>
            <a:ext cx="521459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2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Privalumai?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Užduotis – kavos aparatas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Sukurti klasę Puodelis:</a:t>
            </a:r>
          </a:p>
          <a:p>
            <a:pPr lvl="1"/>
            <a:r>
              <a:rPr lang="lt-LT" dirty="0" smtClean="0"/>
              <a:t>Turi int atributą </a:t>
            </a:r>
            <a:r>
              <a:rPr lang="en-US" dirty="0" smtClean="0"/>
              <a:t>kuris </a:t>
            </a:r>
            <a:r>
              <a:rPr lang="en-US" dirty="0" err="1" smtClean="0"/>
              <a:t>nusako</a:t>
            </a:r>
            <a:r>
              <a:rPr lang="lt-LT" dirty="0" smtClean="0"/>
              <a:t> maksimalią</a:t>
            </a:r>
            <a:r>
              <a:rPr lang="en-US" dirty="0" smtClean="0"/>
              <a:t> </a:t>
            </a:r>
            <a:r>
              <a:rPr lang="en-US" dirty="0" err="1" smtClean="0"/>
              <a:t>puodelio</a:t>
            </a:r>
            <a:r>
              <a:rPr lang="en-US" dirty="0" smtClean="0"/>
              <a:t> </a:t>
            </a:r>
            <a:r>
              <a:rPr lang="en-US" dirty="0" err="1" smtClean="0"/>
              <a:t>talp</a:t>
            </a:r>
            <a:r>
              <a:rPr lang="lt-LT" dirty="0" smtClean="0"/>
              <a:t>ą</a:t>
            </a:r>
          </a:p>
          <a:p>
            <a:pPr lvl="1"/>
            <a:r>
              <a:rPr lang="lt-LT" smtClean="0"/>
              <a:t>Turi </a:t>
            </a:r>
            <a:r>
              <a:rPr lang="lt-LT" dirty="0" smtClean="0"/>
              <a:t>metodą rodykInformaciją, kuris atspausdina kokios talpos puodelis</a:t>
            </a:r>
          </a:p>
          <a:p>
            <a:r>
              <a:rPr lang="lt-LT" dirty="0" smtClean="0"/>
              <a:t>Sukurti klasę kavos puodelis:</a:t>
            </a:r>
          </a:p>
          <a:p>
            <a:pPr lvl="1"/>
            <a:r>
              <a:rPr lang="lt-LT" dirty="0" smtClean="0"/>
              <a:t>Turi atributą Produktai, kuris saugo kiek kokių produktų įdėta į kavos puodelį</a:t>
            </a:r>
            <a:endParaRPr lang="lt-LT" dirty="0"/>
          </a:p>
          <a:p>
            <a:pPr lvl="1"/>
            <a:r>
              <a:rPr lang="lt-LT" dirty="0"/>
              <a:t>Turėtų kavos </a:t>
            </a:r>
            <a:r>
              <a:rPr lang="lt-LT" dirty="0" smtClean="0"/>
              <a:t>pavadinimą</a:t>
            </a:r>
          </a:p>
          <a:p>
            <a:pPr lvl="1"/>
            <a:r>
              <a:rPr lang="lt-LT" dirty="0" smtClean="0"/>
              <a:t>Turėtų boolean atributą, kuris pasakytų ar kava </a:t>
            </a:r>
            <a:r>
              <a:rPr lang="lt-LT" dirty="0" smtClean="0"/>
              <a:t>pagamintą</a:t>
            </a:r>
          </a:p>
          <a:p>
            <a:pPr lvl="1"/>
            <a:r>
              <a:rPr lang="lt-LT" dirty="0" smtClean="0"/>
              <a:t>Turėtų metodą toString, kuris atspausdintų informaciją</a:t>
            </a:r>
            <a:endParaRPr lang="lt-LT" dirty="0" smtClean="0"/>
          </a:p>
          <a:p>
            <a:r>
              <a:rPr lang="lt-LT" dirty="0" smtClean="0"/>
              <a:t>Sukurti savo klases pagal kavos tipą, kurios praplečia klasę Puodelis (Pvz.: CapuccinoPuodelis):</a:t>
            </a:r>
          </a:p>
          <a:p>
            <a:pPr lvl="1"/>
            <a:r>
              <a:rPr lang="lt-LT" dirty="0" smtClean="0"/>
              <a:t>Turi konstruktorių, kuris inicializuoją kavos vardą ir </a:t>
            </a:r>
            <a:r>
              <a:rPr lang="lt-LT" dirty="0" smtClean="0"/>
              <a:t>produktų </a:t>
            </a:r>
            <a:r>
              <a:rPr lang="lt-LT" dirty="0" smtClean="0"/>
              <a:t>kiekius</a:t>
            </a:r>
          </a:p>
          <a:p>
            <a:r>
              <a:rPr lang="lt-LT" dirty="0" smtClean="0"/>
              <a:t>Kavos aparato gaminkKava metodas turėtų:</a:t>
            </a:r>
          </a:p>
          <a:p>
            <a:pPr lvl="1"/>
            <a:r>
              <a:rPr lang="lt-LT" dirty="0" smtClean="0"/>
              <a:t>Sukurti atitinkamo tipo kavos puodelį</a:t>
            </a:r>
          </a:p>
          <a:p>
            <a:pPr lvl="1"/>
            <a:r>
              <a:rPr lang="lt-LT" dirty="0" smtClean="0"/>
              <a:t>Sukurti metodą gamink kavą, kuris priima kavos puodelį, kuris pagal kavos puodelio produkto kiekius sumažintų kavos aparato produktų kiekius ir pakeistų ‚ar kava pagaminta‘ į </a:t>
            </a:r>
            <a:r>
              <a:rPr lang="lt-LT" dirty="0" smtClean="0"/>
              <a:t>true</a:t>
            </a:r>
          </a:p>
          <a:p>
            <a:pPr lvl="1"/>
            <a:r>
              <a:rPr lang="lt-LT" dirty="0" smtClean="0"/>
              <a:t>Grąžintų </a:t>
            </a:r>
            <a:r>
              <a:rPr lang="lt-LT" dirty="0" smtClean="0"/>
              <a:t>atitinkamo tipo kavos puodelį su pagaminta kava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27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lniusCodingScool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">
    <a:dk1>
      <a:srgbClr val="2C2C2C"/>
    </a:dk1>
    <a:lt1>
      <a:srgbClr val="3952A6"/>
    </a:lt1>
    <a:dk2>
      <a:srgbClr val="FFFFFF"/>
    </a:dk2>
    <a:lt2>
      <a:srgbClr val="C9ECFC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vilniusCodingScool</Template>
  <TotalTime>17886</TotalTime>
  <Words>229</Words>
  <Application>Microsoft Office PowerPoint</Application>
  <PresentationFormat>On-screen Show (4:3)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Tahoma</vt:lpstr>
      <vt:lpstr>Wingdings</vt:lpstr>
      <vt:lpstr>vilniusCodingScool</vt:lpstr>
      <vt:lpstr>JAVA 8</vt:lpstr>
      <vt:lpstr>Kalbėsime apie</vt:lpstr>
      <vt:lpstr>Klasių hierarchija</vt:lpstr>
      <vt:lpstr>Object</vt:lpstr>
      <vt:lpstr>Paveldėjimas</vt:lpstr>
      <vt:lpstr>Privalumai?</vt:lpstr>
      <vt:lpstr>Užduotis – kavos aparatas</vt:lpstr>
    </vt:vector>
  </TitlesOfParts>
  <Company>Namai nameliai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Įvadas į Java programavimo kalbą</dc:title>
  <dc:creator>Vytautas Dusevicius</dc:creator>
  <cp:lastModifiedBy>Andrius Kaunas</cp:lastModifiedBy>
  <cp:revision>882</cp:revision>
  <cp:lastPrinted>1601-01-01T00:00:00Z</cp:lastPrinted>
  <dcterms:created xsi:type="dcterms:W3CDTF">2002-09-28T10:24:26Z</dcterms:created>
  <dcterms:modified xsi:type="dcterms:W3CDTF">2017-07-17T16:19:18Z</dcterms:modified>
</cp:coreProperties>
</file>