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17"/>
  </p:notesMasterIdLst>
  <p:sldIdLst>
    <p:sldId id="256" r:id="rId2"/>
    <p:sldId id="407" r:id="rId3"/>
    <p:sldId id="399" r:id="rId4"/>
    <p:sldId id="400" r:id="rId5"/>
    <p:sldId id="383" r:id="rId6"/>
    <p:sldId id="384" r:id="rId7"/>
    <p:sldId id="398" r:id="rId8"/>
    <p:sldId id="386" r:id="rId9"/>
    <p:sldId id="387" r:id="rId10"/>
    <p:sldId id="389" r:id="rId11"/>
    <p:sldId id="401" r:id="rId12"/>
    <p:sldId id="403" r:id="rId13"/>
    <p:sldId id="404" r:id="rId14"/>
    <p:sldId id="405" r:id="rId15"/>
    <p:sldId id="406" r:id="rId16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90" autoAdjust="0"/>
    <p:restoredTop sz="95565" autoAdjust="0"/>
  </p:normalViewPr>
  <p:slideViewPr>
    <p:cSldViewPr>
      <p:cViewPr varScale="1">
        <p:scale>
          <a:sx n="110" d="100"/>
          <a:sy n="110" d="100"/>
        </p:scale>
        <p:origin x="174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62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C41F11C-EFF6-450D-9F0A-5536DFEBDABD}" type="datetimeFigureOut">
              <a:rPr lang="lt-LT"/>
              <a:pPr>
                <a:defRPr/>
              </a:pPr>
              <a:t>2017-07-03</a:t>
            </a:fld>
            <a:endParaRPr lang="lt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lt-LT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lt-LT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B408DB3-DDE7-49E8-AD16-99BA5E9AA365}" type="slidenum">
              <a:rPr lang="lt-LT" altLang="lt-LT"/>
              <a:pPr>
                <a:defRPr/>
              </a:pPr>
              <a:t>‹#›</a:t>
            </a:fld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27327769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-4763" y="2058988"/>
            <a:ext cx="9147176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2166365"/>
            <a:ext cx="8603674" cy="1739347"/>
          </a:xfrm>
        </p:spPr>
        <p:txBody>
          <a:bodyPr/>
          <a:lstStyle>
            <a:lvl1pPr algn="ctr">
              <a:lnSpc>
                <a:spcPct val="80000"/>
              </a:lnSpc>
              <a:defRPr sz="4500" spc="113" baseline="0"/>
            </a:lvl1pPr>
          </a:lstStyle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96251"/>
            <a:ext cx="6858000" cy="1309255"/>
          </a:xfrm>
        </p:spPr>
        <p:txBody>
          <a:bodyPr/>
          <a:lstStyle>
            <a:lvl1pPr marL="0" indent="0" algn="ctr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5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lt-LT" smtClean="0"/>
              <a:t>Spustelėję redag. ruoš. paantrš. stilių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11E3D-58CA-4842-B36F-2F2BEC859849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319777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EC78BF-91DB-4BB8-A961-B1457B7B599A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686496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6764338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9" y="274637"/>
            <a:ext cx="1801785" cy="5897563"/>
          </a:xfrm>
        </p:spPr>
        <p:txBody>
          <a:bodyPr vert="eaVert"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7"/>
            <a:ext cx="5979968" cy="5897563"/>
          </a:xfrm>
        </p:spPr>
        <p:txBody>
          <a:bodyPr vert="eaVert"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3025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0" y="6423025"/>
            <a:ext cx="32099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25" y="6423025"/>
            <a:ext cx="660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DFA5C-662A-4831-8875-D121DE3D48E5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2060005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1" y="593367"/>
            <a:ext cx="8520599" cy="763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lt-LT" smtClean="0"/>
              <a:t>Spustelėję redag. ruoš. pavad. stilių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1" y="1536633"/>
            <a:ext cx="8520599" cy="4555200"/>
          </a:xfrm>
          <a:prstGeom prst="rect">
            <a:avLst/>
          </a:prstGeom>
        </p:spPr>
        <p:txBody>
          <a:bodyPr lIns="91425" tIns="91425" rIns="91425" b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4" name="Shape 19"/>
          <p:cNvSpPr txBox="1">
            <a:spLocks noGrp="1"/>
          </p:cNvSpPr>
          <p:nvPr>
            <p:ph type="sldNum" idx="10"/>
          </p:nvPr>
        </p:nvSpPr>
        <p:spPr>
          <a:xfrm>
            <a:off x="8472488" y="6218238"/>
            <a:ext cx="549275" cy="523875"/>
          </a:xfrm>
        </p:spPr>
        <p:txBody>
          <a:bodyPr lIns="91425" tIns="91425" rIns="91425" bIns="91425">
            <a:noAutofit/>
          </a:bodyPr>
          <a:lstStyle>
            <a:lvl1pPr>
              <a:defRPr/>
            </a:lvl1pPr>
          </a:lstStyle>
          <a:p>
            <a:pPr>
              <a:defRPr/>
            </a:pPr>
            <a:fld id="{C56CA8B0-E8BA-446F-B07E-5179F9EF912C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3606062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400"/>
          </a:xfrm>
          <a:prstGeom prst="rect">
            <a:avLst/>
          </a:prstGeom>
        </p:spPr>
        <p:txBody>
          <a:bodyPr lIns="91425" tIns="91425" rIns="91425" bIns="91425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r>
              <a:rPr lang="lt-LT" smtClean="0"/>
              <a:t>Spustelėję redag. ruoš. pavad. stilių</a:t>
            </a:r>
            <a:endParaRPr/>
          </a:p>
        </p:txBody>
      </p:sp>
      <p:sp>
        <p:nvSpPr>
          <p:cNvPr id="3" name="Shape 34"/>
          <p:cNvSpPr txBox="1">
            <a:spLocks noGrp="1"/>
          </p:cNvSpPr>
          <p:nvPr>
            <p:ph type="sldNum" idx="10"/>
          </p:nvPr>
        </p:nvSpPr>
        <p:spPr>
          <a:xfrm>
            <a:off x="8472488" y="6218238"/>
            <a:ext cx="549275" cy="523875"/>
          </a:xfrm>
        </p:spPr>
        <p:txBody>
          <a:bodyPr lIns="91425" tIns="91425" rIns="91425" bIns="91425">
            <a:noAutofit/>
          </a:bodyPr>
          <a:lstStyle>
            <a:lvl1pPr>
              <a:defRPr/>
            </a:lvl1pPr>
          </a:lstStyle>
          <a:p>
            <a:pPr>
              <a:defRPr/>
            </a:pPr>
            <a:fld id="{1EF024A5-68B3-429B-AF90-E478727392E0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263143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713B8-C5E7-4651-9A98-A5250C672D2A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703473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kcijos antrašt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-4763" y="2058988"/>
            <a:ext cx="9147176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>
            <a:noAutofit/>
          </a:bodyPr>
          <a:lstStyle>
            <a:lvl1pPr algn="ctr">
              <a:lnSpc>
                <a:spcPct val="80000"/>
              </a:lnSpc>
              <a:defRPr sz="4500" b="0" spc="113" baseline="0">
                <a:solidFill>
                  <a:schemeClr val="bg1"/>
                </a:solidFill>
              </a:defRPr>
            </a:lvl1pPr>
          </a:lstStyle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4010335"/>
            <a:ext cx="7886700" cy="1174639"/>
          </a:xfrm>
        </p:spPr>
        <p:txBody>
          <a:bodyPr/>
          <a:lstStyle>
            <a:lvl1pPr marL="0" indent="0" algn="ctr">
              <a:buNone/>
              <a:defRPr sz="1500">
                <a:solidFill>
                  <a:schemeClr val="tx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EE6606C-F023-4EB9-B1AC-00BF45F260CC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798861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08" y="2011680"/>
            <a:ext cx="3566160" cy="420624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2793" y="2011680"/>
            <a:ext cx="3566160" cy="420624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954669-6D57-4163-8503-F6C93C76C371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1712677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5256" y="1913470"/>
            <a:ext cx="3566160" cy="743095"/>
          </a:xfrm>
        </p:spPr>
        <p:txBody>
          <a:bodyPr anchor="ctr"/>
          <a:lstStyle>
            <a:lvl1pPr marL="0" indent="0">
              <a:buNone/>
              <a:defRPr sz="1575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5256" y="2656567"/>
            <a:ext cx="3566160" cy="35661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3423" y="1913470"/>
            <a:ext cx="3566160" cy="743095"/>
          </a:xfrm>
        </p:spPr>
        <p:txBody>
          <a:bodyPr anchor="ctr"/>
          <a:lstStyle>
            <a:lvl1pPr marL="0" indent="0">
              <a:buNone/>
              <a:defRPr sz="1575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3423" y="2656564"/>
            <a:ext cx="3566160" cy="35661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7E96D3-26B7-4AE4-9F08-C404440BA33B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4109345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25E24-D6C6-470B-A50A-D3E8CE4BBB18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54431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F41EE-0670-470A-8EF5-E95E8024157D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381433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256" y="2120055"/>
            <a:ext cx="4594860" cy="4114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1767" y="2147487"/>
            <a:ext cx="2400300" cy="3432319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252A0-2BF4-4C6D-944B-BCFC425F1071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1216938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veikslėli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0120" y="2211495"/>
            <a:ext cx="459486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rtlCol="0"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lt-LT" noProof="0" smtClean="0"/>
              <a:t>Spustelėkite piktogr. norėdami įtraukti pav.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3016" y="2150621"/>
            <a:ext cx="2400300" cy="3429000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0848A4-A8AA-452B-A268-6EE8FFB477C6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3086894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76213"/>
            <a:ext cx="9142413" cy="16462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1700" y="284163"/>
            <a:ext cx="7339013" cy="150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01700" y="2011363"/>
            <a:ext cx="7339013" cy="42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t-LT" altLang="lt-LT" smtClean="0"/>
              <a:t>Spustelėję redag. ruoš. teksto stilių</a:t>
            </a:r>
          </a:p>
          <a:p>
            <a:pPr lvl="1"/>
            <a:r>
              <a:rPr lang="lt-LT" altLang="lt-LT" smtClean="0"/>
              <a:t>Antras lygmuo</a:t>
            </a:r>
          </a:p>
          <a:p>
            <a:pPr lvl="2"/>
            <a:r>
              <a:rPr lang="lt-LT" altLang="lt-LT" smtClean="0"/>
              <a:t>Trečias lygmuo</a:t>
            </a:r>
          </a:p>
          <a:p>
            <a:pPr lvl="3"/>
            <a:r>
              <a:rPr lang="lt-LT" altLang="lt-LT" smtClean="0"/>
              <a:t>Ketvirtas lygmuo</a:t>
            </a:r>
          </a:p>
          <a:p>
            <a:pPr lvl="4"/>
            <a:r>
              <a:rPr lang="lt-LT" altLang="lt-LT" smtClean="0"/>
              <a:t>Penktas lygmuo</a:t>
            </a:r>
            <a:endParaRPr lang="en-US" altLang="lt-LT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1700" y="6423025"/>
            <a:ext cx="22510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 eaLnBrk="1" hangingPunct="1">
              <a:defRPr sz="788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7350" y="6423025"/>
            <a:ext cx="37830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788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4650" y="6423025"/>
            <a:ext cx="709613" cy="365125"/>
          </a:xfrm>
          <a:prstGeom prst="rect">
            <a:avLst/>
          </a:prstGeom>
        </p:spPr>
        <p:txBody>
          <a:bodyPr vert="horz" wrap="square" lIns="4572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pPr>
              <a:defRPr/>
            </a:pPr>
            <a:fld id="{164163DB-A1F4-4E6A-A896-D316929EBEE6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62" r:id="rId1"/>
    <p:sldLayoutId id="2147484055" r:id="rId2"/>
    <p:sldLayoutId id="2147484063" r:id="rId3"/>
    <p:sldLayoutId id="2147484056" r:id="rId4"/>
    <p:sldLayoutId id="2147484057" r:id="rId5"/>
    <p:sldLayoutId id="2147484058" r:id="rId6"/>
    <p:sldLayoutId id="2147484064" r:id="rId7"/>
    <p:sldLayoutId id="2147484059" r:id="rId8"/>
    <p:sldLayoutId id="2147484060" r:id="rId9"/>
    <p:sldLayoutId id="2147484061" r:id="rId10"/>
    <p:sldLayoutId id="2147484065" r:id="rId11"/>
    <p:sldLayoutId id="2147484066" r:id="rId12"/>
    <p:sldLayoutId id="2147484067" r:id="rId13"/>
  </p:sldLayoutIdLst>
  <p:txStyles>
    <p:titleStyle>
      <a:lvl1pPr algn="l" defTabSz="6858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kern="1200" cap="all">
          <a:solidFill>
            <a:schemeClr val="bg2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2pPr>
      <a:lvl3pPr algn="l" defTabSz="6858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3pPr>
      <a:lvl4pPr algn="l" defTabSz="6858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4pPr>
      <a:lvl5pPr algn="l" defTabSz="6858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5pPr>
      <a:lvl6pPr marL="457200" algn="l" defTabSz="685800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6pPr>
      <a:lvl7pPr marL="914400" algn="l" defTabSz="685800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7pPr>
      <a:lvl8pPr marL="1371600" algn="l" defTabSz="685800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8pPr>
      <a:lvl9pPr marL="1828800" algn="l" defTabSz="685800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9pPr>
    </p:titleStyle>
    <p:bodyStyle>
      <a:lvl1pPr marL="136525" indent="-136525" algn="l" defTabSz="685800" rtl="0" eaLnBrk="0" fontAlgn="base" hangingPunct="0">
        <a:lnSpc>
          <a:spcPct val="90000"/>
        </a:lnSpc>
        <a:spcBef>
          <a:spcPts val="900"/>
        </a:spcBef>
        <a:spcAft>
          <a:spcPts val="150"/>
        </a:spcAft>
        <a:buClr>
          <a:schemeClr val="tx1"/>
        </a:buClr>
        <a:buFont typeface="Wingdings" panose="05000000000000000000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07975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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479425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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650875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325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634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038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217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546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docs.oracle.com/javase/tutorial/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www.tutorialspoint.com/java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://www.javatpoint.com/java-tutorial" TargetMode="External"/><Relationship Id="rId4" Type="http://schemas.openxmlformats.org/officeDocument/2006/relationships/hyperlink" Target="http://www.learnjavaonline.org/" TargetMode="Externa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638" y="2166938"/>
            <a:ext cx="8602662" cy="17383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JAVA 1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995738"/>
            <a:ext cx="6858000" cy="1309687"/>
          </a:xfrm>
        </p:spPr>
        <p:txBody>
          <a:bodyPr/>
          <a:lstStyle/>
          <a:p>
            <a:pPr eaLnBrk="1" hangingPunct="1"/>
            <a:endParaRPr lang="en-US" altLang="lt-LT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2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838" y="474663"/>
            <a:ext cx="5394325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Kintamieji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Tipas</a:t>
            </a:r>
          </a:p>
          <a:p>
            <a:r>
              <a:rPr lang="lt-LT" dirty="0" smtClean="0"/>
              <a:t>Vardas</a:t>
            </a:r>
          </a:p>
          <a:p>
            <a:r>
              <a:rPr lang="lt-LT" dirty="0" smtClean="0"/>
              <a:t>Pradinė reikšmė</a:t>
            </a:r>
          </a:p>
          <a:p>
            <a:r>
              <a:rPr lang="lt-LT" dirty="0" smtClean="0"/>
              <a:t>Skaliarai (primitive types): </a:t>
            </a:r>
            <a:r>
              <a:rPr lang="en-US" dirty="0" smtClean="0"/>
              <a:t>byte, short, </a:t>
            </a:r>
            <a:r>
              <a:rPr lang="lt-LT" dirty="0" smtClean="0"/>
              <a:t>int, long, float, double, boolean</a:t>
            </a:r>
          </a:p>
          <a:p>
            <a:r>
              <a:rPr lang="lt-LT" dirty="0" smtClean="0"/>
              <a:t>Objektai: Object, Integer, Long, Float, Double</a:t>
            </a:r>
            <a:endParaRPr lang="lt-L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962400"/>
            <a:ext cx="3124200" cy="163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79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KIntamieji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Masyvai</a:t>
            </a:r>
            <a:endParaRPr lang="en-US" dirty="0" smtClean="0"/>
          </a:p>
          <a:p>
            <a:r>
              <a:rPr lang="en-US" dirty="0" err="1" smtClean="0"/>
              <a:t>Objektai</a:t>
            </a:r>
            <a:endParaRPr lang="lt-LT" dirty="0"/>
          </a:p>
        </p:txBody>
      </p:sp>
      <p:pic>
        <p:nvPicPr>
          <p:cNvPr id="4" name="Shape 2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6800" y="3429000"/>
            <a:ext cx="3000513" cy="1094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600" y="3429000"/>
            <a:ext cx="3192004" cy="98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39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Operatoriai</a:t>
            </a:r>
            <a:endParaRPr lang="lt-L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1488240"/>
              </p:ext>
            </p:extLst>
          </p:nvPr>
        </p:nvGraphicFramePr>
        <p:xfrm>
          <a:off x="901700" y="2011363"/>
          <a:ext cx="733901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lt-LT" dirty="0" smtClean="0"/>
                        <a:t>Operatorių tipas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 smtClean="0"/>
                        <a:t>Operatoriai</a:t>
                      </a:r>
                      <a:endParaRPr lang="lt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lt-LT" dirty="0" smtClean="0"/>
                        <a:t>Priskyrimo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  +=  -=</a:t>
                      </a:r>
                      <a:r>
                        <a:rPr lang="en-US" baseline="0" dirty="0" smtClean="0"/>
                        <a:t>  *=  /=</a:t>
                      </a:r>
                      <a:endParaRPr lang="lt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lt-LT" dirty="0" smtClean="0"/>
                        <a:t>Aritmetiniai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r>
                        <a:rPr lang="en-US" baseline="0" dirty="0" smtClean="0"/>
                        <a:t>  -  *  /  %  ++  --</a:t>
                      </a:r>
                      <a:endParaRPr lang="lt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lt-LT" dirty="0" smtClean="0"/>
                        <a:t>Palyginimo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  &lt;=  &gt;  &gt;=  ==  !=  </a:t>
                      </a:r>
                      <a:r>
                        <a:rPr lang="en-US" dirty="0" err="1" smtClean="0"/>
                        <a:t>instanceof</a:t>
                      </a:r>
                      <a:endParaRPr lang="lt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lt-LT" dirty="0" smtClean="0"/>
                        <a:t>Loginiai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!  &amp;  &amp;&amp;  |  ||</a:t>
                      </a:r>
                      <a:endParaRPr lang="lt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Trigubas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angl.</a:t>
                      </a:r>
                      <a:r>
                        <a:rPr lang="en-US" baseline="0" dirty="0" smtClean="0"/>
                        <a:t> Ternary)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salyga</a:t>
                      </a:r>
                      <a:r>
                        <a:rPr lang="en-US" dirty="0" smtClean="0"/>
                        <a:t> ? rezultatas1 :rezultatas2 </a:t>
                      </a:r>
                      <a:endParaRPr lang="lt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555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metodai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</a:t>
            </a:r>
            <a:r>
              <a:rPr lang="lt-LT" dirty="0" smtClean="0"/>
              <a:t>ąžinamas tipas</a:t>
            </a:r>
          </a:p>
          <a:p>
            <a:r>
              <a:rPr lang="lt-LT" dirty="0" smtClean="0"/>
              <a:t>Vardas</a:t>
            </a:r>
          </a:p>
          <a:p>
            <a:r>
              <a:rPr lang="lt-LT" dirty="0" smtClean="0"/>
              <a:t>Paduodami parametrai</a:t>
            </a:r>
            <a:endParaRPr lang="en-US" dirty="0" smtClean="0"/>
          </a:p>
          <a:p>
            <a:r>
              <a:rPr lang="en-US" dirty="0" err="1" smtClean="0"/>
              <a:t>Metodo</a:t>
            </a:r>
            <a:r>
              <a:rPr lang="en-US" dirty="0" smtClean="0"/>
              <a:t> para</a:t>
            </a:r>
            <a:r>
              <a:rPr lang="lt-LT" dirty="0" smtClean="0"/>
              <a:t>šas</a:t>
            </a:r>
          </a:p>
          <a:p>
            <a:endParaRPr lang="lt-LT" dirty="0"/>
          </a:p>
        </p:txBody>
      </p:sp>
      <p:pic>
        <p:nvPicPr>
          <p:cNvPr id="4" name="Shape 232"/>
          <p:cNvPicPr preferRelativeResize="0"/>
          <p:nvPr/>
        </p:nvPicPr>
        <p:blipFill rotWithShape="1">
          <a:blip r:embed="rId2">
            <a:alphaModFix/>
          </a:blip>
          <a:srcRect l="6309" t="13309" r="4452" b="6754"/>
          <a:stretch/>
        </p:blipFill>
        <p:spPr>
          <a:xfrm>
            <a:off x="3943351" y="2554941"/>
            <a:ext cx="3863324" cy="27768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06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Pakartojimas</a:t>
            </a:r>
            <a:endParaRPr lang="lt-LT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lt-LT" dirty="0"/>
              <a:t>Sintaksė:</a:t>
            </a:r>
          </a:p>
          <a:p>
            <a:pPr lvl="1"/>
            <a:r>
              <a:rPr lang="lt-LT" dirty="0"/>
              <a:t>Sakiniai pasibaigia ;</a:t>
            </a:r>
          </a:p>
          <a:p>
            <a:pPr lvl="1"/>
            <a:r>
              <a:rPr lang="lt-LT" dirty="0"/>
              <a:t>Kodas skaidomas {} blokais </a:t>
            </a:r>
          </a:p>
          <a:p>
            <a:pPr lvl="1"/>
            <a:r>
              <a:rPr lang="lt-LT" dirty="0"/>
              <a:t>Metodai ir kintamieji yra matomi tik {} bloke</a:t>
            </a:r>
            <a:endParaRPr lang="en-US" dirty="0"/>
          </a:p>
          <a:p>
            <a:pPr lvl="1"/>
            <a:r>
              <a:rPr lang="en-US" dirty="0" err="1"/>
              <a:t>Klas</a:t>
            </a:r>
            <a:r>
              <a:rPr lang="lt-LT" dirty="0"/>
              <a:t>ės vardas sutampa su failo pavadinimu</a:t>
            </a:r>
          </a:p>
          <a:p>
            <a:r>
              <a:rPr lang="en-US" dirty="0" err="1"/>
              <a:t>Kintamieji</a:t>
            </a:r>
            <a:r>
              <a:rPr lang="en-US" dirty="0"/>
              <a:t> </a:t>
            </a:r>
            <a:r>
              <a:rPr lang="en-US" dirty="0" err="1"/>
              <a:t>deklaruojami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Tipas</a:t>
            </a:r>
            <a:r>
              <a:rPr lang="en-US" dirty="0"/>
              <a:t> </a:t>
            </a:r>
            <a:r>
              <a:rPr lang="lt-LT" dirty="0"/>
              <a:t>+ </a:t>
            </a:r>
            <a:r>
              <a:rPr lang="en-US" dirty="0" err="1"/>
              <a:t>vardas</a:t>
            </a:r>
            <a:r>
              <a:rPr lang="en-US" dirty="0"/>
              <a:t> (+ </a:t>
            </a:r>
            <a:r>
              <a:rPr lang="en-US" dirty="0" err="1"/>
              <a:t>priskyrimo</a:t>
            </a:r>
            <a:r>
              <a:rPr lang="en-US" dirty="0"/>
              <a:t> </a:t>
            </a:r>
            <a:r>
              <a:rPr lang="en-US" dirty="0" err="1"/>
              <a:t>sakinys</a:t>
            </a:r>
            <a:r>
              <a:rPr lang="en-US" dirty="0"/>
              <a:t>)</a:t>
            </a:r>
          </a:p>
          <a:p>
            <a:endParaRPr lang="lt-LT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Metodai</a:t>
            </a:r>
            <a:r>
              <a:rPr lang="en-US" dirty="0"/>
              <a:t>:</a:t>
            </a:r>
          </a:p>
          <a:p>
            <a:pPr lvl="1"/>
            <a:r>
              <a:rPr lang="lt-LT" dirty="0"/>
              <a:t>Deklaruojami: grąžinamas tipas + pavad</a:t>
            </a:r>
            <a:r>
              <a:rPr lang="en-US" dirty="0" err="1"/>
              <a:t>i</a:t>
            </a:r>
            <a:r>
              <a:rPr lang="lt-LT" dirty="0"/>
              <a:t>nimas + parametrai skliausteliuose + {} </a:t>
            </a:r>
          </a:p>
          <a:p>
            <a:pPr lvl="1"/>
            <a:r>
              <a:rPr lang="lt-LT" dirty="0"/>
              <a:t>Jeigu grąžina ne void – reikia return</a:t>
            </a:r>
          </a:p>
          <a:p>
            <a:pPr lvl="1"/>
            <a:r>
              <a:rPr lang="lt-LT" dirty="0"/>
              <a:t>Metodo pirma eilutė – parašas, pagal kurį atpažįstamas metodas</a:t>
            </a:r>
          </a:p>
          <a:p>
            <a:pPr lvl="1"/>
            <a:r>
              <a:rPr lang="lt-LT" dirty="0"/>
              <a:t>Kviečiami su metodo vardu ir </a:t>
            </a:r>
            <a:r>
              <a:rPr lang="lt-LT" dirty="0" smtClean="0"/>
              <a:t>parametrais</a:t>
            </a:r>
            <a:endParaRPr lang="en-US" dirty="0" smtClean="0"/>
          </a:p>
          <a:p>
            <a:pPr lvl="1"/>
            <a:r>
              <a:rPr lang="en-US" dirty="0" err="1" smtClean="0"/>
              <a:t>Kolkas</a:t>
            </a:r>
            <a:r>
              <a:rPr lang="en-US" dirty="0" smtClean="0"/>
              <a:t> </a:t>
            </a:r>
            <a:r>
              <a:rPr lang="en-US" dirty="0" err="1" smtClean="0"/>
              <a:t>naudosime</a:t>
            </a:r>
            <a:r>
              <a:rPr lang="en-US" dirty="0" smtClean="0"/>
              <a:t> static </a:t>
            </a:r>
            <a:r>
              <a:rPr lang="en-US" dirty="0" err="1" smtClean="0"/>
              <a:t>rakta</a:t>
            </a:r>
            <a:r>
              <a:rPr lang="lt-LT" dirty="0" smtClean="0"/>
              <a:t>žodį</a:t>
            </a:r>
          </a:p>
          <a:p>
            <a:pPr lvl="1"/>
            <a:r>
              <a:rPr lang="lt-LT" dirty="0" smtClean="0"/>
              <a:t>Metodų grąžinamus reikšmes galima panaudoti</a:t>
            </a:r>
            <a:endParaRPr lang="lt-LT" dirty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99974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Užduotys</a:t>
            </a:r>
            <a:endParaRPr lang="lt-LT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Kintamieji:</a:t>
            </a:r>
          </a:p>
          <a:p>
            <a:pPr lvl="1"/>
            <a:r>
              <a:rPr lang="lt-LT" dirty="0" smtClean="0"/>
              <a:t>Susikurti int kintamąji, priskirti jam pradinę reikšmę. Atspausdinti kintamojo, ir kintamojo + 1 reikšmes.</a:t>
            </a:r>
          </a:p>
          <a:p>
            <a:pPr lvl="1"/>
            <a:r>
              <a:rPr lang="lt-LT" dirty="0" smtClean="0"/>
              <a:t>Atlikti sveikų skaičių dalybą.</a:t>
            </a:r>
          </a:p>
          <a:p>
            <a:pPr lvl="1"/>
            <a:r>
              <a:rPr lang="lt-LT" dirty="0" smtClean="0"/>
              <a:t>Sudauginti du sveikus skaičius, prasmingai atspausdinti rezultatą.</a:t>
            </a:r>
          </a:p>
          <a:p>
            <a:pPr lvl="1"/>
            <a:r>
              <a:rPr lang="lt-LT" dirty="0" smtClean="0"/>
              <a:t>Susikurti String kintamąjį su pradine reikšme, atspausdinti jo reikšmę.</a:t>
            </a:r>
          </a:p>
          <a:p>
            <a:pPr lvl="1"/>
            <a:r>
              <a:rPr lang="lt-LT" dirty="0" smtClean="0"/>
              <a:t>Prie String pridėti kitą String kintamąjį, atspausdinti sudėties rezultatą.</a:t>
            </a:r>
            <a:endParaRPr lang="en-US" dirty="0" smtClean="0"/>
          </a:p>
          <a:p>
            <a:pPr lvl="1"/>
            <a:r>
              <a:rPr lang="en-US" dirty="0" err="1" smtClean="0"/>
              <a:t>Susikurti</a:t>
            </a:r>
            <a:r>
              <a:rPr lang="en-US" dirty="0" smtClean="0"/>
              <a:t> real</a:t>
            </a:r>
            <a:r>
              <a:rPr lang="lt-LT" dirty="0" smtClean="0"/>
              <a:t>aus skaičiaus tipo kintamąjį. Atspausdinti. Pridėti kitą realų skaičių ir atspausdinti.</a:t>
            </a:r>
          </a:p>
          <a:p>
            <a:r>
              <a:rPr lang="lt-LT" dirty="0" smtClean="0"/>
              <a:t>Metodai:</a:t>
            </a:r>
            <a:endParaRPr lang="lt-LT" dirty="0"/>
          </a:p>
          <a:p>
            <a:pPr lvl="1"/>
            <a:r>
              <a:rPr lang="en-US" dirty="0" err="1" smtClean="0"/>
              <a:t>Sukurti</a:t>
            </a:r>
            <a:r>
              <a:rPr lang="en-US" dirty="0" smtClean="0"/>
              <a:t> </a:t>
            </a:r>
            <a:r>
              <a:rPr lang="en-US" dirty="0" err="1" smtClean="0"/>
              <a:t>metod</a:t>
            </a:r>
            <a:r>
              <a:rPr lang="lt-LT" dirty="0" smtClean="0"/>
              <a:t>ą, kuris priima sveiką skaičių ir jį grąžina.</a:t>
            </a:r>
          </a:p>
          <a:p>
            <a:pPr lvl="1"/>
            <a:r>
              <a:rPr lang="en-US" dirty="0" err="1"/>
              <a:t>Sukurti</a:t>
            </a:r>
            <a:r>
              <a:rPr lang="en-US" dirty="0"/>
              <a:t> </a:t>
            </a:r>
            <a:r>
              <a:rPr lang="en-US" dirty="0" err="1"/>
              <a:t>metod</a:t>
            </a:r>
            <a:r>
              <a:rPr lang="lt-LT" dirty="0"/>
              <a:t>ą, kuris priima sveiką </a:t>
            </a:r>
            <a:r>
              <a:rPr lang="lt-LT" dirty="0" smtClean="0"/>
              <a:t>skaičių, atspausdina jo reikšmę </a:t>
            </a:r>
            <a:r>
              <a:rPr lang="lt-LT" dirty="0"/>
              <a:t>ir jį grąžina</a:t>
            </a:r>
            <a:r>
              <a:rPr lang="lt-LT" dirty="0" smtClean="0"/>
              <a:t>.</a:t>
            </a:r>
          </a:p>
          <a:p>
            <a:pPr lvl="1"/>
            <a:r>
              <a:rPr lang="lt-LT" dirty="0" smtClean="0"/>
              <a:t>Sukurti metodą, kuris priima du sveikus skaičius ir grąžiną ju sumą.</a:t>
            </a:r>
          </a:p>
          <a:p>
            <a:pPr lvl="1"/>
            <a:r>
              <a:rPr lang="lt-LT" dirty="0" smtClean="0"/>
              <a:t>Sukurti metodą, kuris priima du simbolius (char) ir kaip String gražina sujungtus simbolius. Rezultatą atspausdinti.</a:t>
            </a:r>
          </a:p>
          <a:p>
            <a:pPr lvl="1"/>
            <a:r>
              <a:rPr lang="lt-LT" dirty="0" smtClean="0"/>
              <a:t>Sukurti metodą,</a:t>
            </a:r>
            <a:r>
              <a:rPr lang="en-US" dirty="0" smtClean="0"/>
              <a:t> </a:t>
            </a:r>
            <a:r>
              <a:rPr lang="en-US" dirty="0" err="1" smtClean="0"/>
              <a:t>sudeda</a:t>
            </a:r>
            <a:r>
              <a:rPr lang="en-US" dirty="0" smtClean="0"/>
              <a:t> </a:t>
            </a:r>
            <a:r>
              <a:rPr lang="en-US" dirty="0" err="1" smtClean="0"/>
              <a:t>sveik</a:t>
            </a:r>
            <a:r>
              <a:rPr lang="lt-LT" dirty="0" smtClean="0"/>
              <a:t>ą skaičių su perduodamu String kuris negrąžina jokios reikšmės.</a:t>
            </a:r>
            <a:endParaRPr lang="en-US" dirty="0" smtClean="0"/>
          </a:p>
          <a:p>
            <a:pPr lvl="1"/>
            <a:r>
              <a:rPr lang="en-US" dirty="0" err="1" smtClean="0"/>
              <a:t>Sukurti</a:t>
            </a:r>
            <a:r>
              <a:rPr lang="en-US" dirty="0" smtClean="0"/>
              <a:t> </a:t>
            </a:r>
            <a:r>
              <a:rPr lang="en-US" dirty="0" err="1" smtClean="0"/>
              <a:t>metod</a:t>
            </a:r>
            <a:r>
              <a:rPr lang="lt-LT" dirty="0" smtClean="0"/>
              <a:t>ą, kuris nepriima nei vieno parametro ir grąžina boolean true reikšmę.</a:t>
            </a:r>
          </a:p>
          <a:p>
            <a:endParaRPr lang="lt-LT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397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Kalbėsim apie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Taisykles</a:t>
            </a:r>
          </a:p>
          <a:p>
            <a:r>
              <a:rPr lang="lt-LT" dirty="0" smtClean="0"/>
              <a:t>JDK vs JRE</a:t>
            </a:r>
          </a:p>
          <a:p>
            <a:r>
              <a:rPr lang="lt-LT" dirty="0" smtClean="0"/>
              <a:t>HelloWorld</a:t>
            </a:r>
          </a:p>
          <a:p>
            <a:r>
              <a:rPr lang="lt-LT" dirty="0" smtClean="0"/>
              <a:t>Operatoriai</a:t>
            </a:r>
          </a:p>
          <a:p>
            <a:r>
              <a:rPr lang="lt-LT" dirty="0" smtClean="0"/>
              <a:t>Metodai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291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Taisyk</a:t>
            </a:r>
            <a:r>
              <a:rPr lang="lt-LT" dirty="0" smtClean="0"/>
              <a:t>lės?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Pertraukos</a:t>
            </a:r>
            <a:endParaRPr lang="en-US" dirty="0" smtClean="0"/>
          </a:p>
          <a:p>
            <a:r>
              <a:rPr lang="en-US" dirty="0" err="1" smtClean="0"/>
              <a:t>Klausimai</a:t>
            </a:r>
            <a:endParaRPr lang="en-US" dirty="0" smtClean="0"/>
          </a:p>
          <a:p>
            <a:r>
              <a:rPr lang="lt-LT" dirty="0" smtClean="0"/>
              <a:t>Klausimai </a:t>
            </a:r>
            <a:r>
              <a:rPr lang="en-US" dirty="0" smtClean="0"/>
              <a:t>ne </a:t>
            </a:r>
            <a:r>
              <a:rPr lang="en-US" dirty="0" err="1" smtClean="0"/>
              <a:t>paskait</a:t>
            </a:r>
            <a:r>
              <a:rPr lang="lt-LT" dirty="0" smtClean="0"/>
              <a:t>ų metu</a:t>
            </a:r>
            <a:endParaRPr lang="en-US" dirty="0" smtClean="0"/>
          </a:p>
          <a:p>
            <a:r>
              <a:rPr lang="en-US" dirty="0" err="1" smtClean="0"/>
              <a:t>Pasteb</a:t>
            </a:r>
            <a:r>
              <a:rPr lang="lt-LT" dirty="0" smtClean="0"/>
              <a:t>ėjimai,</a:t>
            </a:r>
            <a:r>
              <a:rPr lang="en-US" dirty="0" smtClean="0"/>
              <a:t> </a:t>
            </a:r>
            <a:r>
              <a:rPr lang="en-US" dirty="0" err="1" smtClean="0"/>
              <a:t>norai</a:t>
            </a:r>
            <a:r>
              <a:rPr lang="en-US" dirty="0" smtClean="0"/>
              <a:t> </a:t>
            </a:r>
            <a:r>
              <a:rPr lang="en-US" dirty="0" err="1" smtClean="0"/>
              <a:t>ir</a:t>
            </a:r>
            <a:r>
              <a:rPr lang="lt-LT" dirty="0" smtClean="0"/>
              <a:t> tobulintin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dalykai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ankaunas@yahoo.com</a:t>
            </a:r>
            <a:endParaRPr lang="lt-LT" dirty="0" smtClean="0"/>
          </a:p>
        </p:txBody>
      </p:sp>
    </p:spTree>
    <p:extLst>
      <p:ext uri="{BB962C8B-B14F-4D97-AF65-F5344CB8AC3E}">
        <p14:creationId xmlns:p14="http://schemas.microsoft.com/office/powerpoint/2010/main" val="98399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Šaltiniai mokymuisi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5" name="Shape 172"/>
          <p:cNvSpPr txBox="1"/>
          <p:nvPr/>
        </p:nvSpPr>
        <p:spPr>
          <a:xfrm>
            <a:off x="2955976" y="2442799"/>
            <a:ext cx="5118000" cy="48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8" name="Shape 175"/>
          <p:cNvSpPr txBox="1"/>
          <p:nvPr/>
        </p:nvSpPr>
        <p:spPr>
          <a:xfrm>
            <a:off x="3276600" y="2209800"/>
            <a:ext cx="5820000" cy="321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r>
              <a:rPr lang="lt" dirty="0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lt" u="sng" dirty="0">
                <a:solidFill>
                  <a:schemeClr val="hlink"/>
                </a:solidFill>
                <a:hlinkClick r:id="rId2"/>
              </a:rPr>
              <a:t>https://www.tutorialspoint.com/java/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lt" u="sng" dirty="0">
                <a:solidFill>
                  <a:schemeClr val="hlink"/>
                </a:solidFill>
                <a:hlinkClick r:id="rId3"/>
              </a:rPr>
              <a:t>https://docs.oracle.com/javase/tutorial/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dirty="0"/>
          </a:p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dirty="0"/>
          </a:p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lt" u="sng" dirty="0">
                <a:solidFill>
                  <a:schemeClr val="hlink"/>
                </a:solidFill>
                <a:hlinkClick r:id="rId4"/>
              </a:rPr>
              <a:t>http://www.learnjavaonline.org/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dirty="0"/>
          </a:p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dirty="0"/>
          </a:p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lt" u="sng" dirty="0">
                <a:solidFill>
                  <a:schemeClr val="hlink"/>
                </a:solidFill>
                <a:hlinkClick r:id="rId5"/>
              </a:rPr>
              <a:t>http://www.javatpoint.com/java-tutorial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dirty="0"/>
          </a:p>
        </p:txBody>
      </p:sp>
      <p:pic>
        <p:nvPicPr>
          <p:cNvPr id="9" name="Shape 176">
            <a:hlinkClick r:id="rId2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7179" y="2328329"/>
            <a:ext cx="2159874" cy="631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77">
            <a:hlinkClick r:id="rId3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0788" y="2968975"/>
            <a:ext cx="215265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7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7175" y="3555700"/>
            <a:ext cx="1629375" cy="5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17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07176" y="4373963"/>
            <a:ext cx="1955475" cy="4455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108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JVM</a:t>
            </a:r>
            <a:endParaRPr lang="lt-LT" dirty="0"/>
          </a:p>
        </p:txBody>
      </p:sp>
      <p:pic>
        <p:nvPicPr>
          <p:cNvPr id="89090" name="Picture 2" descr="http://nishvitatechnologies.com/ckeditor-ckfinder-integration/uploads/images/jvm-intro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580" y="2011363"/>
            <a:ext cx="6523253" cy="420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16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JDK/</a:t>
            </a:r>
            <a:r>
              <a:rPr lang="en-US" dirty="0" err="1" smtClean="0"/>
              <a:t>jre</a:t>
            </a:r>
            <a:endParaRPr lang="lt-LT" dirty="0"/>
          </a:p>
        </p:txBody>
      </p:sp>
      <p:pic>
        <p:nvPicPr>
          <p:cNvPr id="90114" name="Picture 2" descr="https://i.stack.imgur.com/CBNux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023" y="2011363"/>
            <a:ext cx="5864367" cy="420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19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HELLO world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b" anchorCtr="0"/>
          <a:lstStyle/>
          <a:p>
            <a:r>
              <a:rPr lang="en-US" dirty="0" smtClean="0"/>
              <a:t>HelloWorld – </a:t>
            </a:r>
            <a:r>
              <a:rPr lang="en-US" dirty="0" err="1" smtClean="0"/>
              <a:t>klas</a:t>
            </a:r>
            <a:r>
              <a:rPr lang="lt-LT" dirty="0" smtClean="0"/>
              <a:t>ės ir failo pavadinimas</a:t>
            </a:r>
          </a:p>
          <a:p>
            <a:r>
              <a:rPr lang="lt-LT" dirty="0"/>
              <a:t>m</a:t>
            </a:r>
            <a:r>
              <a:rPr lang="lt-LT" dirty="0" smtClean="0"/>
              <a:t>ain – metodo pavadinimas</a:t>
            </a:r>
          </a:p>
          <a:p>
            <a:r>
              <a:rPr lang="lt-LT" dirty="0" smtClean="0"/>
              <a:t>System.out.println – sisteminės klasės kvietimas</a:t>
            </a:r>
          </a:p>
          <a:p>
            <a:r>
              <a:rPr lang="lt-LT" dirty="0" smtClean="0"/>
              <a:t>// </a:t>
            </a:r>
            <a:r>
              <a:rPr lang="lt-LT" dirty="0" smtClean="0"/>
              <a:t>komentaras</a:t>
            </a:r>
            <a:r>
              <a:rPr lang="en-US" dirty="0" smtClean="0"/>
              <a:t>, {} </a:t>
            </a:r>
            <a:r>
              <a:rPr lang="en-US" dirty="0" err="1" smtClean="0"/>
              <a:t>kodo</a:t>
            </a:r>
            <a:r>
              <a:rPr lang="en-US" dirty="0" smtClean="0"/>
              <a:t> </a:t>
            </a:r>
            <a:r>
              <a:rPr lang="en-US" dirty="0" err="1" smtClean="0"/>
              <a:t>blokas</a:t>
            </a:r>
            <a:r>
              <a:rPr lang="en-US" dirty="0" smtClean="0"/>
              <a:t>, ; - </a:t>
            </a:r>
            <a:r>
              <a:rPr lang="en-US" dirty="0" err="1" smtClean="0"/>
              <a:t>sakinio</a:t>
            </a:r>
            <a:r>
              <a:rPr lang="en-US" dirty="0" smtClean="0"/>
              <a:t> </a:t>
            </a:r>
            <a:r>
              <a:rPr lang="en-US" dirty="0" err="1" smtClean="0"/>
              <a:t>pabaiga</a:t>
            </a:r>
            <a:endParaRPr lang="lt-LT" dirty="0" smtClean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01699" y="1977073"/>
            <a:ext cx="6427845" cy="267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041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Eclipse ide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Screenshot</a:t>
            </a:r>
            <a:endParaRPr lang="lt-L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" y="1980883"/>
            <a:ext cx="7703469" cy="464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41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Užduoti</a:t>
            </a:r>
            <a:r>
              <a:rPr lang="en-US" dirty="0" smtClean="0"/>
              <a:t>s</a:t>
            </a:r>
            <a:r>
              <a:rPr lang="lt-LT" dirty="0" smtClean="0"/>
              <a:t> – hello world eclipse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File -&gt; New Project -&gt; Java Project</a:t>
            </a:r>
          </a:p>
          <a:p>
            <a:r>
              <a:rPr lang="lt-LT" dirty="0" smtClean="0"/>
              <a:t>Dešiniu spragtelėti ant src -&gt; New -&gt; Class</a:t>
            </a:r>
          </a:p>
          <a:p>
            <a:r>
              <a:rPr lang="en-US" dirty="0" smtClean="0"/>
              <a:t>Hello World </a:t>
            </a:r>
            <a:r>
              <a:rPr lang="en-US" dirty="0" err="1" smtClean="0"/>
              <a:t>kodas</a:t>
            </a:r>
            <a:endParaRPr lang="lt-LT" dirty="0" smtClean="0"/>
          </a:p>
          <a:p>
            <a:r>
              <a:rPr lang="lt-LT" dirty="0" smtClean="0"/>
              <a:t> </a:t>
            </a:r>
          </a:p>
          <a:p>
            <a:r>
              <a:rPr lang="lt-LT" dirty="0" smtClean="0"/>
              <a:t>Rezultatai konsolėje</a:t>
            </a:r>
            <a:endParaRPr lang="lt-L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124200"/>
            <a:ext cx="37147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72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lniusCodingScool">
  <a:themeElements>
    <a:clrScheme name="Custom 4">
      <a:dk1>
        <a:srgbClr val="2C2C2C"/>
      </a:dk1>
      <a:lt1>
        <a:srgbClr val="3952A6"/>
      </a:lt1>
      <a:dk2>
        <a:srgbClr val="FFFFFF"/>
      </a:dk2>
      <a:lt2>
        <a:srgbClr val="C9ECFC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4">
    <a:dk1>
      <a:srgbClr val="2C2C2C"/>
    </a:dk1>
    <a:lt1>
      <a:srgbClr val="3952A6"/>
    </a:lt1>
    <a:dk2>
      <a:srgbClr val="FFFFFF"/>
    </a:dk2>
    <a:lt2>
      <a:srgbClr val="C9ECFC"/>
    </a:lt2>
    <a:accent1>
      <a:srgbClr val="FFC000"/>
    </a:accent1>
    <a:accent2>
      <a:srgbClr val="A5D028"/>
    </a:accent2>
    <a:accent3>
      <a:srgbClr val="08CC78"/>
    </a:accent3>
    <a:accent4>
      <a:srgbClr val="F24099"/>
    </a:accent4>
    <a:accent5>
      <a:srgbClr val="828288"/>
    </a:accent5>
    <a:accent6>
      <a:srgbClr val="F56617"/>
    </a:accent6>
    <a:hlink>
      <a:srgbClr val="005DBA"/>
    </a:hlink>
    <a:folHlink>
      <a:srgbClr val="6C606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vilniusCodingScool</Template>
  <TotalTime>14380</TotalTime>
  <Words>447</Words>
  <Application>Microsoft Office PowerPoint</Application>
  <PresentationFormat>On-screen Show (4:3)</PresentationFormat>
  <Paragraphs>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Corbel</vt:lpstr>
      <vt:lpstr>Tahoma</vt:lpstr>
      <vt:lpstr>Wingdings</vt:lpstr>
      <vt:lpstr>vilniusCodingScool</vt:lpstr>
      <vt:lpstr>JAVA 1</vt:lpstr>
      <vt:lpstr>Kalbėsim apie</vt:lpstr>
      <vt:lpstr>Taisyklės?</vt:lpstr>
      <vt:lpstr>Šaltiniai mokymuisi</vt:lpstr>
      <vt:lpstr>JVM</vt:lpstr>
      <vt:lpstr>JDK/jre</vt:lpstr>
      <vt:lpstr>HELLO world</vt:lpstr>
      <vt:lpstr>Eclipse ide</vt:lpstr>
      <vt:lpstr>Užduotis – hello world eclipse</vt:lpstr>
      <vt:lpstr>Kintamieji</vt:lpstr>
      <vt:lpstr>KIntamieji</vt:lpstr>
      <vt:lpstr>Operatoriai</vt:lpstr>
      <vt:lpstr>metodai</vt:lpstr>
      <vt:lpstr>Pakartojimas</vt:lpstr>
      <vt:lpstr>Užduotys</vt:lpstr>
    </vt:vector>
  </TitlesOfParts>
  <Company>Namai nameliai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Įvadas į Java programavimo kalbą</dc:title>
  <dc:creator>Vytautas Dusevicius</dc:creator>
  <cp:lastModifiedBy>Andrius Kaunas</cp:lastModifiedBy>
  <cp:revision>712</cp:revision>
  <cp:lastPrinted>1601-01-01T00:00:00Z</cp:lastPrinted>
  <dcterms:created xsi:type="dcterms:W3CDTF">2002-09-28T10:24:26Z</dcterms:created>
  <dcterms:modified xsi:type="dcterms:W3CDTF">2017-07-03T15:12:45Z</dcterms:modified>
</cp:coreProperties>
</file>