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0" r:id="rId3"/>
    <p:sldId id="275" r:id="rId4"/>
    <p:sldId id="284" r:id="rId5"/>
    <p:sldId id="277" r:id="rId6"/>
    <p:sldId id="291" r:id="rId7"/>
    <p:sldId id="278" r:id="rId8"/>
    <p:sldId id="286" r:id="rId9"/>
    <p:sldId id="288" r:id="rId10"/>
    <p:sldId id="289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21/08/2021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21/08/2021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91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1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4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4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55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398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99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12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dirty="0"/>
              <a:t>PROGETTO</a:t>
            </a:r>
            <a:br>
              <a:rPr lang="it-IT" dirty="0"/>
            </a:br>
            <a:r>
              <a:rPr lang="it-IT" dirty="0"/>
              <a:t>ICON:</a:t>
            </a:r>
            <a:br>
              <a:rPr lang="it-IT" dirty="0"/>
            </a:br>
            <a:r>
              <a:rPr lang="it-IT" dirty="0"/>
              <a:t>Car Co2 </a:t>
            </a:r>
            <a:r>
              <a:rPr lang="it-IT" dirty="0" err="1"/>
              <a:t>Emissions</a:t>
            </a:r>
            <a:br>
              <a:rPr lang="it-IT" dirty="0"/>
            </a:br>
            <a:r>
              <a:rPr lang="it-IT" dirty="0" err="1"/>
              <a:t>prediction</a:t>
            </a:r>
            <a:br>
              <a:rPr lang="it-IT" dirty="0"/>
            </a:br>
            <a:r>
              <a:rPr lang="it-IT" dirty="0"/>
              <a:t>A.A. 2020/2021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Vincenzo M.G. Martemucci 639321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Algoritmo di </a:t>
            </a:r>
            <a:r>
              <a:rPr lang="it-IT" dirty="0" err="1"/>
              <a:t>Clusterizzazione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L’algoritmo di </a:t>
            </a:r>
            <a:r>
              <a:rPr lang="it-IT" dirty="0" err="1"/>
              <a:t>clusterizzazione</a:t>
            </a:r>
            <a:r>
              <a:rPr lang="it-IT" dirty="0"/>
              <a:t> scelto è il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L’algoritmo tiene in considerazione le cinque feature in input, grazie alle quali crea dei cluster di vetture simili contenute nel dataset. il dataset in cluster.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A seguito dell’acquisizione delle caratteristiche dell’automobile, l’algoritmo restituisce una serie di vetture con caratteristiche simili alla vettura data in input.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, automobile, strada, esterni&#10;&#10;Descrizione generata automaticamente">
            <a:extLst>
              <a:ext uri="{FF2B5EF4-FFF2-40B4-BE49-F238E27FC236}">
                <a16:creationId xmlns:a16="http://schemas.microsoft.com/office/drawing/2014/main" id="{D0CCBDC7-A098-4824-9EFC-FC7CC40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18" y="1459653"/>
            <a:ext cx="5268782" cy="42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8" y="1566001"/>
            <a:ext cx="5869314" cy="46206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L’inquinamento atmosferico, con le sue conseguenze, ha raggiunto un livello critico.</a:t>
            </a: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Gli effetti sono ormai sotto gli occhi di tutti ed anche i più scettici, potrebbero ricredersi davanti alle scene dei sempre più violenti eventi atmosferici degli ultimi tempi.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Fra le principali cause antropiche di inquinamento atmosferico, vi è il traffico veicolare. La stragrande maggioranza dei veicoli su strada, utilizza motori a combustione. </a:t>
            </a:r>
            <a:br>
              <a:rPr lang="it-IT" dirty="0">
                <a:latin typeface="Arial" panose="020B0604020202020204" pitchFamily="34" charset="0"/>
              </a:rPr>
            </a:b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Nonostante le sempre più stringenti regole anti-inquinamento, il problema delle emissioni è sempre attuale e non ancora risolto.</a:t>
            </a: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Inoltre alcune caratteristiche delle automobili, sono molto impattanti sul risultato finale delle emissioni prodotte.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strada, via, scena, automobile&#10;&#10;Descrizione generata automaticamente">
            <a:extLst>
              <a:ext uri="{FF2B5EF4-FFF2-40B4-BE49-F238E27FC236}">
                <a16:creationId xmlns:a16="http://schemas.microsoft.com/office/drawing/2014/main" id="{23B86EE5-0745-4877-91E6-78364DF4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18" y="867869"/>
            <a:ext cx="3585882" cy="2581835"/>
          </a:xfrm>
          <a:prstGeom prst="rect">
            <a:avLst/>
          </a:prstGeom>
        </p:spPr>
      </p:pic>
      <p:pic>
        <p:nvPicPr>
          <p:cNvPr id="11" name="Immagine 10" descr="Immagine che contiene natura&#10;&#10;Descrizione generata automaticamente">
            <a:extLst>
              <a:ext uri="{FF2B5EF4-FFF2-40B4-BE49-F238E27FC236}">
                <a16:creationId xmlns:a16="http://schemas.microsoft.com/office/drawing/2014/main" id="{5AA520BD-AFF0-456E-8C40-2FA4BA13D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9" y="3711195"/>
            <a:ext cx="458993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Car Co2 </a:t>
            </a:r>
            <a:r>
              <a:rPr lang="it-IT" dirty="0" err="1"/>
              <a:t>Emissions</a:t>
            </a:r>
            <a:r>
              <a:rPr lang="it-IT" dirty="0"/>
              <a:t> Machine Learning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7" y="1566001"/>
            <a:ext cx="5038899" cy="462068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sistema da me progettato è un’applicazione con interfaccia grafica che permette di analizzare alcune caratteristiche tecniche di un’automobile, </a:t>
            </a:r>
            <a:r>
              <a:rPr lang="en-US" dirty="0">
                <a:latin typeface="Arial" panose="020B0604020202020204" pitchFamily="34" charset="0"/>
              </a:rPr>
              <a:t>e </a:t>
            </a:r>
            <a:r>
              <a:rPr lang="en-US" dirty="0" err="1">
                <a:latin typeface="Arial" panose="020B0604020202020204" pitchFamily="34" charset="0"/>
              </a:rPr>
              <a:t>stimare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di co2 </a:t>
            </a:r>
            <a:r>
              <a:rPr lang="en-US" dirty="0" err="1">
                <a:latin typeface="Arial" panose="020B0604020202020204" pitchFamily="34" charset="0"/>
              </a:rPr>
              <a:t>dell’automobile</a:t>
            </a:r>
            <a:r>
              <a:rPr lang="en-US" dirty="0">
                <a:latin typeface="Arial" panose="020B0604020202020204" pitchFamily="34" charset="0"/>
              </a:rPr>
              <a:t> espresso in g/km.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latin typeface="Arial" panose="020B0604020202020204" pitchFamily="34" charset="0"/>
              </a:rPr>
              <a:t>Il Sistema, </a:t>
            </a:r>
            <a:r>
              <a:rPr lang="it-IT" dirty="0">
                <a:latin typeface="Arial" panose="020B0604020202020204" pitchFamily="34" charset="0"/>
              </a:rPr>
              <a:t>oltre</a:t>
            </a:r>
            <a:r>
              <a:rPr lang="en-US" dirty="0">
                <a:latin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</a:rPr>
              <a:t>fornire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stimato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fornisce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all’utente</a:t>
            </a:r>
            <a:r>
              <a:rPr lang="en-US" dirty="0">
                <a:latin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</a:rPr>
              <a:t>lista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vetture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presenti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nel</a:t>
            </a:r>
            <a:r>
              <a:rPr lang="en-US" dirty="0">
                <a:latin typeface="Arial" panose="020B0604020202020204" pitchFamily="34" charset="0"/>
              </a:rPr>
              <a:t> dataset </a:t>
            </a:r>
            <a:r>
              <a:rPr lang="en-US" dirty="0" err="1">
                <a:latin typeface="Arial" panose="020B0604020202020204" pitchFamily="34" charset="0"/>
              </a:rPr>
              <a:t>utilizzato</a:t>
            </a:r>
            <a:r>
              <a:rPr lang="en-US" dirty="0">
                <a:latin typeface="Arial" panose="020B0604020202020204" pitchFamily="34" charset="0"/>
              </a:rPr>
              <a:t>, con </a:t>
            </a:r>
            <a:r>
              <a:rPr lang="en-US" dirty="0" err="1">
                <a:latin typeface="Arial" panose="020B0604020202020204" pitchFamily="34" charset="0"/>
              </a:rPr>
              <a:t>caratteristiche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tecniche</a:t>
            </a:r>
            <a:r>
              <a:rPr lang="en-US" dirty="0">
                <a:latin typeface="Arial" panose="020B0604020202020204" pitchFamily="34" charset="0"/>
              </a:rPr>
              <a:t> ed </a:t>
            </a:r>
            <a:r>
              <a:rPr lang="it-IT" dirty="0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simili</a:t>
            </a:r>
            <a:r>
              <a:rPr lang="en-US" dirty="0">
                <a:latin typeface="Arial" panose="020B0604020202020204" pitchFamily="34" charset="0"/>
              </a:rPr>
              <a:t> a quelle date in input.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automobile, guidando, trasporto, viaggiando&#10;&#10;Descrizione generata automaticamente">
            <a:extLst>
              <a:ext uri="{FF2B5EF4-FFF2-40B4-BE49-F238E27FC236}">
                <a16:creationId xmlns:a16="http://schemas.microsoft.com/office/drawing/2014/main" id="{62CD942B-0751-484F-A08F-6EC946BD5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6" y="1459653"/>
            <a:ext cx="5624184" cy="3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 utilizzato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dataset utilizzato proviene dal sito internet  </a:t>
            </a:r>
            <a:r>
              <a:rPr lang="it-IT" dirty="0">
                <a:latin typeface="Arial" panose="020B0604020202020204" pitchFamily="34" charset="0"/>
                <a:hlinkClick r:id="rId3"/>
              </a:rPr>
              <a:t>https://open.canada.ca/</a:t>
            </a: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>
              <a:effectLst/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Un sit</a:t>
            </a:r>
            <a:r>
              <a:rPr lang="it-IT" dirty="0">
                <a:latin typeface="Arial" panose="020B0604020202020204" pitchFamily="34" charset="0"/>
              </a:rPr>
              <a:t>o Governativo Canadese che mette a disposizione «dati aperti» in modo da renderli accessibili a chiunque.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Comprende una grande quantità di dati nei più svariati campi, ed inoltre è una fonte di dati forniti e certificati da un Governo, quindi è una fonte da considerare come affidabile ed imparziale.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Il dataset in </a:t>
            </a:r>
            <a:r>
              <a:rPr lang="en-US" dirty="0" err="1">
                <a:latin typeface="Arial" panose="020B0604020202020204" pitchFamily="34" charset="0"/>
              </a:rPr>
              <a:t>oggetto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presentava</a:t>
            </a:r>
            <a:r>
              <a:rPr lang="en-US" dirty="0">
                <a:latin typeface="Arial" panose="020B0604020202020204" pitchFamily="34" charset="0"/>
              </a:rPr>
              <a:t> fin </a:t>
            </a:r>
            <a:r>
              <a:rPr lang="en-US" dirty="0" err="1">
                <a:latin typeface="Arial" panose="020B0604020202020204" pitchFamily="34" charset="0"/>
              </a:rPr>
              <a:t>dall’origine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valori</a:t>
            </a:r>
            <a:r>
              <a:rPr lang="en-US" dirty="0">
                <a:latin typeface="Arial" panose="020B0604020202020204" pitchFamily="34" charset="0"/>
              </a:rPr>
              <a:t> nulli, </a:t>
            </a:r>
            <a:r>
              <a:rPr lang="en-US" dirty="0" err="1">
                <a:latin typeface="Arial" panose="020B0604020202020204" pitchFamily="34" charset="0"/>
              </a:rPr>
              <a:t>rendendo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così</a:t>
            </a:r>
            <a:r>
              <a:rPr lang="en-US" dirty="0">
                <a:latin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manipolazione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più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agevole</a:t>
            </a:r>
            <a:r>
              <a:rPr lang="en-US" dirty="0">
                <a:latin typeface="Arial" panose="020B0604020202020204" pitchFamily="34" charset="0"/>
              </a:rPr>
              <a:t> per lo </a:t>
            </a:r>
            <a:r>
              <a:rPr lang="en-US" dirty="0" err="1">
                <a:latin typeface="Arial" panose="020B0604020202020204" pitchFamily="34" charset="0"/>
              </a:rPr>
              <a:t>scopo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AABE7E79-24A2-413F-B615-0D4FD481B9EA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594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Attributi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71949" cy="4620682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 </a:t>
            </a:r>
            <a:endParaRPr lang="it-IT" dirty="0"/>
          </a:p>
          <a:p>
            <a:pPr marL="0" indent="0" rtl="0">
              <a:buNone/>
            </a:pPr>
            <a:r>
              <a:rPr lang="it-IT" b="1" dirty="0"/>
              <a:t>make</a:t>
            </a:r>
            <a:r>
              <a:rPr lang="it-IT" dirty="0"/>
              <a:t>: marca del veicolo</a:t>
            </a:r>
            <a:br>
              <a:rPr lang="it-IT" dirty="0"/>
            </a:br>
            <a:r>
              <a:rPr lang="it-IT" b="1" dirty="0"/>
              <a:t>model</a:t>
            </a:r>
            <a:r>
              <a:rPr lang="it-IT" dirty="0"/>
              <a:t>: modello del veicolo</a:t>
            </a:r>
            <a:br>
              <a:rPr lang="it-IT" dirty="0"/>
            </a:br>
            <a:r>
              <a:rPr lang="it-IT" b="1" dirty="0" err="1"/>
              <a:t>vehicle_class</a:t>
            </a:r>
            <a:r>
              <a:rPr lang="it-IT" dirty="0"/>
              <a:t>: classe del veicolo (es. SUV, SEDAN, etc.)</a:t>
            </a:r>
            <a:br>
              <a:rPr lang="it-IT" dirty="0"/>
            </a:br>
            <a:r>
              <a:rPr lang="it-IT" b="1" dirty="0" err="1"/>
              <a:t>engine_size</a:t>
            </a:r>
            <a:r>
              <a:rPr lang="it-IT" dirty="0"/>
              <a:t>: cilindrata del veicolo (in cc)</a:t>
            </a:r>
            <a:br>
              <a:rPr lang="it-IT" dirty="0"/>
            </a:br>
            <a:r>
              <a:rPr lang="it-IT" b="1" dirty="0" err="1"/>
              <a:t>cylinders</a:t>
            </a:r>
            <a:r>
              <a:rPr lang="it-IT" dirty="0"/>
              <a:t>: numero di cilindri del veicolo</a:t>
            </a:r>
            <a:br>
              <a:rPr lang="it-IT" dirty="0"/>
            </a:br>
            <a:r>
              <a:rPr lang="it-IT" b="1" dirty="0"/>
              <a:t>transmission</a:t>
            </a:r>
            <a:r>
              <a:rPr lang="it-IT" dirty="0"/>
              <a:t>: tipo di trasmissione(manuale, automatico e numero di marce)</a:t>
            </a:r>
            <a:br>
              <a:rPr lang="it-IT" dirty="0"/>
            </a:br>
            <a:r>
              <a:rPr lang="it-IT" b="1" dirty="0" err="1"/>
              <a:t>fuel_type</a:t>
            </a:r>
            <a:r>
              <a:rPr lang="it-IT" dirty="0"/>
              <a:t>: carburante utilizzato dalla vettura (es. benzina, diesel, ibrido, etc.)</a:t>
            </a:r>
            <a:br>
              <a:rPr lang="it-IT" dirty="0"/>
            </a:br>
            <a:r>
              <a:rPr lang="it-IT" b="1" dirty="0" err="1"/>
              <a:t>fuel_consumption_city</a:t>
            </a:r>
            <a:r>
              <a:rPr lang="it-IT" dirty="0"/>
              <a:t>: consumo cittadino in l/100km</a:t>
            </a:r>
            <a:br>
              <a:rPr lang="it-IT" dirty="0"/>
            </a:br>
            <a:r>
              <a:rPr lang="it-IT" b="1" dirty="0" err="1"/>
              <a:t>fuel_consumption_hwy</a:t>
            </a:r>
            <a:r>
              <a:rPr lang="it-IT" dirty="0"/>
              <a:t>: consumo autostradale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dirty="0"/>
              <a:t>: consumo combinato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b="1" dirty="0"/>
              <a:t>(</a:t>
            </a:r>
            <a:r>
              <a:rPr lang="it-IT" b="1" dirty="0" err="1"/>
              <a:t>mpg</a:t>
            </a:r>
            <a:r>
              <a:rPr lang="it-IT" b="1" dirty="0"/>
              <a:t>)</a:t>
            </a:r>
            <a:r>
              <a:rPr lang="it-IT" dirty="0"/>
              <a:t>: consumo combinato in miglia per gallone</a:t>
            </a:r>
            <a:br>
              <a:rPr lang="it-IT" dirty="0"/>
            </a:br>
            <a:r>
              <a:rPr lang="it-IT" b="1" dirty="0"/>
              <a:t>co2_emissions</a:t>
            </a:r>
            <a:r>
              <a:rPr lang="it-IT" dirty="0"/>
              <a:t>: valore dichiarato di emissioni in g/km</a:t>
            </a:r>
          </a:p>
          <a:p>
            <a:pPr marL="0" indent="0" rtl="0">
              <a:buNone/>
            </a:pPr>
            <a:r>
              <a:rPr lang="it-IT" dirty="0"/>
              <a:t>Non tutti gli attributi del Dataset sono stati utilizzati per la regressione e il calcolo della similarità.</a:t>
            </a:r>
          </a:p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7F8543-E537-44BF-BBA6-264D49AB415A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4303202" cy="382106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/>
              <a:t>Come premesso nell’introduzione, alcune caratteristiche delle vetture, hanno più impatto rispetto ad altre, sul risultato finale in termini di emissioni.</a:t>
            </a:r>
          </a:p>
          <a:p>
            <a:pPr marL="0" indent="0" rtl="0">
              <a:buNone/>
            </a:pPr>
            <a:r>
              <a:rPr lang="it-IT" dirty="0"/>
              <a:t>Ad esempio, un motore di grossa cilindrata produrrà più emissioni rispetto ad un motore di cilindrata minore.</a:t>
            </a:r>
          </a:p>
          <a:p>
            <a:pPr marL="0" indent="0" rtl="0">
              <a:buNone/>
            </a:pPr>
            <a:r>
              <a:rPr lang="it-IT" dirty="0"/>
              <a:t>Un analisi del dataset, ci mostra quali siano le caratteristiche più impattanti. Un aumento della cilindrata corrisponde ad un aumento delle emissioni. Così come è proporzionale l’aumento delle emissioni in relazione all’aumento dei consumi.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7F8543-E537-44BF-BBA6-264D49AB415A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59F510-63A3-4134-B113-CDF1461B9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3" y="1286768"/>
            <a:ext cx="6587307" cy="35452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8135DE-3831-4FE2-BF59-1E38786B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3489"/>
            <a:ext cx="12192000" cy="11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Interfaccia Grafica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it-IT" dirty="0"/>
              <a:t>L’interfaccia progettata è schematica ed essenziale.</a:t>
            </a:r>
          </a:p>
          <a:p>
            <a:pPr marL="0" indent="0" rtl="0">
              <a:buNone/>
            </a:pPr>
            <a:r>
              <a:rPr lang="it-IT" dirty="0"/>
              <a:t>Presenta 5 campi di input per le caratteristiche dell’auto di cui si vogliono predire le emissioni e con le quali mostrare le automobili simili presenti nel dataset utilizzato.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Il pulsante «Reset» pulisce tutti i campi, mentre il pulsante «</a:t>
            </a:r>
            <a:r>
              <a:rPr lang="it-IT" dirty="0" err="1"/>
              <a:t>Prediction</a:t>
            </a:r>
            <a:r>
              <a:rPr lang="it-IT" dirty="0"/>
              <a:t>» da il via al calcolo e mostra le emissioni predette e le auto simili.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97AA521-1851-488C-A83C-752F882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62694"/>
            <a:ext cx="5920107" cy="5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Utilizzo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6F9C4A-9346-4C72-96D2-AEBE2BD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3" y="1619199"/>
            <a:ext cx="4860452" cy="4738939"/>
          </a:xfrm>
          <a:prstGeom prst="rect">
            <a:avLst/>
          </a:prstGeom>
          <a:noFill/>
        </p:spPr>
      </p:pic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it-IT" dirty="0"/>
              <a:t>L’utente inserisce le cinque caratteristiche necessarie per il calcolo delle emissioni e delle automobili simili.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Il sistema attraverso un algoritmo di regressione SVR, calcola le emissioni previste per un’automobile con le caratteristiche in input.</a:t>
            </a:r>
          </a:p>
          <a:p>
            <a:pPr marL="0" indent="0" rtl="0">
              <a:buNone/>
            </a:pPr>
            <a:r>
              <a:rPr lang="it-IT" dirty="0"/>
              <a:t>Il sistema non accetta in input valori incompatibili con le caratteristiche tecniche di un’automobile (es: cilindrate enormi, consumi troppo ridotti, etc.) </a:t>
            </a:r>
          </a:p>
          <a:p>
            <a:pPr marL="0" indent="0" rtl="0">
              <a:buNone/>
            </a:pPr>
            <a:r>
              <a:rPr lang="it-IT" dirty="0"/>
              <a:t>Con gli stessi dati di input, il sistema attraverso un algoritmo di clustering, fornisce in output le vetture con caratteristiche simili presenti nel dataset.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A294433D-A907-410E-935E-E752CDAE883B}" type="datetime1">
              <a:rPr lang="it-IT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21/08/2021</a:t>
            </a:fld>
            <a:endParaRPr lang="it-IT" sz="1000" noProof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it-IT" sz="1000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20130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Algoritmo di Regressione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noFill/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L’algoritmo di regressione scelto per prevedere le emissioni, è il </a:t>
            </a:r>
            <a:r>
              <a:rPr lang="it-IT" b="1" dirty="0" err="1"/>
              <a:t>RandomForestRegressor</a:t>
            </a:r>
            <a:r>
              <a:rPr lang="it-IT" dirty="0"/>
              <a:t>, contenuto nella libreria </a:t>
            </a:r>
            <a:r>
              <a:rPr lang="it-IT" dirty="0" err="1"/>
              <a:t>sklearn</a:t>
            </a:r>
            <a:r>
              <a:rPr lang="it-IT" dirty="0"/>
              <a:t>  di Python, dedicata al machine learning, utilissima per operazioni come Classificazione, Regressione, Clustering, etc.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Nel nostro caso, l’algoritmo  si è dimostrato semplice da utilizzare, e nel complesso ha offerto risultati migliori rispetto ad altri algoritmi di regressione (es.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o </a:t>
            </a:r>
            <a:r>
              <a:rPr lang="it-IT" dirty="0" err="1"/>
              <a:t>linearSVR</a:t>
            </a:r>
            <a:r>
              <a:rPr lang="it-IT" dirty="0"/>
              <a:t>).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73D811-CE7B-4DF3-992E-D2C7AA45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99" y="2443992"/>
            <a:ext cx="5733629" cy="19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fotografica didattica in tema ecologia e natura</Template>
  <TotalTime>3694</TotalTime>
  <Words>928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Corbel</vt:lpstr>
      <vt:lpstr>Ecologia 16x9</vt:lpstr>
      <vt:lpstr>PROGETTO ICON: Car Co2 Emissions prediction A.A. 2020/2021</vt:lpstr>
      <vt:lpstr>Introduzione</vt:lpstr>
      <vt:lpstr>Car Co2 Emissions Machine Learning</vt:lpstr>
      <vt:lpstr>Dataset utilizzato</vt:lpstr>
      <vt:lpstr>Attributi del Dataset</vt:lpstr>
      <vt:lpstr>Analisi del Dataset</vt:lpstr>
      <vt:lpstr>Interfaccia Grafica</vt:lpstr>
      <vt:lpstr>Utilizzo del sistema</vt:lpstr>
      <vt:lpstr>Algoritmo di Regressione</vt:lpstr>
      <vt:lpstr>Algoritmo di Clusterizzazione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ICON: WATER POTABILITY  A.A. 2020/2021</dc:title>
  <dc:creator>Vincenzo Martemucci</dc:creator>
  <cp:lastModifiedBy>Vincenzo Martemucci</cp:lastModifiedBy>
  <cp:revision>63</cp:revision>
  <dcterms:created xsi:type="dcterms:W3CDTF">2021-07-06T18:10:26Z</dcterms:created>
  <dcterms:modified xsi:type="dcterms:W3CDTF">2021-08-21T13:14:05Z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