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90" r:id="rId3"/>
    <p:sldId id="275" r:id="rId4"/>
    <p:sldId id="284" r:id="rId5"/>
    <p:sldId id="277" r:id="rId6"/>
    <p:sldId id="291" r:id="rId7"/>
    <p:sldId id="278" r:id="rId8"/>
    <p:sldId id="286" r:id="rId9"/>
    <p:sldId id="288" r:id="rId10"/>
    <p:sldId id="289" r:id="rId11"/>
    <p:sldId id="292" r:id="rId1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58" d="100"/>
          <a:sy n="58" d="100"/>
        </p:scale>
        <p:origin x="78" y="1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4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32DE42-3B40-4BDF-A635-6A29283AA3CE}" type="datetime1">
              <a:rPr lang="it-IT" smtClean="0"/>
              <a:t>24/08/2021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B90EB-817B-4824-B8F6-A0EA0C17888C}" type="datetime1">
              <a:rPr lang="it-IT" smtClean="0"/>
              <a:pPr/>
              <a:t>24/08/2021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0915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4380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517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589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746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514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4555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398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3997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12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pic>
        <p:nvPicPr>
          <p:cNvPr id="8" name="Immagine 7" descr="Vaporose nuvole bianche in un cielo azzurr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Immagine 9" descr="Primo piano di un germogli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Immagine 10" descr="Ond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02B16D-3FAE-47CA-9C86-5AB26E98D976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E8212-AF40-4A56-A011-3E3BB010CE2A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B2C0E-916B-4727-B13A-9701E811FCC8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751777" y="2263913"/>
            <a:ext cx="6949440" cy="3143393"/>
          </a:xfrm>
        </p:spPr>
        <p:txBody>
          <a:bodyPr rtlCol="0" anchor="b"/>
          <a:lstStyle>
            <a:lvl1pPr rtl="0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Immagine 10" descr="Primo piano di piante verdi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Immagine 8" descr="Ond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82DBB1-E0C9-4F03-8ADD-55A47C2986E8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2DC7FE-CCFE-43E7-918C-B7EF427375A4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1238B3-F4BD-4BAF-A2CB-B0724CABB144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B2428-3126-438E-BCD1-FB86954DA4D4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 rtl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A1C1B-6D3B-42E6-B8D3-CD98199C13D0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 rtl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2983F-6BBB-4979-9A3E-109FF3842393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E290648F-B269-42D6-8B53-F8A5521D517C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canada.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51777" y="2445965"/>
            <a:ext cx="4846320" cy="2387600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PROGETTO</a:t>
            </a:r>
            <a:br>
              <a:rPr lang="it-IT" dirty="0"/>
            </a:br>
            <a:r>
              <a:rPr lang="it-IT" dirty="0"/>
              <a:t>ICON:</a:t>
            </a:r>
            <a:br>
              <a:rPr lang="it-IT" dirty="0"/>
            </a:br>
            <a:r>
              <a:rPr lang="it-IT" dirty="0"/>
              <a:t>Car Co2 </a:t>
            </a:r>
            <a:r>
              <a:rPr lang="it-IT" dirty="0" err="1"/>
              <a:t>Emissions</a:t>
            </a:r>
            <a:br>
              <a:rPr lang="it-IT" dirty="0"/>
            </a:br>
            <a:r>
              <a:rPr lang="it-IT" dirty="0" err="1"/>
              <a:t>prediction</a:t>
            </a:r>
            <a:br>
              <a:rPr lang="it-IT" dirty="0"/>
            </a:br>
            <a:r>
              <a:rPr lang="it-IT" dirty="0"/>
              <a:t>A.A. 2020/2021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1777" y="4966447"/>
            <a:ext cx="4846320" cy="86350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Professore: Nicola Fanizzi</a:t>
            </a:r>
          </a:p>
          <a:p>
            <a:pPr rtl="0"/>
            <a:r>
              <a:rPr lang="it-IT" dirty="0"/>
              <a:t>Studente: Vincenzo M.G. Martemucci 639321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di </a:t>
            </a:r>
            <a:r>
              <a:rPr lang="it-IT" dirty="0" err="1"/>
              <a:t>Clusterizzazione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/>
              <a:t>L’algoritmo di </a:t>
            </a:r>
            <a:r>
              <a:rPr lang="it-IT" dirty="0" err="1"/>
              <a:t>clusterizzazione</a:t>
            </a:r>
            <a:r>
              <a:rPr lang="it-IT" dirty="0"/>
              <a:t> scelto è il </a:t>
            </a:r>
            <a:r>
              <a:rPr lang="it-IT" b="1" dirty="0"/>
              <a:t>K-</a:t>
            </a:r>
            <a:r>
              <a:rPr lang="it-IT" b="1" dirty="0" err="1"/>
              <a:t>Means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L’algoritmo tiene in considerazione le cinque feature in input, grazie alle quali crea dei cluster in cui raggruppa  vetture simili contenute nel dataset.</a:t>
            </a:r>
          </a:p>
          <a:p>
            <a:pPr marL="0" indent="0" rtl="0">
              <a:buNone/>
            </a:pPr>
            <a:br>
              <a:rPr lang="it-IT" dirty="0"/>
            </a:br>
            <a:r>
              <a:rPr lang="it-IT" dirty="0"/>
              <a:t>A seguito dell’acquisizione delle caratteristiche dell’automobile, l’algoritmo restituisce una serie di vetture con caratteristiche simili alla vettura data in input.</a:t>
            </a: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10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9" name="Immagine 8" descr="Immagine che contiene testo, automobile, strada, esterni&#10;&#10;Descrizione generata automaticamente">
            <a:extLst>
              <a:ext uri="{FF2B5EF4-FFF2-40B4-BE49-F238E27FC236}">
                <a16:creationId xmlns:a16="http://schemas.microsoft.com/office/drawing/2014/main" id="{D0CCBDC7-A098-4824-9EFC-FC7CC400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218" y="1459653"/>
            <a:ext cx="5268782" cy="42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3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Conclusioni e possibili sviluppi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10544002" cy="4620682"/>
          </a:xfrm>
        </p:spPr>
        <p:txBody>
          <a:bodyPr rtlCol="0">
            <a:normAutofit/>
          </a:bodyPr>
          <a:lstStyle/>
          <a:p>
            <a:endParaRPr lang="it-IT" dirty="0"/>
          </a:p>
          <a:p>
            <a:r>
              <a:rPr lang="it-IT" dirty="0"/>
              <a:t>Nel complesso i risultati del sistema si sono rilevati soddisfacenti, ad esempio: anche presentando al sistema una serie di vetture non presenti nel dataset, si sono ottenuti risultati di predizione più che soddisfacenti.</a:t>
            </a:r>
          </a:p>
          <a:p>
            <a:r>
              <a:rPr lang="it-IT" dirty="0"/>
              <a:t>Alcuni attributi del dataset potrebbero essere sfruttati per una </a:t>
            </a:r>
            <a:r>
              <a:rPr lang="it-IT" dirty="0" err="1"/>
              <a:t>clusterizzazione</a:t>
            </a:r>
            <a:r>
              <a:rPr lang="it-IT" dirty="0"/>
              <a:t> e per delle previsioni ancora più accurate e per offrire una lista di auto simili a quella in input (ad esempio, utilizzare l’attributo del tipo di carburante o la tipologia di cambio, manuale, automatico, etc.)</a:t>
            </a:r>
          </a:p>
          <a:p>
            <a:r>
              <a:rPr lang="it-IT" dirty="0"/>
              <a:t>Si potrebbe ulteriormente migliorare il sistema, utilizzando un dataset con attributi ancora più specifici sulla tipologia di motore (es. aspirazione naturale, turbo, e varie tipologie di motori ibridi), nonché sui dati relativi alla potenza del motore stesso, da mettere in relazione con il dato di emissioni. 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11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</p:spTree>
    <p:extLst>
      <p:ext uri="{BB962C8B-B14F-4D97-AF65-F5344CB8AC3E}">
        <p14:creationId xmlns:p14="http://schemas.microsoft.com/office/powerpoint/2010/main" val="167143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10028" y="1566001"/>
            <a:ext cx="5869314" cy="4620682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L’inquinamento atmosferico, con le sue conseguenze, ha raggiunto un livello critico.</a:t>
            </a:r>
          </a:p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Gli effetti sono ormai sotto gli occhi di tutti ed anche i più scettici, potrebbero ricredersi davanti alle scene dei sempre più violenti eventi atmosferici degli ultimi tempi. </a:t>
            </a:r>
          </a:p>
          <a:p>
            <a:pPr marL="0" indent="0" rtl="0">
              <a:buNone/>
            </a:pPr>
            <a:endParaRPr lang="it-IT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Fra le principali cause antropiche di inquinamento atmosferico, vi è il traffico veicolare. La stragrande maggioranza dei veicoli su strada, utilizza motori a combustione. </a:t>
            </a:r>
            <a:br>
              <a:rPr lang="it-IT" dirty="0">
                <a:latin typeface="Arial" panose="020B0604020202020204" pitchFamily="34" charset="0"/>
              </a:rPr>
            </a:br>
            <a:br>
              <a:rPr lang="it-IT" dirty="0">
                <a:latin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</a:rPr>
              <a:t>Nonostante le sempre più stringenti regole anti-inquinamento, il problema delle emissioni è sempre attuale e non ancora risolto.</a:t>
            </a:r>
          </a:p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Inoltre alcune caratteristiche delle automobili, sono molto impattanti sul risultato finale delle emissioni prodotte.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2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9" name="Immagine 8" descr="Immagine che contiene strada, via, scena, automobile&#10;&#10;Descrizione generata automaticamente">
            <a:extLst>
              <a:ext uri="{FF2B5EF4-FFF2-40B4-BE49-F238E27FC236}">
                <a16:creationId xmlns:a16="http://schemas.microsoft.com/office/drawing/2014/main" id="{23B86EE5-0745-4877-91E6-78364DF43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18" y="867869"/>
            <a:ext cx="3585882" cy="2581835"/>
          </a:xfrm>
          <a:prstGeom prst="rect">
            <a:avLst/>
          </a:prstGeom>
        </p:spPr>
      </p:pic>
      <p:pic>
        <p:nvPicPr>
          <p:cNvPr id="11" name="Immagine 10" descr="Immagine che contiene natura&#10;&#10;Descrizione generata automaticamente">
            <a:extLst>
              <a:ext uri="{FF2B5EF4-FFF2-40B4-BE49-F238E27FC236}">
                <a16:creationId xmlns:a16="http://schemas.microsoft.com/office/drawing/2014/main" id="{5AA520BD-AFF0-456E-8C40-2FA4BA13D3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69" y="3711195"/>
            <a:ext cx="4589931" cy="25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Car Co2 </a:t>
            </a:r>
            <a:r>
              <a:rPr lang="it-IT" dirty="0" err="1"/>
              <a:t>Emissions</a:t>
            </a:r>
            <a:r>
              <a:rPr lang="it-IT" dirty="0"/>
              <a:t> Machine Learning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10027" y="1566001"/>
            <a:ext cx="5038899" cy="462068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Il sistema da me progettato è un’applicazione con interfaccia grafica che permette di analizzare alcune caratteristiche tecniche di un’automobile, </a:t>
            </a:r>
            <a:r>
              <a:rPr lang="en-US" dirty="0">
                <a:latin typeface="Arial" panose="020B0604020202020204" pitchFamily="34" charset="0"/>
              </a:rPr>
              <a:t>e </a:t>
            </a:r>
            <a:r>
              <a:rPr lang="en-US" dirty="0" err="1">
                <a:latin typeface="Arial" panose="020B0604020202020204" pitchFamily="34" charset="0"/>
              </a:rPr>
              <a:t>stimare</a:t>
            </a:r>
            <a:r>
              <a:rPr lang="en-US" dirty="0">
                <a:latin typeface="Arial" panose="020B0604020202020204" pitchFamily="34" charset="0"/>
              </a:rPr>
              <a:t> il </a:t>
            </a:r>
            <a:r>
              <a:rPr lang="en-US" dirty="0" err="1">
                <a:latin typeface="Arial" panose="020B0604020202020204" pitchFamily="34" charset="0"/>
              </a:rPr>
              <a:t>valore</a:t>
            </a:r>
            <a:r>
              <a:rPr lang="en-US" dirty="0">
                <a:latin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</a:rPr>
              <a:t>emissioni</a:t>
            </a:r>
            <a:r>
              <a:rPr lang="en-US" dirty="0">
                <a:latin typeface="Arial" panose="020B0604020202020204" pitchFamily="34" charset="0"/>
              </a:rPr>
              <a:t> di co2 </a:t>
            </a:r>
            <a:r>
              <a:rPr lang="en-US" dirty="0" err="1">
                <a:latin typeface="Arial" panose="020B0604020202020204" pitchFamily="34" charset="0"/>
              </a:rPr>
              <a:t>dell’automobile</a:t>
            </a:r>
            <a:r>
              <a:rPr lang="en-US" dirty="0">
                <a:latin typeface="Arial" panose="020B0604020202020204" pitchFamily="34" charset="0"/>
              </a:rPr>
              <a:t> espresso in g/km.</a:t>
            </a:r>
          </a:p>
          <a:p>
            <a:pPr marL="0" indent="0" rtl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en-US" dirty="0">
                <a:latin typeface="Arial" panose="020B0604020202020204" pitchFamily="34" charset="0"/>
              </a:rPr>
              <a:t>Il Sistema, </a:t>
            </a:r>
            <a:r>
              <a:rPr lang="it-IT" dirty="0">
                <a:latin typeface="Arial" panose="020B0604020202020204" pitchFamily="34" charset="0"/>
              </a:rPr>
              <a:t>oltre</a:t>
            </a:r>
            <a:r>
              <a:rPr lang="en-US" dirty="0">
                <a:latin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</a:rPr>
              <a:t>fornire</a:t>
            </a:r>
            <a:r>
              <a:rPr lang="en-US" dirty="0">
                <a:latin typeface="Arial" panose="020B0604020202020204" pitchFamily="34" charset="0"/>
              </a:rPr>
              <a:t> il </a:t>
            </a:r>
            <a:r>
              <a:rPr lang="en-US" dirty="0" err="1">
                <a:latin typeface="Arial" panose="020B0604020202020204" pitchFamily="34" charset="0"/>
              </a:rPr>
              <a:t>valore</a:t>
            </a:r>
            <a:r>
              <a:rPr lang="en-US" dirty="0">
                <a:latin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</a:rPr>
              <a:t>emissioni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stimato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fornisce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all’utente</a:t>
            </a:r>
            <a:r>
              <a:rPr lang="en-US" dirty="0">
                <a:latin typeface="Arial" panose="020B0604020202020204" pitchFamily="34" charset="0"/>
              </a:rPr>
              <a:t> una </a:t>
            </a:r>
            <a:r>
              <a:rPr lang="en-US" dirty="0" err="1">
                <a:latin typeface="Arial" panose="020B0604020202020204" pitchFamily="34" charset="0"/>
              </a:rPr>
              <a:t>lista</a:t>
            </a:r>
            <a:r>
              <a:rPr lang="en-US" dirty="0">
                <a:latin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</a:rPr>
              <a:t>vetture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presenti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nel</a:t>
            </a:r>
            <a:r>
              <a:rPr lang="en-US" dirty="0">
                <a:latin typeface="Arial" panose="020B0604020202020204" pitchFamily="34" charset="0"/>
              </a:rPr>
              <a:t> dataset </a:t>
            </a:r>
            <a:r>
              <a:rPr lang="en-US" dirty="0" err="1">
                <a:latin typeface="Arial" panose="020B0604020202020204" pitchFamily="34" charset="0"/>
              </a:rPr>
              <a:t>utilizzato</a:t>
            </a:r>
            <a:r>
              <a:rPr lang="en-US" dirty="0">
                <a:latin typeface="Arial" panose="020B0604020202020204" pitchFamily="34" charset="0"/>
              </a:rPr>
              <a:t>, con </a:t>
            </a:r>
            <a:r>
              <a:rPr lang="en-US" dirty="0" err="1">
                <a:latin typeface="Arial" panose="020B0604020202020204" pitchFamily="34" charset="0"/>
              </a:rPr>
              <a:t>caratteristiche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tecniche</a:t>
            </a:r>
            <a:r>
              <a:rPr lang="en-US" dirty="0">
                <a:latin typeface="Arial" panose="020B0604020202020204" pitchFamily="34" charset="0"/>
              </a:rPr>
              <a:t> ed </a:t>
            </a:r>
            <a:r>
              <a:rPr lang="it-IT" dirty="0">
                <a:latin typeface="Arial" panose="020B0604020202020204" pitchFamily="34" charset="0"/>
              </a:rPr>
              <a:t>emissioni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simili</a:t>
            </a:r>
            <a:r>
              <a:rPr lang="en-US" dirty="0">
                <a:latin typeface="Arial" panose="020B0604020202020204" pitchFamily="34" charset="0"/>
              </a:rPr>
              <a:t> a quelle date in input.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8" name="Immagine 7" descr="Immagine che contiene automobile, guidando, trasporto, viaggiando&#10;&#10;Descrizione generata automaticamente">
            <a:extLst>
              <a:ext uri="{FF2B5EF4-FFF2-40B4-BE49-F238E27FC236}">
                <a16:creationId xmlns:a16="http://schemas.microsoft.com/office/drawing/2014/main" id="{62CD942B-0751-484F-A08F-6EC946BD50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16" y="1459653"/>
            <a:ext cx="5624184" cy="37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Dataset utilizzato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Il dataset utilizzato proviene dal sito internet  </a:t>
            </a:r>
            <a:r>
              <a:rPr lang="it-IT" dirty="0">
                <a:latin typeface="Arial" panose="020B0604020202020204" pitchFamily="34" charset="0"/>
                <a:hlinkClick r:id="rId3"/>
              </a:rPr>
              <a:t>https://open.canada.ca/</a:t>
            </a:r>
            <a:endParaRPr lang="it-IT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endParaRPr lang="it-IT" dirty="0">
              <a:effectLst/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Un sit</a:t>
            </a:r>
            <a:r>
              <a:rPr lang="it-IT" dirty="0">
                <a:latin typeface="Arial" panose="020B0604020202020204" pitchFamily="34" charset="0"/>
              </a:rPr>
              <a:t>o Governativo Canadese che mette a disposizione «dati aperti» in modo da renderli accessibili a chiunque. </a:t>
            </a:r>
          </a:p>
          <a:p>
            <a:pPr marL="0" indent="0" rtl="0">
              <a:buNone/>
            </a:pPr>
            <a:endParaRPr lang="it-IT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Comprende una grande quantità di dati nei più svariati campi, ed inoltre è una fonte di dati forniti e certificati da un Governo, quindi è una fonte da considerare come affidabile ed imparziale.</a:t>
            </a:r>
            <a:br>
              <a:rPr lang="en-US" dirty="0">
                <a:latin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Il dataset in </a:t>
            </a:r>
            <a:r>
              <a:rPr lang="en-US" dirty="0" err="1">
                <a:latin typeface="Arial" panose="020B0604020202020204" pitchFamily="34" charset="0"/>
              </a:rPr>
              <a:t>oggetto</a:t>
            </a:r>
            <a:r>
              <a:rPr lang="en-US" dirty="0">
                <a:latin typeface="Arial" panose="020B0604020202020204" pitchFamily="34" charset="0"/>
              </a:rPr>
              <a:t> non </a:t>
            </a:r>
            <a:r>
              <a:rPr lang="en-US" dirty="0" err="1">
                <a:latin typeface="Arial" panose="020B0604020202020204" pitchFamily="34" charset="0"/>
              </a:rPr>
              <a:t>presentava</a:t>
            </a:r>
            <a:r>
              <a:rPr lang="en-US" dirty="0">
                <a:latin typeface="Arial" panose="020B0604020202020204" pitchFamily="34" charset="0"/>
              </a:rPr>
              <a:t> fin </a:t>
            </a:r>
            <a:r>
              <a:rPr lang="en-US" dirty="0" err="1">
                <a:latin typeface="Arial" panose="020B0604020202020204" pitchFamily="34" charset="0"/>
              </a:rPr>
              <a:t>dall’origine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valori</a:t>
            </a:r>
            <a:r>
              <a:rPr lang="en-US" dirty="0">
                <a:latin typeface="Arial" panose="020B0604020202020204" pitchFamily="34" charset="0"/>
              </a:rPr>
              <a:t> nulli, </a:t>
            </a:r>
            <a:r>
              <a:rPr lang="en-US" dirty="0" err="1">
                <a:latin typeface="Arial" panose="020B0604020202020204" pitchFamily="34" charset="0"/>
              </a:rPr>
              <a:t>rendendo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così</a:t>
            </a:r>
            <a:r>
              <a:rPr lang="en-US" dirty="0">
                <a:latin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</a:rPr>
              <a:t>sua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manipolazione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più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agevole</a:t>
            </a:r>
            <a:r>
              <a:rPr lang="en-US" dirty="0">
                <a:latin typeface="Arial" panose="020B0604020202020204" pitchFamily="34" charset="0"/>
              </a:rPr>
              <a:t> per lo </a:t>
            </a:r>
            <a:r>
              <a:rPr lang="en-US" dirty="0" err="1">
                <a:latin typeface="Arial" panose="020B0604020202020204" pitchFamily="34" charset="0"/>
              </a:rPr>
              <a:t>scopo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marL="0" indent="0" rtl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</p:spTree>
    <p:extLst>
      <p:ext uri="{BB962C8B-B14F-4D97-AF65-F5344CB8AC3E}">
        <p14:creationId xmlns:p14="http://schemas.microsoft.com/office/powerpoint/2010/main" val="15945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Attributi del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9371949" cy="4620682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 </a:t>
            </a:r>
            <a:endParaRPr lang="it-IT" dirty="0"/>
          </a:p>
          <a:p>
            <a:pPr marL="0" indent="0" rtl="0">
              <a:buNone/>
            </a:pPr>
            <a:r>
              <a:rPr lang="it-IT" b="1" dirty="0"/>
              <a:t>make</a:t>
            </a:r>
            <a:r>
              <a:rPr lang="it-IT" dirty="0"/>
              <a:t>: marca del veicolo</a:t>
            </a:r>
            <a:br>
              <a:rPr lang="it-IT" dirty="0"/>
            </a:br>
            <a:r>
              <a:rPr lang="it-IT" b="1" dirty="0"/>
              <a:t>model</a:t>
            </a:r>
            <a:r>
              <a:rPr lang="it-IT" dirty="0"/>
              <a:t>: modello del veicolo</a:t>
            </a:r>
            <a:br>
              <a:rPr lang="it-IT" dirty="0"/>
            </a:br>
            <a:r>
              <a:rPr lang="it-IT" b="1" dirty="0" err="1"/>
              <a:t>vehicle_class</a:t>
            </a:r>
            <a:r>
              <a:rPr lang="it-IT" dirty="0"/>
              <a:t>: classe del veicolo (es. SUV, SEDAN, etc.)</a:t>
            </a:r>
            <a:br>
              <a:rPr lang="it-IT" dirty="0"/>
            </a:br>
            <a:r>
              <a:rPr lang="it-IT" b="1" dirty="0" err="1"/>
              <a:t>engine_size</a:t>
            </a:r>
            <a:r>
              <a:rPr lang="it-IT" dirty="0"/>
              <a:t>: cilindrata del veicolo (in cc)</a:t>
            </a:r>
            <a:br>
              <a:rPr lang="it-IT" dirty="0"/>
            </a:br>
            <a:r>
              <a:rPr lang="it-IT" b="1" dirty="0" err="1"/>
              <a:t>cylinders</a:t>
            </a:r>
            <a:r>
              <a:rPr lang="it-IT" dirty="0"/>
              <a:t>: numero di cilindri del veicolo</a:t>
            </a:r>
            <a:br>
              <a:rPr lang="it-IT" dirty="0"/>
            </a:br>
            <a:r>
              <a:rPr lang="it-IT" b="1" dirty="0"/>
              <a:t>transmission</a:t>
            </a:r>
            <a:r>
              <a:rPr lang="it-IT" dirty="0"/>
              <a:t>: tipo di trasmissione(manuale, automatico e numero di marce)</a:t>
            </a:r>
            <a:br>
              <a:rPr lang="it-IT" dirty="0"/>
            </a:br>
            <a:r>
              <a:rPr lang="it-IT" b="1" dirty="0" err="1"/>
              <a:t>fuel_type</a:t>
            </a:r>
            <a:r>
              <a:rPr lang="it-IT" dirty="0"/>
              <a:t>: carburante utilizzato dalla vettura (es. benzina, diesel, ibrido, etc.)</a:t>
            </a:r>
            <a:br>
              <a:rPr lang="it-IT" dirty="0"/>
            </a:br>
            <a:r>
              <a:rPr lang="it-IT" b="1" dirty="0" err="1"/>
              <a:t>fuel_consumption_city</a:t>
            </a:r>
            <a:r>
              <a:rPr lang="it-IT" dirty="0"/>
              <a:t>: consumo cittadino in l/100km</a:t>
            </a:r>
            <a:br>
              <a:rPr lang="it-IT" dirty="0"/>
            </a:br>
            <a:r>
              <a:rPr lang="it-IT" b="1" dirty="0" err="1"/>
              <a:t>fuel_consumption_hwy</a:t>
            </a:r>
            <a:r>
              <a:rPr lang="it-IT" dirty="0"/>
              <a:t>: consumo autostradale in l/100km</a:t>
            </a:r>
            <a:br>
              <a:rPr lang="it-IT" dirty="0"/>
            </a:br>
            <a:r>
              <a:rPr lang="it-IT" b="1" dirty="0" err="1"/>
              <a:t>fuel_consumption_comb</a:t>
            </a:r>
            <a:r>
              <a:rPr lang="it-IT" dirty="0"/>
              <a:t>: consumo combinato in l/100km</a:t>
            </a:r>
            <a:br>
              <a:rPr lang="it-IT" dirty="0"/>
            </a:br>
            <a:r>
              <a:rPr lang="it-IT" b="1" dirty="0" err="1"/>
              <a:t>fuel_consumption_comb</a:t>
            </a:r>
            <a:r>
              <a:rPr lang="it-IT" b="1" dirty="0"/>
              <a:t>(</a:t>
            </a:r>
            <a:r>
              <a:rPr lang="it-IT" b="1" dirty="0" err="1"/>
              <a:t>mpg</a:t>
            </a:r>
            <a:r>
              <a:rPr lang="it-IT" b="1" dirty="0"/>
              <a:t>)</a:t>
            </a:r>
            <a:r>
              <a:rPr lang="it-IT" dirty="0"/>
              <a:t>: consumo combinato in miglia per gallone</a:t>
            </a:r>
            <a:br>
              <a:rPr lang="it-IT" dirty="0"/>
            </a:br>
            <a:r>
              <a:rPr lang="it-IT" b="1" dirty="0"/>
              <a:t>co2_emissions</a:t>
            </a:r>
            <a:r>
              <a:rPr lang="it-IT" dirty="0"/>
              <a:t>: valore dichiarato di emissioni in g/km</a:t>
            </a:r>
          </a:p>
          <a:p>
            <a:pPr marL="0" indent="0" rtl="0">
              <a:buNone/>
            </a:pPr>
            <a:r>
              <a:rPr lang="it-IT" dirty="0"/>
              <a:t>Non tutti gli attributi del Dataset sono stati utilizzati per la regressione e il calcolo della similarità.</a:t>
            </a:r>
          </a:p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5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del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1" y="1556281"/>
            <a:ext cx="4303202" cy="3821062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it-IT" dirty="0"/>
              <a:t>Come premesso nell’introduzione, alcune caratteristiche delle vetture, hanno più impatto rispetto ad altre, sul risultato finale in termini di emissioni.</a:t>
            </a:r>
          </a:p>
          <a:p>
            <a:pPr marL="0" indent="0" rtl="0">
              <a:buNone/>
            </a:pPr>
            <a:r>
              <a:rPr lang="it-IT" dirty="0"/>
              <a:t>Ad esempio, un motore di grossa cilindrata produrrà più emissioni rispetto ad un motore di cilindrata minore.</a:t>
            </a:r>
          </a:p>
          <a:p>
            <a:pPr marL="0" indent="0" rtl="0">
              <a:buNone/>
            </a:pPr>
            <a:r>
              <a:rPr lang="it-IT" dirty="0"/>
              <a:t>Un analisi del dataset, ci mostra quali siano le caratteristiche più impattanti. Un aumento della cilindrata corrisponde ad un aumento delle emissioni. Così come è proporzionale l’aumento delle emissioni in relazione all’aumento dei consumi.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6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59F510-63A3-4134-B113-CDF1461B9E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93" y="1286768"/>
            <a:ext cx="6587307" cy="354529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08135DE-3831-4FE2-BF59-1E38786B8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23489"/>
            <a:ext cx="12192000" cy="110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7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Interfaccia Grafica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dirty="0"/>
              <a:t>L’interfaccia progettata è schematica ed essenziale.</a:t>
            </a:r>
          </a:p>
          <a:p>
            <a:pPr marL="0" indent="0">
              <a:buNone/>
            </a:pPr>
            <a:r>
              <a:rPr lang="it-IT" dirty="0"/>
              <a:t>Presenta 5 campi di input per le caratteristiche dell’auto di cui si vogliono predire le emissioni e con le quali mostrare le automobili simili presenti nel dataset utilizzato.</a:t>
            </a:r>
          </a:p>
          <a:p>
            <a:pPr marL="0" indent="0" rtl="0">
              <a:buNone/>
            </a:pPr>
            <a:br>
              <a:rPr lang="it-IT" dirty="0"/>
            </a:br>
            <a:r>
              <a:rPr lang="it-IT" dirty="0"/>
              <a:t>Il pulsante «Reset» pulisce tutti i campi, mentre il pulsante «</a:t>
            </a:r>
            <a:r>
              <a:rPr lang="it-IT" dirty="0" err="1"/>
              <a:t>Prediction</a:t>
            </a:r>
            <a:r>
              <a:rPr lang="it-IT" dirty="0"/>
              <a:t>» da il via al calcolo e mostra le emissioni predette e le auto simili.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7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94433D-A907-410E-935E-E752CDAE883B}" type="datetime1">
              <a:rPr lang="it-IT" noProof="0" smtClean="0"/>
              <a:t>24/08/2021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97AA521-1851-488C-A83C-752F8820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662694"/>
            <a:ext cx="5920107" cy="57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Utilizzo del sistema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it-IT" dirty="0"/>
              <a:t>L’utente inserisce le cinque caratteristiche necessarie per il calcolo delle emissioni e delle automobili simili.</a:t>
            </a:r>
            <a:br>
              <a:rPr lang="it-IT" dirty="0"/>
            </a:br>
            <a:br>
              <a:rPr lang="it-IT" dirty="0"/>
            </a:br>
            <a:r>
              <a:rPr lang="it-IT" dirty="0"/>
              <a:t>Il sistema attraverso un algoritmo di regressione, il </a:t>
            </a:r>
            <a:r>
              <a:rPr lang="it-IT" b="1" dirty="0" err="1"/>
              <a:t>RandomForestRegressor</a:t>
            </a:r>
            <a:r>
              <a:rPr lang="it-IT" dirty="0"/>
              <a:t>, calcola le emissioni previste per un’automobile con le caratteristiche in input.</a:t>
            </a:r>
          </a:p>
          <a:p>
            <a:pPr marL="0" indent="0" rtl="0">
              <a:buNone/>
            </a:pPr>
            <a:r>
              <a:rPr lang="it-IT" dirty="0"/>
              <a:t>Il sistema non accetta in input valori incompatibili con le caratteristiche tecniche di un’automobile (es: cilindrate enormi, consumi troppo ridotti, etc.) </a:t>
            </a:r>
          </a:p>
          <a:p>
            <a:pPr marL="0" indent="0" rtl="0">
              <a:buNone/>
            </a:pPr>
            <a:r>
              <a:rPr lang="it-IT" dirty="0"/>
              <a:t>Con gli stessi dati di input, il sistema attraverso un algoritmo di clustering, fornisce in output le vetture con caratteristiche simili presenti nel dataset.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9CD8D479-8942-46E8-A226-A4E01F7A105C}" type="slidenum">
              <a:rPr lang="it-IT" sz="10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it-IT" sz="100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000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 rtlCol="0" anchor="ctr">
            <a:normAutofit lnSpcReduction="10000"/>
          </a:bodyPr>
          <a:lstStyle/>
          <a:p>
            <a:pPr rtl="0"/>
            <a:r>
              <a:rPr lang="it-IT" sz="1000" dirty="0"/>
              <a:t>Vincenzo Martemucci, 639321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D23F824-9BC5-4F5B-871A-E4A6E018E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5" y="1443440"/>
            <a:ext cx="5293426" cy="5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3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di Regressione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noFill/>
        </p:spPr>
        <p:txBody>
          <a:bodyPr rtlCol="0"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L’algoritmo di regressione scelto per prevedere le emissioni, è il </a:t>
            </a:r>
            <a:r>
              <a:rPr lang="it-IT" b="1" dirty="0" err="1"/>
              <a:t>RandomForestRegressor</a:t>
            </a:r>
            <a:r>
              <a:rPr lang="it-IT" dirty="0"/>
              <a:t>, contenuto nella libreria </a:t>
            </a:r>
            <a:r>
              <a:rPr lang="it-IT" dirty="0" err="1"/>
              <a:t>sklearn</a:t>
            </a:r>
            <a:r>
              <a:rPr lang="it-IT" dirty="0"/>
              <a:t>  di Python, dedicata al machine learning, utilissima per operazioni come Classificazione, Regressione, Clustering, etc.</a:t>
            </a:r>
          </a:p>
          <a:p>
            <a:pPr marL="0" indent="0">
              <a:buNone/>
            </a:pPr>
            <a:r>
              <a:rPr lang="it-IT" dirty="0"/>
              <a:t>Per limitare l’</a:t>
            </a:r>
            <a:r>
              <a:rPr lang="it-IT" dirty="0" err="1"/>
              <a:t>overfitting</a:t>
            </a:r>
            <a:r>
              <a:rPr lang="it-IT" dirty="0"/>
              <a:t>, è stata impostata una profondità massima pari a 8.</a:t>
            </a:r>
            <a:br>
              <a:rPr lang="it-IT" dirty="0"/>
            </a:br>
            <a:br>
              <a:rPr lang="it-IT" dirty="0"/>
            </a:br>
            <a:r>
              <a:rPr lang="it-IT" dirty="0"/>
              <a:t>Nel nostro caso, l’algoritmo  si è dimostrato semplice da utilizzare, e nel complesso ha offerto risultati migliori rispetto ad altri algoritmi di regressione (es.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o </a:t>
            </a:r>
            <a:r>
              <a:rPr lang="it-IT" dirty="0" err="1"/>
              <a:t>linearSVR</a:t>
            </a:r>
            <a:r>
              <a:rPr lang="it-IT" dirty="0"/>
              <a:t>).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9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73D811-CE7B-4DF3-992E-D2C7AA45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499" y="2443992"/>
            <a:ext cx="5733629" cy="19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ia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4199_TF03098889.potx" id="{85AEE41D-AD0E-4996-948C-F625222E442A}" vid="{008164F9-063A-44DA-B77B-1F869A0BDF47}"/>
    </a:ext>
  </a:extLst>
</a:theme>
</file>

<file path=ppt/theme/theme2.xml><?xml version="1.0" encoding="utf-8"?>
<a:theme xmlns:a="http://schemas.openxmlformats.org/drawingml/2006/main" name="Tema di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fotografica didattica in tema ecologia e natura</Template>
  <TotalTime>5860</TotalTime>
  <Words>1093</Words>
  <Application>Microsoft Office PowerPoint</Application>
  <PresentationFormat>Widescreen</PresentationFormat>
  <Paragraphs>79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Corbel</vt:lpstr>
      <vt:lpstr>Ecologia 16x9</vt:lpstr>
      <vt:lpstr>PROGETTO ICON: Car Co2 Emissions prediction A.A. 2020/2021</vt:lpstr>
      <vt:lpstr>Introduzione</vt:lpstr>
      <vt:lpstr>Car Co2 Emissions Machine Learning</vt:lpstr>
      <vt:lpstr>Dataset utilizzato</vt:lpstr>
      <vt:lpstr>Attributi del Dataset</vt:lpstr>
      <vt:lpstr>Analisi del Dataset</vt:lpstr>
      <vt:lpstr>Interfaccia Grafica</vt:lpstr>
      <vt:lpstr>Utilizzo del sistema</vt:lpstr>
      <vt:lpstr>Modello di Regressione</vt:lpstr>
      <vt:lpstr>Modello di Clusterizzazione</vt:lpstr>
      <vt:lpstr>Conclusioni e possibili sviluppi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ICON: WATER POTABILITY  A.A. 2020/2021</dc:title>
  <dc:creator>Vincenzo Martemucci</dc:creator>
  <cp:lastModifiedBy>Vincenzo Martemucci</cp:lastModifiedBy>
  <cp:revision>74</cp:revision>
  <dcterms:created xsi:type="dcterms:W3CDTF">2021-07-06T18:10:26Z</dcterms:created>
  <dcterms:modified xsi:type="dcterms:W3CDTF">2021-08-24T10:50:04Z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