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554" r:id="rId2"/>
    <p:sldId id="444" r:id="rId3"/>
    <p:sldId id="1555" r:id="rId4"/>
    <p:sldId id="449" r:id="rId5"/>
    <p:sldId id="1506" r:id="rId6"/>
    <p:sldId id="1507" r:id="rId7"/>
    <p:sldId id="1509" r:id="rId8"/>
    <p:sldId id="1510" r:id="rId9"/>
    <p:sldId id="1511" r:id="rId10"/>
    <p:sldId id="1512" r:id="rId11"/>
    <p:sldId id="1528" r:id="rId12"/>
    <p:sldId id="1513" r:id="rId13"/>
    <p:sldId id="1527" r:id="rId14"/>
    <p:sldId id="1600" r:id="rId15"/>
    <p:sldId id="1514" r:id="rId16"/>
    <p:sldId id="1515" r:id="rId17"/>
    <p:sldId id="1517" r:id="rId18"/>
    <p:sldId id="1519" r:id="rId19"/>
    <p:sldId id="1518" r:id="rId20"/>
    <p:sldId id="1522" r:id="rId21"/>
    <p:sldId id="1523" r:id="rId22"/>
    <p:sldId id="1601" r:id="rId23"/>
    <p:sldId id="643" r:id="rId24"/>
    <p:sldId id="1533" r:id="rId25"/>
    <p:sldId id="1534" r:id="rId26"/>
    <p:sldId id="293" r:id="rId27"/>
    <p:sldId id="1535" r:id="rId28"/>
    <p:sldId id="277" r:id="rId29"/>
    <p:sldId id="1536" r:id="rId30"/>
    <p:sldId id="289" r:id="rId31"/>
    <p:sldId id="1537" r:id="rId32"/>
    <p:sldId id="284" r:id="rId33"/>
    <p:sldId id="1538" r:id="rId34"/>
    <p:sldId id="1539" r:id="rId35"/>
    <p:sldId id="1540" r:id="rId36"/>
    <p:sldId id="1541" r:id="rId37"/>
    <p:sldId id="1542" r:id="rId38"/>
    <p:sldId id="292" r:id="rId39"/>
    <p:sldId id="299" r:id="rId40"/>
    <p:sldId id="291" r:id="rId41"/>
    <p:sldId id="296" r:id="rId42"/>
    <p:sldId id="1498" r:id="rId43"/>
    <p:sldId id="1543" r:id="rId44"/>
    <p:sldId id="1499" r:id="rId45"/>
    <p:sldId id="1500" r:id="rId46"/>
    <p:sldId id="295" r:id="rId47"/>
    <p:sldId id="1501" r:id="rId48"/>
    <p:sldId id="1544" r:id="rId49"/>
    <p:sldId id="368" r:id="rId50"/>
    <p:sldId id="369" r:id="rId51"/>
    <p:sldId id="1545" r:id="rId52"/>
    <p:sldId id="1546" r:id="rId53"/>
    <p:sldId id="1602" r:id="rId5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5A1F3-5830-3FBF-F6BD-E83A38919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0816E-0CCB-2E65-74B3-1C3905A2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18177-CA4D-CF20-9F63-0BAC8EE5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66BFA-76C0-FF1D-B08F-317EA74F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6770E-9B83-5C23-2AA9-A6C1281F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526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4A803-FC93-1046-9189-5F969A44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DB683A-7CE9-E519-4279-D091DE3A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D85F23-D25F-5238-FE43-CF623B7D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5A60B5-43FA-2460-5EEC-7060FF1A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70458D-A042-FE24-B080-57D44F9C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828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9D5131-3BA3-1265-29D2-D1A7A10CC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688F6-A222-BFFC-DF28-4E5B252E8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0C9D0-1482-FDA9-36AD-28D1FC80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E6EB9-41E8-A104-715C-EBDD312D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51492-F7C9-47E7-321D-5386F96D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47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C993F-ED08-10A3-AC30-453AEC29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5B8863-298D-BB6B-8B4F-626EF84C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C103C9-C61C-1B9A-2F83-19B86E46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B0B01-A511-6531-654B-AE514800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EDF64D-6517-836C-056F-C787062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418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B748A-5CF8-CFD7-C3A8-3ED062F2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58F614-7687-0CA3-EB33-4D4697B00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92A7E-2D10-D2DB-552C-22C9D7D3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96F10-439A-B811-BCA5-BBEB353E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F9ED8-6051-6470-FD3C-5B3F3847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24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624E7-6CAF-D47D-B347-43C4E0D7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94563-3F9D-8100-D62A-3C42F9240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F62C74-9907-8B7F-3942-087B58EF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0E2E7F-D532-6520-119C-3AC8866E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0D2BDF-D5A1-4EEB-9BB9-5C59D58E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9F0C82-1222-4CF6-E196-87036750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443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B25FA-7515-0FCA-1296-421AAFEF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AA0479-B873-F834-D099-59B5CB25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BD78E2-A349-437B-845C-A864E41B4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613B32-2AA0-3BBA-9CA0-5F6B42D06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AC312E-C34E-3D2F-D841-DB11D39D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58384E-72C5-E417-315B-471B7C05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E90F33-49E1-4478-A635-7AB336DC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8D69FA-6E70-771F-9428-2D19375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20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AC614-FA34-3FC6-9AF8-8E4E71D8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FF8BBD-47BE-9CE0-6129-610F1A80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163094-2768-E7E7-39A0-2A63EF49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D6B653-306A-786B-6128-E397383A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873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E609CC-C53B-95B7-098C-DB943AF3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6E3CE7-A98C-95F1-8475-E3938AB8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914EA-D4EF-5292-F7BB-18843690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998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C873E-3DDD-5A3B-6285-DA53684F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528FA-6360-37B2-A777-A06F8D13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0F6BEA-BBCF-3288-584A-74C7AF62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3081AB-80E9-168C-A98B-4707C75B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5C2E9-053C-008F-5E8E-5D853F02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94E25-7E1D-CFEB-C9D8-E80B30C3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46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414D8-7ED9-BD78-498A-3AC8CD9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103D8E-3E97-4D26-459D-AF2147BE4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719368-8926-C5E7-8B53-62D19A0E0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AA350-7BC7-A446-70E1-4F1B4406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055BB5-EEBB-5293-9D28-7EE6884E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96D7AC-E950-377B-4A8C-5384DB00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197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B0B0FF-D956-29B2-BAB4-EA8F8F97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7B1199-8D56-7F24-670C-01845AE02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2E9292-C4D6-A695-933A-648956097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8623-6B59-4E4F-9D8A-A1DCA1BCF8CB}" type="datetimeFigureOut">
              <a:rPr lang="es-CL" smtClean="0"/>
              <a:t>2023-01-16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F2C9E-1078-809A-78CC-8B4DF811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36573-4B44-1F13-3C96-D8E5C151F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03F9D-0210-4F16-A30D-57F8F5D56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76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err="1">
                <a:latin typeface="Arial Black" pitchFamily="34" charset="0"/>
              </a:rPr>
              <a:t>Geocodificación</a:t>
            </a:r>
            <a:endParaRPr lang="es-CL" dirty="0">
              <a:latin typeface="Arial Black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68377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F7A67-E108-2B31-00E0-4ABE3EF5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Mantenimiento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2BA87-5C36-896D-4924-7AF1118A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Limpieza de direcciones</a:t>
            </a:r>
          </a:p>
          <a:p>
            <a:r>
              <a:rPr lang="es-MX" dirty="0"/>
              <a:t>Conservar solo los elementos clave de la dirección</a:t>
            </a:r>
          </a:p>
          <a:p>
            <a:r>
              <a:rPr lang="es-MX" dirty="0"/>
              <a:t>Establecer un Código de asociación (indicador de qué elementos de la dirección determinarán la </a:t>
            </a:r>
            <a:r>
              <a:rPr lang="es-MX" dirty="0" err="1"/>
              <a:t>geocodificar</a:t>
            </a:r>
            <a:r>
              <a:rPr lang="es-MX" dirty="0"/>
              <a:t>)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Eliminando caracteres extraños</a:t>
            </a:r>
          </a:p>
          <a:p>
            <a:r>
              <a:rPr lang="es-MX" dirty="0"/>
              <a:t>Estandarizar la ortografía</a:t>
            </a:r>
          </a:p>
          <a:p>
            <a:endParaRPr lang="es-CL" dirty="0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7C382D68-DDDC-9C72-3955-F5FBDC121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002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Tx/>
              <a:buChar char="•"/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7" name="Picture 37">
            <a:extLst>
              <a:ext uri="{FF2B5EF4-FFF2-40B4-BE49-F238E27FC236}">
                <a16:creationId xmlns:a16="http://schemas.microsoft.com/office/drawing/2014/main" id="{3EAC075E-86E7-CE9B-B888-04E678CE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78" y="4127908"/>
            <a:ext cx="594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32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8F685-B4BE-87E9-A4DF-4F899E1A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Geo codificación inversa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2834C-2B94-A119-BE71-3768E635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Busca encontrar direcciones en base a un par de coordenadas</a:t>
            </a:r>
          </a:p>
          <a:p>
            <a:r>
              <a:rPr lang="es-CL" dirty="0"/>
              <a:t>Utiliza la misma data que el enfoque de geo referenciación por coincidencia</a:t>
            </a:r>
          </a:p>
        </p:txBody>
      </p:sp>
      <p:pic>
        <p:nvPicPr>
          <p:cNvPr id="1026" name="Picture 2" descr="Geocodificación Inversa – Mundogps.org">
            <a:extLst>
              <a:ext uri="{FF2B5EF4-FFF2-40B4-BE49-F238E27FC236}">
                <a16:creationId xmlns:a16="http://schemas.microsoft.com/office/drawing/2014/main" id="{F4C199A4-0553-BE32-0669-01B0A78C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89" y="2817812"/>
            <a:ext cx="7505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4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82CFD-4CF6-8DA1-2C25-6F19B04A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dirty="0"/>
              <a:t>Observaciones finales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D2DE4-7706-3BEF-3CB8-1415A57E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 eaLnBrk="1" hangingPunct="1">
              <a:lnSpc>
                <a:spcPct val="80000"/>
              </a:lnSpc>
            </a:pPr>
            <a:r>
              <a:rPr lang="es-CL" altLang="es-CL" dirty="0"/>
              <a:t>Las tecnologías son accesibles y permiten la delimitación independientemente de la existencia de la dirección.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s-CL" altLang="es-CL" dirty="0"/>
          </a:p>
          <a:p>
            <a:pPr algn="l" rtl="0" eaLnBrk="1" hangingPunct="1">
              <a:lnSpc>
                <a:spcPct val="80000"/>
              </a:lnSpc>
            </a:pPr>
            <a:r>
              <a:rPr lang="es-CL" altLang="es-CL" dirty="0"/>
              <a:t>Es necesario llegar a un acuerdo sobre una definición de geo codificación para fines censales.</a:t>
            </a:r>
          </a:p>
          <a:p>
            <a:pPr algn="l" rtl="0" eaLnBrk="1" hangingPunct="1">
              <a:lnSpc>
                <a:spcPct val="80000"/>
              </a:lnSpc>
            </a:pPr>
            <a:endParaRPr lang="es-CL" altLang="es-CL" dirty="0"/>
          </a:p>
          <a:p>
            <a:pPr algn="l" rtl="0" eaLnBrk="1" hangingPunct="1">
              <a:lnSpc>
                <a:spcPct val="80000"/>
              </a:lnSpc>
            </a:pPr>
            <a:r>
              <a:rPr lang="es-CL" altLang="es-CL" dirty="0"/>
              <a:t>Existen muchos métodos y tecnologías disponibles para admitir marcos de geo codificación precisos</a:t>
            </a:r>
          </a:p>
          <a:p>
            <a:pPr algn="l" rtl="0" eaLnBrk="1" hangingPunct="1">
              <a:lnSpc>
                <a:spcPct val="80000"/>
              </a:lnSpc>
            </a:pPr>
            <a:endParaRPr lang="es-CL" altLang="es-CL" dirty="0"/>
          </a:p>
          <a:p>
            <a:pPr algn="l" rtl="0" eaLnBrk="1" hangingPunct="1">
              <a:lnSpc>
                <a:spcPct val="80000"/>
              </a:lnSpc>
            </a:pPr>
            <a:r>
              <a:rPr lang="es-CL" altLang="es-CL" dirty="0"/>
              <a:t>El sistema de geo codificación es un valor agregado para el análisis espacial basado en GIS de datos estadísticos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2743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err="1">
                <a:latin typeface="Arial Black" pitchFamily="34" charset="0"/>
              </a:rPr>
              <a:t>Geocodificación</a:t>
            </a:r>
            <a:endParaRPr lang="es-CL" dirty="0">
              <a:latin typeface="Arial Black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63346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>
                <a:latin typeface="Arial Black" pitchFamily="34" charset="0"/>
              </a:rPr>
              <a:t>GPS</a:t>
            </a: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359476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9416E-12BB-C3BD-8FE8-C325B386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L" sz="4000" dirty="0" err="1"/>
              <a:t>Sistemas</a:t>
            </a:r>
            <a:r>
              <a:rPr lang="en-US" altLang="es-CL" sz="4000" dirty="0"/>
              <a:t> de </a:t>
            </a:r>
            <a:r>
              <a:rPr lang="en-US" altLang="es-CL" sz="4000" dirty="0" err="1"/>
              <a:t>Posicionamiento</a:t>
            </a:r>
            <a:r>
              <a:rPr lang="en-US" altLang="es-CL" sz="4000" dirty="0"/>
              <a:t> Global (GPS)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B698D-F44F-FCEB-B704-EE9DDCB2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5259" cy="466725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CL" altLang="es-CL" sz="2400" dirty="0"/>
              <a:t>Tecnología que ha revolucionado el mapeo de terreno en los últimos años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CL" altLang="es-CL" sz="2400" dirty="0"/>
              <a:t>Los precios de los receptores GPS han bajado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CL" altLang="es-CL" sz="2400" dirty="0"/>
              <a:t>Los métodos GPS se han integrado en muchas aplicaciones.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CL" altLang="es-CL" sz="2400" dirty="0"/>
              <a:t>Los grupos de usuarios están muy extendidos</a:t>
            </a:r>
          </a:p>
          <a:p>
            <a:pPr>
              <a:spcBef>
                <a:spcPts val="600"/>
              </a:spcBef>
            </a:pPr>
            <a:r>
              <a:rPr lang="es-CL" altLang="es-CL" sz="2400" dirty="0"/>
              <a:t>Las coordenadas se pueden descargar o ingresar manualmente en un sistema de mapeo digital o GIS, y se pueden combinar con información georreferenciada existente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D50521D6-2605-0999-DF85-19E039355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8815" y="1566747"/>
          <a:ext cx="6019528" cy="501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601468" imgH="2165604" progId="Word.Document.8">
                  <p:embed/>
                </p:oleObj>
              </mc:Choice>
              <mc:Fallback>
                <p:oleObj name="Document" r:id="rId2" imgW="2601468" imgH="2165604" progId="Word.Document.8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D50521D6-2605-0999-DF85-19E039355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815" y="1566747"/>
                        <a:ext cx="6019528" cy="5012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36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15362-643D-17B5-C64C-BF113813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L" sz="4000" dirty="0" err="1"/>
              <a:t>Cómo</a:t>
            </a:r>
            <a:r>
              <a:rPr lang="en-US" altLang="es-CL" sz="4000" dirty="0"/>
              <a:t> </a:t>
            </a:r>
            <a:r>
              <a:rPr lang="en-US" altLang="es-CL" sz="4000" dirty="0" err="1"/>
              <a:t>funciona</a:t>
            </a:r>
            <a:r>
              <a:rPr lang="en-US" altLang="es-CL" sz="4000" dirty="0"/>
              <a:t> </a:t>
            </a:r>
            <a:r>
              <a:rPr lang="en-US" altLang="es-CL" sz="4000" dirty="0" err="1"/>
              <a:t>el</a:t>
            </a:r>
            <a:r>
              <a:rPr lang="en-US" altLang="es-CL" sz="4000" dirty="0"/>
              <a:t> GPS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6908B-2DE9-ACC0-A3A6-9B07DC6F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2" y="1825625"/>
            <a:ext cx="5380466" cy="4667250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Los receptores GPS recogen las señales transmitidas desde más de 24 satélites—21 satélites activos y tres de repuesto. </a:t>
            </a:r>
          </a:p>
          <a:p>
            <a:r>
              <a:rPr lang="es-MX" dirty="0"/>
              <a:t>El sistema se llama NAVSTAR, y es mantenido por el Departamento de Defensa de EE. UU</a:t>
            </a:r>
          </a:p>
          <a:p>
            <a:r>
              <a:rPr lang="es-MX" dirty="0"/>
              <a:t>Los satélites giran alrededor de la tierra en seis planos orbitales a una altitud de aproximadamente 20.000 kilómetros.</a:t>
            </a:r>
          </a:p>
          <a:p>
            <a:r>
              <a:rPr lang="es-MX" dirty="0"/>
              <a:t>En cualquier momento, de cinco a ocho satélites GPS se encuentran dentro del "campo de visión" de un usuario en la superficie terrestre.</a:t>
            </a:r>
          </a:p>
          <a:p>
            <a:r>
              <a:rPr lang="es-MX" dirty="0"/>
              <a:t>La posición en la superficie terrestre está determinada por la distancia de varios satélites</a:t>
            </a:r>
          </a:p>
          <a:p>
            <a:r>
              <a:rPr lang="es-MX" dirty="0"/>
              <a:t>Los satélites GPS dan la vuelta a la Tierra dos veces al día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896B073-01BE-CF5D-3613-7C8AF075B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607" y="2139950"/>
          <a:ext cx="6248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366218" imgH="3367581" progId="Word.Document.8">
                  <p:embed/>
                </p:oleObj>
              </mc:Choice>
              <mc:Fallback>
                <p:oleObj name="Document" r:id="rId2" imgW="4366218" imgH="3367581" progId="Word.Documen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896B073-01BE-CF5D-3613-7C8AF075B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607" y="2139950"/>
                        <a:ext cx="62484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56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11DD0-5726-228F-9FEC-3E26FFBD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dirty="0"/>
              <a:t>Cómo determina el GPS las coordenadas de una ubicación</a:t>
            </a:r>
            <a:endParaRPr lang="es-C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C8D1C58-794D-6A68-F5C7-D066B03A0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2" y="1600201"/>
          <a:ext cx="1743075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743456" imgH="1789176" progId="Word.Document.8">
                  <p:embed/>
                </p:oleObj>
              </mc:Choice>
              <mc:Fallback>
                <p:oleObj name="Document" r:id="rId2" imgW="1743456" imgH="1789176" progId="Word.Documen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C8D1C58-794D-6A68-F5C7-D066B03A0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2" y="1600201"/>
                        <a:ext cx="1743075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A50D8994-7C32-634D-1238-2E5FB2D9A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2" y="2286001"/>
          <a:ext cx="242887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429256" imgH="1837944" progId="Word.Document.8">
                  <p:embed/>
                </p:oleObj>
              </mc:Choice>
              <mc:Fallback>
                <p:oleObj name="Document" r:id="rId4" imgW="2429256" imgH="1837944" progId="Word.Document.8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A50D8994-7C32-634D-1238-2E5FB2D9A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2" y="2286001"/>
                        <a:ext cx="2428875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F314F755-27AA-8CE4-330F-55864A370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2" y="3429000"/>
          <a:ext cx="263842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2639568" imgH="2343912" progId="Word.Document.8">
                  <p:embed/>
                </p:oleObj>
              </mc:Choice>
              <mc:Fallback>
                <p:oleObj name="Document" r:id="rId6" imgW="2639568" imgH="2343912" progId="Word.Document.8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F314F755-27AA-8CE4-330F-55864A370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2" y="3429000"/>
                        <a:ext cx="2638425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E1F2A903-2342-812A-ECDC-463B35812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597" y="5310485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2400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04A91FDD-53BF-9DB7-1571-D5CC9CA4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522" y="321816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2400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933E93B1-FEC7-7F7A-E866-5BB000309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122" y="268476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2400">
                <a:latin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1528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C2558-D262-717F-A199-2C94D605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dirty="0">
                <a:solidFill>
                  <a:schemeClr val="tx1"/>
                </a:solidFill>
              </a:rPr>
              <a:t>Precisión GPS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B2D57-672F-867D-10A8-C98E4BEA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s-CL" altLang="es-CL" sz="1600" dirty="0"/>
              <a:t>Dentro de 15 a 100 metros para aplicaciones civiles.</a:t>
            </a:r>
          </a:p>
          <a:p>
            <a:pPr>
              <a:spcBef>
                <a:spcPts val="600"/>
              </a:spcBef>
            </a:pPr>
            <a:r>
              <a:rPr lang="es-CL" altLang="es-CL" sz="1600" dirty="0"/>
              <a:t>El GPS diferencial reduce aún más el error</a:t>
            </a:r>
          </a:p>
          <a:p>
            <a:pPr>
              <a:spcBef>
                <a:spcPts val="600"/>
              </a:spcBef>
            </a:pPr>
            <a:r>
              <a:rPr lang="es-CL" altLang="es-CL" sz="1600" dirty="0"/>
              <a:t>Se puede lograr una precisión de alrededor de 3-10 m con un hardware bastante económico y tiempos de observación más cortos.</a:t>
            </a:r>
          </a:p>
          <a:p>
            <a:pPr>
              <a:spcBef>
                <a:spcPts val="600"/>
              </a:spcBef>
            </a:pPr>
            <a:r>
              <a:rPr lang="es-CL" altLang="es-CL" sz="1600" dirty="0"/>
              <a:t>Los sistemas más costosos y la recopilación de datos más prolongada para cada lectura de coordenadas pueden producir una precisión inferior al metro.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582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DE6D8-11C8-80C2-3256-285C2BD1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 de errores de señal GPS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CBAB3-6F18-8AAE-A7B3-4B0A7713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MX" altLang="es-CL" sz="2800" dirty="0"/>
              <a:t>Buena visibilidad y mala visibilidad de satélites por obstáculos</a:t>
            </a:r>
          </a:p>
          <a:p>
            <a:pPr>
              <a:spcBef>
                <a:spcPts val="600"/>
              </a:spcBef>
            </a:pPr>
            <a:r>
              <a:rPr lang="es-MX" altLang="es-CL" sz="2800" dirty="0"/>
              <a:t>Multi trayecto de señal</a:t>
            </a:r>
          </a:p>
          <a:p>
            <a:pPr>
              <a:spcBef>
                <a:spcPts val="600"/>
              </a:spcBef>
            </a:pPr>
            <a:r>
              <a:rPr lang="es-MX" altLang="es-CL" sz="2800" dirty="0"/>
              <a:t>Retrasos en la atmósfera</a:t>
            </a:r>
          </a:p>
          <a:p>
            <a:pPr>
              <a:spcBef>
                <a:spcPts val="600"/>
              </a:spcBef>
            </a:pPr>
            <a:r>
              <a:rPr lang="es-MX" altLang="es-CL" sz="2800" dirty="0"/>
              <a:t>Errores de reloj del receptor</a:t>
            </a:r>
          </a:p>
          <a:p>
            <a:pPr>
              <a:spcBef>
                <a:spcPts val="600"/>
              </a:spcBef>
            </a:pPr>
            <a:r>
              <a:rPr lang="es-MX" altLang="es-CL" sz="2800" dirty="0"/>
              <a:t>Errores orbitales</a:t>
            </a:r>
          </a:p>
          <a:p>
            <a:pPr>
              <a:spcBef>
                <a:spcPts val="600"/>
              </a:spcBef>
            </a:pPr>
            <a:r>
              <a:rPr lang="es-MX" altLang="es-CL" sz="2800" dirty="0"/>
              <a:t>En entornos urbanos densos el error puede ser mayor por interferencia de señales</a:t>
            </a:r>
          </a:p>
        </p:txBody>
      </p:sp>
    </p:spTree>
    <p:extLst>
      <p:ext uri="{BB962C8B-B14F-4D97-AF65-F5344CB8AC3E}">
        <p14:creationId xmlns:p14="http://schemas.microsoft.com/office/powerpoint/2010/main" val="323992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8327220-5AC7-4ADB-B9B1-88FB1A61E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es-CL"/>
              <a:t>Geocodificación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FABE9D8C-8E50-492C-90E3-C1071A335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9366" y="1690688"/>
            <a:ext cx="9151435" cy="4862512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s-CL" altLang="es-CL" sz="1800" dirty="0"/>
              <a:t>Es el proceso de referenciar un objeto en el espacio geográfico en función de su dirección.</a:t>
            </a:r>
          </a:p>
          <a:p>
            <a:r>
              <a:rPr lang="es-CL" altLang="es-CL" sz="1800" dirty="0"/>
              <a:t>Por lo general, la geo codificación se refiere a una asignación específica de coordenadas geográficas (latitud, longitud) a una dirección individual. </a:t>
            </a:r>
          </a:p>
          <a:p>
            <a:pPr marL="0" indent="0" algn="l" rtl="0">
              <a:buNone/>
            </a:pPr>
            <a:endParaRPr lang="es-CL" altLang="es-CL" sz="18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CL" altLang="es-CL" sz="1800" dirty="0"/>
              <a:t>Dos tipos típicos de geo codificación</a:t>
            </a:r>
          </a:p>
          <a:p>
            <a:pPr lvl="1" algn="l" rtl="0"/>
            <a:r>
              <a:rPr lang="es-CL" altLang="es-CL" sz="1800" dirty="0"/>
              <a:t>Geo codificación lineal: Supone que las direcciones varían linealmente a lo largo de una entidad (línea)</a:t>
            </a:r>
          </a:p>
          <a:p>
            <a:pPr lvl="1" algn="l" rtl="0"/>
            <a:r>
              <a:rPr lang="es-CL" altLang="es-CL" sz="1800" dirty="0"/>
              <a:t>Geo codificación de área: Asigna ubicación geo codificada a toda el área (polígono)</a:t>
            </a:r>
          </a:p>
          <a:p>
            <a:pPr lvl="1" algn="l" rtl="0"/>
            <a:endParaRPr lang="es-CL" altLang="es-CL" sz="1800" dirty="0"/>
          </a:p>
          <a:p>
            <a:pPr lvl="1" algn="l" rtl="0"/>
            <a:endParaRPr lang="en-US" altLang="es-CL" sz="1800" dirty="0"/>
          </a:p>
        </p:txBody>
      </p:sp>
    </p:spTree>
    <p:extLst>
      <p:ext uri="{BB962C8B-B14F-4D97-AF65-F5344CB8AC3E}">
        <p14:creationId xmlns:p14="http://schemas.microsoft.com/office/powerpoint/2010/main" val="3187960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29339-54C4-F374-CCAD-8DD59934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L" sz="4000" dirty="0" err="1"/>
              <a:t>Selección</a:t>
            </a:r>
            <a:r>
              <a:rPr lang="en-US" altLang="es-CL" sz="4000" dirty="0"/>
              <a:t> de </a:t>
            </a:r>
            <a:r>
              <a:rPr lang="en-US" altLang="es-CL" sz="4000" dirty="0" err="1"/>
              <a:t>una</a:t>
            </a:r>
            <a:r>
              <a:rPr lang="en-US" altLang="es-CL" sz="4000" dirty="0"/>
              <a:t> </a:t>
            </a:r>
            <a:r>
              <a:rPr lang="en-US" altLang="es-CL" sz="4000" dirty="0" err="1"/>
              <a:t>unidad</a:t>
            </a:r>
            <a:r>
              <a:rPr lang="en-US" altLang="es-CL" sz="4000" dirty="0"/>
              <a:t> GPS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62B51-7B9D-610B-73A8-A040534D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s-CL" dirty="0"/>
              <a:t>Los </a:t>
            </a:r>
            <a:r>
              <a:rPr lang="en-US" altLang="es-CL" dirty="0" err="1"/>
              <a:t>receptores</a:t>
            </a:r>
            <a:r>
              <a:rPr lang="en-US" altLang="es-CL" dirty="0"/>
              <a:t> GPS </a:t>
            </a:r>
            <a:r>
              <a:rPr lang="en-US" altLang="es-CL" dirty="0" err="1"/>
              <a:t>disponibles</a:t>
            </a:r>
            <a:r>
              <a:rPr lang="en-US" altLang="es-CL" dirty="0"/>
              <a:t> </a:t>
            </a:r>
            <a:r>
              <a:rPr lang="en-US" altLang="es-CL" dirty="0" err="1"/>
              <a:t>comercialmente</a:t>
            </a:r>
            <a:r>
              <a:rPr lang="en-US" altLang="es-CL" dirty="0"/>
              <a:t> </a:t>
            </a:r>
            <a:r>
              <a:rPr lang="en-US" altLang="es-CL" dirty="0" err="1"/>
              <a:t>varían</a:t>
            </a:r>
            <a:r>
              <a:rPr lang="en-US" altLang="es-CL" dirty="0"/>
              <a:t> </a:t>
            </a:r>
            <a:r>
              <a:rPr lang="en-US" altLang="es-CL" dirty="0" err="1"/>
              <a:t>en</a:t>
            </a:r>
            <a:r>
              <a:rPr lang="en-US" altLang="es-CL" dirty="0"/>
              <a:t> </a:t>
            </a:r>
            <a:r>
              <a:rPr lang="en-US" altLang="es-CL" dirty="0" err="1"/>
              <a:t>precio</a:t>
            </a:r>
            <a:r>
              <a:rPr lang="en-US" altLang="es-CL" dirty="0"/>
              <a:t> y </a:t>
            </a:r>
            <a:r>
              <a:rPr lang="en-US" altLang="es-CL" dirty="0" err="1"/>
              <a:t>capacidades</a:t>
            </a:r>
            <a:endParaRPr lang="en-US" altLang="es-CL" dirty="0"/>
          </a:p>
          <a:p>
            <a:pPr>
              <a:spcBef>
                <a:spcPts val="600"/>
              </a:spcBef>
            </a:pPr>
            <a:r>
              <a:rPr lang="en-US" altLang="es-CL" dirty="0"/>
              <a:t>Las </a:t>
            </a:r>
            <a:r>
              <a:rPr lang="en-US" altLang="es-CL" dirty="0" err="1"/>
              <a:t>especificaciones</a:t>
            </a:r>
            <a:r>
              <a:rPr lang="en-US" altLang="es-CL" dirty="0"/>
              <a:t> </a:t>
            </a:r>
            <a:r>
              <a:rPr lang="en-US" altLang="es-CL" dirty="0" err="1"/>
              <a:t>técnicas</a:t>
            </a:r>
            <a:r>
              <a:rPr lang="en-US" altLang="es-CL" dirty="0"/>
              <a:t> </a:t>
            </a:r>
            <a:r>
              <a:rPr lang="en-US" altLang="es-CL" dirty="0" err="1"/>
              <a:t>determinan</a:t>
            </a:r>
            <a:r>
              <a:rPr lang="en-US" altLang="es-CL" dirty="0"/>
              <a:t> la </a:t>
            </a:r>
            <a:r>
              <a:rPr lang="en-US" altLang="es-CL" dirty="0" err="1"/>
              <a:t>precisión</a:t>
            </a:r>
            <a:r>
              <a:rPr lang="en-US" altLang="es-CL" dirty="0"/>
              <a:t> con la que se </a:t>
            </a:r>
            <a:r>
              <a:rPr lang="en-US" altLang="es-CL" dirty="0" err="1"/>
              <a:t>pueden</a:t>
            </a:r>
            <a:r>
              <a:rPr lang="en-US" altLang="es-CL" dirty="0"/>
              <a:t> </a:t>
            </a:r>
            <a:r>
              <a:rPr lang="en-US" altLang="es-CL" dirty="0" err="1"/>
              <a:t>lograr</a:t>
            </a:r>
            <a:r>
              <a:rPr lang="en-US" altLang="es-CL" dirty="0"/>
              <a:t> las </a:t>
            </a:r>
            <a:r>
              <a:rPr lang="en-US" altLang="es-CL" dirty="0" err="1"/>
              <a:t>posiciones</a:t>
            </a:r>
            <a:endParaRPr lang="en-US" altLang="es-CL" dirty="0"/>
          </a:p>
          <a:p>
            <a:pPr>
              <a:spcBef>
                <a:spcPts val="600"/>
              </a:spcBef>
            </a:pPr>
            <a:r>
              <a:rPr lang="en-US" altLang="es-CL" dirty="0" err="1"/>
              <a:t>Cuanto</a:t>
            </a:r>
            <a:r>
              <a:rPr lang="en-US" altLang="es-CL" dirty="0"/>
              <a:t> </a:t>
            </a:r>
            <a:r>
              <a:rPr lang="en-US" altLang="es-CL" dirty="0" err="1"/>
              <a:t>más</a:t>
            </a:r>
            <a:r>
              <a:rPr lang="en-US" altLang="es-CL" dirty="0"/>
              <a:t> </a:t>
            </a:r>
            <a:r>
              <a:rPr lang="en-US" altLang="es-CL" dirty="0" err="1"/>
              <a:t>potente</a:t>
            </a:r>
            <a:r>
              <a:rPr lang="en-US" altLang="es-CL" dirty="0"/>
              <a:t> sea un receptor, </a:t>
            </a:r>
            <a:r>
              <a:rPr lang="en-US" altLang="es-CL" dirty="0" err="1"/>
              <a:t>más</a:t>
            </a:r>
            <a:r>
              <a:rPr lang="en-US" altLang="es-CL" dirty="0"/>
              <a:t> </a:t>
            </a:r>
            <a:r>
              <a:rPr lang="en-US" altLang="es-CL" dirty="0" err="1"/>
              <a:t>caro</a:t>
            </a:r>
            <a:r>
              <a:rPr lang="en-US" altLang="es-CL" dirty="0"/>
              <a:t> </a:t>
            </a:r>
            <a:r>
              <a:rPr lang="en-US" altLang="es-CL" dirty="0" err="1"/>
              <a:t>será</a:t>
            </a:r>
            <a:endParaRPr lang="en-US" altLang="es-CL" dirty="0"/>
          </a:p>
          <a:p>
            <a:pPr>
              <a:spcBef>
                <a:spcPts val="600"/>
              </a:spcBef>
            </a:pPr>
            <a:r>
              <a:rPr lang="en-US" altLang="es-CL" dirty="0" err="1"/>
              <a:t>En</a:t>
            </a:r>
            <a:r>
              <a:rPr lang="en-US" altLang="es-CL" dirty="0"/>
              <a:t> </a:t>
            </a:r>
            <a:r>
              <a:rPr lang="en-US" altLang="es-CL" dirty="0" err="1"/>
              <a:t>muchas</a:t>
            </a:r>
            <a:r>
              <a:rPr lang="en-US" altLang="es-CL" dirty="0"/>
              <a:t> </a:t>
            </a:r>
            <a:r>
              <a:rPr lang="en-US" altLang="es-CL" dirty="0" err="1"/>
              <a:t>aplicaciones</a:t>
            </a:r>
            <a:r>
              <a:rPr lang="en-US" altLang="es-CL" dirty="0"/>
              <a:t> </a:t>
            </a:r>
            <a:r>
              <a:rPr lang="en-US" altLang="es-CL" dirty="0" err="1"/>
              <a:t>cartográficas</a:t>
            </a:r>
            <a:r>
              <a:rPr lang="en-US" altLang="es-CL" dirty="0"/>
              <a:t>, la </a:t>
            </a:r>
            <a:r>
              <a:rPr lang="en-US" altLang="es-CL" dirty="0" err="1"/>
              <a:t>precisión</a:t>
            </a:r>
            <a:r>
              <a:rPr lang="en-US" altLang="es-CL" dirty="0"/>
              <a:t> de </a:t>
            </a:r>
            <a:r>
              <a:rPr lang="en-US" altLang="es-CL" dirty="0" err="1"/>
              <a:t>los</a:t>
            </a:r>
            <a:r>
              <a:rPr lang="en-US" altLang="es-CL" dirty="0"/>
              <a:t> </a:t>
            </a:r>
            <a:r>
              <a:rPr lang="en-US" altLang="es-CL" dirty="0" err="1"/>
              <a:t>sistemas</a:t>
            </a:r>
            <a:r>
              <a:rPr lang="en-US" altLang="es-CL" dirty="0"/>
              <a:t> </a:t>
            </a:r>
            <a:r>
              <a:rPr lang="en-US" altLang="es-CL" dirty="0" err="1"/>
              <a:t>estándar</a:t>
            </a:r>
            <a:r>
              <a:rPr lang="en-US" altLang="es-CL" dirty="0"/>
              <a:t> es </a:t>
            </a:r>
            <a:r>
              <a:rPr lang="en-US" altLang="es-CL" dirty="0" err="1"/>
              <a:t>suficiente</a:t>
            </a:r>
            <a:endParaRPr lang="en-US" altLang="es-CL" dirty="0"/>
          </a:p>
          <a:p>
            <a:pPr>
              <a:spcBef>
                <a:spcPts val="600"/>
              </a:spcBef>
            </a:pPr>
            <a:r>
              <a:rPr lang="en-US" altLang="es-CL" dirty="0"/>
              <a:t>Los </a:t>
            </a:r>
            <a:r>
              <a:rPr lang="en-US" altLang="es-CL" dirty="0" err="1"/>
              <a:t>receptores</a:t>
            </a:r>
            <a:r>
              <a:rPr lang="en-US" altLang="es-CL" dirty="0"/>
              <a:t> </a:t>
            </a:r>
            <a:r>
              <a:rPr lang="en-US" altLang="es-CL" dirty="0" err="1"/>
              <a:t>también</a:t>
            </a:r>
            <a:r>
              <a:rPr lang="en-US" altLang="es-CL" dirty="0"/>
              <a:t> </a:t>
            </a:r>
            <a:r>
              <a:rPr lang="en-US" altLang="es-CL" dirty="0" err="1"/>
              <a:t>varían</a:t>
            </a:r>
            <a:r>
              <a:rPr lang="en-US" altLang="es-CL" dirty="0"/>
              <a:t> </a:t>
            </a:r>
            <a:r>
              <a:rPr lang="en-US" altLang="es-CL" dirty="0" err="1"/>
              <a:t>en</a:t>
            </a:r>
            <a:r>
              <a:rPr lang="en-US" altLang="es-CL" dirty="0"/>
              <a:t> </a:t>
            </a:r>
            <a:r>
              <a:rPr lang="en-US" altLang="es-CL" dirty="0" err="1"/>
              <a:t>términos</a:t>
            </a:r>
            <a:r>
              <a:rPr lang="en-US" altLang="es-CL" dirty="0"/>
              <a:t> de </a:t>
            </a:r>
            <a:r>
              <a:rPr lang="en-US" altLang="es-CL" dirty="0" err="1"/>
              <a:t>facilidad</a:t>
            </a:r>
            <a:r>
              <a:rPr lang="en-US" altLang="es-CL" dirty="0"/>
              <a:t> de </a:t>
            </a:r>
            <a:r>
              <a:rPr lang="en-US" altLang="es-CL" dirty="0" err="1"/>
              <a:t>uso</a:t>
            </a:r>
            <a:r>
              <a:rPr lang="en-US" altLang="es-CL" dirty="0"/>
              <a:t>, </a:t>
            </a:r>
            <a:r>
              <a:rPr lang="en-US" altLang="es-CL" dirty="0" err="1"/>
              <a:t>capacidades</a:t>
            </a:r>
            <a:r>
              <a:rPr lang="en-US" altLang="es-CL" dirty="0"/>
              <a:t> de </a:t>
            </a:r>
            <a:r>
              <a:rPr lang="en-US" altLang="es-CL" dirty="0" err="1"/>
              <a:t>seguimiento</a:t>
            </a:r>
            <a:r>
              <a:rPr lang="en-US" altLang="es-CL" dirty="0"/>
              <a:t> que son </a:t>
            </a:r>
            <a:r>
              <a:rPr lang="en-US" altLang="es-CL" dirty="0" err="1"/>
              <a:t>útiles</a:t>
            </a:r>
            <a:r>
              <a:rPr lang="en-US" altLang="es-CL" dirty="0"/>
              <a:t> </a:t>
            </a:r>
            <a:r>
              <a:rPr lang="en-US" altLang="es-CL" dirty="0" err="1"/>
              <a:t>en</a:t>
            </a:r>
            <a:r>
              <a:rPr lang="en-US" altLang="es-CL" dirty="0"/>
              <a:t> la </a:t>
            </a:r>
            <a:r>
              <a:rPr lang="en-US" altLang="es-CL" dirty="0" err="1"/>
              <a:t>navegación</a:t>
            </a:r>
            <a:r>
              <a:rPr lang="en-US" alt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958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6E9F7-E5A8-401B-B7D8-5AF8C9C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L" sz="4000" dirty="0" err="1"/>
              <a:t>Ventajas</a:t>
            </a:r>
            <a:r>
              <a:rPr lang="en-US" altLang="es-CL" sz="4000" dirty="0"/>
              <a:t> y </a:t>
            </a:r>
            <a:r>
              <a:rPr lang="en-US" altLang="es-CL" sz="4000" dirty="0" err="1"/>
              <a:t>desventajas</a:t>
            </a:r>
            <a:r>
              <a:rPr lang="en-US" altLang="es-CL" sz="4000" dirty="0"/>
              <a:t> del GPS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041CD-928A-DDEE-00F2-FA7ACB0C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b="1" dirty="0"/>
              <a:t>Ventajas</a:t>
            </a:r>
          </a:p>
          <a:p>
            <a:r>
              <a:rPr lang="es-MX" dirty="0"/>
              <a:t>Recopilación de datos de campo bastante económica y fácil de usar</a:t>
            </a:r>
          </a:p>
          <a:p>
            <a:r>
              <a:rPr lang="es-MX" dirty="0"/>
              <a:t>Las unidades modernas requieren muy poca capacitación para su uso adecuado</a:t>
            </a:r>
          </a:p>
          <a:p>
            <a:r>
              <a:rPr lang="es-MX" dirty="0"/>
              <a:t>Los datos recopilados se pueden leer directamente en las bases de datos GIS, lo que minimiza la entrada de datos intermedios o los pasos de conversión de datos.</a:t>
            </a:r>
          </a:p>
          <a:p>
            <a:r>
              <a:rPr lang="es-MX" dirty="0"/>
              <a:t>Disponibilidad mundial</a:t>
            </a:r>
          </a:p>
          <a:p>
            <a:r>
              <a:rPr lang="es-MX" dirty="0"/>
              <a:t>Precisión suficiente para muchas aplicaciones de mapeo de censos: alta precisión alcanzable con corrección diferencial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b="1" dirty="0"/>
              <a:t>Desventajas</a:t>
            </a:r>
          </a:p>
          <a:p>
            <a:r>
              <a:rPr lang="es-MX" dirty="0"/>
              <a:t>La señal puede estar obstruida en áreas urbanas densas o boscosas</a:t>
            </a:r>
          </a:p>
          <a:p>
            <a:r>
              <a:rPr lang="es-MX" dirty="0"/>
              <a:t>La precisión del GPS estándar puede requerir técnicas diferenciales</a:t>
            </a:r>
          </a:p>
          <a:p>
            <a:r>
              <a:rPr lang="es-MX" dirty="0"/>
              <a:t>El GPS diferencial es más costoso, requiere más tiempo en la recopilación de datos de campo y un procesamiento posterior más complejo para obtener información más precisa</a:t>
            </a:r>
          </a:p>
          <a:p>
            <a:r>
              <a:rPr lang="es-MX" dirty="0"/>
              <a:t>Es posible que se requiera una gran cantidad de unidades de GPS solo para un período corto de recopilación de datos.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200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>
                <a:latin typeface="Arial Black" pitchFamily="34" charset="0"/>
              </a:rPr>
              <a:t>GPS</a:t>
            </a: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262344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err="1">
                <a:latin typeface="Arial Black" pitchFamily="34" charset="0"/>
              </a:rPr>
              <a:t>Geoprocesos</a:t>
            </a:r>
            <a:endParaRPr lang="es-CL" dirty="0">
              <a:latin typeface="Arial Black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410742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D5707-FF68-4C52-BCDB-25F5A0DC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Geoprocesos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AC76E-2A4E-4884-9A38-7FAD6D9AA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6275" cy="4351338"/>
          </a:xfrm>
        </p:spPr>
        <p:txBody>
          <a:bodyPr>
            <a:normAutofit/>
          </a:bodyPr>
          <a:lstStyle/>
          <a:p>
            <a:r>
              <a:rPr lang="es-CL" sz="2400" dirty="0"/>
              <a:t>Existen una gran variedad de análisis específicos que se pueden realizar sobre objetos espaciales</a:t>
            </a:r>
          </a:p>
          <a:p>
            <a:r>
              <a:rPr lang="es-CL" sz="2400" dirty="0"/>
              <a:t>Estos se pueden clasificar en:</a:t>
            </a:r>
          </a:p>
          <a:p>
            <a:pPr lvl="1"/>
            <a:r>
              <a:rPr lang="es-CL" sz="2400" dirty="0"/>
              <a:t>Operaciones algebraicas</a:t>
            </a:r>
          </a:p>
          <a:p>
            <a:pPr lvl="1"/>
            <a:r>
              <a:rPr lang="es-CL" sz="2400" dirty="0"/>
              <a:t>Operaciones geométricas</a:t>
            </a:r>
          </a:p>
          <a:p>
            <a:pPr lvl="2"/>
            <a:r>
              <a:rPr lang="es-CL" sz="2400" dirty="0"/>
              <a:t>Operaciones unitarias</a:t>
            </a:r>
          </a:p>
          <a:p>
            <a:pPr lvl="2"/>
            <a:r>
              <a:rPr lang="es-CL" sz="2400" dirty="0"/>
              <a:t>Operaciones binarias</a:t>
            </a:r>
          </a:p>
          <a:p>
            <a:pPr lvl="2"/>
            <a:r>
              <a:rPr lang="es-CL" sz="2400" dirty="0"/>
              <a:t>Operaciones lógicas</a:t>
            </a:r>
          </a:p>
          <a:p>
            <a:pPr lvl="2"/>
            <a:r>
              <a:rPr lang="es-CL" sz="2400" dirty="0"/>
              <a:t>Operaciones complejas</a:t>
            </a:r>
          </a:p>
          <a:p>
            <a:pPr lvl="1"/>
            <a:endParaRPr lang="es-CL" sz="2400" dirty="0"/>
          </a:p>
        </p:txBody>
      </p:sp>
      <p:pic>
        <p:nvPicPr>
          <p:cNvPr id="1026" name="Picture 2" descr="Untitled Document">
            <a:extLst>
              <a:ext uri="{FF2B5EF4-FFF2-40B4-BE49-F238E27FC236}">
                <a16:creationId xmlns:a16="http://schemas.microsoft.com/office/drawing/2014/main" id="{A63A0DC6-0B96-4E96-8D20-19DC42D9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1933575"/>
            <a:ext cx="6210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9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D38AA-90AF-4D85-BC91-8E32FDF2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vectoriales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D8D09-9095-4CF4-9183-E072C256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2444" cy="4667250"/>
          </a:xfrm>
        </p:spPr>
        <p:txBody>
          <a:bodyPr>
            <a:normAutofit/>
          </a:bodyPr>
          <a:lstStyle/>
          <a:p>
            <a:r>
              <a:rPr lang="es-CL" sz="2400" dirty="0"/>
              <a:t>Todos los procesos varían dependiendo del tipo de geometría</a:t>
            </a:r>
          </a:p>
          <a:p>
            <a:r>
              <a:rPr lang="es-CL" sz="2400" dirty="0"/>
              <a:t>La mayoría de los set de datos se componen con múltiples geometrías, como multipuntos, multilíneas o </a:t>
            </a:r>
            <a:r>
              <a:rPr lang="es-CL" sz="2400" dirty="0" err="1"/>
              <a:t>multipoligonos</a:t>
            </a:r>
            <a:endParaRPr lang="es-CL" sz="2400" dirty="0"/>
          </a:p>
          <a:p>
            <a:r>
              <a:rPr lang="es-CL" sz="2400" dirty="0"/>
              <a:t>Cuando hay mas de un tipo de define como una colección de geometrías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BD2DA1-6855-4D55-9B73-D52E082B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95" y="2159039"/>
            <a:ext cx="6215624" cy="384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7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90F88-F27C-4A68-B581-F9FDE233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Parámetros de geometrías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22779-0D64-4651-855E-88A0C73E3A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Operaciones espaciales mas sencillas</a:t>
            </a:r>
          </a:p>
          <a:p>
            <a:r>
              <a:rPr lang="es-CL" sz="2400" dirty="0"/>
              <a:t>Calculan algunos parámetros de posición de las geometrías, de cualquier tipo</a:t>
            </a:r>
          </a:p>
          <a:p>
            <a:r>
              <a:rPr lang="es-CL" sz="2400" dirty="0"/>
              <a:t>Algunos ejemplos son:</a:t>
            </a:r>
          </a:p>
          <a:p>
            <a:pPr lvl="1"/>
            <a:r>
              <a:rPr lang="es-CL" sz="2400" dirty="0"/>
              <a:t>Fronteras</a:t>
            </a:r>
          </a:p>
          <a:p>
            <a:pPr lvl="1"/>
            <a:r>
              <a:rPr lang="es-CL" sz="2400" dirty="0"/>
              <a:t>Centroides</a:t>
            </a:r>
          </a:p>
          <a:p>
            <a:pPr lvl="1"/>
            <a:r>
              <a:rPr lang="es-CL" sz="2400" dirty="0"/>
              <a:t>Inversa </a:t>
            </a:r>
          </a:p>
        </p:txBody>
      </p:sp>
      <p:pic>
        <p:nvPicPr>
          <p:cNvPr id="2050" name="Picture 2" descr="Fundamental of Data Science for EESS">
            <a:extLst>
              <a:ext uri="{FF2B5EF4-FFF2-40B4-BE49-F238E27FC236}">
                <a16:creationId xmlns:a16="http://schemas.microsoft.com/office/drawing/2014/main" id="{B90424A6-783A-4EEC-9E5D-6AE43488F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10" y="2944019"/>
            <a:ext cx="5789839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FA943-32F4-4877-A510-ED00B607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Buffer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8427F-A686-4A5C-A797-9C39CC586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Crea polígonos de un radio determinado alrededor de las geometrías de entrada</a:t>
            </a:r>
          </a:p>
          <a:p>
            <a:r>
              <a:rPr lang="es-MX" sz="2400" dirty="0"/>
              <a:t>Los polígonos resultantes pueden fusionarse, o superponerse</a:t>
            </a:r>
          </a:p>
          <a:p>
            <a:r>
              <a:rPr lang="es-MX" sz="2400" dirty="0"/>
              <a:t>Permite agregar margen de error a las comparaciones de geometrías</a:t>
            </a:r>
          </a:p>
          <a:p>
            <a:endParaRPr lang="es-CL" sz="24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5E365B3-8341-4C63-A1D9-2D287B77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67" y="2054225"/>
            <a:ext cx="4877008" cy="29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8EB5-8CC6-4855-A6E8-AE79DCB5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000" dirty="0"/>
              <a:t>Operaciones lógicas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C84EF-CECE-47C7-9E2D-090E5C3800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Relaciones espaciales entre entidades</a:t>
            </a:r>
          </a:p>
          <a:p>
            <a:r>
              <a:rPr lang="es-MX" sz="2000" dirty="0"/>
              <a:t>¿Se superponen? </a:t>
            </a:r>
          </a:p>
          <a:p>
            <a:r>
              <a:rPr lang="es-MX" sz="2000" dirty="0"/>
              <a:t>¿Está uno contenido por el otro? </a:t>
            </a:r>
          </a:p>
          <a:p>
            <a:r>
              <a:rPr lang="es-MX" sz="2000" dirty="0"/>
              <a:t>¿Uno cruza al otro?</a:t>
            </a:r>
          </a:p>
          <a:p>
            <a:r>
              <a:rPr lang="es-MX" sz="2000" dirty="0"/>
              <a:t>Las geometrías se pueden relacionar espacialmente de diferentes maneras</a:t>
            </a:r>
          </a:p>
          <a:p>
            <a:r>
              <a:rPr lang="es-MX" sz="2000" dirty="0"/>
              <a:t>Las comparaciones suelen retornar respuestas del tipo binario</a:t>
            </a:r>
          </a:p>
          <a:p>
            <a:endParaRPr lang="es-C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7828E-09D6-4153-B172-42E893758F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959" y="1027906"/>
            <a:ext cx="2286000" cy="44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2A2FC-120F-4DAF-B6D4-DFDE01C7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4B579-E6DD-412E-8DD3-09ADE2EB8E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Es la comparación mas sencilla</a:t>
            </a:r>
          </a:p>
          <a:p>
            <a:r>
              <a:rPr lang="es-CL" sz="2400" dirty="0"/>
              <a:t>Evalúa si una geometría esta en contacto con otra</a:t>
            </a:r>
          </a:p>
          <a:p>
            <a:r>
              <a:rPr lang="es-CL" sz="2400" dirty="0"/>
              <a:t>Existen variantes como: </a:t>
            </a:r>
          </a:p>
          <a:p>
            <a:pPr lvl="1"/>
            <a:r>
              <a:rPr lang="es-CL" sz="2400" dirty="0"/>
              <a:t>Contacto: hay al menos un punto de contacto</a:t>
            </a:r>
          </a:p>
          <a:p>
            <a:pPr lvl="1"/>
            <a:r>
              <a:rPr lang="es-CL" sz="2400" dirty="0"/>
              <a:t>Cruce: operación entre líneas, evalúa si se cruzan</a:t>
            </a:r>
          </a:p>
          <a:p>
            <a:pPr lvl="1"/>
            <a:r>
              <a:rPr lang="es-CL" sz="2400" dirty="0"/>
              <a:t>Cercanía: evalúa si 2 geometrías están a una cierta distancia</a:t>
            </a:r>
          </a:p>
        </p:txBody>
      </p:sp>
      <p:pic>
        <p:nvPicPr>
          <p:cNvPr id="5" name="Picture 4" descr="11. Spatial Relationships — Introduction to PostGIS">
            <a:extLst>
              <a:ext uri="{FF2B5EF4-FFF2-40B4-BE49-F238E27FC236}">
                <a16:creationId xmlns:a16="http://schemas.microsoft.com/office/drawing/2014/main" id="{D1283D43-A404-49FF-9972-4F15D7F85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62004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1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4067A-2F16-4779-A139-8C86DC671F92}"/>
              </a:ext>
            </a:extLst>
          </p:cNvPr>
          <p:cNvCxnSpPr/>
          <p:nvPr/>
        </p:nvCxnSpPr>
        <p:spPr>
          <a:xfrm>
            <a:off x="2438401" y="4038600"/>
            <a:ext cx="6629400" cy="0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23" name="TextBox 5">
            <a:extLst>
              <a:ext uri="{FF2B5EF4-FFF2-40B4-BE49-F238E27FC236}">
                <a16:creationId xmlns:a16="http://schemas.microsoft.com/office/drawing/2014/main" id="{8DFAB789-C820-482F-8C9E-00262D5F7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4" y="4083051"/>
            <a:ext cx="946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rtl="0"/>
            <a:r>
              <a:rPr lang="en-US" altLang="es-CL"/>
              <a:t>Calle Fácil</a:t>
            </a:r>
          </a:p>
        </p:txBody>
      </p:sp>
      <p:sp>
        <p:nvSpPr>
          <p:cNvPr id="56324" name="TextBox 7">
            <a:extLst>
              <a:ext uri="{FF2B5EF4-FFF2-40B4-BE49-F238E27FC236}">
                <a16:creationId xmlns:a16="http://schemas.microsoft.com/office/drawing/2014/main" id="{3CB155E5-4CD0-413C-818C-934E991CF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4083051"/>
            <a:ext cx="4381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rtl="0"/>
            <a:r>
              <a:rPr lang="en-US" altLang="es-CL"/>
              <a:t>100</a:t>
            </a:r>
          </a:p>
        </p:txBody>
      </p:sp>
      <p:sp>
        <p:nvSpPr>
          <p:cNvPr id="56325" name="TextBox 8">
            <a:extLst>
              <a:ext uri="{FF2B5EF4-FFF2-40B4-BE49-F238E27FC236}">
                <a16:creationId xmlns:a16="http://schemas.microsoft.com/office/drawing/2014/main" id="{316BE658-F08A-486A-AF0D-737DAAC87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4100513"/>
            <a:ext cx="439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rtl="0"/>
            <a:r>
              <a:rPr lang="en-US" altLang="es-CL"/>
              <a:t>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CCC8A-ED5F-45B9-A1A4-7783C0ABB40A}"/>
              </a:ext>
            </a:extLst>
          </p:cNvPr>
          <p:cNvSpPr/>
          <p:nvPr/>
        </p:nvSpPr>
        <p:spPr>
          <a:xfrm>
            <a:off x="7391401" y="3246438"/>
            <a:ext cx="685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buSzPct val="100000"/>
              <a:defRPr/>
            </a:pPr>
            <a:endParaRPr lang="en-US"/>
          </a:p>
        </p:txBody>
      </p:sp>
      <p:sp>
        <p:nvSpPr>
          <p:cNvPr id="56327" name="TextBox 10">
            <a:extLst>
              <a:ext uri="{FF2B5EF4-FFF2-40B4-BE49-F238E27FC236}">
                <a16:creationId xmlns:a16="http://schemas.microsoft.com/office/drawing/2014/main" id="{4A6782FF-3973-4529-838D-A79F245AF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3328989"/>
            <a:ext cx="439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rtl="0"/>
            <a:r>
              <a:rPr lang="en-US" altLang="es-CL">
                <a:solidFill>
                  <a:schemeClr val="bg1"/>
                </a:solidFill>
              </a:rPr>
              <a:t>180</a:t>
            </a:r>
          </a:p>
        </p:txBody>
      </p:sp>
      <p:sp>
        <p:nvSpPr>
          <p:cNvPr id="56328" name="TextBox 11">
            <a:extLst>
              <a:ext uri="{FF2B5EF4-FFF2-40B4-BE49-F238E27FC236}">
                <a16:creationId xmlns:a16="http://schemas.microsoft.com/office/drawing/2014/main" id="{AAF8359F-E31B-483A-8C8E-F478F3FBC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7" y="533401"/>
            <a:ext cx="27975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rtl="0"/>
            <a:r>
              <a:rPr lang="en-US" altLang="es-CL"/>
              <a:t>Ubicación estimada</a:t>
            </a:r>
          </a:p>
          <a:p>
            <a:pPr algn="l" rtl="0"/>
            <a:r>
              <a:rPr lang="en-US" altLang="es-CL"/>
              <a:t>(180 – 100) / (200 – 100) = 0,8 = 80 %</a:t>
            </a:r>
          </a:p>
          <a:p>
            <a:pPr algn="l" rtl="0"/>
            <a:endParaRPr lang="en-US" altLang="es-CL"/>
          </a:p>
          <a:p>
            <a:pPr algn="l" rtl="0"/>
            <a:r>
              <a:rPr lang="en-US" altLang="es-CL"/>
              <a:t>80% hacia abajo de la longitud</a:t>
            </a:r>
          </a:p>
          <a:p>
            <a:pPr algn="l" rtl="0"/>
            <a:r>
              <a:rPr lang="en-US" altLang="es-CL"/>
              <a:t>de la calle</a:t>
            </a:r>
          </a:p>
        </p:txBody>
      </p:sp>
    </p:spTree>
    <p:extLst>
      <p:ext uri="{BB962C8B-B14F-4D97-AF65-F5344CB8AC3E}">
        <p14:creationId xmlns:p14="http://schemas.microsoft.com/office/powerpoint/2010/main" val="3601486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8CDD0-EF06-4187-ADC7-7FFD30EE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Disyunción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9FEC9-5490-4519-8B99-5BCF0191A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8399"/>
            <a:ext cx="5181600" cy="3738563"/>
          </a:xfrm>
        </p:spPr>
        <p:txBody>
          <a:bodyPr>
            <a:normAutofit/>
          </a:bodyPr>
          <a:lstStyle/>
          <a:p>
            <a:r>
              <a:rPr lang="es-CL" sz="2400" dirty="0"/>
              <a:t>Es el inverso de contacto</a:t>
            </a:r>
          </a:p>
          <a:p>
            <a:r>
              <a:rPr lang="es-CL" sz="2400" dirty="0"/>
              <a:t>Evalúa si 2 geometrías no se tocan</a:t>
            </a:r>
          </a:p>
          <a:p>
            <a:r>
              <a:rPr lang="es-CL" sz="2400" dirty="0"/>
              <a:t>Si existe 1 sola geometría (punto por ejemplo) en contacto, entonces la comparación no es nula</a:t>
            </a:r>
          </a:p>
          <a:p>
            <a:endParaRPr lang="es-CL" sz="2400" dirty="0"/>
          </a:p>
        </p:txBody>
      </p:sp>
      <p:pic>
        <p:nvPicPr>
          <p:cNvPr id="5" name="Picture 2" descr="11. Spatial Relationships — Introduction to PostGIS">
            <a:extLst>
              <a:ext uri="{FF2B5EF4-FFF2-40B4-BE49-F238E27FC236}">
                <a16:creationId xmlns:a16="http://schemas.microsoft.com/office/drawing/2014/main" id="{C50DC7C5-5D10-4B5B-8FB4-8C325CB3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254125"/>
            <a:ext cx="476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E358A-4C48-4B9D-8CD7-7D745929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Intersectan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14D11-C4C7-4DE5-8ED5-A27810674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Evalúa si 2 geometrías tienen una intersección</a:t>
            </a:r>
          </a:p>
          <a:p>
            <a:r>
              <a:rPr lang="es-CL" sz="2400" dirty="0"/>
              <a:t>Similar a contacto, pero evalúa también el grado en que ambas geometrías se intersectan.</a:t>
            </a:r>
          </a:p>
          <a:p>
            <a:r>
              <a:rPr lang="es-CL" sz="2400" dirty="0"/>
              <a:t>Tiene una operación espacial homologa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7B9C1C-6280-4AFA-BABD-F535D94FE8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Picture 2" descr="11. Spatial Relationships — Introduction to PostGIS">
            <a:extLst>
              <a:ext uri="{FF2B5EF4-FFF2-40B4-BE49-F238E27FC236}">
                <a16:creationId xmlns:a16="http://schemas.microsoft.com/office/drawing/2014/main" id="{B0342D40-216E-405F-A551-F78B37B3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17" y="1027906"/>
            <a:ext cx="476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5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34640-F5B8-4F12-90B0-4BA26EC1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0A705-2592-4FFD-A7A7-4EFF027BB0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Evalúa si una geometría esta contenida en otra</a:t>
            </a:r>
          </a:p>
          <a:p>
            <a:r>
              <a:rPr lang="es-CL" sz="2400" dirty="0"/>
              <a:t>Esta comparación, a diferencia de las anteriores, no es simétrica</a:t>
            </a:r>
          </a:p>
          <a:p>
            <a:r>
              <a:rPr lang="es-CL" sz="2400" dirty="0"/>
              <a:t>Existen algunas variantes:</a:t>
            </a:r>
          </a:p>
          <a:p>
            <a:pPr lvl="1"/>
            <a:r>
              <a:rPr lang="es-CL" sz="2400" dirty="0"/>
              <a:t>Dentro</a:t>
            </a:r>
          </a:p>
          <a:p>
            <a:pPr lvl="1"/>
            <a:r>
              <a:rPr lang="es-CL" sz="2400" dirty="0"/>
              <a:t>Contiene</a:t>
            </a:r>
          </a:p>
          <a:p>
            <a:pPr lvl="1"/>
            <a:r>
              <a:rPr lang="es-CL" sz="2400" dirty="0"/>
              <a:t>Contiene apropiadamente</a:t>
            </a:r>
          </a:p>
          <a:p>
            <a:endParaRPr lang="es-CL" sz="24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3C483E-F5E3-4E2A-BCE6-5C5E20B640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Picture 6" descr="11. Spatial Relationships — Introduction to PostGIS">
            <a:extLst>
              <a:ext uri="{FF2B5EF4-FFF2-40B4-BE49-F238E27FC236}">
                <a16:creationId xmlns:a16="http://schemas.microsoft.com/office/drawing/2014/main" id="{2E45969D-BCED-4CEA-8C2D-B8323BA4D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027906"/>
            <a:ext cx="476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729A3-71F1-4EAC-B570-5AD6E4D5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Superposición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34B20F-775A-46B3-BF51-657B64DE2F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Evalúa si dos geometrías de un mismo tipo están superpuestas</a:t>
            </a:r>
          </a:p>
          <a:p>
            <a:r>
              <a:rPr lang="es-CL" sz="2400" dirty="0"/>
              <a:t>Es un caso especial de intersección</a:t>
            </a:r>
          </a:p>
          <a:p>
            <a:r>
              <a:rPr lang="es-CL" sz="2400" dirty="0"/>
              <a:t>No aplica si las geometrías son de diferente naturaleza</a:t>
            </a:r>
          </a:p>
          <a:p>
            <a:endParaRPr lang="es-CL" sz="2400" dirty="0"/>
          </a:p>
        </p:txBody>
      </p:sp>
      <p:pic>
        <p:nvPicPr>
          <p:cNvPr id="5" name="Picture 12" descr="11. Spatial Relationships — Introduction to PostGIS">
            <a:extLst>
              <a:ext uri="{FF2B5EF4-FFF2-40B4-BE49-F238E27FC236}">
                <a16:creationId xmlns:a16="http://schemas.microsoft.com/office/drawing/2014/main" id="{34B06025-5EFF-41B9-8221-3ACC83BC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4144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6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EADDA-F340-404E-AFFA-DF9C11B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Equivale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8C4EA-A5F4-46FD-B1E2-9D4441CFCF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Evalúa si ambas geometrías son iguales</a:t>
            </a:r>
          </a:p>
          <a:p>
            <a:r>
              <a:rPr lang="es-CL" sz="2000" dirty="0"/>
              <a:t>Existen variantes:</a:t>
            </a:r>
          </a:p>
          <a:p>
            <a:pPr lvl="1"/>
            <a:r>
              <a:rPr lang="es-CL" sz="2000" dirty="0"/>
              <a:t>Equivalencia: admite algún margen de tolerancia</a:t>
            </a:r>
          </a:p>
          <a:p>
            <a:pPr lvl="1"/>
            <a:r>
              <a:rPr lang="es-CL" sz="2000" dirty="0"/>
              <a:t>Equivalencia exacta: requiere que ambas geometrías sean idénticas</a:t>
            </a:r>
          </a:p>
          <a:p>
            <a:r>
              <a:rPr lang="es-CL" sz="2000" dirty="0"/>
              <a:t>Es un caso particular de superposición</a:t>
            </a:r>
          </a:p>
          <a:p>
            <a:r>
              <a:rPr lang="es-CL" sz="2000" dirty="0"/>
              <a:t>Solo aplica para geometrías de un mismo tipo</a:t>
            </a:r>
          </a:p>
          <a:p>
            <a:endParaRPr lang="es-CL" sz="2000" dirty="0"/>
          </a:p>
          <a:p>
            <a:endParaRPr lang="es-CL" sz="2000" dirty="0"/>
          </a:p>
        </p:txBody>
      </p:sp>
      <p:pic>
        <p:nvPicPr>
          <p:cNvPr id="6" name="Picture 8" descr="11. Spatial Relationships — Introduction to PostGIS">
            <a:extLst>
              <a:ext uri="{FF2B5EF4-FFF2-40B4-BE49-F238E27FC236}">
                <a16:creationId xmlns:a16="http://schemas.microsoft.com/office/drawing/2014/main" id="{1062C698-38DD-4533-9DFF-1EF32724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52220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67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64858-0F33-463F-96AB-9C4FE84E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Distancia y 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3E176-9415-4682-A5C4-33590FD0CE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Se puede calcular la matriz de distancia más corta entre geometrías
También se puede calcular una matriz con las relaciones DE9-IM entre cada par de geometrías:</a:t>
            </a:r>
          </a:p>
          <a:p>
            <a:pPr lvl="1"/>
            <a:r>
              <a:rPr lang="en-US" sz="1800" dirty="0" err="1"/>
              <a:t>IxIy</a:t>
            </a:r>
            <a:r>
              <a:rPr lang="en-US" sz="1800" dirty="0"/>
              <a:t>  – </a:t>
            </a:r>
            <a:r>
              <a:rPr lang="en-US" sz="1800" dirty="0" err="1"/>
              <a:t>IxBy</a:t>
            </a:r>
            <a:r>
              <a:rPr lang="en-US" sz="1800" dirty="0"/>
              <a:t>   - </a:t>
            </a:r>
            <a:r>
              <a:rPr lang="en-US" sz="1800" dirty="0" err="1"/>
              <a:t>IxEy</a:t>
            </a:r>
            <a:endParaRPr lang="en-US" sz="1800" dirty="0"/>
          </a:p>
          <a:p>
            <a:pPr lvl="1"/>
            <a:r>
              <a:rPr lang="en-US" sz="1800" dirty="0" err="1"/>
              <a:t>BxIy</a:t>
            </a:r>
            <a:r>
              <a:rPr lang="en-US" sz="1800" dirty="0"/>
              <a:t> – </a:t>
            </a:r>
            <a:r>
              <a:rPr lang="en-US" sz="1800" dirty="0" err="1"/>
              <a:t>BxBy</a:t>
            </a:r>
            <a:r>
              <a:rPr lang="en-US" sz="1800" dirty="0"/>
              <a:t> - </a:t>
            </a:r>
            <a:r>
              <a:rPr lang="en-US" sz="1800" dirty="0" err="1"/>
              <a:t>BxEy</a:t>
            </a:r>
            <a:endParaRPr lang="en-US" sz="1800" dirty="0"/>
          </a:p>
          <a:p>
            <a:pPr lvl="1"/>
            <a:r>
              <a:rPr lang="en-US" sz="1800" dirty="0" err="1"/>
              <a:t>ExIy</a:t>
            </a:r>
            <a:r>
              <a:rPr lang="en-US" sz="1800" dirty="0"/>
              <a:t> – </a:t>
            </a:r>
            <a:r>
              <a:rPr lang="en-US" sz="1800" dirty="0" err="1"/>
              <a:t>ExBy</a:t>
            </a:r>
            <a:r>
              <a:rPr lang="en-US" sz="1800" dirty="0"/>
              <a:t> - </a:t>
            </a:r>
            <a:r>
              <a:rPr lang="en-US" sz="1800" dirty="0" err="1"/>
              <a:t>ExEy</a:t>
            </a:r>
            <a:r>
              <a:rPr lang="en-US" sz="1800" dirty="0"/>
              <a:t> </a:t>
            </a:r>
          </a:p>
          <a:p>
            <a:r>
              <a:rPr lang="es-MX" sz="1800" dirty="0"/>
              <a:t>Donde I se refiere al interior, B al borde y E al exterior</a:t>
            </a:r>
          </a:p>
          <a:p>
            <a:r>
              <a:rPr lang="es-MX" sz="1800" dirty="0"/>
              <a:t>Por ejemplo, </a:t>
            </a:r>
            <a:r>
              <a:rPr lang="es-MX" sz="1800" dirty="0" err="1"/>
              <a:t>BxIy</a:t>
            </a:r>
            <a:r>
              <a:rPr lang="es-MX" sz="1800" dirty="0"/>
              <a:t> la dimensionalidad de la intersección del límite B de x y el limite I de y, </a:t>
            </a:r>
          </a:p>
          <a:p>
            <a:r>
              <a:rPr lang="es-MX" sz="1800" dirty="0"/>
              <a:t>Valores de relación puede ser 0, 1, 2 indicando intersección cero, una, dos dimensiones</a:t>
            </a:r>
            <a:endParaRPr lang="es-CL" sz="1800" dirty="0"/>
          </a:p>
        </p:txBody>
      </p:sp>
      <p:pic>
        <p:nvPicPr>
          <p:cNvPr id="1027" name="Picture 3" descr="DE-9IM - Wikipedia">
            <a:extLst>
              <a:ext uri="{FF2B5EF4-FFF2-40B4-BE49-F238E27FC236}">
                <a16:creationId xmlns:a16="http://schemas.microsoft.com/office/drawing/2014/main" id="{D8C97C79-A16C-4848-AB47-E1434CB45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24" y="1100889"/>
            <a:ext cx="5271662" cy="465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D7A9C-5C0B-4F6C-9783-DB750CD7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000" dirty="0"/>
              <a:t>Operaciones generativas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05777-26D3-4AF6-A04C-42ADE5BF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9175" cy="4351338"/>
          </a:xfrm>
        </p:spPr>
        <p:txBody>
          <a:bodyPr>
            <a:normAutofit/>
          </a:bodyPr>
          <a:lstStyle/>
          <a:p>
            <a:r>
              <a:rPr lang="es-MX" sz="2400" dirty="0"/>
              <a:t>Permite modificar o generar nuevas geometrías a partir de geometrías de entrada</a:t>
            </a:r>
          </a:p>
          <a:p>
            <a:r>
              <a:rPr lang="es-MX" sz="2400" dirty="0"/>
              <a:t>A diferencia de las comparaciones, generan como resultado geometrías, no valores binarios</a:t>
            </a:r>
          </a:p>
          <a:p>
            <a:r>
              <a:rPr lang="es-MX" sz="2400" dirty="0"/>
              <a:t>Datos de salida que son la derivada del análisis realizado en los datos de entrada.</a:t>
            </a:r>
            <a:endParaRPr lang="es-CL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146AE-0C31-478C-9DDA-6575DFD991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22" y="2383374"/>
            <a:ext cx="5599156" cy="20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1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53FD0-FBE2-4D6F-81FA-67339187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Intersección (operación)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4BCB6-F814-4F87-A109-E978223DE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9350" cy="4351338"/>
          </a:xfrm>
        </p:spPr>
        <p:txBody>
          <a:bodyPr>
            <a:normAutofit/>
          </a:bodyPr>
          <a:lstStyle/>
          <a:p>
            <a:r>
              <a:rPr lang="es-MX" sz="2000" dirty="0"/>
              <a:t>Similar a la comparación de intersección</a:t>
            </a:r>
          </a:p>
          <a:p>
            <a:r>
              <a:rPr lang="es-MX" sz="2000" dirty="0"/>
              <a:t>Devuelve una geometría correspondiente a la superficie de intersección</a:t>
            </a:r>
          </a:p>
          <a:p>
            <a:r>
              <a:rPr lang="es-MX" sz="2000" dirty="0"/>
              <a:t>Las características de entrada deben ser punto, multipunto, línea o polígono</a:t>
            </a:r>
          </a:p>
          <a:p>
            <a:r>
              <a:rPr lang="es-MX" sz="2000" dirty="0"/>
              <a:t>La clase de entidad de salida contendrá todos los atributos de las características de entrada mas simple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CL" sz="20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2BDFF7E-568A-4B35-A18A-F58B14B7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52" y="2714625"/>
            <a:ext cx="5254760" cy="19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D987E-F2E4-4FF2-9E85-892F47D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8F5BF-9ABE-4AE7-994D-C7B4818E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2450" cy="4351338"/>
          </a:xfrm>
        </p:spPr>
        <p:txBody>
          <a:bodyPr>
            <a:normAutofit/>
          </a:bodyPr>
          <a:lstStyle/>
          <a:p>
            <a:r>
              <a:rPr lang="es-CL" sz="2000" dirty="0"/>
              <a:t>Es la operación inversa a intersección</a:t>
            </a:r>
          </a:p>
          <a:p>
            <a:r>
              <a:rPr lang="es-CL" sz="2000" dirty="0"/>
              <a:t>Retorna las secciones de geometría que no se intersectan o superponen. </a:t>
            </a:r>
          </a:p>
          <a:p>
            <a:r>
              <a:rPr lang="es-CL" sz="2000" dirty="0"/>
              <a:t>Operación no es simétrica en su caso mas sencillo</a:t>
            </a:r>
          </a:p>
          <a:p>
            <a:r>
              <a:rPr lang="es-CL" sz="2000" dirty="0"/>
              <a:t>Existe una variante de diferencia simétrica.</a:t>
            </a:r>
          </a:p>
          <a:p>
            <a:endParaRPr lang="es-CL" sz="2000" dirty="0"/>
          </a:p>
        </p:txBody>
      </p:sp>
      <p:pic>
        <p:nvPicPr>
          <p:cNvPr id="12290" name="Picture 2" descr="3. Manipulating Simple Feature Geometries • sf">
            <a:extLst>
              <a:ext uri="{FF2B5EF4-FFF2-40B4-BE49-F238E27FC236}">
                <a16:creationId xmlns:a16="http://schemas.microsoft.com/office/drawing/2014/main" id="{11D1A621-DA60-4409-95CC-5979E492D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1433513"/>
            <a:ext cx="7042723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61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17F1D-24DC-4BFD-A6B8-A6AA50FE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Combinar / unir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5F034-BD64-44D8-92BE-F32BA1EA44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Permite unir diversas geometrías en una mas sencilla</a:t>
            </a:r>
          </a:p>
          <a:p>
            <a:r>
              <a:rPr lang="es-CL" sz="2000" dirty="0"/>
              <a:t>Para tener algún efecto requiere que las geometrías se toquen o intersecten</a:t>
            </a:r>
          </a:p>
          <a:p>
            <a:r>
              <a:rPr lang="es-CL" sz="2000" dirty="0"/>
              <a:t>Existen algunas variantes:</a:t>
            </a:r>
          </a:p>
          <a:p>
            <a:pPr lvl="1"/>
            <a:r>
              <a:rPr lang="es-CL" sz="2000" dirty="0"/>
              <a:t>Combinar: junta geometrías en un objeto mas complejo (por ejemplo puntos en multipuntos)</a:t>
            </a:r>
          </a:p>
          <a:p>
            <a:pPr lvl="1"/>
            <a:r>
              <a:rPr lang="es-CL" sz="2000" dirty="0"/>
              <a:t>Unión: fusiona geometrías en una geometría mayor</a:t>
            </a:r>
          </a:p>
          <a:p>
            <a:endParaRPr lang="es-C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723BC-F59A-45BC-A364-99D2EE7F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4" y="2282121"/>
            <a:ext cx="5640491" cy="17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D:\Users\Rick\Downloads\GeoCode1c.jpg">
            <a:extLst>
              <a:ext uri="{FF2B5EF4-FFF2-40B4-BE49-F238E27FC236}">
                <a16:creationId xmlns:a16="http://schemas.microsoft.com/office/drawing/2014/main" id="{90D0C9FD-D80D-440E-A802-D58AF0B1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72"/>
          <a:stretch>
            <a:fillRect/>
          </a:stretch>
        </p:blipFill>
        <p:spPr bwMode="auto">
          <a:xfrm>
            <a:off x="1508126" y="914400"/>
            <a:ext cx="9144000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624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0C9F-4421-4DF8-9D6B-83472A93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Casco convexo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791A8-0BD5-49E4-BE20-A14D9EC6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16278" cy="4351338"/>
          </a:xfrm>
        </p:spPr>
        <p:txBody>
          <a:bodyPr>
            <a:normAutofit/>
          </a:bodyPr>
          <a:lstStyle/>
          <a:p>
            <a:r>
              <a:rPr lang="es-CL" sz="2000" dirty="0"/>
              <a:t>Calcula el polígono convexo de menor tamaño que cubra toda el área de una geometría</a:t>
            </a:r>
          </a:p>
          <a:p>
            <a:r>
              <a:rPr lang="es-CL" sz="2000" dirty="0"/>
              <a:t>Si las geometrías son independientes se requiere unirlas previo a esta operación.</a:t>
            </a:r>
          </a:p>
          <a:p>
            <a:r>
              <a:rPr lang="es-CL" sz="2000" dirty="0"/>
              <a:t>Permite sintetizar rápidamente áreas de estudio que contienen muchas geometrías.</a:t>
            </a:r>
          </a:p>
          <a:p>
            <a:endParaRPr lang="es-CL" sz="2000" dirty="0"/>
          </a:p>
        </p:txBody>
      </p:sp>
      <p:pic>
        <p:nvPicPr>
          <p:cNvPr id="20482" name="Picture 2" descr="Convex Hull - an overview | ScienceDirect Topics">
            <a:extLst>
              <a:ext uri="{FF2B5EF4-FFF2-40B4-BE49-F238E27FC236}">
                <a16:creationId xmlns:a16="http://schemas.microsoft.com/office/drawing/2014/main" id="{3E83FDEE-F3B6-4252-B7B7-18914D98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99" y="2461076"/>
            <a:ext cx="4850045" cy="228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7F97-BE34-483E-82BD-CD1319B3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Circunferencia inscrita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4E90E-4A4D-41DD-B601-150C66FCC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Similar al casco convexo, pero en lugar de generar un polígono de mínima área, genera una circunferencia</a:t>
            </a:r>
          </a:p>
          <a:p>
            <a:r>
              <a:rPr lang="es-CL" sz="2400" dirty="0"/>
              <a:t>Circunferencia también es un polígono, pero con puntos espaciados regularmente</a:t>
            </a:r>
          </a:p>
          <a:p>
            <a:r>
              <a:rPr lang="es-CL" sz="2400" dirty="0"/>
              <a:t>Se usa para los mismos casos que el caso convexo, pero genera un área de estudio regular.</a:t>
            </a:r>
          </a:p>
          <a:p>
            <a:endParaRPr lang="es-CL" sz="2400" dirty="0"/>
          </a:p>
        </p:txBody>
      </p:sp>
      <p:pic>
        <p:nvPicPr>
          <p:cNvPr id="23554" name="Picture 2" descr="PostgresVision 2020: What is New in PostGIS 3.1 and 3.0">
            <a:extLst>
              <a:ext uri="{FF2B5EF4-FFF2-40B4-BE49-F238E27FC236}">
                <a16:creationId xmlns:a16="http://schemas.microsoft.com/office/drawing/2014/main" id="{5A082AD7-23A8-440E-8122-8221A290B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90" y="1825625"/>
            <a:ext cx="4149710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99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A6AB6-38DD-411F-A4DF-9464F84A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Simplificar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9162B2A-14CA-46CD-86D8-2967CD480B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Permite reducir la complejidad de las geometrías de un conjunto de datos</a:t>
            </a:r>
          </a:p>
          <a:p>
            <a:r>
              <a:rPr lang="es-CL" sz="2000" dirty="0"/>
              <a:t>Aplica el algoritmo de Douglas-</a:t>
            </a:r>
            <a:r>
              <a:rPr lang="es-CL" sz="2000" dirty="0" err="1"/>
              <a:t>Peucker</a:t>
            </a:r>
            <a:r>
              <a:rPr lang="es-CL" sz="2000" dirty="0"/>
              <a:t> que permite mantener las formas en la medida de lo posible</a:t>
            </a:r>
          </a:p>
          <a:p>
            <a:r>
              <a:rPr lang="es-CL" sz="2000" dirty="0"/>
              <a:t>Operación da la posibilidad de preservar la topología original además de la simplifica</a:t>
            </a:r>
          </a:p>
          <a:p>
            <a:r>
              <a:rPr lang="es-CL" sz="2000" dirty="0"/>
              <a:t>Recibe un parámetro de tolerancia que permite evaluar si algún punto de la curva es redundante</a:t>
            </a:r>
          </a:p>
        </p:txBody>
      </p:sp>
      <p:pic>
        <p:nvPicPr>
          <p:cNvPr id="21507" name="Picture 3" descr="Allison Horst on Twitter: &quot;TIL sf::st_simplify is 👍 for impatient  mapmakers happy with &quot;good enough for now&quot; polygons. See the difference  between the 1st &amp; 2nd? NOPE me either, but the 2nd">
            <a:extLst>
              <a:ext uri="{FF2B5EF4-FFF2-40B4-BE49-F238E27FC236}">
                <a16:creationId xmlns:a16="http://schemas.microsoft.com/office/drawing/2014/main" id="{C6D84B66-5500-48A0-82C2-1D05616F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21186"/>
            <a:ext cx="6144557" cy="29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7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10067-AFFD-4368-9299-B6C89E1B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Segmentar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A7D16-EB4B-41F5-853A-0D8C18D2A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54886" cy="4351338"/>
          </a:xfrm>
        </p:spPr>
        <p:txBody>
          <a:bodyPr>
            <a:normAutofit/>
          </a:bodyPr>
          <a:lstStyle/>
          <a:p>
            <a:r>
              <a:rPr lang="es-CL" sz="2000" dirty="0"/>
              <a:t>Agrega puntos a líneas existentes</a:t>
            </a:r>
          </a:p>
          <a:p>
            <a:r>
              <a:rPr lang="es-CL" sz="2000" dirty="0"/>
              <a:t>Complejizar las geometrías</a:t>
            </a:r>
          </a:p>
          <a:p>
            <a:r>
              <a:rPr lang="es-CL" sz="2000" dirty="0"/>
              <a:t>Permite preservar formas en los casos que existan transformaciones entre diferentes proyecciones cartográficas </a:t>
            </a:r>
          </a:p>
        </p:txBody>
      </p:sp>
      <p:pic>
        <p:nvPicPr>
          <p:cNvPr id="1026" name="Picture 2" descr="postgresql - Complexify geography polygons in PostGIS - Geographic  Information Systems Stack Exchange">
            <a:extLst>
              <a:ext uri="{FF2B5EF4-FFF2-40B4-BE49-F238E27FC236}">
                <a16:creationId xmlns:a16="http://schemas.microsoft.com/office/drawing/2014/main" id="{CA7E134B-DF11-4DC4-BFD2-123A8330A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48" y="3868657"/>
            <a:ext cx="7784472" cy="27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3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75F-8C5B-4628-8D76-86020AE9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Acoplar (Snap)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CB563-ABA8-40D8-BC6F-85E5432ED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768" y="1673225"/>
            <a:ext cx="5181600" cy="4351338"/>
          </a:xfrm>
        </p:spPr>
        <p:txBody>
          <a:bodyPr>
            <a:normAutofit/>
          </a:bodyPr>
          <a:lstStyle/>
          <a:p>
            <a:r>
              <a:rPr lang="es-CL" sz="1800" dirty="0"/>
              <a:t>Permite unir geometrías que no estaban unidas en su origen</a:t>
            </a:r>
          </a:p>
          <a:p>
            <a:r>
              <a:rPr lang="es-CL" sz="1800" dirty="0"/>
              <a:t>Recibe como parámetro 2 geometrías y un umbral de tolerancia</a:t>
            </a:r>
          </a:p>
          <a:p>
            <a:r>
              <a:rPr lang="es-CL" sz="1800" dirty="0"/>
              <a:t>Cada vértice de la geometría 1 se acopla al vértice mas cercano de la geometría 2</a:t>
            </a:r>
          </a:p>
          <a:p>
            <a:r>
              <a:rPr lang="es-CL" sz="1800" dirty="0"/>
              <a:t>Este acople solo ocurre si la distancia mínima es inferior al umbral de tolerancia señalado</a:t>
            </a:r>
          </a:p>
          <a:p>
            <a:r>
              <a:rPr lang="es-CL" sz="1800" dirty="0"/>
              <a:t>Permite eliminar espacios en blanco dentro del espacio geográfico que se esta analizando.</a:t>
            </a:r>
          </a:p>
        </p:txBody>
      </p:sp>
      <p:pic>
        <p:nvPicPr>
          <p:cNvPr id="25602" name="Picture 2" descr="ST_Snap">
            <a:extLst>
              <a:ext uri="{FF2B5EF4-FFF2-40B4-BE49-F238E27FC236}">
                <a16:creationId xmlns:a16="http://schemas.microsoft.com/office/drawing/2014/main" id="{4479E2A5-158E-4927-9155-EF101A1B6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71" y="3374231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ST_Snap">
            <a:extLst>
              <a:ext uri="{FF2B5EF4-FFF2-40B4-BE49-F238E27FC236}">
                <a16:creationId xmlns:a16="http://schemas.microsoft.com/office/drawing/2014/main" id="{DFCC97BD-1DE5-4B78-AB42-26C41651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71" y="1187054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C5DFB-3FC7-4249-96C2-8355C40F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Poligonizar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4CB60-9AAC-4D6A-8ED6-0EEF8458F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Permite transformar un conjunto de puntos o de líneas en polígonos</a:t>
            </a:r>
          </a:p>
          <a:p>
            <a:r>
              <a:rPr lang="es-CL" sz="2400" dirty="0"/>
              <a:t>En caso de tener múltiples geométricas que no conforman un circulo cerrado, el polígono resultante es el casco convexo</a:t>
            </a:r>
          </a:p>
          <a:p>
            <a:r>
              <a:rPr lang="es-CL" sz="2400" dirty="0"/>
              <a:t>Para evitar errores de implementación debería asegurarse que el input corresponda a líneas cerradas.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5A671D6-0279-4259-9FD6-3E74E429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05" y="492986"/>
            <a:ext cx="2831311" cy="279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F18BF6D1-07A3-4EC2-B5B0-5651BCE5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05" y="3286121"/>
            <a:ext cx="2831310" cy="328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4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CC5A0-B904-42CC-8740-0A904127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Triangular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B6EC8-01B1-45C6-BC18-53257948A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Genera un conjunto de polígonos triangulares a partir cualquier tipo de geometría vectorial.</a:t>
            </a:r>
          </a:p>
          <a:p>
            <a:r>
              <a:rPr lang="es-CL" sz="2000" dirty="0"/>
              <a:t>Existen diversos algoritmos para triangular, donde la mas utilizada es la Delaunay</a:t>
            </a:r>
          </a:p>
          <a:p>
            <a:r>
              <a:rPr lang="es-MX" sz="2000" dirty="0">
                <a:solidFill>
                  <a:srgbClr val="202122"/>
                </a:solidFill>
              </a:rPr>
              <a:t>Las triangulaciones de Delaunay optimiza el ángulo medio de todos los triángulos del sistema</a:t>
            </a:r>
          </a:p>
          <a:p>
            <a:r>
              <a:rPr lang="es-MX" sz="2000" dirty="0">
                <a:solidFill>
                  <a:srgbClr val="202122"/>
                </a:solidFill>
              </a:rPr>
              <a:t>Esto general triángulos regulares</a:t>
            </a:r>
          </a:p>
          <a:p>
            <a:r>
              <a:rPr lang="es-MX" sz="2000" dirty="0">
                <a:solidFill>
                  <a:srgbClr val="202122"/>
                </a:solidFill>
              </a:rPr>
              <a:t>Se utiliza para transformar un conjunto de puntos en un conjunto de polígonos que cubran todo el espacio</a:t>
            </a:r>
          </a:p>
          <a:p>
            <a:r>
              <a:rPr lang="es-MX" sz="2000" dirty="0">
                <a:solidFill>
                  <a:srgbClr val="202122"/>
                </a:solidFill>
              </a:rPr>
              <a:t>También se utilizan para fragmentar un polígono complejo en </a:t>
            </a:r>
            <a:r>
              <a:rPr lang="es-MX" sz="2000" dirty="0" err="1">
                <a:solidFill>
                  <a:srgbClr val="202122"/>
                </a:solidFill>
              </a:rPr>
              <a:t>subpolígonos</a:t>
            </a:r>
            <a:r>
              <a:rPr lang="es-MX" sz="2000" dirty="0">
                <a:solidFill>
                  <a:srgbClr val="202122"/>
                </a:solidFill>
              </a:rPr>
              <a:t> convexos.</a:t>
            </a:r>
            <a:endParaRPr lang="es-CL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376174-1AB9-4578-A4C1-CFB7D56E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3" y="519764"/>
            <a:ext cx="4848727" cy="581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4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FC5B2-B64C-4EDF-815A-60793104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Polígonos de </a:t>
            </a:r>
            <a:r>
              <a:rPr lang="es-CL" dirty="0" err="1"/>
              <a:t>Voronoi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A2E663-1CF4-4FB8-82AA-C66080A433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C42798-31F9-4855-96C1-0227F6CFF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427" y="1960562"/>
            <a:ext cx="5508360" cy="4351338"/>
          </a:xfrm>
        </p:spPr>
        <p:txBody>
          <a:bodyPr>
            <a:normAutofit/>
          </a:bodyPr>
          <a:lstStyle/>
          <a:p>
            <a:r>
              <a:rPr lang="es-CL" sz="2000" dirty="0"/>
              <a:t>Genera una teselación de </a:t>
            </a:r>
            <a:r>
              <a:rPr lang="es-CL" sz="2000" dirty="0" err="1"/>
              <a:t>Voronoi</a:t>
            </a:r>
            <a:r>
              <a:rPr lang="es-CL" sz="2000" dirty="0"/>
              <a:t> para un conjunto de puntos</a:t>
            </a:r>
          </a:p>
          <a:p>
            <a:r>
              <a:rPr lang="es-CL" sz="2000" dirty="0"/>
              <a:t>Como resultados se obtienen polígonos de </a:t>
            </a:r>
            <a:r>
              <a:rPr lang="es-CL" sz="2000" dirty="0" err="1"/>
              <a:t>Voronoi</a:t>
            </a:r>
            <a:endParaRPr lang="es-CL" sz="2000" dirty="0"/>
          </a:p>
          <a:p>
            <a:r>
              <a:rPr lang="es-CL" sz="2000" dirty="0"/>
              <a:t>Las aristas representan las fronteras euclidianas entre un punto y su punto mas cercano.</a:t>
            </a:r>
          </a:p>
          <a:p>
            <a:r>
              <a:rPr lang="es-CL" sz="2000" dirty="0"/>
              <a:t>Al igual que las teselaciones triangulares, permiten representar todo el espacio geográfico a partir de un conjunto de puntos</a:t>
            </a:r>
          </a:p>
        </p:txBody>
      </p:sp>
      <p:pic>
        <p:nvPicPr>
          <p:cNvPr id="11268" name="Picture 4" descr="El diagrama de Voronoi, la forma matemática de dividir el mundo">
            <a:extLst>
              <a:ext uri="{FF2B5EF4-FFF2-40B4-BE49-F238E27FC236}">
                <a16:creationId xmlns:a16="http://schemas.microsoft.com/office/drawing/2014/main" id="{2A0CB22D-F46D-410B-84AD-39D368573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639219"/>
            <a:ext cx="48577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85854-4854-4AF5-A9F2-976D18BB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¿Operaciones sobre </a:t>
            </a:r>
            <a:r>
              <a:rPr lang="es-CL" dirty="0" err="1"/>
              <a:t>raster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FE462B-0F66-42B4-88A8-C9ACC74EA2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Hasta ahora solo hemos hablado de operaciones vectoriales</a:t>
            </a:r>
          </a:p>
          <a:p>
            <a:r>
              <a:rPr lang="es-CL" sz="2000" dirty="0"/>
              <a:t>En </a:t>
            </a:r>
            <a:r>
              <a:rPr lang="es-CL" sz="2000" dirty="0" err="1"/>
              <a:t>rasters</a:t>
            </a:r>
            <a:r>
              <a:rPr lang="es-CL" sz="2000" dirty="0"/>
              <a:t> existen menos operaciones, dada la naturaleza de grilla de los datos</a:t>
            </a:r>
          </a:p>
          <a:p>
            <a:r>
              <a:rPr lang="es-CL" sz="2000" dirty="0"/>
              <a:t>Las principales operaciones tienen que ver con modificar la escala de análisis, o la resolución.</a:t>
            </a:r>
          </a:p>
          <a:p>
            <a:r>
              <a:rPr lang="es-CL" sz="2000" dirty="0"/>
              <a:t>Este problema se da cuando uno quiere modificar un </a:t>
            </a:r>
            <a:r>
              <a:rPr lang="es-CL" sz="2000" dirty="0" err="1"/>
              <a:t>raster</a:t>
            </a:r>
            <a:r>
              <a:rPr lang="es-CL" sz="2000" dirty="0"/>
              <a:t>, o cuando se quieren comparar 2 </a:t>
            </a:r>
            <a:r>
              <a:rPr lang="es-CL" sz="2000" dirty="0" err="1"/>
              <a:t>rasters</a:t>
            </a:r>
            <a:r>
              <a:rPr lang="es-CL" sz="2000" dirty="0"/>
              <a:t> de diferentes resoluciones</a:t>
            </a:r>
          </a:p>
          <a:p>
            <a:pPr marL="0" indent="0">
              <a:buNone/>
            </a:pPr>
            <a:endParaRPr lang="es-CL" sz="2000" dirty="0"/>
          </a:p>
        </p:txBody>
      </p:sp>
      <p:pic>
        <p:nvPicPr>
          <p:cNvPr id="1026" name="Picture 2" descr="Qué son los datos ráster?—Ayuda | Documentación">
            <a:extLst>
              <a:ext uri="{FF2B5EF4-FFF2-40B4-BE49-F238E27FC236}">
                <a16:creationId xmlns:a16="http://schemas.microsoft.com/office/drawing/2014/main" id="{2B30DF72-9BFB-4ED1-ACF3-28E6E273C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69" y="2121290"/>
            <a:ext cx="4545397" cy="34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A01C5-C327-4A28-8192-C775E762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20118-E9C7-4382-99FF-0CCCC9CC77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La resolución espacial de una imagen es una indicación del tamaño de un píxel en términos de dimensiones del suelo.</a:t>
            </a:r>
          </a:p>
          <a:p>
            <a:r>
              <a:rPr lang="es-MX" sz="1800" dirty="0"/>
              <a:t>Una resolución espacial de 30 metros significa que un píxel representa un área de 30 metros por 30 metros en el suelo.</a:t>
            </a:r>
          </a:p>
          <a:p>
            <a:r>
              <a:rPr lang="es-MX" sz="1800" dirty="0"/>
              <a:t>Alta resolución: las características se parecen más a las características del mundo real; se pueden detectar objetos pequeños</a:t>
            </a:r>
          </a:p>
          <a:p>
            <a:r>
              <a:rPr lang="es-MX" sz="1800" dirty="0"/>
              <a:t>Baja resolución: características simplificadas o no mostradas en absoluto; solo las funciones grandes son visibles</a:t>
            </a:r>
            <a:endParaRPr lang="es-CL" sz="1800" dirty="0"/>
          </a:p>
        </p:txBody>
      </p:sp>
      <p:pic>
        <p:nvPicPr>
          <p:cNvPr id="2050" name="Picture 2" descr="The Relationship Between Raster Resolution, Spatial Extent &amp; Number of  Pixels | NSF NEON | Open Data to Understand our Ecosystems">
            <a:extLst>
              <a:ext uri="{FF2B5EF4-FFF2-40B4-BE49-F238E27FC236}">
                <a16:creationId xmlns:a16="http://schemas.microsoft.com/office/drawing/2014/main" id="{A5FCFBE2-7A54-4CD2-81D7-2AB0AEC13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690688"/>
            <a:ext cx="6115536" cy="319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6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AAA6F-58AF-4FEA-002A-2C096031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dirty="0"/>
              <a:t>Geo codificación o geo referenciación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E9BE0-51F5-7662-115C-F076A5B0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hangingPunct="1"/>
            <a:r>
              <a:rPr lang="es-CL" altLang="es-CL" sz="2400" u="sng" dirty="0"/>
              <a:t>Geo codificación</a:t>
            </a:r>
          </a:p>
          <a:p>
            <a:pPr lvl="1" algn="l" rtl="0" eaLnBrk="1" hangingPunct="1"/>
            <a:r>
              <a:rPr lang="es-CL" altLang="es-CL" sz="2400" dirty="0"/>
              <a:t>Una operación GIS para convertir direcciones de calles en datos espaciales que se pueden mostrar como características en un mapa</a:t>
            </a:r>
          </a:p>
          <a:p>
            <a:pPr algn="l" rtl="0" eaLnBrk="1" hangingPunct="1"/>
            <a:r>
              <a:rPr lang="es-CL" altLang="es-CL" sz="2400" u="sng" dirty="0"/>
              <a:t>Geo referenciación</a:t>
            </a:r>
          </a:p>
          <a:p>
            <a:pPr lvl="1" algn="l" rtl="0" eaLnBrk="1" hangingPunct="1"/>
            <a:r>
              <a:rPr lang="es-CL" altLang="es-CL" sz="2400" dirty="0"/>
              <a:t>Alinear datos geográficos con un sistema de coordenadas conocido para que se puedan analizar, ver y consultar con otros datos geográficos</a:t>
            </a:r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32656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0166-3F61-4470-8D22-697213E7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Disminuir resolución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2072-E325-436C-9581-B88A284A8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21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s-CL" dirty="0"/>
              <a:t>Los pixeles resultantes se superpondrán con mas de un pixel de origen</a:t>
            </a:r>
          </a:p>
          <a:p>
            <a:r>
              <a:rPr lang="es-CL" dirty="0"/>
              <a:t>Los pixeles de origen se superpondrán con uno o mas pixeles de destino.</a:t>
            </a:r>
          </a:p>
          <a:p>
            <a:r>
              <a:rPr lang="es-CL" dirty="0"/>
              <a:t>Requiere especificar como ponderar los datos en casos que un pixel de origen se superponga con mas de un pixel de destino</a:t>
            </a:r>
          </a:p>
          <a:p>
            <a:r>
              <a:rPr lang="es-CL" dirty="0"/>
              <a:t>La operación también requiere especificar que función se utilizara para la agregación (suma, promedio, </a:t>
            </a:r>
            <a:r>
              <a:rPr lang="es-CL" dirty="0" err="1"/>
              <a:t>max</a:t>
            </a:r>
            <a:r>
              <a:rPr lang="es-CL" dirty="0"/>
              <a:t>, min, etc.)</a:t>
            </a:r>
          </a:p>
          <a:p>
            <a:r>
              <a:rPr lang="es-CL" dirty="0"/>
              <a:t>El proceso reduce la cantidad de información contenida en la imagen</a:t>
            </a:r>
          </a:p>
          <a:p>
            <a:r>
              <a:rPr lang="es-CL" dirty="0"/>
              <a:t>Este problema se puede resolver de la misma manera que achicando fotos</a:t>
            </a:r>
          </a:p>
        </p:txBody>
      </p:sp>
      <p:pic>
        <p:nvPicPr>
          <p:cNvPr id="3074" name="Picture 2" descr="matlab - Reduce number of pixels to obtain low-resolution image - Stack  Overflow">
            <a:extLst>
              <a:ext uri="{FF2B5EF4-FFF2-40B4-BE49-F238E27FC236}">
                <a16:creationId xmlns:a16="http://schemas.microsoft.com/office/drawing/2014/main" id="{284A8943-2A69-42C9-AECB-276B1C709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5"/>
          <a:stretch/>
        </p:blipFill>
        <p:spPr bwMode="auto">
          <a:xfrm>
            <a:off x="6720840" y="2008321"/>
            <a:ext cx="5600700" cy="327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9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63A77-A7F7-4E68-94B6-B1FD3963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Aumentar resolución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F5C4B-F4C3-434E-B8C7-CA3486262E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Los pixeles resultantes se superpondrán con uno o mas pixeles de origen</a:t>
            </a:r>
          </a:p>
          <a:p>
            <a:r>
              <a:rPr lang="es-CL" sz="2000" dirty="0"/>
              <a:t>Requiere especificar como ponderar los datos en casos que un pixel de origen se superponga con mas de un pixel de destino</a:t>
            </a:r>
          </a:p>
          <a:p>
            <a:r>
              <a:rPr lang="es-CL" sz="2000" dirty="0"/>
              <a:t>El proceso aumenta la resolución, pero no es posible aumentar de información contenida en la imagen</a:t>
            </a:r>
          </a:p>
          <a:p>
            <a:r>
              <a:rPr lang="es-CL" sz="2000" dirty="0"/>
              <a:t>Para aumentar la información habría que implementar algún método de interpolación.</a:t>
            </a:r>
          </a:p>
        </p:txBody>
      </p:sp>
      <p:pic>
        <p:nvPicPr>
          <p:cNvPr id="4098" name="Picture 2" descr="This Image of a White Barack Obama Is AI's Racial Bias Problem In a Nutshell">
            <a:extLst>
              <a:ext uri="{FF2B5EF4-FFF2-40B4-BE49-F238E27FC236}">
                <a16:creationId xmlns:a16="http://schemas.microsoft.com/office/drawing/2014/main" id="{14B72F56-C7A7-4A30-92A4-938E13DB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78" y="2458452"/>
            <a:ext cx="5682916" cy="227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48BAE-CC0C-407A-B4E5-4FF8343F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Mosaicos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80983-0332-4C64-AB70-E252B15D3C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Un	mosaico	es	una	combinación	o	fusión	de	dos	o  más imágenes, para el caso práctico</a:t>
            </a:r>
          </a:p>
          <a:p>
            <a:r>
              <a:rPr lang="es-ES" dirty="0"/>
              <a:t>NDWI</a:t>
            </a:r>
          </a:p>
          <a:p>
            <a:r>
              <a:rPr lang="es-ES" dirty="0"/>
              <a:t>Visualización Falso Color  Dentro de un buffer.</a:t>
            </a:r>
          </a:p>
          <a:p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116E11-529C-41C3-A991-EA2840DF46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387ED003-1A4C-49C9-A848-3C754FAEC5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445" y="1879802"/>
            <a:ext cx="3743945" cy="3626380"/>
          </a:xfrm>
          <a:prstGeom prst="rect">
            <a:avLst/>
          </a:prstGeom>
        </p:spPr>
      </p:pic>
      <p:pic>
        <p:nvPicPr>
          <p:cNvPr id="7" name="object 8">
            <a:extLst>
              <a:ext uri="{FF2B5EF4-FFF2-40B4-BE49-F238E27FC236}">
                <a16:creationId xmlns:a16="http://schemas.microsoft.com/office/drawing/2014/main" id="{3D4F1482-0750-4182-A9BA-62444B46FBA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3569" y="3999250"/>
            <a:ext cx="4295415" cy="15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16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err="1">
                <a:latin typeface="Arial Black" pitchFamily="34" charset="0"/>
              </a:rPr>
              <a:t>Geoprocesos</a:t>
            </a:r>
            <a:endParaRPr lang="es-CL" dirty="0">
              <a:latin typeface="Arial Black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244935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FEE24-4898-EB3E-181A-2AA6825E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dirty="0"/>
              <a:t>Jerarquías espaciales</a:t>
            </a:r>
            <a:endParaRPr lang="es-CL" dirty="0"/>
          </a:p>
        </p:txBody>
      </p:sp>
      <p:pic>
        <p:nvPicPr>
          <p:cNvPr id="4" name="Picture 129" descr="Zambia_ProvDistWards">
            <a:extLst>
              <a:ext uri="{FF2B5EF4-FFF2-40B4-BE49-F238E27FC236}">
                <a16:creationId xmlns:a16="http://schemas.microsoft.com/office/drawing/2014/main" id="{8DD9A1EE-9DF4-7D9F-3B6F-F10F3748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7927" t="53760" r="6854" b="20641"/>
          <a:stretch>
            <a:fillRect/>
          </a:stretch>
        </p:blipFill>
        <p:spPr bwMode="auto">
          <a:xfrm>
            <a:off x="3200401" y="3429000"/>
            <a:ext cx="3276600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128" descr="Zambia_ProvDistWards">
            <a:extLst>
              <a:ext uri="{FF2B5EF4-FFF2-40B4-BE49-F238E27FC236}">
                <a16:creationId xmlns:a16="http://schemas.microsoft.com/office/drawing/2014/main" id="{C1FB5331-AACB-F56A-8A54-5F832D24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3873" t="76801" r="6854"/>
          <a:stretch>
            <a:fillRect/>
          </a:stretch>
        </p:blipFill>
        <p:spPr bwMode="auto">
          <a:xfrm>
            <a:off x="3429001" y="4572001"/>
            <a:ext cx="3048000" cy="690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Box 80">
            <a:extLst>
              <a:ext uri="{FF2B5EF4-FFF2-40B4-BE49-F238E27FC236}">
                <a16:creationId xmlns:a16="http://schemas.microsoft.com/office/drawing/2014/main" id="{68F75773-A346-5145-FB32-CA2C1844D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2" y="5181600"/>
            <a:ext cx="9012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600">
                <a:solidFill>
                  <a:schemeClr val="tx2"/>
                </a:solidFill>
              </a:rPr>
              <a:t>bloques</a:t>
            </a:r>
          </a:p>
        </p:txBody>
      </p:sp>
      <p:sp>
        <p:nvSpPr>
          <p:cNvPr id="7" name="Line 93">
            <a:extLst>
              <a:ext uri="{FF2B5EF4-FFF2-40B4-BE49-F238E27FC236}">
                <a16:creationId xmlns:a16="http://schemas.microsoft.com/office/drawing/2014/main" id="{F5882BFF-EA0D-D341-9033-D17486517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1" y="5181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es-CL"/>
          </a:p>
        </p:txBody>
      </p:sp>
      <p:sp>
        <p:nvSpPr>
          <p:cNvPr id="8" name="Line 99">
            <a:extLst>
              <a:ext uri="{FF2B5EF4-FFF2-40B4-BE49-F238E27FC236}">
                <a16:creationId xmlns:a16="http://schemas.microsoft.com/office/drawing/2014/main" id="{49131C9F-72C7-09F1-7583-3EC0E609F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1" y="57150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es-CL"/>
          </a:p>
        </p:txBody>
      </p:sp>
      <p:sp>
        <p:nvSpPr>
          <p:cNvPr id="9" name="Text Box 105">
            <a:extLst>
              <a:ext uri="{FF2B5EF4-FFF2-40B4-BE49-F238E27FC236}">
                <a16:creationId xmlns:a16="http://schemas.microsoft.com/office/drawing/2014/main" id="{0D51EFB8-5E18-EB57-3AD1-1679424E9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2" y="4953001"/>
            <a:ext cx="17267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200">
                <a:solidFill>
                  <a:schemeClr val="tx2"/>
                </a:solidFill>
              </a:rPr>
              <a:t>Áreas de enumeración</a:t>
            </a:r>
          </a:p>
        </p:txBody>
      </p:sp>
      <p:sp>
        <p:nvSpPr>
          <p:cNvPr id="10" name="Text Box 112">
            <a:extLst>
              <a:ext uri="{FF2B5EF4-FFF2-40B4-BE49-F238E27FC236}">
                <a16:creationId xmlns:a16="http://schemas.microsoft.com/office/drawing/2014/main" id="{87CAA9A3-641E-3A9B-E466-87DE187E3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2" y="1295400"/>
            <a:ext cx="59503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600">
                <a:solidFill>
                  <a:schemeClr val="tx2"/>
                </a:solidFill>
              </a:rPr>
              <a:t>País</a:t>
            </a:r>
          </a:p>
        </p:txBody>
      </p:sp>
      <p:sp>
        <p:nvSpPr>
          <p:cNvPr id="11" name="Text Box 113">
            <a:extLst>
              <a:ext uri="{FF2B5EF4-FFF2-40B4-BE49-F238E27FC236}">
                <a16:creationId xmlns:a16="http://schemas.microsoft.com/office/drawing/2014/main" id="{48CF3501-DF0E-E63B-2EAA-86F6B8E04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2" y="3505200"/>
            <a:ext cx="822661" cy="33855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600">
                <a:solidFill>
                  <a:schemeClr val="tx2"/>
                </a:solidFill>
              </a:rPr>
              <a:t>Distrito</a:t>
            </a:r>
          </a:p>
        </p:txBody>
      </p:sp>
      <p:sp>
        <p:nvSpPr>
          <p:cNvPr id="12" name="Text Box 114">
            <a:extLst>
              <a:ext uri="{FF2B5EF4-FFF2-40B4-BE49-F238E27FC236}">
                <a16:creationId xmlns:a16="http://schemas.microsoft.com/office/drawing/2014/main" id="{EE0F1A98-10B5-5E7F-1412-B9CB569F4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2" y="2438400"/>
            <a:ext cx="10509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600">
                <a:solidFill>
                  <a:schemeClr val="tx2"/>
                </a:solidFill>
              </a:rPr>
              <a:t>Provincia</a:t>
            </a:r>
          </a:p>
        </p:txBody>
      </p:sp>
      <p:sp>
        <p:nvSpPr>
          <p:cNvPr id="13" name="Text Box 115">
            <a:extLst>
              <a:ext uri="{FF2B5EF4-FFF2-40B4-BE49-F238E27FC236}">
                <a16:creationId xmlns:a16="http://schemas.microsoft.com/office/drawing/2014/main" id="{36B91211-8187-78EF-123E-932977A61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4191000"/>
            <a:ext cx="105990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600">
                <a:solidFill>
                  <a:schemeClr val="tx2"/>
                </a:solidFill>
              </a:rPr>
              <a:t>Localidad</a:t>
            </a:r>
          </a:p>
        </p:txBody>
      </p:sp>
      <p:sp>
        <p:nvSpPr>
          <p:cNvPr id="14" name="Line 116">
            <a:extLst>
              <a:ext uri="{FF2B5EF4-FFF2-40B4-BE49-F238E27FC236}">
                <a16:creationId xmlns:a16="http://schemas.microsoft.com/office/drawing/2014/main" id="{2B072C99-3773-F159-0F5E-75E2D2B26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1" y="15240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15" name="Line 117">
            <a:extLst>
              <a:ext uri="{FF2B5EF4-FFF2-40B4-BE49-F238E27FC236}">
                <a16:creationId xmlns:a16="http://schemas.microsoft.com/office/drawing/2014/main" id="{03043625-67DA-13D7-AAE5-12574A83B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1" y="2819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16" name="Line 118">
            <a:extLst>
              <a:ext uri="{FF2B5EF4-FFF2-40B4-BE49-F238E27FC236}">
                <a16:creationId xmlns:a16="http://schemas.microsoft.com/office/drawing/2014/main" id="{97BF000F-3445-429F-B135-A9723882F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1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17" name="Line 119">
            <a:extLst>
              <a:ext uri="{FF2B5EF4-FFF2-40B4-BE49-F238E27FC236}">
                <a16:creationId xmlns:a16="http://schemas.microsoft.com/office/drawing/2014/main" id="{0A26A77F-56CB-6780-E0B7-941DDA99B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1" y="4572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18" name="AutoShape 120">
            <a:extLst>
              <a:ext uri="{FF2B5EF4-FFF2-40B4-BE49-F238E27FC236}">
                <a16:creationId xmlns:a16="http://schemas.microsoft.com/office/drawing/2014/main" id="{2D02AA41-D1F3-1518-A9EC-75C602E47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1219200"/>
            <a:ext cx="2743200" cy="3810000"/>
          </a:xfrm>
          <a:prstGeom prst="downArrow">
            <a:avLst>
              <a:gd name="adj1" fmla="val 50000"/>
              <a:gd name="adj2" fmla="val 3888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19" name="Text Box 122">
            <a:extLst>
              <a:ext uri="{FF2B5EF4-FFF2-40B4-BE49-F238E27FC236}">
                <a16:creationId xmlns:a16="http://schemas.microsoft.com/office/drawing/2014/main" id="{F95E07FF-F228-F488-B9FD-0A051ABBD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1676401"/>
            <a:ext cx="1372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2400">
                <a:solidFill>
                  <a:schemeClr val="tx2"/>
                </a:solidFill>
                <a:latin typeface="Times New Roman" panose="02020603050405020304" pitchFamily="18" charset="0"/>
              </a:rPr>
              <a:t>País dado</a:t>
            </a:r>
          </a:p>
        </p:txBody>
      </p:sp>
      <p:sp>
        <p:nvSpPr>
          <p:cNvPr id="20" name="Text Box 123">
            <a:extLst>
              <a:ext uri="{FF2B5EF4-FFF2-40B4-BE49-F238E27FC236}">
                <a16:creationId xmlns:a16="http://schemas.microsoft.com/office/drawing/2014/main" id="{8C59170D-8AF5-374C-61EA-0499E965A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2" y="5181600"/>
            <a:ext cx="8435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600">
                <a:solidFill>
                  <a:schemeClr val="tx2"/>
                </a:solidFill>
              </a:rPr>
              <a:t>Edificio</a:t>
            </a:r>
          </a:p>
        </p:txBody>
      </p:sp>
      <p:sp>
        <p:nvSpPr>
          <p:cNvPr id="21" name="Text Box 124">
            <a:extLst>
              <a:ext uri="{FF2B5EF4-FFF2-40B4-BE49-F238E27FC236}">
                <a16:creationId xmlns:a16="http://schemas.microsoft.com/office/drawing/2014/main" id="{800ABD1A-C117-4F03-5C97-C929AE5A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1" y="5181600"/>
            <a:ext cx="964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600">
                <a:solidFill>
                  <a:schemeClr val="tx2"/>
                </a:solidFill>
              </a:rPr>
              <a:t>Vivienda</a:t>
            </a:r>
          </a:p>
        </p:txBody>
      </p:sp>
      <p:pic>
        <p:nvPicPr>
          <p:cNvPr id="22" name="Picture 130" descr="Zambia_ProvDistWards">
            <a:extLst>
              <a:ext uri="{FF2B5EF4-FFF2-40B4-BE49-F238E27FC236}">
                <a16:creationId xmlns:a16="http://schemas.microsoft.com/office/drawing/2014/main" id="{EABF7735-F359-7AE5-7F6F-B7836619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9727" r="26672" b="46240"/>
          <a:stretch>
            <a:fillRect/>
          </a:stretch>
        </p:blipFill>
        <p:spPr bwMode="auto">
          <a:xfrm>
            <a:off x="4800601" y="1676400"/>
            <a:ext cx="16764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itle 26">
            <a:extLst>
              <a:ext uri="{FF2B5EF4-FFF2-40B4-BE49-F238E27FC236}">
                <a16:creationId xmlns:a16="http://schemas.microsoft.com/office/drawing/2014/main" id="{5C1B44FA-F7A5-ECA0-9359-6E4FDFD0A590}"/>
              </a:ext>
            </a:extLst>
          </p:cNvPr>
          <p:cNvSpPr txBox="1">
            <a:spLocks noChangeArrowheads="1"/>
          </p:cNvSpPr>
          <p:nvPr/>
        </p:nvSpPr>
        <p:spPr>
          <a:xfrm>
            <a:off x="3175794" y="594519"/>
            <a:ext cx="6602413" cy="479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L" sz="3733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endParaRPr lang="en-US" altLang="es-CL" dirty="0"/>
          </a:p>
        </p:txBody>
      </p:sp>
      <p:sp>
        <p:nvSpPr>
          <p:cNvPr id="24" name="Rectangle 100" descr="Small grid">
            <a:extLst>
              <a:ext uri="{FF2B5EF4-FFF2-40B4-BE49-F238E27FC236}">
                <a16:creationId xmlns:a16="http://schemas.microsoft.com/office/drawing/2014/main" id="{2AF15B48-6CDC-90D3-542B-04248671B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5181600"/>
            <a:ext cx="3657600" cy="533400"/>
          </a:xfrm>
          <a:prstGeom prst="rect">
            <a:avLst/>
          </a:prstGeom>
          <a:solidFill>
            <a:schemeClr val="accent1">
              <a:alpha val="3882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</p:spTree>
    <p:extLst>
      <p:ext uri="{BB962C8B-B14F-4D97-AF65-F5344CB8AC3E}">
        <p14:creationId xmlns:p14="http://schemas.microsoft.com/office/powerpoint/2010/main" val="256633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84A8B-B287-5109-702C-B14F8106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L" dirty="0" err="1"/>
              <a:t>Esquema</a:t>
            </a:r>
            <a:r>
              <a:rPr lang="en-US" altLang="es-CL" dirty="0"/>
              <a:t> de </a:t>
            </a:r>
            <a:r>
              <a:rPr lang="en-US" altLang="es-CL" dirty="0" err="1"/>
              <a:t>código</a:t>
            </a:r>
            <a:endParaRPr lang="es-CL" dirty="0"/>
          </a:p>
        </p:txBody>
      </p:sp>
      <p:pic>
        <p:nvPicPr>
          <p:cNvPr id="5" name="Picture 1038">
            <a:extLst>
              <a:ext uri="{FF2B5EF4-FFF2-40B4-BE49-F238E27FC236}">
                <a16:creationId xmlns:a16="http://schemas.microsoft.com/office/drawing/2014/main" id="{901BF1BC-7C78-3FB7-B427-7B024BFF7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1" y="3124200"/>
            <a:ext cx="6324600" cy="2692400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41" descr="Census Hierarchies 2">
            <a:extLst>
              <a:ext uri="{FF2B5EF4-FFF2-40B4-BE49-F238E27FC236}">
                <a16:creationId xmlns:a16="http://schemas.microsoft.com/office/drawing/2014/main" id="{FF705609-11FF-E5CA-407D-C81A058A0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0" r="12222"/>
          <a:stretch>
            <a:fillRect/>
          </a:stretch>
        </p:blipFill>
        <p:spPr bwMode="auto">
          <a:xfrm>
            <a:off x="2133602" y="1600200"/>
            <a:ext cx="41671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02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84FDA-5977-CEC4-E346-AEAB52BB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sz="4000" dirty="0"/>
              <a:t>Recopilación directa de datos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CB901-DE86-D677-0BD2-F2D687C1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l" rtl="0" eaLnBrk="1" hangingPunct="1"/>
            <a:r>
              <a:rPr lang="es-CL" altLang="es-CL" dirty="0"/>
              <a:t>Digitalización a partir de mapas topográficos disponibles</a:t>
            </a:r>
          </a:p>
          <a:p>
            <a:pPr lvl="2" algn="l" rtl="0" eaLnBrk="1" hangingPunct="1"/>
            <a:r>
              <a:rPr lang="es-CL" altLang="es-CL" dirty="0"/>
              <a:t>Recogida directa mediante técnicas de campo (</a:t>
            </a:r>
            <a:r>
              <a:rPr lang="es-CL" altLang="es-CL" dirty="0" err="1"/>
              <a:t>ej.GPS</a:t>
            </a:r>
            <a:r>
              <a:rPr lang="es-CL" altLang="es-CL" dirty="0"/>
              <a:t>)</a:t>
            </a:r>
          </a:p>
          <a:p>
            <a:endParaRPr lang="es-CL" dirty="0"/>
          </a:p>
        </p:txBody>
      </p:sp>
      <p:pic>
        <p:nvPicPr>
          <p:cNvPr id="5" name="Picture 56">
            <a:extLst>
              <a:ext uri="{FF2B5EF4-FFF2-40B4-BE49-F238E27FC236}">
                <a16:creationId xmlns:a16="http://schemas.microsoft.com/office/drawing/2014/main" id="{DEDA21E7-CF57-A90F-6FC5-6AAB59FF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8182"/>
          <a:stretch>
            <a:fillRect/>
          </a:stretch>
        </p:blipFill>
        <p:spPr bwMode="auto">
          <a:xfrm>
            <a:off x="1752601" y="3124200"/>
            <a:ext cx="4267200" cy="256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58">
            <a:extLst>
              <a:ext uri="{FF2B5EF4-FFF2-40B4-BE49-F238E27FC236}">
                <a16:creationId xmlns:a16="http://schemas.microsoft.com/office/drawing/2014/main" id="{FCCE9EB0-B6D9-94D4-5448-F99F7F406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2" y="5283201"/>
            <a:ext cx="1012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2" descr="test">
            <a:extLst>
              <a:ext uri="{FF2B5EF4-FFF2-40B4-BE49-F238E27FC236}">
                <a16:creationId xmlns:a16="http://schemas.microsoft.com/office/drawing/2014/main" id="{C0EC0660-4C8D-3891-A4E8-4ED74EACC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3" r="52202"/>
          <a:stretch>
            <a:fillRect/>
          </a:stretch>
        </p:blipFill>
        <p:spPr bwMode="auto">
          <a:xfrm>
            <a:off x="6477001" y="3136900"/>
            <a:ext cx="26670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76">
            <a:extLst>
              <a:ext uri="{FF2B5EF4-FFF2-40B4-BE49-F238E27FC236}">
                <a16:creationId xmlns:a16="http://schemas.microsoft.com/office/drawing/2014/main" id="{669E6878-FA49-4276-5056-6644364505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1" y="4368800"/>
            <a:ext cx="228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13" name="Line 78">
            <a:extLst>
              <a:ext uri="{FF2B5EF4-FFF2-40B4-BE49-F238E27FC236}">
                <a16:creationId xmlns:a16="http://schemas.microsoft.com/office/drawing/2014/main" id="{E465AB88-72B6-B68F-E14B-1AADAFB004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1" y="40640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15" name="Line 79">
            <a:extLst>
              <a:ext uri="{FF2B5EF4-FFF2-40B4-BE49-F238E27FC236}">
                <a16:creationId xmlns:a16="http://schemas.microsoft.com/office/drawing/2014/main" id="{5224AA66-96B8-C555-E1B4-31540B64C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1" y="4064000"/>
            <a:ext cx="304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17" name="Line 80">
            <a:extLst>
              <a:ext uri="{FF2B5EF4-FFF2-40B4-BE49-F238E27FC236}">
                <a16:creationId xmlns:a16="http://schemas.microsoft.com/office/drawing/2014/main" id="{7E3264D1-3598-2910-7502-8B85ACCF48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1" y="4521200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19" name="Oval 81">
            <a:extLst>
              <a:ext uri="{FF2B5EF4-FFF2-40B4-BE49-F238E27FC236}">
                <a16:creationId xmlns:a16="http://schemas.microsoft.com/office/drawing/2014/main" id="{EB4E5B28-5F57-56A6-6362-0A0C91CB2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39878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21" name="Oval 82">
            <a:extLst>
              <a:ext uri="{FF2B5EF4-FFF2-40B4-BE49-F238E27FC236}">
                <a16:creationId xmlns:a16="http://schemas.microsoft.com/office/drawing/2014/main" id="{F8974C67-9CA9-3B10-482A-E1B92CE01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41402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23" name="Oval 83">
            <a:extLst>
              <a:ext uri="{FF2B5EF4-FFF2-40B4-BE49-F238E27FC236}">
                <a16:creationId xmlns:a16="http://schemas.microsoft.com/office/drawing/2014/main" id="{85C6F721-A0EF-B3BA-CAF8-5391F7AB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1" y="42926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25" name="Oval 84">
            <a:extLst>
              <a:ext uri="{FF2B5EF4-FFF2-40B4-BE49-F238E27FC236}">
                <a16:creationId xmlns:a16="http://schemas.microsoft.com/office/drawing/2014/main" id="{21C337EA-CB1A-CFE4-DFB4-F86A4C71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53594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27" name="Oval 85">
            <a:extLst>
              <a:ext uri="{FF2B5EF4-FFF2-40B4-BE49-F238E27FC236}">
                <a16:creationId xmlns:a16="http://schemas.microsoft.com/office/drawing/2014/main" id="{B76CB81E-1E9A-96D6-8A14-9CBF6F468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1" y="44450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29" name="Oval 86">
            <a:extLst>
              <a:ext uri="{FF2B5EF4-FFF2-40B4-BE49-F238E27FC236}">
                <a16:creationId xmlns:a16="http://schemas.microsoft.com/office/drawing/2014/main" id="{0A5A8243-53EA-7ECA-5DEA-FA74DC6BE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52070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31" name="Oval 87">
            <a:extLst>
              <a:ext uri="{FF2B5EF4-FFF2-40B4-BE49-F238E27FC236}">
                <a16:creationId xmlns:a16="http://schemas.microsoft.com/office/drawing/2014/main" id="{4F850103-3ADC-ED41-B6F5-242437EB9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45974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33" name="Oval 88">
            <a:extLst>
              <a:ext uri="{FF2B5EF4-FFF2-40B4-BE49-F238E27FC236}">
                <a16:creationId xmlns:a16="http://schemas.microsoft.com/office/drawing/2014/main" id="{9A4A3307-9F90-DD4A-F5DC-53BB963B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49022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35" name="Oval 89">
            <a:extLst>
              <a:ext uri="{FF2B5EF4-FFF2-40B4-BE49-F238E27FC236}">
                <a16:creationId xmlns:a16="http://schemas.microsoft.com/office/drawing/2014/main" id="{51071762-92FB-439B-1DC1-24FC6AC09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50546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37" name="Line 91">
            <a:extLst>
              <a:ext uri="{FF2B5EF4-FFF2-40B4-BE49-F238E27FC236}">
                <a16:creationId xmlns:a16="http://schemas.microsoft.com/office/drawing/2014/main" id="{22D46E21-69C7-9394-1886-67780637B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1" y="3530600"/>
            <a:ext cx="1752600" cy="457200"/>
          </a:xfrm>
          <a:prstGeom prst="line">
            <a:avLst/>
          </a:prstGeom>
          <a:ln>
            <a:solidFill>
              <a:srgbClr val="00B0F0"/>
            </a:solidFill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l" rtl="0">
              <a:buSzPct val="100000"/>
              <a:defRPr/>
            </a:pPr>
            <a:endParaRPr lang="en-US"/>
          </a:p>
        </p:txBody>
      </p:sp>
      <p:sp>
        <p:nvSpPr>
          <p:cNvPr id="39" name="Line 92">
            <a:extLst>
              <a:ext uri="{FF2B5EF4-FFF2-40B4-BE49-F238E27FC236}">
                <a16:creationId xmlns:a16="http://schemas.microsoft.com/office/drawing/2014/main" id="{5C825E3B-38D0-6A62-E77F-C6AD23D5BA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1" y="3987800"/>
            <a:ext cx="2438400" cy="1219200"/>
          </a:xfrm>
          <a:prstGeom prst="line">
            <a:avLst/>
          </a:prstGeom>
          <a:ln>
            <a:solidFill>
              <a:srgbClr val="00B0F0"/>
            </a:solidFill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l" rtl="0">
              <a:buSzPct val="100000"/>
              <a:defRPr/>
            </a:pPr>
            <a:endParaRPr lang="en-US"/>
          </a:p>
        </p:txBody>
      </p:sp>
      <p:sp>
        <p:nvSpPr>
          <p:cNvPr id="41" name="Text Box 93">
            <a:extLst>
              <a:ext uri="{FF2B5EF4-FFF2-40B4-BE49-F238E27FC236}">
                <a16:creationId xmlns:a16="http://schemas.microsoft.com/office/drawing/2014/main" id="{C70BE7F4-C176-6FFA-0655-BA0EAB7C1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1" y="3352801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200">
                <a:latin typeface="Times New Roman" panose="02020603050405020304" pitchFamily="18" charset="0"/>
              </a:rPr>
              <a:t>Áreas, Calle,</a:t>
            </a:r>
          </a:p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200">
                <a:latin typeface="Times New Roman" panose="02020603050405020304" pitchFamily="18" charset="0"/>
              </a:rPr>
              <a:t>Vivienda</a:t>
            </a:r>
          </a:p>
        </p:txBody>
      </p:sp>
      <p:sp>
        <p:nvSpPr>
          <p:cNvPr id="43" name="Rectangle 94">
            <a:extLst>
              <a:ext uri="{FF2B5EF4-FFF2-40B4-BE49-F238E27FC236}">
                <a16:creationId xmlns:a16="http://schemas.microsoft.com/office/drawing/2014/main" id="{15C085C9-8D18-F6A7-967E-1BED0974E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3149600"/>
            <a:ext cx="2667000" cy="25146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45" name="Oval 95">
            <a:extLst>
              <a:ext uri="{FF2B5EF4-FFF2-40B4-BE49-F238E27FC236}">
                <a16:creationId xmlns:a16="http://schemas.microsoft.com/office/drawing/2014/main" id="{1D7D784E-BF9E-BD2E-2985-726F425D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30734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47" name="Oval 96">
            <a:extLst>
              <a:ext uri="{FF2B5EF4-FFF2-40B4-BE49-F238E27FC236}">
                <a16:creationId xmlns:a16="http://schemas.microsoft.com/office/drawing/2014/main" id="{598680CB-B958-DF8B-2FB4-3997EB51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30734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49" name="Oval 97">
            <a:extLst>
              <a:ext uri="{FF2B5EF4-FFF2-40B4-BE49-F238E27FC236}">
                <a16:creationId xmlns:a16="http://schemas.microsoft.com/office/drawing/2014/main" id="{BD1724E2-1CF3-40F2-BC0B-B1FC36D9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56642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51" name="Oval 98">
            <a:extLst>
              <a:ext uri="{FF2B5EF4-FFF2-40B4-BE49-F238E27FC236}">
                <a16:creationId xmlns:a16="http://schemas.microsoft.com/office/drawing/2014/main" id="{88059556-F7D4-CD87-5646-71F56C32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56642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53" name="Text Box 99">
            <a:extLst>
              <a:ext uri="{FF2B5EF4-FFF2-40B4-BE49-F238E27FC236}">
                <a16:creationId xmlns:a16="http://schemas.microsoft.com/office/drawing/2014/main" id="{704B17B1-B441-9AE7-39C0-A00CB8A9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2736851"/>
            <a:ext cx="3581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200">
                <a:latin typeface="Times New Roman" panose="02020603050405020304" pitchFamily="18" charset="0"/>
              </a:rPr>
              <a:t>Sistema de Posicionamiento Global (GPS)</a:t>
            </a:r>
          </a:p>
        </p:txBody>
      </p:sp>
      <p:sp>
        <p:nvSpPr>
          <p:cNvPr id="55" name="Text Box 100">
            <a:extLst>
              <a:ext uri="{FF2B5EF4-FFF2-40B4-BE49-F238E27FC236}">
                <a16:creationId xmlns:a16="http://schemas.microsoft.com/office/drawing/2014/main" id="{59B6A153-863D-0857-2153-F8752A31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736851"/>
            <a:ext cx="373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200">
                <a:latin typeface="Times New Roman" panose="02020603050405020304" pitchFamily="18" charset="0"/>
              </a:rPr>
              <a:t>Digitalización a partir de un mapa topográfico</a:t>
            </a:r>
          </a:p>
        </p:txBody>
      </p:sp>
    </p:spTree>
    <p:extLst>
      <p:ext uri="{BB962C8B-B14F-4D97-AF65-F5344CB8AC3E}">
        <p14:creationId xmlns:p14="http://schemas.microsoft.com/office/powerpoint/2010/main" val="223068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DB283-ED67-6F76-5BEA-6F46E8D6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L" dirty="0" err="1"/>
              <a:t>Enfoque</a:t>
            </a:r>
            <a:r>
              <a:rPr lang="en-US" altLang="es-CL" dirty="0"/>
              <a:t> de </a:t>
            </a:r>
            <a:r>
              <a:rPr lang="en-US" altLang="es-CL" dirty="0" err="1"/>
              <a:t>coincidencia</a:t>
            </a:r>
            <a:endParaRPr lang="es-CL" dirty="0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E6F2BEDC-CA50-E4A0-0842-370B094E0D0B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1" y="1676400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CL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CL"/>
              <a:t>Uso de una base de datos de localizador de direcciones y una base de datos de red de calles en un SIG</a:t>
            </a:r>
          </a:p>
          <a:p>
            <a:r>
              <a:rPr lang="en-US" altLang="es-CL"/>
              <a:t>Unir una base de datos de direcciones a una base de datos espacial existente para el área de interés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E11B8E3F-1565-D0D6-82D1-C88BBAB16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6" y="44577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6EF5244-B0CA-4C40-1769-066082B97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0276" y="38481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44BAFA33-2F00-D407-29E8-FED6DA00E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6" y="38481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4CA5CFB7-B15C-81DE-4021-DF7ECE4B2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0276" y="4457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9B0AEA2F-DC50-F7E1-FA13-580D7015F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6" y="4457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4A00F83-25C9-13F0-6A51-F32579459D8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610405" y="3714850"/>
            <a:ext cx="13829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Primera Avenida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C26C5F0-1622-9D77-1EB5-7A3DA5FFE23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264997" y="4957069"/>
            <a:ext cx="14077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Segunda avenida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923EDBDC-0CFB-B63B-5E51-7E22DEB0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6" y="4762501"/>
            <a:ext cx="15680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Derecho de la calle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BA6F27F-E7A0-8E7E-16AA-9557CFFF4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7" y="3619501"/>
            <a:ext cx="19271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a la izquierda de la calle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AE2984D-E810-07C2-9A4C-A0049FC08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6" y="40767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#1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8E45D287-7A9B-6192-850A-18ED4B6BE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6" y="407670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#99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F52DC75F-E721-2722-EAA9-FA4824A70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6" y="45339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#2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67C81E2-8E0C-B783-EED9-7EC83C081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6" y="45339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#100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D8CEE88A-F860-9B5A-9061-2E8DBBB4D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6" y="4686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8C158E57-41D5-96F1-44FF-96957FA92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76" y="42291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B36CC6B7-2A36-ADE6-604D-7A9C29CDE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4000501"/>
            <a:ext cx="16610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número de dirección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63D15A05-581B-C318-DA76-1AFB803CD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6" y="4305301"/>
            <a:ext cx="10668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Calle principal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37CCC185-7FDD-5A61-0106-87DB4B497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9876" y="43053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994184A9-E0FC-4502-EF5C-528ACDD2B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6" y="3695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73FF32D6-0721-6564-1C44-0AFCD227C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9876" y="4305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CA26821A-0968-02BF-D41D-F149CE5AB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6" y="4305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7CCC1B89-0674-BF3D-5116-1C300845803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30005" y="3562450"/>
            <a:ext cx="13829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Primera Avenida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54A6CB13-33DB-ADB9-BF2C-FD7E68618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6" y="4686301"/>
            <a:ext cx="15680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Derecho de la calle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D944DD3E-2D01-4586-EE08-B8CD0E1DE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77" y="3467101"/>
            <a:ext cx="19271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a la izquierda de la calle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CD7E3878-9BBE-65B9-692B-94292A8E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6" y="39243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#1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C323F745-B33C-F2C0-DD44-657B603AB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6476" y="392430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#99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851BDC6B-662D-B5AC-6A82-42AA444B1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6" y="43053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#2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24F81D86-F40C-52A4-8963-EA358FCAE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6" y="43053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#100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5771CFD4-A0BC-6892-CBD7-28E18AF0E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6" y="43053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BAACEA8E-C970-1044-E7F3-D5675CDB9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6" y="392430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#51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AC8E6A40-5D07-12B4-94C8-9DA8F2CD5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6" y="430530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#32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1D51A8D-1152-ACDA-9D78-194FA7A0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6" y="42291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8FD3A3-CACE-C8DC-F4C2-EFE83D91A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676" y="42291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38" name="AutoShape 37">
            <a:extLst>
              <a:ext uri="{FF2B5EF4-FFF2-40B4-BE49-F238E27FC236}">
                <a16:creationId xmlns:a16="http://schemas.microsoft.com/office/drawing/2014/main" id="{12DA986E-52D3-38D4-2539-EEECC4FECFA0}"/>
              </a:ext>
            </a:extLst>
          </p:cNvPr>
          <p:cNvSpPr>
            <a:spLocks/>
          </p:cNvSpPr>
          <p:nvPr/>
        </p:nvSpPr>
        <p:spPr bwMode="auto">
          <a:xfrm rot="5400000">
            <a:off x="7635876" y="3619500"/>
            <a:ext cx="762000" cy="2286000"/>
          </a:xfrm>
          <a:prstGeom prst="rightBracket">
            <a:avLst>
              <a:gd name="adj" fmla="val 25000"/>
            </a:avLst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endParaRPr lang="es-CL" altLang="es-CL" sz="1200"/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78E982BA-8962-9789-9A2C-CDBFFE719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7" y="5043489"/>
            <a:ext cx="5857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200">
                <a:latin typeface="Times New Roman" panose="02020603050405020304" pitchFamily="18" charset="0"/>
              </a:rPr>
              <a:t>Nodos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3E4B76CE-396A-16AD-97DC-5EDEF783E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9876" y="3695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27A840DF-2C86-BFC3-05D6-6F67DB3A736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684597" y="4880869"/>
            <a:ext cx="14077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>
                <a:latin typeface="Times New Roman" panose="02020603050405020304" pitchFamily="18" charset="0"/>
              </a:rPr>
              <a:t>Segunda avenida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E603FBE-DB41-C3AA-1E33-0D2AD748B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6" y="4305300"/>
            <a:ext cx="22860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6635A392-398B-BEBE-8075-5D5B000B9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3476" y="3390900"/>
            <a:ext cx="228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16F66574-EEC4-80ED-ABD8-1312425C8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3048001"/>
            <a:ext cx="1317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0"/>
              </a:spcBef>
              <a:buSzPct val="100000"/>
              <a:buFontTx/>
              <a:buNone/>
            </a:pPr>
            <a:r>
              <a:rPr lang="en-US" altLang="es-CL" sz="1200">
                <a:latin typeface="Times New Roman" panose="02020603050405020304" pitchFamily="18" charset="0"/>
              </a:rPr>
              <a:t>Segmento de calle</a:t>
            </a:r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23484D4A-0D41-AAAB-4253-41CFE65E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6" y="3009901"/>
            <a:ext cx="228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SzPct val="7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SzPct val="100000"/>
              <a:buChar char="—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100000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SzPct val="100000"/>
              <a:buFontTx/>
              <a:buNone/>
            </a:pPr>
            <a:r>
              <a:rPr lang="en-US" altLang="es-CL" sz="1200"/>
              <a:t>Red de calles</a:t>
            </a:r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51AF0D30-63B1-CDF8-5986-912E082E9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6" y="3467100"/>
            <a:ext cx="457200" cy="5334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4598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2490</Words>
  <Application>Microsoft Office PowerPoint</Application>
  <PresentationFormat>Panorámica</PresentationFormat>
  <Paragraphs>314</Paragraphs>
  <Slides>53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0" baseType="lpstr">
      <vt:lpstr>Arial</vt:lpstr>
      <vt:lpstr>Arial Black</vt:lpstr>
      <vt:lpstr>Calibri</vt:lpstr>
      <vt:lpstr>Calibri Light</vt:lpstr>
      <vt:lpstr>Times New Roman</vt:lpstr>
      <vt:lpstr>Tema de Office</vt:lpstr>
      <vt:lpstr>Document</vt:lpstr>
      <vt:lpstr>Geocodificación</vt:lpstr>
      <vt:lpstr>Geocodificación</vt:lpstr>
      <vt:lpstr>Presentación de PowerPoint</vt:lpstr>
      <vt:lpstr>Presentación de PowerPoint</vt:lpstr>
      <vt:lpstr>Geo codificación o geo referenciación</vt:lpstr>
      <vt:lpstr>Jerarquías espaciales</vt:lpstr>
      <vt:lpstr>Esquema de código</vt:lpstr>
      <vt:lpstr>Recopilación directa de datos</vt:lpstr>
      <vt:lpstr>Enfoque de coincidencia</vt:lpstr>
      <vt:lpstr>Mantenimiento de los datos</vt:lpstr>
      <vt:lpstr>Geo codificación inversa</vt:lpstr>
      <vt:lpstr>Observaciones finales</vt:lpstr>
      <vt:lpstr>Geocodificación</vt:lpstr>
      <vt:lpstr>GPS</vt:lpstr>
      <vt:lpstr>Sistemas de Posicionamiento Global (GPS)</vt:lpstr>
      <vt:lpstr>Cómo funciona el GPS</vt:lpstr>
      <vt:lpstr>Cómo determina el GPS las coordenadas de una ubicación</vt:lpstr>
      <vt:lpstr>Precisión GPS</vt:lpstr>
      <vt:lpstr>Fuentes de errores de señal GPS</vt:lpstr>
      <vt:lpstr>Selección de una unidad GPS</vt:lpstr>
      <vt:lpstr>Ventajas y desventajas del GPS</vt:lpstr>
      <vt:lpstr>GPS</vt:lpstr>
      <vt:lpstr>Geoprocesos</vt:lpstr>
      <vt:lpstr>Geoprocesos</vt:lpstr>
      <vt:lpstr>Procesos vectoriales</vt:lpstr>
      <vt:lpstr>Parámetros de geometrías</vt:lpstr>
      <vt:lpstr>Buffer</vt:lpstr>
      <vt:lpstr>Operaciones lógicas</vt:lpstr>
      <vt:lpstr>Contacto</vt:lpstr>
      <vt:lpstr>Disyunción</vt:lpstr>
      <vt:lpstr>Intersectan</vt:lpstr>
      <vt:lpstr>Contención </vt:lpstr>
      <vt:lpstr>Superposición</vt:lpstr>
      <vt:lpstr>Equivale</vt:lpstr>
      <vt:lpstr>Distancia y relación</vt:lpstr>
      <vt:lpstr>Operaciones generativas</vt:lpstr>
      <vt:lpstr>Intersección (operación)</vt:lpstr>
      <vt:lpstr>Diferencias</vt:lpstr>
      <vt:lpstr>Combinar / unir</vt:lpstr>
      <vt:lpstr>Casco convexo</vt:lpstr>
      <vt:lpstr>Circunferencia inscrita</vt:lpstr>
      <vt:lpstr>Simplificar</vt:lpstr>
      <vt:lpstr>Segmentar</vt:lpstr>
      <vt:lpstr>Acoplar (Snap)</vt:lpstr>
      <vt:lpstr>Poligonizar</vt:lpstr>
      <vt:lpstr>Triangular</vt:lpstr>
      <vt:lpstr>Polígonos de Voronoi</vt:lpstr>
      <vt:lpstr>¿Operaciones sobre raster?</vt:lpstr>
      <vt:lpstr>Resolución</vt:lpstr>
      <vt:lpstr>Disminuir resolución</vt:lpstr>
      <vt:lpstr>Aumentar resolución</vt:lpstr>
      <vt:lpstr>Mosaicos</vt:lpstr>
      <vt:lpstr>Geoprocesos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Geocodificación</dc:title>
  <dc:creator>Raimundo Jose Sanchez Undurraga</dc:creator>
  <cp:lastModifiedBy>Raimundo Jose Sanchez Undurraga</cp:lastModifiedBy>
  <cp:revision>3</cp:revision>
  <dcterms:created xsi:type="dcterms:W3CDTF">2022-12-14T13:19:54Z</dcterms:created>
  <dcterms:modified xsi:type="dcterms:W3CDTF">2023-01-16T15:58:11Z</dcterms:modified>
</cp:coreProperties>
</file>