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9" r:id="rId1"/>
  </p:sldMasterIdLst>
  <p:notesMasterIdLst>
    <p:notesMasterId r:id="rId10"/>
  </p:notesMasterIdLst>
  <p:sldIdLst>
    <p:sldId id="256" r:id="rId2"/>
    <p:sldId id="599" r:id="rId3"/>
    <p:sldId id="604" r:id="rId4"/>
    <p:sldId id="342" r:id="rId5"/>
    <p:sldId id="600" r:id="rId6"/>
    <p:sldId id="603" r:id="rId7"/>
    <p:sldId id="602" r:id="rId8"/>
    <p:sldId id="601" r:id="rId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EEBFE"/>
    <a:srgbClr val="7BBACD"/>
    <a:srgbClr val="7BB9CC"/>
    <a:srgbClr val="898989"/>
    <a:srgbClr val="A39C8C"/>
    <a:srgbClr val="DD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5256" autoAdjust="0"/>
  </p:normalViewPr>
  <p:slideViewPr>
    <p:cSldViewPr snapToGrid="0" showGuides="1">
      <p:cViewPr varScale="1">
        <p:scale>
          <a:sx n="82" d="100"/>
          <a:sy n="82" d="100"/>
        </p:scale>
        <p:origin x="75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6F28-AF25-4F79-A4AF-140B235EABF1}" type="datetimeFigureOut">
              <a:rPr lang="es-CL" smtClean="0"/>
              <a:t>2022-12-19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0088" y="4467225"/>
            <a:ext cx="5597525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6530D-386E-4DC8-ABE4-D8B5C02C77C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04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55120"/>
            <a:ext cx="9144000" cy="2387600"/>
          </a:xfrm>
        </p:spPr>
        <p:txBody>
          <a:bodyPr anchor="b">
            <a:noAutofit/>
          </a:bodyPr>
          <a:lstStyle>
            <a:lvl1pPr algn="ctr">
              <a:defRPr lang="es-CL" sz="6000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61619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s-CL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727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590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204" y="722572"/>
            <a:ext cx="531875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3037" y="365125"/>
            <a:ext cx="4947458" cy="61277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76C5067-A788-4579-A5C0-45B529CF7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0203" y="2252748"/>
            <a:ext cx="5318759" cy="42401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84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3037" y="664383"/>
            <a:ext cx="5318759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3036" y="2186247"/>
            <a:ext cx="5318759" cy="4306628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76C5067-A788-4579-A5C0-45B529CF77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0203" y="282634"/>
            <a:ext cx="5318759" cy="621024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8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7E1B1-7E2D-402F-8C24-150EB402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A25CA-229F-4C0B-8579-1F301790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CBE44-B6FB-4021-B3D7-6687771D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5499-7165-4407-95B4-38FE3C30C855}" type="datetimeFigureOut">
              <a:rPr lang="es-CL" smtClean="0"/>
              <a:t>2022-12-19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1F108-657A-4771-AAF8-544B871C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3CD6A-66AC-4943-B4E7-BB788BD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F18B-64ED-4450-AA29-CAC051CFE791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60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33401" y="2606040"/>
            <a:ext cx="11125200" cy="164592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L" sz="4400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44143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lang="es-CL" sz="3733" kern="1200" dirty="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 hasCustomPrompt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52396" lvl="0" indent="0" algn="ctr">
              <a:spcBef>
                <a:spcPts val="0"/>
              </a:spcBef>
              <a:spcAft>
                <a:spcPts val="0"/>
              </a:spcAft>
              <a:buSzPts val="1800"/>
              <a:buNone/>
              <a:defRPr lang="es-E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08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capitu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696000" y="6768001"/>
            <a:ext cx="5400000" cy="9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dirty="0"/>
          </a:p>
        </p:txBody>
      </p:sp>
      <p:sp>
        <p:nvSpPr>
          <p:cNvPr id="5" name="Rectángulo 6"/>
          <p:cNvSpPr/>
          <p:nvPr userDrawn="1"/>
        </p:nvSpPr>
        <p:spPr>
          <a:xfrm>
            <a:off x="696000" y="0"/>
            <a:ext cx="5400000" cy="9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13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231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6" r:id="rId6"/>
    <p:sldLayoutId id="2147483717" r:id="rId7"/>
    <p:sldLayoutId id="2147483704" r:id="rId8"/>
  </p:sldLayoutIdLst>
  <mc:AlternateContent xmlns:mc="http://schemas.openxmlformats.org/markup-compatibility/2006" xmlns:p14="http://schemas.microsoft.com/office/powerpoint/2010/main">
    <mc:Choice Requires="p14">
      <p:transition p14:dur="10">
        <p14:conveyor dir="l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L" sz="3733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L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9216">
          <p15:clr>
            <a:srgbClr val="F26B43"/>
          </p15:clr>
        </p15:guide>
        <p15:guide id="7" pos="1248">
          <p15:clr>
            <a:srgbClr val="F26B43"/>
          </p15:clr>
        </p15:guide>
        <p15:guide id="8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Taller de modelamiento territorial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31043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9D5A5-4EC5-2722-CBA3-FB46E50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3" y="-78220"/>
            <a:ext cx="10515600" cy="1325563"/>
          </a:xfrm>
        </p:spPr>
        <p:txBody>
          <a:bodyPr/>
          <a:lstStyle/>
          <a:p>
            <a:r>
              <a:rPr lang="es-MX" dirty="0"/>
              <a:t>Precios de viviendas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004A6-2BA8-A8B3-4C5E-87169E4E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814"/>
            <a:ext cx="5516418" cy="506727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precios de las viviendas siguen una distribución espacial que responde a diferentes atributos de la ciudad, como acceso a servicios, parques, seguridad, entre otros.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precios varían a lo largo de la ciudad, por lo que comprender estos patrones espaciales es un problema complejo para planificación urbana, y para diversos actores privados.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de este proyecto es que usted pueda construir un índice de viviendas para cada manzana de la comuna de Las Condes.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Cuenta con valores de transacciones de viviendas </a:t>
            </a:r>
            <a:r>
              <a:rPr lang="es-CL" sz="1800">
                <a:latin typeface="Calibri" panose="020F0502020204030204" pitchFamily="34" charset="0"/>
                <a:cs typeface="Times New Roman" panose="02020603050405020304" pitchFamily="18" charset="0"/>
              </a:rPr>
              <a:t>entre 2010 y 2013 </a:t>
            </a:r>
            <a:endParaRPr lang="es-CL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11" name="Imagen 10" descr="Un 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BA97AB8C-F0A9-80B2-99F8-CF9B5A27E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47" y="1581473"/>
            <a:ext cx="4781833" cy="3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9D5A5-4EC5-2722-CBA3-FB46E503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3" y="-78220"/>
            <a:ext cx="10515600" cy="1325563"/>
          </a:xfrm>
        </p:spPr>
        <p:txBody>
          <a:bodyPr/>
          <a:lstStyle/>
          <a:p>
            <a:r>
              <a:rPr lang="es-MX" dirty="0"/>
              <a:t>Precios de viviendas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004A6-2BA8-A8B3-4C5E-87169E4E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814"/>
            <a:ext cx="5516418" cy="50672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precios de las viviendas siguen una distribución espacial que responde a diferentes atributos de la ciudad, como acceso a servicios, parques, seguridad, entre otros.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precios varían a lo largo de la ciudad, por lo que comprender estos patrones espaciales es un problema complejo para planificación urbana, y para diversos actores privados.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objetivo de este proyecto es que usted pueda desarrollar un </a:t>
            </a:r>
            <a:r>
              <a:rPr lang="es-C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territorial 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permita comprender </a:t>
            </a:r>
            <a:r>
              <a:rPr lang="es-C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comportan los precios de las viviendas 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alguna comuna de Santiago.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ello, debe </a:t>
            </a:r>
            <a:r>
              <a:rPr lang="es-CL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utilizar las metodologías revisadas en clases y analizar el área de estudio definida.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Cuenta con valores de transacciones de viviendas </a:t>
            </a:r>
            <a:r>
              <a:rPr lang="es-CL" sz="1800">
                <a:latin typeface="Calibri" panose="020F0502020204030204" pitchFamily="34" charset="0"/>
                <a:cs typeface="Times New Roman" panose="02020603050405020304" pitchFamily="18" charset="0"/>
              </a:rPr>
              <a:t>entre 2010 y 2013</a:t>
            </a:r>
            <a:endParaRPr lang="es-CL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11" name="Imagen 10" descr="Un dibujo de un árbol&#10;&#10;Descripción generada automáticamente con confianza media">
            <a:extLst>
              <a:ext uri="{FF2B5EF4-FFF2-40B4-BE49-F238E27FC236}">
                <a16:creationId xmlns:a16="http://schemas.microsoft.com/office/drawing/2014/main" id="{BA97AB8C-F0A9-80B2-99F8-CF9B5A27E8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547" y="1581473"/>
            <a:ext cx="4781833" cy="36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Data Science Process with Azure Machine Learning - Microsoft ...">
            <a:extLst>
              <a:ext uri="{FF2B5EF4-FFF2-40B4-BE49-F238E27FC236}">
                <a16:creationId xmlns:a16="http://schemas.microsoft.com/office/drawing/2014/main" id="{B06F46FE-13E7-4E8B-9697-B86CD6AF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43" y="2539260"/>
            <a:ext cx="9025514" cy="32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AD6F4DB-E391-4E2A-8591-0642E9850907}"/>
              </a:ext>
            </a:extLst>
          </p:cNvPr>
          <p:cNvSpPr txBox="1">
            <a:spLocks/>
          </p:cNvSpPr>
          <p:nvPr/>
        </p:nvSpPr>
        <p:spPr>
          <a:xfrm>
            <a:off x="2061210" y="365760"/>
            <a:ext cx="8343900" cy="98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20" tIns="45720" rIns="45720" bIns="45720" anchor="b"/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1pPr>
            <a:lvl2pPr marL="0" marR="0" indent="2286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2pPr>
            <a:lvl3pPr marL="0" marR="0" indent="4572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3pPr>
            <a:lvl4pPr marL="0" marR="0" indent="6858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4pPr>
            <a:lvl5pPr marL="0" marR="0" indent="9144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5pPr>
            <a:lvl6pPr marL="0" marR="0" indent="11430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6pPr>
            <a:lvl7pPr marL="0" marR="0" indent="13716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7pPr>
            <a:lvl8pPr marL="0" marR="0" indent="16002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8pPr>
            <a:lvl9pPr marL="0" marR="0" indent="182880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 Light"/>
              </a:defRPr>
            </a:lvl9pPr>
          </a:lstStyle>
          <a:p>
            <a:r>
              <a:rPr lang="es-CL" altLang="es-ES" sz="3733" dirty="0">
                <a:solidFill>
                  <a:schemeClr val="tx1"/>
                </a:solidFill>
                <a:latin typeface="Arial Black" pitchFamily="34" charset="0"/>
              </a:rPr>
              <a:t>Proceso de análisis de datos</a:t>
            </a:r>
          </a:p>
        </p:txBody>
      </p:sp>
    </p:spTree>
    <p:extLst>
      <p:ext uri="{BB962C8B-B14F-4D97-AF65-F5344CB8AC3E}">
        <p14:creationId xmlns:p14="http://schemas.microsoft.com/office/powerpoint/2010/main" val="144043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F1FA0-C5F1-3226-73EA-5EAF9E2F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BEED4-DD97-BB1C-D1CE-BB7FBAA7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puntajes asignados a cada tarea corresponden a: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Descripción de datos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Limpieza de datos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Definición de metodología (clúster, inferencia, u otro)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Calculo del indicador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Análisis del indicador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Conclusiones [1 pt]</a:t>
            </a:r>
          </a:p>
          <a:p>
            <a:endParaRPr lang="es-MX" dirty="0"/>
          </a:p>
          <a:p>
            <a:r>
              <a:rPr lang="es-MX" dirty="0"/>
              <a:t>El trabajo es en grupos de 5 alumnos o menos</a:t>
            </a:r>
          </a:p>
          <a:p>
            <a:r>
              <a:rPr lang="es-MX" dirty="0"/>
              <a:t>Entregable: un archivo </a:t>
            </a:r>
            <a:r>
              <a:rPr lang="es-MX" dirty="0" err="1"/>
              <a:t>ppt</a:t>
            </a:r>
            <a:r>
              <a:rPr lang="es-MX" dirty="0"/>
              <a:t>, con máximo de 2 diapositivas por tarea</a:t>
            </a:r>
          </a:p>
          <a:p>
            <a:r>
              <a:rPr lang="es-MX" dirty="0"/>
              <a:t>Fecha de entrega: 2 semanas mas (7 diciembre)</a:t>
            </a:r>
          </a:p>
        </p:txBody>
      </p:sp>
    </p:spTree>
    <p:extLst>
      <p:ext uri="{BB962C8B-B14F-4D97-AF65-F5344CB8AC3E}">
        <p14:creationId xmlns:p14="http://schemas.microsoft.com/office/powerpoint/2010/main" val="21036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F1FA0-C5F1-3226-73EA-5EAF9E2F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BEED4-DD97-BB1C-D1CE-BB7FBAA7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Los puntajes asignados a cada tarea corresponden a: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Definición problema [1 pt]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Establecer pregunta de investigación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Plantear hipótesis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Análisis descriptivo de datos [1 pt]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Procesamiento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Limpieza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Diseño de solución [1 pt]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Definición de variables (existentes o construcción de nuevas variables)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Definición de metodología de análisis (clúster, inferencia, u otro)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Desarrollo de la solución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Análisis de resultados [1 pt]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Conclusiones [1 pt]</a:t>
            </a:r>
          </a:p>
          <a:p>
            <a:endParaRPr lang="es-MX" dirty="0"/>
          </a:p>
          <a:p>
            <a:r>
              <a:rPr lang="es-MX" dirty="0"/>
              <a:t>El trabajo es en grupos de 3 alumnos o menos</a:t>
            </a:r>
          </a:p>
          <a:p>
            <a:r>
              <a:rPr lang="es-MX" dirty="0"/>
              <a:t>Entregable: un archivo </a:t>
            </a:r>
            <a:r>
              <a:rPr lang="es-MX" dirty="0" err="1"/>
              <a:t>ppt</a:t>
            </a:r>
            <a:r>
              <a:rPr lang="es-MX" dirty="0"/>
              <a:t>, con máximo de 2 diapositivas por tarea, y los archivos .R utilizados</a:t>
            </a:r>
          </a:p>
          <a:p>
            <a:r>
              <a:rPr lang="es-MX" dirty="0"/>
              <a:t>Fecha de entrega: Ultima clase</a:t>
            </a:r>
          </a:p>
        </p:txBody>
      </p:sp>
    </p:spTree>
    <p:extLst>
      <p:ext uri="{BB962C8B-B14F-4D97-AF65-F5344CB8AC3E}">
        <p14:creationId xmlns:p14="http://schemas.microsoft.com/office/powerpoint/2010/main" val="1229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A655-286B-20B7-9428-D129319E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 de variables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F44693B-CC3C-28B3-8A4F-B72D972D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276090"/>
              </p:ext>
            </p:extLst>
          </p:nvPr>
        </p:nvGraphicFramePr>
        <p:xfrm>
          <a:off x="1124450" y="2333362"/>
          <a:ext cx="3904749" cy="2524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1231">
                  <a:extLst>
                    <a:ext uri="{9D8B030D-6E8A-4147-A177-3AD203B41FA5}">
                      <a16:colId xmlns:a16="http://schemas.microsoft.com/office/drawing/2014/main" val="345192031"/>
                    </a:ext>
                  </a:extLst>
                </a:gridCol>
                <a:gridCol w="2283518">
                  <a:extLst>
                    <a:ext uri="{9D8B030D-6E8A-4147-A177-3AD203B41FA5}">
                      <a16:colId xmlns:a16="http://schemas.microsoft.com/office/drawing/2014/main" val="1296848146"/>
                    </a:ext>
                  </a:extLst>
                </a:gridCol>
              </a:tblGrid>
              <a:tr h="9476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ID_MANZ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 err="1">
                          <a:effectLst/>
                        </a:rPr>
                        <a:t>Codigo</a:t>
                      </a:r>
                      <a:r>
                        <a:rPr lang="es-CL" sz="1050" u="none" strike="noStrike" dirty="0">
                          <a:effectLst/>
                        </a:rPr>
                        <a:t> manzana INE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219235299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DIRECCION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 err="1">
                          <a:effectLst/>
                        </a:rPr>
                        <a:t>Direccion</a:t>
                      </a:r>
                      <a:r>
                        <a:rPr lang="es-CL" sz="1050" u="none" strike="noStrike" dirty="0">
                          <a:effectLst/>
                        </a:rPr>
                        <a:t> propiedad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215526406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NOM_CALLE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de la calle</a:t>
                      </a: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704761823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NUM_CALLE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 de la vivienda</a:t>
                      </a: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2207174290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COMUNA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Nombre comuna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260299845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AVALUO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Avaluo fiscal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1534224285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UF_TRANS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UF de venta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840933469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CONTRIBUCI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Pago de contribuciones</a:t>
                      </a: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4039468122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SUP_CONSTR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Superficie construida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1895391897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SUP_TERR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Superficio terreno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110398418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ANO_CONSTR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Año de construccion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181652447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FECHA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Fecha de venta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062204126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ESTACIONAM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Estacionamiento 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967786969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BODEGA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Bodega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000269125"/>
                  </a:ext>
                </a:extLst>
              </a:tr>
              <a:tr h="16163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CASA_O_DEPTO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es casa o departamento</a:t>
                      </a: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91356543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2B193D8-3A7F-5B8E-1EC8-DCF93BC3E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25927"/>
              </p:ext>
            </p:extLst>
          </p:nvPr>
        </p:nvGraphicFramePr>
        <p:xfrm>
          <a:off x="5967984" y="2333362"/>
          <a:ext cx="5251704" cy="1992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4203">
                  <a:extLst>
                    <a:ext uri="{9D8B030D-6E8A-4147-A177-3AD203B41FA5}">
                      <a16:colId xmlns:a16="http://schemas.microsoft.com/office/drawing/2014/main" val="510414410"/>
                    </a:ext>
                  </a:extLst>
                </a:gridCol>
                <a:gridCol w="3557501">
                  <a:extLst>
                    <a:ext uri="{9D8B030D-6E8A-4147-A177-3AD203B41FA5}">
                      <a16:colId xmlns:a16="http://schemas.microsoft.com/office/drawing/2014/main" val="133218513"/>
                    </a:ext>
                  </a:extLst>
                </a:gridCol>
              </a:tblGrid>
              <a:tr h="31237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SC_NOM_TPR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Nombre subcentro laboral mas cercano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289112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SC_TPRIV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u="none" strike="noStrike">
                          <a:effectLst/>
                        </a:rPr>
                        <a:t>Tiempo al subcentro mas cercano</a:t>
                      </a:r>
                      <a:endParaRPr lang="es-MX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496500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TPR_CBD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u="none" strike="noStrike" dirty="0">
                          <a:effectLst/>
                        </a:rPr>
                        <a:t>Tiempo en transporte privado al centro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152122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TPR_NvaLCo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u="none" strike="noStrike" dirty="0">
                          <a:effectLst/>
                        </a:rPr>
                        <a:t>Tiempo en transporte privado a nueva las condes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282117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TPR_Provi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u="none" strike="noStrike" dirty="0">
                          <a:effectLst/>
                        </a:rPr>
                        <a:t>Tiempo en transporte privado a providencia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93299564"/>
                  </a:ext>
                </a:extLst>
              </a:tr>
              <a:tr h="31237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GSE12PRED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GSE predominante de la manzana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368995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POB_FLOT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u="none" strike="noStrike" dirty="0">
                          <a:effectLst/>
                        </a:rPr>
                        <a:t>Población flotante en la manzana</a:t>
                      </a:r>
                      <a:endParaRPr lang="es-MX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133780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DEN_MZ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Densidad de la manzana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466332242"/>
                  </a:ext>
                </a:extLst>
              </a:tr>
              <a:tr h="31237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SC_15MIN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Tiene subcentro a menos de 15 minutos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167377386"/>
                  </a:ext>
                </a:extLst>
              </a:tr>
              <a:tr h="31237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COLE_15MIN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Tiene colegio a menos de 15 minutos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85622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>
                          <a:effectLst/>
                        </a:rPr>
                        <a:t>JARDIN_15M</a:t>
                      </a:r>
                      <a:endParaRPr lang="es-CL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Tiene jardín a menos de 15 minutos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574432022"/>
                  </a:ext>
                </a:extLst>
              </a:tr>
              <a:tr h="31237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AV_15_MIN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u="none" strike="noStrike" dirty="0">
                          <a:effectLst/>
                        </a:rPr>
                        <a:t>Tiene áreas verdes a menos de 15 minutos</a:t>
                      </a:r>
                      <a:endParaRPr lang="es-CL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58" marR="2358" marT="2358" marB="0" anchor="b"/>
                </a:tc>
                <a:extLst>
                  <a:ext uri="{0D108BD9-81ED-4DB2-BD59-A6C34878D82A}">
                    <a16:rowId xmlns:a16="http://schemas.microsoft.com/office/drawing/2014/main" val="302558345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02DCFA6-9173-506F-4993-B6912A503B9C}"/>
              </a:ext>
            </a:extLst>
          </p:cNvPr>
          <p:cNvSpPr txBox="1"/>
          <p:nvPr/>
        </p:nvSpPr>
        <p:spPr>
          <a:xfrm>
            <a:off x="1124450" y="1883664"/>
            <a:ext cx="300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Variables de cada transacción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3E33B9A-2E7E-8227-B972-E1C83960F6F9}"/>
              </a:ext>
            </a:extLst>
          </p:cNvPr>
          <p:cNvSpPr txBox="1"/>
          <p:nvPr/>
        </p:nvSpPr>
        <p:spPr>
          <a:xfrm>
            <a:off x="5967984" y="1883664"/>
            <a:ext cx="23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Variables por manzana</a:t>
            </a:r>
          </a:p>
        </p:txBody>
      </p:sp>
    </p:spTree>
    <p:extLst>
      <p:ext uri="{BB962C8B-B14F-4D97-AF65-F5344CB8AC3E}">
        <p14:creationId xmlns:p14="http://schemas.microsoft.com/office/powerpoint/2010/main" val="360606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Taller de modelamiento territorial</a:t>
            </a:r>
            <a:endParaRPr lang="es-CL" dirty="0">
              <a:latin typeface="Arial Black" pitchFamily="34" charset="0"/>
            </a:endParaRPr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1828800" y="4677138"/>
            <a:ext cx="8534400" cy="1470025"/>
          </a:xfrm>
        </p:spPr>
        <p:txBody>
          <a:bodyPr>
            <a:normAutofit/>
          </a:bodyPr>
          <a:lstStyle/>
          <a:p>
            <a:r>
              <a:rPr lang="es-CL" dirty="0"/>
              <a:t>Dr. Raimundo Sánchez</a:t>
            </a:r>
          </a:p>
          <a:p>
            <a:r>
              <a:rPr lang="es-ES" dirty="0"/>
              <a:t>raimundo.sanchez@uai.cl </a:t>
            </a:r>
          </a:p>
          <a:p>
            <a:r>
              <a:rPr lang="es-ES" dirty="0"/>
              <a:t>@raimun2</a:t>
            </a:r>
          </a:p>
        </p:txBody>
      </p:sp>
    </p:spTree>
    <p:extLst>
      <p:ext uri="{BB962C8B-B14F-4D97-AF65-F5344CB8AC3E}">
        <p14:creationId xmlns:p14="http://schemas.microsoft.com/office/powerpoint/2010/main" val="1763279724"/>
      </p:ext>
    </p:extLst>
  </p:cSld>
  <p:clrMapOvr>
    <a:masterClrMapping/>
  </p:clrMapOvr>
</p:sld>
</file>

<file path=ppt/theme/theme1.xml><?xml version="1.0" encoding="utf-8"?>
<a:theme xmlns:a="http://schemas.openxmlformats.org/drawingml/2006/main" name="raimun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02.Efectos_espaciales</Template>
  <TotalTime>64297</TotalTime>
  <Words>670</Words>
  <Application>Microsoft Office PowerPoint</Application>
  <PresentationFormat>Panorámica</PresentationFormat>
  <Paragraphs>113</Paragraphs>
  <Slides>8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raimun2</vt:lpstr>
      <vt:lpstr>Taller de modelamiento territorial</vt:lpstr>
      <vt:lpstr>Precios de viviendas</vt:lpstr>
      <vt:lpstr>Precios de viviendas</vt:lpstr>
      <vt:lpstr>Presentación de PowerPoint</vt:lpstr>
      <vt:lpstr>Evaluación</vt:lpstr>
      <vt:lpstr>Evaluación</vt:lpstr>
      <vt:lpstr>Diccionario de variables</vt:lpstr>
      <vt:lpstr>Taller de modelamiento territorial</vt:lpstr>
    </vt:vector>
  </TitlesOfParts>
  <Company>Universidad Adolfo Ibañez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Paz Letelier Pardo</dc:creator>
  <cp:lastModifiedBy>Raimundo Jose Sanchez Undurraga</cp:lastModifiedBy>
  <cp:revision>737</cp:revision>
  <cp:lastPrinted>2016-08-19T15:49:50Z</cp:lastPrinted>
  <dcterms:created xsi:type="dcterms:W3CDTF">2015-03-25T14:48:39Z</dcterms:created>
  <dcterms:modified xsi:type="dcterms:W3CDTF">2022-12-19T21:03:57Z</dcterms:modified>
</cp:coreProperties>
</file>