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6" r:id="rId1"/>
  </p:sldMasterIdLst>
  <p:notesMasterIdLst>
    <p:notesMasterId r:id="rId42"/>
  </p:notesMasterIdLst>
  <p:sldIdLst>
    <p:sldId id="256" r:id="rId2"/>
    <p:sldId id="476" r:id="rId3"/>
    <p:sldId id="369" r:id="rId4"/>
    <p:sldId id="374" r:id="rId5"/>
    <p:sldId id="258" r:id="rId6"/>
    <p:sldId id="260" r:id="rId7"/>
    <p:sldId id="261" r:id="rId8"/>
    <p:sldId id="366" r:id="rId9"/>
    <p:sldId id="262" r:id="rId10"/>
    <p:sldId id="263" r:id="rId11"/>
    <p:sldId id="264" r:id="rId12"/>
    <p:sldId id="272" r:id="rId13"/>
    <p:sldId id="266" r:id="rId14"/>
    <p:sldId id="376" r:id="rId15"/>
    <p:sldId id="269" r:id="rId16"/>
    <p:sldId id="271" r:id="rId17"/>
    <p:sldId id="273" r:id="rId18"/>
    <p:sldId id="274" r:id="rId19"/>
    <p:sldId id="371" r:id="rId20"/>
    <p:sldId id="477" r:id="rId21"/>
    <p:sldId id="474" r:id="rId22"/>
    <p:sldId id="455" r:id="rId23"/>
    <p:sldId id="456" r:id="rId24"/>
    <p:sldId id="265" r:id="rId25"/>
    <p:sldId id="335" r:id="rId26"/>
    <p:sldId id="333" r:id="rId27"/>
    <p:sldId id="332" r:id="rId28"/>
    <p:sldId id="290" r:id="rId29"/>
    <p:sldId id="447" r:id="rId30"/>
    <p:sldId id="331" r:id="rId31"/>
    <p:sldId id="296" r:id="rId32"/>
    <p:sldId id="297" r:id="rId33"/>
    <p:sldId id="338" r:id="rId34"/>
    <p:sldId id="298" r:id="rId35"/>
    <p:sldId id="303" r:id="rId36"/>
    <p:sldId id="309" r:id="rId37"/>
    <p:sldId id="310" r:id="rId38"/>
    <p:sldId id="324" r:id="rId39"/>
    <p:sldId id="325" r:id="rId40"/>
    <p:sldId id="47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404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8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78473-D6A3-48DF-9686-B436F29EE183}" type="datetimeFigureOut">
              <a:rPr lang="es-CL" smtClean="0"/>
              <a:t>2021-05-14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9D49E-0997-4FE4-9D00-B3134CB6C4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13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3180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55120"/>
            <a:ext cx="9144000" cy="2387600"/>
          </a:xfrm>
        </p:spPr>
        <p:txBody>
          <a:bodyPr anchor="b">
            <a:noAutofit/>
          </a:bodyPr>
          <a:lstStyle>
            <a:lvl1pPr algn="ctr">
              <a:defRPr lang="es-CL" sz="6000" kern="1200" dirty="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1619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s-CL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07182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29916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204" y="722572"/>
            <a:ext cx="531875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3037" y="365125"/>
            <a:ext cx="4947458" cy="61277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76C5067-A788-4579-A5C0-45B529CF77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0203" y="2252748"/>
            <a:ext cx="5318759" cy="424012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4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conveyor dir="l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3037" y="664383"/>
            <a:ext cx="5318759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3036" y="2186247"/>
            <a:ext cx="5318759" cy="4306628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76C5067-A788-4579-A5C0-45B529CF77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0203" y="282634"/>
            <a:ext cx="5318759" cy="62102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0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conveyor dir="l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lang="es-CL" sz="3733" kern="1200" dirty="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 hasCustomPrompt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52396" lvl="0" indent="0" algn="ctr">
              <a:spcBef>
                <a:spcPts val="0"/>
              </a:spcBef>
              <a:spcAft>
                <a:spcPts val="0"/>
              </a:spcAft>
              <a:buSzPts val="1800"/>
              <a:buNone/>
              <a:defRPr lang="es-E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606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068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60" r:id="rId2"/>
    <p:sldLayoutId id="2147484258" r:id="rId3"/>
    <p:sldLayoutId id="2147484270" r:id="rId4"/>
    <p:sldLayoutId id="2147484268" r:id="rId5"/>
  </p:sldLayoutIdLst>
  <mc:AlternateContent xmlns:mc="http://schemas.openxmlformats.org/markup-compatibility/2006" xmlns:p14="http://schemas.microsoft.com/office/powerpoint/2010/main">
    <mc:Choice Requires="p14">
      <p:transition p14:dur="10">
        <p14:conveyor dir="l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L" sz="3733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CL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 userDrawn="1">
          <p15:clr>
            <a:srgbClr val="F26B43"/>
          </p15:clr>
        </p15:guide>
        <p15:guide id="2" orient="horz" pos="1440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1512" userDrawn="1">
          <p15:clr>
            <a:srgbClr val="F26B43"/>
          </p15:clr>
        </p15:guide>
        <p15:guide id="6" pos="9216" userDrawn="1">
          <p15:clr>
            <a:srgbClr val="F26B43"/>
          </p15:clr>
        </p15:guide>
        <p15:guide id="7" pos="1248" userDrawn="1">
          <p15:clr>
            <a:srgbClr val="F26B43"/>
          </p15:clr>
        </p15:guide>
        <p15:guide id="8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>
                <a:latin typeface="Arial Black" pitchFamily="34" charset="0"/>
              </a:rPr>
              <a:t>Análisis de Clasificación</a:t>
            </a: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31043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3A0D-AA96-4E92-8900-11DB5A7A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448675"/>
            <a:ext cx="10962800" cy="1023600"/>
          </a:xfrm>
        </p:spPr>
        <p:txBody>
          <a:bodyPr/>
          <a:lstStyle/>
          <a:p>
            <a:r>
              <a:rPr lang="it-IT" dirty="0"/>
              <a:t>Parámetros</a:t>
            </a:r>
            <a:endParaRPr lang="es-CL" dirty="0"/>
          </a:p>
        </p:txBody>
      </p:sp>
      <p:pic>
        <p:nvPicPr>
          <p:cNvPr id="5" name="ejemplo0.jpg" descr="ejemplo0.jpg">
            <a:extLst>
              <a:ext uri="{FF2B5EF4-FFF2-40B4-BE49-F238E27FC236}">
                <a16:creationId xmlns:a16="http://schemas.microsoft.com/office/drawing/2014/main" id="{7649BC41-8662-4A68-B78B-94BC23A3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67" y="1985848"/>
            <a:ext cx="4479633" cy="335972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9B68B962-C81E-44B7-9C3E-6B0D73C1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29" y="3305112"/>
            <a:ext cx="4509294" cy="72119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031D1B5-10B7-4C6B-86D5-806A611517AB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8239831" y="2917978"/>
            <a:ext cx="788150" cy="38713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7361F29-BF5B-4316-8483-8F24F0E385C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251294" y="4026308"/>
            <a:ext cx="1635043" cy="80781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51D191-014E-44AE-9975-9850AEBA5BB7}"/>
              </a:ext>
            </a:extLst>
          </p:cNvPr>
          <p:cNvSpPr txBox="1"/>
          <p:nvPr/>
        </p:nvSpPr>
        <p:spPr>
          <a:xfrm>
            <a:off x="6084538" y="1994648"/>
            <a:ext cx="431058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 0 </a:t>
            </a:r>
            <a:r>
              <a:rPr lang="es-E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no</a:t>
            </a:r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es acompañado de la variable independiente. El valor de beta 0, define el centro de la función en el eje X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DA29439-FF3C-401B-8C82-BB17B141A5D1}"/>
              </a:ext>
            </a:extLst>
          </p:cNvPr>
          <p:cNvCxnSpPr>
            <a:cxnSpLocks/>
          </p:cNvCxnSpPr>
          <p:nvPr/>
        </p:nvCxnSpPr>
        <p:spPr>
          <a:xfrm>
            <a:off x="3594674" y="3530764"/>
            <a:ext cx="4424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BBBAD9-97C6-4727-BA00-7F049AC88D51}"/>
              </a:ext>
            </a:extLst>
          </p:cNvPr>
          <p:cNvSpPr txBox="1"/>
          <p:nvPr/>
        </p:nvSpPr>
        <p:spPr>
          <a:xfrm>
            <a:off x="6096001" y="4834127"/>
            <a:ext cx="431058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 1 multiplica a la variable independiente, por lo cual tiene una relación con “</a:t>
            </a:r>
            <a:r>
              <a:rPr lang="es-ES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petal</a:t>
            </a:r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length</a:t>
            </a:r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”. Beta 1 define que tan pronunciado es el “despegue” y “aterrizaje”. 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4B6D46F2-5AF1-4943-9118-2A8BCD8DF56F}"/>
              </a:ext>
            </a:extLst>
          </p:cNvPr>
          <p:cNvSpPr/>
          <p:nvPr/>
        </p:nvSpPr>
        <p:spPr>
          <a:xfrm rot="5400000">
            <a:off x="3798613" y="2203016"/>
            <a:ext cx="87665" cy="90260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295" tIns="41147" rIns="82295" bIns="41147" numCol="1" spcCol="38100" rtlCol="0" anchor="t">
            <a:noAutofit/>
          </a:bodyPr>
          <a:lstStyle/>
          <a:p>
            <a:pPr defTabSz="822960" latinLnBrk="1" hangingPunct="0"/>
            <a:endParaRPr lang="es-CL" sz="1620">
              <a:solidFill>
                <a:srgbClr val="000000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A289A69-F410-4DF6-A98C-04411F8CE2F8}"/>
              </a:ext>
            </a:extLst>
          </p:cNvPr>
          <p:cNvCxnSpPr>
            <a:stCxn id="22" idx="2"/>
          </p:cNvCxnSpPr>
          <p:nvPr/>
        </p:nvCxnSpPr>
        <p:spPr>
          <a:xfrm>
            <a:off x="3391145" y="2698149"/>
            <a:ext cx="0" cy="1761764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FAEBA23-F060-4DBB-9E6F-F1B3F2BC649F}"/>
              </a:ext>
            </a:extLst>
          </p:cNvPr>
          <p:cNvCxnSpPr/>
          <p:nvPr/>
        </p:nvCxnSpPr>
        <p:spPr>
          <a:xfrm>
            <a:off x="4293746" y="2698149"/>
            <a:ext cx="0" cy="1761764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3C4554B9-8C88-4E47-83EF-1A027B7839BA}"/>
              </a:ext>
            </a:extLst>
          </p:cNvPr>
          <p:cNvSpPr/>
          <p:nvPr/>
        </p:nvSpPr>
        <p:spPr>
          <a:xfrm rot="21100898">
            <a:off x="3802656" y="2334653"/>
            <a:ext cx="204447" cy="953762"/>
          </a:xfrm>
          <a:prstGeom prst="righ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4F47714D-9466-46CB-9BA7-59C852659676}"/>
              </a:ext>
            </a:extLst>
          </p:cNvPr>
          <p:cNvSpPr/>
          <p:nvPr/>
        </p:nvSpPr>
        <p:spPr>
          <a:xfrm rot="12147737">
            <a:off x="3642745" y="3961288"/>
            <a:ext cx="204447" cy="953762"/>
          </a:xfrm>
          <a:prstGeom prst="righ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80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2" grpId="0" animBg="1"/>
      <p:bldP spid="27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1F4F6-D403-440F-BCF0-9B82E0D8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0" y="205637"/>
            <a:ext cx="10962800" cy="1023600"/>
          </a:xfrm>
        </p:spPr>
        <p:txBody>
          <a:bodyPr/>
          <a:lstStyle/>
          <a:p>
            <a:r>
              <a:rPr lang="it-IT" dirty="0"/>
              <a:t>Aprendizaje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3C58E0-F6A2-4B2D-92B8-4FB9F4EFCD33}"/>
              </a:ext>
            </a:extLst>
          </p:cNvPr>
          <p:cNvSpPr txBox="1"/>
          <p:nvPr/>
        </p:nvSpPr>
        <p:spPr>
          <a:xfrm>
            <a:off x="2127209" y="1418270"/>
            <a:ext cx="7937582" cy="840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Nuestro objetivo es </a:t>
            </a:r>
            <a:r>
              <a:rPr lang="es-ES" sz="162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encontrar los mejores Beta posible </a:t>
            </a:r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haciendo que el </a:t>
            </a:r>
            <a:r>
              <a:rPr lang="es-ES" sz="1620" b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likelihood</a:t>
            </a:r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del modelo se maximice. Dicho de otra forma, usar los puntos conocidos para ajustar de la mejor forma posible la función de probabilidad P(Y|X).</a:t>
            </a:r>
            <a:endParaRPr lang="es-CL" sz="162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6" name="ejemplo0.jpg" descr="ejemplo0.jpg">
            <a:extLst>
              <a:ext uri="{FF2B5EF4-FFF2-40B4-BE49-F238E27FC236}">
                <a16:creationId xmlns:a16="http://schemas.microsoft.com/office/drawing/2014/main" id="{13CA56F7-FF3A-4864-AA1A-44172AA0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574114"/>
            <a:ext cx="3521345" cy="26410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0F37599F-39A0-4F98-9525-80D3E8C6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08" y="2766206"/>
            <a:ext cx="4437182" cy="66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.pdf" descr="latex-image-1.pdf">
            <a:extLst>
              <a:ext uri="{FF2B5EF4-FFF2-40B4-BE49-F238E27FC236}">
                <a16:creationId xmlns:a16="http://schemas.microsoft.com/office/drawing/2014/main" id="{0429F950-D773-45AA-B7FD-842E0AD5E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609" y="4389611"/>
            <a:ext cx="4588468" cy="685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latex-image-1.pdf" descr="latex-image-1.pdf">
            <a:extLst>
              <a:ext uri="{FF2B5EF4-FFF2-40B4-BE49-F238E27FC236}">
                <a16:creationId xmlns:a16="http://schemas.microsoft.com/office/drawing/2014/main" id="{985F2822-278D-46C7-A998-7A6118CB0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105" y="5461969"/>
            <a:ext cx="6617602" cy="64865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A402DCF-BE1F-4A0C-A4AD-0030A7F2D0B5}"/>
              </a:ext>
            </a:extLst>
          </p:cNvPr>
          <p:cNvSpPr txBox="1"/>
          <p:nvPr/>
        </p:nvSpPr>
        <p:spPr>
          <a:xfrm>
            <a:off x="2357653" y="5530737"/>
            <a:ext cx="902602" cy="424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Max</a:t>
            </a:r>
            <a:endParaRPr lang="es-CL" sz="216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3370174-DC49-4B91-9503-A809F827C318}"/>
              </a:ext>
            </a:extLst>
          </p:cNvPr>
          <p:cNvSpPr txBox="1"/>
          <p:nvPr/>
        </p:nvSpPr>
        <p:spPr>
          <a:xfrm>
            <a:off x="5691460" y="3650244"/>
            <a:ext cx="430947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Consideramos que la clase a predecir se comporta de forma independiente Bernoulli. </a:t>
            </a:r>
            <a:endParaRPr lang="es-CL" sz="162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534E053-09CC-4FE9-98F0-525A0EDFBF55}"/>
              </a:ext>
            </a:extLst>
          </p:cNvPr>
          <p:cNvSpPr txBox="1"/>
          <p:nvPr/>
        </p:nvSpPr>
        <p:spPr>
          <a:xfrm>
            <a:off x="1783354" y="6435918"/>
            <a:ext cx="8625290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620" b="1" dirty="0"/>
              <a:t>Para encontrar Beta 0 y Beta 1, debemos estimar los parámetros; no existe una solución analítica.</a:t>
            </a:r>
            <a:endParaRPr lang="es-CL" sz="1620"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63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he logistic regression model is given by"/>
          <p:cNvSpPr txBox="1">
            <a:spLocks noGrp="1"/>
          </p:cNvSpPr>
          <p:nvPr>
            <p:ph type="body" sz="quarter" idx="1"/>
          </p:nvPr>
        </p:nvSpPr>
        <p:spPr>
          <a:xfrm>
            <a:off x="1946910" y="1554480"/>
            <a:ext cx="8298180" cy="51798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s-MX" dirty="0"/>
              <a:t>El modelo de regresión logística viene dado por</a:t>
            </a:r>
            <a:endParaRPr dirty="0"/>
          </a:p>
        </p:txBody>
      </p:sp>
      <p:sp>
        <p:nvSpPr>
          <p:cNvPr id="445" name="PM, non linear regression model, logistic regression"/>
          <p:cNvSpPr txBox="1">
            <a:spLocks noGrp="1"/>
          </p:cNvSpPr>
          <p:nvPr>
            <p:ph type="title"/>
          </p:nvPr>
        </p:nvSpPr>
        <p:spPr>
          <a:xfrm>
            <a:off x="467275" y="430947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dirty="0"/>
              <a:t>Interpretaci</a:t>
            </a:r>
            <a:r>
              <a:rPr lang="es-CL" dirty="0"/>
              <a:t>ó</a:t>
            </a:r>
            <a:r>
              <a:rPr dirty="0"/>
              <a:t>n</a:t>
            </a:r>
          </a:p>
        </p:txBody>
      </p:sp>
      <p:pic>
        <p:nvPicPr>
          <p:cNvPr id="4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05" y="1989966"/>
            <a:ext cx="4465399" cy="81189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which is equivalent to"/>
          <p:cNvSpPr txBox="1"/>
          <p:nvPr/>
        </p:nvSpPr>
        <p:spPr>
          <a:xfrm>
            <a:off x="1946910" y="2811780"/>
            <a:ext cx="8298180" cy="517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20" tIns="45720" rIns="45720" bIns="45720" numCol="1" anchor="t">
            <a:noAutofit/>
          </a:bodyPr>
          <a:lstStyle>
            <a:lvl1pPr marL="266700" indent="-266700" algn="l">
              <a:spcBef>
                <a:spcPts val="2400"/>
              </a:spcBef>
              <a:buSzPct val="100000"/>
              <a:buChar char="•"/>
              <a:defRPr sz="2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marL="0" indent="0">
              <a:buNone/>
            </a:pPr>
            <a:r>
              <a:rPr lang="es-CL" sz="1800" dirty="0"/>
              <a:t>que es equivalente a</a:t>
            </a:r>
            <a:endParaRPr sz="1800" dirty="0"/>
          </a:p>
        </p:txBody>
      </p:sp>
      <p:pic>
        <p:nvPicPr>
          <p:cNvPr id="44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999" y="3217706"/>
            <a:ext cx="4488729" cy="8118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49" name="Logistic transformation"/>
          <p:cNvSpPr txBox="1"/>
          <p:nvPr/>
        </p:nvSpPr>
        <p:spPr>
          <a:xfrm>
            <a:off x="2020566" y="4243789"/>
            <a:ext cx="3792865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20" tIns="45720" rIns="45720" bIns="45720" numCol="1" anchor="ctr">
            <a:spAutoFit/>
          </a:bodyPr>
          <a:lstStyle/>
          <a:p>
            <a:r>
              <a:rPr lang="es-CL" sz="1620" dirty="0"/>
              <a:t>Transformación logística</a:t>
            </a:r>
            <a:endParaRPr sz="1620" dirty="0"/>
          </a:p>
        </p:txBody>
      </p:sp>
      <p:grpSp>
        <p:nvGrpSpPr>
          <p:cNvPr id="453" name="Group"/>
          <p:cNvGrpSpPr/>
          <p:nvPr/>
        </p:nvGrpSpPr>
        <p:grpSpPr>
          <a:xfrm>
            <a:off x="1946910" y="4823807"/>
            <a:ext cx="8298180" cy="1526661"/>
            <a:chOff x="0" y="0"/>
            <a:chExt cx="9220200" cy="1696289"/>
          </a:xfrm>
        </p:grpSpPr>
        <p:pic>
          <p:nvPicPr>
            <p:cNvPr id="45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937" y="0"/>
              <a:ext cx="7712600" cy="901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2" name="Odds are the ratio of favorable outcomes to unfavorable outcomes."/>
            <p:cNvSpPr txBox="1"/>
            <p:nvPr/>
          </p:nvSpPr>
          <p:spPr>
            <a:xfrm>
              <a:off x="0" y="1120752"/>
              <a:ext cx="9220200" cy="575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 marL="266700" indent="-266700" algn="l">
                <a:spcBef>
                  <a:spcPts val="2400"/>
                </a:spcBef>
                <a:buSzPct val="100000"/>
                <a:buChar char="•"/>
                <a:defRPr sz="200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marL="0" indent="0">
                <a:buNone/>
              </a:pPr>
              <a:r>
                <a:rPr lang="es-MX" sz="1800" dirty="0"/>
                <a:t>Las probabilidades (</a:t>
              </a:r>
              <a:r>
                <a:rPr lang="es-MX" sz="1800" dirty="0" err="1"/>
                <a:t>odds</a:t>
              </a:r>
              <a:r>
                <a:rPr lang="es-MX" sz="1800" dirty="0"/>
                <a:t>) son la relación de resultados favorables con resultados desfavorables. </a:t>
              </a:r>
              <a:endParaRPr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4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8D1A1-C971-43B0-B657-69F70895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00" y="379975"/>
            <a:ext cx="10962800" cy="1023600"/>
          </a:xfrm>
        </p:spPr>
        <p:txBody>
          <a:bodyPr/>
          <a:lstStyle/>
          <a:p>
            <a:r>
              <a:rPr lang="it-IT" dirty="0"/>
              <a:t>Ejemplo</a:t>
            </a:r>
            <a:endParaRPr lang="es-CL" dirty="0"/>
          </a:p>
        </p:txBody>
      </p:sp>
      <p:pic>
        <p:nvPicPr>
          <p:cNvPr id="5" name="ejemplo0.jpg" descr="ejemplo0.jpg">
            <a:extLst>
              <a:ext uri="{FF2B5EF4-FFF2-40B4-BE49-F238E27FC236}">
                <a16:creationId xmlns:a16="http://schemas.microsoft.com/office/drawing/2014/main" id="{FB762038-E79B-443F-807A-DA0B2837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3" y="1414308"/>
            <a:ext cx="3787939" cy="2840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AD6DCEDC-6C51-4679-910E-1003811C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457" y="5246209"/>
            <a:ext cx="5013933" cy="5997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947D25-D09E-42B5-9BD5-09880EB23C60}"/>
              </a:ext>
            </a:extLst>
          </p:cNvPr>
          <p:cNvSpPr txBox="1"/>
          <p:nvPr/>
        </p:nvSpPr>
        <p:spPr>
          <a:xfrm>
            <a:off x="5168620" y="1614805"/>
            <a:ext cx="330068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Beta0 = -43,78</a:t>
            </a:r>
          </a:p>
          <a:p>
            <a:pPr defTabSz="411480" hangingPunct="0"/>
            <a:r>
              <a:rPr lang="es-ES" dirty="0"/>
              <a:t>Beta1 = 0,90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5B94917-7886-4AF6-827B-963C288E7D70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166425" y="5865268"/>
            <a:ext cx="985561" cy="30123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C3D9BF-A107-4D97-BDEB-0F62DA43CAA6}"/>
              </a:ext>
            </a:extLst>
          </p:cNvPr>
          <p:cNvSpPr txBox="1"/>
          <p:nvPr/>
        </p:nvSpPr>
        <p:spPr>
          <a:xfrm>
            <a:off x="2312671" y="6166499"/>
            <a:ext cx="770750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dirty="0"/>
              <a:t>Beta0 indica el peso base. Como es un numero negativo, existe una peso base de clasificar todo como </a:t>
            </a:r>
            <a:r>
              <a:rPr lang="es-ES" b="1" dirty="0"/>
              <a:t>no </a:t>
            </a:r>
            <a:r>
              <a:rPr lang="es-ES" b="1" dirty="0" err="1"/>
              <a:t>virginica</a:t>
            </a:r>
            <a:r>
              <a:rPr lang="es-ES" dirty="0"/>
              <a:t>.</a:t>
            </a:r>
            <a:endParaRPr lang="es-CL"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B9AC8FA-5D51-4BE5-9856-B2FA477BC0A1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7779161" y="4490831"/>
            <a:ext cx="151540" cy="72810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BFD335-B1B9-4886-B93D-1CFF86D657AF}"/>
              </a:ext>
            </a:extLst>
          </p:cNvPr>
          <p:cNvSpPr txBox="1"/>
          <p:nvPr/>
        </p:nvSpPr>
        <p:spPr>
          <a:xfrm>
            <a:off x="5538144" y="3013503"/>
            <a:ext cx="4482034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dirty="0"/>
              <a:t>Beta1 nos indica como la variable “</a:t>
            </a:r>
            <a:r>
              <a:rPr lang="es-ES" dirty="0" err="1"/>
              <a:t>petal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” afecta al modelo. Como es un número positivo, quiere decir que a medida que aumenta el “</a:t>
            </a:r>
            <a:r>
              <a:rPr lang="es-ES" dirty="0" err="1"/>
              <a:t>petal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” la probidad que un punto sea de clase </a:t>
            </a:r>
            <a:r>
              <a:rPr lang="es-ES" dirty="0" err="1"/>
              <a:t>virginica</a:t>
            </a:r>
            <a:r>
              <a:rPr lang="es-ES" dirty="0"/>
              <a:t> aumenta</a:t>
            </a:r>
            <a:endParaRPr lang="es-CL"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52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8D1A1-C971-43B0-B657-69F70895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49" y="314933"/>
            <a:ext cx="10962800" cy="1023600"/>
          </a:xfrm>
        </p:spPr>
        <p:txBody>
          <a:bodyPr/>
          <a:lstStyle/>
          <a:p>
            <a:r>
              <a:rPr lang="it-IT" dirty="0"/>
              <a:t>Ejemplo</a:t>
            </a:r>
            <a:endParaRPr lang="es-CL" dirty="0"/>
          </a:p>
        </p:txBody>
      </p:sp>
      <p:pic>
        <p:nvPicPr>
          <p:cNvPr id="5" name="ejemplo0.jpg" descr="ejemplo0.jpg">
            <a:extLst>
              <a:ext uri="{FF2B5EF4-FFF2-40B4-BE49-F238E27FC236}">
                <a16:creationId xmlns:a16="http://schemas.microsoft.com/office/drawing/2014/main" id="{FB762038-E79B-443F-807A-DA0B2837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3" y="1330306"/>
            <a:ext cx="3787939" cy="2840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AD6DCEDC-6C51-4679-910E-1003811C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18" y="2750783"/>
            <a:ext cx="5013933" cy="5997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947D25-D09E-42B5-9BD5-09880EB23C60}"/>
              </a:ext>
            </a:extLst>
          </p:cNvPr>
          <p:cNvSpPr txBox="1"/>
          <p:nvPr/>
        </p:nvSpPr>
        <p:spPr>
          <a:xfrm>
            <a:off x="5168620" y="1614805"/>
            <a:ext cx="330068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Beta0 = -43,78</a:t>
            </a:r>
          </a:p>
          <a:p>
            <a:pPr defTabSz="411480" hangingPunct="0"/>
            <a:r>
              <a:rPr lang="es-ES" dirty="0"/>
              <a:t>Beta1 = 0,90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E5560B7-5094-489B-9BB4-3847C9BB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82" y="4658488"/>
            <a:ext cx="3935992" cy="40941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E83B259-4B84-47BB-8F16-D5C0CD621C37}"/>
              </a:ext>
            </a:extLst>
          </p:cNvPr>
          <p:cNvCxnSpPr/>
          <p:nvPr/>
        </p:nvCxnSpPr>
        <p:spPr>
          <a:xfrm flipH="1">
            <a:off x="6818964" y="3350503"/>
            <a:ext cx="3085069" cy="130798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18C75CD-C673-4E31-9586-BB729766E2B3}"/>
              </a:ext>
            </a:extLst>
          </p:cNvPr>
          <p:cNvSpPr/>
          <p:nvPr/>
        </p:nvSpPr>
        <p:spPr>
          <a:xfrm rot="16573262">
            <a:off x="7868267" y="4781327"/>
            <a:ext cx="309716" cy="953762"/>
          </a:xfrm>
          <a:prstGeom prst="righ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71AB64-8326-4F5F-A3E1-DAE5F1102FDC}"/>
              </a:ext>
            </a:extLst>
          </p:cNvPr>
          <p:cNvSpPr txBox="1"/>
          <p:nvPr/>
        </p:nvSpPr>
        <p:spPr>
          <a:xfrm>
            <a:off x="2636029" y="5471131"/>
            <a:ext cx="6919943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Este numero se denomina el multiplicador de </a:t>
            </a:r>
            <a:r>
              <a:rPr lang="es-ES" b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odds</a:t>
            </a:r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. Por cada unidad que avancemos en la variable “</a:t>
            </a:r>
            <a:r>
              <a:rPr lang="es-ES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petal</a:t>
            </a:r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length</a:t>
            </a:r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” (mm) este numero será el amplificador de </a:t>
            </a:r>
            <a:r>
              <a:rPr lang="es-ES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odds</a:t>
            </a:r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.</a:t>
            </a:r>
            <a:endParaRPr lang="es-CL"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61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jemplo0.jpg" descr="ejemplo0.jpg">
            <a:extLst>
              <a:ext uri="{FF2B5EF4-FFF2-40B4-BE49-F238E27FC236}">
                <a16:creationId xmlns:a16="http://schemas.microsoft.com/office/drawing/2014/main" id="{FB762038-E79B-443F-807A-DA0B2837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3" y="1414308"/>
            <a:ext cx="3787939" cy="2840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AD6DCEDC-6C51-4679-910E-1003811C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621" y="2285026"/>
            <a:ext cx="5013933" cy="5997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947D25-D09E-42B5-9BD5-09880EB23C60}"/>
              </a:ext>
            </a:extLst>
          </p:cNvPr>
          <p:cNvSpPr txBox="1"/>
          <p:nvPr/>
        </p:nvSpPr>
        <p:spPr>
          <a:xfrm>
            <a:off x="5168620" y="1614805"/>
            <a:ext cx="330068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Beta0 = -43,78</a:t>
            </a:r>
          </a:p>
          <a:p>
            <a:pPr defTabSz="411480" hangingPunct="0"/>
            <a:r>
              <a:rPr lang="es-ES" dirty="0"/>
              <a:t>Beta1 = 0,90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E5560B7-5094-489B-9BB4-3847C9BB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80" y="3184476"/>
            <a:ext cx="3935992" cy="40941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5207B11-48F5-4F54-B1D1-44EFAA299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171" y="4447957"/>
            <a:ext cx="6119371" cy="5199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9FDE895-F96E-49EC-A45E-89EC2E289956}"/>
              </a:ext>
            </a:extLst>
          </p:cNvPr>
          <p:cNvCxnSpPr/>
          <p:nvPr/>
        </p:nvCxnSpPr>
        <p:spPr>
          <a:xfrm flipV="1">
            <a:off x="3538307" y="3946669"/>
            <a:ext cx="0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0F4B2F96-9848-4D1E-BE68-F7B363BCD2DE}"/>
              </a:ext>
            </a:extLst>
          </p:cNvPr>
          <p:cNvSpPr/>
          <p:nvPr/>
        </p:nvSpPr>
        <p:spPr>
          <a:xfrm>
            <a:off x="3454242" y="2402604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F2985ED-A680-40DA-96D4-DF6B970CDB05}"/>
              </a:ext>
            </a:extLst>
          </p:cNvPr>
          <p:cNvCxnSpPr>
            <a:cxnSpLocks/>
          </p:cNvCxnSpPr>
          <p:nvPr/>
        </p:nvCxnSpPr>
        <p:spPr>
          <a:xfrm flipV="1">
            <a:off x="3538307" y="2816822"/>
            <a:ext cx="0" cy="112984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3A239BBA-8D9B-4874-9E8B-5F36F1293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238" y="5157104"/>
            <a:ext cx="7587734" cy="5199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2CF8441-4927-4ACE-BDFB-D0C7DB952940}"/>
              </a:ext>
            </a:extLst>
          </p:cNvPr>
          <p:cNvSpPr/>
          <p:nvPr/>
        </p:nvSpPr>
        <p:spPr>
          <a:xfrm rot="18598764">
            <a:off x="3611057" y="5233984"/>
            <a:ext cx="274320" cy="953762"/>
          </a:xfrm>
          <a:prstGeom prst="righ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470EF1-85C9-4548-B538-5C6049A8335D}"/>
              </a:ext>
            </a:extLst>
          </p:cNvPr>
          <p:cNvSpPr txBox="1"/>
          <p:nvPr/>
        </p:nvSpPr>
        <p:spPr>
          <a:xfrm>
            <a:off x="2603582" y="6080479"/>
            <a:ext cx="6504039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Un nuevo punto </a:t>
            </a:r>
            <a:r>
              <a:rPr lang="es-ES" sz="162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a 1 unidad de distancia del otro</a:t>
            </a:r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, tendrá un </a:t>
            </a:r>
            <a:r>
              <a:rPr lang="es-ES" sz="1620" b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odds</a:t>
            </a:r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igual al de su vecino multiplicado por el </a:t>
            </a:r>
            <a:r>
              <a:rPr lang="es-ES" sz="162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multiplicador</a:t>
            </a:r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de </a:t>
            </a:r>
            <a:r>
              <a:rPr lang="es-ES" sz="162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odds</a:t>
            </a:r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</a:t>
            </a:r>
            <a:endParaRPr lang="es-CL" sz="162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6B43B89-95B2-43DB-AA3F-7EEB1F54B8EC}"/>
              </a:ext>
            </a:extLst>
          </p:cNvPr>
          <p:cNvCxnSpPr/>
          <p:nvPr/>
        </p:nvCxnSpPr>
        <p:spPr>
          <a:xfrm>
            <a:off x="9266903" y="3593894"/>
            <a:ext cx="0" cy="156321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1706222-B5BC-49B7-88D4-A7F50DE0E464}"/>
              </a:ext>
            </a:extLst>
          </p:cNvPr>
          <p:cNvCxnSpPr/>
          <p:nvPr/>
        </p:nvCxnSpPr>
        <p:spPr>
          <a:xfrm>
            <a:off x="8098832" y="4707908"/>
            <a:ext cx="539790" cy="54841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656CAE-F507-4AAD-A535-B7866B3A4245}"/>
              </a:ext>
            </a:extLst>
          </p:cNvPr>
          <p:cNvCxnSpPr>
            <a:cxnSpLocks/>
          </p:cNvCxnSpPr>
          <p:nvPr/>
        </p:nvCxnSpPr>
        <p:spPr>
          <a:xfrm flipH="1" flipV="1">
            <a:off x="3632578" y="3946669"/>
            <a:ext cx="286602" cy="308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226AD028-939D-40A5-9FE1-FABE858F54BE}"/>
              </a:ext>
            </a:extLst>
          </p:cNvPr>
          <p:cNvSpPr/>
          <p:nvPr/>
        </p:nvSpPr>
        <p:spPr>
          <a:xfrm rot="20519484">
            <a:off x="3367250" y="2456774"/>
            <a:ext cx="173984" cy="184213"/>
          </a:xfrm>
          <a:custGeom>
            <a:avLst/>
            <a:gdLst>
              <a:gd name="connsiteX0" fmla="*/ 0 w 580103"/>
              <a:gd name="connsiteY0" fmla="*/ 499471 h 499471"/>
              <a:gd name="connsiteX1" fmla="*/ 157316 w 580103"/>
              <a:gd name="connsiteY1" fmla="*/ 17690 h 499471"/>
              <a:gd name="connsiteX2" fmla="*/ 580103 w 580103"/>
              <a:gd name="connsiteY2" fmla="*/ 96348 h 499471"/>
              <a:gd name="connsiteX3" fmla="*/ 580103 w 580103"/>
              <a:gd name="connsiteY3" fmla="*/ 96348 h 499471"/>
              <a:gd name="connsiteX4" fmla="*/ 580103 w 580103"/>
              <a:gd name="connsiteY4" fmla="*/ 96348 h 4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103" h="499471">
                <a:moveTo>
                  <a:pt x="0" y="499471"/>
                </a:moveTo>
                <a:cubicBezTo>
                  <a:pt x="30316" y="292174"/>
                  <a:pt x="60632" y="84877"/>
                  <a:pt x="157316" y="17690"/>
                </a:cubicBezTo>
                <a:cubicBezTo>
                  <a:pt x="254000" y="-49497"/>
                  <a:pt x="580103" y="96348"/>
                  <a:pt x="580103" y="96348"/>
                </a:cubicBezTo>
                <a:lnTo>
                  <a:pt x="580103" y="96348"/>
                </a:lnTo>
                <a:lnTo>
                  <a:pt x="580103" y="96348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82295" tIns="41147" rIns="82295" bIns="41147" numCol="1" spcCol="38100" rtlCol="0" anchor="t">
            <a:noAutofit/>
          </a:bodyPr>
          <a:lstStyle/>
          <a:p>
            <a:pPr defTabSz="822960" latinLnBrk="1" hangingPunct="0"/>
            <a:endParaRPr lang="es-CL" sz="1620">
              <a:solidFill>
                <a:srgbClr val="0000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9A797CE-C2ED-4268-A268-FB098DE14789}"/>
              </a:ext>
            </a:extLst>
          </p:cNvPr>
          <p:cNvSpPr/>
          <p:nvPr/>
        </p:nvSpPr>
        <p:spPr>
          <a:xfrm>
            <a:off x="3523117" y="2170651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ABE52945-0080-452B-80DA-64E99357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49" y="314933"/>
            <a:ext cx="10962800" cy="1023600"/>
          </a:xfrm>
        </p:spPr>
        <p:txBody>
          <a:bodyPr/>
          <a:lstStyle/>
          <a:p>
            <a:r>
              <a:rPr lang="it-IT" dirty="0"/>
              <a:t>Ejemplo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966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  <p:bldP spid="13" grpId="0"/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jemplo0.jpg" descr="ejemplo0.jpg">
            <a:extLst>
              <a:ext uri="{FF2B5EF4-FFF2-40B4-BE49-F238E27FC236}">
                <a16:creationId xmlns:a16="http://schemas.microsoft.com/office/drawing/2014/main" id="{FB762038-E79B-443F-807A-DA0B2837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3" y="1414308"/>
            <a:ext cx="3787939" cy="2840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AD6DCEDC-6C51-4679-910E-1003811C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621" y="2285026"/>
            <a:ext cx="5013933" cy="5997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947D25-D09E-42B5-9BD5-09880EB23C60}"/>
              </a:ext>
            </a:extLst>
          </p:cNvPr>
          <p:cNvSpPr txBox="1"/>
          <p:nvPr/>
        </p:nvSpPr>
        <p:spPr>
          <a:xfrm>
            <a:off x="5168620" y="1614805"/>
            <a:ext cx="330068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Beta0 = -43,78</a:t>
            </a:r>
          </a:p>
          <a:p>
            <a:pPr defTabSz="411480" hangingPunct="0"/>
            <a:r>
              <a:rPr lang="es-ES" dirty="0"/>
              <a:t>Beta1 = 0,90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E5560B7-5094-489B-9BB4-3847C9BB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80" y="3184476"/>
            <a:ext cx="3935992" cy="40941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5207B11-48F5-4F54-B1D1-44EFAA299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756" y="4368137"/>
            <a:ext cx="5220266" cy="443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3A239BBA-8D9B-4874-9E8B-5F36F1293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756" y="4924526"/>
            <a:ext cx="6360667" cy="4358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7111A7D-1E95-4142-B0B3-1FF132B5F635}"/>
              </a:ext>
            </a:extLst>
          </p:cNvPr>
          <p:cNvSpPr txBox="1"/>
          <p:nvPr/>
        </p:nvSpPr>
        <p:spPr>
          <a:xfrm>
            <a:off x="2161131" y="5587614"/>
            <a:ext cx="7503979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O sea, </a:t>
            </a:r>
            <a:r>
              <a:rPr lang="es-ES" sz="2160" u="sng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mientras mas grande un multiplicador de </a:t>
            </a:r>
            <a:r>
              <a:rPr lang="es-ES" sz="2160" u="sng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odds</a:t>
            </a:r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, la </a:t>
            </a:r>
            <a:r>
              <a:rPr lang="es-ES" sz="2160" u="sng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variable asociada a dicho Beta, tiene mas peso</a:t>
            </a:r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en afectar la </a:t>
            </a:r>
            <a:r>
              <a:rPr lang="es-ES" sz="2160" u="sng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probabilidad</a:t>
            </a:r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que una entidad </a:t>
            </a:r>
            <a:r>
              <a:rPr lang="es-ES" sz="2160" dirty="0"/>
              <a:t>pertenezca a una clase o a otra.  </a:t>
            </a:r>
            <a:endParaRPr lang="es-CL" sz="216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A936949B-6ED6-439A-ADD1-BB3BCD410400}"/>
              </a:ext>
            </a:extLst>
          </p:cNvPr>
          <p:cNvSpPr/>
          <p:nvPr/>
        </p:nvSpPr>
        <p:spPr>
          <a:xfrm rot="1488839">
            <a:off x="3052233" y="3249723"/>
            <a:ext cx="173984" cy="184213"/>
          </a:xfrm>
          <a:custGeom>
            <a:avLst/>
            <a:gdLst>
              <a:gd name="connsiteX0" fmla="*/ 0 w 580103"/>
              <a:gd name="connsiteY0" fmla="*/ 499471 h 499471"/>
              <a:gd name="connsiteX1" fmla="*/ 157316 w 580103"/>
              <a:gd name="connsiteY1" fmla="*/ 17690 h 499471"/>
              <a:gd name="connsiteX2" fmla="*/ 580103 w 580103"/>
              <a:gd name="connsiteY2" fmla="*/ 96348 h 499471"/>
              <a:gd name="connsiteX3" fmla="*/ 580103 w 580103"/>
              <a:gd name="connsiteY3" fmla="*/ 96348 h 499471"/>
              <a:gd name="connsiteX4" fmla="*/ 580103 w 580103"/>
              <a:gd name="connsiteY4" fmla="*/ 96348 h 4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103" h="499471">
                <a:moveTo>
                  <a:pt x="0" y="499471"/>
                </a:moveTo>
                <a:cubicBezTo>
                  <a:pt x="30316" y="292174"/>
                  <a:pt x="60632" y="84877"/>
                  <a:pt x="157316" y="17690"/>
                </a:cubicBezTo>
                <a:cubicBezTo>
                  <a:pt x="254000" y="-49497"/>
                  <a:pt x="580103" y="96348"/>
                  <a:pt x="580103" y="96348"/>
                </a:cubicBezTo>
                <a:lnTo>
                  <a:pt x="580103" y="96348"/>
                </a:lnTo>
                <a:lnTo>
                  <a:pt x="580103" y="96348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82295" tIns="41147" rIns="82295" bIns="41147" numCol="1" spcCol="38100" rtlCol="0" anchor="t">
            <a:noAutofit/>
          </a:bodyPr>
          <a:lstStyle/>
          <a:p>
            <a:pPr defTabSz="822960" latinLnBrk="1" hangingPunct="0"/>
            <a:endParaRPr lang="es-CL" sz="1620">
              <a:solidFill>
                <a:srgbClr val="0000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2769566-9120-4F2E-8104-5E231889317A}"/>
              </a:ext>
            </a:extLst>
          </p:cNvPr>
          <p:cNvSpPr/>
          <p:nvPr/>
        </p:nvSpPr>
        <p:spPr>
          <a:xfrm>
            <a:off x="3409121" y="2613792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60EA1B7-B203-4FDD-8DA7-66AFF4833B4F}"/>
              </a:ext>
            </a:extLst>
          </p:cNvPr>
          <p:cNvSpPr/>
          <p:nvPr/>
        </p:nvSpPr>
        <p:spPr>
          <a:xfrm>
            <a:off x="3212720" y="3104123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11EB795-D571-4FBB-B11D-2A315D9E9B76}"/>
              </a:ext>
            </a:extLst>
          </p:cNvPr>
          <p:cNvSpPr/>
          <p:nvPr/>
        </p:nvSpPr>
        <p:spPr>
          <a:xfrm>
            <a:off x="3343035" y="2883625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DA82280-80FC-4079-97F5-348D3589D3AE}"/>
              </a:ext>
            </a:extLst>
          </p:cNvPr>
          <p:cNvSpPr/>
          <p:nvPr/>
        </p:nvSpPr>
        <p:spPr>
          <a:xfrm>
            <a:off x="2971093" y="3180762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E1953EA2-4ACA-4FE2-B467-C666FFA675AF}"/>
              </a:ext>
            </a:extLst>
          </p:cNvPr>
          <p:cNvSpPr/>
          <p:nvPr/>
        </p:nvSpPr>
        <p:spPr>
          <a:xfrm rot="20743096">
            <a:off x="3159257" y="3139003"/>
            <a:ext cx="173984" cy="184213"/>
          </a:xfrm>
          <a:custGeom>
            <a:avLst/>
            <a:gdLst>
              <a:gd name="connsiteX0" fmla="*/ 0 w 580103"/>
              <a:gd name="connsiteY0" fmla="*/ 499471 h 499471"/>
              <a:gd name="connsiteX1" fmla="*/ 157316 w 580103"/>
              <a:gd name="connsiteY1" fmla="*/ 17690 h 499471"/>
              <a:gd name="connsiteX2" fmla="*/ 580103 w 580103"/>
              <a:gd name="connsiteY2" fmla="*/ 96348 h 499471"/>
              <a:gd name="connsiteX3" fmla="*/ 580103 w 580103"/>
              <a:gd name="connsiteY3" fmla="*/ 96348 h 499471"/>
              <a:gd name="connsiteX4" fmla="*/ 580103 w 580103"/>
              <a:gd name="connsiteY4" fmla="*/ 96348 h 4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103" h="499471">
                <a:moveTo>
                  <a:pt x="0" y="499471"/>
                </a:moveTo>
                <a:cubicBezTo>
                  <a:pt x="30316" y="292174"/>
                  <a:pt x="60632" y="84877"/>
                  <a:pt x="157316" y="17690"/>
                </a:cubicBezTo>
                <a:cubicBezTo>
                  <a:pt x="254000" y="-49497"/>
                  <a:pt x="580103" y="96348"/>
                  <a:pt x="580103" y="96348"/>
                </a:cubicBezTo>
                <a:lnTo>
                  <a:pt x="580103" y="96348"/>
                </a:lnTo>
                <a:lnTo>
                  <a:pt x="580103" y="96348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82295" tIns="41147" rIns="82295" bIns="41147" numCol="1" spcCol="38100" rtlCol="0" anchor="t">
            <a:noAutofit/>
          </a:bodyPr>
          <a:lstStyle/>
          <a:p>
            <a:pPr defTabSz="822960" latinLnBrk="1" hangingPunct="0"/>
            <a:endParaRPr lang="es-CL" sz="1620">
              <a:solidFill>
                <a:srgbClr val="000000"/>
              </a:solidFill>
            </a:endParaRP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4744FDF2-796B-40B5-9BDE-B2EA1F813BDD}"/>
              </a:ext>
            </a:extLst>
          </p:cNvPr>
          <p:cNvSpPr/>
          <p:nvPr/>
        </p:nvSpPr>
        <p:spPr>
          <a:xfrm rot="19921675">
            <a:off x="3239598" y="2938824"/>
            <a:ext cx="173984" cy="184213"/>
          </a:xfrm>
          <a:custGeom>
            <a:avLst/>
            <a:gdLst>
              <a:gd name="connsiteX0" fmla="*/ 0 w 580103"/>
              <a:gd name="connsiteY0" fmla="*/ 499471 h 499471"/>
              <a:gd name="connsiteX1" fmla="*/ 157316 w 580103"/>
              <a:gd name="connsiteY1" fmla="*/ 17690 h 499471"/>
              <a:gd name="connsiteX2" fmla="*/ 580103 w 580103"/>
              <a:gd name="connsiteY2" fmla="*/ 96348 h 499471"/>
              <a:gd name="connsiteX3" fmla="*/ 580103 w 580103"/>
              <a:gd name="connsiteY3" fmla="*/ 96348 h 499471"/>
              <a:gd name="connsiteX4" fmla="*/ 580103 w 580103"/>
              <a:gd name="connsiteY4" fmla="*/ 96348 h 4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103" h="499471">
                <a:moveTo>
                  <a:pt x="0" y="499471"/>
                </a:moveTo>
                <a:cubicBezTo>
                  <a:pt x="30316" y="292174"/>
                  <a:pt x="60632" y="84877"/>
                  <a:pt x="157316" y="17690"/>
                </a:cubicBezTo>
                <a:cubicBezTo>
                  <a:pt x="254000" y="-49497"/>
                  <a:pt x="580103" y="96348"/>
                  <a:pt x="580103" y="96348"/>
                </a:cubicBezTo>
                <a:lnTo>
                  <a:pt x="580103" y="96348"/>
                </a:lnTo>
                <a:lnTo>
                  <a:pt x="580103" y="96348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82295" tIns="41147" rIns="82295" bIns="41147" numCol="1" spcCol="38100" rtlCol="0" anchor="t">
            <a:noAutofit/>
          </a:bodyPr>
          <a:lstStyle/>
          <a:p>
            <a:pPr defTabSz="822960" latinLnBrk="1" hangingPunct="0"/>
            <a:endParaRPr lang="es-CL" sz="1620">
              <a:solidFill>
                <a:srgbClr val="000000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C49641-E5A9-460C-B73E-9B921CE6101A}"/>
              </a:ext>
            </a:extLst>
          </p:cNvPr>
          <p:cNvSpPr txBox="1">
            <a:spLocks/>
          </p:cNvSpPr>
          <p:nvPr/>
        </p:nvSpPr>
        <p:spPr>
          <a:xfrm>
            <a:off x="491549" y="314933"/>
            <a:ext cx="10962800" cy="102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lang="es-CL" sz="3733" kern="1200" dirty="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59882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8" grpId="0" animBg="1"/>
      <p:bldP spid="19" grpId="0" animBg="1"/>
      <p:bldP spid="32" grpId="0" animBg="1"/>
      <p:bldP spid="25" grpId="0" animBg="1"/>
      <p:bldP spid="36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jemplo0.jpg" descr="ejemplo0.jpg">
            <a:extLst>
              <a:ext uri="{FF2B5EF4-FFF2-40B4-BE49-F238E27FC236}">
                <a16:creationId xmlns:a16="http://schemas.microsoft.com/office/drawing/2014/main" id="{FB762038-E79B-443F-807A-DA0B2837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3" y="1414308"/>
            <a:ext cx="3787939" cy="2840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AD6DCEDC-6C51-4679-910E-1003811C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621" y="2285026"/>
            <a:ext cx="5013933" cy="5997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947D25-D09E-42B5-9BD5-09880EB23C60}"/>
              </a:ext>
            </a:extLst>
          </p:cNvPr>
          <p:cNvSpPr txBox="1"/>
          <p:nvPr/>
        </p:nvSpPr>
        <p:spPr>
          <a:xfrm>
            <a:off x="5168620" y="1614805"/>
            <a:ext cx="330068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Beta0 = -43,78</a:t>
            </a:r>
          </a:p>
          <a:p>
            <a:pPr defTabSz="411480" hangingPunct="0"/>
            <a:r>
              <a:rPr lang="es-ES" dirty="0"/>
              <a:t>Beta1 = 0,90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E5560B7-5094-489B-9BB4-3847C9BB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80" y="3184476"/>
            <a:ext cx="3935992" cy="40941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5207B11-48F5-4F54-B1D1-44EFAA299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756" y="4368137"/>
            <a:ext cx="5220266" cy="443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3A239BBA-8D9B-4874-9E8B-5F36F1293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756" y="4924526"/>
            <a:ext cx="6360667" cy="4358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7111A7D-1E95-4142-B0B3-1FF132B5F635}"/>
              </a:ext>
            </a:extLst>
          </p:cNvPr>
          <p:cNvSpPr txBox="1"/>
          <p:nvPr/>
        </p:nvSpPr>
        <p:spPr>
          <a:xfrm>
            <a:off x="2541639" y="5388434"/>
            <a:ext cx="7503979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Otra forma de verlo, es que las </a:t>
            </a:r>
            <a:r>
              <a:rPr lang="es-ES" sz="2160" u="sng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variables</a:t>
            </a:r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asociadas a multiplicadores de </a:t>
            </a:r>
            <a:r>
              <a:rPr lang="es-ES" sz="216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odds</a:t>
            </a:r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grandes, provocan que la curva de la función sea </a:t>
            </a:r>
            <a:r>
              <a:rPr lang="es-ES" sz="2160" u="sng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mas pronunciada</a:t>
            </a:r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. Al movernos muy poco en X (variable), variamos mucho Y (probabilidad)</a:t>
            </a:r>
            <a:endParaRPr lang="es-CL" sz="216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9" name="Flecha: curvada hacia la izquierda 8">
            <a:extLst>
              <a:ext uri="{FF2B5EF4-FFF2-40B4-BE49-F238E27FC236}">
                <a16:creationId xmlns:a16="http://schemas.microsoft.com/office/drawing/2014/main" id="{6972C84A-E972-4B5C-8762-1AD1F7ABCB81}"/>
              </a:ext>
            </a:extLst>
          </p:cNvPr>
          <p:cNvSpPr/>
          <p:nvPr/>
        </p:nvSpPr>
        <p:spPr>
          <a:xfrm rot="12469888">
            <a:off x="3105738" y="2502185"/>
            <a:ext cx="230075" cy="480131"/>
          </a:xfrm>
          <a:prstGeom prst="curvedLef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3" name="Flecha: curvada hacia la izquierda 12">
            <a:extLst>
              <a:ext uri="{FF2B5EF4-FFF2-40B4-BE49-F238E27FC236}">
                <a16:creationId xmlns:a16="http://schemas.microsoft.com/office/drawing/2014/main" id="{FCF2CACB-9D25-4717-A07B-894F6D2870E8}"/>
              </a:ext>
            </a:extLst>
          </p:cNvPr>
          <p:cNvSpPr/>
          <p:nvPr/>
        </p:nvSpPr>
        <p:spPr>
          <a:xfrm rot="1179138">
            <a:off x="3675990" y="2705766"/>
            <a:ext cx="230075" cy="480131"/>
          </a:xfrm>
          <a:prstGeom prst="curvedLef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6EBE400-5A2F-43F5-9A26-3B9016A09F78}"/>
              </a:ext>
            </a:extLst>
          </p:cNvPr>
          <p:cNvSpPr txBox="1">
            <a:spLocks/>
          </p:cNvSpPr>
          <p:nvPr/>
        </p:nvSpPr>
        <p:spPr>
          <a:xfrm>
            <a:off x="491549" y="314933"/>
            <a:ext cx="10962800" cy="102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lang="es-CL" sz="3733" kern="1200" dirty="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04264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jemplo0.jpg" descr="ejemplo0.jpg">
            <a:extLst>
              <a:ext uri="{FF2B5EF4-FFF2-40B4-BE49-F238E27FC236}">
                <a16:creationId xmlns:a16="http://schemas.microsoft.com/office/drawing/2014/main" id="{FB762038-E79B-443F-807A-DA0B2837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80" y="1907858"/>
            <a:ext cx="3787939" cy="2840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AD6DCEDC-6C51-4679-910E-1003811C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17" y="2778576"/>
            <a:ext cx="5013933" cy="5997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947D25-D09E-42B5-9BD5-09880EB23C60}"/>
              </a:ext>
            </a:extLst>
          </p:cNvPr>
          <p:cNvSpPr txBox="1"/>
          <p:nvPr/>
        </p:nvSpPr>
        <p:spPr>
          <a:xfrm>
            <a:off x="5254017" y="2108355"/>
            <a:ext cx="330068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Beta0 = -43,78</a:t>
            </a:r>
          </a:p>
          <a:p>
            <a:pPr defTabSz="411480" hangingPunct="0"/>
            <a:r>
              <a:rPr lang="es-ES" dirty="0"/>
              <a:t>Beta1 = 0,90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E5560B7-5094-489B-9BB4-3847C9BB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987" y="3865701"/>
            <a:ext cx="3935992" cy="40941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7111A7D-1E95-4142-B0B3-1FF132B5F635}"/>
              </a:ext>
            </a:extLst>
          </p:cNvPr>
          <p:cNvSpPr txBox="1"/>
          <p:nvPr/>
        </p:nvSpPr>
        <p:spPr>
          <a:xfrm>
            <a:off x="2344011" y="5100821"/>
            <a:ext cx="7503979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216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Betas con valores alejados de 0 nos indican que la variable asociada, a dicho Beta, ayuda a separar muy bien las clases en términos probabilísticos.</a:t>
            </a:r>
            <a:endParaRPr lang="es-CL" sz="2160"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2FFCBAB-36D1-4066-BE1F-C6659F9B9B16}"/>
              </a:ext>
            </a:extLst>
          </p:cNvPr>
          <p:cNvSpPr txBox="1">
            <a:spLocks/>
          </p:cNvSpPr>
          <p:nvPr/>
        </p:nvSpPr>
        <p:spPr>
          <a:xfrm>
            <a:off x="491549" y="314933"/>
            <a:ext cx="10962800" cy="102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lang="es-CL" sz="3733" kern="1200" dirty="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8009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94C7-5E9A-48C0-987F-03782A26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00" y="596672"/>
            <a:ext cx="10962800" cy="1023600"/>
          </a:xfrm>
        </p:spPr>
        <p:txBody>
          <a:bodyPr/>
          <a:lstStyle/>
          <a:p>
            <a:r>
              <a:rPr lang="es-ES" dirty="0"/>
              <a:t>Regresión logística múltiple</a:t>
            </a:r>
            <a:endParaRPr lang="es-CL" dirty="0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67008977-800B-4FCA-A0FB-37CC0B7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93" y="1812717"/>
            <a:ext cx="6405971" cy="67635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F3A56B-31C3-45F5-BB7F-F3FD432437AF}"/>
              </a:ext>
            </a:extLst>
          </p:cNvPr>
          <p:cNvSpPr txBox="1"/>
          <p:nvPr/>
        </p:nvSpPr>
        <p:spPr>
          <a:xfrm>
            <a:off x="1585943" y="2767326"/>
            <a:ext cx="5503115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En un regresión de múltiples dimensiones, nuestra forma se agranda. </a:t>
            </a:r>
            <a:r>
              <a:rPr lang="es-E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Se añade un Beta por cada variable</a:t>
            </a:r>
            <a:r>
              <a:rPr lang="es-ES" dirty="0"/>
              <a:t>.</a:t>
            </a:r>
          </a:p>
          <a:p>
            <a:pPr algn="ctr" defTabSz="411480" hangingPunct="0"/>
            <a:endParaRPr lang="es-ES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  <a:p>
            <a:pPr algn="ctr" defTabSz="411480" hangingPunct="0"/>
            <a:r>
              <a:rPr lang="es-ES" dirty="0"/>
              <a:t>Todo el resto funciona usando la misma lógica, solo que ahora el algoritmo debe buscar no solo Beta0 y Beta1; sino </a:t>
            </a:r>
            <a:r>
              <a:rPr lang="es-ES" b="1" dirty="0"/>
              <a:t>todos los betas de manera simultanea para maximizar el </a:t>
            </a:r>
            <a:r>
              <a:rPr lang="es-ES" b="1" dirty="0" err="1"/>
              <a:t>likehood</a:t>
            </a:r>
            <a:r>
              <a:rPr lang="es-ES" dirty="0"/>
              <a:t>.</a:t>
            </a:r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EF3F3F1-E131-4989-975D-E4B1DDC30785}"/>
              </a:ext>
            </a:extLst>
          </p:cNvPr>
          <p:cNvSpPr txBox="1"/>
          <p:nvPr/>
        </p:nvSpPr>
        <p:spPr>
          <a:xfrm>
            <a:off x="629200" y="5455157"/>
            <a:ext cx="603431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El multiplicador de </a:t>
            </a:r>
            <a:r>
              <a:rPr lang="es-ES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Beta_i</a:t>
            </a:r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será el ratio de cambio en la probabilidad, que aporta esa dimensión, al problema por cada unidad de desplazamiento, suponiendo que todas las otras variables se mantienen constantes.</a:t>
            </a:r>
            <a:endParaRPr lang="es-CL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32" name="Image" descr="Image">
            <a:extLst>
              <a:ext uri="{FF2B5EF4-FFF2-40B4-BE49-F238E27FC236}">
                <a16:creationId xmlns:a16="http://schemas.microsoft.com/office/drawing/2014/main" id="{C26C0469-9A8E-4F18-AD61-2513BC397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242" r="71254"/>
          <a:stretch/>
        </p:blipFill>
        <p:spPr>
          <a:xfrm>
            <a:off x="3762379" y="4923597"/>
            <a:ext cx="1131431" cy="48410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ejemplo3.jpg" descr="ejemplo3.jpg">
            <a:extLst>
              <a:ext uri="{FF2B5EF4-FFF2-40B4-BE49-F238E27FC236}">
                <a16:creationId xmlns:a16="http://schemas.microsoft.com/office/drawing/2014/main" id="{71B6621F-4621-417F-8F12-E26AD13F1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246" y="2574881"/>
            <a:ext cx="4982005" cy="37365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104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1E9EE-1F99-45B7-B16F-4BF2E408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4400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E0019-15B0-4BCB-BD10-9197FB517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2400" dirty="0">
                <a:latin typeface="+mn-lt"/>
                <a:cs typeface="+mn-cs"/>
              </a:rPr>
              <a:t>Es un subconjunto del problema de regresión</a:t>
            </a:r>
          </a:p>
          <a:p>
            <a:r>
              <a:rPr lang="es-CL" sz="2400" dirty="0">
                <a:latin typeface="+mn-lt"/>
                <a:cs typeface="+mn-cs"/>
              </a:rPr>
              <a:t>Se utiliza en problemas donde las variables son discretas</a:t>
            </a:r>
          </a:p>
          <a:p>
            <a:r>
              <a:rPr lang="es-CL" sz="2400" dirty="0">
                <a:latin typeface="+mn-lt"/>
                <a:cs typeface="+mn-cs"/>
              </a:rPr>
              <a:t>Mayoría de enfoques resuelven problemas para variables binarias (aunque no todos)</a:t>
            </a:r>
          </a:p>
          <a:p>
            <a:r>
              <a:rPr lang="es-CL" sz="2400" dirty="0">
                <a:latin typeface="+mn-lt"/>
                <a:cs typeface="+mn-cs"/>
              </a:rPr>
              <a:t>Cuando la variable tiene N categorías se suele representar como N modelos de clasificación binarios</a:t>
            </a:r>
          </a:p>
        </p:txBody>
      </p:sp>
      <p:pic>
        <p:nvPicPr>
          <p:cNvPr id="1026" name="Picture 2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C9B0F6FC-3C49-4BAF-90D1-F17CE89B4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r="5436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>
                <a:latin typeface="Arial Black" pitchFamily="34" charset="0"/>
              </a:rPr>
              <a:t>Análisis de Clasificación</a:t>
            </a: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3197655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>
                <a:latin typeface="Arial Black" pitchFamily="34" charset="0"/>
              </a:rPr>
              <a:t>Evaluación de modelos supervisados</a:t>
            </a: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406357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Screen Shot 2016-07-22 at 11.08.02 AM.png" descr="Screen Shot 2016-07-22 at 11.08.0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44" y="2760345"/>
            <a:ext cx="3337471" cy="237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Screen Shot 2016-07-22 at 11.08.11 AM.png" descr="Screen Shot 2016-07-22 at 11.08.1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75" y="2745995"/>
            <a:ext cx="3337471" cy="1137411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Performance evaluation for predictive models:"/>
          <p:cNvSpPr txBox="1">
            <a:spLocks noGrp="1"/>
          </p:cNvSpPr>
          <p:nvPr>
            <p:ph type="body" sz="quarter" idx="1"/>
          </p:nvPr>
        </p:nvSpPr>
        <p:spPr>
          <a:xfrm>
            <a:off x="1924051" y="1520190"/>
            <a:ext cx="7113255" cy="4529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 sz="2200"/>
            </a:lvl1pPr>
          </a:lstStyle>
          <a:p>
            <a:r>
              <a:rPr lang="es-MX" dirty="0"/>
              <a:t>Evaluación del rendimiento para modelos predictivos:</a:t>
            </a:r>
            <a:endParaRPr dirty="0"/>
          </a:p>
        </p:txBody>
      </p:sp>
      <p:pic>
        <p:nvPicPr>
          <p:cNvPr id="43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41" y="1953056"/>
            <a:ext cx="5554981" cy="1211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Screen Shot 2016-07-22 at 11.07.37 AM.png" descr="Screen Shot 2016-07-22 at 11.07.37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5" y="2788920"/>
            <a:ext cx="1619397" cy="2256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Screen Shot 2016-07-22 at 11.07.47 AM.png" descr="Screen Shot 2016-07-22 at 11.07.47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42" y="2771831"/>
            <a:ext cx="1922720" cy="3417514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PM, model evaluation, performance evaluation"/>
          <p:cNvSpPr txBox="1">
            <a:spLocks noGrp="1"/>
          </p:cNvSpPr>
          <p:nvPr>
            <p:ph type="title"/>
          </p:nvPr>
        </p:nvSpPr>
        <p:spPr>
          <a:xfrm>
            <a:off x="543542" y="530093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dirty="0"/>
              <a:t>Métricas de evaluaci</a:t>
            </a:r>
            <a:r>
              <a:rPr lang="es-CL" dirty="0"/>
              <a:t>ó</a:t>
            </a:r>
            <a:r>
              <a:rPr dirty="0"/>
              <a:t>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39" y="2599773"/>
            <a:ext cx="4881481" cy="829227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Common performance evaluations:…"/>
          <p:cNvSpPr txBox="1">
            <a:spLocks noGrp="1"/>
          </p:cNvSpPr>
          <p:nvPr>
            <p:ph type="body" sz="half" idx="1"/>
          </p:nvPr>
        </p:nvSpPr>
        <p:spPr>
          <a:xfrm>
            <a:off x="835743" y="1520191"/>
            <a:ext cx="3510116" cy="5111934"/>
          </a:xfrm>
          <a:prstGeom prst="rect">
            <a:avLst/>
          </a:prstGeom>
        </p:spPr>
        <p:txBody>
          <a:bodyPr/>
          <a:lstStyle/>
          <a:p>
            <a:pPr lvl="1">
              <a:defRPr sz="2200"/>
            </a:pPr>
            <a:r>
              <a:rPr dirty="0"/>
              <a:t>Zero-</a:t>
            </a:r>
            <a:r>
              <a:rPr dirty="0" err="1"/>
              <a:t>one</a:t>
            </a:r>
            <a:r>
              <a:rPr dirty="0"/>
              <a:t> </a:t>
            </a:r>
            <a:r>
              <a:rPr dirty="0" err="1"/>
              <a:t>loss</a:t>
            </a:r>
            <a:r>
              <a:rPr dirty="0"/>
              <a:t>:</a:t>
            </a:r>
          </a:p>
          <a:p>
            <a:pPr lvl="1">
              <a:defRPr sz="2200"/>
            </a:pPr>
            <a:endParaRPr dirty="0"/>
          </a:p>
          <a:p>
            <a:pPr lvl="1">
              <a:defRPr sz="2200"/>
            </a:pPr>
            <a:endParaRPr dirty="0"/>
          </a:p>
          <a:p>
            <a:pPr lvl="1">
              <a:defRPr sz="2200"/>
            </a:pPr>
            <a:endParaRPr dirty="0"/>
          </a:p>
          <a:p>
            <a:pPr lvl="1">
              <a:defRPr sz="2200"/>
            </a:pPr>
            <a:r>
              <a:rPr dirty="0" err="1"/>
              <a:t>Squared</a:t>
            </a:r>
            <a:r>
              <a:rPr dirty="0"/>
              <a:t> </a:t>
            </a:r>
            <a:r>
              <a:rPr dirty="0" err="1"/>
              <a:t>loss</a:t>
            </a:r>
            <a:r>
              <a:rPr dirty="0"/>
              <a:t>: 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87" y="3605410"/>
            <a:ext cx="4196374" cy="72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091" y="5013647"/>
            <a:ext cx="5041937" cy="851028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PM, model evaluation, performance 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rPr lang="es-CL" dirty="0"/>
              <a:t>Métricas comunes de desempeño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ocus on the predictive capability of a model, rather than how fast it takes to classify or build models, scalability, etc."/>
          <p:cNvSpPr txBox="1">
            <a:spLocks noGrp="1"/>
          </p:cNvSpPr>
          <p:nvPr>
            <p:ph type="body" sz="quarter" idx="1"/>
          </p:nvPr>
        </p:nvSpPr>
        <p:spPr>
          <a:xfrm>
            <a:off x="1924050" y="1300143"/>
            <a:ext cx="8343900" cy="90694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>
              <a:spcBef>
                <a:spcPts val="1800"/>
              </a:spcBef>
            </a:lvl1pPr>
          </a:lstStyle>
          <a:p>
            <a:r>
              <a:rPr lang="es-MX" dirty="0"/>
              <a:t>Se concentra en la capacidad predictiva de un modelo, en lugar de la rapidez con la que se tarda en clasificar o crear modelos, escalabilidad, etc.</a:t>
            </a:r>
            <a:endParaRPr dirty="0"/>
          </a:p>
        </p:txBody>
      </p:sp>
      <p:sp>
        <p:nvSpPr>
          <p:cNvPr id="372" name="PM, ME, performance evaluation, confusion matrix"/>
          <p:cNvSpPr txBox="1">
            <a:spLocks noGrp="1"/>
          </p:cNvSpPr>
          <p:nvPr>
            <p:ph type="title"/>
          </p:nvPr>
        </p:nvSpPr>
        <p:spPr>
          <a:xfrm>
            <a:off x="629200" y="412103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lang="es-CL" dirty="0"/>
              <a:t>Matriz de confusión</a:t>
            </a:r>
            <a:endParaRPr dirty="0"/>
          </a:p>
        </p:txBody>
      </p:sp>
      <p:graphicFrame>
        <p:nvGraphicFramePr>
          <p:cNvPr id="373" name="Table"/>
          <p:cNvGraphicFramePr/>
          <p:nvPr/>
        </p:nvGraphicFramePr>
        <p:xfrm>
          <a:off x="1651550" y="2411096"/>
          <a:ext cx="3637870" cy="2655708"/>
        </p:xfrm>
        <a:graphic>
          <a:graphicData uri="http://schemas.openxmlformats.org/drawingml/2006/table">
            <a:tbl>
              <a:tblPr/>
              <a:tblGrid>
                <a:gridCol w="90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282">
                <a:tc rowSpan="2" gridSpan="2">
                  <a:txBody>
                    <a:bodyPr/>
                    <a:lstStyle/>
                    <a:p>
                      <a:pPr algn="ctr" defTabSz="355600">
                        <a:defRPr sz="1800"/>
                      </a:pPr>
                      <a:r>
                        <a:rPr sz="1400" b="1" dirty="0">
                          <a:latin typeface="+mn-lt"/>
                          <a:ea typeface="+mn-ea"/>
                          <a:cs typeface="+mn-cs"/>
                        </a:rPr>
                        <a:t>Confusion</a:t>
                      </a:r>
                      <a:r>
                        <a:rPr lang="es-ES" sz="1400" b="1" dirty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sz="1400" b="1" dirty="0"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</a:p>
                  </a:txBody>
                  <a:tcPr marL="45720" marR="45720" anchor="ctr" horzOverflow="overflow">
                    <a:solidFill>
                      <a:srgbClr val="CBCBC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355600">
                        <a:defRPr sz="1800"/>
                      </a:pPr>
                      <a:r>
                        <a:rPr sz="1400" b="1" dirty="0"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r>
                        <a:rPr lang="es-ES" sz="1400" b="1" dirty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sz="1400" b="1" dirty="0"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5720" marR="45720" anchor="ctr" horzOverflow="overflow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12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55600">
                        <a:defRPr sz="1800"/>
                      </a:pPr>
                      <a:r>
                        <a:rPr sz="1400">
                          <a:sym typeface="Helvetica Neue Light"/>
                        </a:rPr>
                        <a:t>No</a:t>
                      </a:r>
                    </a:p>
                  </a:txBody>
                  <a:tcPr marL="45720" marR="45720"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711200" algn="l"/>
                        </a:tabLst>
                        <a:defRPr sz="1800"/>
                      </a:pPr>
                      <a:r>
                        <a:rPr sz="1400">
                          <a:sym typeface="Helvetica Neue Light"/>
                        </a:rPr>
                        <a:t>Yes</a:t>
                      </a:r>
                    </a:p>
                  </a:txBody>
                  <a:tcPr marL="45720" marR="45720" anchor="ctr" horzOverflow="overflow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307">
                <a:tc rowSpan="2">
                  <a:txBody>
                    <a:bodyPr/>
                    <a:lstStyle/>
                    <a:p>
                      <a:pPr algn="ctr" defTabSz="914400">
                        <a:tabLst>
                          <a:tab pos="711200" algn="l"/>
                        </a:tabLst>
                        <a:defRPr sz="1800"/>
                      </a:pPr>
                      <a:r>
                        <a:rPr sz="1400" b="1"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marL="45720" marR="45720"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711200" algn="l"/>
                        </a:tabLst>
                        <a:defRPr sz="1800"/>
                      </a:pPr>
                      <a:r>
                        <a:rPr sz="1400">
                          <a:sym typeface="Helvetica Neue Light"/>
                        </a:rPr>
                        <a:t>No</a:t>
                      </a:r>
                    </a:p>
                  </a:txBody>
                  <a:tcPr marL="45720" marR="45720"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55600">
                        <a:defRPr sz="1800"/>
                      </a:pPr>
                      <a:r>
                        <a:rPr sz="1400" dirty="0">
                          <a:sym typeface="Helvetica Neue Light"/>
                        </a:rPr>
                        <a:t>True</a:t>
                      </a:r>
                      <a:r>
                        <a:rPr lang="es-ES" sz="1400" dirty="0">
                          <a:sym typeface="Helvetica Neue Light"/>
                        </a:rPr>
                        <a:t> </a:t>
                      </a:r>
                      <a:r>
                        <a:rPr sz="1400" dirty="0">
                          <a:sym typeface="Helvetica Neue Light"/>
                        </a:rPr>
                        <a:t>Negative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355600">
                        <a:defRPr sz="1800"/>
                      </a:pPr>
                      <a:r>
                        <a:rPr sz="1400">
                          <a:sym typeface="Helvetica Neue Light"/>
                        </a:rPr>
                        <a:t>False Positive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30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711200" algn="l"/>
                        </a:tabLst>
                        <a:defRPr sz="1800"/>
                      </a:pPr>
                      <a:r>
                        <a:rPr sz="1400">
                          <a:sym typeface="Helvetica Neue Light"/>
                        </a:rPr>
                        <a:t>Yes</a:t>
                      </a:r>
                    </a:p>
                  </a:txBody>
                  <a:tcPr marL="45720" marR="45720"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55600">
                        <a:defRPr sz="1800"/>
                      </a:pPr>
                      <a:r>
                        <a:rPr sz="1400">
                          <a:sym typeface="Helvetica Neue Light"/>
                        </a:rPr>
                        <a:t>False Negative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355600">
                        <a:defRPr sz="1800"/>
                      </a:pPr>
                      <a:r>
                        <a:rPr sz="1400" dirty="0">
                          <a:sym typeface="Helvetica Neue Light"/>
                        </a:rPr>
                        <a:t>True</a:t>
                      </a:r>
                      <a:r>
                        <a:rPr lang="es-ES" sz="1400" dirty="0">
                          <a:sym typeface="Helvetica Neue Light"/>
                        </a:rPr>
                        <a:t> </a:t>
                      </a:r>
                      <a:r>
                        <a:rPr sz="1400" dirty="0">
                          <a:sym typeface="Helvetica Neue Light"/>
                        </a:rPr>
                        <a:t>Positive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4" name="Associated metrics for confusion matrix:"/>
          <p:cNvSpPr txBox="1"/>
          <p:nvPr/>
        </p:nvSpPr>
        <p:spPr>
          <a:xfrm>
            <a:off x="5454172" y="2386894"/>
            <a:ext cx="5223660" cy="475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20" tIns="45720" rIns="45720" bIns="45720"/>
          <a:lstStyle>
            <a:lvl1pPr marL="266700" indent="-266700" algn="l">
              <a:spcBef>
                <a:spcPts val="1800"/>
              </a:spcBef>
              <a:buSzPct val="100000"/>
              <a:buChar char="•"/>
              <a:defRPr sz="2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marL="0" indent="0">
              <a:buNone/>
            </a:pPr>
            <a:r>
              <a:rPr lang="es-MX" sz="1800" dirty="0"/>
              <a:t>Métricas asociadas para la matriz de confusión:
</a:t>
            </a:r>
            <a:endParaRPr sz="1800" dirty="0"/>
          </a:p>
        </p:txBody>
      </p:sp>
      <p:pic>
        <p:nvPicPr>
          <p:cNvPr id="3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72" y="4421213"/>
            <a:ext cx="3974378" cy="547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72" y="3633901"/>
            <a:ext cx="2474212" cy="547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912" y="2887218"/>
            <a:ext cx="2182704" cy="547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age" descr="Imag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70485" y="5633928"/>
            <a:ext cx="5081069" cy="791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M, model evaluation, methods, sampling"/>
          <p:cNvSpPr txBox="1">
            <a:spLocks noGrp="1"/>
          </p:cNvSpPr>
          <p:nvPr>
            <p:ph type="title"/>
          </p:nvPr>
        </p:nvSpPr>
        <p:spPr>
          <a:xfrm>
            <a:off x="614600" y="309497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lang="es-CL" dirty="0"/>
              <a:t>Muestreo</a:t>
            </a:r>
            <a:endParaRPr dirty="0"/>
          </a:p>
        </p:txBody>
      </p:sp>
      <p:pic>
        <p:nvPicPr>
          <p:cNvPr id="458" name="Screen Shot 2016-07-26 at 11.47.26 AM.png" descr="Screen Shot 2016-07-26 at 11.47.26 AM.png"/>
          <p:cNvPicPr>
            <a:picLocks noChangeAspect="1"/>
          </p:cNvPicPr>
          <p:nvPr/>
        </p:nvPicPr>
        <p:blipFill rotWithShape="1">
          <a:blip r:embed="rId2"/>
          <a:srcRect b="32349"/>
          <a:stretch/>
        </p:blipFill>
        <p:spPr>
          <a:xfrm>
            <a:off x="3387058" y="3079778"/>
            <a:ext cx="5417885" cy="228242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In data mining we often work with a sample of data from the population of interest.…">
            <a:extLst>
              <a:ext uri="{FF2B5EF4-FFF2-40B4-BE49-F238E27FC236}">
                <a16:creationId xmlns:a16="http://schemas.microsoft.com/office/drawing/2014/main" id="{FFD29CF5-9968-4F40-A330-9669709CB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46910" y="1554480"/>
            <a:ext cx="8298180" cy="108253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s-MX" dirty="0"/>
              <a:t>En minería de datos a menudo trabajamos con una muestra de datos de la población de interés.
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78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M, me, sampling, types of sampling"/>
          <p:cNvSpPr txBox="1">
            <a:spLocks noGrp="1"/>
          </p:cNvSpPr>
          <p:nvPr>
            <p:ph type="title"/>
          </p:nvPr>
        </p:nvSpPr>
        <p:spPr>
          <a:xfrm>
            <a:off x="530877" y="316373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lang="es-CL" dirty="0"/>
              <a:t>Tipos de muestreo</a:t>
            </a:r>
            <a:endParaRPr dirty="0"/>
          </a:p>
        </p:txBody>
      </p:sp>
      <p:sp>
        <p:nvSpPr>
          <p:cNvPr id="471" name="Types of probability sampling:…"/>
          <p:cNvSpPr txBox="1">
            <a:spLocks noGrp="1"/>
          </p:cNvSpPr>
          <p:nvPr>
            <p:ph type="body" idx="1"/>
          </p:nvPr>
        </p:nvSpPr>
        <p:spPr>
          <a:xfrm>
            <a:off x="1946910" y="1554480"/>
            <a:ext cx="8298180" cy="51458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MX" dirty="0"/>
              <a:t>
</a:t>
            </a:r>
            <a:endParaRPr b="0" dirty="0">
              <a:solidFill>
                <a:srgbClr val="605E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2246AF-133B-46DB-8EE8-988E8AEABDFD}"/>
              </a:ext>
            </a:extLst>
          </p:cNvPr>
          <p:cNvSpPr txBox="1"/>
          <p:nvPr/>
        </p:nvSpPr>
        <p:spPr>
          <a:xfrm>
            <a:off x="924166" y="1525966"/>
            <a:ext cx="97142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/>
              <a:t>Muestreo aleatorio simple</a:t>
            </a:r>
            <a:r>
              <a:rPr lang="es-MX" sz="2800" dirty="0"/>
              <a:t>: Hay una probabilidad igual de seleccionar cualquier elemento en particular </a:t>
            </a:r>
          </a:p>
          <a:p>
            <a:r>
              <a:rPr lang="es-MX" sz="2800" b="1" dirty="0"/>
              <a:t>Muestreo sin reemplazo</a:t>
            </a:r>
            <a:r>
              <a:rPr lang="es-MX" sz="2800" dirty="0"/>
              <a:t>: a medida que se selecciona cada elemento, se elimina de la población </a:t>
            </a:r>
          </a:p>
          <a:p>
            <a:r>
              <a:rPr lang="es-MX" sz="2800" b="1" dirty="0"/>
              <a:t>Muestreo con reemplazo</a:t>
            </a:r>
            <a:r>
              <a:rPr lang="es-MX" sz="2800" dirty="0"/>
              <a:t>: los artículos no se eliminan de la población, ya que se seleccionan para la muestra; el mismo artículo se puede recoger más de una vez</a:t>
            </a:r>
          </a:p>
          <a:p>
            <a:r>
              <a:rPr lang="es-MX" sz="2800" b="1" dirty="0"/>
              <a:t>Muestreo estratificado</a:t>
            </a:r>
            <a:r>
              <a:rPr lang="es-MX" sz="2800" dirty="0"/>
              <a:t>: Dividir los datos en varias particiones; a continuación, extraer muestras aleatorias de cada partición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52221469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image.png" descr="image.png"/>
          <p:cNvPicPr>
            <a:picLocks noChangeAspect="1"/>
          </p:cNvPicPr>
          <p:nvPr/>
        </p:nvPicPr>
        <p:blipFill>
          <a:blip r:embed="rId2"/>
          <a:srcRect l="10421" r="12461"/>
          <a:stretch>
            <a:fillRect/>
          </a:stretch>
        </p:blipFill>
        <p:spPr>
          <a:xfrm>
            <a:off x="2304190" y="2596822"/>
            <a:ext cx="2537461" cy="2467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.png" descr="image.png"/>
          <p:cNvPicPr>
            <a:picLocks noChangeAspect="1"/>
          </p:cNvPicPr>
          <p:nvPr/>
        </p:nvPicPr>
        <p:blipFill>
          <a:blip r:embed="rId3"/>
          <a:srcRect l="10421" t="13897" r="14546" b="11059"/>
          <a:stretch>
            <a:fillRect/>
          </a:stretch>
        </p:blipFill>
        <p:spPr>
          <a:xfrm>
            <a:off x="4841649" y="3008301"/>
            <a:ext cx="2468880" cy="1851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.png" descr="image.png"/>
          <p:cNvPicPr>
            <a:picLocks noChangeAspect="1"/>
          </p:cNvPicPr>
          <p:nvPr/>
        </p:nvPicPr>
        <p:blipFill>
          <a:blip r:embed="rId4"/>
          <a:srcRect l="11680" r="13287"/>
          <a:stretch>
            <a:fillRect/>
          </a:stretch>
        </p:blipFill>
        <p:spPr>
          <a:xfrm>
            <a:off x="7379110" y="2665402"/>
            <a:ext cx="2468881" cy="2467452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8000 points           2000 Points   500 Points"/>
          <p:cNvSpPr txBox="1"/>
          <p:nvPr/>
        </p:nvSpPr>
        <p:spPr>
          <a:xfrm>
            <a:off x="2777613" y="4857840"/>
            <a:ext cx="7269480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260" dirty="0"/>
              <a:t>8000 points		         2000 Points		</a:t>
            </a:r>
            <a:r>
              <a:rPr lang="es-ES" sz="1260" dirty="0"/>
              <a:t>           </a:t>
            </a:r>
            <a:r>
              <a:rPr sz="1260" dirty="0"/>
              <a:t>500 Points</a:t>
            </a:r>
          </a:p>
        </p:txBody>
      </p:sp>
      <p:sp>
        <p:nvSpPr>
          <p:cNvPr id="477" name="PM, model evaluation, sampling"/>
          <p:cNvSpPr txBox="1">
            <a:spLocks noGrp="1"/>
          </p:cNvSpPr>
          <p:nvPr>
            <p:ph type="title"/>
          </p:nvPr>
        </p:nvSpPr>
        <p:spPr>
          <a:xfrm>
            <a:off x="594689" y="308644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lang="es-CL" dirty="0"/>
              <a:t>Tamaño del muestreo</a:t>
            </a:r>
            <a:endParaRPr dirty="0"/>
          </a:p>
        </p:txBody>
      </p:sp>
      <p:sp>
        <p:nvSpPr>
          <p:cNvPr id="478" name="How does sample size affect learning?"/>
          <p:cNvSpPr txBox="1">
            <a:spLocks noGrp="1"/>
          </p:cNvSpPr>
          <p:nvPr>
            <p:ph type="body" sz="quarter" idx="1"/>
          </p:nvPr>
        </p:nvSpPr>
        <p:spPr>
          <a:xfrm>
            <a:off x="1946910" y="1554480"/>
            <a:ext cx="4717477" cy="66294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s-MX" dirty="0"/>
              <a:t>¿Cómo afecta el tamaño de la muestra al aprendizaje?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3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Learning curve: it shows how accuracy changes with varying sample size.…"/>
          <p:cNvSpPr txBox="1">
            <a:spLocks noGrp="1"/>
          </p:cNvSpPr>
          <p:nvPr>
            <p:ph type="body" idx="1"/>
          </p:nvPr>
        </p:nvSpPr>
        <p:spPr>
          <a:xfrm>
            <a:off x="1924050" y="1448029"/>
            <a:ext cx="7965590" cy="209132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MX" sz="1620" dirty="0"/>
              <a:t>Curva de aprendizaje: muestra cómo cambia la precisión con diferentes tamaños de muestra.</a:t>
            </a:r>
          </a:p>
          <a:p>
            <a:r>
              <a:rPr lang="es-CL" sz="1620" b="1" dirty="0"/>
              <a:t>Desde el </a:t>
            </a:r>
            <a:r>
              <a:rPr lang="es-CL" sz="1620" b="1" dirty="0" err="1"/>
              <a:t>dataset</a:t>
            </a:r>
            <a:r>
              <a:rPr lang="es-CL" sz="1620" b="1" dirty="0"/>
              <a:t> S, donde | S|=n </a:t>
            </a:r>
          </a:p>
          <a:p>
            <a:r>
              <a:rPr lang="pt-BR" sz="1620" b="1" dirty="0"/>
              <a:t>Para i=[10, 20, ... ,100] </a:t>
            </a:r>
          </a:p>
          <a:p>
            <a:r>
              <a:rPr sz="1620" b="1" dirty="0"/>
              <a:t>     </a:t>
            </a:r>
            <a:r>
              <a:rPr lang="es-CL" sz="1620" b="1" dirty="0"/>
              <a:t>Muestra aleatoria de i% de S para construir la muestra S’ </a:t>
            </a:r>
          </a:p>
          <a:p>
            <a:r>
              <a:rPr sz="1620" b="1" dirty="0"/>
              <a:t>     </a:t>
            </a:r>
            <a:r>
              <a:rPr lang="es-CL" sz="1620" b="1" dirty="0"/>
              <a:t>Entrena modelo con S’ </a:t>
            </a:r>
          </a:p>
          <a:p>
            <a:r>
              <a:rPr sz="1620" b="1" dirty="0"/>
              <a:t>     </a:t>
            </a:r>
            <a:r>
              <a:rPr lang="es-CL" sz="1620" b="1" dirty="0" err="1"/>
              <a:t>Evalua</a:t>
            </a:r>
            <a:r>
              <a:rPr lang="es-CL" sz="1620" b="1" dirty="0"/>
              <a:t> modelo con S</a:t>
            </a:r>
          </a:p>
          <a:p>
            <a:r>
              <a:rPr sz="1620" b="1" dirty="0"/>
              <a:t>Visualiza </a:t>
            </a:r>
            <a:r>
              <a:rPr lang="es-MX" sz="1620" b="1" dirty="0"/>
              <a:t>tamaño del conjunto de entrenamiento vs precisión </a:t>
            </a:r>
            <a:br>
              <a:rPr sz="1620" dirty="0"/>
            </a:br>
            <a:endParaRPr sz="1620" dirty="0"/>
          </a:p>
        </p:txBody>
      </p:sp>
      <p:sp>
        <p:nvSpPr>
          <p:cNvPr id="523" name="PM, model evaluation, methods, reclassify"/>
          <p:cNvSpPr txBox="1">
            <a:spLocks noGrp="1"/>
          </p:cNvSpPr>
          <p:nvPr>
            <p:ph type="title"/>
          </p:nvPr>
        </p:nvSpPr>
        <p:spPr>
          <a:xfrm>
            <a:off x="614600" y="355180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dirty="0"/>
              <a:t>Error seg</a:t>
            </a:r>
            <a:r>
              <a:rPr lang="es-CL" dirty="0"/>
              <a:t>ú</a:t>
            </a:r>
            <a:r>
              <a:rPr dirty="0"/>
              <a:t>n tamaño de muestra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25A917D-D120-4EE1-A17C-BFF9C0462756}"/>
              </a:ext>
            </a:extLst>
          </p:cNvPr>
          <p:cNvSpPr/>
          <p:nvPr/>
        </p:nvSpPr>
        <p:spPr>
          <a:xfrm>
            <a:off x="1603641" y="5172594"/>
            <a:ext cx="1663619" cy="48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1CD0749-7B75-4317-9693-A8663D9106DF}"/>
              </a:ext>
            </a:extLst>
          </p:cNvPr>
          <p:cNvSpPr/>
          <p:nvPr/>
        </p:nvSpPr>
        <p:spPr>
          <a:xfrm>
            <a:off x="1780621" y="4657956"/>
            <a:ext cx="238925" cy="48013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0AC38D7-3909-4166-9813-7D6068B6DB53}"/>
              </a:ext>
            </a:extLst>
          </p:cNvPr>
          <p:cNvCxnSpPr/>
          <p:nvPr/>
        </p:nvCxnSpPr>
        <p:spPr>
          <a:xfrm>
            <a:off x="3944748" y="4750807"/>
            <a:ext cx="70792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8000 points           2000 Points   500 Points">
            <a:extLst>
              <a:ext uri="{FF2B5EF4-FFF2-40B4-BE49-F238E27FC236}">
                <a16:creationId xmlns:a16="http://schemas.microsoft.com/office/drawing/2014/main" id="{A6AB691C-A64E-4D42-9662-CD6D7A6FC4E6}"/>
              </a:ext>
            </a:extLst>
          </p:cNvPr>
          <p:cNvSpPr txBox="1"/>
          <p:nvPr/>
        </p:nvSpPr>
        <p:spPr>
          <a:xfrm>
            <a:off x="3552907" y="4612307"/>
            <a:ext cx="468999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10%</a:t>
            </a:r>
            <a:endParaRPr sz="1260" dirty="0"/>
          </a:p>
        </p:txBody>
      </p:sp>
      <p:sp>
        <p:nvSpPr>
          <p:cNvPr id="12" name="8000 points           2000 Points   500 Points">
            <a:extLst>
              <a:ext uri="{FF2B5EF4-FFF2-40B4-BE49-F238E27FC236}">
                <a16:creationId xmlns:a16="http://schemas.microsoft.com/office/drawing/2014/main" id="{C429D4FB-BC06-4E8D-8258-DAB053D3710C}"/>
              </a:ext>
            </a:extLst>
          </p:cNvPr>
          <p:cNvSpPr txBox="1"/>
          <p:nvPr/>
        </p:nvSpPr>
        <p:spPr>
          <a:xfrm>
            <a:off x="4662525" y="4612306"/>
            <a:ext cx="789976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0.78</a:t>
            </a:r>
            <a:endParaRPr sz="126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C0748D-6CFF-4C57-A050-C352DECF2A15}"/>
              </a:ext>
            </a:extLst>
          </p:cNvPr>
          <p:cNvSpPr txBox="1"/>
          <p:nvPr/>
        </p:nvSpPr>
        <p:spPr>
          <a:xfrm>
            <a:off x="4285447" y="3991691"/>
            <a:ext cx="1121865" cy="535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ACC (</a:t>
            </a:r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Eval</a:t>
            </a:r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. </a:t>
            </a:r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over</a:t>
            </a:r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 </a:t>
            </a:r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All</a:t>
            </a:r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)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472C70-265D-4D71-BCF1-BD246CBA3E39}"/>
              </a:ext>
            </a:extLst>
          </p:cNvPr>
          <p:cNvSpPr txBox="1"/>
          <p:nvPr/>
        </p:nvSpPr>
        <p:spPr>
          <a:xfrm>
            <a:off x="3182762" y="3901043"/>
            <a:ext cx="1121865" cy="7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% </a:t>
            </a:r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Random</a:t>
            </a:r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 </a:t>
            </a:r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Sample</a:t>
            </a:r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 </a:t>
            </a:r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for</a:t>
            </a:r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 </a:t>
            </a:r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Learn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833F63B-C0DA-4E08-A9E7-6933CA381AF3}"/>
              </a:ext>
            </a:extLst>
          </p:cNvPr>
          <p:cNvCxnSpPr/>
          <p:nvPr/>
        </p:nvCxnSpPr>
        <p:spPr>
          <a:xfrm>
            <a:off x="3942265" y="5051546"/>
            <a:ext cx="70792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8000 points           2000 Points   500 Points">
            <a:extLst>
              <a:ext uri="{FF2B5EF4-FFF2-40B4-BE49-F238E27FC236}">
                <a16:creationId xmlns:a16="http://schemas.microsoft.com/office/drawing/2014/main" id="{C3B73406-897D-4824-AD09-41389133BDBC}"/>
              </a:ext>
            </a:extLst>
          </p:cNvPr>
          <p:cNvSpPr txBox="1"/>
          <p:nvPr/>
        </p:nvSpPr>
        <p:spPr>
          <a:xfrm>
            <a:off x="3550425" y="4913047"/>
            <a:ext cx="468999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20%</a:t>
            </a:r>
            <a:endParaRPr sz="1260" dirty="0"/>
          </a:p>
        </p:txBody>
      </p:sp>
      <p:sp>
        <p:nvSpPr>
          <p:cNvPr id="24" name="8000 points           2000 Points   500 Points">
            <a:extLst>
              <a:ext uri="{FF2B5EF4-FFF2-40B4-BE49-F238E27FC236}">
                <a16:creationId xmlns:a16="http://schemas.microsoft.com/office/drawing/2014/main" id="{B50A26F2-55EB-4D32-ABB8-24CAA029E11A}"/>
              </a:ext>
            </a:extLst>
          </p:cNvPr>
          <p:cNvSpPr txBox="1"/>
          <p:nvPr/>
        </p:nvSpPr>
        <p:spPr>
          <a:xfrm>
            <a:off x="4660043" y="4913046"/>
            <a:ext cx="789976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0.79</a:t>
            </a:r>
            <a:endParaRPr sz="1260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12A15EB-5A02-421D-B014-839109B35ACB}"/>
              </a:ext>
            </a:extLst>
          </p:cNvPr>
          <p:cNvCxnSpPr/>
          <p:nvPr/>
        </p:nvCxnSpPr>
        <p:spPr>
          <a:xfrm>
            <a:off x="3950666" y="5362840"/>
            <a:ext cx="70792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8000 points           2000 Points   500 Points">
            <a:extLst>
              <a:ext uri="{FF2B5EF4-FFF2-40B4-BE49-F238E27FC236}">
                <a16:creationId xmlns:a16="http://schemas.microsoft.com/office/drawing/2014/main" id="{430744B3-E55A-41AD-BC24-96647C2BB5CD}"/>
              </a:ext>
            </a:extLst>
          </p:cNvPr>
          <p:cNvSpPr txBox="1"/>
          <p:nvPr/>
        </p:nvSpPr>
        <p:spPr>
          <a:xfrm>
            <a:off x="3558825" y="5224341"/>
            <a:ext cx="468999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30%</a:t>
            </a:r>
            <a:endParaRPr sz="1260" dirty="0"/>
          </a:p>
        </p:txBody>
      </p:sp>
      <p:sp>
        <p:nvSpPr>
          <p:cNvPr id="27" name="8000 points           2000 Points   500 Points">
            <a:extLst>
              <a:ext uri="{FF2B5EF4-FFF2-40B4-BE49-F238E27FC236}">
                <a16:creationId xmlns:a16="http://schemas.microsoft.com/office/drawing/2014/main" id="{08E53F0B-4AB5-426C-B594-6461A4A92449}"/>
              </a:ext>
            </a:extLst>
          </p:cNvPr>
          <p:cNvSpPr txBox="1"/>
          <p:nvPr/>
        </p:nvSpPr>
        <p:spPr>
          <a:xfrm>
            <a:off x="4668444" y="5224340"/>
            <a:ext cx="789976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0.8</a:t>
            </a:r>
            <a:endParaRPr sz="126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93C87AB-CEA2-47B3-9B0E-E8B7E26083AD}"/>
              </a:ext>
            </a:extLst>
          </p:cNvPr>
          <p:cNvCxnSpPr/>
          <p:nvPr/>
        </p:nvCxnSpPr>
        <p:spPr>
          <a:xfrm>
            <a:off x="3950666" y="5655056"/>
            <a:ext cx="70792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8000 points           2000 Points   500 Points">
            <a:extLst>
              <a:ext uri="{FF2B5EF4-FFF2-40B4-BE49-F238E27FC236}">
                <a16:creationId xmlns:a16="http://schemas.microsoft.com/office/drawing/2014/main" id="{2CEE596F-4313-4ABD-9009-F0B9EB54BDE1}"/>
              </a:ext>
            </a:extLst>
          </p:cNvPr>
          <p:cNvSpPr txBox="1"/>
          <p:nvPr/>
        </p:nvSpPr>
        <p:spPr>
          <a:xfrm>
            <a:off x="3558825" y="5516556"/>
            <a:ext cx="468999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40%</a:t>
            </a:r>
            <a:endParaRPr sz="1260" dirty="0"/>
          </a:p>
        </p:txBody>
      </p:sp>
      <p:sp>
        <p:nvSpPr>
          <p:cNvPr id="30" name="8000 points           2000 Points   500 Points">
            <a:extLst>
              <a:ext uri="{FF2B5EF4-FFF2-40B4-BE49-F238E27FC236}">
                <a16:creationId xmlns:a16="http://schemas.microsoft.com/office/drawing/2014/main" id="{2837EC1B-A2C4-437C-A9B4-ECDD7AA4FCCC}"/>
              </a:ext>
            </a:extLst>
          </p:cNvPr>
          <p:cNvSpPr txBox="1"/>
          <p:nvPr/>
        </p:nvSpPr>
        <p:spPr>
          <a:xfrm>
            <a:off x="4668444" y="5516555"/>
            <a:ext cx="789976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0.83</a:t>
            </a:r>
            <a:endParaRPr sz="1260" dirty="0"/>
          </a:p>
        </p:txBody>
      </p:sp>
      <p:sp>
        <p:nvSpPr>
          <p:cNvPr id="32" name="8000 points           2000 Points   500 Points">
            <a:extLst>
              <a:ext uri="{FF2B5EF4-FFF2-40B4-BE49-F238E27FC236}">
                <a16:creationId xmlns:a16="http://schemas.microsoft.com/office/drawing/2014/main" id="{94589F7D-8BC8-4F30-BD61-9731ACEAB8B0}"/>
              </a:ext>
            </a:extLst>
          </p:cNvPr>
          <p:cNvSpPr txBox="1"/>
          <p:nvPr/>
        </p:nvSpPr>
        <p:spPr>
          <a:xfrm>
            <a:off x="3577043" y="5946216"/>
            <a:ext cx="591483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90%</a:t>
            </a:r>
            <a:endParaRPr sz="1260" dirty="0"/>
          </a:p>
        </p:txBody>
      </p:sp>
      <p:sp>
        <p:nvSpPr>
          <p:cNvPr id="33" name="8000 points           2000 Points   500 Points">
            <a:extLst>
              <a:ext uri="{FF2B5EF4-FFF2-40B4-BE49-F238E27FC236}">
                <a16:creationId xmlns:a16="http://schemas.microsoft.com/office/drawing/2014/main" id="{EE66339C-997C-478F-AA83-D6D08F8A51B7}"/>
              </a:ext>
            </a:extLst>
          </p:cNvPr>
          <p:cNvSpPr txBox="1"/>
          <p:nvPr/>
        </p:nvSpPr>
        <p:spPr>
          <a:xfrm>
            <a:off x="4685187" y="5919335"/>
            <a:ext cx="789976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1147" rIns="41147">
            <a:spAutoFit/>
          </a:bodyPr>
          <a:lstStyle>
            <a:lvl1pPr algn="l" defTabSz="914400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1260" dirty="0"/>
              <a:t>0.86</a:t>
            </a:r>
            <a:endParaRPr sz="126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519C5F7-B5DC-44AC-9D3F-6623BCC92157}"/>
              </a:ext>
            </a:extLst>
          </p:cNvPr>
          <p:cNvCxnSpPr/>
          <p:nvPr/>
        </p:nvCxnSpPr>
        <p:spPr>
          <a:xfrm>
            <a:off x="3960521" y="6066536"/>
            <a:ext cx="70792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321F270-CC4B-4D48-BDC7-9952C0A80D18}"/>
              </a:ext>
            </a:extLst>
          </p:cNvPr>
          <p:cNvSpPr txBox="1"/>
          <p:nvPr/>
        </p:nvSpPr>
        <p:spPr>
          <a:xfrm>
            <a:off x="1312605" y="6206245"/>
            <a:ext cx="2245689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Population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884760A1-E238-4193-90C5-2A114B7E6890}"/>
              </a:ext>
            </a:extLst>
          </p:cNvPr>
          <p:cNvSpPr/>
          <p:nvPr/>
        </p:nvSpPr>
        <p:spPr>
          <a:xfrm>
            <a:off x="5461980" y="4952417"/>
            <a:ext cx="268777" cy="953762"/>
          </a:xfrm>
          <a:prstGeom prst="righ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6DE3967-12E1-4E30-BB71-061AC3F44A88}"/>
              </a:ext>
            </a:extLst>
          </p:cNvPr>
          <p:cNvSpPr/>
          <p:nvPr/>
        </p:nvSpPr>
        <p:spPr>
          <a:xfrm>
            <a:off x="2481187" y="4826486"/>
            <a:ext cx="337688" cy="48013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F43A7E8-C9BF-4838-8C94-0057424E2F43}"/>
              </a:ext>
            </a:extLst>
          </p:cNvPr>
          <p:cNvSpPr/>
          <p:nvPr/>
        </p:nvSpPr>
        <p:spPr>
          <a:xfrm>
            <a:off x="2085043" y="5312600"/>
            <a:ext cx="568125" cy="48013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7435A8B-1380-4E74-ADEA-829E9AB7A776}"/>
              </a:ext>
            </a:extLst>
          </p:cNvPr>
          <p:cNvSpPr/>
          <p:nvPr/>
        </p:nvSpPr>
        <p:spPr>
          <a:xfrm>
            <a:off x="2293866" y="5474624"/>
            <a:ext cx="763998" cy="48013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A391EC8-38A7-42A9-9681-9197AA2CDFF3}"/>
              </a:ext>
            </a:extLst>
          </p:cNvPr>
          <p:cNvSpPr/>
          <p:nvPr/>
        </p:nvSpPr>
        <p:spPr>
          <a:xfrm>
            <a:off x="1745669" y="5250658"/>
            <a:ext cx="1416429" cy="48013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grpSp>
        <p:nvGrpSpPr>
          <p:cNvPr id="31" name="Group">
            <a:extLst>
              <a:ext uri="{FF2B5EF4-FFF2-40B4-BE49-F238E27FC236}">
                <a16:creationId xmlns:a16="http://schemas.microsoft.com/office/drawing/2014/main" id="{318A05D6-9CAA-4579-BD7E-182EAED14EA6}"/>
              </a:ext>
            </a:extLst>
          </p:cNvPr>
          <p:cNvGrpSpPr/>
          <p:nvPr/>
        </p:nvGrpSpPr>
        <p:grpSpPr>
          <a:xfrm>
            <a:off x="6335334" y="3796411"/>
            <a:ext cx="4526241" cy="2855857"/>
            <a:chOff x="0" y="0"/>
            <a:chExt cx="5029156" cy="4274782"/>
          </a:xfrm>
        </p:grpSpPr>
        <p:pic>
          <p:nvPicPr>
            <p:cNvPr id="38" name="image.png" descr="image.png">
              <a:extLst>
                <a:ext uri="{FF2B5EF4-FFF2-40B4-BE49-F238E27FC236}">
                  <a16:creationId xmlns:a16="http://schemas.microsoft.com/office/drawing/2014/main" id="{DE9B2EB6-5092-405F-9D47-ED63A75EE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882" r="5882"/>
            <a:stretch>
              <a:fillRect/>
            </a:stretch>
          </p:blipFill>
          <p:spPr>
            <a:xfrm>
              <a:off x="0" y="0"/>
              <a:ext cx="5029157" cy="4274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Line">
              <a:extLst>
                <a:ext uri="{FF2B5EF4-FFF2-40B4-BE49-F238E27FC236}">
                  <a16:creationId xmlns:a16="http://schemas.microsoft.com/office/drawing/2014/main" id="{F450F86B-24A5-409F-BC71-4BBC0FABEDF0}"/>
                </a:ext>
              </a:extLst>
            </p:cNvPr>
            <p:cNvSpPr/>
            <p:nvPr/>
          </p:nvSpPr>
          <p:spPr>
            <a:xfrm>
              <a:off x="402332" y="623056"/>
              <a:ext cx="442565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>
                <a:defRPr sz="2600">
                  <a:latin typeface="Arial"/>
                  <a:ea typeface="Arial"/>
                  <a:cs typeface="Arial"/>
                  <a:sym typeface="Arial"/>
                </a:defRPr>
              </a:pPr>
              <a:endParaRPr sz="234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2" grpId="0" animBg="1"/>
      <p:bldP spid="13" grpId="0"/>
      <p:bldP spid="15" grpId="0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5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redictive modeling, model evaluation, overfitting"/>
          <p:cNvSpPr txBox="1">
            <a:spLocks noGrp="1"/>
          </p:cNvSpPr>
          <p:nvPr>
            <p:ph type="title"/>
          </p:nvPr>
        </p:nvSpPr>
        <p:spPr>
          <a:xfrm>
            <a:off x="614600" y="401568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lang="es-CL" dirty="0"/>
              <a:t>Sobreajuste</a:t>
            </a:r>
            <a:endParaRPr dirty="0"/>
          </a:p>
        </p:txBody>
      </p:sp>
      <p:sp>
        <p:nvSpPr>
          <p:cNvPr id="352" name="In overfitting, a statistical model describes random error or noise instead of the underlying relationship. Overfitting occurs when a model is excessively complex, such as having too many parameters relative to the number of observations."/>
          <p:cNvSpPr txBox="1">
            <a:spLocks noGrp="1"/>
          </p:cNvSpPr>
          <p:nvPr>
            <p:ph type="body" sz="quarter" idx="1"/>
          </p:nvPr>
        </p:nvSpPr>
        <p:spPr>
          <a:xfrm>
            <a:off x="1946910" y="1554480"/>
            <a:ext cx="8298180" cy="1331119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s-MX" dirty="0"/>
              <a:t>En el sobreajuste, un modelo estadístico describe el error aleatorio o el ruido en lugar de la relación subyacente. </a:t>
            </a:r>
          </a:p>
          <a:p>
            <a:endParaRPr lang="es-MX" dirty="0"/>
          </a:p>
          <a:p>
            <a:r>
              <a:rPr lang="es-MX" dirty="0"/>
              <a:t>El sobreajuste se produce cuando un modelo es excesivamente complejo, como tener demasiados parámetros en relación con el número de observaciones.
</a:t>
            </a:r>
            <a:endParaRPr dirty="0"/>
          </a:p>
        </p:txBody>
      </p:sp>
      <p:pic>
        <p:nvPicPr>
          <p:cNvPr id="353" name="ejemplo0.jpg" descr="ejemplo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15" y="2882295"/>
            <a:ext cx="4756219" cy="3567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ejemplo1.jpg" descr="ejempl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75" y="3057049"/>
            <a:ext cx="4317472" cy="3238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ejemplo2.jpg" descr="ejemplo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097" y="2956774"/>
            <a:ext cx="4801935" cy="3601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ejemplo3.jpg" descr="ejemplo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097" y="2695813"/>
            <a:ext cx="5497831" cy="41233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3406680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 advAuto="0"/>
      <p:bldP spid="354" grpId="0" animBg="1" advAuto="0"/>
      <p:bldP spid="355" grpId="0" animBg="1" advAuto="0"/>
      <p:bldP spid="356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7BEF-5C4A-4AAE-9AF1-077C6A29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90" y="229833"/>
            <a:ext cx="10962800" cy="1023600"/>
          </a:xfrm>
        </p:spPr>
        <p:txBody>
          <a:bodyPr/>
          <a:lstStyle/>
          <a:p>
            <a:r>
              <a:rPr lang="es-ES" dirty="0"/>
              <a:t>Recordatorio regresiones lineales</a:t>
            </a:r>
            <a:endParaRPr lang="es-CL" dirty="0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ACC18154-AFF3-4ED8-8C87-BA19066A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89" y="2337456"/>
            <a:ext cx="2726424" cy="31792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A1AAEAC0-8A37-4BEC-8F39-72A32DDD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78" y="2318289"/>
            <a:ext cx="2726425" cy="355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FFEFEB82-5EB4-4A58-919F-0ED544A7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712" y="3067358"/>
            <a:ext cx="5842759" cy="36342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9E24854-E2CD-41CA-9B06-2F3214AA2927}"/>
              </a:ext>
            </a:extLst>
          </p:cNvPr>
          <p:cNvSpPr txBox="1"/>
          <p:nvPr/>
        </p:nvSpPr>
        <p:spPr>
          <a:xfrm>
            <a:off x="2161131" y="1437790"/>
            <a:ext cx="768096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CL" dirty="0"/>
              <a:t>En un </a:t>
            </a:r>
            <a:r>
              <a:rPr lang="es-CL" b="1" dirty="0"/>
              <a:t>modelo </a:t>
            </a:r>
            <a:r>
              <a:rPr lang="es-CL" dirty="0"/>
              <a:t>de regresión lineal, la relación entre las variables es una función lineal de los parámetros.</a:t>
            </a:r>
            <a:endParaRPr lang="es-CL" sz="162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82890BC-C1AC-42D5-A222-DDB2B8B7B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401" y="3742656"/>
            <a:ext cx="2371380" cy="17681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B7C64A9-7933-42C2-A1EF-F0537E441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273" y="5578540"/>
            <a:ext cx="1475447" cy="46746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FCD6732-D4B1-42DF-945F-CE8EC859D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937" y="3745999"/>
            <a:ext cx="2605549" cy="17749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7148E52-B348-43BA-9DC4-3977A56C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350" y="5578539"/>
            <a:ext cx="1462723" cy="46746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A445691-A10E-4445-8BC2-5EDB2A4A6D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7804" y="3781309"/>
            <a:ext cx="2451324" cy="17396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BEFDA94-A074-4A5D-A2EB-B7B32FF887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2256" b="17303"/>
          <a:stretch/>
        </p:blipFill>
        <p:spPr>
          <a:xfrm>
            <a:off x="7430445" y="5596283"/>
            <a:ext cx="2806043" cy="363426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7260B21-7750-4E8B-8079-C8CE69C6F187}"/>
              </a:ext>
            </a:extLst>
          </p:cNvPr>
          <p:cNvSpPr txBox="1"/>
          <p:nvPr/>
        </p:nvSpPr>
        <p:spPr>
          <a:xfrm>
            <a:off x="2136610" y="6035035"/>
            <a:ext cx="7680960" cy="7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CL" sz="1440" dirty="0"/>
              <a:t>Son regresiones polinómicas de distinto grado y aunque el output de la función no es lineal, los </a:t>
            </a:r>
            <a:r>
              <a:rPr lang="es-CL" sz="1440" b="1" dirty="0"/>
              <a:t>predictores </a:t>
            </a:r>
            <a:r>
              <a:rPr lang="es-CL" sz="1440" dirty="0"/>
              <a:t>(parámetros) no dejan de ser una combinación lineal (o sea podemos ocupar el método de los mínimos cuadrados)</a:t>
            </a:r>
            <a:endParaRPr lang="es-CL" sz="126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280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o estimate the error of a model we can also use sampling to estimate the distribution of the error."/>
          <p:cNvSpPr txBox="1">
            <a:spLocks noGrp="1"/>
          </p:cNvSpPr>
          <p:nvPr>
            <p:ph type="body" sz="quarter" idx="1"/>
          </p:nvPr>
        </p:nvSpPr>
        <p:spPr>
          <a:xfrm>
            <a:off x="1946910" y="1554480"/>
            <a:ext cx="8229600" cy="91161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s-MX" dirty="0"/>
              <a:t>Para estimar el error de un modelo también podemos utilizar el muestreo para estimar la distribución del error. </a:t>
            </a:r>
            <a:endParaRPr dirty="0"/>
          </a:p>
        </p:txBody>
      </p:sp>
      <p:pic>
        <p:nvPicPr>
          <p:cNvPr id="502" name="Screen Shot 2016-07-26 at 12.04.07 PM.png" descr="Screen Shot 2016-07-26 at 12.04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02" y="3261615"/>
            <a:ext cx="2944402" cy="1477771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Training and Test sets"/>
          <p:cNvSpPr txBox="1"/>
          <p:nvPr/>
        </p:nvSpPr>
        <p:spPr>
          <a:xfrm>
            <a:off x="3829881" y="2491164"/>
            <a:ext cx="3529759" cy="98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20" tIns="45720" rIns="45720" bIns="45720"/>
          <a:lstStyle>
            <a:lvl1pPr algn="l">
              <a:spcBef>
                <a:spcPts val="2400"/>
              </a:spcBef>
              <a:defRPr sz="2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ctr"/>
            <a:r>
              <a:rPr lang="es-MX" sz="1620" b="1" dirty="0"/>
              <a:t>Conjuntos de entrenamiento y pruebas</a:t>
            </a:r>
            <a:endParaRPr sz="1620" b="1" dirty="0"/>
          </a:p>
        </p:txBody>
      </p:sp>
      <p:sp>
        <p:nvSpPr>
          <p:cNvPr id="504" name="Performance or error scores"/>
          <p:cNvSpPr txBox="1"/>
          <p:nvPr/>
        </p:nvSpPr>
        <p:spPr>
          <a:xfrm>
            <a:off x="5909407" y="4705651"/>
            <a:ext cx="1414325" cy="911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20" tIns="45720" rIns="45720" bIns="45720"/>
          <a:lstStyle>
            <a:lvl1pPr algn="l">
              <a:spcBef>
                <a:spcPts val="2400"/>
              </a:spcBef>
              <a:defRPr sz="2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ctr"/>
            <a:r>
              <a:rPr sz="1440" dirty="0"/>
              <a:t>Performance or error scores</a:t>
            </a:r>
          </a:p>
        </p:txBody>
      </p:sp>
      <p:pic>
        <p:nvPicPr>
          <p:cNvPr id="505" name="Screen Shot 2016-07-26 at 12.04.35 PM.png" descr="Screen Shot 2016-07-26 at 12.04.3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805" y="3419840"/>
            <a:ext cx="3529759" cy="1161320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Distribution"/>
          <p:cNvSpPr txBox="1"/>
          <p:nvPr/>
        </p:nvSpPr>
        <p:spPr>
          <a:xfrm>
            <a:off x="7595452" y="3055020"/>
            <a:ext cx="1314959" cy="35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20" tIns="45720" rIns="45720" bIns="45720"/>
          <a:lstStyle>
            <a:lvl1pPr algn="l">
              <a:spcBef>
                <a:spcPts val="2400"/>
              </a:spcBef>
              <a:defRPr sz="2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00"/>
              <a:t>Distribution</a:t>
            </a:r>
          </a:p>
        </p:txBody>
      </p:sp>
      <p:grpSp>
        <p:nvGrpSpPr>
          <p:cNvPr id="509" name="Group"/>
          <p:cNvGrpSpPr/>
          <p:nvPr/>
        </p:nvGrpSpPr>
        <p:grpSpPr>
          <a:xfrm>
            <a:off x="1581421" y="2923294"/>
            <a:ext cx="2317879" cy="2572772"/>
            <a:chOff x="0" y="0"/>
            <a:chExt cx="2575419" cy="2858634"/>
          </a:xfrm>
        </p:grpSpPr>
        <p:pic>
          <p:nvPicPr>
            <p:cNvPr id="507" name="Screen Shot 2016-07-26 at 12.03.46 PM.png" descr="Screen Shot 2016-07-26 at 12.03.46 PM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575420" cy="2792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8" name="Rectangle"/>
            <p:cNvSpPr/>
            <p:nvPr/>
          </p:nvSpPr>
          <p:spPr>
            <a:xfrm>
              <a:off x="77034" y="2300952"/>
              <a:ext cx="2421253" cy="5576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2800"/>
              </a:pPr>
              <a:endParaRPr sz="2520"/>
            </a:p>
          </p:txBody>
        </p:sp>
      </p:grpSp>
      <p:sp>
        <p:nvSpPr>
          <p:cNvPr id="510" name="Population of examples"/>
          <p:cNvSpPr txBox="1"/>
          <p:nvPr/>
        </p:nvSpPr>
        <p:spPr>
          <a:xfrm>
            <a:off x="1550661" y="4934125"/>
            <a:ext cx="2569165" cy="35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20" tIns="45720" rIns="45720" bIns="45720"/>
          <a:lstStyle>
            <a:lvl1pPr algn="l">
              <a:spcBef>
                <a:spcPts val="2400"/>
              </a:spcBef>
              <a:defRPr sz="2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20" dirty="0"/>
              <a:t>Population of examples</a:t>
            </a:r>
          </a:p>
        </p:txBody>
      </p:sp>
      <p:sp>
        <p:nvSpPr>
          <p:cNvPr id="511" name="Distribution =&gt; there is a mean and variance of the error distribution."/>
          <p:cNvSpPr txBox="1"/>
          <p:nvPr/>
        </p:nvSpPr>
        <p:spPr>
          <a:xfrm>
            <a:off x="1981200" y="5798011"/>
            <a:ext cx="8229601" cy="57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20" tIns="45720" rIns="45720" bIns="45720"/>
          <a:lstStyle>
            <a:lvl1pPr marL="266700" indent="-266700" algn="l">
              <a:spcBef>
                <a:spcPts val="2400"/>
              </a:spcBef>
              <a:buSzPct val="100000"/>
              <a:buChar char="•"/>
              <a:defRPr sz="2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s-MX" sz="1800" dirty="0"/>
              <a:t>Distribución =&gt; hay una media y una variación de la distribución de errores.</a:t>
            </a:r>
            <a:endParaRPr sz="1800" dirty="0"/>
          </a:p>
        </p:txBody>
      </p:sp>
      <p:sp>
        <p:nvSpPr>
          <p:cNvPr id="512" name="PM, ME, error sampling distribution"/>
          <p:cNvSpPr txBox="1">
            <a:spLocks noGrp="1"/>
          </p:cNvSpPr>
          <p:nvPr>
            <p:ph type="title"/>
          </p:nvPr>
        </p:nvSpPr>
        <p:spPr>
          <a:xfrm>
            <a:off x="629200" y="336141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Muestreo de errores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96923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/>
      <p:bldP spid="506" grpId="0" animBg="1"/>
      <p:bldP spid="511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Screen Shot 2016-07-25 at 9.17.18 AM.png" descr="Screen Shot 2016-07-25 at 9.17.1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71" y="2381369"/>
            <a:ext cx="6206859" cy="33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PM, model evaluation, methods, disjoint"/>
          <p:cNvSpPr txBox="1">
            <a:spLocks noGrp="1"/>
          </p:cNvSpPr>
          <p:nvPr>
            <p:ph type="title"/>
          </p:nvPr>
        </p:nvSpPr>
        <p:spPr>
          <a:xfrm>
            <a:off x="540709" y="439798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dirty="0"/>
              <a:t>Conjunto de prueba y entrenamiento</a:t>
            </a:r>
          </a:p>
        </p:txBody>
      </p:sp>
      <p:sp>
        <p:nvSpPr>
          <p:cNvPr id="551" name="Classify disjoint test set to estimate generalization rate"/>
          <p:cNvSpPr txBox="1">
            <a:spLocks noGrp="1"/>
          </p:cNvSpPr>
          <p:nvPr>
            <p:ph type="body" sz="quarter" idx="1"/>
          </p:nvPr>
        </p:nvSpPr>
        <p:spPr>
          <a:xfrm>
            <a:off x="2175510" y="1554480"/>
            <a:ext cx="8298180" cy="644724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s-MX" dirty="0"/>
              <a:t>Dividir conjunto de datos S en un conjunto de entrenamiento y otro de prueba</a:t>
            </a:r>
            <a:endParaRPr dirty="0"/>
          </a:p>
        </p:txBody>
      </p:sp>
      <p:sp>
        <p:nvSpPr>
          <p:cNvPr id="552" name="Estimate will vary due to size and makeup of test set"/>
          <p:cNvSpPr txBox="1"/>
          <p:nvPr/>
        </p:nvSpPr>
        <p:spPr>
          <a:xfrm>
            <a:off x="2061210" y="6240780"/>
            <a:ext cx="8026687" cy="352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20" tIns="45720" rIns="45720" bIns="45720"/>
          <a:lstStyle>
            <a:lvl1pPr marL="266700" indent="-266700" algn="l">
              <a:spcBef>
                <a:spcPts val="2400"/>
              </a:spcBef>
              <a:buSzPct val="100000"/>
              <a:buChar char="•"/>
              <a:defRPr sz="2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s-MX" sz="1800" dirty="0"/>
              <a:t>Estimación variará debido al tamaño y composición del conjunto de pruebas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Screen Shot 2016-07-25 at 9.21.35 AM.png" descr="Screen Shot 2016-07-25 at 9.21.3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38" y="3353903"/>
            <a:ext cx="5605333" cy="3438810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From dataset set S, split the data set in Strain and Stest For i=[10, 20, ... ,100]       Randomly sample i% of Strain to construct sample S’       Learn model on S’       Evaluate model on Stest Plot training set size vs. accuracy"/>
          <p:cNvSpPr txBox="1">
            <a:spLocks noGrp="1"/>
          </p:cNvSpPr>
          <p:nvPr>
            <p:ph type="body" idx="1"/>
          </p:nvPr>
        </p:nvSpPr>
        <p:spPr>
          <a:xfrm>
            <a:off x="1946909" y="1554480"/>
            <a:ext cx="8524445" cy="187452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s-MX" dirty="0"/>
              <a:t>Del conjunto de datos S, divida el conjunto de datos en S </a:t>
            </a:r>
            <a:r>
              <a:rPr lang="es-MX" dirty="0" err="1"/>
              <a:t>train</a:t>
            </a:r>
            <a:r>
              <a:rPr lang="es-MX" dirty="0"/>
              <a:t> y S test</a:t>
            </a:r>
            <a:br>
              <a:rPr dirty="0"/>
            </a:br>
            <a:r>
              <a:rPr lang="pt-BR" dirty="0"/>
              <a:t>Para i=[10, 20, ... ,100] </a:t>
            </a:r>
          </a:p>
          <a:p>
            <a:br>
              <a:rPr lang="pt-BR" dirty="0"/>
            </a:br>
            <a:r>
              <a:rPr lang="es-MX" dirty="0"/>
              <a:t> Muestrear aleatoriamente el i% para construir la muestra S </a:t>
            </a:r>
            <a:r>
              <a:rPr lang="es-MX" dirty="0" err="1"/>
              <a:t>train</a:t>
            </a:r>
            <a:r>
              <a:rPr lang="es-MX" dirty="0"/>
              <a:t> </a:t>
            </a:r>
          </a:p>
          <a:p>
            <a:r>
              <a:rPr dirty="0"/>
              <a:t>     </a:t>
            </a:r>
            <a:r>
              <a:rPr lang="es-CL" dirty="0"/>
              <a:t>Entrenar modelo con S </a:t>
            </a:r>
            <a:r>
              <a:rPr lang="es-CL" dirty="0" err="1"/>
              <a:t>train</a:t>
            </a:r>
            <a:r>
              <a:rPr lang="es-CL" dirty="0"/>
              <a:t> </a:t>
            </a:r>
          </a:p>
          <a:p>
            <a:r>
              <a:rPr dirty="0"/>
              <a:t>     </a:t>
            </a:r>
            <a:r>
              <a:rPr lang="es-CL" dirty="0"/>
              <a:t>Evaluar modelo en S test</a:t>
            </a:r>
            <a:br>
              <a:rPr dirty="0"/>
            </a:br>
            <a:endParaRPr dirty="0"/>
          </a:p>
        </p:txBody>
      </p:sp>
      <p:sp>
        <p:nvSpPr>
          <p:cNvPr id="556" name="PM, model evaluation, methods, disjoint"/>
          <p:cNvSpPr txBox="1">
            <a:spLocks noGrp="1"/>
          </p:cNvSpPr>
          <p:nvPr>
            <p:ph type="title"/>
          </p:nvPr>
        </p:nvSpPr>
        <p:spPr>
          <a:xfrm>
            <a:off x="629200" y="345871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lang="es-CL" dirty="0"/>
              <a:t>Proceso de entrenamiento y testeo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BB19C-6F70-440B-B6D8-88161ABD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147357"/>
            <a:ext cx="10962800" cy="1023600"/>
          </a:xfrm>
        </p:spPr>
        <p:txBody>
          <a:bodyPr/>
          <a:lstStyle/>
          <a:p>
            <a:r>
              <a:rPr lang="es-CL" dirty="0"/>
              <a:t>Ejemplo</a:t>
            </a:r>
          </a:p>
        </p:txBody>
      </p:sp>
      <p:pic>
        <p:nvPicPr>
          <p:cNvPr id="4" name="Picture 2" descr="Keras Tutorial: How to get started with Keras, Deep Learning, and Python -  PyImageSearch">
            <a:extLst>
              <a:ext uri="{FF2B5EF4-FFF2-40B4-BE49-F238E27FC236}">
                <a16:creationId xmlns:a16="http://schemas.microsoft.com/office/drawing/2014/main" id="{A6C47EBB-CE4F-4DB3-A888-39F9C03A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627725"/>
            <a:ext cx="2810164" cy="8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eras Tutorial: How to get started with Keras, Deep Learning, and Python -  PyImageSearch">
            <a:extLst>
              <a:ext uri="{FF2B5EF4-FFF2-40B4-BE49-F238E27FC236}">
                <a16:creationId xmlns:a16="http://schemas.microsoft.com/office/drawing/2014/main" id="{19714E1D-2673-4034-9928-9CC90073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47" y="1583481"/>
            <a:ext cx="2810164" cy="8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eras Tutorial: How to get started with Keras, Deep Learning, and Python -  PyImageSearch">
            <a:extLst>
              <a:ext uri="{FF2B5EF4-FFF2-40B4-BE49-F238E27FC236}">
                <a16:creationId xmlns:a16="http://schemas.microsoft.com/office/drawing/2014/main" id="{8F4BE0FA-E0A8-4E81-8792-43D367CCB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977500"/>
            <a:ext cx="1669001" cy="47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8819615-F45F-481C-AAAC-1C27280574D0}"/>
              </a:ext>
            </a:extLst>
          </p:cNvPr>
          <p:cNvSpPr txBox="1"/>
          <p:nvPr/>
        </p:nvSpPr>
        <p:spPr>
          <a:xfrm>
            <a:off x="2147528" y="4002043"/>
            <a:ext cx="1222045" cy="5355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288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Model</a:t>
            </a:r>
            <a:endParaRPr lang="es-CL" sz="288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E3FFE65-D37B-4811-807E-05B77FEB1F1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758551" y="2428621"/>
            <a:ext cx="570581" cy="54887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8BD1ACC-9025-4FC5-B13C-92D75B021F8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758551" y="3453165"/>
            <a:ext cx="0" cy="5488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6E25E6EA-C7FD-44D1-8E0E-F62E5E94B178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 flipH="1">
            <a:off x="3369573" y="2028174"/>
            <a:ext cx="1364641" cy="2241635"/>
          </a:xfrm>
          <a:prstGeom prst="bentConnector3">
            <a:avLst>
              <a:gd name="adj1" fmla="val -1675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E361053-87EA-49C8-8002-7631AC755272}"/>
              </a:ext>
            </a:extLst>
          </p:cNvPr>
          <p:cNvCxnSpPr>
            <a:cxnSpLocks/>
          </p:cNvCxnSpPr>
          <p:nvPr/>
        </p:nvCxnSpPr>
        <p:spPr>
          <a:xfrm flipH="1">
            <a:off x="8936125" y="1583481"/>
            <a:ext cx="486490" cy="906585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Picture 2" descr="Keras Tutorial: How to get started with Keras, Deep Learning, and Python -  PyImageSearch">
            <a:extLst>
              <a:ext uri="{FF2B5EF4-FFF2-40B4-BE49-F238E27FC236}">
                <a16:creationId xmlns:a16="http://schemas.microsoft.com/office/drawing/2014/main" id="{AFE2BEF6-E08B-40EC-8DD5-B46D6B6F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80" y="2866916"/>
            <a:ext cx="1669001" cy="47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eras Tutorial: How to get started with Keras, Deep Learning, and Python -  PyImageSearch">
            <a:extLst>
              <a:ext uri="{FF2B5EF4-FFF2-40B4-BE49-F238E27FC236}">
                <a16:creationId xmlns:a16="http://schemas.microsoft.com/office/drawing/2014/main" id="{558B8674-7B46-4E4E-BFE6-A5FF971C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932" y="2974724"/>
            <a:ext cx="972979" cy="27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C99FE9A-05E7-4AD2-AD7A-9C191C918645}"/>
              </a:ext>
            </a:extLst>
          </p:cNvPr>
          <p:cNvSpPr txBox="1"/>
          <p:nvPr/>
        </p:nvSpPr>
        <p:spPr>
          <a:xfrm>
            <a:off x="7194458" y="3793149"/>
            <a:ext cx="1222045" cy="5355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288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Model</a:t>
            </a:r>
            <a:endParaRPr lang="es-CL" sz="288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9027937-104F-4D2B-8696-E06115404F14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7805481" y="2384378"/>
            <a:ext cx="671349" cy="48253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1B1E07B-8500-427F-B644-743AD30A367A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7805481" y="3342581"/>
            <a:ext cx="0" cy="4505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B1AFC58-D32B-4114-A691-FEBBD87B4FA1}"/>
              </a:ext>
            </a:extLst>
          </p:cNvPr>
          <p:cNvCxnSpPr>
            <a:stCxn id="6" idx="2"/>
            <a:endCxn id="24" idx="0"/>
          </p:cNvCxnSpPr>
          <p:nvPr/>
        </p:nvCxnSpPr>
        <p:spPr>
          <a:xfrm>
            <a:off x="8476830" y="2384378"/>
            <a:ext cx="918592" cy="5903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AD5AF03A-0E45-4CD3-AD63-CFF879A99B77}"/>
              </a:ext>
            </a:extLst>
          </p:cNvPr>
          <p:cNvCxnSpPr>
            <a:stCxn id="24" idx="3"/>
            <a:endCxn id="25" idx="3"/>
          </p:cNvCxnSpPr>
          <p:nvPr/>
        </p:nvCxnSpPr>
        <p:spPr>
          <a:xfrm flipH="1">
            <a:off x="8416503" y="3113374"/>
            <a:ext cx="1465408" cy="947541"/>
          </a:xfrm>
          <a:prstGeom prst="bentConnector3">
            <a:avLst>
              <a:gd name="adj1" fmla="val -156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75763CB-D7FD-4209-96D0-6E16702477E3}"/>
              </a:ext>
            </a:extLst>
          </p:cNvPr>
          <p:cNvSpPr txBox="1"/>
          <p:nvPr/>
        </p:nvSpPr>
        <p:spPr>
          <a:xfrm>
            <a:off x="7266381" y="1328207"/>
            <a:ext cx="2420896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Data Set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0038FCF-FDA8-484E-B066-A8FF0361F2AF}"/>
              </a:ext>
            </a:extLst>
          </p:cNvPr>
          <p:cNvSpPr txBox="1"/>
          <p:nvPr/>
        </p:nvSpPr>
        <p:spPr>
          <a:xfrm>
            <a:off x="1005458" y="2714003"/>
            <a:ext cx="2420896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Train Set (~%)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DB61393-67B0-4BB6-B9AE-33FB741EADC7}"/>
              </a:ext>
            </a:extLst>
          </p:cNvPr>
          <p:cNvSpPr txBox="1"/>
          <p:nvPr/>
        </p:nvSpPr>
        <p:spPr>
          <a:xfrm>
            <a:off x="2147528" y="1353426"/>
            <a:ext cx="2420896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Data Set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3418263-D032-42FB-B75E-05DE292095CA}"/>
              </a:ext>
            </a:extLst>
          </p:cNvPr>
          <p:cNvSpPr txBox="1"/>
          <p:nvPr/>
        </p:nvSpPr>
        <p:spPr>
          <a:xfrm>
            <a:off x="2993626" y="3961833"/>
            <a:ext cx="2420896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Eval</a:t>
            </a:r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. </a:t>
            </a:r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All</a:t>
            </a:r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 Data Set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6771881-AB2B-4F5A-90E1-D5A65BE6C8E4}"/>
              </a:ext>
            </a:extLst>
          </p:cNvPr>
          <p:cNvSpPr txBox="1"/>
          <p:nvPr/>
        </p:nvSpPr>
        <p:spPr>
          <a:xfrm>
            <a:off x="6002685" y="2589470"/>
            <a:ext cx="2420896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Train set (~%)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D77BBD8-5188-415B-BE38-4C5739BEF7BA}"/>
              </a:ext>
            </a:extLst>
          </p:cNvPr>
          <p:cNvSpPr txBox="1"/>
          <p:nvPr/>
        </p:nvSpPr>
        <p:spPr>
          <a:xfrm>
            <a:off x="8639981" y="2698879"/>
            <a:ext cx="2420896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Test Set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1CD259D-70E1-429D-8C86-215CB46B67B8}"/>
              </a:ext>
            </a:extLst>
          </p:cNvPr>
          <p:cNvSpPr txBox="1"/>
          <p:nvPr/>
        </p:nvSpPr>
        <p:spPr>
          <a:xfrm>
            <a:off x="7968922" y="3767082"/>
            <a:ext cx="2420896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440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Eval</a:t>
            </a:r>
            <a:r>
              <a:rPr lang="es-ES" sz="144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 Neue Light"/>
              </a:rPr>
              <a:t>. Test Set</a:t>
            </a:r>
            <a:endParaRPr lang="es-CL" sz="1440" dirty="0">
              <a:solidFill>
                <a:schemeClr val="accent1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57" name="Screen Shot 2016-07-25 at 9.21.35 AM.png" descr="Screen Shot 2016-07-25 at 9.21.35 AM.png">
            <a:extLst>
              <a:ext uri="{FF2B5EF4-FFF2-40B4-BE49-F238E27FC236}">
                <a16:creationId xmlns:a16="http://schemas.microsoft.com/office/drawing/2014/main" id="{1150912B-436E-4453-AA9B-3365E906A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146" y="4472078"/>
            <a:ext cx="3834291" cy="235229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7988CF5-8231-4DB8-93E5-1FEF8E878EB5}"/>
              </a:ext>
            </a:extLst>
          </p:cNvPr>
          <p:cNvCxnSpPr/>
          <p:nvPr/>
        </p:nvCxnSpPr>
        <p:spPr>
          <a:xfrm>
            <a:off x="3426354" y="4778477"/>
            <a:ext cx="1566467" cy="26547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F2BF9BA-81C8-4217-A155-87B6B118379F}"/>
              </a:ext>
            </a:extLst>
          </p:cNvPr>
          <p:cNvCxnSpPr/>
          <p:nvPr/>
        </p:nvCxnSpPr>
        <p:spPr>
          <a:xfrm flipH="1">
            <a:off x="7071748" y="4472078"/>
            <a:ext cx="1069407" cy="110281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685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41" grpId="0"/>
      <p:bldP spid="43" grpId="0"/>
      <p:bldP spid="45" grpId="0"/>
      <p:bldP spid="47" grpId="0"/>
      <p:bldP spid="51" grpId="0"/>
      <p:bldP spid="53" grpId="0"/>
      <p:bldP spid="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Screen Shot 2016-07-25 at 9.21.35 AM.png" descr="Screen Shot 2016-07-25 at 9.21.3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92" y="2159163"/>
            <a:ext cx="6668632" cy="40911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2" name="Group"/>
          <p:cNvGrpSpPr/>
          <p:nvPr/>
        </p:nvGrpSpPr>
        <p:grpSpPr>
          <a:xfrm>
            <a:off x="3071125" y="3120595"/>
            <a:ext cx="1949593" cy="2963985"/>
            <a:chOff x="286055" y="0"/>
            <a:chExt cx="2166213" cy="3293315"/>
          </a:xfrm>
        </p:grpSpPr>
        <p:sp>
          <p:nvSpPr>
            <p:cNvPr id="560" name="Oval"/>
            <p:cNvSpPr/>
            <p:nvPr/>
          </p:nvSpPr>
          <p:spPr>
            <a:xfrm>
              <a:off x="286055" y="0"/>
              <a:ext cx="986385" cy="1784953"/>
            </a:xfrm>
            <a:prstGeom prst="ellipse">
              <a:avLst/>
            </a:prstGeom>
            <a:noFill/>
            <a:ln w="63500" cap="flat">
              <a:solidFill>
                <a:srgbClr val="C41A16"/>
              </a:solidFill>
              <a:prstDash val="solid"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2800"/>
              </a:pPr>
              <a:endParaRPr sz="2520"/>
            </a:p>
          </p:txBody>
        </p:sp>
        <p:sp>
          <p:nvSpPr>
            <p:cNvPr id="561" name="underfitting"/>
            <p:cNvSpPr/>
            <p:nvPr/>
          </p:nvSpPr>
          <p:spPr>
            <a:xfrm>
              <a:off x="1182268" y="202331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ctr">
              <a:spAutoFit/>
            </a:bodyPr>
            <a:lstStyle>
              <a:lvl1pPr>
                <a:defRPr b="1">
                  <a:solidFill>
                    <a:srgbClr val="C41A16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1620"/>
                <a:t>underfitting</a:t>
              </a:r>
            </a:p>
          </p:txBody>
        </p:sp>
      </p:grpSp>
      <p:grpSp>
        <p:nvGrpSpPr>
          <p:cNvPr id="565" name="Group"/>
          <p:cNvGrpSpPr/>
          <p:nvPr/>
        </p:nvGrpSpPr>
        <p:grpSpPr>
          <a:xfrm>
            <a:off x="4306343" y="2129112"/>
            <a:ext cx="5252580" cy="2597942"/>
            <a:chOff x="0" y="0"/>
            <a:chExt cx="7292168" cy="3636686"/>
          </a:xfrm>
        </p:grpSpPr>
        <p:sp>
          <p:nvSpPr>
            <p:cNvPr id="563" name="Oval"/>
            <p:cNvSpPr/>
            <p:nvPr/>
          </p:nvSpPr>
          <p:spPr>
            <a:xfrm>
              <a:off x="0" y="0"/>
              <a:ext cx="7292168" cy="3636686"/>
            </a:xfrm>
            <a:prstGeom prst="ellipse">
              <a:avLst/>
            </a:prstGeom>
            <a:noFill/>
            <a:ln w="63500" cap="flat">
              <a:solidFill>
                <a:srgbClr val="C41A16"/>
              </a:solidFill>
              <a:prstDash val="solid"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2800"/>
              </a:pPr>
              <a:endParaRPr sz="2520"/>
            </a:p>
          </p:txBody>
        </p:sp>
        <p:sp>
          <p:nvSpPr>
            <p:cNvPr id="564" name="overfitting"/>
            <p:cNvSpPr txBox="1"/>
            <p:nvPr/>
          </p:nvSpPr>
          <p:spPr>
            <a:xfrm>
              <a:off x="2582411" y="1579229"/>
              <a:ext cx="1385389" cy="47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ctr">
              <a:spAutoFit/>
            </a:bodyPr>
            <a:lstStyle>
              <a:lvl1pPr>
                <a:defRPr b="1">
                  <a:solidFill>
                    <a:srgbClr val="C41A16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1620"/>
                <a:t>overfitting</a:t>
              </a: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7980B61-9881-405D-A339-44A88695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473167"/>
            <a:ext cx="10962800" cy="1023600"/>
          </a:xfrm>
        </p:spPr>
        <p:txBody>
          <a:bodyPr/>
          <a:lstStyle/>
          <a:p>
            <a:r>
              <a:rPr lang="es-CL" dirty="0"/>
              <a:t>Sobre ajuste y sub ajuste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animBg="1" advAuto="0"/>
      <p:bldP spid="565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K-fold cross validation combines (averages) measures of fit (prediction error) to derive a more accurate estimate of model prediction performance…"/>
          <p:cNvSpPr txBox="1">
            <a:spLocks noGrp="1"/>
          </p:cNvSpPr>
          <p:nvPr>
            <p:ph type="body" sz="half" idx="1"/>
          </p:nvPr>
        </p:nvSpPr>
        <p:spPr>
          <a:xfrm>
            <a:off x="1946910" y="1554480"/>
            <a:ext cx="7965590" cy="2400256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s-MX" dirty="0"/>
              <a:t>La validación cruzada combina (promedios de) las medidas de ajuste (error de predicción) para obtener una estimación más precisa del desempeño de la predicción del modelo 
</a:t>
            </a:r>
          </a:p>
          <a:p>
            <a:r>
              <a:rPr lang="es-MX" dirty="0"/>
              <a:t>Particionar aleatoriamente los datos de entrenamiento en k pliegues</a:t>
            </a:r>
          </a:p>
          <a:p>
            <a:r>
              <a:rPr lang="pt-BR" dirty="0"/>
              <a:t>Para i=1 a k </a:t>
            </a:r>
          </a:p>
          <a:p>
            <a:r>
              <a:rPr lang="es-MX" dirty="0"/>
              <a:t> Entrenar modelo con partición de entrenamiento i</a:t>
            </a:r>
          </a:p>
          <a:p>
            <a:r>
              <a:rPr lang="es-MX" dirty="0"/>
              <a:t>Evaluar modelo con partición de prueba i</a:t>
            </a:r>
          </a:p>
          <a:p>
            <a:r>
              <a:rPr lang="es-MX" dirty="0"/>
              <a:t>Promediar resultados de k pliegues</a:t>
            </a:r>
            <a:endParaRPr dirty="0"/>
          </a:p>
        </p:txBody>
      </p:sp>
      <p:sp>
        <p:nvSpPr>
          <p:cNvPr id="588" name="PM, model evaluation, methods, cross-validation"/>
          <p:cNvSpPr txBox="1">
            <a:spLocks noGrp="1"/>
          </p:cNvSpPr>
          <p:nvPr>
            <p:ph type="title"/>
          </p:nvPr>
        </p:nvSpPr>
        <p:spPr>
          <a:xfrm>
            <a:off x="629200" y="392812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lang="es-CL" dirty="0"/>
              <a:t>Validación cruzada (k-</a:t>
            </a:r>
            <a:r>
              <a:rPr lang="es-CL" dirty="0" err="1"/>
              <a:t>fold</a:t>
            </a:r>
            <a:r>
              <a:rPr lang="es-CL" dirty="0"/>
              <a:t>)</a:t>
            </a:r>
            <a:endParaRPr dirty="0"/>
          </a:p>
        </p:txBody>
      </p:sp>
      <p:pic>
        <p:nvPicPr>
          <p:cNvPr id="589" name="Screen Shot 2016-07-25 at 9.42.24 AM.png" descr="Screen Shot 2016-07-25 at 9.42.2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74" y="4230873"/>
            <a:ext cx="6718853" cy="2398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ejemplo.jpg" descr="ejemp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92343"/>
            <a:ext cx="3951167" cy="2963375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Developed in 1950s for signal detection theory to analyze noisy signals Characterize the trade-off between positive hits and false alarms…"/>
          <p:cNvSpPr txBox="1">
            <a:spLocks noGrp="1"/>
          </p:cNvSpPr>
          <p:nvPr>
            <p:ph type="body" sz="half" idx="1"/>
          </p:nvPr>
        </p:nvSpPr>
        <p:spPr>
          <a:xfrm>
            <a:off x="1946910" y="1554480"/>
            <a:ext cx="7787524" cy="1660854"/>
          </a:xfrm>
          <a:prstGeom prst="rect">
            <a:avLst/>
          </a:prstGeom>
        </p:spPr>
        <p:txBody>
          <a:bodyPr/>
          <a:lstStyle/>
          <a:p>
            <a:r>
              <a:rPr lang="es-MX" sz="1620" dirty="0"/>
              <a:t>Desarrollada en la década de 1950 en teoría de detección de señales para analizar señales ruidosas</a:t>
            </a:r>
          </a:p>
          <a:p>
            <a:r>
              <a:rPr lang="es-MX" sz="1620" dirty="0"/>
              <a:t>Caracteriza la compensación entre golpes positivos y falsas alarmas
La curva ROC traza la tasa de Verdaderos positivos (TP) en el eje y contra la tasa Falsos Positivos en el eje x para diferentes valores</a:t>
            </a:r>
            <a:r>
              <a:rPr sz="1620" dirty="0"/>
              <a:t>.</a:t>
            </a:r>
          </a:p>
        </p:txBody>
      </p:sp>
      <p:sp>
        <p:nvSpPr>
          <p:cNvPr id="616" name="PM, model evaluation, methods, ROC curve"/>
          <p:cNvSpPr txBox="1">
            <a:spLocks noGrp="1"/>
          </p:cNvSpPr>
          <p:nvPr>
            <p:ph type="title"/>
          </p:nvPr>
        </p:nvSpPr>
        <p:spPr>
          <a:xfrm>
            <a:off x="595794" y="392376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dirty="0"/>
              <a:t>ROC curve</a:t>
            </a:r>
          </a:p>
        </p:txBody>
      </p:sp>
      <p:sp>
        <p:nvSpPr>
          <p:cNvPr id="617" name="Performance of each classifier represented as a point on the ROC curve. Changing the threshold of algorithm, sample distribution or cost matrix, changes the location of the point, which generates the final curve.…"/>
          <p:cNvSpPr txBox="1"/>
          <p:nvPr/>
        </p:nvSpPr>
        <p:spPr>
          <a:xfrm>
            <a:off x="1934005" y="3152468"/>
            <a:ext cx="4143189" cy="3580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20" tIns="45720" rIns="45720" bIns="45720"/>
          <a:lstStyle/>
          <a:p>
            <a:pPr marL="240030" indent="-240030">
              <a:spcBef>
                <a:spcPts val="2160"/>
              </a:spcBef>
              <a:buSzPct val="100000"/>
              <a:buChar char="•"/>
              <a:defRPr sz="2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s-MX" sz="1620" dirty="0"/>
              <a:t>Desempeño de cada clasificador es representado como un punto en la curva ROC</a:t>
            </a:r>
            <a:r>
              <a:rPr sz="1620" dirty="0"/>
              <a:t>.</a:t>
            </a:r>
            <a:endParaRPr lang="es-CL" sz="1620" dirty="0"/>
          </a:p>
          <a:p>
            <a:pPr marL="240030" indent="-240030">
              <a:spcBef>
                <a:spcPts val="2160"/>
              </a:spcBef>
              <a:buSzPct val="100000"/>
              <a:buChar char="•"/>
              <a:defRPr sz="2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s-MX" sz="1620" dirty="0"/>
              <a:t>Al cambiar el umbral de algoritmo, distribución de muestras o matriz de costes, cambia la ubicación del punto, que genera la curva final</a:t>
            </a:r>
            <a:endParaRPr sz="16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roup"/>
          <p:cNvGrpSpPr/>
          <p:nvPr/>
        </p:nvGrpSpPr>
        <p:grpSpPr>
          <a:xfrm>
            <a:off x="6096000" y="2532588"/>
            <a:ext cx="4196061" cy="3264435"/>
            <a:chOff x="0" y="0"/>
            <a:chExt cx="5730314" cy="4295775"/>
          </a:xfrm>
        </p:grpSpPr>
        <p:pic>
          <p:nvPicPr>
            <p:cNvPr id="619" name="ejemplo.jpg" descr="ejempl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4" y="0"/>
              <a:ext cx="5727701" cy="4295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0" name="Line"/>
            <p:cNvSpPr/>
            <p:nvPr/>
          </p:nvSpPr>
          <p:spPr>
            <a:xfrm flipV="1">
              <a:off x="0" y="2082796"/>
              <a:ext cx="1620427" cy="140499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41147" tIns="41147" rIns="41147" bIns="41147" numCol="1" anchor="t">
              <a:noAutofit/>
            </a:bodyPr>
            <a:lstStyle/>
            <a:p>
              <a:pPr defTabSz="82296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</p:grpSp>
      <p:pic>
        <p:nvPicPr>
          <p:cNvPr id="622" name="ejemplo.jpg" descr="ejemp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778" y="2501454"/>
            <a:ext cx="4343400" cy="3257550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1-dimensional data set containing 2 classes (positive and negative). Any points located at x &gt; t is classified as positive"/>
          <p:cNvSpPr txBox="1">
            <a:spLocks noGrp="1"/>
          </p:cNvSpPr>
          <p:nvPr>
            <p:ph type="body" sz="quarter" idx="1"/>
          </p:nvPr>
        </p:nvSpPr>
        <p:spPr>
          <a:xfrm>
            <a:off x="1946910" y="1554480"/>
            <a:ext cx="8229600" cy="83607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s-MX" dirty="0"/>
              <a:t>Conjunto de datos que contiene 2 clases (positivas y negativas).</a:t>
            </a:r>
          </a:p>
          <a:p>
            <a:br>
              <a:rPr dirty="0"/>
            </a:br>
            <a:r>
              <a:rPr lang="es-MX" dirty="0"/>
              <a:t>Cualquier punto ubicado en x &gt; t se clasifica como positivo</a:t>
            </a:r>
            <a:endParaRPr dirty="0"/>
          </a:p>
        </p:txBody>
      </p:sp>
      <p:sp>
        <p:nvSpPr>
          <p:cNvPr id="624" name="PM, model evaluation, methods, ROC curve"/>
          <p:cNvSpPr txBox="1">
            <a:spLocks noGrp="1"/>
          </p:cNvSpPr>
          <p:nvPr>
            <p:ph type="title"/>
          </p:nvPr>
        </p:nvSpPr>
        <p:spPr>
          <a:xfrm>
            <a:off x="554378" y="300885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dirty="0"/>
              <a:t>Construcci</a:t>
            </a:r>
            <a:r>
              <a:rPr lang="es-CL" dirty="0"/>
              <a:t>ó</a:t>
            </a:r>
            <a:r>
              <a:rPr dirty="0"/>
              <a:t>n de la curva ROC</a:t>
            </a:r>
          </a:p>
        </p:txBody>
      </p:sp>
      <p:pic>
        <p:nvPicPr>
          <p:cNvPr id="625" name="image.png" descr="image.png"/>
          <p:cNvPicPr>
            <a:picLocks noChangeAspect="1"/>
          </p:cNvPicPr>
          <p:nvPr/>
        </p:nvPicPr>
        <p:blipFill>
          <a:blip r:embed="rId4"/>
          <a:srcRect l="4286" r="5714"/>
          <a:stretch>
            <a:fillRect/>
          </a:stretch>
        </p:blipFill>
        <p:spPr>
          <a:xfrm>
            <a:off x="1710749" y="2425453"/>
            <a:ext cx="3909061" cy="3257550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At threshold t TP=0.5 and FP=0.21"/>
          <p:cNvSpPr txBox="1"/>
          <p:nvPr/>
        </p:nvSpPr>
        <p:spPr>
          <a:xfrm>
            <a:off x="1981200" y="5717899"/>
            <a:ext cx="4000903" cy="43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20" tIns="45720" rIns="45720" bIns="45720"/>
          <a:lstStyle>
            <a:lvl1pPr marL="266700" indent="-266700" algn="l">
              <a:spcBef>
                <a:spcPts val="2400"/>
              </a:spcBef>
              <a:buSzPct val="100000"/>
              <a:buChar char="•"/>
              <a:defRPr sz="2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s-MX" sz="1800" dirty="0"/>
              <a:t>En el umbral t TP=0.5 y FP=0.21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" grpId="0" animBg="1" advAuto="0"/>
      <p:bldP spid="621" grpId="1" animBg="1" advAuto="0"/>
      <p:bldP spid="622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M, model evaluation, comparison, ROC cur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L" dirty="0"/>
              <a:t>Podemos comparar visualmente modelos usando la curva ROC</a:t>
            </a:r>
          </a:p>
        </p:txBody>
      </p:sp>
      <p:pic>
        <p:nvPicPr>
          <p:cNvPr id="708" name="ejemplo.jpg" descr="ejemp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01" y="2671121"/>
            <a:ext cx="4269215" cy="3201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image.png" descr="image.png"/>
          <p:cNvPicPr>
            <a:picLocks noChangeAspect="1"/>
          </p:cNvPicPr>
          <p:nvPr/>
        </p:nvPicPr>
        <p:blipFill>
          <a:blip r:embed="rId3"/>
          <a:srcRect l="5361" r="8219"/>
          <a:stretch>
            <a:fillRect/>
          </a:stretch>
        </p:blipFill>
        <p:spPr>
          <a:xfrm>
            <a:off x="6350604" y="2407235"/>
            <a:ext cx="4499095" cy="3904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We can also compare the model based on the Area Under the Curve (AUC)"/>
          <p:cNvSpPr txBox="1">
            <a:spLocks noGrp="1"/>
          </p:cNvSpPr>
          <p:nvPr>
            <p:ph type="body" sz="quarter" idx="1"/>
          </p:nvPr>
        </p:nvSpPr>
        <p:spPr>
          <a:xfrm>
            <a:off x="1946910" y="1554480"/>
            <a:ext cx="8229600" cy="836078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s-MX" sz="4000" dirty="0"/>
              <a:t>Área bajo curva (AUC): es el área debajo de la curva ROC y sintetiza el rendimiento del modelo. </a:t>
            </a:r>
          </a:p>
          <a:p>
            <a:endParaRPr lang="es-MX" dirty="0"/>
          </a:p>
          <a:p>
            <a:r>
              <a:rPr lang="es-MX" dirty="0"/>
              <a:t>También podemos comparar modelos basándonos en el AUC</a:t>
            </a:r>
            <a:endParaRPr dirty="0"/>
          </a:p>
        </p:txBody>
      </p:sp>
      <p:sp>
        <p:nvSpPr>
          <p:cNvPr id="712" name="PM, model evaluation, comparison, ROC curve"/>
          <p:cNvSpPr txBox="1">
            <a:spLocks noGrp="1"/>
          </p:cNvSpPr>
          <p:nvPr>
            <p:ph type="title"/>
          </p:nvPr>
        </p:nvSpPr>
        <p:spPr>
          <a:xfrm>
            <a:off x="580310" y="362686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dirty="0"/>
              <a:t>AUC</a:t>
            </a:r>
          </a:p>
        </p:txBody>
      </p:sp>
      <p:pic>
        <p:nvPicPr>
          <p:cNvPr id="713" name="ejemplo.jpg" descr="ejemp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056" y="2558752"/>
            <a:ext cx="5155709" cy="3866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7BEF-5C4A-4AAE-9AF1-077C6A29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00" y="28585"/>
            <a:ext cx="10962800" cy="1023600"/>
          </a:xfrm>
        </p:spPr>
        <p:txBody>
          <a:bodyPr/>
          <a:lstStyle/>
          <a:p>
            <a:r>
              <a:rPr lang="es-ES" dirty="0"/>
              <a:t>Ejemplos de regresión NO lineal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E24854-E2CD-41CA-9B06-2F3214AA2927}"/>
              </a:ext>
            </a:extLst>
          </p:cNvPr>
          <p:cNvSpPr txBox="1"/>
          <p:nvPr/>
        </p:nvSpPr>
        <p:spPr>
          <a:xfrm>
            <a:off x="1939396" y="1185293"/>
            <a:ext cx="7680960" cy="11726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CL" dirty="0"/>
              <a:t>En un </a:t>
            </a:r>
            <a:r>
              <a:rPr lang="es-CL" b="1" dirty="0"/>
              <a:t>modelo </a:t>
            </a:r>
            <a:r>
              <a:rPr lang="es-CL" dirty="0"/>
              <a:t>de regresión </a:t>
            </a:r>
            <a:r>
              <a:rPr lang="es-CL" b="1" dirty="0"/>
              <a:t>no</a:t>
            </a:r>
            <a:r>
              <a:rPr lang="es-CL" dirty="0"/>
              <a:t> lineal, la respuesta de la función no es lineal y los </a:t>
            </a:r>
            <a:r>
              <a:rPr lang="es-CL" b="1" dirty="0"/>
              <a:t>predictores</a:t>
            </a:r>
            <a:r>
              <a:rPr lang="es-CL" dirty="0"/>
              <a:t> (parámetros) no se combinan de forma lineal:</a:t>
            </a:r>
          </a:p>
          <a:p>
            <a:pPr defTabSz="411480" hangingPunct="0"/>
            <a:endParaRPr lang="es-CL" sz="162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  <a:p>
            <a:pPr defTabSz="411480" hangingPunct="0"/>
            <a:r>
              <a:rPr lang="es-CL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Una regresión </a:t>
            </a:r>
            <a:r>
              <a:rPr lang="es-CL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no</a:t>
            </a:r>
            <a:r>
              <a:rPr lang="es-CL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lineal puede ser modelada de diversas for</a:t>
            </a:r>
            <a:r>
              <a:rPr lang="es-CL" dirty="0"/>
              <a:t>mas:</a:t>
            </a:r>
            <a:endParaRPr lang="es-CL" sz="162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66B6330A-73A9-4737-8B79-6CDAB0D1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96" y="2806722"/>
            <a:ext cx="3131362" cy="3532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EBB966-1277-41F9-8CD7-13A6346E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11" y="3361477"/>
            <a:ext cx="2089561" cy="15044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50694D-BEA8-495A-A9DA-7C90C0444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04"/>
          <a:stretch/>
        </p:blipFill>
        <p:spPr>
          <a:xfrm>
            <a:off x="2527044" y="4942990"/>
            <a:ext cx="1956065" cy="43788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D56107A-1590-4FF6-A601-F34ADC4C567D}"/>
              </a:ext>
            </a:extLst>
          </p:cNvPr>
          <p:cNvSpPr txBox="1"/>
          <p:nvPr/>
        </p:nvSpPr>
        <p:spPr>
          <a:xfrm>
            <a:off x="1939397" y="2301157"/>
            <a:ext cx="3087483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CL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Una regresión exponencial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59F223-059B-41D3-A223-0622F7BE97D4}"/>
              </a:ext>
            </a:extLst>
          </p:cNvPr>
          <p:cNvSpPr txBox="1"/>
          <p:nvPr/>
        </p:nvSpPr>
        <p:spPr>
          <a:xfrm>
            <a:off x="6217903" y="2291697"/>
            <a:ext cx="3087483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CL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Una regresión logística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3066EE8-15F0-4A0E-9B04-D07F7BB2A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134" y="2732901"/>
            <a:ext cx="2978252" cy="62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B6B83A-DBFD-4302-AAE4-772A86CA1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607" y="3496525"/>
            <a:ext cx="2273594" cy="15044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EBF32FD-FD32-4B2A-8856-3FE1427D8A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263"/>
          <a:stretch/>
        </p:blipFill>
        <p:spPr>
          <a:xfrm>
            <a:off x="6805607" y="5112789"/>
            <a:ext cx="2021304" cy="55778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ACE649B-D6F9-40E2-B91D-5AEBA81A89DE}"/>
              </a:ext>
            </a:extLst>
          </p:cNvPr>
          <p:cNvSpPr txBox="1"/>
          <p:nvPr/>
        </p:nvSpPr>
        <p:spPr>
          <a:xfrm>
            <a:off x="1939395" y="6199629"/>
            <a:ext cx="3087483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CL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Una regresión de Poisson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11BDCF8-8D16-44A7-A0D5-A4E60093EB55}"/>
              </a:ext>
            </a:extLst>
          </p:cNvPr>
          <p:cNvSpPr txBox="1"/>
          <p:nvPr/>
        </p:nvSpPr>
        <p:spPr>
          <a:xfrm>
            <a:off x="6272517" y="6199629"/>
            <a:ext cx="3087483" cy="34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CL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Otros modelos…</a:t>
            </a:r>
          </a:p>
        </p:txBody>
      </p:sp>
    </p:spTree>
    <p:extLst>
      <p:ext uri="{BB962C8B-B14F-4D97-AF65-F5344CB8AC3E}">
        <p14:creationId xmlns:p14="http://schemas.microsoft.com/office/powerpoint/2010/main" val="4088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>
                <a:latin typeface="Arial Black" pitchFamily="34" charset="0"/>
              </a:rPr>
              <a:t>Evaluación de modelos supervisados</a:t>
            </a: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40497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3D4C5-AA51-49BC-A751-94B0DC78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4" y="358380"/>
            <a:ext cx="10962800" cy="1023600"/>
          </a:xfrm>
        </p:spPr>
        <p:txBody>
          <a:bodyPr/>
          <a:lstStyle/>
          <a:p>
            <a:r>
              <a:rPr lang="it-IT" dirty="0"/>
              <a:t>Problema de clasificacion binario</a:t>
            </a:r>
            <a:endParaRPr lang="es-CL" dirty="0"/>
          </a:p>
        </p:txBody>
      </p:sp>
      <p:pic>
        <p:nvPicPr>
          <p:cNvPr id="4" name="ejemplo0.jpg" descr="ejemplo0.jpg">
            <a:extLst>
              <a:ext uri="{FF2B5EF4-FFF2-40B4-BE49-F238E27FC236}">
                <a16:creationId xmlns:a16="http://schemas.microsoft.com/office/drawing/2014/main" id="{9037A128-FA2B-46F2-AD92-233AE807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03" y="2390077"/>
            <a:ext cx="4577068" cy="343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ejemplo0.jpg" descr="ejemplo0.jpg">
            <a:extLst>
              <a:ext uri="{FF2B5EF4-FFF2-40B4-BE49-F238E27FC236}">
                <a16:creationId xmlns:a16="http://schemas.microsoft.com/office/drawing/2014/main" id="{2CAC451E-2C6D-46B8-841C-2D7B42DB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423" y="2422827"/>
            <a:ext cx="4443275" cy="33324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E0D024-870A-44C0-9E53-D9BA27116579}"/>
              </a:ext>
            </a:extLst>
          </p:cNvPr>
          <p:cNvSpPr txBox="1"/>
          <p:nvPr/>
        </p:nvSpPr>
        <p:spPr>
          <a:xfrm rot="16200000">
            <a:off x="4096806" y="3895766"/>
            <a:ext cx="3567994" cy="2862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260" b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Prob</a:t>
            </a:r>
            <a:r>
              <a:rPr lang="es-ES" sz="1260" b="1" dirty="0"/>
              <a:t>. </a:t>
            </a:r>
            <a:r>
              <a:rPr lang="es-ES" sz="1260" b="1" dirty="0" err="1"/>
              <a:t>Class</a:t>
            </a:r>
            <a:r>
              <a:rPr lang="es-ES" sz="1260" b="1" dirty="0"/>
              <a:t> </a:t>
            </a:r>
            <a:r>
              <a:rPr lang="es-ES" sz="1260" b="1" dirty="0" err="1"/>
              <a:t>Virginica</a:t>
            </a:r>
            <a:endParaRPr lang="es-CL" sz="1260"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E077061-953F-46AE-8F58-EEA59FEA8371}"/>
              </a:ext>
            </a:extLst>
          </p:cNvPr>
          <p:cNvCxnSpPr/>
          <p:nvPr/>
        </p:nvCxnSpPr>
        <p:spPr>
          <a:xfrm flipV="1">
            <a:off x="6671556" y="2622726"/>
            <a:ext cx="0" cy="28051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DFC2BEE-E14E-489C-8EC4-F2AAAB8AC7F8}"/>
              </a:ext>
            </a:extLst>
          </p:cNvPr>
          <p:cNvCxnSpPr/>
          <p:nvPr/>
        </p:nvCxnSpPr>
        <p:spPr>
          <a:xfrm flipV="1">
            <a:off x="9567404" y="2622726"/>
            <a:ext cx="0" cy="28051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830FFF0-49B2-4F00-8699-A074B07E421A}"/>
              </a:ext>
            </a:extLst>
          </p:cNvPr>
          <p:cNvCxnSpPr/>
          <p:nvPr/>
        </p:nvCxnSpPr>
        <p:spPr>
          <a:xfrm flipV="1">
            <a:off x="7696938" y="2555563"/>
            <a:ext cx="0" cy="28051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658C9BE-13BE-42A6-AADA-2600325555DE}"/>
              </a:ext>
            </a:extLst>
          </p:cNvPr>
          <p:cNvSpPr txBox="1"/>
          <p:nvPr/>
        </p:nvSpPr>
        <p:spPr>
          <a:xfrm>
            <a:off x="1647429" y="1466692"/>
            <a:ext cx="7896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1480" hangingPunct="0"/>
            <a:r>
              <a:rPr lang="es-CL" dirty="0"/>
              <a:t>Si tenemos 2 tipos de flores, cuya principal diferencias son el largo de sus pétalos, podríamos utilizar un modelo para clasificarlas</a:t>
            </a:r>
          </a:p>
        </p:txBody>
      </p:sp>
    </p:spTree>
    <p:extLst>
      <p:ext uri="{BB962C8B-B14F-4D97-AF65-F5344CB8AC3E}">
        <p14:creationId xmlns:p14="http://schemas.microsoft.com/office/powerpoint/2010/main" val="3517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25C22-596A-4860-842F-7FC00BBA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58" y="252690"/>
            <a:ext cx="10962800" cy="1023600"/>
          </a:xfrm>
        </p:spPr>
        <p:txBody>
          <a:bodyPr/>
          <a:lstStyle/>
          <a:p>
            <a:r>
              <a:rPr lang="it-IT" dirty="0"/>
              <a:t>Clasificación con regresión lineal </a:t>
            </a:r>
            <a:endParaRPr lang="es-CL" dirty="0"/>
          </a:p>
        </p:txBody>
      </p:sp>
      <p:pic>
        <p:nvPicPr>
          <p:cNvPr id="5" name="ejemplo0.jpg" descr="ejemplo0.jpg">
            <a:extLst>
              <a:ext uri="{FF2B5EF4-FFF2-40B4-BE49-F238E27FC236}">
                <a16:creationId xmlns:a16="http://schemas.microsoft.com/office/drawing/2014/main" id="{D92A83AB-F5FE-44D2-9328-606F88AA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55" y="1752108"/>
            <a:ext cx="3570870" cy="26430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CCBA754E-E6B1-478D-862C-CBE35D92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55" y="2136323"/>
            <a:ext cx="1964455" cy="2090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AA3A38D-C2F0-4FE1-8A66-19055A8208A8}"/>
              </a:ext>
            </a:extLst>
          </p:cNvPr>
          <p:cNvCxnSpPr/>
          <p:nvPr/>
        </p:nvCxnSpPr>
        <p:spPr>
          <a:xfrm flipV="1">
            <a:off x="3611266" y="4067711"/>
            <a:ext cx="0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1D99247-30B4-4F75-B6F2-652219A00405}"/>
              </a:ext>
            </a:extLst>
          </p:cNvPr>
          <p:cNvCxnSpPr>
            <a:cxnSpLocks/>
          </p:cNvCxnSpPr>
          <p:nvPr/>
        </p:nvCxnSpPr>
        <p:spPr>
          <a:xfrm flipV="1">
            <a:off x="3611266" y="3504217"/>
            <a:ext cx="0" cy="5634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DCF0888-B82D-44CA-AD77-7202E72C5153}"/>
              </a:ext>
            </a:extLst>
          </p:cNvPr>
          <p:cNvCxnSpPr/>
          <p:nvPr/>
        </p:nvCxnSpPr>
        <p:spPr>
          <a:xfrm flipV="1">
            <a:off x="5152825" y="4106267"/>
            <a:ext cx="0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28BB833-1EE9-4AAD-AF54-B9BC077905B1}"/>
              </a:ext>
            </a:extLst>
          </p:cNvPr>
          <p:cNvCxnSpPr>
            <a:cxnSpLocks/>
          </p:cNvCxnSpPr>
          <p:nvPr/>
        </p:nvCxnSpPr>
        <p:spPr>
          <a:xfrm flipV="1">
            <a:off x="5152825" y="1914394"/>
            <a:ext cx="0" cy="21770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ADD186-0190-41E8-BEE5-D4306D98816D}"/>
              </a:ext>
            </a:extLst>
          </p:cNvPr>
          <p:cNvSpPr txBox="1"/>
          <p:nvPr/>
        </p:nvSpPr>
        <p:spPr>
          <a:xfrm>
            <a:off x="6012958" y="2785315"/>
            <a:ext cx="4384796" cy="840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Podríamos hacer un modelo de regresión lineal de grado 1 y usar la ecuación de la recta para ver la probidad que sea </a:t>
            </a:r>
            <a:r>
              <a:rPr lang="es-ES" sz="162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virginica</a:t>
            </a:r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, pero no se ajusta bien. </a:t>
            </a:r>
            <a:endParaRPr lang="es-CL" sz="1620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3C6692-E687-4E0D-9BBE-E5754C143C97}"/>
              </a:ext>
            </a:extLst>
          </p:cNvPr>
          <p:cNvSpPr txBox="1"/>
          <p:nvPr/>
        </p:nvSpPr>
        <p:spPr>
          <a:xfrm rot="16200000">
            <a:off x="1101515" y="2880561"/>
            <a:ext cx="2590448" cy="2446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990" b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Prob</a:t>
            </a:r>
            <a:r>
              <a:rPr lang="es-ES" sz="990" b="1" dirty="0"/>
              <a:t>. </a:t>
            </a:r>
            <a:r>
              <a:rPr lang="es-ES" sz="990" b="1" dirty="0" err="1"/>
              <a:t>Class</a:t>
            </a:r>
            <a:r>
              <a:rPr lang="es-ES" sz="990" b="1" dirty="0"/>
              <a:t> </a:t>
            </a:r>
            <a:r>
              <a:rPr lang="es-ES" sz="990" b="1" dirty="0" err="1"/>
              <a:t>Virginica</a:t>
            </a:r>
            <a:endParaRPr lang="es-CL" sz="990"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7E47882-3C69-4C32-BE98-39841333061F}"/>
              </a:ext>
            </a:extLst>
          </p:cNvPr>
          <p:cNvSpPr txBox="1"/>
          <p:nvPr/>
        </p:nvSpPr>
        <p:spPr>
          <a:xfrm>
            <a:off x="2396739" y="4749712"/>
            <a:ext cx="723244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La función sale de los limites de 0 y 1, y adicionalmente no considera bien las proporciones de los datos en el centro.</a:t>
            </a:r>
          </a:p>
          <a:p>
            <a:pPr defTabSz="411480" hangingPunct="0"/>
            <a:endParaRPr lang="es-ES" dirty="0">
              <a:solidFill>
                <a:srgbClr val="000000"/>
              </a:solidFill>
              <a:sym typeface="Helvetica Neue Light"/>
            </a:endParaRPr>
          </a:p>
          <a:p>
            <a:pPr defTabSz="411480" hangingPunct="0"/>
            <a:r>
              <a:rPr lang="es-ES" dirty="0">
                <a:solidFill>
                  <a:srgbClr val="000000"/>
                </a:solidFill>
                <a:sym typeface="Helvetica Neue Light"/>
              </a:rPr>
              <a:t>Parte del problema es que los datos no se comportan de manera lineal, son binarios. </a:t>
            </a:r>
            <a:endParaRPr lang="es-CL" dirty="0">
              <a:solidFill>
                <a:srgbClr val="000000"/>
              </a:solidFill>
              <a:highlight>
                <a:srgbClr val="FFFF00"/>
              </a:highlight>
              <a:sym typeface="Helvetica Neue Light"/>
            </a:endParaRPr>
          </a:p>
          <a:p>
            <a:pPr defTabSz="411480" hangingPunct="0"/>
            <a:endParaRPr lang="es-CL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73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25C22-596A-4860-842F-7FC00BBA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14" y="367389"/>
            <a:ext cx="10962800" cy="1023600"/>
          </a:xfrm>
        </p:spPr>
        <p:txBody>
          <a:bodyPr/>
          <a:lstStyle/>
          <a:p>
            <a:r>
              <a:rPr lang="it-IT" dirty="0"/>
              <a:t>Regresion logística</a:t>
            </a:r>
            <a:endParaRPr lang="es-CL" dirty="0"/>
          </a:p>
        </p:txBody>
      </p:sp>
      <p:pic>
        <p:nvPicPr>
          <p:cNvPr id="3" name="ejemplo0.jpg" descr="ejemplo0.jpg">
            <a:extLst>
              <a:ext uri="{FF2B5EF4-FFF2-40B4-BE49-F238E27FC236}">
                <a16:creationId xmlns:a16="http://schemas.microsoft.com/office/drawing/2014/main" id="{496B9E5C-D797-49EC-8C15-3CFBEC54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75" y="1757077"/>
            <a:ext cx="4834892" cy="362617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2D3D36FA-10E0-42DF-8784-C2337993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57" y="5802888"/>
            <a:ext cx="4348175" cy="6954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E46D9F-2C60-4EAA-8D29-6113812FF489}"/>
              </a:ext>
            </a:extLst>
          </p:cNvPr>
          <p:cNvSpPr txBox="1"/>
          <p:nvPr/>
        </p:nvSpPr>
        <p:spPr>
          <a:xfrm>
            <a:off x="6499732" y="2644869"/>
            <a:ext cx="420636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sz="216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Si utilizamos una regresión NO lineal, por ejemplo una regresión logística, podemos encontrar una función que se adapte mucho mejor a una distribución dicotómica.</a:t>
            </a:r>
            <a:endParaRPr lang="es-CL" sz="2160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A70A816-E8BE-474C-B66A-D64EB2910235}"/>
              </a:ext>
            </a:extLst>
          </p:cNvPr>
          <p:cNvCxnSpPr/>
          <p:nvPr/>
        </p:nvCxnSpPr>
        <p:spPr>
          <a:xfrm flipV="1">
            <a:off x="3257305" y="4952615"/>
            <a:ext cx="0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1A3491D-B292-49FB-8F88-D34251AC32FF}"/>
              </a:ext>
            </a:extLst>
          </p:cNvPr>
          <p:cNvCxnSpPr>
            <a:cxnSpLocks/>
          </p:cNvCxnSpPr>
          <p:nvPr/>
        </p:nvCxnSpPr>
        <p:spPr>
          <a:xfrm flipV="1">
            <a:off x="3257305" y="4542522"/>
            <a:ext cx="0" cy="3781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C786BB8B-CFED-4F72-8F09-8C171CC1154F}"/>
              </a:ext>
            </a:extLst>
          </p:cNvPr>
          <p:cNvSpPr/>
          <p:nvPr/>
        </p:nvSpPr>
        <p:spPr>
          <a:xfrm>
            <a:off x="3173239" y="4128306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29A2A04-8DB9-438B-8C6F-A6484F871698}"/>
              </a:ext>
            </a:extLst>
          </p:cNvPr>
          <p:cNvCxnSpPr/>
          <p:nvPr/>
        </p:nvCxnSpPr>
        <p:spPr>
          <a:xfrm flipV="1">
            <a:off x="6093051" y="4952615"/>
            <a:ext cx="0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002CE1E-D8BE-421A-8EC2-C92F693B9CA6}"/>
              </a:ext>
            </a:extLst>
          </p:cNvPr>
          <p:cNvCxnSpPr>
            <a:cxnSpLocks/>
          </p:cNvCxnSpPr>
          <p:nvPr/>
        </p:nvCxnSpPr>
        <p:spPr>
          <a:xfrm flipV="1">
            <a:off x="6096000" y="2539673"/>
            <a:ext cx="0" cy="23809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3D5BA531-6A09-4871-BFAC-06C8985A459A}"/>
              </a:ext>
            </a:extLst>
          </p:cNvPr>
          <p:cNvSpPr/>
          <p:nvPr/>
        </p:nvSpPr>
        <p:spPr>
          <a:xfrm>
            <a:off x="6008985" y="2160678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EDDE4E4-1E0C-43BE-9A2C-F95FD676F450}"/>
              </a:ext>
            </a:extLst>
          </p:cNvPr>
          <p:cNvCxnSpPr/>
          <p:nvPr/>
        </p:nvCxnSpPr>
        <p:spPr>
          <a:xfrm flipV="1">
            <a:off x="3998231" y="4952614"/>
            <a:ext cx="0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EFE025D-E50A-40E2-BDA5-6B2135F04A9C}"/>
              </a:ext>
            </a:extLst>
          </p:cNvPr>
          <p:cNvCxnSpPr>
            <a:cxnSpLocks/>
          </p:cNvCxnSpPr>
          <p:nvPr/>
        </p:nvCxnSpPr>
        <p:spPr>
          <a:xfrm flipV="1">
            <a:off x="3998231" y="4185322"/>
            <a:ext cx="0" cy="7672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CC2EA084-4F23-4EE0-B1B8-E309950B2918}"/>
              </a:ext>
            </a:extLst>
          </p:cNvPr>
          <p:cNvSpPr/>
          <p:nvPr/>
        </p:nvSpPr>
        <p:spPr>
          <a:xfrm>
            <a:off x="3914165" y="3847744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14FF1CC-0758-44C0-8180-03A65C45B431}"/>
              </a:ext>
            </a:extLst>
          </p:cNvPr>
          <p:cNvCxnSpPr/>
          <p:nvPr/>
        </p:nvCxnSpPr>
        <p:spPr>
          <a:xfrm flipV="1">
            <a:off x="4409711" y="4952614"/>
            <a:ext cx="0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4816CF2-99AE-4431-A2EE-351692C71F9F}"/>
              </a:ext>
            </a:extLst>
          </p:cNvPr>
          <p:cNvCxnSpPr>
            <a:cxnSpLocks/>
          </p:cNvCxnSpPr>
          <p:nvPr/>
        </p:nvCxnSpPr>
        <p:spPr>
          <a:xfrm flipV="1">
            <a:off x="4409711" y="2729656"/>
            <a:ext cx="0" cy="22229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403F1BF2-D4AB-4750-A16D-8F5AB308D9AA}"/>
              </a:ext>
            </a:extLst>
          </p:cNvPr>
          <p:cNvSpPr/>
          <p:nvPr/>
        </p:nvSpPr>
        <p:spPr>
          <a:xfrm>
            <a:off x="4325645" y="2392078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CEBDE02-C025-4ECF-B6C1-F4575A3CB442}"/>
              </a:ext>
            </a:extLst>
          </p:cNvPr>
          <p:cNvSpPr/>
          <p:nvPr/>
        </p:nvSpPr>
        <p:spPr>
          <a:xfrm>
            <a:off x="4082296" y="3232583"/>
            <a:ext cx="168132" cy="675156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3D03BEE-6BAC-49D3-9E94-E5B5B2CA37C7}"/>
              </a:ext>
            </a:extLst>
          </p:cNvPr>
          <p:cNvCxnSpPr/>
          <p:nvPr/>
        </p:nvCxnSpPr>
        <p:spPr>
          <a:xfrm flipV="1">
            <a:off x="4166361" y="4967467"/>
            <a:ext cx="0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E88619A-3471-40AB-B4ED-15B966B8DC45}"/>
              </a:ext>
            </a:extLst>
          </p:cNvPr>
          <p:cNvCxnSpPr>
            <a:cxnSpLocks/>
          </p:cNvCxnSpPr>
          <p:nvPr/>
        </p:nvCxnSpPr>
        <p:spPr>
          <a:xfrm flipV="1">
            <a:off x="4166361" y="3622155"/>
            <a:ext cx="0" cy="13453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Abrir llave 54">
            <a:extLst>
              <a:ext uri="{FF2B5EF4-FFF2-40B4-BE49-F238E27FC236}">
                <a16:creationId xmlns:a16="http://schemas.microsoft.com/office/drawing/2014/main" id="{DD06B900-1CF2-4F01-A7D5-BF09463E2A8A}"/>
              </a:ext>
            </a:extLst>
          </p:cNvPr>
          <p:cNvSpPr/>
          <p:nvPr/>
        </p:nvSpPr>
        <p:spPr>
          <a:xfrm rot="5400000">
            <a:off x="4155251" y="1372147"/>
            <a:ext cx="190354" cy="982980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295" tIns="41147" rIns="82295" bIns="41147" numCol="1" spcCol="38100" rtlCol="0" anchor="t">
            <a:noAutofit/>
          </a:bodyPr>
          <a:lstStyle/>
          <a:p>
            <a:pPr defTabSz="822960" latinLnBrk="1" hangingPunct="0"/>
            <a:endParaRPr lang="es-CL" sz="1620">
              <a:solidFill>
                <a:srgbClr val="00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3EE9EC-8233-4BB3-B95A-DCDCA7A633B2}"/>
              </a:ext>
            </a:extLst>
          </p:cNvPr>
          <p:cNvSpPr txBox="1"/>
          <p:nvPr/>
        </p:nvSpPr>
        <p:spPr>
          <a:xfrm>
            <a:off x="6865485" y="5907384"/>
            <a:ext cx="3174959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La función es dependiente de 2 constantes </a:t>
            </a:r>
            <a:r>
              <a:rPr lang="es-ES" sz="162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 0</a:t>
            </a:r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 y </a:t>
            </a:r>
            <a:r>
              <a:rPr lang="es-ES" sz="162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beta 1</a:t>
            </a:r>
            <a:endParaRPr lang="es-CL" sz="1620"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366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3" grpId="0" animBg="1"/>
      <p:bldP spid="48" grpId="0" animBg="1"/>
      <p:bldP spid="50" grpId="0" animBg="1"/>
      <p:bldP spid="55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igmoid.png" descr="sigmo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22" y="3195652"/>
            <a:ext cx="4355672" cy="3266754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Predictive modeling, regression"/>
          <p:cNvSpPr txBox="1">
            <a:spLocks noGrp="1"/>
          </p:cNvSpPr>
          <p:nvPr>
            <p:ph type="title"/>
          </p:nvPr>
        </p:nvSpPr>
        <p:spPr>
          <a:xfrm>
            <a:off x="213439" y="259902"/>
            <a:ext cx="10962800" cy="1023600"/>
          </a:xfrm>
          <a:prstGeom prst="rect">
            <a:avLst/>
          </a:prstGeom>
        </p:spPr>
        <p:txBody>
          <a:bodyPr/>
          <a:lstStyle/>
          <a:p>
            <a:r>
              <a:rPr lang="es-CL" dirty="0"/>
              <a:t>Regresión logística simple</a:t>
            </a:r>
            <a:endParaRPr dirty="0"/>
          </a:p>
        </p:txBody>
      </p:sp>
      <p:sp>
        <p:nvSpPr>
          <p:cNvPr id="380" name="Line"/>
          <p:cNvSpPr/>
          <p:nvPr/>
        </p:nvSpPr>
        <p:spPr>
          <a:xfrm>
            <a:off x="4387929" y="2496026"/>
            <a:ext cx="1778795" cy="32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3300"/>
                </a:lnTo>
                <a:lnTo>
                  <a:pt x="21600" y="13300"/>
                </a:lnTo>
                <a:lnTo>
                  <a:pt x="21600" y="0"/>
                </a:ln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41147" rIns="41147"/>
          <a:lstStyle/>
          <a:p>
            <a:pPr defTabSz="82296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160"/>
          </a:p>
        </p:txBody>
      </p:sp>
      <p:sp>
        <p:nvSpPr>
          <p:cNvPr id="381" name="Rectangle"/>
          <p:cNvSpPr/>
          <p:nvPr/>
        </p:nvSpPr>
        <p:spPr>
          <a:xfrm>
            <a:off x="5263753" y="1777365"/>
            <a:ext cx="1805941" cy="718662"/>
          </a:xfrm>
          <a:prstGeom prst="rect">
            <a:avLst/>
          </a:prstGeom>
          <a:solidFill>
            <a:srgbClr val="DB565C"/>
          </a:solidFill>
          <a:ln w="25400" cap="rnd">
            <a:solidFill>
              <a:srgbClr val="1A1A1A"/>
            </a:solidFill>
          </a:ln>
        </p:spPr>
        <p:txBody>
          <a:bodyPr lIns="41147" rIns="41147"/>
          <a:lstStyle/>
          <a:p>
            <a:pPr defTabSz="82296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160"/>
          </a:p>
        </p:txBody>
      </p:sp>
      <p:sp>
        <p:nvSpPr>
          <p:cNvPr id="382" name="Regression"/>
          <p:cNvSpPr txBox="1"/>
          <p:nvPr/>
        </p:nvSpPr>
        <p:spPr>
          <a:xfrm>
            <a:off x="5336619" y="1770221"/>
            <a:ext cx="1590820" cy="41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0005" tIns="40005" rIns="40005" bIns="40005">
            <a:spAutoFit/>
          </a:bodyPr>
          <a:lstStyle>
            <a:lvl1pPr algn="l" defTabSz="914400"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160"/>
              <a:t>Regression</a:t>
            </a:r>
          </a:p>
        </p:txBody>
      </p:sp>
      <p:sp>
        <p:nvSpPr>
          <p:cNvPr id="383" name="Models"/>
          <p:cNvSpPr txBox="1"/>
          <p:nvPr/>
        </p:nvSpPr>
        <p:spPr>
          <a:xfrm>
            <a:off x="5613796" y="2097406"/>
            <a:ext cx="1036181" cy="41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0005" tIns="40005" rIns="40005" bIns="40005">
            <a:spAutoFit/>
          </a:bodyPr>
          <a:lstStyle>
            <a:lvl1pPr algn="l" defTabSz="914400"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160"/>
              <a:t>Models</a:t>
            </a:r>
          </a:p>
        </p:txBody>
      </p:sp>
      <p:sp>
        <p:nvSpPr>
          <p:cNvPr id="384" name="Square"/>
          <p:cNvSpPr/>
          <p:nvPr/>
        </p:nvSpPr>
        <p:spPr>
          <a:xfrm>
            <a:off x="4920853" y="4309110"/>
            <a:ext cx="904399" cy="901542"/>
          </a:xfrm>
          <a:prstGeom prst="rect">
            <a:avLst/>
          </a:prstGeom>
          <a:solidFill>
            <a:srgbClr val="DB565C"/>
          </a:solidFill>
          <a:ln w="25400" cap="rnd">
            <a:solidFill>
              <a:srgbClr val="1A1A1A"/>
            </a:solidFill>
          </a:ln>
        </p:spPr>
        <p:txBody>
          <a:bodyPr lIns="41147" rIns="41147"/>
          <a:lstStyle/>
          <a:p>
            <a:pPr defTabSz="82296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160"/>
          </a:p>
        </p:txBody>
      </p:sp>
      <p:sp>
        <p:nvSpPr>
          <p:cNvPr id="385" name="Non-"/>
          <p:cNvSpPr txBox="1"/>
          <p:nvPr/>
        </p:nvSpPr>
        <p:spPr>
          <a:xfrm>
            <a:off x="4980861" y="4390549"/>
            <a:ext cx="713978" cy="41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0005" tIns="40005" rIns="40005" bIns="40005">
            <a:spAutoFit/>
          </a:bodyPr>
          <a:lstStyle>
            <a:lvl1pPr algn="l" defTabSz="914400"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160"/>
              <a:t>Non-</a:t>
            </a:r>
          </a:p>
        </p:txBody>
      </p:sp>
      <p:sp>
        <p:nvSpPr>
          <p:cNvPr id="386" name="Linear"/>
          <p:cNvSpPr txBox="1"/>
          <p:nvPr/>
        </p:nvSpPr>
        <p:spPr>
          <a:xfrm>
            <a:off x="4879419" y="4719161"/>
            <a:ext cx="912750" cy="41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0005" tIns="40005" rIns="40005" bIns="40005">
            <a:spAutoFit/>
          </a:bodyPr>
          <a:lstStyle>
            <a:lvl1pPr algn="l" defTabSz="914400"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160"/>
              <a:t>Linear</a:t>
            </a:r>
          </a:p>
        </p:txBody>
      </p:sp>
      <p:sp>
        <p:nvSpPr>
          <p:cNvPr id="387" name="Line"/>
          <p:cNvSpPr/>
          <p:nvPr/>
        </p:nvSpPr>
        <p:spPr>
          <a:xfrm>
            <a:off x="4387929" y="3853338"/>
            <a:ext cx="985838" cy="32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3111"/>
                </a:lnTo>
                <a:lnTo>
                  <a:pt x="0" y="13111"/>
                </a:lnTo>
                <a:lnTo>
                  <a:pt x="0" y="0"/>
                </a:ln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41147" rIns="41147"/>
          <a:lstStyle/>
          <a:p>
            <a:pPr defTabSz="82296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160"/>
          </a:p>
        </p:txBody>
      </p:sp>
      <p:sp>
        <p:nvSpPr>
          <p:cNvPr id="388" name="Triangle"/>
          <p:cNvSpPr/>
          <p:nvPr/>
        </p:nvSpPr>
        <p:spPr>
          <a:xfrm>
            <a:off x="5299471" y="4164806"/>
            <a:ext cx="135733" cy="135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141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41147" rIns="41147"/>
          <a:lstStyle/>
          <a:p>
            <a:pPr defTabSz="82296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160"/>
          </a:p>
        </p:txBody>
      </p:sp>
      <p:sp>
        <p:nvSpPr>
          <p:cNvPr id="389" name="Triangle"/>
          <p:cNvSpPr/>
          <p:nvPr/>
        </p:nvSpPr>
        <p:spPr>
          <a:xfrm>
            <a:off x="4313634" y="2807494"/>
            <a:ext cx="137161" cy="135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025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41147" rIns="41147"/>
          <a:lstStyle/>
          <a:p>
            <a:pPr defTabSz="82296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160"/>
          </a:p>
        </p:txBody>
      </p:sp>
      <p:sp>
        <p:nvSpPr>
          <p:cNvPr id="390" name="Rectangle"/>
          <p:cNvSpPr/>
          <p:nvPr/>
        </p:nvSpPr>
        <p:spPr>
          <a:xfrm>
            <a:off x="3772138" y="2951798"/>
            <a:ext cx="1231583" cy="901542"/>
          </a:xfrm>
          <a:prstGeom prst="rect">
            <a:avLst/>
          </a:prstGeom>
          <a:solidFill>
            <a:srgbClr val="DB565C"/>
          </a:solidFill>
          <a:ln w="25400" cap="rnd">
            <a:solidFill>
              <a:srgbClr val="1A1A1A"/>
            </a:solidFill>
          </a:ln>
        </p:spPr>
        <p:txBody>
          <a:bodyPr lIns="41147" rIns="41147"/>
          <a:lstStyle/>
          <a:p>
            <a:pPr defTabSz="82296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160"/>
          </a:p>
        </p:txBody>
      </p:sp>
      <p:sp>
        <p:nvSpPr>
          <p:cNvPr id="391" name="Simple"/>
          <p:cNvSpPr txBox="1"/>
          <p:nvPr/>
        </p:nvSpPr>
        <p:spPr>
          <a:xfrm>
            <a:off x="3856434" y="3197543"/>
            <a:ext cx="989695" cy="41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0005" tIns="40005" rIns="40005" bIns="40005">
            <a:spAutoFit/>
          </a:bodyPr>
          <a:lstStyle>
            <a:lvl1pPr algn="l" defTabSz="914400"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160"/>
              <a:t>Simple</a:t>
            </a:r>
          </a:p>
        </p:txBody>
      </p:sp>
      <p:sp>
        <p:nvSpPr>
          <p:cNvPr id="392" name="1 Explanatory"/>
          <p:cNvSpPr txBox="1"/>
          <p:nvPr/>
        </p:nvSpPr>
        <p:spPr>
          <a:xfrm>
            <a:off x="2999184" y="1848803"/>
            <a:ext cx="1898597" cy="41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0005" tIns="40005" rIns="40005" bIns="40005">
            <a:spAutoFit/>
          </a:bodyPr>
          <a:lstStyle>
            <a:lvl1pPr algn="l" defTabSz="914400"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160"/>
              <a:t>1 Explanatory</a:t>
            </a:r>
          </a:p>
        </p:txBody>
      </p:sp>
      <p:sp>
        <p:nvSpPr>
          <p:cNvPr id="393" name="Variable"/>
          <p:cNvSpPr txBox="1"/>
          <p:nvPr/>
        </p:nvSpPr>
        <p:spPr>
          <a:xfrm>
            <a:off x="3360658" y="2150269"/>
            <a:ext cx="1142749" cy="41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0005" tIns="40005" rIns="40005" bIns="40005">
            <a:spAutoFit/>
          </a:bodyPr>
          <a:lstStyle>
            <a:lvl1pPr algn="l" defTabSz="914400"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16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8692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E7DBA-2B7A-4CBA-BF36-BD7C3533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471383"/>
            <a:ext cx="10962800" cy="1023600"/>
          </a:xfrm>
        </p:spPr>
        <p:txBody>
          <a:bodyPr/>
          <a:lstStyle/>
          <a:p>
            <a:r>
              <a:rPr lang="it-IT" dirty="0"/>
              <a:t>Forma de la función logística </a:t>
            </a:r>
            <a:endParaRPr lang="es-CL" dirty="0"/>
          </a:p>
        </p:txBody>
      </p:sp>
      <p:pic>
        <p:nvPicPr>
          <p:cNvPr id="5" name="ejemplo0.jpg" descr="ejemplo0.jpg">
            <a:extLst>
              <a:ext uri="{FF2B5EF4-FFF2-40B4-BE49-F238E27FC236}">
                <a16:creationId xmlns:a16="http://schemas.microsoft.com/office/drawing/2014/main" id="{8BFDC98F-57CE-4EE9-8191-5D9CC7DD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67" y="1985848"/>
            <a:ext cx="4479633" cy="335972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225231A-B355-4631-9F08-E1DC5D01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83" y="2375964"/>
            <a:ext cx="4509294" cy="72119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B57D56A3-9AF5-4EAA-84AC-A15B409B5CED}"/>
              </a:ext>
            </a:extLst>
          </p:cNvPr>
          <p:cNvSpPr/>
          <p:nvPr/>
        </p:nvSpPr>
        <p:spPr>
          <a:xfrm>
            <a:off x="8113929" y="2218685"/>
            <a:ext cx="2430522" cy="675156"/>
          </a:xfrm>
          <a:prstGeom prst="ellips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251EF61-AA8B-4E25-93C4-A04D8EAF952D}"/>
              </a:ext>
            </a:extLst>
          </p:cNvPr>
          <p:cNvSpPr/>
          <p:nvPr/>
        </p:nvSpPr>
        <p:spPr>
          <a:xfrm rot="20089389">
            <a:off x="3036669" y="4040295"/>
            <a:ext cx="904325" cy="675156"/>
          </a:xfrm>
          <a:prstGeom prst="ellips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536FF0A-DDCB-4014-B341-A7ADAD8CC4E4}"/>
              </a:ext>
            </a:extLst>
          </p:cNvPr>
          <p:cNvSpPr/>
          <p:nvPr/>
        </p:nvSpPr>
        <p:spPr>
          <a:xfrm>
            <a:off x="8113929" y="2579282"/>
            <a:ext cx="2430522" cy="675156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30A72FC-7EB9-4CC8-91F0-A660EC2F7FBB}"/>
              </a:ext>
            </a:extLst>
          </p:cNvPr>
          <p:cNvSpPr/>
          <p:nvPr/>
        </p:nvSpPr>
        <p:spPr>
          <a:xfrm rot="20089389">
            <a:off x="3669375" y="2500912"/>
            <a:ext cx="904325" cy="675156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algn="ctr" defTabSz="411480" hangingPunct="0"/>
            <a:endParaRPr lang="es-CL" sz="2520">
              <a:solidFill>
                <a:srgbClr val="000000"/>
              </a:solidFill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9FA34DF-B018-4CA9-9457-6AD18D1FAE7E}"/>
              </a:ext>
            </a:extLst>
          </p:cNvPr>
          <p:cNvSpPr txBox="1"/>
          <p:nvPr/>
        </p:nvSpPr>
        <p:spPr>
          <a:xfrm>
            <a:off x="5859281" y="3957757"/>
            <a:ext cx="4353699" cy="840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La función esta compuesta de dos exponenciales divididas. Una de ellas afecta el “despegue” desde el valor 0 y la otra el “aterrizaje” al valor 1. </a:t>
            </a:r>
            <a:endParaRPr lang="es-CL" sz="1620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D13272C-8A5A-43D2-B5AF-1DC744B870EA}"/>
              </a:ext>
            </a:extLst>
          </p:cNvPr>
          <p:cNvSpPr txBox="1"/>
          <p:nvPr/>
        </p:nvSpPr>
        <p:spPr>
          <a:xfrm>
            <a:off x="1597390" y="5536757"/>
            <a:ext cx="4335280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Como las dos exponenciales dependen de las mismas constantes, podemos esperar que el comportamiento de “despegue” y “aterrizaje” sea simétrico.</a:t>
            </a:r>
            <a:endParaRPr lang="es-CL" sz="1620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67A44B2-8E0A-41EC-9FCB-7AFD8B8D608A}"/>
              </a:ext>
            </a:extLst>
          </p:cNvPr>
          <p:cNvSpPr txBox="1"/>
          <p:nvPr/>
        </p:nvSpPr>
        <p:spPr>
          <a:xfrm>
            <a:off x="6096000" y="5549658"/>
            <a:ext cx="4335280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defTabSz="411480" hangingPunct="0"/>
            <a:r>
              <a:rPr lang="es-ES" sz="162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rPr>
              <a:t>Dependiendo de los beta, la función tendrá una forma distinta.</a:t>
            </a:r>
            <a:endParaRPr lang="es-CL" sz="1620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036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5" grpId="0" animBg="1"/>
      <p:bldP spid="29" grpId="0"/>
      <p:bldP spid="31" grpId="0"/>
    </p:bldLst>
  </p:timing>
</p:sld>
</file>

<file path=ppt/theme/theme1.xml><?xml version="1.0" encoding="utf-8"?>
<a:theme xmlns:a="http://schemas.openxmlformats.org/drawingml/2006/main" name="raimun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</TotalTime>
  <Words>1796</Words>
  <Application>Microsoft Office PowerPoint</Application>
  <PresentationFormat>Panorámica</PresentationFormat>
  <Paragraphs>206</Paragraphs>
  <Slides>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Helvetica Neue Light</vt:lpstr>
      <vt:lpstr>Times New Roman</vt:lpstr>
      <vt:lpstr>raimun2</vt:lpstr>
      <vt:lpstr>Análisis de Clasificación</vt:lpstr>
      <vt:lpstr>Definición</vt:lpstr>
      <vt:lpstr>Recordatorio regresiones lineales</vt:lpstr>
      <vt:lpstr>Ejemplos de regresión NO lineal</vt:lpstr>
      <vt:lpstr>Problema de clasificacion binario</vt:lpstr>
      <vt:lpstr>Clasificación con regresión lineal </vt:lpstr>
      <vt:lpstr>Regresion logística</vt:lpstr>
      <vt:lpstr>Regresión logística simple</vt:lpstr>
      <vt:lpstr>Forma de la función logística </vt:lpstr>
      <vt:lpstr>Parámetros</vt:lpstr>
      <vt:lpstr>Aprendizaje</vt:lpstr>
      <vt:lpstr>Interpretación</vt:lpstr>
      <vt:lpstr>Ejemplo</vt:lpstr>
      <vt:lpstr>Ejemplo</vt:lpstr>
      <vt:lpstr>Ejemplo</vt:lpstr>
      <vt:lpstr>Presentación de PowerPoint</vt:lpstr>
      <vt:lpstr>Presentación de PowerPoint</vt:lpstr>
      <vt:lpstr>Presentación de PowerPoint</vt:lpstr>
      <vt:lpstr>Regresión logística múltiple</vt:lpstr>
      <vt:lpstr>Análisis de Clasificación</vt:lpstr>
      <vt:lpstr>Evaluación de modelos supervisados</vt:lpstr>
      <vt:lpstr>Métricas de evaluación </vt:lpstr>
      <vt:lpstr>Métricas comunes de desempeño
</vt:lpstr>
      <vt:lpstr>Matriz de confusión</vt:lpstr>
      <vt:lpstr>Muestreo</vt:lpstr>
      <vt:lpstr>Tipos de muestreo</vt:lpstr>
      <vt:lpstr>Tamaño del muestreo</vt:lpstr>
      <vt:lpstr>Error según tamaño de muestra</vt:lpstr>
      <vt:lpstr>Sobreajuste</vt:lpstr>
      <vt:lpstr>Muestreo de errores</vt:lpstr>
      <vt:lpstr>Conjunto de prueba y entrenamiento</vt:lpstr>
      <vt:lpstr>Proceso de entrenamiento y testeo</vt:lpstr>
      <vt:lpstr>Ejemplo</vt:lpstr>
      <vt:lpstr>Sobre ajuste y sub ajuste</vt:lpstr>
      <vt:lpstr>Validación cruzada (k-fold)</vt:lpstr>
      <vt:lpstr>ROC curve</vt:lpstr>
      <vt:lpstr>Construcción de la curva ROC</vt:lpstr>
      <vt:lpstr>Podemos comparar visualmente modelos usando la curva ROC</vt:lpstr>
      <vt:lpstr>AUC</vt:lpstr>
      <vt:lpstr>Evaluación de modelos supervisados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de presentación</dc:title>
  <cp:lastModifiedBy>Raimundo Jose Sanchez Undurraga</cp:lastModifiedBy>
  <cp:revision>29</cp:revision>
  <dcterms:created xsi:type="dcterms:W3CDTF">2012-07-28T22:48:27Z</dcterms:created>
  <dcterms:modified xsi:type="dcterms:W3CDTF">2021-05-14T12:13:33Z</dcterms:modified>
</cp:coreProperties>
</file>