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9" roundtripDataSignature="AMtx7miHwC6wo6a3ZupvcDkyDZfKqWK8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www.w3schools.com/jsref/dom_obj_event.asp" TargetMode="Externa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457200" y="76200"/>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u="sng"/>
              <a:t>Javascript  HTML DOM</a:t>
            </a:r>
            <a:endParaRPr/>
          </a:p>
        </p:txBody>
      </p:sp>
      <p:sp>
        <p:nvSpPr>
          <p:cNvPr id="85" name="Google Shape;85;p1"/>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cap="none"/>
              <a:t>With the html dom, javascript can access and change all the elements of an html document.</a:t>
            </a:r>
            <a:endParaRPr/>
          </a:p>
          <a:p>
            <a:pPr indent="-342900" lvl="0" marL="342900" rtl="0" algn="l">
              <a:spcBef>
                <a:spcPts val="640"/>
              </a:spcBef>
              <a:spcAft>
                <a:spcPts val="0"/>
              </a:spcAft>
              <a:buClr>
                <a:schemeClr val="dk1"/>
              </a:buClr>
              <a:buSzPts val="1800"/>
              <a:buChar char="•"/>
            </a:pPr>
            <a:r>
              <a:rPr b="1" lang="en-US" sz="1800" cap="none"/>
              <a:t>The HTML DOM (Document Object Model) :-</a:t>
            </a:r>
            <a:br>
              <a:rPr b="1" lang="en-US" sz="1800" cap="none"/>
            </a:br>
            <a:r>
              <a:rPr lang="en-US" sz="1800" cap="none"/>
              <a:t>    </a:t>
            </a:r>
            <a:r>
              <a:rPr lang="en-US" sz="1400" cap="none"/>
              <a:t>When a web page is loaded, the browser creates a document object model of the page.</a:t>
            </a:r>
            <a:br>
              <a:rPr lang="en-US" sz="1400" cap="none"/>
            </a:br>
            <a:r>
              <a:rPr lang="en-US" sz="1400" cap="none"/>
              <a:t>     the html dom model is constructed as a tree of objects:</a:t>
            </a:r>
            <a:br>
              <a:rPr lang="en-US" sz="1400" cap="none"/>
            </a:br>
            <a:r>
              <a:rPr lang="en-US" sz="1400" cap="none"/>
              <a:t>                                                       </a:t>
            </a:r>
            <a:r>
              <a:rPr b="1" lang="en-US" sz="2400"/>
              <a:t>The HTML DOM Tree of Objects</a:t>
            </a:r>
            <a:br>
              <a:rPr lang="en-US" cap="none"/>
            </a:br>
            <a:br>
              <a:rPr lang="en-US" cap="none"/>
            </a:br>
            <a:endParaRPr/>
          </a:p>
        </p:txBody>
      </p:sp>
      <p:pic>
        <p:nvPicPr>
          <p:cNvPr id="86" name="Google Shape;86;p1"/>
          <p:cNvPicPr preferRelativeResize="0"/>
          <p:nvPr/>
        </p:nvPicPr>
        <p:blipFill rotWithShape="1">
          <a:blip r:embed="rId3">
            <a:alphaModFix/>
          </a:blip>
          <a:srcRect b="0" l="0" r="0" t="0"/>
          <a:stretch/>
        </p:blipFill>
        <p:spPr>
          <a:xfrm>
            <a:off x="1828799" y="2057400"/>
            <a:ext cx="5286375" cy="2789237"/>
          </a:xfrm>
          <a:prstGeom prst="rect">
            <a:avLst/>
          </a:prstGeom>
          <a:noFill/>
          <a:ln>
            <a:noFill/>
          </a:ln>
        </p:spPr>
      </p:pic>
      <p:sp>
        <p:nvSpPr>
          <p:cNvPr id="87" name="Google Shape;87;p1"/>
          <p:cNvSpPr/>
          <p:nvPr/>
        </p:nvSpPr>
        <p:spPr>
          <a:xfrm>
            <a:off x="0" y="4795897"/>
            <a:ext cx="91440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With the object model, JavaScript gets all the power it needs to create dynamic HTML:</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JavaScript can change all the HTML elements in the page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JavaScript can change all the HTML attributes in the page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JavaScript can change all the CSS styles in the page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JavaScript can remove existing HTML elements and attributes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JavaScript can add new HTML elements and attributes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JavaScript can react to all existing HTML events in the page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JavaScript can create new HTML events in the page</a:t>
            </a:r>
            <a:endParaRPr sz="1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b="1" lang="en-US" sz="1800"/>
              <a:t>5. Finding HTML Elements by HTML Object Collections :-</a:t>
            </a:r>
            <a:endParaRPr/>
          </a:p>
          <a:p>
            <a:pPr indent="0" lvl="1" marL="400050" rtl="0" algn="l">
              <a:spcBef>
                <a:spcPts val="320"/>
              </a:spcBef>
              <a:spcAft>
                <a:spcPts val="0"/>
              </a:spcAft>
              <a:buClr>
                <a:schemeClr val="dk1"/>
              </a:buClr>
              <a:buSzPts val="1600"/>
              <a:buNone/>
            </a:pPr>
            <a:r>
              <a:rPr lang="en-US" sz="1600"/>
              <a:t>This example finds the form element with id="frm1", in the forms collection, and displays all element values:</a:t>
            </a:r>
            <a:endParaRPr/>
          </a:p>
          <a:p>
            <a:pPr indent="0" lvl="1" marL="400050" rtl="0" algn="l">
              <a:spcBef>
                <a:spcPts val="320"/>
              </a:spcBef>
              <a:spcAft>
                <a:spcPts val="0"/>
              </a:spcAft>
              <a:buClr>
                <a:schemeClr val="dk1"/>
              </a:buClr>
              <a:buSzPts val="1600"/>
              <a:buNone/>
            </a:pPr>
            <a:r>
              <a:t/>
            </a:r>
            <a:endParaRPr b="1" sz="1600"/>
          </a:p>
          <a:p>
            <a:pPr indent="0" lvl="0" marL="0" rtl="0" algn="l">
              <a:spcBef>
                <a:spcPts val="360"/>
              </a:spcBef>
              <a:spcAft>
                <a:spcPts val="0"/>
              </a:spcAft>
              <a:buClr>
                <a:schemeClr val="dk1"/>
              </a:buClr>
              <a:buSzPts val="1800"/>
              <a:buNone/>
            </a:pPr>
            <a:r>
              <a:t/>
            </a:r>
            <a:endParaRPr sz="1800"/>
          </a:p>
        </p:txBody>
      </p:sp>
      <p:pic>
        <p:nvPicPr>
          <p:cNvPr id="151" name="Google Shape;151;p10"/>
          <p:cNvPicPr preferRelativeResize="0"/>
          <p:nvPr/>
        </p:nvPicPr>
        <p:blipFill rotWithShape="1">
          <a:blip r:embed="rId3">
            <a:alphaModFix/>
          </a:blip>
          <a:srcRect b="0" l="0" r="0" t="0"/>
          <a:stretch/>
        </p:blipFill>
        <p:spPr>
          <a:xfrm>
            <a:off x="92580" y="914400"/>
            <a:ext cx="5241420" cy="4800600"/>
          </a:xfrm>
          <a:prstGeom prst="rect">
            <a:avLst/>
          </a:prstGeom>
          <a:noFill/>
          <a:ln>
            <a:noFill/>
          </a:ln>
        </p:spPr>
      </p:pic>
      <p:pic>
        <p:nvPicPr>
          <p:cNvPr id="152" name="Google Shape;152;p10"/>
          <p:cNvPicPr preferRelativeResize="0"/>
          <p:nvPr/>
        </p:nvPicPr>
        <p:blipFill rotWithShape="1">
          <a:blip r:embed="rId4">
            <a:alphaModFix/>
          </a:blip>
          <a:srcRect b="0" l="0" r="0" t="0"/>
          <a:stretch/>
        </p:blipFill>
        <p:spPr>
          <a:xfrm>
            <a:off x="5867400" y="1604963"/>
            <a:ext cx="3200400" cy="3648075"/>
          </a:xfrm>
          <a:prstGeom prst="rect">
            <a:avLst/>
          </a:prstGeom>
          <a:noFill/>
          <a:ln>
            <a:noFill/>
          </a:ln>
        </p:spPr>
      </p:pic>
      <p:sp>
        <p:nvSpPr>
          <p:cNvPr id="153" name="Google Shape;153;p10"/>
          <p:cNvSpPr/>
          <p:nvPr/>
        </p:nvSpPr>
        <p:spPr>
          <a:xfrm>
            <a:off x="5334000" y="3429000"/>
            <a:ext cx="457200" cy="152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10. Changing HTML Content :-</a:t>
            </a:r>
            <a:endParaRPr/>
          </a:p>
          <a:p>
            <a:pPr indent="-342900" lvl="0" marL="342900" rtl="0" algn="l">
              <a:spcBef>
                <a:spcPts val="320"/>
              </a:spcBef>
              <a:spcAft>
                <a:spcPts val="0"/>
              </a:spcAft>
              <a:buClr>
                <a:schemeClr val="dk1"/>
              </a:buClr>
              <a:buSzPts val="1600"/>
              <a:buChar char="•"/>
            </a:pPr>
            <a:r>
              <a:rPr lang="en-US" sz="1600"/>
              <a:t>The easiest way to modify the content of an HTML element is by using the innerHTML property.</a:t>
            </a:r>
            <a:endParaRPr/>
          </a:p>
          <a:p>
            <a:pPr indent="-342900" lvl="0" marL="342900" rtl="0" algn="l">
              <a:spcBef>
                <a:spcPts val="320"/>
              </a:spcBef>
              <a:spcAft>
                <a:spcPts val="0"/>
              </a:spcAft>
              <a:buClr>
                <a:schemeClr val="dk1"/>
              </a:buClr>
              <a:buSzPts val="1600"/>
              <a:buChar char="•"/>
            </a:pPr>
            <a:r>
              <a:rPr lang="en-US" sz="1600"/>
              <a:t>To change the content of an HTML element, use this syntax:</a:t>
            </a:r>
            <a:endParaRPr/>
          </a:p>
          <a:p>
            <a:pPr indent="0" lvl="0" marL="0" rtl="0" algn="l">
              <a:spcBef>
                <a:spcPts val="320"/>
              </a:spcBef>
              <a:spcAft>
                <a:spcPts val="0"/>
              </a:spcAft>
              <a:buClr>
                <a:schemeClr val="dk1"/>
              </a:buClr>
              <a:buSzPts val="1600"/>
              <a:buNone/>
            </a:pPr>
            <a:r>
              <a:rPr lang="en-US" sz="1600"/>
              <a:t>                                        </a:t>
            </a:r>
            <a:r>
              <a:rPr b="1" i="1" lang="en-US" sz="1600"/>
              <a:t>document.getElementById(id).innerHTML = new HTML</a:t>
            </a:r>
            <a:endParaRPr/>
          </a:p>
          <a:p>
            <a:pPr indent="-342900" lvl="0" marL="342900" rtl="0" algn="l">
              <a:spcBef>
                <a:spcPts val="320"/>
              </a:spcBef>
              <a:spcAft>
                <a:spcPts val="0"/>
              </a:spcAft>
              <a:buClr>
                <a:schemeClr val="dk1"/>
              </a:buClr>
              <a:buSzPts val="1600"/>
              <a:buChar char="•"/>
            </a:pPr>
            <a:r>
              <a:rPr lang="en-US" sz="1600"/>
              <a:t>This example changes the content of a &lt;p&gt; element:</a:t>
            </a:r>
            <a:endParaRPr/>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b="1" lang="en-US" sz="1600"/>
              <a:t>Example explained:</a:t>
            </a:r>
            <a:endParaRPr/>
          </a:p>
          <a:p>
            <a:pPr indent="-342900" lvl="0" marL="342900" rtl="0" algn="l">
              <a:spcBef>
                <a:spcPts val="320"/>
              </a:spcBef>
              <a:spcAft>
                <a:spcPts val="0"/>
              </a:spcAft>
              <a:buClr>
                <a:schemeClr val="dk1"/>
              </a:buClr>
              <a:buSzPts val="1600"/>
              <a:buChar char="•"/>
            </a:pPr>
            <a:r>
              <a:rPr lang="en-US" sz="1600"/>
              <a:t>The HTML document above contains a &lt;p&gt; element with id="p1“.</a:t>
            </a:r>
            <a:endParaRPr sz="1600"/>
          </a:p>
          <a:p>
            <a:pPr indent="-342900" lvl="0" marL="342900" rtl="0" algn="l">
              <a:spcBef>
                <a:spcPts val="320"/>
              </a:spcBef>
              <a:spcAft>
                <a:spcPts val="0"/>
              </a:spcAft>
              <a:buClr>
                <a:schemeClr val="dk1"/>
              </a:buClr>
              <a:buSzPts val="1600"/>
              <a:buChar char="•"/>
            </a:pPr>
            <a:r>
              <a:rPr lang="en-US" sz="1600"/>
              <a:t>We use the HTML DOM to get the element with id="p1“.</a:t>
            </a:r>
            <a:endParaRPr sz="1600"/>
          </a:p>
          <a:p>
            <a:pPr indent="-342900" lvl="0" marL="342900" rtl="0" algn="l">
              <a:spcBef>
                <a:spcPts val="320"/>
              </a:spcBef>
              <a:spcAft>
                <a:spcPts val="0"/>
              </a:spcAft>
              <a:buClr>
                <a:schemeClr val="dk1"/>
              </a:buClr>
              <a:buSzPts val="1600"/>
              <a:buChar char="•"/>
            </a:pPr>
            <a:r>
              <a:rPr lang="en-US" sz="1600"/>
              <a:t>A JavaScript changes the content (innerHTML) of that element to "New text!“.</a:t>
            </a:r>
            <a:endParaRPr sz="1600"/>
          </a:p>
          <a:p>
            <a:pPr indent="-241300" lvl="0" marL="342900" rtl="0" algn="l">
              <a:spcBef>
                <a:spcPts val="320"/>
              </a:spcBef>
              <a:spcAft>
                <a:spcPts val="0"/>
              </a:spcAft>
              <a:buClr>
                <a:schemeClr val="dk1"/>
              </a:buClr>
              <a:buSzPts val="1600"/>
              <a:buNone/>
            </a:pPr>
            <a:r>
              <a:t/>
            </a:r>
            <a:endParaRPr sz="1600"/>
          </a:p>
          <a:p>
            <a:pPr indent="0" lvl="0" marL="0" rtl="0" algn="l">
              <a:spcBef>
                <a:spcPts val="640"/>
              </a:spcBef>
              <a:spcAft>
                <a:spcPts val="0"/>
              </a:spcAft>
              <a:buClr>
                <a:schemeClr val="dk1"/>
              </a:buClr>
              <a:buSzPts val="3200"/>
              <a:buNone/>
            </a:pPr>
            <a:r>
              <a:t/>
            </a:r>
            <a:endParaRPr/>
          </a:p>
        </p:txBody>
      </p:sp>
      <p:pic>
        <p:nvPicPr>
          <p:cNvPr id="159" name="Google Shape;159;p11"/>
          <p:cNvPicPr preferRelativeResize="0"/>
          <p:nvPr/>
        </p:nvPicPr>
        <p:blipFill rotWithShape="1">
          <a:blip r:embed="rId3">
            <a:alphaModFix/>
          </a:blip>
          <a:srcRect b="0" l="0" r="0" t="0"/>
          <a:stretch/>
        </p:blipFill>
        <p:spPr>
          <a:xfrm>
            <a:off x="76200" y="1828800"/>
            <a:ext cx="4343400" cy="3695700"/>
          </a:xfrm>
          <a:prstGeom prst="rect">
            <a:avLst/>
          </a:prstGeom>
          <a:noFill/>
          <a:ln>
            <a:noFill/>
          </a:ln>
        </p:spPr>
      </p:pic>
      <p:pic>
        <p:nvPicPr>
          <p:cNvPr id="160" name="Google Shape;160;p11"/>
          <p:cNvPicPr preferRelativeResize="0"/>
          <p:nvPr/>
        </p:nvPicPr>
        <p:blipFill rotWithShape="1">
          <a:blip r:embed="rId4">
            <a:alphaModFix/>
          </a:blip>
          <a:srcRect b="0" l="0" r="0" t="0"/>
          <a:stretch/>
        </p:blipFill>
        <p:spPr>
          <a:xfrm>
            <a:off x="4878224" y="2667000"/>
            <a:ext cx="4267200" cy="2495550"/>
          </a:xfrm>
          <a:prstGeom prst="rect">
            <a:avLst/>
          </a:prstGeom>
          <a:noFill/>
          <a:ln>
            <a:noFill/>
          </a:ln>
        </p:spPr>
      </p:pic>
      <p:sp>
        <p:nvSpPr>
          <p:cNvPr id="161" name="Google Shape;161;p11"/>
          <p:cNvSpPr/>
          <p:nvPr/>
        </p:nvSpPr>
        <p:spPr>
          <a:xfrm>
            <a:off x="4419600" y="3505200"/>
            <a:ext cx="457200" cy="17145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11. Changing the Value of an Attribute :-</a:t>
            </a:r>
            <a:endParaRPr/>
          </a:p>
          <a:p>
            <a:pPr indent="0" lvl="0" marL="0" rtl="0" algn="l">
              <a:spcBef>
                <a:spcPts val="320"/>
              </a:spcBef>
              <a:spcAft>
                <a:spcPts val="0"/>
              </a:spcAft>
              <a:buClr>
                <a:schemeClr val="dk1"/>
              </a:buClr>
              <a:buSzPts val="1600"/>
              <a:buNone/>
            </a:pPr>
            <a:r>
              <a:rPr lang="en-US" sz="1600"/>
              <a:t>           </a:t>
            </a:r>
            <a:endParaRPr/>
          </a:p>
          <a:p>
            <a:pPr indent="0" lvl="0" marL="0" rtl="0" algn="l">
              <a:spcBef>
                <a:spcPts val="320"/>
              </a:spcBef>
              <a:spcAft>
                <a:spcPts val="0"/>
              </a:spcAft>
              <a:buClr>
                <a:schemeClr val="dk1"/>
              </a:buClr>
              <a:buSzPts val="1600"/>
              <a:buNone/>
            </a:pPr>
            <a:r>
              <a:rPr lang="en-US" sz="1600"/>
              <a:t>To change the value of an HTML attribute, use this syntax:</a:t>
            </a:r>
            <a:endParaRPr/>
          </a:p>
          <a:p>
            <a:pPr indent="0" lvl="0" marL="0" rtl="0" algn="l">
              <a:spcBef>
                <a:spcPts val="320"/>
              </a:spcBef>
              <a:spcAft>
                <a:spcPts val="0"/>
              </a:spcAft>
              <a:buClr>
                <a:schemeClr val="dk1"/>
              </a:buClr>
              <a:buSzPts val="1600"/>
              <a:buNone/>
            </a:pPr>
            <a:r>
              <a:rPr lang="en-US" sz="1600"/>
              <a:t>                                            </a:t>
            </a:r>
            <a:r>
              <a:rPr b="1" i="1" lang="en-US" sz="1600"/>
              <a:t>document.getElementById(id).attribute = new value</a:t>
            </a:r>
            <a:endParaRPr/>
          </a:p>
          <a:p>
            <a:pPr indent="0" lvl="0" marL="0" rtl="0" algn="l">
              <a:spcBef>
                <a:spcPts val="320"/>
              </a:spcBef>
              <a:spcAft>
                <a:spcPts val="0"/>
              </a:spcAft>
              <a:buClr>
                <a:schemeClr val="dk1"/>
              </a:buClr>
              <a:buSzPts val="1600"/>
              <a:buNone/>
            </a:pPr>
            <a:r>
              <a:rPr lang="en-US" sz="1600"/>
              <a:t>This example changes the value of the src attribute of an &lt;img&gt; element:</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US" sz="1600"/>
              <a:t>Example explained:</a:t>
            </a:r>
            <a:endParaRPr/>
          </a:p>
          <a:p>
            <a:pPr indent="-342900" lvl="0" marL="342900" rtl="0" algn="l">
              <a:spcBef>
                <a:spcPts val="320"/>
              </a:spcBef>
              <a:spcAft>
                <a:spcPts val="0"/>
              </a:spcAft>
              <a:buClr>
                <a:schemeClr val="dk1"/>
              </a:buClr>
              <a:buSzPts val="1600"/>
              <a:buChar char="•"/>
            </a:pPr>
            <a:r>
              <a:rPr lang="en-US" sz="1600"/>
              <a:t>The HTML document above contains an &lt;img&gt; element with id="myImage"</a:t>
            </a:r>
            <a:endParaRPr/>
          </a:p>
          <a:p>
            <a:pPr indent="-342900" lvl="0" marL="342900" rtl="0" algn="l">
              <a:spcBef>
                <a:spcPts val="320"/>
              </a:spcBef>
              <a:spcAft>
                <a:spcPts val="0"/>
              </a:spcAft>
              <a:buClr>
                <a:schemeClr val="dk1"/>
              </a:buClr>
              <a:buSzPts val="1600"/>
              <a:buChar char="•"/>
            </a:pPr>
            <a:r>
              <a:rPr lang="en-US" sz="1600"/>
              <a:t>We use the HTML DOM to get the element with id="myImage"</a:t>
            </a:r>
            <a:endParaRPr/>
          </a:p>
          <a:p>
            <a:pPr indent="-342900" lvl="0" marL="342900" rtl="0" algn="l">
              <a:spcBef>
                <a:spcPts val="320"/>
              </a:spcBef>
              <a:spcAft>
                <a:spcPts val="0"/>
              </a:spcAft>
              <a:buClr>
                <a:schemeClr val="dk1"/>
              </a:buClr>
              <a:buSzPts val="1600"/>
              <a:buChar char="•"/>
            </a:pPr>
            <a:r>
              <a:rPr lang="en-US" sz="1600"/>
              <a:t>A JavaScript changes the src attribute of that element from "smiley.gif" to "landscape.jpg"</a:t>
            </a:r>
            <a:endParaRPr/>
          </a:p>
          <a:p>
            <a:pPr indent="0" lvl="0" marL="0" rtl="0" algn="l">
              <a:spcBef>
                <a:spcPts val="320"/>
              </a:spcBef>
              <a:spcAft>
                <a:spcPts val="0"/>
              </a:spcAft>
              <a:buClr>
                <a:schemeClr val="dk1"/>
              </a:buClr>
              <a:buSzPts val="1600"/>
              <a:buNone/>
            </a:pPr>
            <a:br>
              <a:rPr lang="en-US" sz="1600"/>
            </a:br>
            <a:endParaRPr sz="1600"/>
          </a:p>
          <a:p>
            <a:pPr indent="0" lvl="0" marL="0" rtl="0" algn="l">
              <a:spcBef>
                <a:spcPts val="320"/>
              </a:spcBef>
              <a:spcAft>
                <a:spcPts val="0"/>
              </a:spcAft>
              <a:buClr>
                <a:schemeClr val="dk1"/>
              </a:buClr>
              <a:buSzPts val="1600"/>
              <a:buNone/>
            </a:pPr>
            <a:r>
              <a:t/>
            </a:r>
            <a:endParaRPr b="1" i="1" sz="1600"/>
          </a:p>
          <a:p>
            <a:pPr indent="-139700" lvl="0" marL="342900" rtl="0" algn="l">
              <a:spcBef>
                <a:spcPts val="640"/>
              </a:spcBef>
              <a:spcAft>
                <a:spcPts val="0"/>
              </a:spcAft>
              <a:buClr>
                <a:schemeClr val="dk1"/>
              </a:buClr>
              <a:buSzPts val="3200"/>
              <a:buNone/>
            </a:pPr>
            <a:r>
              <a:t/>
            </a:r>
            <a:endParaRPr/>
          </a:p>
        </p:txBody>
      </p:sp>
      <p:pic>
        <p:nvPicPr>
          <p:cNvPr id="167" name="Google Shape;167;p12"/>
          <p:cNvPicPr preferRelativeResize="0"/>
          <p:nvPr/>
        </p:nvPicPr>
        <p:blipFill rotWithShape="1">
          <a:blip r:embed="rId3">
            <a:alphaModFix/>
          </a:blip>
          <a:srcRect b="0" l="0" r="0" t="0"/>
          <a:stretch/>
        </p:blipFill>
        <p:spPr>
          <a:xfrm>
            <a:off x="76200" y="1600200"/>
            <a:ext cx="4495800" cy="3419475"/>
          </a:xfrm>
          <a:prstGeom prst="rect">
            <a:avLst/>
          </a:prstGeom>
          <a:noFill/>
          <a:ln>
            <a:noFill/>
          </a:ln>
        </p:spPr>
      </p:pic>
      <p:pic>
        <p:nvPicPr>
          <p:cNvPr id="168" name="Google Shape;168;p12"/>
          <p:cNvPicPr preferRelativeResize="0"/>
          <p:nvPr/>
        </p:nvPicPr>
        <p:blipFill rotWithShape="1">
          <a:blip r:embed="rId4">
            <a:alphaModFix/>
          </a:blip>
          <a:srcRect b="0" l="0" r="0" t="0"/>
          <a:stretch/>
        </p:blipFill>
        <p:spPr>
          <a:xfrm>
            <a:off x="5107537" y="1600200"/>
            <a:ext cx="4015099" cy="3419475"/>
          </a:xfrm>
          <a:prstGeom prst="rect">
            <a:avLst/>
          </a:prstGeom>
          <a:noFill/>
          <a:ln>
            <a:noFill/>
          </a:ln>
        </p:spPr>
      </p:pic>
      <p:sp>
        <p:nvSpPr>
          <p:cNvPr id="169" name="Google Shape;169;p12"/>
          <p:cNvSpPr/>
          <p:nvPr/>
        </p:nvSpPr>
        <p:spPr>
          <a:xfrm>
            <a:off x="4695203" y="3255168"/>
            <a:ext cx="383136" cy="109537"/>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12. Dynamic HTML content :-</a:t>
            </a:r>
            <a:endParaRPr/>
          </a:p>
          <a:p>
            <a:pPr indent="-241300" lvl="0" marL="342900" rtl="0" algn="l">
              <a:spcBef>
                <a:spcPts val="320"/>
              </a:spcBef>
              <a:spcAft>
                <a:spcPts val="0"/>
              </a:spcAft>
              <a:buClr>
                <a:schemeClr val="dk1"/>
              </a:buClr>
              <a:buSzPts val="1600"/>
              <a:buNone/>
            </a:pPr>
            <a:r>
              <a:t/>
            </a:r>
            <a:endParaRPr sz="1600"/>
          </a:p>
          <a:p>
            <a:pPr indent="-342900" lvl="0" marL="342900" rtl="0" algn="l">
              <a:spcBef>
                <a:spcPts val="320"/>
              </a:spcBef>
              <a:spcAft>
                <a:spcPts val="0"/>
              </a:spcAft>
              <a:buClr>
                <a:schemeClr val="dk1"/>
              </a:buClr>
              <a:buSzPts val="1600"/>
              <a:buChar char="•"/>
            </a:pPr>
            <a:r>
              <a:rPr lang="en-US" sz="1600"/>
              <a:t>JavaScript can create dynamic HTML content:</a:t>
            </a:r>
            <a:endParaRPr/>
          </a:p>
          <a:p>
            <a:pPr indent="0" lvl="0" marL="0" rtl="0" algn="l">
              <a:spcBef>
                <a:spcPts val="320"/>
              </a:spcBef>
              <a:spcAft>
                <a:spcPts val="0"/>
              </a:spcAft>
              <a:buClr>
                <a:schemeClr val="dk1"/>
              </a:buClr>
              <a:buSzPts val="1600"/>
              <a:buNone/>
            </a:pPr>
            <a:r>
              <a:rPr lang="en-US" sz="1600"/>
              <a:t>       </a:t>
            </a:r>
            <a:endParaRPr sz="1600"/>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175" name="Google Shape;175;p13"/>
          <p:cNvPicPr preferRelativeResize="0"/>
          <p:nvPr/>
        </p:nvPicPr>
        <p:blipFill rotWithShape="1">
          <a:blip r:embed="rId3">
            <a:alphaModFix/>
          </a:blip>
          <a:srcRect b="0" l="0" r="0" t="0"/>
          <a:stretch/>
        </p:blipFill>
        <p:spPr>
          <a:xfrm>
            <a:off x="762000" y="1295400"/>
            <a:ext cx="7467600" cy="3657600"/>
          </a:xfrm>
          <a:prstGeom prst="rect">
            <a:avLst/>
          </a:prstGeom>
          <a:noFill/>
          <a:ln>
            <a:noFill/>
          </a:ln>
        </p:spPr>
      </p:pic>
      <p:pic>
        <p:nvPicPr>
          <p:cNvPr id="176" name="Google Shape;176;p13"/>
          <p:cNvPicPr preferRelativeResize="0"/>
          <p:nvPr/>
        </p:nvPicPr>
        <p:blipFill rotWithShape="1">
          <a:blip r:embed="rId4">
            <a:alphaModFix/>
          </a:blip>
          <a:srcRect b="0" l="0" r="0" t="0"/>
          <a:stretch/>
        </p:blipFill>
        <p:spPr>
          <a:xfrm>
            <a:off x="1828800" y="5715000"/>
            <a:ext cx="5324475" cy="790575"/>
          </a:xfrm>
          <a:prstGeom prst="rect">
            <a:avLst/>
          </a:prstGeom>
          <a:noFill/>
          <a:ln>
            <a:noFill/>
          </a:ln>
        </p:spPr>
      </p:pic>
      <p:sp>
        <p:nvSpPr>
          <p:cNvPr id="177" name="Google Shape;177;p13"/>
          <p:cNvSpPr/>
          <p:nvPr/>
        </p:nvSpPr>
        <p:spPr>
          <a:xfrm>
            <a:off x="4419600" y="4953000"/>
            <a:ext cx="228600" cy="762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13. document.write() :-</a:t>
            </a:r>
            <a:endParaRPr sz="2000"/>
          </a:p>
          <a:p>
            <a:pPr indent="0" lvl="0" marL="0" rtl="0" algn="l">
              <a:spcBef>
                <a:spcPts val="400"/>
              </a:spcBef>
              <a:spcAft>
                <a:spcPts val="0"/>
              </a:spcAft>
              <a:buClr>
                <a:schemeClr val="dk1"/>
              </a:buClr>
              <a:buSzPts val="2000"/>
              <a:buNone/>
            </a:pPr>
            <a:r>
              <a:t/>
            </a:r>
            <a:endParaRPr sz="2000"/>
          </a:p>
          <a:p>
            <a:pPr indent="0" lvl="0" marL="0" rtl="0" algn="l">
              <a:spcBef>
                <a:spcPts val="360"/>
              </a:spcBef>
              <a:spcAft>
                <a:spcPts val="0"/>
              </a:spcAft>
              <a:buClr>
                <a:schemeClr val="dk1"/>
              </a:buClr>
              <a:buSzPts val="1800"/>
              <a:buNone/>
            </a:pPr>
            <a:r>
              <a:rPr lang="en-US" sz="1800"/>
              <a:t>  In JavaScript, document.write() can be used to write directly to the HTML output stream:</a:t>
            </a:r>
            <a:endParaRPr/>
          </a:p>
          <a:p>
            <a:pPr indent="0" lvl="0" marL="0" rtl="0" algn="l">
              <a:spcBef>
                <a:spcPts val="640"/>
              </a:spcBef>
              <a:spcAft>
                <a:spcPts val="0"/>
              </a:spcAft>
              <a:buClr>
                <a:schemeClr val="dk1"/>
              </a:buClr>
              <a:buSzPts val="3200"/>
              <a:buNone/>
            </a:pPr>
            <a:r>
              <a:rPr lang="en-US"/>
              <a:t> </a:t>
            </a:r>
            <a:endParaRPr/>
          </a:p>
        </p:txBody>
      </p:sp>
      <p:pic>
        <p:nvPicPr>
          <p:cNvPr id="183" name="Google Shape;183;p14"/>
          <p:cNvPicPr preferRelativeResize="0"/>
          <p:nvPr/>
        </p:nvPicPr>
        <p:blipFill rotWithShape="1">
          <a:blip r:embed="rId3">
            <a:alphaModFix/>
          </a:blip>
          <a:srcRect b="0" l="0" r="0" t="0"/>
          <a:stretch/>
        </p:blipFill>
        <p:spPr>
          <a:xfrm>
            <a:off x="152400" y="1828800"/>
            <a:ext cx="4578053" cy="4343400"/>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5257800" y="3429000"/>
            <a:ext cx="3733800" cy="2228850"/>
          </a:xfrm>
          <a:prstGeom prst="rect">
            <a:avLst/>
          </a:prstGeom>
          <a:noFill/>
          <a:ln>
            <a:noFill/>
          </a:ln>
        </p:spPr>
      </p:pic>
      <p:sp>
        <p:nvSpPr>
          <p:cNvPr id="185" name="Google Shape;185;p14"/>
          <p:cNvSpPr/>
          <p:nvPr/>
        </p:nvSpPr>
        <p:spPr>
          <a:xfrm>
            <a:off x="4730453" y="4000500"/>
            <a:ext cx="527347" cy="1905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14. Changing HTML Style :-</a:t>
            </a:r>
            <a:endParaRPr/>
          </a:p>
          <a:p>
            <a:pPr indent="0" lvl="0" marL="0" rtl="0" algn="l">
              <a:spcBef>
                <a:spcPts val="360"/>
              </a:spcBef>
              <a:spcAft>
                <a:spcPts val="0"/>
              </a:spcAft>
              <a:buClr>
                <a:schemeClr val="dk1"/>
              </a:buClr>
              <a:buSzPts val="1800"/>
              <a:buNone/>
            </a:pPr>
            <a:r>
              <a:rPr lang="en-US" sz="1800"/>
              <a:t>     To change the style of an HTML element, use this syntax:</a:t>
            </a:r>
            <a:endParaRPr/>
          </a:p>
          <a:p>
            <a:pPr indent="0" lvl="0" marL="0" rtl="0" algn="l">
              <a:spcBef>
                <a:spcPts val="360"/>
              </a:spcBef>
              <a:spcAft>
                <a:spcPts val="0"/>
              </a:spcAft>
              <a:buClr>
                <a:schemeClr val="dk1"/>
              </a:buClr>
              <a:buSzPts val="1800"/>
              <a:buNone/>
            </a:pPr>
            <a:r>
              <a:rPr lang="en-US" sz="1800"/>
              <a:t>                                          document.getElementById(</a:t>
            </a:r>
            <a:r>
              <a:rPr i="1" lang="en-US" sz="1800"/>
              <a:t>id</a:t>
            </a:r>
            <a:r>
              <a:rPr lang="en-US" sz="1800"/>
              <a:t>).style.</a:t>
            </a:r>
            <a:r>
              <a:rPr i="1" lang="en-US" sz="1800"/>
              <a:t>property </a:t>
            </a:r>
            <a:r>
              <a:rPr lang="en-US" sz="1800"/>
              <a:t>=</a:t>
            </a:r>
            <a:r>
              <a:rPr i="1" lang="en-US" sz="1800"/>
              <a:t> new style</a:t>
            </a:r>
            <a:endParaRPr sz="1800"/>
          </a:p>
          <a:p>
            <a:pPr indent="0" lvl="0" marL="0" rtl="0" algn="l">
              <a:spcBef>
                <a:spcPts val="360"/>
              </a:spcBef>
              <a:spcAft>
                <a:spcPts val="0"/>
              </a:spcAft>
              <a:buClr>
                <a:schemeClr val="dk1"/>
              </a:buClr>
              <a:buSzPts val="1800"/>
              <a:buNone/>
            </a:pPr>
            <a:r>
              <a:rPr lang="en-US" sz="1800"/>
              <a:t>     The following example changes the style of a &lt;p&gt; element:</a:t>
            </a:r>
            <a:endParaRPr/>
          </a:p>
          <a:p>
            <a:pPr indent="0" lvl="0" marL="0" rtl="0" algn="l">
              <a:spcBef>
                <a:spcPts val="360"/>
              </a:spcBef>
              <a:spcAft>
                <a:spcPts val="0"/>
              </a:spcAft>
              <a:buClr>
                <a:schemeClr val="dk1"/>
              </a:buClr>
              <a:buSzPts val="1800"/>
              <a:buNone/>
            </a:pPr>
            <a:r>
              <a:t/>
            </a:r>
            <a:endParaRPr sz="1800"/>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191" name="Google Shape;191;p15"/>
          <p:cNvPicPr preferRelativeResize="0"/>
          <p:nvPr/>
        </p:nvPicPr>
        <p:blipFill rotWithShape="1">
          <a:blip r:embed="rId3">
            <a:alphaModFix/>
          </a:blip>
          <a:srcRect b="0" l="0" r="0" t="0"/>
          <a:stretch/>
        </p:blipFill>
        <p:spPr>
          <a:xfrm>
            <a:off x="152400" y="1676400"/>
            <a:ext cx="4876800" cy="4543425"/>
          </a:xfrm>
          <a:prstGeom prst="rect">
            <a:avLst/>
          </a:prstGeom>
          <a:noFill/>
          <a:ln>
            <a:noFill/>
          </a:ln>
        </p:spPr>
      </p:pic>
      <p:pic>
        <p:nvPicPr>
          <p:cNvPr id="192" name="Google Shape;192;p15"/>
          <p:cNvPicPr preferRelativeResize="0"/>
          <p:nvPr/>
        </p:nvPicPr>
        <p:blipFill rotWithShape="1">
          <a:blip r:embed="rId4">
            <a:alphaModFix/>
          </a:blip>
          <a:srcRect b="0" l="0" r="0" t="0"/>
          <a:stretch/>
        </p:blipFill>
        <p:spPr>
          <a:xfrm>
            <a:off x="5486400" y="2590800"/>
            <a:ext cx="3664721" cy="2571750"/>
          </a:xfrm>
          <a:prstGeom prst="rect">
            <a:avLst/>
          </a:prstGeom>
          <a:noFill/>
          <a:ln>
            <a:noFill/>
          </a:ln>
        </p:spPr>
      </p:pic>
      <p:sp>
        <p:nvSpPr>
          <p:cNvPr id="193" name="Google Shape;193;p15"/>
          <p:cNvSpPr/>
          <p:nvPr/>
        </p:nvSpPr>
        <p:spPr>
          <a:xfrm>
            <a:off x="5029200" y="3876675"/>
            <a:ext cx="457200" cy="161925"/>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15. Using Events :-</a:t>
            </a:r>
            <a:endParaRPr/>
          </a:p>
          <a:p>
            <a:pPr indent="0" lvl="1" marL="400050" rtl="0" algn="l">
              <a:spcBef>
                <a:spcPts val="360"/>
              </a:spcBef>
              <a:spcAft>
                <a:spcPts val="0"/>
              </a:spcAft>
              <a:buClr>
                <a:schemeClr val="dk1"/>
              </a:buClr>
              <a:buSzPts val="1800"/>
              <a:buNone/>
            </a:pPr>
            <a:r>
              <a:rPr lang="en-US" sz="1800"/>
              <a:t>The HTML DOM allows you to execute code when an event occurs.</a:t>
            </a:r>
            <a:endParaRPr/>
          </a:p>
          <a:p>
            <a:pPr indent="0" lvl="1" marL="400050" rtl="0" algn="l">
              <a:spcBef>
                <a:spcPts val="360"/>
              </a:spcBef>
              <a:spcAft>
                <a:spcPts val="0"/>
              </a:spcAft>
              <a:buClr>
                <a:schemeClr val="dk1"/>
              </a:buClr>
              <a:buSzPts val="1800"/>
              <a:buNone/>
            </a:pPr>
            <a:r>
              <a:rPr lang="en-US" sz="1800"/>
              <a:t>Events are generated by the browser when "things happen" to HTML elements:</a:t>
            </a:r>
            <a:endParaRPr/>
          </a:p>
          <a:p>
            <a:pPr indent="-285750" lvl="1" marL="742950" rtl="0" algn="l">
              <a:spcBef>
                <a:spcPts val="360"/>
              </a:spcBef>
              <a:spcAft>
                <a:spcPts val="0"/>
              </a:spcAft>
              <a:buClr>
                <a:schemeClr val="dk1"/>
              </a:buClr>
              <a:buSzPts val="1800"/>
              <a:buFont typeface="Arial"/>
              <a:buChar char="•"/>
            </a:pPr>
            <a:r>
              <a:rPr lang="en-US" sz="1800"/>
              <a:t>An element is clicked on</a:t>
            </a:r>
            <a:endParaRPr/>
          </a:p>
          <a:p>
            <a:pPr indent="-285750" lvl="1" marL="742950" rtl="0" algn="l">
              <a:spcBef>
                <a:spcPts val="360"/>
              </a:spcBef>
              <a:spcAft>
                <a:spcPts val="0"/>
              </a:spcAft>
              <a:buClr>
                <a:schemeClr val="dk1"/>
              </a:buClr>
              <a:buSzPts val="1800"/>
              <a:buFont typeface="Arial"/>
              <a:buChar char="•"/>
            </a:pPr>
            <a:r>
              <a:rPr lang="en-US" sz="1800"/>
              <a:t>The page has loaded</a:t>
            </a:r>
            <a:endParaRPr/>
          </a:p>
          <a:p>
            <a:pPr indent="-285750" lvl="1" marL="742950" rtl="0" algn="l">
              <a:spcBef>
                <a:spcPts val="360"/>
              </a:spcBef>
              <a:spcAft>
                <a:spcPts val="0"/>
              </a:spcAft>
              <a:buClr>
                <a:schemeClr val="dk1"/>
              </a:buClr>
              <a:buSzPts val="1800"/>
              <a:buFont typeface="Arial"/>
              <a:buChar char="•"/>
            </a:pPr>
            <a:r>
              <a:rPr lang="en-US" sz="1800"/>
              <a:t>Input fields are changed</a:t>
            </a:r>
            <a:endParaRPr/>
          </a:p>
          <a:p>
            <a:pPr indent="0" lvl="1" marL="400050" rtl="0" algn="l">
              <a:spcBef>
                <a:spcPts val="360"/>
              </a:spcBef>
              <a:spcAft>
                <a:spcPts val="0"/>
              </a:spcAft>
              <a:buClr>
                <a:schemeClr val="dk1"/>
              </a:buClr>
              <a:buSzPts val="1800"/>
              <a:buNone/>
            </a:pPr>
            <a:r>
              <a:rPr lang="en-US" sz="1800"/>
              <a:t>You will learn more about events in the next chapter of this tutorial.</a:t>
            </a:r>
            <a:endParaRPr/>
          </a:p>
          <a:p>
            <a:pPr indent="0" lvl="1" marL="400050" rtl="0" algn="l">
              <a:spcBef>
                <a:spcPts val="360"/>
              </a:spcBef>
              <a:spcAft>
                <a:spcPts val="0"/>
              </a:spcAft>
              <a:buClr>
                <a:schemeClr val="dk1"/>
              </a:buClr>
              <a:buSzPts val="1800"/>
              <a:buNone/>
            </a:pPr>
            <a:r>
              <a:rPr lang="en-US" sz="1800"/>
              <a:t>This example changes the style of the HTML element with id="id1", when the user clicks a button:</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199" name="Google Shape;199;p16"/>
          <p:cNvPicPr preferRelativeResize="0"/>
          <p:nvPr/>
        </p:nvPicPr>
        <p:blipFill rotWithShape="1">
          <a:blip r:embed="rId3">
            <a:alphaModFix/>
          </a:blip>
          <a:srcRect b="0" l="0" r="0" t="0"/>
          <a:stretch/>
        </p:blipFill>
        <p:spPr>
          <a:xfrm>
            <a:off x="23501" y="3276600"/>
            <a:ext cx="5005699" cy="2924175"/>
          </a:xfrm>
          <a:prstGeom prst="rect">
            <a:avLst/>
          </a:prstGeom>
          <a:noFill/>
          <a:ln>
            <a:noFill/>
          </a:ln>
        </p:spPr>
      </p:pic>
      <p:pic>
        <p:nvPicPr>
          <p:cNvPr id="200" name="Google Shape;200;p16"/>
          <p:cNvPicPr preferRelativeResize="0"/>
          <p:nvPr/>
        </p:nvPicPr>
        <p:blipFill rotWithShape="1">
          <a:blip r:embed="rId4">
            <a:alphaModFix/>
          </a:blip>
          <a:srcRect b="0" l="0" r="0" t="0"/>
          <a:stretch/>
        </p:blipFill>
        <p:spPr>
          <a:xfrm>
            <a:off x="5715000" y="3276601"/>
            <a:ext cx="3352800" cy="2924174"/>
          </a:xfrm>
          <a:prstGeom prst="rect">
            <a:avLst/>
          </a:prstGeom>
          <a:noFill/>
          <a:ln>
            <a:noFill/>
          </a:ln>
        </p:spPr>
      </p:pic>
      <p:sp>
        <p:nvSpPr>
          <p:cNvPr id="201" name="Google Shape;201;p16"/>
          <p:cNvSpPr/>
          <p:nvPr/>
        </p:nvSpPr>
        <p:spPr>
          <a:xfrm>
            <a:off x="5029200" y="4648200"/>
            <a:ext cx="685800" cy="2286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16. HTML Event Attributes :-</a:t>
            </a:r>
            <a:endParaRPr/>
          </a:p>
          <a:p>
            <a:pPr indent="0" lvl="0" marL="0" rtl="0" algn="l">
              <a:spcBef>
                <a:spcPts val="360"/>
              </a:spcBef>
              <a:spcAft>
                <a:spcPts val="0"/>
              </a:spcAft>
              <a:buClr>
                <a:schemeClr val="dk1"/>
              </a:buClr>
              <a:buSzPts val="1800"/>
              <a:buNone/>
            </a:pPr>
            <a:r>
              <a:rPr lang="en-US" sz="1800"/>
              <a:t>To assign events to HTML elements you can use event attributes.</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US" sz="1800"/>
              <a:t>In the example above, a function named displayDate will be executed when the button is clicked.</a:t>
            </a:r>
            <a:endParaRPr/>
          </a:p>
          <a:p>
            <a:pPr indent="0" lvl="0" marL="0" rtl="0" algn="l">
              <a:spcBef>
                <a:spcPts val="360"/>
              </a:spcBef>
              <a:spcAft>
                <a:spcPts val="0"/>
              </a:spcAft>
              <a:buClr>
                <a:schemeClr val="dk1"/>
              </a:buClr>
              <a:buSzPts val="1800"/>
              <a:buNone/>
            </a:pPr>
            <a:r>
              <a:rPr lang="en-US" sz="1800"/>
              <a:t>Write the following code in your VS code and see the result.</a:t>
            </a:r>
            <a:endParaRPr sz="1800"/>
          </a:p>
          <a:p>
            <a:pPr indent="0" lvl="0" marL="0" rtl="0" algn="l">
              <a:spcBef>
                <a:spcPts val="640"/>
              </a:spcBef>
              <a:spcAft>
                <a:spcPts val="0"/>
              </a:spcAft>
              <a:buClr>
                <a:schemeClr val="dk1"/>
              </a:buClr>
              <a:buSzPts val="3200"/>
              <a:buNone/>
            </a:pPr>
            <a:r>
              <a:t/>
            </a:r>
            <a:endParaRPr/>
          </a:p>
        </p:txBody>
      </p:sp>
      <p:pic>
        <p:nvPicPr>
          <p:cNvPr id="207" name="Google Shape;207;p17"/>
          <p:cNvPicPr preferRelativeResize="0"/>
          <p:nvPr/>
        </p:nvPicPr>
        <p:blipFill rotWithShape="1">
          <a:blip r:embed="rId3">
            <a:alphaModFix/>
          </a:blip>
          <a:srcRect b="0" l="0" r="0" t="0"/>
          <a:stretch/>
        </p:blipFill>
        <p:spPr>
          <a:xfrm>
            <a:off x="1692735" y="990600"/>
            <a:ext cx="5819775" cy="447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17. Assign Events Using the HTML DOM :-</a:t>
            </a:r>
            <a:endParaRPr/>
          </a:p>
          <a:p>
            <a:pPr indent="0" lvl="0" marL="0" rtl="0" algn="l">
              <a:spcBef>
                <a:spcPts val="360"/>
              </a:spcBef>
              <a:spcAft>
                <a:spcPts val="0"/>
              </a:spcAft>
              <a:buClr>
                <a:schemeClr val="dk1"/>
              </a:buClr>
              <a:buSzPts val="1800"/>
              <a:buNone/>
            </a:pPr>
            <a:r>
              <a:rPr lang="en-US" sz="1800"/>
              <a:t>The HTML DOM allows you to assign events to HTML elements using JavaScript:</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342900" lvl="0" marL="342900" rtl="0" algn="l">
              <a:spcBef>
                <a:spcPts val="360"/>
              </a:spcBef>
              <a:spcAft>
                <a:spcPts val="0"/>
              </a:spcAft>
              <a:buClr>
                <a:schemeClr val="dk1"/>
              </a:buClr>
              <a:buSzPts val="1800"/>
              <a:buChar char="•"/>
            </a:pPr>
            <a:r>
              <a:rPr lang="en-US" sz="1800"/>
              <a:t>In the example above, a function named displayDate is assigned to an HTML element with the id="myBtn".</a:t>
            </a:r>
            <a:endParaRPr/>
          </a:p>
          <a:p>
            <a:pPr indent="-342900" lvl="0" marL="342900" rtl="0" algn="l">
              <a:spcBef>
                <a:spcPts val="360"/>
              </a:spcBef>
              <a:spcAft>
                <a:spcPts val="0"/>
              </a:spcAft>
              <a:buClr>
                <a:schemeClr val="dk1"/>
              </a:buClr>
              <a:buSzPts val="1800"/>
              <a:buChar char="•"/>
            </a:pPr>
            <a:r>
              <a:rPr lang="en-US" sz="1800"/>
              <a:t>The function will be executed when the button is clicked.</a:t>
            </a:r>
            <a:endParaRPr/>
          </a:p>
          <a:p>
            <a:pPr indent="-342900" lvl="0" marL="342900" rtl="0" algn="l">
              <a:spcBef>
                <a:spcPts val="360"/>
              </a:spcBef>
              <a:spcAft>
                <a:spcPts val="0"/>
              </a:spcAft>
              <a:buClr>
                <a:schemeClr val="dk1"/>
              </a:buClr>
              <a:buSzPts val="1800"/>
              <a:buChar char="•"/>
            </a:pPr>
            <a:r>
              <a:rPr lang="en-US" sz="1800"/>
              <a:t>Write the following code in your VS code and see the result.</a:t>
            </a:r>
            <a:endParaRPr/>
          </a:p>
          <a:p>
            <a:pPr indent="-228600" lvl="0" marL="342900" rtl="0" algn="l">
              <a:spcBef>
                <a:spcPts val="360"/>
              </a:spcBef>
              <a:spcAft>
                <a:spcPts val="0"/>
              </a:spcAft>
              <a:buClr>
                <a:schemeClr val="dk1"/>
              </a:buClr>
              <a:buSzPts val="1800"/>
              <a:buNone/>
            </a:pPr>
            <a:r>
              <a:t/>
            </a:r>
            <a:endParaRPr sz="1800"/>
          </a:p>
          <a:p>
            <a:pPr indent="0" lvl="0" marL="0" rtl="0" algn="l">
              <a:spcBef>
                <a:spcPts val="400"/>
              </a:spcBef>
              <a:spcAft>
                <a:spcPts val="0"/>
              </a:spcAft>
              <a:buClr>
                <a:schemeClr val="dk1"/>
              </a:buClr>
              <a:buSzPts val="2000"/>
              <a:buNone/>
            </a:pPr>
            <a:r>
              <a:t/>
            </a:r>
            <a:endParaRPr sz="2000"/>
          </a:p>
          <a:p>
            <a:pPr indent="0" lvl="0" marL="0" rtl="0" algn="l">
              <a:spcBef>
                <a:spcPts val="640"/>
              </a:spcBef>
              <a:spcAft>
                <a:spcPts val="0"/>
              </a:spcAft>
              <a:buClr>
                <a:schemeClr val="dk1"/>
              </a:buClr>
              <a:buSzPts val="3200"/>
              <a:buNone/>
            </a:pPr>
            <a:r>
              <a:t/>
            </a:r>
            <a:endParaRPr/>
          </a:p>
        </p:txBody>
      </p:sp>
      <p:pic>
        <p:nvPicPr>
          <p:cNvPr id="213" name="Google Shape;213;p18"/>
          <p:cNvPicPr preferRelativeResize="0"/>
          <p:nvPr/>
        </p:nvPicPr>
        <p:blipFill rotWithShape="1">
          <a:blip r:embed="rId3">
            <a:alphaModFix/>
          </a:blip>
          <a:srcRect b="0" l="0" r="0" t="0"/>
          <a:stretch/>
        </p:blipFill>
        <p:spPr>
          <a:xfrm>
            <a:off x="1371600" y="838201"/>
            <a:ext cx="6115050" cy="434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18. The onmousedown, onmouseup and onclick           	Events :-</a:t>
            </a:r>
            <a:endParaRPr/>
          </a:p>
          <a:p>
            <a:pPr indent="0" lvl="0" marL="0" rtl="0" algn="l">
              <a:spcBef>
                <a:spcPts val="360"/>
              </a:spcBef>
              <a:spcAft>
                <a:spcPts val="0"/>
              </a:spcAft>
              <a:buClr>
                <a:schemeClr val="dk1"/>
              </a:buClr>
              <a:buSzPts val="1800"/>
              <a:buNone/>
            </a:pPr>
            <a:r>
              <a:rPr lang="en-US" sz="1800"/>
              <a:t>The </a:t>
            </a:r>
            <a:r>
              <a:rPr b="1" lang="en-US" sz="1800"/>
              <a:t>onmousedown</a:t>
            </a:r>
            <a:r>
              <a:rPr lang="en-US" sz="1800"/>
              <a:t>, </a:t>
            </a:r>
            <a:r>
              <a:rPr b="1" lang="en-US" sz="1800"/>
              <a:t>onmouseup</a:t>
            </a:r>
            <a:r>
              <a:rPr lang="en-US" sz="1800"/>
              <a:t>, and </a:t>
            </a:r>
            <a:r>
              <a:rPr b="1" lang="en-US" sz="1800"/>
              <a:t>onclick </a:t>
            </a:r>
            <a:r>
              <a:rPr lang="en-US" sz="1800"/>
              <a:t>events are all parts of a mouse-click. First when a mouse-button is clicked, the onmousedown event is triggered, then, when the mouse-button is released, the onmouseup event is triggered, finally, when the mouse-click is completed, the onclick event is triggered.</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US" sz="1800"/>
              <a:t>Write the following code in your VS code and see the result.</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640"/>
              </a:spcBef>
              <a:spcAft>
                <a:spcPts val="0"/>
              </a:spcAft>
              <a:buClr>
                <a:schemeClr val="dk1"/>
              </a:buClr>
              <a:buSzPts val="3200"/>
              <a:buNone/>
            </a:pPr>
            <a:r>
              <a:t/>
            </a:r>
            <a:endParaRPr/>
          </a:p>
        </p:txBody>
      </p:sp>
      <p:pic>
        <p:nvPicPr>
          <p:cNvPr id="219" name="Google Shape;219;p19"/>
          <p:cNvPicPr preferRelativeResize="0"/>
          <p:nvPr/>
        </p:nvPicPr>
        <p:blipFill rotWithShape="1">
          <a:blip r:embed="rId3">
            <a:alphaModFix/>
          </a:blip>
          <a:srcRect b="0" l="0" r="0" t="0"/>
          <a:stretch/>
        </p:blipFill>
        <p:spPr>
          <a:xfrm>
            <a:off x="914400" y="2209800"/>
            <a:ext cx="680085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304800" lvl="0" marL="457200" rtl="0" algn="l">
              <a:spcBef>
                <a:spcPts val="0"/>
              </a:spcBef>
              <a:spcAft>
                <a:spcPts val="0"/>
              </a:spcAft>
              <a:buClr>
                <a:schemeClr val="dk1"/>
              </a:buClr>
              <a:buSzPts val="2400"/>
              <a:buFont typeface="Calibri"/>
              <a:buNone/>
            </a:pPr>
            <a:r>
              <a:t/>
            </a:r>
            <a:endParaRPr sz="2400"/>
          </a:p>
          <a:p>
            <a:pPr indent="-304800" lvl="0" marL="457200" rtl="0" algn="l">
              <a:spcBef>
                <a:spcPts val="480"/>
              </a:spcBef>
              <a:spcAft>
                <a:spcPts val="0"/>
              </a:spcAft>
              <a:buClr>
                <a:schemeClr val="dk1"/>
              </a:buClr>
              <a:buSzPts val="2400"/>
              <a:buFont typeface="Calibri"/>
              <a:buNone/>
            </a:pPr>
            <a:r>
              <a:t/>
            </a:r>
            <a:endParaRPr sz="2400"/>
          </a:p>
          <a:p>
            <a:pPr indent="-457200" lvl="0" marL="457200" rtl="0" algn="l">
              <a:spcBef>
                <a:spcPts val="480"/>
              </a:spcBef>
              <a:spcAft>
                <a:spcPts val="0"/>
              </a:spcAft>
              <a:buClr>
                <a:schemeClr val="dk1"/>
              </a:buClr>
              <a:buSzPts val="2400"/>
              <a:buFont typeface="Calibri"/>
              <a:buAutoNum type="arabicPeriod"/>
            </a:pPr>
            <a:r>
              <a:rPr lang="en-US" sz="2400"/>
              <a:t>What is the HTML DOM?</a:t>
            </a:r>
            <a:endParaRPr/>
          </a:p>
          <a:p>
            <a:pPr indent="-285750" lvl="1" marL="742950" rtl="0" algn="l">
              <a:spcBef>
                <a:spcPts val="320"/>
              </a:spcBef>
              <a:spcAft>
                <a:spcPts val="0"/>
              </a:spcAft>
              <a:buClr>
                <a:schemeClr val="dk1"/>
              </a:buClr>
              <a:buSzPts val="1600"/>
              <a:buFont typeface="Arial"/>
              <a:buChar char="•"/>
            </a:pPr>
            <a:r>
              <a:rPr lang="en-US" sz="1600"/>
              <a:t>The HTML DOM is a standard object model and programming interface for HTML. It defines:</a:t>
            </a:r>
            <a:endParaRPr/>
          </a:p>
          <a:p>
            <a:pPr indent="-285750" lvl="1" marL="742950" rtl="0" algn="l">
              <a:spcBef>
                <a:spcPts val="320"/>
              </a:spcBef>
              <a:spcAft>
                <a:spcPts val="0"/>
              </a:spcAft>
              <a:buClr>
                <a:schemeClr val="dk1"/>
              </a:buClr>
              <a:buSzPts val="1600"/>
              <a:buFont typeface="Arial"/>
              <a:buChar char="•"/>
            </a:pPr>
            <a:r>
              <a:rPr lang="en-US" sz="1600"/>
              <a:t>The HTML elements as objects</a:t>
            </a:r>
            <a:endParaRPr/>
          </a:p>
          <a:p>
            <a:pPr indent="-285750" lvl="1" marL="742950" rtl="0" algn="l">
              <a:spcBef>
                <a:spcPts val="320"/>
              </a:spcBef>
              <a:spcAft>
                <a:spcPts val="0"/>
              </a:spcAft>
              <a:buClr>
                <a:schemeClr val="dk1"/>
              </a:buClr>
              <a:buSzPts val="1600"/>
              <a:buFont typeface="Arial"/>
              <a:buChar char="•"/>
            </a:pPr>
            <a:r>
              <a:rPr lang="en-US" sz="1600"/>
              <a:t>The properties of all HTML elements</a:t>
            </a:r>
            <a:endParaRPr/>
          </a:p>
          <a:p>
            <a:pPr indent="-285750" lvl="1" marL="742950" rtl="0" algn="l">
              <a:spcBef>
                <a:spcPts val="320"/>
              </a:spcBef>
              <a:spcAft>
                <a:spcPts val="0"/>
              </a:spcAft>
              <a:buClr>
                <a:schemeClr val="dk1"/>
              </a:buClr>
              <a:buSzPts val="1600"/>
              <a:buFont typeface="Arial"/>
              <a:buChar char="•"/>
            </a:pPr>
            <a:r>
              <a:rPr lang="en-US" sz="1600"/>
              <a:t>The methods to access all HTML elements</a:t>
            </a:r>
            <a:endParaRPr/>
          </a:p>
          <a:p>
            <a:pPr indent="-285750" lvl="1" marL="742950" rtl="0" algn="l">
              <a:spcBef>
                <a:spcPts val="320"/>
              </a:spcBef>
              <a:spcAft>
                <a:spcPts val="0"/>
              </a:spcAft>
              <a:buClr>
                <a:schemeClr val="dk1"/>
              </a:buClr>
              <a:buSzPts val="1600"/>
              <a:buFont typeface="Arial"/>
              <a:buChar char="•"/>
            </a:pPr>
            <a:r>
              <a:rPr lang="en-US" sz="1600"/>
              <a:t>The events for all HTML elements</a:t>
            </a:r>
            <a:endParaRPr/>
          </a:p>
          <a:p>
            <a:pPr indent="-285750" lvl="1" marL="742950" rtl="0" algn="l">
              <a:spcBef>
                <a:spcPts val="320"/>
              </a:spcBef>
              <a:spcAft>
                <a:spcPts val="0"/>
              </a:spcAft>
              <a:buClr>
                <a:schemeClr val="dk1"/>
              </a:buClr>
              <a:buSzPts val="1600"/>
              <a:buFont typeface="Arial"/>
              <a:buChar char="•"/>
            </a:pPr>
            <a:r>
              <a:rPr lang="en-US" sz="1600"/>
              <a:t>In other words: The HTML DOM is a standard for how to get, change, add, or delete HTML elements.</a:t>
            </a:r>
            <a:endParaRPr/>
          </a:p>
          <a:p>
            <a:pPr indent="0" lvl="1" marL="457200" rtl="0" algn="l">
              <a:spcBef>
                <a:spcPts val="320"/>
              </a:spcBef>
              <a:spcAft>
                <a:spcPts val="0"/>
              </a:spcAft>
              <a:buClr>
                <a:schemeClr val="dk1"/>
              </a:buClr>
              <a:buSzPts val="1600"/>
              <a:buNone/>
            </a:pPr>
            <a:r>
              <a:t/>
            </a:r>
            <a:endParaRPr sz="1600"/>
          </a:p>
          <a:p>
            <a:pPr indent="0" lvl="0" marL="0" rtl="0" algn="l">
              <a:spcBef>
                <a:spcPts val="480"/>
              </a:spcBef>
              <a:spcAft>
                <a:spcPts val="0"/>
              </a:spcAft>
              <a:buClr>
                <a:schemeClr val="dk1"/>
              </a:buClr>
              <a:buSzPts val="2400"/>
              <a:buNone/>
            </a:pPr>
            <a:r>
              <a:rPr lang="en-US" sz="2400"/>
              <a:t>2.   The DOM Programming Interface</a:t>
            </a:r>
            <a:endParaRPr/>
          </a:p>
          <a:p>
            <a:pPr indent="-285750" lvl="1" marL="742950" rtl="0" algn="l">
              <a:spcBef>
                <a:spcPts val="320"/>
              </a:spcBef>
              <a:spcAft>
                <a:spcPts val="0"/>
              </a:spcAft>
              <a:buClr>
                <a:schemeClr val="dk1"/>
              </a:buClr>
              <a:buSzPts val="1600"/>
              <a:buFont typeface="Arial"/>
              <a:buChar char="•"/>
            </a:pPr>
            <a:r>
              <a:rPr lang="en-US" sz="1600"/>
              <a:t>The HTML DOM can be accessed with JavaScript (and with other programming languages).</a:t>
            </a:r>
            <a:endParaRPr/>
          </a:p>
          <a:p>
            <a:pPr indent="-285750" lvl="1" marL="742950" rtl="0" algn="l">
              <a:spcBef>
                <a:spcPts val="320"/>
              </a:spcBef>
              <a:spcAft>
                <a:spcPts val="0"/>
              </a:spcAft>
              <a:buClr>
                <a:schemeClr val="dk1"/>
              </a:buClr>
              <a:buSzPts val="1600"/>
              <a:buFont typeface="Arial"/>
              <a:buChar char="•"/>
            </a:pPr>
            <a:r>
              <a:rPr lang="en-US" sz="1600"/>
              <a:t>In the DOM, all HTML elements are defined as objects.</a:t>
            </a:r>
            <a:endParaRPr/>
          </a:p>
          <a:p>
            <a:pPr indent="-285750" lvl="1" marL="742950" rtl="0" algn="l">
              <a:spcBef>
                <a:spcPts val="320"/>
              </a:spcBef>
              <a:spcAft>
                <a:spcPts val="0"/>
              </a:spcAft>
              <a:buClr>
                <a:schemeClr val="dk1"/>
              </a:buClr>
              <a:buSzPts val="1600"/>
              <a:buFont typeface="Arial"/>
              <a:buChar char="•"/>
            </a:pPr>
            <a:r>
              <a:rPr lang="en-US" sz="1600"/>
              <a:t>The programming interface is the properties and methods of each object.</a:t>
            </a:r>
            <a:endParaRPr/>
          </a:p>
          <a:p>
            <a:pPr indent="-285750" lvl="1" marL="742950" rtl="0" algn="l">
              <a:spcBef>
                <a:spcPts val="320"/>
              </a:spcBef>
              <a:spcAft>
                <a:spcPts val="0"/>
              </a:spcAft>
              <a:buClr>
                <a:schemeClr val="dk1"/>
              </a:buClr>
              <a:buSzPts val="1600"/>
              <a:buFont typeface="Arial"/>
              <a:buChar char="•"/>
            </a:pPr>
            <a:r>
              <a:rPr lang="en-US" sz="1600"/>
              <a:t>A property is a value that you can get or set (like changing the content of an HTML element).</a:t>
            </a:r>
            <a:endParaRPr/>
          </a:p>
          <a:p>
            <a:pPr indent="-285750" lvl="1" marL="742950" rtl="0" algn="l">
              <a:spcBef>
                <a:spcPts val="720"/>
              </a:spcBef>
              <a:spcAft>
                <a:spcPts val="0"/>
              </a:spcAft>
              <a:buClr>
                <a:schemeClr val="dk1"/>
              </a:buClr>
              <a:buSzPts val="1600"/>
              <a:buFont typeface="Arial"/>
              <a:buChar char="•"/>
            </a:pPr>
            <a:r>
              <a:rPr lang="en-US" sz="1600"/>
              <a:t>A method is an action you can do (like add or deleting an HTML element).</a:t>
            </a:r>
            <a:br>
              <a:rPr lang="en-US" sz="3600"/>
            </a:br>
            <a:endParaRPr sz="1600"/>
          </a:p>
          <a:p>
            <a:pPr indent="0" lvl="1" marL="457200" rtl="0" algn="l">
              <a:spcBef>
                <a:spcPts val="320"/>
              </a:spcBef>
              <a:spcAft>
                <a:spcPts val="0"/>
              </a:spcAft>
              <a:buClr>
                <a:schemeClr val="dk1"/>
              </a:buClr>
              <a:buSzPts val="1600"/>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19. The addEventListener() method :-</a:t>
            </a:r>
            <a:endParaRPr/>
          </a:p>
          <a:p>
            <a:pPr indent="-342900" lvl="0" marL="342900" rtl="0" algn="l">
              <a:spcBef>
                <a:spcPts val="360"/>
              </a:spcBef>
              <a:spcAft>
                <a:spcPts val="0"/>
              </a:spcAft>
              <a:buClr>
                <a:schemeClr val="dk1"/>
              </a:buClr>
              <a:buSzPts val="1800"/>
              <a:buChar char="•"/>
            </a:pPr>
            <a:r>
              <a:rPr lang="en-US" sz="1800"/>
              <a:t>The addEventListener() method attaches an event handler to the specified element.</a:t>
            </a:r>
            <a:endParaRPr/>
          </a:p>
          <a:p>
            <a:pPr indent="-342900" lvl="0" marL="342900" rtl="0" algn="l">
              <a:spcBef>
                <a:spcPts val="360"/>
              </a:spcBef>
              <a:spcAft>
                <a:spcPts val="0"/>
              </a:spcAft>
              <a:buClr>
                <a:schemeClr val="dk1"/>
              </a:buClr>
              <a:buSzPts val="1800"/>
              <a:buChar char="•"/>
            </a:pPr>
            <a:r>
              <a:rPr lang="en-US" sz="1800"/>
              <a:t>The addEventListener() method attaches an event handler to an element without overwriting existing event handlers.</a:t>
            </a:r>
            <a:endParaRPr/>
          </a:p>
          <a:p>
            <a:pPr indent="-342900" lvl="0" marL="342900" rtl="0" algn="l">
              <a:spcBef>
                <a:spcPts val="360"/>
              </a:spcBef>
              <a:spcAft>
                <a:spcPts val="0"/>
              </a:spcAft>
              <a:buClr>
                <a:schemeClr val="dk1"/>
              </a:buClr>
              <a:buSzPts val="1800"/>
              <a:buChar char="•"/>
            </a:pPr>
            <a:r>
              <a:rPr lang="en-US" sz="1800"/>
              <a:t>You can add many event handlers to one element.</a:t>
            </a:r>
            <a:endParaRPr/>
          </a:p>
          <a:p>
            <a:pPr indent="-342900" lvl="0" marL="342900" rtl="0" algn="l">
              <a:spcBef>
                <a:spcPts val="360"/>
              </a:spcBef>
              <a:spcAft>
                <a:spcPts val="0"/>
              </a:spcAft>
              <a:buClr>
                <a:schemeClr val="dk1"/>
              </a:buClr>
              <a:buSzPts val="1800"/>
              <a:buChar char="•"/>
            </a:pPr>
            <a:r>
              <a:rPr lang="en-US" sz="1800"/>
              <a:t>You can add many event handlers of the same type to one element, i.e two "click" events.</a:t>
            </a:r>
            <a:endParaRPr/>
          </a:p>
          <a:p>
            <a:pPr indent="-342900" lvl="0" marL="342900" rtl="0" algn="l">
              <a:spcBef>
                <a:spcPts val="360"/>
              </a:spcBef>
              <a:spcAft>
                <a:spcPts val="0"/>
              </a:spcAft>
              <a:buClr>
                <a:schemeClr val="dk1"/>
              </a:buClr>
              <a:buSzPts val="1800"/>
              <a:buChar char="•"/>
            </a:pPr>
            <a:r>
              <a:rPr lang="en-US" sz="1800"/>
              <a:t>You can add event listeners to any DOM object not only HTML elements. i.e the window object.</a:t>
            </a:r>
            <a:endParaRPr/>
          </a:p>
          <a:p>
            <a:pPr indent="-342900" lvl="0" marL="342900" rtl="0" algn="l">
              <a:spcBef>
                <a:spcPts val="360"/>
              </a:spcBef>
              <a:spcAft>
                <a:spcPts val="0"/>
              </a:spcAft>
              <a:buClr>
                <a:schemeClr val="dk1"/>
              </a:buClr>
              <a:buSzPts val="1800"/>
              <a:buChar char="•"/>
            </a:pPr>
            <a:r>
              <a:rPr lang="en-US" sz="1800"/>
              <a:t>The addEventListener() method makes it easier to control how the event reacts to bubbling.</a:t>
            </a:r>
            <a:endParaRPr/>
          </a:p>
          <a:p>
            <a:pPr indent="-342900" lvl="0" marL="342900" rtl="0" algn="l">
              <a:spcBef>
                <a:spcPts val="360"/>
              </a:spcBef>
              <a:spcAft>
                <a:spcPts val="0"/>
              </a:spcAft>
              <a:buClr>
                <a:schemeClr val="dk1"/>
              </a:buClr>
              <a:buSzPts val="1800"/>
              <a:buChar char="•"/>
            </a:pPr>
            <a:r>
              <a:rPr lang="en-US" sz="1800"/>
              <a:t>When using the addEventListener() method, the JavaScript is separated from the HTML markup, for better readability and allows you to add event listeners even when you do not control the HTML markup.</a:t>
            </a:r>
            <a:endParaRPr/>
          </a:p>
          <a:p>
            <a:pPr indent="-342900" lvl="0" marL="342900" rtl="0" algn="l">
              <a:spcBef>
                <a:spcPts val="360"/>
              </a:spcBef>
              <a:spcAft>
                <a:spcPts val="0"/>
              </a:spcAft>
              <a:buClr>
                <a:schemeClr val="dk1"/>
              </a:buClr>
              <a:buSzPts val="1800"/>
              <a:buChar char="•"/>
            </a:pPr>
            <a:r>
              <a:rPr lang="en-US" sz="1800"/>
              <a:t>You can easily remove an event listener by using the removeEventListener() method.</a:t>
            </a:r>
            <a:endParaRPr/>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US" sz="1800"/>
              <a:t>The first parameter is the type of the event (like "click" or "mousedown" or any other </a:t>
            </a:r>
            <a:r>
              <a:rPr lang="en-US" sz="1800" u="sng">
                <a:solidFill>
                  <a:schemeClr val="hlink"/>
                </a:solidFill>
                <a:hlinkClick r:id="rId3"/>
              </a:rPr>
              <a:t>HTML DOM Event</a:t>
            </a:r>
            <a:r>
              <a:rPr lang="en-US" sz="1800"/>
              <a:t>.)</a:t>
            </a:r>
            <a:endParaRPr/>
          </a:p>
          <a:p>
            <a:pPr indent="-342900" lvl="0" marL="342900" rtl="0" algn="l">
              <a:spcBef>
                <a:spcPts val="360"/>
              </a:spcBef>
              <a:spcAft>
                <a:spcPts val="0"/>
              </a:spcAft>
              <a:buClr>
                <a:schemeClr val="dk1"/>
              </a:buClr>
              <a:buSzPts val="1800"/>
              <a:buChar char="•"/>
            </a:pPr>
            <a:r>
              <a:rPr lang="en-US" sz="1800"/>
              <a:t>The second parameter is the function we want to call when the event occurs.</a:t>
            </a:r>
            <a:endParaRPr/>
          </a:p>
          <a:p>
            <a:pPr indent="-342900" lvl="0" marL="342900" rtl="0" algn="l">
              <a:spcBef>
                <a:spcPts val="360"/>
              </a:spcBef>
              <a:spcAft>
                <a:spcPts val="0"/>
              </a:spcAft>
              <a:buClr>
                <a:schemeClr val="dk1"/>
              </a:buClr>
              <a:buSzPts val="1800"/>
              <a:buChar char="•"/>
            </a:pPr>
            <a:r>
              <a:rPr lang="en-US" sz="1800"/>
              <a:t>The third parameter is a boolean value specifying whether to use event bubbling or event capturing. This parameter is optional.</a:t>
            </a:r>
            <a:endParaRPr/>
          </a:p>
          <a:p>
            <a:pPr indent="0" lvl="0" marL="0" rtl="0" algn="l">
              <a:spcBef>
                <a:spcPts val="360"/>
              </a:spcBef>
              <a:spcAft>
                <a:spcPts val="0"/>
              </a:spcAft>
              <a:buClr>
                <a:schemeClr val="dk1"/>
              </a:buClr>
              <a:buSzPts val="1800"/>
              <a:buNone/>
            </a:pPr>
            <a:r>
              <a:t/>
            </a:r>
            <a:endParaRPr sz="1800"/>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pic>
        <p:nvPicPr>
          <p:cNvPr id="225" name="Google Shape;225;p20"/>
          <p:cNvPicPr preferRelativeResize="0"/>
          <p:nvPr/>
        </p:nvPicPr>
        <p:blipFill rotWithShape="1">
          <a:blip r:embed="rId4">
            <a:alphaModFix/>
          </a:blip>
          <a:srcRect b="0" l="0" r="0" t="0"/>
          <a:stretch/>
        </p:blipFill>
        <p:spPr>
          <a:xfrm>
            <a:off x="1066799" y="4343400"/>
            <a:ext cx="6524625"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Write the following code in your VS code and see the result.</a:t>
            </a:r>
            <a:endParaRPr/>
          </a:p>
          <a:p>
            <a:pPr indent="0" lvl="0" marL="0" rtl="0" algn="l">
              <a:spcBef>
                <a:spcPts val="640"/>
              </a:spcBef>
              <a:spcAft>
                <a:spcPts val="0"/>
              </a:spcAft>
              <a:buClr>
                <a:schemeClr val="dk1"/>
              </a:buClr>
              <a:buSzPts val="3200"/>
              <a:buNone/>
            </a:pPr>
            <a:r>
              <a:t/>
            </a:r>
            <a:endParaRPr/>
          </a:p>
        </p:txBody>
      </p:sp>
      <p:pic>
        <p:nvPicPr>
          <p:cNvPr id="231" name="Google Shape;231;p21"/>
          <p:cNvPicPr preferRelativeResize="0"/>
          <p:nvPr/>
        </p:nvPicPr>
        <p:blipFill rotWithShape="1">
          <a:blip r:embed="rId3">
            <a:alphaModFix/>
          </a:blip>
          <a:srcRect b="0" l="0" r="0" t="0"/>
          <a:stretch/>
        </p:blipFill>
        <p:spPr>
          <a:xfrm>
            <a:off x="1143000" y="304800"/>
            <a:ext cx="6743700" cy="493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20. Add Many Event Handlers to the Same Element :-</a:t>
            </a:r>
            <a:endParaRPr/>
          </a:p>
          <a:p>
            <a:pPr indent="0" lvl="0" marL="0" rtl="0" algn="l">
              <a:spcBef>
                <a:spcPts val="360"/>
              </a:spcBef>
              <a:spcAft>
                <a:spcPts val="0"/>
              </a:spcAft>
              <a:buClr>
                <a:schemeClr val="dk1"/>
              </a:buClr>
              <a:buSzPts val="1800"/>
              <a:buNone/>
            </a:pPr>
            <a:r>
              <a:rPr lang="en-US" sz="1800"/>
              <a:t>The addEventListener() method allows you to add many events to the same element, without overwriting existing events:</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US" sz="1800"/>
              <a:t>Write the following code in your VS code and see the result.</a:t>
            </a:r>
            <a:endParaRPr/>
          </a:p>
          <a:p>
            <a:pPr indent="0" lvl="0" marL="0" rtl="0" algn="l">
              <a:spcBef>
                <a:spcPts val="360"/>
              </a:spcBef>
              <a:spcAft>
                <a:spcPts val="0"/>
              </a:spcAft>
              <a:buClr>
                <a:schemeClr val="dk1"/>
              </a:buClr>
              <a:buSzPts val="1800"/>
              <a:buNone/>
            </a:pPr>
            <a:r>
              <a:t/>
            </a:r>
            <a:endParaRPr sz="1800"/>
          </a:p>
          <a:p>
            <a:pPr indent="0" lvl="0" marL="0" rtl="0" algn="l">
              <a:spcBef>
                <a:spcPts val="640"/>
              </a:spcBef>
              <a:spcAft>
                <a:spcPts val="0"/>
              </a:spcAft>
              <a:buClr>
                <a:schemeClr val="dk1"/>
              </a:buClr>
              <a:buSzPts val="3200"/>
              <a:buNone/>
            </a:pPr>
            <a:r>
              <a:t/>
            </a:r>
            <a:endParaRPr/>
          </a:p>
        </p:txBody>
      </p:sp>
      <p:pic>
        <p:nvPicPr>
          <p:cNvPr id="237" name="Google Shape;237;p22"/>
          <p:cNvPicPr preferRelativeResize="0"/>
          <p:nvPr/>
        </p:nvPicPr>
        <p:blipFill rotWithShape="1">
          <a:blip r:embed="rId3">
            <a:alphaModFix/>
          </a:blip>
          <a:srcRect b="0" l="0" r="0" t="0"/>
          <a:stretch/>
        </p:blipFill>
        <p:spPr>
          <a:xfrm>
            <a:off x="1371600" y="1139795"/>
            <a:ext cx="6324600" cy="480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21. The removeEventListener() method :-</a:t>
            </a:r>
            <a:endParaRPr/>
          </a:p>
          <a:p>
            <a:pPr indent="0" lvl="0" marL="0" rtl="0" algn="l">
              <a:spcBef>
                <a:spcPts val="360"/>
              </a:spcBef>
              <a:spcAft>
                <a:spcPts val="0"/>
              </a:spcAft>
              <a:buClr>
                <a:schemeClr val="dk1"/>
              </a:buClr>
              <a:buSzPts val="1800"/>
              <a:buNone/>
            </a:pPr>
            <a:r>
              <a:rPr lang="en-US" sz="1800"/>
              <a:t>The removeEventListener() method removes event handlers that have been attached with the addEventListener() method:</a:t>
            </a:r>
            <a:endParaRPr/>
          </a:p>
          <a:p>
            <a:pPr indent="0" lvl="0" marL="0" rtl="0" algn="l">
              <a:spcBef>
                <a:spcPts val="640"/>
              </a:spcBef>
              <a:spcAft>
                <a:spcPts val="0"/>
              </a:spcAft>
              <a:buClr>
                <a:schemeClr val="dk1"/>
              </a:buClr>
              <a:buSzPts val="3200"/>
              <a:buNone/>
            </a:pPr>
            <a:r>
              <a:rPr lang="en-US"/>
              <a:t>                                                               Write the                  	                                                     following code in </a:t>
            </a:r>
            <a:endParaRPr/>
          </a:p>
          <a:p>
            <a:pPr indent="0" lvl="0" marL="0" rtl="0" algn="l">
              <a:spcBef>
                <a:spcPts val="640"/>
              </a:spcBef>
              <a:spcAft>
                <a:spcPts val="0"/>
              </a:spcAft>
              <a:buClr>
                <a:schemeClr val="dk1"/>
              </a:buClr>
              <a:buSzPts val="3200"/>
              <a:buNone/>
            </a:pPr>
            <a:r>
              <a:rPr lang="en-US"/>
              <a:t>                                                               your VS code and </a:t>
            </a:r>
            <a:endParaRPr/>
          </a:p>
          <a:p>
            <a:pPr indent="0" lvl="0" marL="0" rtl="0" algn="l">
              <a:spcBef>
                <a:spcPts val="640"/>
              </a:spcBef>
              <a:spcAft>
                <a:spcPts val="0"/>
              </a:spcAft>
              <a:buClr>
                <a:schemeClr val="dk1"/>
              </a:buClr>
              <a:buSzPts val="3200"/>
              <a:buNone/>
            </a:pPr>
            <a:r>
              <a:rPr lang="en-US"/>
              <a:t>                                                               see the result.</a:t>
            </a:r>
            <a:endParaRPr/>
          </a:p>
        </p:txBody>
      </p:sp>
      <p:pic>
        <p:nvPicPr>
          <p:cNvPr id="243" name="Google Shape;243;p23"/>
          <p:cNvPicPr preferRelativeResize="0"/>
          <p:nvPr/>
        </p:nvPicPr>
        <p:blipFill rotWithShape="1">
          <a:blip r:embed="rId3">
            <a:alphaModFix/>
          </a:blip>
          <a:srcRect b="0" l="0" r="0" t="0"/>
          <a:stretch/>
        </p:blipFill>
        <p:spPr>
          <a:xfrm>
            <a:off x="152400" y="1143000"/>
            <a:ext cx="5651500" cy="552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Example:-</a:t>
            </a:r>
            <a:endParaRPr/>
          </a:p>
          <a:p>
            <a:pPr indent="0" lvl="0" marL="0" rtl="0" algn="l">
              <a:spcBef>
                <a:spcPts val="360"/>
              </a:spcBef>
              <a:spcAft>
                <a:spcPts val="0"/>
              </a:spcAft>
              <a:buClr>
                <a:schemeClr val="dk1"/>
              </a:buClr>
              <a:buSzPts val="1800"/>
              <a:buNone/>
            </a:pPr>
            <a:r>
              <a:rPr lang="en-US" sz="1800"/>
              <a:t>The following example changes the content (the innerHTML) of the &lt;p&gt; element with id="demo“:</a:t>
            </a:r>
            <a:endParaRPr sz="1800"/>
          </a:p>
        </p:txBody>
      </p:sp>
      <p:pic>
        <p:nvPicPr>
          <p:cNvPr id="98" name="Google Shape;98;p3"/>
          <p:cNvPicPr preferRelativeResize="0"/>
          <p:nvPr/>
        </p:nvPicPr>
        <p:blipFill rotWithShape="1">
          <a:blip r:embed="rId3">
            <a:alphaModFix/>
          </a:blip>
          <a:srcRect b="0" l="0" r="0" t="0"/>
          <a:stretch/>
        </p:blipFill>
        <p:spPr>
          <a:xfrm>
            <a:off x="174122" y="1371600"/>
            <a:ext cx="4626477" cy="4114800"/>
          </a:xfrm>
          <a:prstGeom prst="rect">
            <a:avLst/>
          </a:prstGeom>
          <a:noFill/>
          <a:ln>
            <a:noFill/>
          </a:ln>
        </p:spPr>
      </p:pic>
      <p:pic>
        <p:nvPicPr>
          <p:cNvPr id="99" name="Google Shape;99;p3"/>
          <p:cNvPicPr preferRelativeResize="0"/>
          <p:nvPr/>
        </p:nvPicPr>
        <p:blipFill rotWithShape="1">
          <a:blip r:embed="rId4">
            <a:alphaModFix/>
          </a:blip>
          <a:srcRect b="0" l="0" r="0" t="0"/>
          <a:stretch/>
        </p:blipFill>
        <p:spPr>
          <a:xfrm>
            <a:off x="6096000" y="2819400"/>
            <a:ext cx="2733675" cy="1714500"/>
          </a:xfrm>
          <a:prstGeom prst="rect">
            <a:avLst/>
          </a:prstGeom>
          <a:noFill/>
          <a:ln>
            <a:noFill/>
          </a:ln>
        </p:spPr>
      </p:pic>
      <p:sp>
        <p:nvSpPr>
          <p:cNvPr id="100" name="Google Shape;100;p3"/>
          <p:cNvSpPr/>
          <p:nvPr/>
        </p:nvSpPr>
        <p:spPr>
          <a:xfrm>
            <a:off x="5054125" y="3458554"/>
            <a:ext cx="859924" cy="152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 type="body"/>
          </p:nvPr>
        </p:nvSpPr>
        <p:spPr>
          <a:xfrm>
            <a:off x="0" y="0"/>
            <a:ext cx="9195275" cy="68580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3. The getElementById Method :-</a:t>
            </a:r>
            <a:endParaRPr/>
          </a:p>
          <a:p>
            <a:pPr indent="-184150" lvl="1" marL="742950" rtl="0" algn="l">
              <a:spcBef>
                <a:spcPts val="320"/>
              </a:spcBef>
              <a:spcAft>
                <a:spcPts val="0"/>
              </a:spcAft>
              <a:buClr>
                <a:schemeClr val="dk1"/>
              </a:buClr>
              <a:buSzPts val="1600"/>
              <a:buFont typeface="Arial"/>
              <a:buNone/>
            </a:pPr>
            <a:r>
              <a:t/>
            </a:r>
            <a:endParaRPr sz="1600"/>
          </a:p>
          <a:p>
            <a:pPr indent="-285750" lvl="1" marL="742950" rtl="0" algn="l">
              <a:spcBef>
                <a:spcPts val="360"/>
              </a:spcBef>
              <a:spcAft>
                <a:spcPts val="0"/>
              </a:spcAft>
              <a:buClr>
                <a:schemeClr val="dk1"/>
              </a:buClr>
              <a:buSzPts val="1800"/>
              <a:buFont typeface="Arial"/>
              <a:buChar char="•"/>
            </a:pPr>
            <a:r>
              <a:rPr lang="en-US" sz="1800"/>
              <a:t>The most common way to access an HTML element is to use the id of the element.</a:t>
            </a:r>
            <a:endParaRPr/>
          </a:p>
          <a:p>
            <a:pPr indent="-285750" lvl="1" marL="742950" rtl="0" algn="l">
              <a:spcBef>
                <a:spcPts val="360"/>
              </a:spcBef>
              <a:spcAft>
                <a:spcPts val="0"/>
              </a:spcAft>
              <a:buClr>
                <a:schemeClr val="dk1"/>
              </a:buClr>
              <a:buSzPts val="1800"/>
              <a:buFont typeface="Arial"/>
              <a:buChar char="•"/>
            </a:pPr>
            <a:r>
              <a:rPr lang="en-US" sz="1800"/>
              <a:t> The getElementById method uses id="demo" to find the element</a:t>
            </a:r>
            <a:r>
              <a:rPr lang="en-US" sz="1600"/>
              <a:t>.</a:t>
            </a:r>
            <a:endParaRPr/>
          </a:p>
          <a:p>
            <a:pPr indent="-184150" lvl="1" marL="742950" rtl="0" algn="l">
              <a:spcBef>
                <a:spcPts val="320"/>
              </a:spcBef>
              <a:spcAft>
                <a:spcPts val="0"/>
              </a:spcAft>
              <a:buClr>
                <a:schemeClr val="dk1"/>
              </a:buClr>
              <a:buSzPts val="1600"/>
              <a:buFont typeface="Arial"/>
              <a:buNone/>
            </a:pPr>
            <a:r>
              <a:t/>
            </a:r>
            <a:endParaRPr sz="1600"/>
          </a:p>
          <a:p>
            <a:pPr indent="-184150" lvl="1" marL="742950" rtl="0" algn="l">
              <a:spcBef>
                <a:spcPts val="320"/>
              </a:spcBef>
              <a:spcAft>
                <a:spcPts val="0"/>
              </a:spcAft>
              <a:buClr>
                <a:schemeClr val="dk1"/>
              </a:buClr>
              <a:buSzPts val="1600"/>
              <a:buFont typeface="Arial"/>
              <a:buNone/>
            </a:pPr>
            <a:r>
              <a:t/>
            </a:r>
            <a:endParaRPr sz="1600"/>
          </a:p>
          <a:p>
            <a:pPr indent="0" lvl="1" marL="457200" rtl="0" algn="l">
              <a:spcBef>
                <a:spcPts val="320"/>
              </a:spcBef>
              <a:spcAft>
                <a:spcPts val="0"/>
              </a:spcAft>
              <a:buClr>
                <a:schemeClr val="dk1"/>
              </a:buClr>
              <a:buSzPts val="1600"/>
              <a:buNone/>
            </a:pPr>
            <a:r>
              <a:t/>
            </a:r>
            <a:endParaRPr sz="1600"/>
          </a:p>
          <a:p>
            <a:pPr indent="0" lvl="0" marL="0" rtl="0" algn="l">
              <a:spcBef>
                <a:spcPts val="640"/>
              </a:spcBef>
              <a:spcAft>
                <a:spcPts val="0"/>
              </a:spcAft>
              <a:buClr>
                <a:schemeClr val="dk1"/>
              </a:buClr>
              <a:buSzPts val="3200"/>
              <a:buNone/>
            </a:pPr>
            <a:r>
              <a:rPr lang="en-US"/>
              <a:t>4. The inner HTML Property :-</a:t>
            </a:r>
            <a:endParaRPr/>
          </a:p>
          <a:p>
            <a:pPr indent="0" lvl="0" marL="0" rtl="0" algn="l">
              <a:spcBef>
                <a:spcPts val="640"/>
              </a:spcBef>
              <a:spcAft>
                <a:spcPts val="0"/>
              </a:spcAft>
              <a:buClr>
                <a:schemeClr val="dk1"/>
              </a:buClr>
              <a:buSzPts val="3200"/>
              <a:buNone/>
            </a:pPr>
            <a:r>
              <a:t/>
            </a:r>
            <a:endParaRPr/>
          </a:p>
          <a:p>
            <a:pPr indent="-285750" lvl="1" marL="685800" rtl="0" algn="l">
              <a:spcBef>
                <a:spcPts val="360"/>
              </a:spcBef>
              <a:spcAft>
                <a:spcPts val="0"/>
              </a:spcAft>
              <a:buClr>
                <a:schemeClr val="dk1"/>
              </a:buClr>
              <a:buSzPts val="1800"/>
              <a:buFont typeface="Arial"/>
              <a:buChar char="•"/>
            </a:pPr>
            <a:r>
              <a:rPr lang="en-US" sz="1800"/>
              <a:t>The easiest way to get the content of an element is by using the innerHTML property.     </a:t>
            </a:r>
            <a:endParaRPr/>
          </a:p>
          <a:p>
            <a:pPr indent="-285750" lvl="1" marL="685800" rtl="0" algn="l">
              <a:spcBef>
                <a:spcPts val="360"/>
              </a:spcBef>
              <a:spcAft>
                <a:spcPts val="0"/>
              </a:spcAft>
              <a:buClr>
                <a:schemeClr val="dk1"/>
              </a:buClr>
              <a:buSzPts val="1800"/>
              <a:buFont typeface="Arial"/>
              <a:buChar char="•"/>
            </a:pPr>
            <a:r>
              <a:rPr lang="en-US" sz="1800"/>
              <a:t>The innerHTML property is useful for getting or replacing the content of HTML elements.</a:t>
            </a:r>
            <a:endParaRPr/>
          </a:p>
          <a:p>
            <a:pPr indent="-171450" lvl="1" marL="685800" rtl="0" algn="l">
              <a:spcBef>
                <a:spcPts val="360"/>
              </a:spcBef>
              <a:spcAft>
                <a:spcPts val="0"/>
              </a:spcAft>
              <a:buClr>
                <a:schemeClr val="dk1"/>
              </a:buClr>
              <a:buSzPts val="1800"/>
              <a:buFont typeface="Arial"/>
              <a:buNone/>
            </a:pPr>
            <a:r>
              <a:t/>
            </a:r>
            <a:endParaRPr sz="1800"/>
          </a:p>
          <a:p>
            <a:pPr indent="0" lvl="1" marL="400050" rtl="0" algn="l">
              <a:spcBef>
                <a:spcPts val="640"/>
              </a:spcBef>
              <a:spcAft>
                <a:spcPts val="0"/>
              </a:spcAft>
              <a:buClr>
                <a:schemeClr val="dk1"/>
              </a:buClr>
              <a:buSzPts val="3200"/>
              <a:buNone/>
            </a:pPr>
            <a:r>
              <a:t/>
            </a:r>
            <a:endParaRPr sz="3200"/>
          </a:p>
          <a:p>
            <a:pPr indent="0" lvl="1" marL="400050" rtl="0" algn="l">
              <a:spcBef>
                <a:spcPts val="320"/>
              </a:spcBef>
              <a:spcAft>
                <a:spcPts val="0"/>
              </a:spcAft>
              <a:buClr>
                <a:schemeClr val="dk1"/>
              </a:buClr>
              <a:buSzPts val="1600"/>
              <a:buNone/>
            </a:pPr>
            <a:r>
              <a:t/>
            </a:r>
            <a:endParaRPr sz="1600"/>
          </a:p>
          <a:p>
            <a:pPr indent="-95250" lvl="2" marL="1028700" rtl="0" algn="l">
              <a:spcBef>
                <a:spcPts val="240"/>
              </a:spcBef>
              <a:spcAft>
                <a:spcPts val="0"/>
              </a:spcAft>
              <a:buClr>
                <a:schemeClr val="dk1"/>
              </a:buClr>
              <a:buSzPts val="1200"/>
              <a:buNone/>
            </a:pPr>
            <a:r>
              <a:t/>
            </a:r>
            <a:endParaRPr sz="1200"/>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6. Changing HTML Elements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7. Adding and Deleting Elements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pic>
        <p:nvPicPr>
          <p:cNvPr id="111" name="Google Shape;111;p5"/>
          <p:cNvPicPr preferRelativeResize="0"/>
          <p:nvPr/>
        </p:nvPicPr>
        <p:blipFill rotWithShape="1">
          <a:blip r:embed="rId3">
            <a:alphaModFix/>
          </a:blip>
          <a:srcRect b="0" l="0" r="0" t="0"/>
          <a:stretch/>
        </p:blipFill>
        <p:spPr>
          <a:xfrm>
            <a:off x="0" y="609600"/>
            <a:ext cx="9067800" cy="2514600"/>
          </a:xfrm>
          <a:prstGeom prst="rect">
            <a:avLst/>
          </a:prstGeom>
          <a:noFill/>
          <a:ln>
            <a:noFill/>
          </a:ln>
        </p:spPr>
      </p:pic>
      <p:pic>
        <p:nvPicPr>
          <p:cNvPr id="112" name="Google Shape;112;p5"/>
          <p:cNvPicPr preferRelativeResize="0"/>
          <p:nvPr/>
        </p:nvPicPr>
        <p:blipFill rotWithShape="1">
          <a:blip r:embed="rId4">
            <a:alphaModFix/>
          </a:blip>
          <a:srcRect b="0" l="0" r="0" t="0"/>
          <a:stretch/>
        </p:blipFill>
        <p:spPr>
          <a:xfrm>
            <a:off x="0" y="4114800"/>
            <a:ext cx="8991600" cy="259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8. Adding Events Handlers :-</a:t>
            </a:r>
            <a:endParaRPr/>
          </a:p>
          <a:p>
            <a:pPr indent="0" lvl="0" marL="0" rtl="0" algn="l">
              <a:spcBef>
                <a:spcPts val="640"/>
              </a:spcBef>
              <a:spcAft>
                <a:spcPts val="0"/>
              </a:spcAft>
              <a:buClr>
                <a:schemeClr val="dk1"/>
              </a:buClr>
              <a:buSzPts val="3200"/>
              <a:buNone/>
            </a:pPr>
            <a:r>
              <a:t/>
            </a:r>
            <a:endParaRPr sz="3200"/>
          </a:p>
          <a:p>
            <a:pPr indent="0" lvl="0" marL="0" rtl="0" algn="l">
              <a:spcBef>
                <a:spcPts val="360"/>
              </a:spcBef>
              <a:spcAft>
                <a:spcPts val="0"/>
              </a:spcAft>
              <a:buClr>
                <a:schemeClr val="dk1"/>
              </a:buClr>
              <a:buSzPts val="1800"/>
              <a:buNone/>
            </a:pPr>
            <a:r>
              <a:t/>
            </a:r>
            <a:endParaRPr sz="1800"/>
          </a:p>
          <a:p>
            <a:pPr indent="0" lvl="0" marL="0" rtl="0" algn="l">
              <a:spcBef>
                <a:spcPts val="640"/>
              </a:spcBef>
              <a:spcAft>
                <a:spcPts val="0"/>
              </a:spcAft>
              <a:buClr>
                <a:schemeClr val="dk1"/>
              </a:buClr>
              <a:buSzPts val="3200"/>
              <a:buNone/>
            </a:pPr>
            <a:r>
              <a:rPr lang="en-US"/>
              <a:t>9. Finding HTML Elements :- </a:t>
            </a:r>
            <a:endParaRPr/>
          </a:p>
          <a:p>
            <a:pPr indent="-342900" lvl="0" marL="342900" rtl="0" algn="l">
              <a:spcBef>
                <a:spcPts val="360"/>
              </a:spcBef>
              <a:spcAft>
                <a:spcPts val="0"/>
              </a:spcAft>
              <a:buClr>
                <a:schemeClr val="dk1"/>
              </a:buClr>
              <a:buSzPts val="1800"/>
              <a:buChar char="•"/>
            </a:pPr>
            <a:r>
              <a:rPr lang="en-US" sz="1800"/>
              <a:t>Often, with JavaScript, you want to manipulate HTML elements.To do so, you have to find the elements first. There are several ways to do this:</a:t>
            </a:r>
            <a:endParaRPr/>
          </a:p>
          <a:p>
            <a:pPr indent="0" lvl="0" marL="0" rtl="0" algn="l">
              <a:spcBef>
                <a:spcPts val="400"/>
              </a:spcBef>
              <a:spcAft>
                <a:spcPts val="0"/>
              </a:spcAft>
              <a:buClr>
                <a:schemeClr val="dk1"/>
              </a:buClr>
              <a:buSzPts val="2000"/>
              <a:buNone/>
            </a:pPr>
            <a:r>
              <a:rPr b="1" lang="en-US" sz="2000"/>
              <a:t>1. Finding HTML Element by Id </a:t>
            </a:r>
            <a:r>
              <a:rPr lang="en-US" sz="2000"/>
              <a:t>:- </a:t>
            </a:r>
            <a:r>
              <a:rPr lang="en-US" sz="1800"/>
              <a:t>The easiest way to find an HTML element in the DOM, is by using the element id. This example finds the element with id="intro":</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640"/>
              </a:spcBef>
              <a:spcAft>
                <a:spcPts val="0"/>
              </a:spcAft>
              <a:buClr>
                <a:schemeClr val="dk1"/>
              </a:buClr>
              <a:buSzPts val="3200"/>
              <a:buNone/>
            </a:pPr>
            <a:br>
              <a:rPr lang="en-US"/>
            </a:br>
            <a:endParaRPr sz="3200"/>
          </a:p>
          <a:p>
            <a:pPr indent="0" lvl="0" marL="0" rtl="0" algn="l">
              <a:spcBef>
                <a:spcPts val="640"/>
              </a:spcBef>
              <a:spcAft>
                <a:spcPts val="0"/>
              </a:spcAft>
              <a:buClr>
                <a:schemeClr val="dk1"/>
              </a:buClr>
              <a:buSzPts val="3200"/>
              <a:buNone/>
            </a:pPr>
            <a:r>
              <a:t/>
            </a:r>
            <a:endParaRPr sz="3200"/>
          </a:p>
          <a:p>
            <a:pPr indent="0" lvl="1" marL="400050" rtl="0" algn="l">
              <a:spcBef>
                <a:spcPts val="640"/>
              </a:spcBef>
              <a:spcAft>
                <a:spcPts val="0"/>
              </a:spcAft>
              <a:buClr>
                <a:schemeClr val="dk1"/>
              </a:buClr>
              <a:buSzPts val="3200"/>
              <a:buNone/>
            </a:pPr>
            <a:r>
              <a:t/>
            </a:r>
            <a:endParaRPr sz="3200"/>
          </a:p>
          <a:p>
            <a:pPr indent="0" lvl="1" marL="400050" rtl="0" algn="l">
              <a:spcBef>
                <a:spcPts val="640"/>
              </a:spcBef>
              <a:spcAft>
                <a:spcPts val="0"/>
              </a:spcAft>
              <a:buClr>
                <a:schemeClr val="dk1"/>
              </a:buClr>
              <a:buSzPts val="3200"/>
              <a:buNone/>
            </a:pPr>
            <a:r>
              <a:t/>
            </a:r>
            <a:endParaRPr sz="3200"/>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pic>
        <p:nvPicPr>
          <p:cNvPr id="118" name="Google Shape;118;p6"/>
          <p:cNvPicPr preferRelativeResize="0"/>
          <p:nvPr/>
        </p:nvPicPr>
        <p:blipFill rotWithShape="1">
          <a:blip r:embed="rId3">
            <a:alphaModFix/>
          </a:blip>
          <a:srcRect b="0" l="0" r="0" t="0"/>
          <a:stretch/>
        </p:blipFill>
        <p:spPr>
          <a:xfrm>
            <a:off x="-17092" y="609600"/>
            <a:ext cx="9161092" cy="838200"/>
          </a:xfrm>
          <a:prstGeom prst="rect">
            <a:avLst/>
          </a:prstGeom>
          <a:noFill/>
          <a:ln>
            <a:noFill/>
          </a:ln>
        </p:spPr>
      </p:pic>
      <p:pic>
        <p:nvPicPr>
          <p:cNvPr id="119" name="Google Shape;119;p6"/>
          <p:cNvPicPr preferRelativeResize="0"/>
          <p:nvPr/>
        </p:nvPicPr>
        <p:blipFill rotWithShape="1">
          <a:blip r:embed="rId4">
            <a:alphaModFix/>
          </a:blip>
          <a:srcRect b="0" l="0" r="0" t="0"/>
          <a:stretch/>
        </p:blipFill>
        <p:spPr>
          <a:xfrm>
            <a:off x="107535" y="3568569"/>
            <a:ext cx="4360259" cy="3213231"/>
          </a:xfrm>
          <a:prstGeom prst="rect">
            <a:avLst/>
          </a:prstGeom>
          <a:noFill/>
          <a:ln>
            <a:noFill/>
          </a:ln>
        </p:spPr>
      </p:pic>
      <p:pic>
        <p:nvPicPr>
          <p:cNvPr id="120" name="Google Shape;120;p6"/>
          <p:cNvPicPr preferRelativeResize="0"/>
          <p:nvPr/>
        </p:nvPicPr>
        <p:blipFill rotWithShape="1">
          <a:blip r:embed="rId5">
            <a:alphaModFix/>
          </a:blip>
          <a:srcRect b="0" l="0" r="0" t="0"/>
          <a:stretch/>
        </p:blipFill>
        <p:spPr>
          <a:xfrm>
            <a:off x="5145280" y="3657600"/>
            <a:ext cx="3998720" cy="2971800"/>
          </a:xfrm>
          <a:prstGeom prst="rect">
            <a:avLst/>
          </a:prstGeom>
          <a:noFill/>
          <a:ln>
            <a:noFill/>
          </a:ln>
        </p:spPr>
      </p:pic>
      <p:sp>
        <p:nvSpPr>
          <p:cNvPr id="121" name="Google Shape;121;p6"/>
          <p:cNvSpPr/>
          <p:nvPr/>
        </p:nvSpPr>
        <p:spPr>
          <a:xfrm>
            <a:off x="4467794" y="5029200"/>
            <a:ext cx="561406" cy="145984"/>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2000"/>
              <a:t>2. Finding HTML Elements by Tag Name :-</a:t>
            </a:r>
            <a:endParaRPr/>
          </a:p>
          <a:p>
            <a:pPr indent="0" lvl="0" marL="0" rtl="0" algn="l">
              <a:spcBef>
                <a:spcPts val="360"/>
              </a:spcBef>
              <a:spcAft>
                <a:spcPts val="0"/>
              </a:spcAft>
              <a:buClr>
                <a:schemeClr val="dk1"/>
              </a:buClr>
              <a:buSzPts val="1800"/>
              <a:buNone/>
            </a:pPr>
            <a:r>
              <a:rPr lang="en-US" sz="1800"/>
              <a:t>     This example finds all &lt;p&gt; elements:</a:t>
            </a:r>
            <a:endParaRPr>
              <a:solidFill>
                <a:srgbClr val="FF0000"/>
              </a:solidFill>
            </a:endParaRPr>
          </a:p>
          <a:p>
            <a:pPr indent="0" lvl="0" marL="0" rtl="0" algn="l">
              <a:spcBef>
                <a:spcPts val="360"/>
              </a:spcBef>
              <a:spcAft>
                <a:spcPts val="0"/>
              </a:spcAft>
              <a:buClr>
                <a:schemeClr val="dk1"/>
              </a:buClr>
              <a:buSzPts val="1800"/>
              <a:buNone/>
            </a:pPr>
            <a:r>
              <a:t/>
            </a:r>
            <a:endParaRPr b="1" sz="1800"/>
          </a:p>
          <a:p>
            <a:pPr indent="0" lvl="0" marL="0" rtl="0" algn="l">
              <a:spcBef>
                <a:spcPts val="640"/>
              </a:spcBef>
              <a:spcAft>
                <a:spcPts val="0"/>
              </a:spcAft>
              <a:buClr>
                <a:schemeClr val="dk1"/>
              </a:buClr>
              <a:buSzPts val="3200"/>
              <a:buNone/>
            </a:pPr>
            <a:r>
              <a:t/>
            </a:r>
            <a:endParaRPr/>
          </a:p>
        </p:txBody>
      </p:sp>
      <p:pic>
        <p:nvPicPr>
          <p:cNvPr id="127" name="Google Shape;127;p7"/>
          <p:cNvPicPr preferRelativeResize="0"/>
          <p:nvPr/>
        </p:nvPicPr>
        <p:blipFill rotWithShape="1">
          <a:blip r:embed="rId3">
            <a:alphaModFix/>
          </a:blip>
          <a:srcRect b="0" l="0" r="0" t="0"/>
          <a:stretch/>
        </p:blipFill>
        <p:spPr>
          <a:xfrm>
            <a:off x="0" y="762000"/>
            <a:ext cx="9144000" cy="2895600"/>
          </a:xfrm>
          <a:prstGeom prst="rect">
            <a:avLst/>
          </a:prstGeom>
          <a:noFill/>
          <a:ln>
            <a:noFill/>
          </a:ln>
        </p:spPr>
      </p:pic>
      <p:pic>
        <p:nvPicPr>
          <p:cNvPr id="128" name="Google Shape;128;p7"/>
          <p:cNvPicPr preferRelativeResize="0"/>
          <p:nvPr/>
        </p:nvPicPr>
        <p:blipFill rotWithShape="1">
          <a:blip r:embed="rId4">
            <a:alphaModFix/>
          </a:blip>
          <a:srcRect b="0" l="0" r="0" t="0"/>
          <a:stretch/>
        </p:blipFill>
        <p:spPr>
          <a:xfrm>
            <a:off x="1295400" y="4095750"/>
            <a:ext cx="6419850" cy="2762250"/>
          </a:xfrm>
          <a:prstGeom prst="rect">
            <a:avLst/>
          </a:prstGeom>
          <a:noFill/>
          <a:ln>
            <a:noFill/>
          </a:ln>
        </p:spPr>
      </p:pic>
      <p:sp>
        <p:nvSpPr>
          <p:cNvPr id="129" name="Google Shape;129;p7"/>
          <p:cNvSpPr/>
          <p:nvPr/>
        </p:nvSpPr>
        <p:spPr>
          <a:xfrm>
            <a:off x="4191000" y="3657600"/>
            <a:ext cx="152400" cy="43815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b="1" lang="en-US" sz="1800"/>
              <a:t>3. Finding HTML Elements by Class Name :- </a:t>
            </a:r>
            <a:endParaRPr/>
          </a:p>
          <a:p>
            <a:pPr indent="0" lvl="0" marL="0" rtl="0" algn="l">
              <a:spcBef>
                <a:spcPts val="360"/>
              </a:spcBef>
              <a:spcAft>
                <a:spcPts val="0"/>
              </a:spcAft>
              <a:buClr>
                <a:schemeClr val="dk1"/>
              </a:buClr>
              <a:buSzPts val="1800"/>
              <a:buNone/>
            </a:pPr>
            <a:r>
              <a:t/>
            </a:r>
            <a:endParaRPr b="1" sz="1800"/>
          </a:p>
          <a:p>
            <a:pPr indent="0" lvl="1" marL="400050" rtl="0" algn="l">
              <a:spcBef>
                <a:spcPts val="320"/>
              </a:spcBef>
              <a:spcAft>
                <a:spcPts val="0"/>
              </a:spcAft>
              <a:buClr>
                <a:schemeClr val="dk1"/>
              </a:buClr>
              <a:buSzPts val="1600"/>
              <a:buNone/>
            </a:pPr>
            <a:r>
              <a:rPr lang="en-US" sz="1600"/>
              <a:t>If you want to find all HTML elements with the same class name, use getElementsByClassName().</a:t>
            </a:r>
            <a:br>
              <a:rPr lang="en-US" sz="1600"/>
            </a:br>
            <a:r>
              <a:rPr lang="en-US" sz="1600"/>
              <a:t>This example returns a list of all elements with class="intro". </a:t>
            </a:r>
            <a:endParaRPr/>
          </a:p>
        </p:txBody>
      </p:sp>
      <p:pic>
        <p:nvPicPr>
          <p:cNvPr id="135" name="Google Shape;135;p8"/>
          <p:cNvPicPr preferRelativeResize="0"/>
          <p:nvPr/>
        </p:nvPicPr>
        <p:blipFill rotWithShape="1">
          <a:blip r:embed="rId3">
            <a:alphaModFix/>
          </a:blip>
          <a:srcRect b="0" l="0" r="0" t="0"/>
          <a:stretch/>
        </p:blipFill>
        <p:spPr>
          <a:xfrm>
            <a:off x="0" y="1295400"/>
            <a:ext cx="4724400" cy="5410200"/>
          </a:xfrm>
          <a:prstGeom prst="rect">
            <a:avLst/>
          </a:prstGeom>
          <a:noFill/>
          <a:ln>
            <a:noFill/>
          </a:ln>
        </p:spPr>
      </p:pic>
      <p:pic>
        <p:nvPicPr>
          <p:cNvPr id="136" name="Google Shape;136;p8"/>
          <p:cNvPicPr preferRelativeResize="0"/>
          <p:nvPr/>
        </p:nvPicPr>
        <p:blipFill rotWithShape="1">
          <a:blip r:embed="rId4">
            <a:alphaModFix/>
          </a:blip>
          <a:srcRect b="0" l="0" r="0" t="0"/>
          <a:stretch/>
        </p:blipFill>
        <p:spPr>
          <a:xfrm>
            <a:off x="5181600" y="2438400"/>
            <a:ext cx="3962400" cy="3381375"/>
          </a:xfrm>
          <a:prstGeom prst="rect">
            <a:avLst/>
          </a:prstGeom>
          <a:noFill/>
          <a:ln>
            <a:noFill/>
          </a:ln>
        </p:spPr>
      </p:pic>
      <p:sp>
        <p:nvSpPr>
          <p:cNvPr id="137" name="Google Shape;137;p8"/>
          <p:cNvSpPr/>
          <p:nvPr/>
        </p:nvSpPr>
        <p:spPr>
          <a:xfrm>
            <a:off x="4724400" y="3810000"/>
            <a:ext cx="457200" cy="1905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2000"/>
              <a:t>4. Finding HTML Elements by CSS Selectors :-</a:t>
            </a:r>
            <a:endParaRPr/>
          </a:p>
          <a:p>
            <a:pPr indent="-342900" lvl="0" marL="342900" rtl="0" algn="l">
              <a:spcBef>
                <a:spcPts val="320"/>
              </a:spcBef>
              <a:spcAft>
                <a:spcPts val="0"/>
              </a:spcAft>
              <a:buClr>
                <a:schemeClr val="dk1"/>
              </a:buClr>
              <a:buSzPts val="1600"/>
              <a:buChar char="•"/>
            </a:pPr>
            <a:r>
              <a:rPr lang="en-US" sz="1600"/>
              <a:t>If you want to find all HTML elements that match a specified CSS selector (id, class names, types, attributes, values of attributes, etc), use the querySelectorAll() method.</a:t>
            </a:r>
            <a:br>
              <a:rPr lang="en-US" sz="1600"/>
            </a:br>
            <a:endParaRPr sz="1600"/>
          </a:p>
          <a:p>
            <a:pPr indent="-342900" lvl="0" marL="342900" rtl="0" algn="l">
              <a:spcBef>
                <a:spcPts val="320"/>
              </a:spcBef>
              <a:spcAft>
                <a:spcPts val="0"/>
              </a:spcAft>
              <a:buClr>
                <a:schemeClr val="dk1"/>
              </a:buClr>
              <a:buSzPts val="1600"/>
              <a:buChar char="•"/>
            </a:pPr>
            <a:r>
              <a:rPr lang="en-US" sz="1600"/>
              <a:t>This example returns a list of all &lt;p&gt; elements with class="intro".</a:t>
            </a:r>
            <a:endParaRPr/>
          </a:p>
          <a:p>
            <a:pPr indent="0" lvl="0" marL="0" rtl="0" algn="l">
              <a:spcBef>
                <a:spcPts val="400"/>
              </a:spcBef>
              <a:spcAft>
                <a:spcPts val="0"/>
              </a:spcAft>
              <a:buClr>
                <a:schemeClr val="dk1"/>
              </a:buClr>
              <a:buSzPts val="2000"/>
              <a:buNone/>
            </a:pPr>
            <a:r>
              <a:t/>
            </a:r>
            <a:endParaRPr b="1" sz="2000"/>
          </a:p>
          <a:p>
            <a:pPr indent="0" lvl="0" marL="0" rtl="0" algn="l">
              <a:spcBef>
                <a:spcPts val="640"/>
              </a:spcBef>
              <a:spcAft>
                <a:spcPts val="0"/>
              </a:spcAft>
              <a:buClr>
                <a:schemeClr val="dk1"/>
              </a:buClr>
              <a:buSzPts val="3200"/>
              <a:buNone/>
            </a:pPr>
            <a:r>
              <a:t/>
            </a:r>
            <a:endParaRPr/>
          </a:p>
        </p:txBody>
      </p:sp>
      <p:pic>
        <p:nvPicPr>
          <p:cNvPr id="143" name="Google Shape;143;p9"/>
          <p:cNvPicPr preferRelativeResize="0"/>
          <p:nvPr/>
        </p:nvPicPr>
        <p:blipFill rotWithShape="1">
          <a:blip r:embed="rId3">
            <a:alphaModFix/>
          </a:blip>
          <a:srcRect b="0" l="0" r="0" t="0"/>
          <a:stretch/>
        </p:blipFill>
        <p:spPr>
          <a:xfrm>
            <a:off x="76200" y="1981200"/>
            <a:ext cx="4724400" cy="4610100"/>
          </a:xfrm>
          <a:prstGeom prst="rect">
            <a:avLst/>
          </a:prstGeom>
          <a:noFill/>
          <a:ln>
            <a:noFill/>
          </a:ln>
        </p:spPr>
      </p:pic>
      <p:pic>
        <p:nvPicPr>
          <p:cNvPr id="144" name="Google Shape;144;p9"/>
          <p:cNvPicPr preferRelativeResize="0"/>
          <p:nvPr/>
        </p:nvPicPr>
        <p:blipFill rotWithShape="1">
          <a:blip r:embed="rId4">
            <a:alphaModFix/>
          </a:blip>
          <a:srcRect b="0" l="0" r="0" t="0"/>
          <a:stretch/>
        </p:blipFill>
        <p:spPr>
          <a:xfrm>
            <a:off x="5235769" y="2862262"/>
            <a:ext cx="3908232" cy="2847975"/>
          </a:xfrm>
          <a:prstGeom prst="rect">
            <a:avLst/>
          </a:prstGeom>
          <a:noFill/>
          <a:ln>
            <a:noFill/>
          </a:ln>
        </p:spPr>
      </p:pic>
      <p:sp>
        <p:nvSpPr>
          <p:cNvPr id="145" name="Google Shape;145;p9"/>
          <p:cNvSpPr/>
          <p:nvPr/>
        </p:nvSpPr>
        <p:spPr>
          <a:xfrm>
            <a:off x="4800600" y="3962400"/>
            <a:ext cx="435169" cy="152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2022-10-14T05:32:50Z</dcterms:created>
  <dc:creator>User</dc:creator>
</cp:coreProperties>
</file>