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8" r:id="rId5"/>
    <p:sldId id="269" r:id="rId6"/>
    <p:sldId id="271" r:id="rId7"/>
    <p:sldId id="272" r:id="rId8"/>
    <p:sldId id="273" r:id="rId9"/>
    <p:sldId id="274" r:id="rId10"/>
    <p:sldId id="276" r:id="rId11"/>
    <p:sldId id="277" r:id="rId12"/>
    <p:sldId id="278" r:id="rId13"/>
    <p:sldId id="295" r:id="rId14"/>
    <p:sldId id="281" r:id="rId15"/>
    <p:sldId id="280" r:id="rId16"/>
    <p:sldId id="282" r:id="rId17"/>
    <p:sldId id="283" r:id="rId18"/>
    <p:sldId id="285" r:id="rId19"/>
    <p:sldId id="286" r:id="rId20"/>
    <p:sldId id="284" r:id="rId21"/>
    <p:sldId id="287" r:id="rId22"/>
    <p:sldId id="288" r:id="rId23"/>
    <p:sldId id="290" r:id="rId24"/>
    <p:sldId id="292" r:id="rId25"/>
    <p:sldId id="291" r:id="rId26"/>
    <p:sldId id="293" r:id="rId27"/>
    <p:sldId id="29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DD156"/>
    <a:srgbClr val="FC8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37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8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7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5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8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4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6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8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41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13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7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mkorea.com/3247250834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9F981B8F-AE8F-6123-2FC5-9B79968B7405}"/>
              </a:ext>
            </a:extLst>
          </p:cNvPr>
          <p:cNvSpPr/>
          <p:nvPr/>
        </p:nvSpPr>
        <p:spPr>
          <a:xfrm>
            <a:off x="3196336" y="1171853"/>
            <a:ext cx="5799327" cy="5686148"/>
          </a:xfrm>
          <a:prstGeom prst="round2SameRect">
            <a:avLst>
              <a:gd name="adj1" fmla="val 5994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" dist="38100" dir="16200000" rotWithShape="0">
              <a:srgbClr val="EA252E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미니 프로젝트</a:t>
            </a:r>
            <a:r>
              <a:rPr lang="en-US" altLang="ko-KR" sz="3600" i="1" kern="0" dirty="0">
                <a:ln w="1270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2</a:t>
            </a:r>
          </a:p>
          <a:p>
            <a:pPr algn="ctr" latinLnBrk="0">
              <a:defRPr/>
            </a:pPr>
            <a:r>
              <a:rPr lang="ko-KR" altLang="en-US" sz="3600" i="1" kern="0" dirty="0">
                <a:ln w="1270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배구 승부 예측 모델</a:t>
            </a:r>
            <a:endParaRPr lang="en-US" altLang="ko-KR" sz="3600" i="1" kern="0" dirty="0">
              <a:ln w="12700">
                <a:noFill/>
              </a:ln>
              <a:solidFill>
                <a:prstClr val="black">
                  <a:lumMod val="50000"/>
                  <a:lumOff val="50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defRPr/>
            </a:pPr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defRPr/>
            </a:pPr>
            <a:endParaRPr lang="en-US" altLang="ko-KR" sz="1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defRPr/>
            </a:pP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김덕룡 </a:t>
            </a: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유상균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이병헌 조익준 </a:t>
            </a:r>
            <a:r>
              <a:rPr lang="ko-KR" altLang="en-US" sz="14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정제헌</a:t>
            </a:r>
            <a:r>
              <a:rPr lang="ko-KR" altLang="en-US" sz="1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홍윤기</a:t>
            </a: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1E843C89-DF7E-ADD3-4193-BCCE532A165A}"/>
              </a:ext>
            </a:extLst>
          </p:cNvPr>
          <p:cNvSpPr/>
          <p:nvPr/>
        </p:nvSpPr>
        <p:spPr>
          <a:xfrm>
            <a:off x="3196336" y="1171853"/>
            <a:ext cx="5799327" cy="697593"/>
          </a:xfrm>
          <a:prstGeom prst="round2SameRect">
            <a:avLst>
              <a:gd name="adj1" fmla="val 29974"/>
              <a:gd name="adj2" fmla="val 0"/>
            </a:avLst>
          </a:prstGeom>
          <a:solidFill>
            <a:srgbClr val="FDD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4</a:t>
            </a:r>
            <a:r>
              <a:rPr lang="ko-KR" altLang="en-US" b="1" dirty="0">
                <a:solidFill>
                  <a:prstClr val="white"/>
                </a:solidFill>
              </a:rPr>
              <a:t>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BEA948-BC35-6B3E-4BDD-3627488D3CD9}"/>
              </a:ext>
            </a:extLst>
          </p:cNvPr>
          <p:cNvGrpSpPr/>
          <p:nvPr/>
        </p:nvGrpSpPr>
        <p:grpSpPr>
          <a:xfrm>
            <a:off x="3435350" y="1418597"/>
            <a:ext cx="907000" cy="206852"/>
            <a:chOff x="323850" y="256134"/>
            <a:chExt cx="473556" cy="108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7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배구 경기 데이터 </a:t>
              </a:r>
              <a:r>
                <a:rPr lang="ko-KR" altLang="en-US" sz="2800" i="1" kern="0" dirty="0" err="1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전처리</a:t>
              </a:r>
              <a:r>
                <a:rPr lang="en-US" altLang="ko-KR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필요한 경기 능력 지표 추출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2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0F784F-5AF1-D964-FC24-98193FD2236C}"/>
              </a:ext>
            </a:extLst>
          </p:cNvPr>
          <p:cNvSpPr/>
          <p:nvPr/>
        </p:nvSpPr>
        <p:spPr>
          <a:xfrm>
            <a:off x="689406" y="1160913"/>
            <a:ext cx="9052902" cy="4147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FDD156"/>
                </a:solidFill>
              </a:rPr>
              <a:t>전처리</a:t>
            </a:r>
            <a:r>
              <a:rPr lang="ko-KR" altLang="en-US" sz="2400" b="1" dirty="0">
                <a:solidFill>
                  <a:srgbClr val="FDD156"/>
                </a:solidFill>
              </a:rPr>
              <a:t> 시 체크포인트</a:t>
            </a:r>
            <a:endParaRPr lang="en-US" altLang="ko-KR" sz="2400" b="1" dirty="0">
              <a:solidFill>
                <a:srgbClr val="FDD15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595959"/>
                </a:solidFill>
              </a:rPr>
              <a:t>6. </a:t>
            </a:r>
            <a:r>
              <a:rPr lang="ko-KR" altLang="en-US" sz="1600" b="1" dirty="0">
                <a:solidFill>
                  <a:srgbClr val="595959"/>
                </a:solidFill>
              </a:rPr>
              <a:t>각 팀의 상대팀 전적 </a:t>
            </a:r>
            <a:r>
              <a:rPr lang="en-US" altLang="ko-KR" sz="1600" b="1" dirty="0" err="1">
                <a:solidFill>
                  <a:srgbClr val="595959"/>
                </a:solidFill>
              </a:rPr>
              <a:t>df</a:t>
            </a:r>
            <a:r>
              <a:rPr lang="en-US" altLang="ko-KR" sz="1600" b="1" dirty="0">
                <a:solidFill>
                  <a:srgbClr val="595959"/>
                </a:solidFill>
              </a:rPr>
              <a:t> </a:t>
            </a:r>
            <a:r>
              <a:rPr lang="ko-KR" altLang="en-US" sz="1600" b="1" dirty="0">
                <a:solidFill>
                  <a:srgbClr val="595959"/>
                </a:solidFill>
              </a:rPr>
              <a:t>생성 후 병합 및 </a:t>
            </a:r>
            <a:r>
              <a:rPr lang="ko-KR" altLang="en-US" sz="1600" b="1" dirty="0" err="1">
                <a:solidFill>
                  <a:srgbClr val="595959"/>
                </a:solidFill>
              </a:rPr>
              <a:t>팀명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상대팀명 </a:t>
            </a:r>
            <a:r>
              <a:rPr lang="ko-KR" altLang="en-US" sz="1600" b="1" dirty="0" err="1">
                <a:solidFill>
                  <a:srgbClr val="595959"/>
                </a:solidFill>
              </a:rPr>
              <a:t>원핫인코딩</a:t>
            </a:r>
            <a:endParaRPr lang="en-US" altLang="ko-KR" sz="1600" b="1" dirty="0">
              <a:solidFill>
                <a:srgbClr val="595959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60921E-5AC5-D5F0-60D5-0D3D3312C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58"/>
          <a:stretch/>
        </p:blipFill>
        <p:spPr>
          <a:xfrm>
            <a:off x="698319" y="2455521"/>
            <a:ext cx="5298594" cy="37854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FB8243-98B6-A573-F268-B0609FF7D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36" y="2455521"/>
            <a:ext cx="5604769" cy="103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3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배구 경기 데이터 </a:t>
              </a:r>
              <a:r>
                <a:rPr lang="ko-KR" altLang="en-US" sz="2800" i="1" kern="0" dirty="0" err="1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전처리</a:t>
              </a:r>
              <a:r>
                <a:rPr lang="en-US" altLang="ko-KR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필요한 경기 능력 지표 추출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2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0F784F-5AF1-D964-FC24-98193FD2236C}"/>
              </a:ext>
            </a:extLst>
          </p:cNvPr>
          <p:cNvSpPr/>
          <p:nvPr/>
        </p:nvSpPr>
        <p:spPr>
          <a:xfrm>
            <a:off x="689406" y="1196424"/>
            <a:ext cx="9052902" cy="4147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FDD156"/>
                </a:solidFill>
              </a:rPr>
              <a:t>전처리</a:t>
            </a:r>
            <a:r>
              <a:rPr lang="ko-KR" altLang="en-US" sz="2400" b="1" dirty="0">
                <a:solidFill>
                  <a:srgbClr val="FDD156"/>
                </a:solidFill>
              </a:rPr>
              <a:t> 시 체크포인트</a:t>
            </a:r>
            <a:endParaRPr lang="en-US" altLang="ko-KR" sz="2400" b="1" dirty="0">
              <a:solidFill>
                <a:srgbClr val="FDD15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595959"/>
                </a:solidFill>
              </a:rPr>
              <a:t>7. 2</a:t>
            </a:r>
            <a:r>
              <a:rPr lang="ko-KR" altLang="en-US" sz="1600" b="1" dirty="0">
                <a:solidFill>
                  <a:srgbClr val="595959"/>
                </a:solidFill>
              </a:rPr>
              <a:t>월까지의 </a:t>
            </a:r>
            <a:r>
              <a:rPr lang="en-US" altLang="ko-KR" sz="1600" b="1" dirty="0">
                <a:solidFill>
                  <a:srgbClr val="595959"/>
                </a:solidFill>
              </a:rPr>
              <a:t>train</a:t>
            </a:r>
            <a:r>
              <a:rPr lang="ko-KR" altLang="en-US" sz="1600" b="1" dirty="0">
                <a:solidFill>
                  <a:srgbClr val="595959"/>
                </a:solidFill>
              </a:rPr>
              <a:t>데이터와 </a:t>
            </a:r>
            <a:r>
              <a:rPr lang="en-US" altLang="ko-KR" sz="1600" b="1" dirty="0">
                <a:solidFill>
                  <a:srgbClr val="595959"/>
                </a:solidFill>
              </a:rPr>
              <a:t>3</a:t>
            </a:r>
            <a:r>
              <a:rPr lang="ko-KR" altLang="en-US" sz="1600" b="1" dirty="0">
                <a:solidFill>
                  <a:srgbClr val="595959"/>
                </a:solidFill>
              </a:rPr>
              <a:t>월 이후 </a:t>
            </a:r>
            <a:r>
              <a:rPr lang="en-US" altLang="ko-KR" sz="1600" b="1" dirty="0">
                <a:solidFill>
                  <a:srgbClr val="595959"/>
                </a:solidFill>
              </a:rPr>
              <a:t>test </a:t>
            </a:r>
            <a:r>
              <a:rPr lang="ko-KR" altLang="en-US" sz="1600" b="1" dirty="0">
                <a:solidFill>
                  <a:srgbClr val="595959"/>
                </a:solidFill>
              </a:rPr>
              <a:t>데이터 분리 저장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59595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11AAAB-9B7A-FFCA-4551-D1E7952F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91" y="2557806"/>
            <a:ext cx="5325218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8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분석 시각화 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유의미한 지표 확인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2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0F784F-5AF1-D964-FC24-98193FD2236C}"/>
              </a:ext>
            </a:extLst>
          </p:cNvPr>
          <p:cNvSpPr/>
          <p:nvPr/>
        </p:nvSpPr>
        <p:spPr>
          <a:xfrm>
            <a:off x="689406" y="1258567"/>
            <a:ext cx="9052902" cy="1445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FDD156"/>
                </a:solidFill>
              </a:rPr>
              <a:t>전처리</a:t>
            </a:r>
            <a:r>
              <a:rPr lang="ko-KR" altLang="en-US" sz="2400" b="1" dirty="0">
                <a:solidFill>
                  <a:srgbClr val="FDD156"/>
                </a:solidFill>
              </a:rPr>
              <a:t> 시 체크포인트</a:t>
            </a:r>
            <a:endParaRPr lang="en-US" altLang="ko-KR" sz="2400" b="1" dirty="0">
              <a:solidFill>
                <a:srgbClr val="FDD15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95959"/>
                </a:solidFill>
              </a:rPr>
              <a:t>여자 배구 팀 중 </a:t>
            </a:r>
            <a:r>
              <a:rPr lang="ko-KR" altLang="en-US" sz="1600" b="1" dirty="0" err="1">
                <a:solidFill>
                  <a:srgbClr val="595959"/>
                </a:solidFill>
              </a:rPr>
              <a:t>페퍼저축은행이</a:t>
            </a:r>
            <a:r>
              <a:rPr lang="ko-KR" altLang="en-US" sz="1600" b="1" dirty="0">
                <a:solidFill>
                  <a:srgbClr val="595959"/>
                </a:solidFill>
              </a:rPr>
              <a:t> 중간에 새로 창설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95959"/>
                </a:solidFill>
              </a:rPr>
              <a:t>경기 데이터가 부족하므로 비교 시각화가 어려움 </a:t>
            </a:r>
            <a:r>
              <a:rPr lang="en-US" altLang="ko-KR" sz="1600" b="1" dirty="0">
                <a:solidFill>
                  <a:srgbClr val="595959"/>
                </a:solidFill>
              </a:rPr>
              <a:t>=&gt; </a:t>
            </a:r>
            <a:r>
              <a:rPr lang="ko-KR" altLang="en-US" sz="1600" b="1" dirty="0">
                <a:solidFill>
                  <a:srgbClr val="595959"/>
                </a:solidFill>
              </a:rPr>
              <a:t>데이터 제외하고 시각화</a:t>
            </a:r>
            <a:endParaRPr lang="en-US" altLang="ko-KR" sz="1600" b="1" dirty="0">
              <a:solidFill>
                <a:srgbClr val="59595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035E7B-69FD-A377-5701-7EAFDD39E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680" y="3332096"/>
            <a:ext cx="6126639" cy="9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4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분석 시각화 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유의미한 지표 확인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2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0F784F-5AF1-D964-FC24-98193FD2236C}"/>
              </a:ext>
            </a:extLst>
          </p:cNvPr>
          <p:cNvSpPr/>
          <p:nvPr/>
        </p:nvSpPr>
        <p:spPr>
          <a:xfrm>
            <a:off x="689406" y="1258567"/>
            <a:ext cx="9052902" cy="1445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FDD156"/>
                </a:solidFill>
              </a:rPr>
              <a:t>전처리</a:t>
            </a:r>
            <a:r>
              <a:rPr lang="ko-KR" altLang="en-US" sz="2400" b="1" dirty="0">
                <a:solidFill>
                  <a:srgbClr val="FDD156"/>
                </a:solidFill>
              </a:rPr>
              <a:t> 시 체크포인트</a:t>
            </a:r>
            <a:endParaRPr lang="en-US" altLang="ko-KR" sz="2400" b="1" dirty="0">
              <a:solidFill>
                <a:srgbClr val="FDD15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95959"/>
                </a:solidFill>
              </a:rPr>
              <a:t>공격 기술의 성공률은 팀별로 거의 유사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시각화 시 연관성 도출에 어려움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595959"/>
                </a:solidFill>
              </a:rPr>
              <a:t>=&gt; </a:t>
            </a:r>
            <a:r>
              <a:rPr lang="ko-KR" altLang="en-US" sz="1600" b="1" dirty="0">
                <a:solidFill>
                  <a:srgbClr val="595959"/>
                </a:solidFill>
              </a:rPr>
              <a:t>성공률인 아닌 성공 횟수로 시각화</a:t>
            </a:r>
            <a:endParaRPr lang="en-US" altLang="ko-KR" sz="1600" b="1" dirty="0">
              <a:solidFill>
                <a:srgbClr val="59595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608F28-3718-5922-BF8A-5FCABCEA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00" y="2641529"/>
            <a:ext cx="6477199" cy="373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2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분석 시각화 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유의미한 지표 확인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2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0F784F-5AF1-D964-FC24-98193FD2236C}"/>
              </a:ext>
            </a:extLst>
          </p:cNvPr>
          <p:cNvSpPr/>
          <p:nvPr/>
        </p:nvSpPr>
        <p:spPr>
          <a:xfrm>
            <a:off x="689406" y="1347344"/>
            <a:ext cx="9052902" cy="1445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595959"/>
                </a:solidFill>
              </a:rPr>
              <a:t>디그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세트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블로킹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 err="1">
                <a:solidFill>
                  <a:srgbClr val="595959"/>
                </a:solidFill>
              </a:rPr>
              <a:t>퀵오픈</a:t>
            </a:r>
            <a:r>
              <a:rPr lang="ko-KR" altLang="en-US" sz="1600" b="1" dirty="0">
                <a:solidFill>
                  <a:srgbClr val="595959"/>
                </a:solidFill>
              </a:rPr>
              <a:t> 성공 횟수에 따른 팀별 승률 </a:t>
            </a:r>
            <a:endParaRPr lang="en-US" altLang="ko-KR" sz="1600" b="1" dirty="0">
              <a:solidFill>
                <a:srgbClr val="595959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E1BDE0-AF55-C195-90F2-FF2D0E2EF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50" y="2202357"/>
            <a:ext cx="5716895" cy="31753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0A0171-6C8F-4B9D-79A1-393772F9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15" y="2202358"/>
            <a:ext cx="5540534" cy="317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59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분석 시각화 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유의미한 지표 확인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2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0F784F-5AF1-D964-FC24-98193FD2236C}"/>
              </a:ext>
            </a:extLst>
          </p:cNvPr>
          <p:cNvSpPr/>
          <p:nvPr/>
        </p:nvSpPr>
        <p:spPr>
          <a:xfrm>
            <a:off x="689406" y="1347344"/>
            <a:ext cx="9052902" cy="1445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595959"/>
                </a:solidFill>
              </a:rPr>
              <a:t>디그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세트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블로킹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 err="1">
                <a:solidFill>
                  <a:srgbClr val="595959"/>
                </a:solidFill>
              </a:rPr>
              <a:t>퀵오픈</a:t>
            </a:r>
            <a:r>
              <a:rPr lang="ko-KR" altLang="en-US" sz="1600" b="1" dirty="0">
                <a:solidFill>
                  <a:srgbClr val="595959"/>
                </a:solidFill>
              </a:rPr>
              <a:t> 성공 횟수에 따른 팀별 승률 </a:t>
            </a:r>
            <a:endParaRPr lang="en-US" altLang="ko-KR" sz="1600" b="1" dirty="0">
              <a:solidFill>
                <a:srgbClr val="595959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631EE3-5EE8-58E1-E634-0A1A3001A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50" y="2184570"/>
            <a:ext cx="5643498" cy="3133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23EBCC-DDED-1620-4F17-1A044061C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084" y="2187408"/>
            <a:ext cx="5555183" cy="313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분석 시각화 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유의미한 지표 확인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2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0F784F-5AF1-D964-FC24-98193FD2236C}"/>
              </a:ext>
            </a:extLst>
          </p:cNvPr>
          <p:cNvSpPr/>
          <p:nvPr/>
        </p:nvSpPr>
        <p:spPr>
          <a:xfrm>
            <a:off x="689406" y="1347344"/>
            <a:ext cx="9052902" cy="1445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595959"/>
                </a:solidFill>
              </a:rPr>
              <a:t>디그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세트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블로킹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 err="1">
                <a:solidFill>
                  <a:srgbClr val="595959"/>
                </a:solidFill>
              </a:rPr>
              <a:t>퀵오픈</a:t>
            </a:r>
            <a:r>
              <a:rPr lang="ko-KR" altLang="en-US" sz="1600" b="1" dirty="0">
                <a:solidFill>
                  <a:srgbClr val="595959"/>
                </a:solidFill>
              </a:rPr>
              <a:t> 성공 횟수에 따른 팀별 승률 </a:t>
            </a:r>
            <a:endParaRPr lang="en-US" altLang="ko-KR" sz="1600" b="1" dirty="0">
              <a:solidFill>
                <a:srgbClr val="59595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B103C9-4BA2-2B79-2EC2-388E50FFC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50" y="2241967"/>
            <a:ext cx="5589373" cy="31766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09C0C5-FA67-C73F-9FA4-F55204FB8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224" y="2241967"/>
            <a:ext cx="5639848" cy="317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91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분석 시각화 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유의미한 지표 확인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2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0F784F-5AF1-D964-FC24-98193FD2236C}"/>
              </a:ext>
            </a:extLst>
          </p:cNvPr>
          <p:cNvSpPr/>
          <p:nvPr/>
        </p:nvSpPr>
        <p:spPr>
          <a:xfrm>
            <a:off x="689406" y="1347344"/>
            <a:ext cx="9052902" cy="1445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595959"/>
                </a:solidFill>
              </a:rPr>
              <a:t>디그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세트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블로킹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 err="1">
                <a:solidFill>
                  <a:srgbClr val="595959"/>
                </a:solidFill>
              </a:rPr>
              <a:t>퀵오픈</a:t>
            </a:r>
            <a:r>
              <a:rPr lang="ko-KR" altLang="en-US" sz="1600" b="1" dirty="0">
                <a:solidFill>
                  <a:srgbClr val="595959"/>
                </a:solidFill>
              </a:rPr>
              <a:t> 성공 횟수에 따른 팀별 승률 </a:t>
            </a:r>
            <a:endParaRPr lang="en-US" altLang="ko-KR" sz="1600" b="1" dirty="0">
              <a:solidFill>
                <a:srgbClr val="59595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0E2B97-0017-5E32-9A9C-48922AE0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50" y="2211234"/>
            <a:ext cx="5532863" cy="31753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8C7691-ABBF-073D-CDFB-67C1FB345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713" y="2211234"/>
            <a:ext cx="5497035" cy="317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64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분석 시각화 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유의미한 지표 </a:t>
              </a:r>
              <a:r>
                <a:rPr lang="ko-KR" altLang="en-US" sz="1400" kern="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히트맵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2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0F784F-5AF1-D964-FC24-98193FD2236C}"/>
              </a:ext>
            </a:extLst>
          </p:cNvPr>
          <p:cNvSpPr/>
          <p:nvPr/>
        </p:nvSpPr>
        <p:spPr>
          <a:xfrm>
            <a:off x="1045981" y="1294078"/>
            <a:ext cx="9052902" cy="1445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95959"/>
                </a:solidFill>
              </a:rPr>
              <a:t> </a:t>
            </a:r>
            <a:endParaRPr lang="en-US" altLang="ko-KR" sz="1600" b="1" dirty="0">
              <a:solidFill>
                <a:srgbClr val="595959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BF31C7-D0FA-C9A6-2163-13B9999C4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07" y="1294078"/>
            <a:ext cx="5140315" cy="54294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48D7405-CF37-B4F3-BAC0-49994E492198}"/>
              </a:ext>
            </a:extLst>
          </p:cNvPr>
          <p:cNvSpPr/>
          <p:nvPr/>
        </p:nvSpPr>
        <p:spPr>
          <a:xfrm>
            <a:off x="3249227" y="3443941"/>
            <a:ext cx="861134" cy="23236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281281-61A4-02F2-2F7C-B4B6A4952F81}"/>
              </a:ext>
            </a:extLst>
          </p:cNvPr>
          <p:cNvSpPr/>
          <p:nvPr/>
        </p:nvSpPr>
        <p:spPr>
          <a:xfrm>
            <a:off x="3249227" y="3986205"/>
            <a:ext cx="861134" cy="23236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678D7C-249A-4BE3-0224-0036223B0225}"/>
              </a:ext>
            </a:extLst>
          </p:cNvPr>
          <p:cNvSpPr/>
          <p:nvPr/>
        </p:nvSpPr>
        <p:spPr>
          <a:xfrm>
            <a:off x="3240349" y="2885598"/>
            <a:ext cx="861134" cy="23236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EEC00E-6DC9-1EEB-8FC0-47E6E8B8B85F}"/>
              </a:ext>
            </a:extLst>
          </p:cNvPr>
          <p:cNvSpPr/>
          <p:nvPr/>
        </p:nvSpPr>
        <p:spPr>
          <a:xfrm>
            <a:off x="3240349" y="2615538"/>
            <a:ext cx="861134" cy="23236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434BBB-8943-420E-5189-029A7306832F}"/>
              </a:ext>
            </a:extLst>
          </p:cNvPr>
          <p:cNvSpPr/>
          <p:nvPr/>
        </p:nvSpPr>
        <p:spPr>
          <a:xfrm>
            <a:off x="3249227" y="3164658"/>
            <a:ext cx="861134" cy="23236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FF55A5-1AB9-9C8B-12C5-7F382F56FF30}"/>
              </a:ext>
            </a:extLst>
          </p:cNvPr>
          <p:cNvSpPr/>
          <p:nvPr/>
        </p:nvSpPr>
        <p:spPr>
          <a:xfrm>
            <a:off x="3240349" y="2331109"/>
            <a:ext cx="861134" cy="23236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94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분석 시각화 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유의미한 지표 </a:t>
              </a:r>
              <a:r>
                <a:rPr lang="ko-KR" altLang="en-US" sz="1400" kern="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히트맵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2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0F784F-5AF1-D964-FC24-98193FD2236C}"/>
              </a:ext>
            </a:extLst>
          </p:cNvPr>
          <p:cNvSpPr/>
          <p:nvPr/>
        </p:nvSpPr>
        <p:spPr>
          <a:xfrm>
            <a:off x="797406" y="1347344"/>
            <a:ext cx="9052902" cy="1445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95959"/>
                </a:solidFill>
              </a:rPr>
              <a:t> </a:t>
            </a:r>
            <a:endParaRPr lang="en-US" altLang="ko-KR" sz="1600" b="1" dirty="0">
              <a:solidFill>
                <a:srgbClr val="59595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3F7E5C-EABF-6A94-2AB8-A06BF047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958" y="451545"/>
            <a:ext cx="6363588" cy="7049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2913144-A3DF-57FC-29BA-792E75550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957" y="1197153"/>
            <a:ext cx="6363588" cy="70494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2BB9380-2EB8-EF51-7CCE-2FC1AD246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957" y="1957511"/>
            <a:ext cx="6363588" cy="7144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495F320-FB06-A210-5CBE-F016F1898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957" y="2712646"/>
            <a:ext cx="6363588" cy="7144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A781813-153B-9604-6CE9-8D739C9FE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5957" y="3467781"/>
            <a:ext cx="6363588" cy="68589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35FD4E8-4D5B-F807-DE0A-B3AA864A6B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5957" y="4194337"/>
            <a:ext cx="6363588" cy="69542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1347D4A-36A2-6C69-0EA7-AB1CF0EF29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5957" y="4930419"/>
            <a:ext cx="6363588" cy="73352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86E130B-7258-6CB5-02E4-5B47E485E2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8718" y="5672927"/>
            <a:ext cx="5792008" cy="118507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D9B619-3CA9-C408-B512-1785231EDA6B}"/>
              </a:ext>
            </a:extLst>
          </p:cNvPr>
          <p:cNvSpPr/>
          <p:nvPr/>
        </p:nvSpPr>
        <p:spPr>
          <a:xfrm>
            <a:off x="6471820" y="5660847"/>
            <a:ext cx="1837679" cy="120164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A51533-DF90-E355-028B-7204E09721D2}"/>
              </a:ext>
            </a:extLst>
          </p:cNvPr>
          <p:cNvSpPr/>
          <p:nvPr/>
        </p:nvSpPr>
        <p:spPr>
          <a:xfrm>
            <a:off x="8671475" y="5660847"/>
            <a:ext cx="357115" cy="120164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7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배구 관련 도메인 지식</a:t>
              </a:r>
              <a:r>
                <a:rPr lang="en-US" altLang="ko-KR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관련 레퍼런스 및 논문 참조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2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0F784F-5AF1-D964-FC24-98193FD2236C}"/>
              </a:ext>
            </a:extLst>
          </p:cNvPr>
          <p:cNvSpPr/>
          <p:nvPr/>
        </p:nvSpPr>
        <p:spPr>
          <a:xfrm>
            <a:off x="689406" y="1222909"/>
            <a:ext cx="4272459" cy="512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95959"/>
                </a:solidFill>
              </a:rPr>
              <a:t>여자 배구 </a:t>
            </a:r>
            <a:r>
              <a:rPr lang="en-US" altLang="ko-KR" sz="1600" b="1" dirty="0">
                <a:solidFill>
                  <a:srgbClr val="595959"/>
                </a:solidFill>
              </a:rPr>
              <a:t>V</a:t>
            </a:r>
            <a:r>
              <a:rPr lang="ko-KR" altLang="en-US" sz="1600" b="1" dirty="0">
                <a:solidFill>
                  <a:srgbClr val="595959"/>
                </a:solidFill>
              </a:rPr>
              <a:t>리그 승률 예측 관련 논문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217F1F-6913-32F1-01DB-8D5A1D786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8" y="2120506"/>
            <a:ext cx="5176774" cy="26169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B562D2D-6983-44FC-FC1B-BEE4E0409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550" y="2390187"/>
            <a:ext cx="6304730" cy="227879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BE0FC3-2040-7502-BAA2-B2143A95BE79}"/>
              </a:ext>
            </a:extLst>
          </p:cNvPr>
          <p:cNvSpPr/>
          <p:nvPr/>
        </p:nvSpPr>
        <p:spPr>
          <a:xfrm>
            <a:off x="7724469" y="5675268"/>
            <a:ext cx="4272459" cy="414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78808D"/>
                </a:solidFill>
              </a:rPr>
              <a:t>출처 </a:t>
            </a:r>
            <a:r>
              <a:rPr lang="en-US" altLang="ko-KR" sz="1400" dirty="0">
                <a:solidFill>
                  <a:srgbClr val="78808D"/>
                </a:solidFill>
              </a:rPr>
              <a:t>: </a:t>
            </a:r>
            <a:r>
              <a:rPr lang="en-US" altLang="ko-KR" sz="1400" dirty="0">
                <a:effectLst/>
                <a:hlinkClick r:id="rId4"/>
              </a:rPr>
              <a:t>https://www.fmkorea.com/3247250834</a:t>
            </a:r>
            <a:endParaRPr lang="en-US" altLang="ko-KR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2993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 err="1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머신러닝</a:t>
              </a: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 모델 구축 </a:t>
              </a:r>
              <a:r>
                <a:rPr lang="en-US" altLang="ko-KR" sz="1400" kern="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Colab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2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0F784F-5AF1-D964-FC24-98193FD2236C}"/>
              </a:ext>
            </a:extLst>
          </p:cNvPr>
          <p:cNvSpPr/>
          <p:nvPr/>
        </p:nvSpPr>
        <p:spPr>
          <a:xfrm>
            <a:off x="689406" y="1255347"/>
            <a:ext cx="9052902" cy="463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595959"/>
                </a:solidFill>
              </a:rPr>
              <a:t>Colab</a:t>
            </a:r>
            <a:r>
              <a:rPr lang="ko-KR" altLang="en-US" sz="1600" b="1" dirty="0">
                <a:solidFill>
                  <a:srgbClr val="595959"/>
                </a:solidFill>
              </a:rPr>
              <a:t>을 활용해 중요 피처 확인</a:t>
            </a:r>
            <a:endParaRPr lang="en-US" altLang="ko-KR" sz="1600" b="1" dirty="0">
              <a:solidFill>
                <a:srgbClr val="595959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1256CF-AFCD-AB0F-4F79-9106B16ED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57" y="1924762"/>
            <a:ext cx="7209487" cy="41395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80CF60E-93EA-9940-5ACA-55A6F71506C2}"/>
              </a:ext>
            </a:extLst>
          </p:cNvPr>
          <p:cNvSpPr/>
          <p:nvPr/>
        </p:nvSpPr>
        <p:spPr>
          <a:xfrm>
            <a:off x="3071671" y="2171310"/>
            <a:ext cx="861134" cy="31443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8C073F-18BC-C728-770E-C186983D6C9F}"/>
              </a:ext>
            </a:extLst>
          </p:cNvPr>
          <p:cNvSpPr/>
          <p:nvPr/>
        </p:nvSpPr>
        <p:spPr>
          <a:xfrm>
            <a:off x="3071671" y="2863768"/>
            <a:ext cx="861134" cy="31443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716C4A-403F-13F2-D806-647C703367CC}"/>
              </a:ext>
            </a:extLst>
          </p:cNvPr>
          <p:cNvSpPr/>
          <p:nvPr/>
        </p:nvSpPr>
        <p:spPr>
          <a:xfrm>
            <a:off x="3071671" y="3196847"/>
            <a:ext cx="861134" cy="31443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0A2975-43C4-894E-164F-9D5AF1C96FDE}"/>
              </a:ext>
            </a:extLst>
          </p:cNvPr>
          <p:cNvSpPr/>
          <p:nvPr/>
        </p:nvSpPr>
        <p:spPr>
          <a:xfrm>
            <a:off x="3071671" y="4572864"/>
            <a:ext cx="861134" cy="31443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98873E-8FBE-A674-9243-343866FD2D75}"/>
              </a:ext>
            </a:extLst>
          </p:cNvPr>
          <p:cNvSpPr/>
          <p:nvPr/>
        </p:nvSpPr>
        <p:spPr>
          <a:xfrm>
            <a:off x="3071671" y="4924388"/>
            <a:ext cx="861134" cy="31443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03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 err="1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머신러닝</a:t>
              </a: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 모델 구축 </a:t>
              </a:r>
              <a:r>
                <a:rPr lang="en-US" altLang="ko-KR" sz="1400" kern="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Colab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2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0F784F-5AF1-D964-FC24-98193FD2236C}"/>
              </a:ext>
            </a:extLst>
          </p:cNvPr>
          <p:cNvSpPr/>
          <p:nvPr/>
        </p:nvSpPr>
        <p:spPr>
          <a:xfrm>
            <a:off x="689406" y="1217466"/>
            <a:ext cx="9052902" cy="463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595959"/>
                </a:solidFill>
              </a:rPr>
              <a:t>Colab</a:t>
            </a:r>
            <a:r>
              <a:rPr lang="ko-KR" altLang="en-US" sz="1600" b="1" dirty="0">
                <a:solidFill>
                  <a:srgbClr val="595959"/>
                </a:solidFill>
              </a:rPr>
              <a:t>을 활용해 적정 모델 확인</a:t>
            </a:r>
            <a:endParaRPr lang="en-US" altLang="ko-KR" sz="1600" b="1" dirty="0">
              <a:solidFill>
                <a:srgbClr val="59595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C5C92F-8700-DE25-D146-14A975B8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1813264"/>
            <a:ext cx="8802328" cy="45250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80CF60E-93EA-9940-5ACA-55A6F71506C2}"/>
              </a:ext>
            </a:extLst>
          </p:cNvPr>
          <p:cNvSpPr/>
          <p:nvPr/>
        </p:nvSpPr>
        <p:spPr>
          <a:xfrm>
            <a:off x="2246049" y="2750497"/>
            <a:ext cx="3559946" cy="31443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716C4A-403F-13F2-D806-647C703367CC}"/>
              </a:ext>
            </a:extLst>
          </p:cNvPr>
          <p:cNvSpPr/>
          <p:nvPr/>
        </p:nvSpPr>
        <p:spPr>
          <a:xfrm>
            <a:off x="2246049" y="3614366"/>
            <a:ext cx="3559946" cy="31443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0A2975-43C4-894E-164F-9D5AF1C96FDE}"/>
              </a:ext>
            </a:extLst>
          </p:cNvPr>
          <p:cNvSpPr/>
          <p:nvPr/>
        </p:nvSpPr>
        <p:spPr>
          <a:xfrm>
            <a:off x="2246049" y="3329126"/>
            <a:ext cx="3559946" cy="2335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122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 err="1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머신러닝</a:t>
              </a: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 모델 검증 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선정한 모델로 결과 예측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2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0F784F-5AF1-D964-FC24-98193FD2236C}"/>
              </a:ext>
            </a:extLst>
          </p:cNvPr>
          <p:cNvSpPr/>
          <p:nvPr/>
        </p:nvSpPr>
        <p:spPr>
          <a:xfrm>
            <a:off x="689406" y="1248736"/>
            <a:ext cx="5783330" cy="463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95959"/>
                </a:solidFill>
              </a:rPr>
              <a:t>훈련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테스트 데이터 가져온 후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선정한 </a:t>
            </a:r>
            <a:r>
              <a:rPr lang="en-US" altLang="ko-KR" sz="1600" b="1" dirty="0">
                <a:solidFill>
                  <a:srgbClr val="595959"/>
                </a:solidFill>
              </a:rPr>
              <a:t>3</a:t>
            </a:r>
            <a:r>
              <a:rPr lang="ko-KR" altLang="en-US" sz="1600" b="1" dirty="0">
                <a:solidFill>
                  <a:srgbClr val="595959"/>
                </a:solidFill>
              </a:rPr>
              <a:t>개 모델 생성</a:t>
            </a:r>
            <a:endParaRPr lang="en-US" altLang="ko-KR" sz="1600" b="1" dirty="0">
              <a:solidFill>
                <a:srgbClr val="595959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F81F0C2-3F06-6A94-2E68-DAB027239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06" y="1881919"/>
            <a:ext cx="5229955" cy="85737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95680B0-9FA7-42C7-2096-217290F96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1919"/>
            <a:ext cx="5341503" cy="457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07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 err="1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머신러닝</a:t>
              </a: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 모델 검증 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선정한 모델로 결과 예측</a:t>
              </a: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0F784F-5AF1-D964-FC24-98193FD2236C}"/>
              </a:ext>
            </a:extLst>
          </p:cNvPr>
          <p:cNvSpPr/>
          <p:nvPr/>
        </p:nvSpPr>
        <p:spPr>
          <a:xfrm>
            <a:off x="689406" y="1228369"/>
            <a:ext cx="9052902" cy="463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95959"/>
                </a:solidFill>
              </a:rPr>
              <a:t>적정 모델 </a:t>
            </a:r>
            <a:r>
              <a:rPr lang="en-US" altLang="ko-KR" sz="1600" b="1" dirty="0">
                <a:solidFill>
                  <a:srgbClr val="595959"/>
                </a:solidFill>
              </a:rPr>
              <a:t>3</a:t>
            </a:r>
            <a:r>
              <a:rPr lang="ko-KR" altLang="en-US" sz="1600" b="1" dirty="0">
                <a:solidFill>
                  <a:srgbClr val="595959"/>
                </a:solidFill>
              </a:rPr>
              <a:t>개를 </a:t>
            </a:r>
            <a:r>
              <a:rPr lang="en-US" altLang="ko-KR" sz="1600" b="1" dirty="0">
                <a:solidFill>
                  <a:srgbClr val="595959"/>
                </a:solidFill>
              </a:rPr>
              <a:t>Voting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B833E2-AD96-14B0-BB4F-EDD9479BC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1790597"/>
            <a:ext cx="7382905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89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 err="1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머신러닝</a:t>
              </a: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 모델 검증 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선정한 모델로 결과 예측</a:t>
              </a: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E8E8800-C8AC-72DF-D151-653F6714A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756" y="2051787"/>
            <a:ext cx="7906488" cy="38558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54DA680-55C6-8EAF-5DBF-91BA31E6DB5A}"/>
              </a:ext>
            </a:extLst>
          </p:cNvPr>
          <p:cNvSpPr/>
          <p:nvPr/>
        </p:nvSpPr>
        <p:spPr>
          <a:xfrm>
            <a:off x="689406" y="1329588"/>
            <a:ext cx="9052902" cy="463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95959"/>
                </a:solidFill>
              </a:rPr>
              <a:t>한 팀이 대진표에 있는 팀 개수만큼 랜덤 경기 및 기술 지표 부여</a:t>
            </a:r>
            <a:endParaRPr lang="en-US" altLang="ko-KR" sz="16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172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 err="1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머신러닝</a:t>
              </a: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 모델 검증 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선정한 모델로 결과 예측</a:t>
              </a: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0B4E477-B9F2-85FC-C3E9-B2988AC13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729" y="1490984"/>
            <a:ext cx="4284541" cy="52546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92E492-081C-0718-5F75-BBFFDCEC61F9}"/>
              </a:ext>
            </a:extLst>
          </p:cNvPr>
          <p:cNvSpPr/>
          <p:nvPr/>
        </p:nvSpPr>
        <p:spPr>
          <a:xfrm>
            <a:off x="689406" y="1115390"/>
            <a:ext cx="6145666" cy="463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95959"/>
                </a:solidFill>
              </a:rPr>
              <a:t>승패 예측 함수 추가</a:t>
            </a:r>
            <a:endParaRPr lang="en-US" altLang="ko-KR" sz="16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969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 err="1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머신러닝</a:t>
              </a: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a typeface="Tmon몬소리 Black" panose="02000A03000000000000" pitchFamily="2" charset="-127"/>
                </a:rPr>
                <a:t> 모델 검증 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선정한 모델로 결과 예측</a:t>
              </a: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4DA680-55C6-8EAF-5DBF-91BA31E6DB5A}"/>
              </a:ext>
            </a:extLst>
          </p:cNvPr>
          <p:cNvSpPr/>
          <p:nvPr/>
        </p:nvSpPr>
        <p:spPr>
          <a:xfrm>
            <a:off x="689406" y="1188475"/>
            <a:ext cx="9052902" cy="463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595959"/>
                </a:solidFill>
              </a:rPr>
              <a:t>부여된 랜덤 </a:t>
            </a:r>
            <a:r>
              <a:rPr lang="ko-KR" altLang="en-US" sz="1600" b="1" dirty="0" err="1">
                <a:solidFill>
                  <a:srgbClr val="595959"/>
                </a:solidFill>
              </a:rPr>
              <a:t>스탯을</a:t>
            </a:r>
            <a:r>
              <a:rPr lang="ko-KR" altLang="en-US" sz="1600" b="1" dirty="0">
                <a:solidFill>
                  <a:srgbClr val="595959"/>
                </a:solidFill>
              </a:rPr>
              <a:t> 기준으로 승부 예측</a:t>
            </a:r>
            <a:endParaRPr lang="en-US" altLang="ko-KR" sz="1600" b="1" dirty="0">
              <a:solidFill>
                <a:srgbClr val="595959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70F919-4580-CAEB-3F72-B948DECAD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70" y="1729162"/>
            <a:ext cx="7703859" cy="505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37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6FE558-5B38-EB7A-7304-0650642A8FDB}"/>
              </a:ext>
            </a:extLst>
          </p:cNvPr>
          <p:cNvSpPr/>
          <p:nvPr/>
        </p:nvSpPr>
        <p:spPr>
          <a:xfrm>
            <a:off x="3693493" y="1966601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9D5E54-3CD1-DA07-3498-6DC8DD644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883" y="2795128"/>
            <a:ext cx="3396062" cy="323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9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배구 경기 데이터 </a:t>
              </a:r>
              <a:r>
                <a:rPr lang="ko-KR" altLang="en-US" sz="2800" i="1" kern="0" dirty="0" err="1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크롤링</a:t>
              </a:r>
              <a:r>
                <a:rPr lang="en-US" altLang="ko-KR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ko-KR" altLang="en-US" sz="1400" kern="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셀레니움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모듈 사용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2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0F784F-5AF1-D964-FC24-98193FD2236C}"/>
              </a:ext>
            </a:extLst>
          </p:cNvPr>
          <p:cNvSpPr/>
          <p:nvPr/>
        </p:nvSpPr>
        <p:spPr>
          <a:xfrm>
            <a:off x="689406" y="1251388"/>
            <a:ext cx="7428541" cy="454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595959"/>
                </a:solidFill>
              </a:rPr>
              <a:t>크롤링</a:t>
            </a:r>
            <a:r>
              <a:rPr lang="ko-KR" altLang="en-US" sz="1600" b="1" dirty="0">
                <a:solidFill>
                  <a:srgbClr val="595959"/>
                </a:solidFill>
              </a:rPr>
              <a:t> 중 </a:t>
            </a:r>
            <a:r>
              <a:rPr lang="en-US" altLang="ko-KR" sz="1600" b="1" dirty="0" err="1">
                <a:solidFill>
                  <a:srgbClr val="595959"/>
                </a:solidFill>
              </a:rPr>
              <a:t>Xpath</a:t>
            </a:r>
            <a:r>
              <a:rPr lang="ko-KR" altLang="en-US" sz="1600" b="1" dirty="0">
                <a:solidFill>
                  <a:srgbClr val="595959"/>
                </a:solidFill>
              </a:rPr>
              <a:t>의 </a:t>
            </a:r>
            <a:r>
              <a:rPr lang="en-US" altLang="ko-KR" sz="1600" b="1" dirty="0">
                <a:solidFill>
                  <a:srgbClr val="595959"/>
                </a:solidFill>
              </a:rPr>
              <a:t>div </a:t>
            </a:r>
            <a:r>
              <a:rPr lang="ko-KR" altLang="en-US" sz="1600" b="1" dirty="0">
                <a:solidFill>
                  <a:srgbClr val="595959"/>
                </a:solidFill>
              </a:rPr>
              <a:t>태그 오류 발생 </a:t>
            </a:r>
            <a:r>
              <a:rPr lang="en-US" altLang="ko-KR" sz="1600" b="1" dirty="0">
                <a:solidFill>
                  <a:srgbClr val="595959"/>
                </a:solidFill>
              </a:rPr>
              <a:t>– </a:t>
            </a:r>
            <a:r>
              <a:rPr lang="ko-KR" altLang="en-US" sz="1600" b="1" dirty="0" err="1">
                <a:solidFill>
                  <a:srgbClr val="595959"/>
                </a:solidFill>
              </a:rPr>
              <a:t>트리플</a:t>
            </a:r>
            <a:r>
              <a:rPr lang="ko-KR" altLang="en-US" sz="1600" b="1" dirty="0">
                <a:solidFill>
                  <a:srgbClr val="595959"/>
                </a:solidFill>
              </a:rPr>
              <a:t> 크라운 항목 유무가 원인</a:t>
            </a:r>
            <a:r>
              <a:rPr lang="en-US" altLang="ko-KR" sz="1600" b="1" dirty="0">
                <a:solidFill>
                  <a:srgbClr val="595959"/>
                </a:solidFill>
              </a:rPr>
              <a:t> </a:t>
            </a:r>
            <a:endParaRPr lang="ko-KR" altLang="en-US" sz="1600" b="1" dirty="0">
              <a:solidFill>
                <a:srgbClr val="595959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E3CDC57-426C-7639-7108-02804F279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06" y="1780330"/>
            <a:ext cx="10718952" cy="4317516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AB11229-BEFF-BEF2-603B-DE3073F369C7}"/>
              </a:ext>
            </a:extLst>
          </p:cNvPr>
          <p:cNvCxnSpPr/>
          <p:nvPr/>
        </p:nvCxnSpPr>
        <p:spPr>
          <a:xfrm>
            <a:off x="7510509" y="2556769"/>
            <a:ext cx="1242874" cy="577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E5DEB56-CAB9-66CD-FEEB-B4636F46C986}"/>
              </a:ext>
            </a:extLst>
          </p:cNvPr>
          <p:cNvCxnSpPr>
            <a:cxnSpLocks/>
          </p:cNvCxnSpPr>
          <p:nvPr/>
        </p:nvCxnSpPr>
        <p:spPr>
          <a:xfrm flipV="1">
            <a:off x="7794594" y="4421080"/>
            <a:ext cx="1065321" cy="12404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86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배구 경기 데이터 </a:t>
              </a:r>
              <a:r>
                <a:rPr lang="ko-KR" altLang="en-US" sz="2800" i="1" kern="0" dirty="0" err="1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크롤링</a:t>
              </a:r>
              <a:r>
                <a:rPr lang="en-US" altLang="ko-KR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ko-KR" altLang="en-US" sz="1400" kern="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셀레니움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모듈 사용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2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0F784F-5AF1-D964-FC24-98193FD2236C}"/>
              </a:ext>
            </a:extLst>
          </p:cNvPr>
          <p:cNvSpPr/>
          <p:nvPr/>
        </p:nvSpPr>
        <p:spPr>
          <a:xfrm>
            <a:off x="689406" y="1262386"/>
            <a:ext cx="7428541" cy="454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595959"/>
                </a:solidFill>
              </a:rPr>
              <a:t>div </a:t>
            </a:r>
            <a:r>
              <a:rPr lang="ko-KR" altLang="en-US" sz="1600" b="1" dirty="0">
                <a:solidFill>
                  <a:srgbClr val="595959"/>
                </a:solidFill>
              </a:rPr>
              <a:t>태그를 못 찾는 예외 처리 코드를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120E9E-0514-1B1F-468D-204642413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128" y="2083788"/>
            <a:ext cx="6099369" cy="33937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3D1E4E-6005-C167-7821-35E8581DC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3" y="2083788"/>
            <a:ext cx="5310218" cy="206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3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배구 경기 데이터 </a:t>
              </a:r>
              <a:r>
                <a:rPr lang="ko-KR" altLang="en-US" sz="2800" i="1" kern="0" dirty="0" err="1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전처리</a:t>
              </a:r>
              <a:r>
                <a:rPr lang="en-US" altLang="ko-KR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필요한 경기 능력 지표 추출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2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0F784F-5AF1-D964-FC24-98193FD2236C}"/>
              </a:ext>
            </a:extLst>
          </p:cNvPr>
          <p:cNvSpPr/>
          <p:nvPr/>
        </p:nvSpPr>
        <p:spPr>
          <a:xfrm>
            <a:off x="689406" y="1455617"/>
            <a:ext cx="9052902" cy="4147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FDD156"/>
                </a:solidFill>
              </a:rPr>
              <a:t>전처리</a:t>
            </a:r>
            <a:r>
              <a:rPr lang="ko-KR" altLang="en-US" sz="2400" b="1" dirty="0">
                <a:solidFill>
                  <a:srgbClr val="FDD156"/>
                </a:solidFill>
              </a:rPr>
              <a:t> 시 체크포인트</a:t>
            </a:r>
            <a:endParaRPr lang="en-US" altLang="ko-KR" sz="2400" b="1" dirty="0">
              <a:solidFill>
                <a:srgbClr val="FDD156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rgbClr val="595959"/>
                </a:solidFill>
              </a:rPr>
              <a:t>남자 배구 </a:t>
            </a:r>
            <a:r>
              <a:rPr lang="en-US" altLang="ko-KR" sz="1600" b="1" dirty="0">
                <a:solidFill>
                  <a:srgbClr val="595959"/>
                </a:solidFill>
              </a:rPr>
              <a:t>: OK</a:t>
            </a:r>
            <a:r>
              <a:rPr lang="ko-KR" altLang="en-US" sz="1600" b="1" dirty="0">
                <a:solidFill>
                  <a:srgbClr val="595959"/>
                </a:solidFill>
              </a:rPr>
              <a:t>저축은행이 </a:t>
            </a:r>
            <a:r>
              <a:rPr lang="en-US" altLang="ko-KR" sz="1600" b="1" dirty="0">
                <a:solidFill>
                  <a:srgbClr val="595959"/>
                </a:solidFill>
              </a:rPr>
              <a:t>OK</a:t>
            </a:r>
            <a:r>
              <a:rPr lang="ko-KR" altLang="en-US" sz="1600" b="1" dirty="0">
                <a:solidFill>
                  <a:srgbClr val="595959"/>
                </a:solidFill>
              </a:rPr>
              <a:t>금융그룹으로 </a:t>
            </a:r>
            <a:r>
              <a:rPr lang="ko-KR" altLang="en-US" sz="1600" b="1" dirty="0" err="1">
                <a:solidFill>
                  <a:srgbClr val="595959"/>
                </a:solidFill>
              </a:rPr>
              <a:t>팀명</a:t>
            </a:r>
            <a:r>
              <a:rPr lang="ko-KR" altLang="en-US" sz="1600" b="1" dirty="0">
                <a:solidFill>
                  <a:srgbClr val="595959"/>
                </a:solidFill>
              </a:rPr>
              <a:t> 변경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rgbClr val="595959"/>
                </a:solidFill>
              </a:rPr>
              <a:t>필요 컬럼만 추출 </a:t>
            </a:r>
            <a:r>
              <a:rPr lang="en-US" altLang="ko-KR" sz="1600" b="1" dirty="0">
                <a:solidFill>
                  <a:srgbClr val="595959"/>
                </a:solidFill>
              </a:rPr>
              <a:t>:</a:t>
            </a:r>
            <a:r>
              <a:rPr lang="ko-KR" altLang="en-US" sz="1600" b="1" dirty="0">
                <a:solidFill>
                  <a:srgbClr val="595959"/>
                </a:solidFill>
              </a:rPr>
              <a:t> </a:t>
            </a:r>
            <a:r>
              <a:rPr lang="ko-KR" altLang="en-US" sz="1600" b="1" dirty="0" err="1">
                <a:solidFill>
                  <a:srgbClr val="595959"/>
                </a:solidFill>
              </a:rPr>
              <a:t>팀명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경기날짜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결과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득점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공격기술지표 시도 횟수와 성공 횟수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err="1">
                <a:solidFill>
                  <a:srgbClr val="595959"/>
                </a:solidFill>
              </a:rPr>
              <a:t>팀명</a:t>
            </a:r>
            <a:r>
              <a:rPr lang="en-US" altLang="ko-KR" sz="1600" b="1" dirty="0">
                <a:solidFill>
                  <a:srgbClr val="595959"/>
                </a:solidFill>
              </a:rPr>
              <a:t>,</a:t>
            </a:r>
            <a:r>
              <a:rPr lang="ko-KR" altLang="en-US" sz="1600" b="1" dirty="0">
                <a:solidFill>
                  <a:srgbClr val="595959"/>
                </a:solidFill>
              </a:rPr>
              <a:t> 경기날짜 기준으로 합계 그룹화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rgbClr val="595959"/>
                </a:solidFill>
              </a:rPr>
              <a:t>경기 </a:t>
            </a:r>
            <a:r>
              <a:rPr lang="ko-KR" altLang="en-US" sz="1600" b="1" dirty="0" err="1">
                <a:solidFill>
                  <a:srgbClr val="595959"/>
                </a:solidFill>
              </a:rPr>
              <a:t>승패에</a:t>
            </a:r>
            <a:r>
              <a:rPr lang="ko-KR" altLang="en-US" sz="1600" b="1" dirty="0">
                <a:solidFill>
                  <a:srgbClr val="595959"/>
                </a:solidFill>
              </a:rPr>
              <a:t> 따라 </a:t>
            </a:r>
            <a:r>
              <a:rPr lang="en-US" altLang="ko-KR" sz="1600" b="1" dirty="0">
                <a:solidFill>
                  <a:srgbClr val="595959"/>
                </a:solidFill>
              </a:rPr>
              <a:t>1, 0</a:t>
            </a:r>
            <a:r>
              <a:rPr lang="ko-KR" altLang="en-US" sz="1600" b="1" dirty="0">
                <a:solidFill>
                  <a:srgbClr val="595959"/>
                </a:solidFill>
              </a:rPr>
              <a:t>으로 변경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rgbClr val="595959"/>
                </a:solidFill>
              </a:rPr>
              <a:t>공격기술지표 성공률 컬럼 생성 및 </a:t>
            </a:r>
            <a:r>
              <a:rPr lang="ko-KR" altLang="en-US" sz="1600" b="1" dirty="0" err="1">
                <a:solidFill>
                  <a:srgbClr val="595959"/>
                </a:solidFill>
              </a:rPr>
              <a:t>결측치</a:t>
            </a:r>
            <a:r>
              <a:rPr lang="ko-KR" altLang="en-US" sz="1600" b="1" dirty="0">
                <a:solidFill>
                  <a:srgbClr val="595959"/>
                </a:solidFill>
              </a:rPr>
              <a:t> 제거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1600" b="1" dirty="0">
                <a:solidFill>
                  <a:srgbClr val="595959"/>
                </a:solidFill>
              </a:rPr>
              <a:t>각 팀의 상대팀 전적 </a:t>
            </a:r>
            <a:r>
              <a:rPr lang="en-US" altLang="ko-KR" sz="1600" b="1" dirty="0" err="1">
                <a:solidFill>
                  <a:srgbClr val="595959"/>
                </a:solidFill>
              </a:rPr>
              <a:t>df</a:t>
            </a:r>
            <a:r>
              <a:rPr lang="en-US" altLang="ko-KR" sz="1600" b="1" dirty="0">
                <a:solidFill>
                  <a:srgbClr val="595959"/>
                </a:solidFill>
              </a:rPr>
              <a:t> </a:t>
            </a:r>
            <a:r>
              <a:rPr lang="ko-KR" altLang="en-US" sz="1600" b="1" dirty="0">
                <a:solidFill>
                  <a:srgbClr val="595959"/>
                </a:solidFill>
              </a:rPr>
              <a:t>생성 후 병합 및 </a:t>
            </a:r>
            <a:r>
              <a:rPr lang="ko-KR" altLang="en-US" sz="1600" b="1" dirty="0" err="1">
                <a:solidFill>
                  <a:srgbClr val="595959"/>
                </a:solidFill>
              </a:rPr>
              <a:t>팀명</a:t>
            </a:r>
            <a:r>
              <a:rPr lang="en-US" altLang="ko-KR" sz="1600" b="1" dirty="0">
                <a:solidFill>
                  <a:srgbClr val="595959"/>
                </a:solidFill>
              </a:rPr>
              <a:t>,</a:t>
            </a:r>
            <a:r>
              <a:rPr lang="ko-KR" altLang="en-US" sz="1600" b="1" dirty="0">
                <a:solidFill>
                  <a:srgbClr val="595959"/>
                </a:solidFill>
              </a:rPr>
              <a:t> 상대팀명 </a:t>
            </a:r>
            <a:r>
              <a:rPr lang="ko-KR" altLang="en-US" sz="1600" b="1" dirty="0" err="1">
                <a:solidFill>
                  <a:srgbClr val="595959"/>
                </a:solidFill>
              </a:rPr>
              <a:t>원핫인코딩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rgbClr val="595959"/>
                </a:solidFill>
              </a:rPr>
              <a:t>2</a:t>
            </a:r>
            <a:r>
              <a:rPr lang="ko-KR" altLang="en-US" sz="1600" b="1" dirty="0">
                <a:solidFill>
                  <a:srgbClr val="595959"/>
                </a:solidFill>
              </a:rPr>
              <a:t>월까지의 </a:t>
            </a:r>
            <a:r>
              <a:rPr lang="en-US" altLang="ko-KR" sz="1600" b="1" dirty="0">
                <a:solidFill>
                  <a:srgbClr val="595959"/>
                </a:solidFill>
              </a:rPr>
              <a:t>train</a:t>
            </a:r>
            <a:r>
              <a:rPr lang="ko-KR" altLang="en-US" sz="1600" b="1" dirty="0">
                <a:solidFill>
                  <a:srgbClr val="595959"/>
                </a:solidFill>
              </a:rPr>
              <a:t>데이터와 </a:t>
            </a:r>
            <a:r>
              <a:rPr lang="en-US" altLang="ko-KR" sz="1600" b="1" dirty="0">
                <a:solidFill>
                  <a:srgbClr val="595959"/>
                </a:solidFill>
              </a:rPr>
              <a:t>3</a:t>
            </a:r>
            <a:r>
              <a:rPr lang="ko-KR" altLang="en-US" sz="1600" b="1" dirty="0">
                <a:solidFill>
                  <a:srgbClr val="595959"/>
                </a:solidFill>
              </a:rPr>
              <a:t>월 이후 </a:t>
            </a:r>
            <a:r>
              <a:rPr lang="en-US" altLang="ko-KR" sz="1600" b="1" dirty="0">
                <a:solidFill>
                  <a:srgbClr val="595959"/>
                </a:solidFill>
              </a:rPr>
              <a:t>test </a:t>
            </a:r>
            <a:r>
              <a:rPr lang="ko-KR" altLang="en-US" sz="1600" b="1" dirty="0">
                <a:solidFill>
                  <a:srgbClr val="595959"/>
                </a:solidFill>
              </a:rPr>
              <a:t>데이터 분리 저장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6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배구 경기 데이터 </a:t>
              </a:r>
              <a:r>
                <a:rPr lang="ko-KR" altLang="en-US" sz="2800" i="1" kern="0" dirty="0" err="1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전처리</a:t>
              </a:r>
              <a:r>
                <a:rPr lang="en-US" altLang="ko-KR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필요한 경기 능력 지표 추출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2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0F784F-5AF1-D964-FC24-98193FD2236C}"/>
              </a:ext>
            </a:extLst>
          </p:cNvPr>
          <p:cNvSpPr/>
          <p:nvPr/>
        </p:nvSpPr>
        <p:spPr>
          <a:xfrm>
            <a:off x="689406" y="1196424"/>
            <a:ext cx="9052902" cy="4147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FDD156"/>
                </a:solidFill>
              </a:rPr>
              <a:t>전처리</a:t>
            </a:r>
            <a:r>
              <a:rPr lang="ko-KR" altLang="en-US" sz="2400" b="1" dirty="0">
                <a:solidFill>
                  <a:srgbClr val="FDD156"/>
                </a:solidFill>
              </a:rPr>
              <a:t> 시 체크포인트</a:t>
            </a:r>
            <a:endParaRPr lang="en-US" altLang="ko-KR" sz="2400" b="1" dirty="0">
              <a:solidFill>
                <a:srgbClr val="FDD156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rgbClr val="595959"/>
                </a:solidFill>
              </a:rPr>
              <a:t>남자 배구 </a:t>
            </a:r>
            <a:r>
              <a:rPr lang="en-US" altLang="ko-KR" sz="1600" b="1" dirty="0">
                <a:solidFill>
                  <a:srgbClr val="595959"/>
                </a:solidFill>
              </a:rPr>
              <a:t>: OK</a:t>
            </a:r>
            <a:r>
              <a:rPr lang="ko-KR" altLang="en-US" sz="1600" b="1" dirty="0">
                <a:solidFill>
                  <a:srgbClr val="595959"/>
                </a:solidFill>
              </a:rPr>
              <a:t>저축은행이 </a:t>
            </a:r>
            <a:r>
              <a:rPr lang="en-US" altLang="ko-KR" sz="1600" b="1" dirty="0">
                <a:solidFill>
                  <a:srgbClr val="595959"/>
                </a:solidFill>
              </a:rPr>
              <a:t>OK</a:t>
            </a:r>
            <a:r>
              <a:rPr lang="ko-KR" altLang="en-US" sz="1600" b="1" dirty="0">
                <a:solidFill>
                  <a:srgbClr val="595959"/>
                </a:solidFill>
              </a:rPr>
              <a:t>금융그룹으로 </a:t>
            </a:r>
            <a:r>
              <a:rPr lang="ko-KR" altLang="en-US" sz="1600" b="1" dirty="0" err="1">
                <a:solidFill>
                  <a:srgbClr val="595959"/>
                </a:solidFill>
              </a:rPr>
              <a:t>팀명</a:t>
            </a:r>
            <a:r>
              <a:rPr lang="ko-KR" altLang="en-US" sz="1600" b="1" dirty="0">
                <a:solidFill>
                  <a:srgbClr val="595959"/>
                </a:solidFill>
              </a:rPr>
              <a:t> 변경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59595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920DF4-B6E4-0A93-2978-3176166D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682" y="2438374"/>
            <a:ext cx="8960636" cy="8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6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배구 경기 데이터 </a:t>
              </a:r>
              <a:r>
                <a:rPr lang="ko-KR" altLang="en-US" sz="2800" i="1" kern="0" dirty="0" err="1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전처리</a:t>
              </a:r>
              <a:r>
                <a:rPr lang="en-US" altLang="ko-KR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필요한 경기 능력 지표 추출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2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0F784F-5AF1-D964-FC24-98193FD2236C}"/>
              </a:ext>
            </a:extLst>
          </p:cNvPr>
          <p:cNvSpPr/>
          <p:nvPr/>
        </p:nvSpPr>
        <p:spPr>
          <a:xfrm>
            <a:off x="689406" y="1152035"/>
            <a:ext cx="9052902" cy="4147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FDD156"/>
                </a:solidFill>
              </a:rPr>
              <a:t>전처리</a:t>
            </a:r>
            <a:r>
              <a:rPr lang="ko-KR" altLang="en-US" sz="2400" b="1" dirty="0">
                <a:solidFill>
                  <a:srgbClr val="FDD156"/>
                </a:solidFill>
              </a:rPr>
              <a:t> 시 체크포인트</a:t>
            </a:r>
            <a:endParaRPr lang="en-US" altLang="ko-KR" sz="2400" b="1" dirty="0">
              <a:solidFill>
                <a:srgbClr val="FDD15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595959"/>
                </a:solidFill>
              </a:rPr>
              <a:t>2. </a:t>
            </a:r>
            <a:r>
              <a:rPr lang="ko-KR" altLang="en-US" sz="1600" b="1" dirty="0">
                <a:solidFill>
                  <a:srgbClr val="595959"/>
                </a:solidFill>
              </a:rPr>
              <a:t>필요 컬럼만 추출 </a:t>
            </a:r>
            <a:r>
              <a:rPr lang="en-US" altLang="ko-KR" sz="1600" b="1" dirty="0">
                <a:solidFill>
                  <a:srgbClr val="595959"/>
                </a:solidFill>
              </a:rPr>
              <a:t>:</a:t>
            </a:r>
            <a:r>
              <a:rPr lang="ko-KR" altLang="en-US" sz="1600" b="1" dirty="0">
                <a:solidFill>
                  <a:srgbClr val="595959"/>
                </a:solidFill>
              </a:rPr>
              <a:t> </a:t>
            </a:r>
            <a:r>
              <a:rPr lang="ko-KR" altLang="en-US" sz="1600" b="1" dirty="0" err="1">
                <a:solidFill>
                  <a:srgbClr val="595959"/>
                </a:solidFill>
              </a:rPr>
              <a:t>팀명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경기날짜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결과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득점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공격기술지표 시도 횟수와 성공 횟수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595959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B46BD5-E52C-7FAB-BFB6-2298F56D6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39" y="2568890"/>
            <a:ext cx="7581921" cy="30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9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배구 경기 데이터 </a:t>
              </a:r>
              <a:r>
                <a:rPr lang="ko-KR" altLang="en-US" sz="2800" i="1" kern="0" dirty="0" err="1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전처리</a:t>
              </a:r>
              <a:r>
                <a:rPr lang="en-US" altLang="ko-KR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필요한 경기 능력 지표 추출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2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0F784F-5AF1-D964-FC24-98193FD2236C}"/>
              </a:ext>
            </a:extLst>
          </p:cNvPr>
          <p:cNvSpPr/>
          <p:nvPr/>
        </p:nvSpPr>
        <p:spPr>
          <a:xfrm>
            <a:off x="689406" y="1196424"/>
            <a:ext cx="9052902" cy="4147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FDD156"/>
                </a:solidFill>
              </a:rPr>
              <a:t>전처리</a:t>
            </a:r>
            <a:r>
              <a:rPr lang="ko-KR" altLang="en-US" sz="2400" b="1" dirty="0">
                <a:solidFill>
                  <a:srgbClr val="FDD156"/>
                </a:solidFill>
              </a:rPr>
              <a:t> 시 체크포인트</a:t>
            </a:r>
            <a:endParaRPr lang="en-US" altLang="ko-KR" sz="2400" b="1" dirty="0">
              <a:solidFill>
                <a:srgbClr val="FDD15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595959"/>
                </a:solidFill>
              </a:rPr>
              <a:t>3. </a:t>
            </a:r>
            <a:r>
              <a:rPr lang="ko-KR" altLang="en-US" sz="1600" b="1" dirty="0" err="1">
                <a:solidFill>
                  <a:srgbClr val="595959"/>
                </a:solidFill>
              </a:rPr>
              <a:t>팀명</a:t>
            </a:r>
            <a:r>
              <a:rPr lang="en-US" altLang="ko-KR" sz="1600" b="1" dirty="0">
                <a:solidFill>
                  <a:srgbClr val="595959"/>
                </a:solidFill>
              </a:rPr>
              <a:t>, </a:t>
            </a:r>
            <a:r>
              <a:rPr lang="ko-KR" altLang="en-US" sz="1600" b="1" dirty="0">
                <a:solidFill>
                  <a:srgbClr val="595959"/>
                </a:solidFill>
              </a:rPr>
              <a:t>경기날짜 기준으로 합계 그룹화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595959"/>
                </a:solidFill>
              </a:rPr>
              <a:t>4. </a:t>
            </a:r>
            <a:r>
              <a:rPr lang="ko-KR" altLang="en-US" sz="1600" b="1" dirty="0">
                <a:solidFill>
                  <a:srgbClr val="595959"/>
                </a:solidFill>
              </a:rPr>
              <a:t>경기 </a:t>
            </a:r>
            <a:r>
              <a:rPr lang="ko-KR" altLang="en-US" sz="1600" b="1" dirty="0" err="1">
                <a:solidFill>
                  <a:srgbClr val="595959"/>
                </a:solidFill>
              </a:rPr>
              <a:t>승패에</a:t>
            </a:r>
            <a:r>
              <a:rPr lang="ko-KR" altLang="en-US" sz="1600" b="1" dirty="0">
                <a:solidFill>
                  <a:srgbClr val="595959"/>
                </a:solidFill>
              </a:rPr>
              <a:t> 따라 </a:t>
            </a:r>
            <a:r>
              <a:rPr lang="en-US" altLang="ko-KR" sz="1600" b="1" dirty="0">
                <a:solidFill>
                  <a:srgbClr val="595959"/>
                </a:solidFill>
              </a:rPr>
              <a:t>1, 0</a:t>
            </a:r>
            <a:r>
              <a:rPr lang="ko-KR" altLang="en-US" sz="1600" b="1" dirty="0">
                <a:solidFill>
                  <a:srgbClr val="595959"/>
                </a:solidFill>
              </a:rPr>
              <a:t>으로 변경</a:t>
            </a:r>
            <a:endParaRPr lang="en-US" altLang="ko-KR" sz="1600" b="1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59595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6C01E6-FC11-E97C-B72E-9AE994F9F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39" y="2702220"/>
            <a:ext cx="7141322" cy="125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0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8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73C151-709A-5C14-6E11-A49B38C1D98D}"/>
              </a:ext>
            </a:extLst>
          </p:cNvPr>
          <p:cNvGrpSpPr/>
          <p:nvPr/>
        </p:nvGrpSpPr>
        <p:grpSpPr>
          <a:xfrm>
            <a:off x="195072" y="201168"/>
            <a:ext cx="11801856" cy="6656832"/>
            <a:chOff x="195072" y="201168"/>
            <a:chExt cx="11801856" cy="665683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F981B8F-AE8F-6123-2FC5-9B79968B7405}"/>
                </a:ext>
              </a:extLst>
            </p:cNvPr>
            <p:cNvSpPr/>
            <p:nvPr/>
          </p:nvSpPr>
          <p:spPr>
            <a:xfrm>
              <a:off x="195072" y="201168"/>
              <a:ext cx="11801856" cy="6656832"/>
            </a:xfrm>
            <a:prstGeom prst="round2SameRect">
              <a:avLst>
                <a:gd name="adj1" fmla="val 192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dist="38100" dir="16200000" rotWithShape="0">
                <a:srgbClr val="EA252E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50000"/>
                </a:lnSpc>
                <a:defRPr/>
              </a:pPr>
              <a:r>
                <a:rPr lang="ko-KR" altLang="en-US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배구 경기 데이터 </a:t>
              </a:r>
              <a:r>
                <a:rPr lang="ko-KR" altLang="en-US" sz="2800" i="1" kern="0" dirty="0" err="1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전처리</a:t>
              </a:r>
              <a:r>
                <a:rPr lang="en-US" altLang="ko-KR" sz="2800" i="1" kern="0" dirty="0">
                  <a:ln w="9525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ko-KR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필요한 경기 능력 지표 추출</a:t>
              </a:r>
              <a:endPara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250000"/>
                </a:lnSpc>
              </a:pPr>
              <a:endPara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1E843C89-DF7E-ADD3-4193-BCCE532A165A}"/>
                </a:ext>
              </a:extLst>
            </p:cNvPr>
            <p:cNvSpPr/>
            <p:nvPr/>
          </p:nvSpPr>
          <p:spPr>
            <a:xfrm>
              <a:off x="195072" y="201168"/>
              <a:ext cx="11801856" cy="2179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DD1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F6DAA56-E4DA-4260-C3F1-C130E3078E54}"/>
                </a:ext>
              </a:extLst>
            </p:cNvPr>
            <p:cNvSpPr/>
            <p:nvPr/>
          </p:nvSpPr>
          <p:spPr>
            <a:xfrm>
              <a:off x="323850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9F89F44-9853-A666-6B78-D45C15AE81FD}"/>
                </a:ext>
              </a:extLst>
            </p:cNvPr>
            <p:cNvSpPr/>
            <p:nvPr/>
          </p:nvSpPr>
          <p:spPr>
            <a:xfrm>
              <a:off x="506628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BB178D-E617-062D-D6B3-ACF6397463A2}"/>
                </a:ext>
              </a:extLst>
            </p:cNvPr>
            <p:cNvSpPr/>
            <p:nvPr/>
          </p:nvSpPr>
          <p:spPr>
            <a:xfrm>
              <a:off x="689406" y="256134"/>
              <a:ext cx="108000" cy="108000"/>
            </a:xfrm>
            <a:prstGeom prst="ellipse">
              <a:avLst/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0F784F-5AF1-D964-FC24-98193FD2236C}"/>
              </a:ext>
            </a:extLst>
          </p:cNvPr>
          <p:cNvSpPr/>
          <p:nvPr/>
        </p:nvSpPr>
        <p:spPr>
          <a:xfrm>
            <a:off x="689406" y="1187546"/>
            <a:ext cx="9052902" cy="4147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FDD156"/>
                </a:solidFill>
              </a:rPr>
              <a:t>전처리</a:t>
            </a:r>
            <a:r>
              <a:rPr lang="ko-KR" altLang="en-US" sz="2400" b="1" dirty="0">
                <a:solidFill>
                  <a:srgbClr val="FDD156"/>
                </a:solidFill>
              </a:rPr>
              <a:t> 시 체크포인트</a:t>
            </a:r>
            <a:endParaRPr lang="en-US" altLang="ko-KR" sz="2400" b="1" dirty="0">
              <a:solidFill>
                <a:srgbClr val="FDD15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595959"/>
                </a:solidFill>
              </a:rPr>
              <a:t>5. </a:t>
            </a:r>
            <a:r>
              <a:rPr lang="ko-KR" altLang="en-US" sz="1600" b="1" dirty="0">
                <a:solidFill>
                  <a:srgbClr val="595959"/>
                </a:solidFill>
              </a:rPr>
              <a:t>공격기술지표 성공률 컬럼 생성 및 </a:t>
            </a:r>
            <a:r>
              <a:rPr lang="ko-KR" altLang="en-US" sz="1600" b="1" dirty="0" err="1">
                <a:solidFill>
                  <a:srgbClr val="595959"/>
                </a:solidFill>
              </a:rPr>
              <a:t>결측치</a:t>
            </a:r>
            <a:r>
              <a:rPr lang="ko-KR" altLang="en-US" sz="1600" b="1" dirty="0">
                <a:solidFill>
                  <a:srgbClr val="595959"/>
                </a:solidFill>
              </a:rPr>
              <a:t> 제거</a:t>
            </a:r>
            <a:endParaRPr lang="en-US" altLang="ko-KR" sz="1600" b="1" dirty="0">
              <a:solidFill>
                <a:srgbClr val="595959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BE1D71-7F97-0705-04B2-DCA104A99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619" y="2182413"/>
            <a:ext cx="6802761" cy="43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624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544</Words>
  <Application>Microsoft Office PowerPoint</Application>
  <PresentationFormat>와이드스크린</PresentationFormat>
  <Paragraphs>78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익준 조</cp:lastModifiedBy>
  <cp:revision>22</cp:revision>
  <dcterms:created xsi:type="dcterms:W3CDTF">2022-09-20T02:38:56Z</dcterms:created>
  <dcterms:modified xsi:type="dcterms:W3CDTF">2022-09-26T04:29:00Z</dcterms:modified>
</cp:coreProperties>
</file>