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70" r:id="rId7"/>
    <p:sldId id="261" r:id="rId8"/>
    <p:sldId id="27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3496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61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eedd17d1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75eedd17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7820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eedd17d1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75eedd17d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316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fdcf0df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5dfdcf0d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7" name="Google Shape;317;g5dfdcf0d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95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53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32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5952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eedd17d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75eedd17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429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eedd17d1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75eedd17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8643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edd17d1_2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75eedd17d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422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edd17d1_2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g75eedd17d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939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eedd17d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75eedd17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141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ереход на live-coding">
  <p:cSld name="Переход на live-coding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707893" y="1341406"/>
            <a:ext cx="6776215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LIVE</a:t>
            </a:r>
            <a:endParaRPr sz="25000" b="1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0" y="30194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191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писок литературы">
  <p:cSld name="Список литературы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2"/>
          </p:nvPr>
        </p:nvSpPr>
        <p:spPr>
          <a:xfrm>
            <a:off x="719138" y="1818640"/>
            <a:ext cx="10753725" cy="452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Изображение">
  <p:cSld name="Изображение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труктура презентации">
  <p:cSld name="Структура презентации">
    <p:bg>
      <p:bgPr>
        <a:solidFill>
          <a:srgbClr val="FEFEF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490789" y="1864920"/>
            <a:ext cx="3886714" cy="1061885"/>
          </a:xfrm>
          <a:prstGeom prst="homePlate">
            <a:avLst>
              <a:gd name="adj" fmla="val 50000"/>
            </a:avLst>
          </a:prstGeom>
          <a:solidFill>
            <a:srgbClr val="40CDD0"/>
          </a:soli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5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90788" y="3445248"/>
            <a:ext cx="3886715" cy="1061885"/>
          </a:xfrm>
          <a:prstGeom prst="homePlate">
            <a:avLst>
              <a:gd name="adj" fmla="val 50000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79660" y="5025576"/>
            <a:ext cx="3886715" cy="1061885"/>
          </a:xfrm>
          <a:prstGeom prst="homePlate">
            <a:avLst>
              <a:gd name="adj" fmla="val 50000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dist="38100" dir="5400000" algn="t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825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6017342" y="1864920"/>
            <a:ext cx="5456048" cy="299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Calibri"/>
              <a:buAutoNum type="arabicPeriod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3"/>
          </p:nvPr>
        </p:nvSpPr>
        <p:spPr>
          <a:xfrm>
            <a:off x="1589088" y="2058988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4"/>
          </p:nvPr>
        </p:nvSpPr>
        <p:spPr>
          <a:xfrm>
            <a:off x="1589088" y="3643610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5"/>
          </p:nvPr>
        </p:nvSpPr>
        <p:spPr>
          <a:xfrm>
            <a:off x="1589088" y="5223937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списка">
  <p:cSld name="Два списка">
    <p:bg>
      <p:bgPr>
        <a:solidFill>
          <a:srgbClr val="FEFEFE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2"/>
          </p:nvPr>
        </p:nvSpPr>
        <p:spPr>
          <a:xfrm>
            <a:off x="719666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3"/>
          </p:nvPr>
        </p:nvSpPr>
        <p:spPr>
          <a:xfrm>
            <a:off x="6460595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55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и контакты">
  <p:cSld name="Закрывающий и контакты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453176" y="5102164"/>
            <a:ext cx="1390823" cy="1391505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</a:pPr>
            <a:endParaRPr sz="1758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sz="3516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>
            <a:spLocks noGrp="1"/>
          </p:cNvSpPr>
          <p:nvPr>
            <p:ph type="pic" idx="2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3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sz="3164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4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5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6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sz="1617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Заголовок и подзаголовок">
  <p:cSld name="10_Заголовок и подзаголовок">
    <p:bg>
      <p:bgPr>
        <a:solidFill>
          <a:srgbClr val="FEFEFE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2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-1" y="4627784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9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57" y="5716005"/>
            <a:ext cx="362003" cy="36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 descr="Пользователь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957" y="6238478"/>
            <a:ext cx="362003" cy="36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-15336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0" y="2446645"/>
            <a:ext cx="1219199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 b="1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1" y="3458347"/>
            <a:ext cx="12191999" cy="520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2109"/>
              <a:buNone/>
              <a:defRPr sz="2109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662840" y="573803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653725" y="626160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 два блока">
  <p:cSld name="Список подтем">
    <p:bg>
      <p:bgPr>
        <a:solidFill>
          <a:srgbClr val="FEFEFE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4" y="-13389"/>
            <a:ext cx="12215439" cy="6871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3722687" y="1579563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3"/>
          </p:nvPr>
        </p:nvSpPr>
        <p:spPr>
          <a:xfrm>
            <a:off x="3722687" y="2564725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4"/>
          </p:nvPr>
        </p:nvSpPr>
        <p:spPr>
          <a:xfrm>
            <a:off x="3215067" y="152787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5"/>
          </p:nvPr>
        </p:nvSpPr>
        <p:spPr>
          <a:xfrm>
            <a:off x="3207074" y="251464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6"/>
          </p:nvPr>
        </p:nvSpPr>
        <p:spPr>
          <a:xfrm>
            <a:off x="3215960" y="341523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7"/>
          </p:nvPr>
        </p:nvSpPr>
        <p:spPr>
          <a:xfrm>
            <a:off x="3215067" y="4399832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8"/>
          </p:nvPr>
        </p:nvSpPr>
        <p:spPr>
          <a:xfrm>
            <a:off x="3215067" y="5384355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арта курса">
  <p:cSld name="Карта курс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venir"/>
              <a:buNone/>
              <a:defRPr sz="45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743998" y="2241317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3"/>
          </p:nvPr>
        </p:nvSpPr>
        <p:spPr>
          <a:xfrm>
            <a:off x="1455442" y="2215852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1307756" y="463123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5"/>
          </p:nvPr>
        </p:nvSpPr>
        <p:spPr>
          <a:xfrm>
            <a:off x="2047094" y="4618499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6"/>
          </p:nvPr>
        </p:nvSpPr>
        <p:spPr>
          <a:xfrm>
            <a:off x="4831431" y="328277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7"/>
          </p:nvPr>
        </p:nvSpPr>
        <p:spPr>
          <a:xfrm>
            <a:off x="5570769" y="327004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8"/>
          </p:nvPr>
        </p:nvSpPr>
        <p:spPr>
          <a:xfrm>
            <a:off x="6922470" y="530395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9"/>
          </p:nvPr>
        </p:nvSpPr>
        <p:spPr>
          <a:xfrm>
            <a:off x="7661808" y="5291218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3"/>
          </p:nvPr>
        </p:nvSpPr>
        <p:spPr>
          <a:xfrm>
            <a:off x="7474858" y="154599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4"/>
          </p:nvPr>
        </p:nvSpPr>
        <p:spPr>
          <a:xfrm>
            <a:off x="8214196" y="153326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-10128133">
            <a:off x="1013862" y="2547913"/>
            <a:ext cx="2029719" cy="1978047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6566080">
            <a:off x="4678081" y="2862401"/>
            <a:ext cx="2306337" cy="239473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 rot="-739297">
            <a:off x="7925859" y="3873550"/>
            <a:ext cx="2306337" cy="3163242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10588176" y="4714044"/>
            <a:ext cx="1002080" cy="1092133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9222388" y="4453625"/>
            <a:ext cx="2407942" cy="1705329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9970954">
            <a:off x="9787705" y="2709391"/>
            <a:ext cx="1302202" cy="1756152"/>
          </a:xfrm>
          <a:prstGeom prst="arc">
            <a:avLst>
              <a:gd name="adj1" fmla="val 16712281"/>
              <a:gd name="adj2" fmla="val 0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rot="-6614669">
            <a:off x="9664026" y="3100179"/>
            <a:ext cx="1242877" cy="1009553"/>
          </a:xfrm>
          <a:prstGeom prst="arc">
            <a:avLst>
              <a:gd name="adj1" fmla="val 16712281"/>
              <a:gd name="adj2" fmla="val 54527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rot="4766345">
            <a:off x="9630276" y="1761100"/>
            <a:ext cx="794009" cy="1697545"/>
          </a:xfrm>
          <a:prstGeom prst="arc">
            <a:avLst>
              <a:gd name="adj1" fmla="val 16712281"/>
              <a:gd name="adj2" fmla="val 54527"/>
            </a:avLst>
          </a:prstGeom>
          <a:noFill/>
          <a:ln w="9525" cap="flat" cmpd="sng">
            <a:solidFill>
              <a:srgbClr val="40CDD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>
  <p:cSld name="Маршрут вебинара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2904836" y="1474029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904834" y="5724238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904835" y="2890766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904835" y="4307503"/>
            <a:ext cx="6382327" cy="858982"/>
          </a:xfrm>
          <a:prstGeom prst="roundRect">
            <a:avLst>
              <a:gd name="adj" fmla="val 16667"/>
            </a:avLst>
          </a:prstGeom>
          <a:solidFill>
            <a:srgbClr val="40CDD0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762332" y="2369703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762331" y="3786440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762331" y="5203177"/>
            <a:ext cx="667329" cy="48437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DFE1"/>
          </a:solidFill>
          <a:ln>
            <a:noFill/>
          </a:ln>
        </p:spPr>
        <p:txBody>
          <a:bodyPr spcFirstLastPara="1" wrap="square" lIns="17825" tIns="17825" rIns="17825" bIns="17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64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043526" y="158865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3"/>
          </p:nvPr>
        </p:nvSpPr>
        <p:spPr>
          <a:xfrm>
            <a:off x="3043526" y="3015457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4"/>
          </p:nvPr>
        </p:nvSpPr>
        <p:spPr>
          <a:xfrm>
            <a:off x="3043526" y="443738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5"/>
          </p:nvPr>
        </p:nvSpPr>
        <p:spPr>
          <a:xfrm>
            <a:off x="3043526" y="5848929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">
  <p:cSld name="Разделительный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5099050" y="1675606"/>
            <a:ext cx="1993900" cy="421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sz="250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0" y="3073400"/>
            <a:ext cx="121920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кст и картинка">
  <p:cSld name="Текст и картинка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8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>
            <a:spLocks noGrp="1"/>
          </p:cNvSpPr>
          <p:nvPr>
            <p:ph type="pic" idx="2"/>
          </p:nvPr>
        </p:nvSpPr>
        <p:spPr>
          <a:xfrm>
            <a:off x="6961188" y="1808163"/>
            <a:ext cx="4375150" cy="44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body" idx="1"/>
          </p:nvPr>
        </p:nvSpPr>
        <p:spPr>
          <a:xfrm>
            <a:off x="719667" y="1808479"/>
            <a:ext cx="5040000" cy="453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500"/>
              <a:buFont typeface="Noto Sans Symbols"/>
              <a:buChar char="▪"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3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1">
  <p:cSld name="Code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723600" y="1717040"/>
            <a:ext cx="10744800" cy="480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2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2">
  <p:cSld name="Code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723599" y="1605280"/>
            <a:ext cx="6960000" cy="491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8032376" y="1605280"/>
            <a:ext cx="3439957" cy="491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700"/>
              <a:buFont typeface="Noto Sans Symbols"/>
              <a:buNone/>
              <a:defRPr sz="1700"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3">
  <p:cSld name="Code 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2"/>
          </p:nvPr>
        </p:nvSpPr>
        <p:spPr>
          <a:xfrm>
            <a:off x="719667" y="1716199"/>
            <a:ext cx="10752667" cy="144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3"/>
          </p:nvPr>
        </p:nvSpPr>
        <p:spPr>
          <a:xfrm>
            <a:off x="719138" y="3606800"/>
            <a:ext cx="10753725" cy="273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4">
  <p:cSld name="Code 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28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719138" y="1838036"/>
            <a:ext cx="10753726" cy="4535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49" y="365001"/>
            <a:ext cx="10515502" cy="132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4"/>
              <a:buFont typeface="Calibri"/>
              <a:buNone/>
              <a:defRPr sz="30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49" y="1826122"/>
            <a:ext cx="10515502" cy="435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3631" algn="l" rtl="0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5724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88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sz="140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8991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8990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8990" algn="l" rtl="0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sz="1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49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328" y="6356821"/>
            <a:ext cx="4115344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188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4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6663" y="194101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4557" y="2669970"/>
            <a:ext cx="12082887" cy="1296154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5" tIns="22475" rIns="44975" bIns="22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Онлайн-образование</a:t>
            </a:r>
            <a:endParaRPr sz="5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9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</a:t>
            </a:r>
            <a:r>
              <a:rPr lang="en-US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45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r>
              <a:rPr lang="en-US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БД)</a:t>
            </a:r>
            <a:endParaRPr sz="32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302;p29"/>
          <p:cNvSpPr txBox="1"/>
          <p:nvPr/>
        </p:nvSpPr>
        <p:spPr>
          <a:xfrm>
            <a:off x="796604" y="2598401"/>
            <a:ext cx="10752600" cy="251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SzPts val="4500"/>
            </a:pPr>
            <a:r>
              <a:rPr lang="en-US" sz="3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https://github.com/rain360z/otus-networks/blob/main/15_lab_Project_course/Project_Schem-Yes.png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 и планы по развитию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004990" y="2209974"/>
            <a:ext cx="65058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004990" y="4382394"/>
            <a:ext cx="674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30" descr="Звезд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3001" y="5147825"/>
            <a:ext cx="1640675" cy="14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650725" y="1434750"/>
            <a:ext cx="3640200" cy="1334700"/>
          </a:xfrm>
          <a:prstGeom prst="wedgeRoundRectCallout">
            <a:avLst>
              <a:gd name="adj1" fmla="val 47577"/>
              <a:gd name="adj2" fmla="val 123671"/>
              <a:gd name="adj3" fmla="val 0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Запланируйте пару минут на рефлексию в конце защиты проекта и расскажите о планах по развитию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0" y="0"/>
            <a:ext cx="12192000" cy="185940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-1" y="4643120"/>
            <a:ext cx="12192000" cy="2230200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54557" y="2603123"/>
            <a:ext cx="12082800" cy="1296300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5" tIns="22475" rIns="44975" bIns="22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b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>
            <a:spLocks noGrp="1"/>
          </p:cNvSpPr>
          <p:nvPr>
            <p:ph type="pic" idx="2"/>
          </p:nvPr>
        </p:nvSpPr>
        <p:spPr>
          <a:xfrm>
            <a:off x="3480883" y="5120636"/>
            <a:ext cx="1299900" cy="1373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фото</a:t>
            </a:r>
            <a:endParaRPr/>
          </a:p>
        </p:txBody>
      </p:sp>
      <p:sp>
        <p:nvSpPr>
          <p:cNvPr id="324" name="Google Shape;324;p31"/>
          <p:cNvSpPr txBox="1">
            <a:spLocks noGrp="1"/>
          </p:cNvSpPr>
          <p:nvPr>
            <p:ph type="body" idx="4294967295"/>
          </p:nvPr>
        </p:nvSpPr>
        <p:spPr>
          <a:xfrm>
            <a:off x="5221032" y="5034486"/>
            <a:ext cx="6555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Напишите ваше ФИО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 txBox="1">
            <a:spLocks noGrp="1"/>
          </p:cNvSpPr>
          <p:nvPr>
            <p:ph type="body" idx="4294967295"/>
          </p:nvPr>
        </p:nvSpPr>
        <p:spPr>
          <a:xfrm>
            <a:off x="5221032" y="5590125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body" idx="4294967295"/>
          </p:nvPr>
        </p:nvSpPr>
        <p:spPr>
          <a:xfrm>
            <a:off x="5221032" y="5935296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Компанию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4294967295"/>
          </p:nvPr>
        </p:nvSpPr>
        <p:spPr>
          <a:xfrm>
            <a:off x="5221032" y="6269802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4557" y="2080550"/>
            <a:ext cx="12082887" cy="1296154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5" tIns="22475" rIns="44975" bIns="22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22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Меня</a:t>
            </a:r>
            <a:r>
              <a:rPr lang="en-US" sz="4922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922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хорошо</a:t>
            </a:r>
            <a:r>
              <a:rPr lang="en-US" sz="4922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922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видно</a:t>
            </a:r>
            <a:r>
              <a:rPr lang="en-US" sz="4922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&amp;&amp; </a:t>
            </a:r>
            <a:r>
              <a:rPr lang="en-US" sz="4922" b="1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слышно</a:t>
            </a:r>
            <a:r>
              <a:rPr lang="en-US" sz="4922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0" y="3341553"/>
            <a:ext cx="12137444" cy="649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Ставьте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       ,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все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хорошо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Напишите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чат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есть</a:t>
            </a:r>
            <a:r>
              <a:rPr lang="en-US" sz="2109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09" i="0" u="none" strike="noStrike" cap="none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проблемы</a:t>
            </a:r>
            <a:endParaRPr sz="2109" b="1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408875" y="3376700"/>
            <a:ext cx="324900" cy="280800"/>
          </a:xfrm>
          <a:prstGeom prst="roundRect">
            <a:avLst>
              <a:gd name="adj" fmla="val 16667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96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6;p22"/>
          <p:cNvSpPr/>
          <p:nvPr/>
        </p:nvSpPr>
        <p:spPr>
          <a:xfrm>
            <a:off x="-1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77;p22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78;p22"/>
          <p:cNvSpPr/>
          <p:nvPr/>
        </p:nvSpPr>
        <p:spPr>
          <a:xfrm>
            <a:off x="54557" y="2080550"/>
            <a:ext cx="12082887" cy="1296154"/>
          </a:xfrm>
          <a:prstGeom prst="roundRect">
            <a:avLst>
              <a:gd name="adj" fmla="val 60"/>
            </a:avLst>
          </a:prstGeom>
          <a:noFill/>
          <a:ln>
            <a:noFill/>
          </a:ln>
        </p:spPr>
        <p:txBody>
          <a:bodyPr spcFirstLastPara="1" wrap="square" lIns="44975" tIns="22475" rIns="44975" bIns="22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5;p23"/>
          <p:cNvSpPr txBox="1">
            <a:spLocks/>
          </p:cNvSpPr>
          <p:nvPr/>
        </p:nvSpPr>
        <p:spPr>
          <a:xfrm>
            <a:off x="-414915" y="1727200"/>
            <a:ext cx="12191279" cy="187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2000"/>
              </a:lnSpc>
              <a:buSzPts val="3600"/>
            </a:pPr>
            <a:r>
              <a:rPr lang="ru-RU" sz="3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Защита проекта</a:t>
            </a:r>
          </a:p>
          <a:p>
            <a:pPr algn="ctr">
              <a:lnSpc>
                <a:spcPct val="102000"/>
              </a:lnSpc>
              <a:buSzPts val="3600"/>
            </a:pPr>
            <a:r>
              <a:rPr lang="ru-RU" sz="3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Тема</a:t>
            </a:r>
            <a:r>
              <a:rPr lang="ru-RU" sz="36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lang="ru-RU" sz="36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lnSpc>
                <a:spcPct val="102000"/>
              </a:lnSpc>
              <a:buSzPts val="3516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7;p23"/>
          <p:cNvSpPr txBox="1">
            <a:spLocks/>
          </p:cNvSpPr>
          <p:nvPr/>
        </p:nvSpPr>
        <p:spPr>
          <a:xfrm>
            <a:off x="5221032" y="4667722"/>
            <a:ext cx="6555332" cy="1151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3164"/>
            </a:pPr>
            <a:r>
              <a:rPr lang="ru-RU" sz="3164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Митрофанов Алексей Михайлович</a:t>
            </a:r>
            <a:endParaRPr lang="ru-RU" sz="3164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8;p23"/>
          <p:cNvSpPr txBox="1">
            <a:spLocks/>
          </p:cNvSpPr>
          <p:nvPr/>
        </p:nvSpPr>
        <p:spPr>
          <a:xfrm>
            <a:off x="5221032" y="5758228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1617"/>
            </a:pPr>
            <a:r>
              <a:rPr lang="ru-RU" sz="1617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Главный инженер по защите информации</a:t>
            </a:r>
            <a:endParaRPr lang="ru-RU" sz="1617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22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882903" y="1608056"/>
            <a:ext cx="72300" cy="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75" b="1" i="0" u="none" strike="noStrike" cap="none">
              <a:solidFill>
                <a:srgbClr val="3554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2665824" y="1762405"/>
            <a:ext cx="6944271" cy="2772495"/>
            <a:chOff x="697888" y="2263"/>
            <a:chExt cx="6427500" cy="4630085"/>
          </a:xfrm>
        </p:grpSpPr>
        <p:sp>
          <p:nvSpPr>
            <p:cNvPr id="199" name="Google Shape;199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None/>
              </a:pP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Цели</a:t>
              </a:r>
              <a:r>
                <a:rPr lang="en-US" sz="2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проекта</a:t>
              </a:r>
              <a:endParaRPr sz="3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Что</a:t>
              </a:r>
              <a:r>
                <a:rPr lang="en-US" sz="2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планировалось</a:t>
              </a:r>
              <a:endParaRPr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rot="5400000">
              <a:off x="3753763" y="2127831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3797952" y="2159481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30094" y="2527786"/>
              <a:ext cx="63630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754751" y="2552443"/>
              <a:ext cx="63138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Используемые</a:t>
              </a:r>
              <a:r>
                <a:rPr lang="en-US" sz="28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8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технологии</a:t>
              </a:r>
              <a:endParaRPr sz="2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rot="5400000">
              <a:off x="3753763" y="3390593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3797952" y="3422243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23496" y="3790548"/>
              <a:ext cx="63762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748153" y="3815205"/>
              <a:ext cx="6327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Что получилось</a:t>
              </a:r>
              <a:endParaRPr sz="2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4"/>
          <p:cNvGrpSpPr/>
          <p:nvPr/>
        </p:nvGrpSpPr>
        <p:grpSpPr>
          <a:xfrm>
            <a:off x="2730378" y="4600410"/>
            <a:ext cx="6944271" cy="1498327"/>
            <a:chOff x="697888" y="-395392"/>
            <a:chExt cx="6427500" cy="2502216"/>
          </a:xfrm>
        </p:grpSpPr>
        <p:sp>
          <p:nvSpPr>
            <p:cNvPr id="214" name="Google Shape;214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Схемы</a:t>
              </a:r>
              <a:r>
                <a:rPr lang="en-US" sz="28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/</a:t>
              </a:r>
              <a:r>
                <a:rPr lang="en-US" sz="28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архитектура</a:t>
              </a:r>
              <a:endParaRPr sz="2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name="adj" fmla="val 10000"/>
              </a:avLst>
            </a:prstGeom>
            <a:solidFill>
              <a:srgbClr val="40CDD0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Выводы</a:t>
              </a:r>
              <a:endPara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 rot="5400000">
              <a:off x="3753763" y="-427042"/>
              <a:ext cx="315600" cy="3789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3797952" y="-395392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28;p25"/>
          <p:cNvSpPr/>
          <p:nvPr/>
        </p:nvSpPr>
        <p:spPr>
          <a:xfrm>
            <a:off x="623220" y="1367834"/>
            <a:ext cx="10849113" cy="1315983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</a:t>
            </a: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228;p25"/>
          <p:cNvSpPr/>
          <p:nvPr/>
        </p:nvSpPr>
        <p:spPr>
          <a:xfrm>
            <a:off x="580110" y="3572743"/>
            <a:ext cx="10849113" cy="1593481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29;p25"/>
          <p:cNvSpPr txBox="1"/>
          <p:nvPr/>
        </p:nvSpPr>
        <p:spPr>
          <a:xfrm>
            <a:off x="945437" y="3717621"/>
            <a:ext cx="9918721" cy="126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smtClean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r>
              <a:rPr lang="ru-RU" sz="4000" b="1" dirty="0" smtClean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. Обеспечение безопасности пользователей и сервисов.</a:t>
            </a:r>
            <a:endParaRPr sz="11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28;p25"/>
          <p:cNvSpPr/>
          <p:nvPr/>
        </p:nvSpPr>
        <p:spPr>
          <a:xfrm>
            <a:off x="580111" y="1685667"/>
            <a:ext cx="10849113" cy="1315983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48991" y="1972604"/>
            <a:ext cx="10666451" cy="62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smtClean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r>
              <a:rPr lang="ru-RU" sz="4000" b="1" i="0" u="none" strike="noStrike" cap="none" dirty="0" smtClean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. Организация отказоустойчивой сети</a:t>
            </a:r>
            <a:endParaRPr sz="11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28;p25"/>
          <p:cNvSpPr/>
          <p:nvPr/>
        </p:nvSpPr>
        <p:spPr>
          <a:xfrm>
            <a:off x="623220" y="1367834"/>
            <a:ext cx="10849113" cy="1315983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5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</a:t>
            </a: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228;p25"/>
          <p:cNvSpPr/>
          <p:nvPr/>
        </p:nvSpPr>
        <p:spPr>
          <a:xfrm>
            <a:off x="580110" y="4028663"/>
            <a:ext cx="10849113" cy="2446245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29;p25"/>
          <p:cNvSpPr txBox="1"/>
          <p:nvPr/>
        </p:nvSpPr>
        <p:spPr>
          <a:xfrm>
            <a:off x="945437" y="4043151"/>
            <a:ext cx="10570005" cy="204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40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4. Подключение партнеров и пользователей к сервисам, которые располагаются в DMZ сегменте</a:t>
            </a:r>
            <a:endParaRPr lang="ru-RU" sz="1100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28;p25"/>
          <p:cNvSpPr/>
          <p:nvPr/>
        </p:nvSpPr>
        <p:spPr>
          <a:xfrm>
            <a:off x="580111" y="1685667"/>
            <a:ext cx="10849113" cy="2062468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848991" y="1972604"/>
            <a:ext cx="10666451" cy="141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4000" b="1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3. Организовать безопасное подключение филиалов и удаленных сотрудников</a:t>
            </a:r>
            <a:endParaRPr lang="ru-RU" sz="1100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9833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en-US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500" b="1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планировалось</a:t>
            </a:r>
            <a:endParaRPr sz="32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507550" y="2431674"/>
            <a:ext cx="245810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554265" y="4678557"/>
            <a:ext cx="237068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6236002" y="4678557"/>
            <a:ext cx="23706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817207" y="158464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323962" y="2426467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817207" y="272962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323962" y="3382546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817207" y="368570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323962" y="436296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817207" y="450880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323962" y="5322995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817207" y="5468841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2" name="Google Shape;262;p26" descr="Изображение выглядит как векторная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8;p26"/>
          <p:cNvSpPr txBox="1"/>
          <p:nvPr/>
        </p:nvSpPr>
        <p:spPr>
          <a:xfrm>
            <a:off x="3284001" y="1451201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50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48;p26"/>
          <p:cNvSpPr txBox="1"/>
          <p:nvPr/>
        </p:nvSpPr>
        <p:spPr>
          <a:xfrm>
            <a:off x="3873195" y="1521249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dirty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Организовать отказоустойчивую сеть пользователей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6" name="Google Shape;248;p26"/>
          <p:cNvSpPr txBox="1"/>
          <p:nvPr/>
        </p:nvSpPr>
        <p:spPr>
          <a:xfrm>
            <a:off x="3953167" y="2489360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dirty="0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На границе локальной сети внедрить кластер из межсетевых экранов </a:t>
            </a:r>
            <a:r>
              <a:rPr lang="en-US" sz="2000" dirty="0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cisco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7" name="Google Shape;248;p26"/>
          <p:cNvSpPr txBox="1"/>
          <p:nvPr/>
        </p:nvSpPr>
        <p:spPr>
          <a:xfrm>
            <a:off x="3953167" y="3482508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dirty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Обеспечить пользователям доступ в интернет.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8" name="Google Shape;248;p26"/>
          <p:cNvSpPr txBox="1"/>
          <p:nvPr/>
        </p:nvSpPr>
        <p:spPr>
          <a:xfrm>
            <a:off x="3953167" y="4438587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dirty="0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Создать </a:t>
            </a:r>
            <a:r>
              <a:rPr lang="en-US" sz="2000" dirty="0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DMZ </a:t>
            </a:r>
            <a:r>
              <a:rPr lang="ru-RU" sz="2000" dirty="0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зону .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9" name="Google Shape;248;p26"/>
          <p:cNvSpPr txBox="1"/>
          <p:nvPr/>
        </p:nvSpPr>
        <p:spPr>
          <a:xfrm>
            <a:off x="3882381" y="5421641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dirty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Для филиалов организовать DMVPN </a:t>
            </a:r>
            <a:r>
              <a:rPr lang="ru-RU" sz="2000" dirty="0" err="1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IPSec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6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289" y="-4645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SzPts val="4500"/>
            </a:pPr>
            <a:r>
              <a:rPr lang="ru-RU" sz="4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lang="ru-RU" sz="3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507550" y="2431674"/>
            <a:ext cx="245810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554265" y="4678557"/>
            <a:ext cx="237068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6236002" y="4678557"/>
            <a:ext cx="237068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817207" y="158464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w="12700" cap="flat" cmpd="sng">
            <a:solidFill>
              <a:srgbClr val="D5DDE3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90500" dist="38100" dir="2700000" algn="tl" rotWithShape="0">
              <a:srgbClr val="000000">
                <a:alpha val="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323962" y="2426467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817207" y="272962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323962" y="3382546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817207" y="368570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323962" y="436296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817207" y="450880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323962" y="5322995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sz="5000" b="0" i="0" u="none" strike="noStrike" cap="non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817207" y="5468841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2" name="Google Shape;262;p26" descr="Изображение выглядит как векторная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8;p26"/>
          <p:cNvSpPr txBox="1"/>
          <p:nvPr/>
        </p:nvSpPr>
        <p:spPr>
          <a:xfrm>
            <a:off x="3284001" y="1451201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sz="5000" b="0" i="0" u="none" strike="noStrike" cap="none" dirty="0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48;p26"/>
          <p:cNvSpPr txBox="1"/>
          <p:nvPr/>
        </p:nvSpPr>
        <p:spPr>
          <a:xfrm>
            <a:off x="3873195" y="1521249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b="1" dirty="0" smtClean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Организовать отказоустойчивую сеть пользователей</a:t>
            </a:r>
            <a:endParaRPr sz="2000" b="1" i="0" u="none" strike="noStrike" cap="none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6" name="Google Shape;248;p26"/>
          <p:cNvSpPr txBox="1"/>
          <p:nvPr/>
        </p:nvSpPr>
        <p:spPr>
          <a:xfrm>
            <a:off x="3953167" y="2489360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ru-RU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На границе локальной сети внедрить кластер из межсетевых экранов </a:t>
            </a: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cisco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7" name="Google Shape;248;p26"/>
          <p:cNvSpPr txBox="1"/>
          <p:nvPr/>
        </p:nvSpPr>
        <p:spPr>
          <a:xfrm>
            <a:off x="3953167" y="3482508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Обеспечить пользователям доступ в интернет</a:t>
            </a:r>
            <a:r>
              <a:rPr lang="ru-RU" sz="2000" dirty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.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8" name="Google Shape;248;p26"/>
          <p:cNvSpPr txBox="1"/>
          <p:nvPr/>
        </p:nvSpPr>
        <p:spPr>
          <a:xfrm>
            <a:off x="3953167" y="4438587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Создать </a:t>
            </a: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DMZ </a:t>
            </a:r>
            <a:r>
              <a:rPr lang="ru-RU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зону </a:t>
            </a:r>
            <a:r>
              <a:rPr lang="ru-RU" sz="2000" dirty="0" smtClean="0">
                <a:solidFill>
                  <a:srgbClr val="40CDD0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.</a:t>
            </a:r>
            <a:endParaRPr sz="2000" b="0" i="0" u="none" strike="noStrike" cap="none" dirty="0">
              <a:solidFill>
                <a:srgbClr val="40CDD0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29" name="Google Shape;248;p26"/>
          <p:cNvSpPr txBox="1"/>
          <p:nvPr/>
        </p:nvSpPr>
        <p:spPr>
          <a:xfrm>
            <a:off x="3882381" y="5421641"/>
            <a:ext cx="5071629" cy="84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Для филиалов организовать DMVPN </a:t>
            </a:r>
            <a:r>
              <a:rPr lang="ru-RU" sz="2000" b="1" dirty="0" err="1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Avenir"/>
              </a:rPr>
              <a:t>IPSec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30" name="Google Shape;243;p26"/>
          <p:cNvSpPr txBox="1"/>
          <p:nvPr/>
        </p:nvSpPr>
        <p:spPr>
          <a:xfrm>
            <a:off x="217420" y="1493485"/>
            <a:ext cx="733925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VLAN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1" name="Google Shape;243;p26"/>
          <p:cNvSpPr txBox="1"/>
          <p:nvPr/>
        </p:nvSpPr>
        <p:spPr>
          <a:xfrm>
            <a:off x="2171942" y="1591220"/>
            <a:ext cx="679009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SVI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3" name="Google Shape;243;p26"/>
          <p:cNvSpPr txBox="1"/>
          <p:nvPr/>
        </p:nvSpPr>
        <p:spPr>
          <a:xfrm>
            <a:off x="1213026" y="2018256"/>
            <a:ext cx="679009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static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4" name="Google Shape;243;p26"/>
          <p:cNvSpPr txBox="1"/>
          <p:nvPr/>
        </p:nvSpPr>
        <p:spPr>
          <a:xfrm>
            <a:off x="9401306" y="1639038"/>
            <a:ext cx="1224307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>
              <a:lnSpc>
                <a:spcPct val="90000"/>
              </a:lnSpc>
              <a:buSzPts val="4500"/>
              <a:buFont typeface="Arial"/>
              <a:buNone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EIGRP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5" name="Google Shape;243;p26"/>
          <p:cNvSpPr txBox="1"/>
          <p:nvPr/>
        </p:nvSpPr>
        <p:spPr>
          <a:xfrm>
            <a:off x="10813494" y="1889161"/>
            <a:ext cx="679009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  <a:buSzPts val="4500"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BGP</a:t>
            </a:r>
            <a:endParaRPr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6" name="Google Shape;243;p26"/>
          <p:cNvSpPr txBox="1"/>
          <p:nvPr/>
        </p:nvSpPr>
        <p:spPr>
          <a:xfrm>
            <a:off x="9469149" y="2540727"/>
            <a:ext cx="2517958" cy="6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Cisco ASA </a:t>
            </a:r>
            <a:r>
              <a:rPr lang="en-US" sz="2000" b="1" dirty="0" smtClean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Failover</a:t>
            </a:r>
          </a:p>
          <a:p>
            <a:r>
              <a:rPr lang="en-US" sz="2000" b="1" dirty="0" smtClean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       Routed mode</a:t>
            </a: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  </a:t>
            </a:r>
          </a:p>
        </p:txBody>
      </p:sp>
      <p:sp>
        <p:nvSpPr>
          <p:cNvPr id="37" name="Google Shape;243;p26"/>
          <p:cNvSpPr txBox="1"/>
          <p:nvPr/>
        </p:nvSpPr>
        <p:spPr>
          <a:xfrm>
            <a:off x="1392880" y="3628777"/>
            <a:ext cx="679009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SzPts val="4500"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NAT</a:t>
            </a:r>
          </a:p>
        </p:txBody>
      </p:sp>
      <p:sp>
        <p:nvSpPr>
          <p:cNvPr id="38" name="Google Shape;243;p26"/>
          <p:cNvSpPr txBox="1"/>
          <p:nvPr/>
        </p:nvSpPr>
        <p:spPr>
          <a:xfrm>
            <a:off x="9673956" y="3845187"/>
            <a:ext cx="679009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90000"/>
              </a:lnSpc>
              <a:buSzPts val="4500"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ACL</a:t>
            </a:r>
            <a:endParaRPr lang="en-US"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39" name="Google Shape;243;p26"/>
          <p:cNvSpPr txBox="1"/>
          <p:nvPr/>
        </p:nvSpPr>
        <p:spPr>
          <a:xfrm>
            <a:off x="216138" y="5566061"/>
            <a:ext cx="985538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4500"/>
            </a:pP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DMVPN</a:t>
            </a:r>
            <a:endParaRPr lang="en-US"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40" name="Google Shape;243;p26"/>
          <p:cNvSpPr txBox="1"/>
          <p:nvPr/>
        </p:nvSpPr>
        <p:spPr>
          <a:xfrm>
            <a:off x="492494" y="4522136"/>
            <a:ext cx="2930300" cy="6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Cisco ASA </a:t>
            </a:r>
            <a:r>
              <a:rPr lang="en-US" sz="2000" b="1" dirty="0" smtClean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Failover</a:t>
            </a:r>
          </a:p>
          <a:p>
            <a:r>
              <a:rPr lang="en-US" sz="2000" b="1" dirty="0" smtClean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Transparent  mode</a:t>
            </a:r>
            <a:r>
              <a:rPr lang="en-US" sz="2000" b="1" dirty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</a:rPr>
              <a:t>  </a:t>
            </a:r>
          </a:p>
        </p:txBody>
      </p:sp>
      <p:sp>
        <p:nvSpPr>
          <p:cNvPr id="41" name="Google Shape;243;p26"/>
          <p:cNvSpPr txBox="1"/>
          <p:nvPr/>
        </p:nvSpPr>
        <p:spPr>
          <a:xfrm>
            <a:off x="1690130" y="5764540"/>
            <a:ext cx="985538" cy="29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4500"/>
            </a:pPr>
            <a:r>
              <a:rPr lang="en-US" sz="2000" b="1" dirty="0" err="1" smtClean="0">
                <a:solidFill>
                  <a:srgbClr val="40CDD0"/>
                </a:solidFill>
                <a:latin typeface="Avenir"/>
                <a:ea typeface="Avenir"/>
                <a:cs typeface="Times New Roman" panose="02020603050405020304" pitchFamily="18" charset="0"/>
                <a:sym typeface="Roboto"/>
              </a:rPr>
              <a:t>IPSec</a:t>
            </a:r>
            <a:endParaRPr lang="en-US" sz="2000" b="1" dirty="0">
              <a:solidFill>
                <a:srgbClr val="40CDD0"/>
              </a:solidFill>
              <a:latin typeface="Avenir"/>
              <a:ea typeface="Avenir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279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8" descr="Изображение выглядит как снимок экран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320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719675" y="1517650"/>
            <a:ext cx="10326300" cy="5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Скрины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основных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экранов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приложения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действий</a:t>
            </a:r>
            <a:endParaRPr sz="3000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sz="1800" i="1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Демонстрация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приложения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исходных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кодов</a:t>
            </a:r>
            <a:endParaRPr sz="3000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sz="3000" dirty="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Ссылка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на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репозиторий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с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исходными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кодами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или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просто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удачные</a:t>
            </a:r>
            <a:r>
              <a:rPr lang="en-US" sz="3000" dirty="0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-US" sz="3000" dirty="0" err="1">
                <a:solidFill>
                  <a:srgbClr val="1D1C1D"/>
                </a:solidFill>
                <a:highlight>
                  <a:srgbClr val="F8F8F8"/>
                </a:highlight>
              </a:rPr>
              <a:t>кусочки</a:t>
            </a:r>
            <a:endParaRPr sz="3000" dirty="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253</Words>
  <Application>Microsoft Office PowerPoint</Application>
  <PresentationFormat>Широкоэкранный</PresentationFormat>
  <Paragraphs>95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Avenir</vt:lpstr>
      <vt:lpstr>Calibri</vt:lpstr>
      <vt:lpstr>Noto Sans Symbols</vt:lpstr>
      <vt:lpstr>Roboto</vt:lpstr>
      <vt:lpstr>Times New Roman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Митрофанов Алексей Михайлович</dc:creator>
  <cp:lastModifiedBy>Митрофанов Алексей Михайлович</cp:lastModifiedBy>
  <cp:revision>15</cp:revision>
  <dcterms:modified xsi:type="dcterms:W3CDTF">2021-07-28T18:26:49Z</dcterms:modified>
</cp:coreProperties>
</file>