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2"/>
    <p:restoredTop sz="94694"/>
  </p:normalViewPr>
  <p:slideViewPr>
    <p:cSldViewPr snapToGrid="0" snapToObjects="1">
      <p:cViewPr>
        <p:scale>
          <a:sx n="126" d="100"/>
          <a:sy n="12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60154-C1B3-4A38-84F4-B5E69F73EE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465B5C-6C95-437A-A5A0-63A589EE5995}">
      <dgm:prSet/>
      <dgm:spPr/>
      <dgm:t>
        <a:bodyPr/>
        <a:lstStyle/>
        <a:p>
          <a:r>
            <a:rPr lang="en-US"/>
            <a:t>All-Level</a:t>
          </a:r>
          <a:r>
            <a:rPr lang="zh-CN"/>
            <a:t> </a:t>
          </a:r>
          <a:r>
            <a:rPr lang="en-US"/>
            <a:t>Skiing/Snowboarding</a:t>
          </a:r>
          <a:r>
            <a:rPr lang="zh-CN"/>
            <a:t> </a:t>
          </a:r>
          <a:r>
            <a:rPr lang="en-US"/>
            <a:t>Trails</a:t>
          </a:r>
        </a:p>
      </dgm:t>
    </dgm:pt>
    <dgm:pt modelId="{1B153BDD-F72F-49CF-A01F-4E0D532D9181}" type="parTrans" cxnId="{04700523-A2CC-424B-B955-A54E364B1789}">
      <dgm:prSet/>
      <dgm:spPr/>
      <dgm:t>
        <a:bodyPr/>
        <a:lstStyle/>
        <a:p>
          <a:endParaRPr lang="en-US"/>
        </a:p>
      </dgm:t>
    </dgm:pt>
    <dgm:pt modelId="{569895EC-8774-4737-A245-9B09C2BDEF50}" type="sibTrans" cxnId="{04700523-A2CC-424B-B955-A54E364B1789}">
      <dgm:prSet/>
      <dgm:spPr/>
      <dgm:t>
        <a:bodyPr/>
        <a:lstStyle/>
        <a:p>
          <a:endParaRPr lang="en-US"/>
        </a:p>
      </dgm:t>
    </dgm:pt>
    <dgm:pt modelId="{658B0766-CED3-4C64-BD51-7F5437DFF545}">
      <dgm:prSet/>
      <dgm:spPr/>
      <dgm:t>
        <a:bodyPr/>
        <a:lstStyle/>
        <a:p>
          <a:r>
            <a:rPr lang="en-US"/>
            <a:t>Accommodations</a:t>
          </a:r>
        </a:p>
      </dgm:t>
    </dgm:pt>
    <dgm:pt modelId="{33EF81A8-E36F-41ED-835A-0477B77A29BA}" type="parTrans" cxnId="{77DFFAAB-E5B6-4C94-ABE5-D8785724E01D}">
      <dgm:prSet/>
      <dgm:spPr/>
      <dgm:t>
        <a:bodyPr/>
        <a:lstStyle/>
        <a:p>
          <a:endParaRPr lang="en-US"/>
        </a:p>
      </dgm:t>
    </dgm:pt>
    <dgm:pt modelId="{96943F15-9461-4B22-A11B-69180254A5BB}" type="sibTrans" cxnId="{77DFFAAB-E5B6-4C94-ABE5-D8785724E01D}">
      <dgm:prSet/>
      <dgm:spPr/>
      <dgm:t>
        <a:bodyPr/>
        <a:lstStyle/>
        <a:p>
          <a:endParaRPr lang="en-US"/>
        </a:p>
      </dgm:t>
    </dgm:pt>
    <dgm:pt modelId="{4B07FBB9-7F7C-4BEA-9A5D-4ED9AC34023D}">
      <dgm:prSet/>
      <dgm:spPr/>
      <dgm:t>
        <a:bodyPr/>
        <a:lstStyle/>
        <a:p>
          <a:r>
            <a:rPr lang="en-US"/>
            <a:t>350K</a:t>
          </a:r>
          <a:r>
            <a:rPr lang="zh-CN"/>
            <a:t> </a:t>
          </a:r>
          <a:r>
            <a:rPr lang="en-US"/>
            <a:t>Visitors</a:t>
          </a:r>
          <a:r>
            <a:rPr lang="zh-CN"/>
            <a:t> </a:t>
          </a:r>
          <a:r>
            <a:rPr lang="en-US"/>
            <a:t>/</a:t>
          </a:r>
          <a:r>
            <a:rPr lang="zh-CN"/>
            <a:t> </a:t>
          </a:r>
          <a:r>
            <a:rPr lang="en-US"/>
            <a:t>year</a:t>
          </a:r>
        </a:p>
      </dgm:t>
    </dgm:pt>
    <dgm:pt modelId="{8746715E-46C1-4089-A4B0-D971D0AC5CE7}" type="parTrans" cxnId="{1BC19D6B-0966-4D5C-8D13-7A825D09E9AD}">
      <dgm:prSet/>
      <dgm:spPr/>
      <dgm:t>
        <a:bodyPr/>
        <a:lstStyle/>
        <a:p>
          <a:endParaRPr lang="en-US"/>
        </a:p>
      </dgm:t>
    </dgm:pt>
    <dgm:pt modelId="{F7E7BF13-6C0E-4767-B5F0-EAABA5311BC2}" type="sibTrans" cxnId="{1BC19D6B-0966-4D5C-8D13-7A825D09E9AD}">
      <dgm:prSet/>
      <dgm:spPr/>
      <dgm:t>
        <a:bodyPr/>
        <a:lstStyle/>
        <a:p>
          <a:endParaRPr lang="en-US"/>
        </a:p>
      </dgm:t>
    </dgm:pt>
    <dgm:pt modelId="{982AF788-32AE-47F1-A84E-0A82AA28EF04}">
      <dgm:prSet/>
      <dgm:spPr/>
      <dgm:t>
        <a:bodyPr/>
        <a:lstStyle/>
        <a:p>
          <a:r>
            <a:rPr lang="en-US"/>
            <a:t>3 Fast Quads Lift</a:t>
          </a:r>
        </a:p>
      </dgm:t>
    </dgm:pt>
    <dgm:pt modelId="{BFAB4074-7777-4214-80B3-3D06162C7AF6}" type="parTrans" cxnId="{AD77D106-1058-4F30-9BA6-083514C3F169}">
      <dgm:prSet/>
      <dgm:spPr/>
      <dgm:t>
        <a:bodyPr/>
        <a:lstStyle/>
        <a:p>
          <a:endParaRPr lang="en-US"/>
        </a:p>
      </dgm:t>
    </dgm:pt>
    <dgm:pt modelId="{F849B505-0AE5-4CCA-9A53-7B22348FD73F}" type="sibTrans" cxnId="{AD77D106-1058-4F30-9BA6-083514C3F169}">
      <dgm:prSet/>
      <dgm:spPr/>
      <dgm:t>
        <a:bodyPr/>
        <a:lstStyle/>
        <a:p>
          <a:endParaRPr lang="en-US"/>
        </a:p>
      </dgm:t>
    </dgm:pt>
    <dgm:pt modelId="{C4A728B9-2F7F-40AD-96CC-F53603B731E5}">
      <dgm:prSet/>
      <dgm:spPr/>
      <dgm:t>
        <a:bodyPr/>
        <a:lstStyle/>
        <a:p>
          <a:r>
            <a:rPr lang="en-US"/>
            <a:t>3,000 Acre Skiable Area</a:t>
          </a:r>
        </a:p>
      </dgm:t>
    </dgm:pt>
    <dgm:pt modelId="{C7F48F4A-CE52-4F8C-9158-12B6FCCF6B29}" type="parTrans" cxnId="{1D8F5957-75A5-4986-B1A6-38BD15DB897F}">
      <dgm:prSet/>
      <dgm:spPr/>
      <dgm:t>
        <a:bodyPr/>
        <a:lstStyle/>
        <a:p>
          <a:endParaRPr lang="en-US"/>
        </a:p>
      </dgm:t>
    </dgm:pt>
    <dgm:pt modelId="{70155D93-C793-4FDE-A7F3-EAA4691DB6A4}" type="sibTrans" cxnId="{1D8F5957-75A5-4986-B1A6-38BD15DB897F}">
      <dgm:prSet/>
      <dgm:spPr/>
      <dgm:t>
        <a:bodyPr/>
        <a:lstStyle/>
        <a:p>
          <a:endParaRPr lang="en-US"/>
        </a:p>
      </dgm:t>
    </dgm:pt>
    <dgm:pt modelId="{19AD259E-40C6-4860-85C8-E88B22BFBDE1}">
      <dgm:prSet/>
      <dgm:spPr/>
      <dgm:t>
        <a:bodyPr/>
        <a:lstStyle/>
        <a:p>
          <a:r>
            <a:rPr lang="en-US"/>
            <a:t>$81 per adult for weekend</a:t>
          </a:r>
        </a:p>
      </dgm:t>
    </dgm:pt>
    <dgm:pt modelId="{71F06BDD-E6B6-449C-A6BC-CA72884D5F9C}" type="parTrans" cxnId="{42D3EAB4-21FD-4666-8000-A8CA5E2AFC39}">
      <dgm:prSet/>
      <dgm:spPr/>
      <dgm:t>
        <a:bodyPr/>
        <a:lstStyle/>
        <a:p>
          <a:endParaRPr lang="en-US"/>
        </a:p>
      </dgm:t>
    </dgm:pt>
    <dgm:pt modelId="{D47DD4A6-CE7C-4F58-BFFF-BDECAA047503}" type="sibTrans" cxnId="{42D3EAB4-21FD-4666-8000-A8CA5E2AFC39}">
      <dgm:prSet/>
      <dgm:spPr/>
      <dgm:t>
        <a:bodyPr/>
        <a:lstStyle/>
        <a:p>
          <a:endParaRPr lang="en-US"/>
        </a:p>
      </dgm:t>
    </dgm:pt>
    <dgm:pt modelId="{9B2876ED-82F1-3E4B-8AD0-F717919847B2}" type="pres">
      <dgm:prSet presAssocID="{96C60154-C1B3-4A38-84F4-B5E69F73EED8}" presName="vert0" presStyleCnt="0">
        <dgm:presLayoutVars>
          <dgm:dir/>
          <dgm:animOne val="branch"/>
          <dgm:animLvl val="lvl"/>
        </dgm:presLayoutVars>
      </dgm:prSet>
      <dgm:spPr/>
    </dgm:pt>
    <dgm:pt modelId="{D49A0AB5-3A4D-1040-91E8-04CBBB9C1827}" type="pres">
      <dgm:prSet presAssocID="{78465B5C-6C95-437A-A5A0-63A589EE5995}" presName="thickLine" presStyleLbl="alignNode1" presStyleIdx="0" presStyleCnt="6"/>
      <dgm:spPr/>
    </dgm:pt>
    <dgm:pt modelId="{4459E11C-1BB3-E144-8203-9C91B2C7E818}" type="pres">
      <dgm:prSet presAssocID="{78465B5C-6C95-437A-A5A0-63A589EE5995}" presName="horz1" presStyleCnt="0"/>
      <dgm:spPr/>
    </dgm:pt>
    <dgm:pt modelId="{832F56E9-416B-954B-9BAC-D8E313E4EE42}" type="pres">
      <dgm:prSet presAssocID="{78465B5C-6C95-437A-A5A0-63A589EE5995}" presName="tx1" presStyleLbl="revTx" presStyleIdx="0" presStyleCnt="6"/>
      <dgm:spPr/>
    </dgm:pt>
    <dgm:pt modelId="{C5E2C4CF-74B3-3B4F-9FDB-5FB8BD872F5B}" type="pres">
      <dgm:prSet presAssocID="{78465B5C-6C95-437A-A5A0-63A589EE5995}" presName="vert1" presStyleCnt="0"/>
      <dgm:spPr/>
    </dgm:pt>
    <dgm:pt modelId="{03948462-C09E-C542-BB3D-79D7CF6B1F2C}" type="pres">
      <dgm:prSet presAssocID="{658B0766-CED3-4C64-BD51-7F5437DFF545}" presName="thickLine" presStyleLbl="alignNode1" presStyleIdx="1" presStyleCnt="6"/>
      <dgm:spPr/>
    </dgm:pt>
    <dgm:pt modelId="{0D751CFF-5D32-2A4F-BFE1-B6DEF66FC75C}" type="pres">
      <dgm:prSet presAssocID="{658B0766-CED3-4C64-BD51-7F5437DFF545}" presName="horz1" presStyleCnt="0"/>
      <dgm:spPr/>
    </dgm:pt>
    <dgm:pt modelId="{E9624070-E7AE-B44C-948A-B265D680501C}" type="pres">
      <dgm:prSet presAssocID="{658B0766-CED3-4C64-BD51-7F5437DFF545}" presName="tx1" presStyleLbl="revTx" presStyleIdx="1" presStyleCnt="6"/>
      <dgm:spPr/>
    </dgm:pt>
    <dgm:pt modelId="{AFDD7B55-F42B-3D46-8745-5F9040D05850}" type="pres">
      <dgm:prSet presAssocID="{658B0766-CED3-4C64-BD51-7F5437DFF545}" presName="vert1" presStyleCnt="0"/>
      <dgm:spPr/>
    </dgm:pt>
    <dgm:pt modelId="{10BDC5FD-5AEF-E44C-B03B-82E580CC0FCC}" type="pres">
      <dgm:prSet presAssocID="{4B07FBB9-7F7C-4BEA-9A5D-4ED9AC34023D}" presName="thickLine" presStyleLbl="alignNode1" presStyleIdx="2" presStyleCnt="6"/>
      <dgm:spPr/>
    </dgm:pt>
    <dgm:pt modelId="{C0BF2A3C-2978-1345-A68E-8693F5F68B3F}" type="pres">
      <dgm:prSet presAssocID="{4B07FBB9-7F7C-4BEA-9A5D-4ED9AC34023D}" presName="horz1" presStyleCnt="0"/>
      <dgm:spPr/>
    </dgm:pt>
    <dgm:pt modelId="{6E8E663F-DC3C-014C-99E7-D6A0C1B279C5}" type="pres">
      <dgm:prSet presAssocID="{4B07FBB9-7F7C-4BEA-9A5D-4ED9AC34023D}" presName="tx1" presStyleLbl="revTx" presStyleIdx="2" presStyleCnt="6"/>
      <dgm:spPr/>
    </dgm:pt>
    <dgm:pt modelId="{337E9A46-645E-5A46-A4A4-2A0C4862907E}" type="pres">
      <dgm:prSet presAssocID="{4B07FBB9-7F7C-4BEA-9A5D-4ED9AC34023D}" presName="vert1" presStyleCnt="0"/>
      <dgm:spPr/>
    </dgm:pt>
    <dgm:pt modelId="{A03C3225-F59A-0B43-8D7F-5DDBF5395D19}" type="pres">
      <dgm:prSet presAssocID="{982AF788-32AE-47F1-A84E-0A82AA28EF04}" presName="thickLine" presStyleLbl="alignNode1" presStyleIdx="3" presStyleCnt="6"/>
      <dgm:spPr/>
    </dgm:pt>
    <dgm:pt modelId="{8B299070-9464-0F47-8387-2998C651CA30}" type="pres">
      <dgm:prSet presAssocID="{982AF788-32AE-47F1-A84E-0A82AA28EF04}" presName="horz1" presStyleCnt="0"/>
      <dgm:spPr/>
    </dgm:pt>
    <dgm:pt modelId="{9A6E4957-5029-EA41-BB7F-A693BF3F410F}" type="pres">
      <dgm:prSet presAssocID="{982AF788-32AE-47F1-A84E-0A82AA28EF04}" presName="tx1" presStyleLbl="revTx" presStyleIdx="3" presStyleCnt="6"/>
      <dgm:spPr/>
    </dgm:pt>
    <dgm:pt modelId="{2AEDFDA3-3E9C-574C-A239-2A841DC72E1B}" type="pres">
      <dgm:prSet presAssocID="{982AF788-32AE-47F1-A84E-0A82AA28EF04}" presName="vert1" presStyleCnt="0"/>
      <dgm:spPr/>
    </dgm:pt>
    <dgm:pt modelId="{D843711B-00B0-554D-A7D8-B5849D050537}" type="pres">
      <dgm:prSet presAssocID="{C4A728B9-2F7F-40AD-96CC-F53603B731E5}" presName="thickLine" presStyleLbl="alignNode1" presStyleIdx="4" presStyleCnt="6"/>
      <dgm:spPr/>
    </dgm:pt>
    <dgm:pt modelId="{A96353F4-6BDF-4D44-8B58-5C18F8C2DBD2}" type="pres">
      <dgm:prSet presAssocID="{C4A728B9-2F7F-40AD-96CC-F53603B731E5}" presName="horz1" presStyleCnt="0"/>
      <dgm:spPr/>
    </dgm:pt>
    <dgm:pt modelId="{8DFBDEF1-7A19-C040-A58E-5DFD3C6240B4}" type="pres">
      <dgm:prSet presAssocID="{C4A728B9-2F7F-40AD-96CC-F53603B731E5}" presName="tx1" presStyleLbl="revTx" presStyleIdx="4" presStyleCnt="6"/>
      <dgm:spPr/>
    </dgm:pt>
    <dgm:pt modelId="{36858E36-340F-B444-9365-85AFFCEA48F2}" type="pres">
      <dgm:prSet presAssocID="{C4A728B9-2F7F-40AD-96CC-F53603B731E5}" presName="vert1" presStyleCnt="0"/>
      <dgm:spPr/>
    </dgm:pt>
    <dgm:pt modelId="{25794632-F4F6-8245-9C39-3C22173E22A3}" type="pres">
      <dgm:prSet presAssocID="{19AD259E-40C6-4860-85C8-E88B22BFBDE1}" presName="thickLine" presStyleLbl="alignNode1" presStyleIdx="5" presStyleCnt="6"/>
      <dgm:spPr/>
    </dgm:pt>
    <dgm:pt modelId="{BDBB7E74-6706-9B43-A770-0DE0D58884BD}" type="pres">
      <dgm:prSet presAssocID="{19AD259E-40C6-4860-85C8-E88B22BFBDE1}" presName="horz1" presStyleCnt="0"/>
      <dgm:spPr/>
    </dgm:pt>
    <dgm:pt modelId="{56560621-4203-8949-A329-3C52D74D2218}" type="pres">
      <dgm:prSet presAssocID="{19AD259E-40C6-4860-85C8-E88B22BFBDE1}" presName="tx1" presStyleLbl="revTx" presStyleIdx="5" presStyleCnt="6"/>
      <dgm:spPr/>
    </dgm:pt>
    <dgm:pt modelId="{1DDEB0E6-3896-7241-AE95-C13DDD1A4A02}" type="pres">
      <dgm:prSet presAssocID="{19AD259E-40C6-4860-85C8-E88B22BFBDE1}" presName="vert1" presStyleCnt="0"/>
      <dgm:spPr/>
    </dgm:pt>
  </dgm:ptLst>
  <dgm:cxnLst>
    <dgm:cxn modelId="{AD77D106-1058-4F30-9BA6-083514C3F169}" srcId="{96C60154-C1B3-4A38-84F4-B5E69F73EED8}" destId="{982AF788-32AE-47F1-A84E-0A82AA28EF04}" srcOrd="3" destOrd="0" parTransId="{BFAB4074-7777-4214-80B3-3D06162C7AF6}" sibTransId="{F849B505-0AE5-4CCA-9A53-7B22348FD73F}"/>
    <dgm:cxn modelId="{D65B9111-D953-584B-841A-0730E967336C}" type="presOf" srcId="{C4A728B9-2F7F-40AD-96CC-F53603B731E5}" destId="{8DFBDEF1-7A19-C040-A58E-5DFD3C6240B4}" srcOrd="0" destOrd="0" presId="urn:microsoft.com/office/officeart/2008/layout/LinedList"/>
    <dgm:cxn modelId="{04700523-A2CC-424B-B955-A54E364B1789}" srcId="{96C60154-C1B3-4A38-84F4-B5E69F73EED8}" destId="{78465B5C-6C95-437A-A5A0-63A589EE5995}" srcOrd="0" destOrd="0" parTransId="{1B153BDD-F72F-49CF-A01F-4E0D532D9181}" sibTransId="{569895EC-8774-4737-A245-9B09C2BDEF50}"/>
    <dgm:cxn modelId="{5170033E-AA2E-2646-897B-B1D317563898}" type="presOf" srcId="{96C60154-C1B3-4A38-84F4-B5E69F73EED8}" destId="{9B2876ED-82F1-3E4B-8AD0-F717919847B2}" srcOrd="0" destOrd="0" presId="urn:microsoft.com/office/officeart/2008/layout/LinedList"/>
    <dgm:cxn modelId="{1D8F5957-75A5-4986-B1A6-38BD15DB897F}" srcId="{96C60154-C1B3-4A38-84F4-B5E69F73EED8}" destId="{C4A728B9-2F7F-40AD-96CC-F53603B731E5}" srcOrd="4" destOrd="0" parTransId="{C7F48F4A-CE52-4F8C-9158-12B6FCCF6B29}" sibTransId="{70155D93-C793-4FDE-A7F3-EAA4691DB6A4}"/>
    <dgm:cxn modelId="{8DFC3E65-9D1E-1240-977D-86EEF83E95D1}" type="presOf" srcId="{19AD259E-40C6-4860-85C8-E88B22BFBDE1}" destId="{56560621-4203-8949-A329-3C52D74D2218}" srcOrd="0" destOrd="0" presId="urn:microsoft.com/office/officeart/2008/layout/LinedList"/>
    <dgm:cxn modelId="{1BC19D6B-0966-4D5C-8D13-7A825D09E9AD}" srcId="{96C60154-C1B3-4A38-84F4-B5E69F73EED8}" destId="{4B07FBB9-7F7C-4BEA-9A5D-4ED9AC34023D}" srcOrd="2" destOrd="0" parTransId="{8746715E-46C1-4089-A4B0-D971D0AC5CE7}" sibTransId="{F7E7BF13-6C0E-4767-B5F0-EAABA5311BC2}"/>
    <dgm:cxn modelId="{F8759372-0489-254F-B516-38C9091C026B}" type="presOf" srcId="{4B07FBB9-7F7C-4BEA-9A5D-4ED9AC34023D}" destId="{6E8E663F-DC3C-014C-99E7-D6A0C1B279C5}" srcOrd="0" destOrd="0" presId="urn:microsoft.com/office/officeart/2008/layout/LinedList"/>
    <dgm:cxn modelId="{9E0D83A1-83CB-5349-98D9-F3638A11FC56}" type="presOf" srcId="{658B0766-CED3-4C64-BD51-7F5437DFF545}" destId="{E9624070-E7AE-B44C-948A-B265D680501C}" srcOrd="0" destOrd="0" presId="urn:microsoft.com/office/officeart/2008/layout/LinedList"/>
    <dgm:cxn modelId="{77DFFAAB-E5B6-4C94-ABE5-D8785724E01D}" srcId="{96C60154-C1B3-4A38-84F4-B5E69F73EED8}" destId="{658B0766-CED3-4C64-BD51-7F5437DFF545}" srcOrd="1" destOrd="0" parTransId="{33EF81A8-E36F-41ED-835A-0477B77A29BA}" sibTransId="{96943F15-9461-4B22-A11B-69180254A5BB}"/>
    <dgm:cxn modelId="{42D3EAB4-21FD-4666-8000-A8CA5E2AFC39}" srcId="{96C60154-C1B3-4A38-84F4-B5E69F73EED8}" destId="{19AD259E-40C6-4860-85C8-E88B22BFBDE1}" srcOrd="5" destOrd="0" parTransId="{71F06BDD-E6B6-449C-A6BC-CA72884D5F9C}" sibTransId="{D47DD4A6-CE7C-4F58-BFFF-BDECAA047503}"/>
    <dgm:cxn modelId="{C521FBCE-4C04-A74A-B764-CA12D3F43710}" type="presOf" srcId="{78465B5C-6C95-437A-A5A0-63A589EE5995}" destId="{832F56E9-416B-954B-9BAC-D8E313E4EE42}" srcOrd="0" destOrd="0" presId="urn:microsoft.com/office/officeart/2008/layout/LinedList"/>
    <dgm:cxn modelId="{BE60C4FE-C0C0-7946-ADB8-EFA008D8C163}" type="presOf" srcId="{982AF788-32AE-47F1-A84E-0A82AA28EF04}" destId="{9A6E4957-5029-EA41-BB7F-A693BF3F410F}" srcOrd="0" destOrd="0" presId="urn:microsoft.com/office/officeart/2008/layout/LinedList"/>
    <dgm:cxn modelId="{5BEE473C-DF4D-9249-A735-4E50DE2C8B00}" type="presParOf" srcId="{9B2876ED-82F1-3E4B-8AD0-F717919847B2}" destId="{D49A0AB5-3A4D-1040-91E8-04CBBB9C1827}" srcOrd="0" destOrd="0" presId="urn:microsoft.com/office/officeart/2008/layout/LinedList"/>
    <dgm:cxn modelId="{E09E9A44-9095-1A47-8B9E-BB5C5C0ACAA4}" type="presParOf" srcId="{9B2876ED-82F1-3E4B-8AD0-F717919847B2}" destId="{4459E11C-1BB3-E144-8203-9C91B2C7E818}" srcOrd="1" destOrd="0" presId="urn:microsoft.com/office/officeart/2008/layout/LinedList"/>
    <dgm:cxn modelId="{2FD0502A-EE87-AA4A-A62A-24EAE1651D3A}" type="presParOf" srcId="{4459E11C-1BB3-E144-8203-9C91B2C7E818}" destId="{832F56E9-416B-954B-9BAC-D8E313E4EE42}" srcOrd="0" destOrd="0" presId="urn:microsoft.com/office/officeart/2008/layout/LinedList"/>
    <dgm:cxn modelId="{CAD30D85-2E88-F249-BE4D-60D7B6907A9A}" type="presParOf" srcId="{4459E11C-1BB3-E144-8203-9C91B2C7E818}" destId="{C5E2C4CF-74B3-3B4F-9FDB-5FB8BD872F5B}" srcOrd="1" destOrd="0" presId="urn:microsoft.com/office/officeart/2008/layout/LinedList"/>
    <dgm:cxn modelId="{15C4EB11-D012-DF4F-8F08-3506469A409F}" type="presParOf" srcId="{9B2876ED-82F1-3E4B-8AD0-F717919847B2}" destId="{03948462-C09E-C542-BB3D-79D7CF6B1F2C}" srcOrd="2" destOrd="0" presId="urn:microsoft.com/office/officeart/2008/layout/LinedList"/>
    <dgm:cxn modelId="{18109908-C660-8F4A-8D38-DC420BB69DC1}" type="presParOf" srcId="{9B2876ED-82F1-3E4B-8AD0-F717919847B2}" destId="{0D751CFF-5D32-2A4F-BFE1-B6DEF66FC75C}" srcOrd="3" destOrd="0" presId="urn:microsoft.com/office/officeart/2008/layout/LinedList"/>
    <dgm:cxn modelId="{D5032165-306A-3044-AD1B-71976E1F9C8B}" type="presParOf" srcId="{0D751CFF-5D32-2A4F-BFE1-B6DEF66FC75C}" destId="{E9624070-E7AE-B44C-948A-B265D680501C}" srcOrd="0" destOrd="0" presId="urn:microsoft.com/office/officeart/2008/layout/LinedList"/>
    <dgm:cxn modelId="{84E83074-9A1F-E14F-9E55-35824CC6341C}" type="presParOf" srcId="{0D751CFF-5D32-2A4F-BFE1-B6DEF66FC75C}" destId="{AFDD7B55-F42B-3D46-8745-5F9040D05850}" srcOrd="1" destOrd="0" presId="urn:microsoft.com/office/officeart/2008/layout/LinedList"/>
    <dgm:cxn modelId="{73DB068C-021D-1744-8D27-C654BDEFCE5B}" type="presParOf" srcId="{9B2876ED-82F1-3E4B-8AD0-F717919847B2}" destId="{10BDC5FD-5AEF-E44C-B03B-82E580CC0FCC}" srcOrd="4" destOrd="0" presId="urn:microsoft.com/office/officeart/2008/layout/LinedList"/>
    <dgm:cxn modelId="{159B135C-1180-6440-8C4F-378802A85BB6}" type="presParOf" srcId="{9B2876ED-82F1-3E4B-8AD0-F717919847B2}" destId="{C0BF2A3C-2978-1345-A68E-8693F5F68B3F}" srcOrd="5" destOrd="0" presId="urn:microsoft.com/office/officeart/2008/layout/LinedList"/>
    <dgm:cxn modelId="{378C3AA7-932A-B549-AB04-0B327898CEDF}" type="presParOf" srcId="{C0BF2A3C-2978-1345-A68E-8693F5F68B3F}" destId="{6E8E663F-DC3C-014C-99E7-D6A0C1B279C5}" srcOrd="0" destOrd="0" presId="urn:microsoft.com/office/officeart/2008/layout/LinedList"/>
    <dgm:cxn modelId="{DAA50523-88E7-344D-AF89-5C409C6230E2}" type="presParOf" srcId="{C0BF2A3C-2978-1345-A68E-8693F5F68B3F}" destId="{337E9A46-645E-5A46-A4A4-2A0C4862907E}" srcOrd="1" destOrd="0" presId="urn:microsoft.com/office/officeart/2008/layout/LinedList"/>
    <dgm:cxn modelId="{A837FA3C-6B95-8F4B-A6D7-87E663B8391F}" type="presParOf" srcId="{9B2876ED-82F1-3E4B-8AD0-F717919847B2}" destId="{A03C3225-F59A-0B43-8D7F-5DDBF5395D19}" srcOrd="6" destOrd="0" presId="urn:microsoft.com/office/officeart/2008/layout/LinedList"/>
    <dgm:cxn modelId="{12BBC6CE-1921-BD42-B8B3-B912B0F3840E}" type="presParOf" srcId="{9B2876ED-82F1-3E4B-8AD0-F717919847B2}" destId="{8B299070-9464-0F47-8387-2998C651CA30}" srcOrd="7" destOrd="0" presId="urn:microsoft.com/office/officeart/2008/layout/LinedList"/>
    <dgm:cxn modelId="{B032565A-EE95-6944-8A00-EE2D583D2E0E}" type="presParOf" srcId="{8B299070-9464-0F47-8387-2998C651CA30}" destId="{9A6E4957-5029-EA41-BB7F-A693BF3F410F}" srcOrd="0" destOrd="0" presId="urn:microsoft.com/office/officeart/2008/layout/LinedList"/>
    <dgm:cxn modelId="{C5F47F3F-6CF7-5B4B-936C-08E67175AC38}" type="presParOf" srcId="{8B299070-9464-0F47-8387-2998C651CA30}" destId="{2AEDFDA3-3E9C-574C-A239-2A841DC72E1B}" srcOrd="1" destOrd="0" presId="urn:microsoft.com/office/officeart/2008/layout/LinedList"/>
    <dgm:cxn modelId="{2A658E1F-48A8-F042-95FD-F78E6DB76F63}" type="presParOf" srcId="{9B2876ED-82F1-3E4B-8AD0-F717919847B2}" destId="{D843711B-00B0-554D-A7D8-B5849D050537}" srcOrd="8" destOrd="0" presId="urn:microsoft.com/office/officeart/2008/layout/LinedList"/>
    <dgm:cxn modelId="{F28FA7DD-A72B-514D-8B4D-99E3AAEC2C3A}" type="presParOf" srcId="{9B2876ED-82F1-3E4B-8AD0-F717919847B2}" destId="{A96353F4-6BDF-4D44-8B58-5C18F8C2DBD2}" srcOrd="9" destOrd="0" presId="urn:microsoft.com/office/officeart/2008/layout/LinedList"/>
    <dgm:cxn modelId="{CFD05AF1-4241-AC4E-884F-7D6A21C585A9}" type="presParOf" srcId="{A96353F4-6BDF-4D44-8B58-5C18F8C2DBD2}" destId="{8DFBDEF1-7A19-C040-A58E-5DFD3C6240B4}" srcOrd="0" destOrd="0" presId="urn:microsoft.com/office/officeart/2008/layout/LinedList"/>
    <dgm:cxn modelId="{C36F40AF-BFC6-0941-9F2A-D3B9461700A4}" type="presParOf" srcId="{A96353F4-6BDF-4D44-8B58-5C18F8C2DBD2}" destId="{36858E36-340F-B444-9365-85AFFCEA48F2}" srcOrd="1" destOrd="0" presId="urn:microsoft.com/office/officeart/2008/layout/LinedList"/>
    <dgm:cxn modelId="{72C8BDE5-EF17-A343-B159-F01238033DA3}" type="presParOf" srcId="{9B2876ED-82F1-3E4B-8AD0-F717919847B2}" destId="{25794632-F4F6-8245-9C39-3C22173E22A3}" srcOrd="10" destOrd="0" presId="urn:microsoft.com/office/officeart/2008/layout/LinedList"/>
    <dgm:cxn modelId="{7FA13C63-83C1-1F40-9DFA-61FEF661FA79}" type="presParOf" srcId="{9B2876ED-82F1-3E4B-8AD0-F717919847B2}" destId="{BDBB7E74-6706-9B43-A770-0DE0D58884BD}" srcOrd="11" destOrd="0" presId="urn:microsoft.com/office/officeart/2008/layout/LinedList"/>
    <dgm:cxn modelId="{806A0C68-23D3-8E4D-A988-7B24128F221C}" type="presParOf" srcId="{BDBB7E74-6706-9B43-A770-0DE0D58884BD}" destId="{56560621-4203-8949-A329-3C52D74D2218}" srcOrd="0" destOrd="0" presId="urn:microsoft.com/office/officeart/2008/layout/LinedList"/>
    <dgm:cxn modelId="{59A5F797-AA19-1D47-9696-4C02F6F96A31}" type="presParOf" srcId="{BDBB7E74-6706-9B43-A770-0DE0D58884BD}" destId="{1DDEB0E6-3896-7241-AE95-C13DDD1A4A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BEE81E-FF39-4BF5-8111-ED2CA3C825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FF8E13-9BEE-4467-9150-86EE2874D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 Mountain Ski Resort’s Ticket prices are among the higher tier in 277 studied resorts</a:t>
          </a:r>
        </a:p>
      </dgm:t>
    </dgm:pt>
    <dgm:pt modelId="{00C14D32-CAF2-40EB-B7F6-601AB947F50D}" type="parTrans" cxnId="{377C5280-974B-4183-9297-DE8B6CE17C04}">
      <dgm:prSet/>
      <dgm:spPr/>
      <dgm:t>
        <a:bodyPr/>
        <a:lstStyle/>
        <a:p>
          <a:endParaRPr lang="en-US"/>
        </a:p>
      </dgm:t>
    </dgm:pt>
    <dgm:pt modelId="{7A7CA6E8-329F-4324-AAA0-82F4B942C0B5}" type="sibTrans" cxnId="{377C5280-974B-4183-9297-DE8B6CE17C04}">
      <dgm:prSet/>
      <dgm:spPr/>
      <dgm:t>
        <a:bodyPr/>
        <a:lstStyle/>
        <a:p>
          <a:endParaRPr lang="en-US"/>
        </a:p>
      </dgm:t>
    </dgm:pt>
    <dgm:pt modelId="{D5023BFD-739C-4C82-BFE3-14D033734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Big Mountain Ski Resort’s equipment and properties are also in the range of higher tier of the 277 studied resorts</a:t>
          </a:r>
        </a:p>
      </dgm:t>
    </dgm:pt>
    <dgm:pt modelId="{1776D5FB-0795-4BBB-B000-2DEE6FB01128}" type="parTrans" cxnId="{00D92C92-C8AF-49E1-9018-ADCDD6DB6A74}">
      <dgm:prSet/>
      <dgm:spPr/>
      <dgm:t>
        <a:bodyPr/>
        <a:lstStyle/>
        <a:p>
          <a:endParaRPr lang="en-US"/>
        </a:p>
      </dgm:t>
    </dgm:pt>
    <dgm:pt modelId="{EBE87881-5E2C-4EF0-952C-E88754F67837}" type="sibTrans" cxnId="{00D92C92-C8AF-49E1-9018-ADCDD6DB6A74}">
      <dgm:prSet/>
      <dgm:spPr/>
      <dgm:t>
        <a:bodyPr/>
        <a:lstStyle/>
        <a:p>
          <a:endParaRPr lang="en-US"/>
        </a:p>
      </dgm:t>
    </dgm:pt>
    <dgm:pt modelId="{3C9038ED-6525-4AC1-B6B4-E2EB347A6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Snow making area, number of runs, number </a:t>
          </a:r>
          <a:r>
            <a:rPr lang="en-US" dirty="0" err="1"/>
            <a:t>fastquads</a:t>
          </a:r>
          <a:r>
            <a:rPr lang="en-US" dirty="0"/>
            <a:t> lifts,  and vertical drops will positively affect the ticket price</a:t>
          </a:r>
        </a:p>
      </dgm:t>
    </dgm:pt>
    <dgm:pt modelId="{3AAE4258-7081-4AC0-BE2A-6F0E233D5055}" type="parTrans" cxnId="{4BC539B7-5ECD-4790-B54F-A55FFE8C5884}">
      <dgm:prSet/>
      <dgm:spPr/>
      <dgm:t>
        <a:bodyPr/>
        <a:lstStyle/>
        <a:p>
          <a:endParaRPr lang="en-US"/>
        </a:p>
      </dgm:t>
    </dgm:pt>
    <dgm:pt modelId="{5B85074E-EF1E-4536-97C7-5779A991FB7C}" type="sibTrans" cxnId="{4BC539B7-5ECD-4790-B54F-A55FFE8C5884}">
      <dgm:prSet/>
      <dgm:spPr/>
      <dgm:t>
        <a:bodyPr/>
        <a:lstStyle/>
        <a:p>
          <a:endParaRPr lang="en-US"/>
        </a:p>
      </dgm:t>
    </dgm:pt>
    <dgm:pt modelId="{3FF6DAC5-5DFF-4F13-8EBA-0BC82A3245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4 are also the most important features that will affect the ticket price</a:t>
          </a:r>
        </a:p>
      </dgm:t>
    </dgm:pt>
    <dgm:pt modelId="{6920B67E-892F-4734-953E-10B9CE91F5E8}" type="parTrans" cxnId="{A8D120EE-F8EE-4DA0-8389-FBFEF7A2AF4B}">
      <dgm:prSet/>
      <dgm:spPr/>
      <dgm:t>
        <a:bodyPr/>
        <a:lstStyle/>
        <a:p>
          <a:endParaRPr lang="en-US"/>
        </a:p>
      </dgm:t>
    </dgm:pt>
    <dgm:pt modelId="{DE220CBF-0EE1-487B-A8E3-08E4DE90EFCB}" type="sibTrans" cxnId="{A8D120EE-F8EE-4DA0-8389-FBFEF7A2AF4B}">
      <dgm:prSet/>
      <dgm:spPr/>
      <dgm:t>
        <a:bodyPr/>
        <a:lstStyle/>
        <a:p>
          <a:endParaRPr lang="en-US"/>
        </a:p>
      </dgm:t>
    </dgm:pt>
    <dgm:pt modelId="{ED5802A5-2EE4-4147-A5AE-AE98799EE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machine learning model suggested that the Big Mountain Ski Resort may qualify a higher lift ticket price</a:t>
          </a:r>
        </a:p>
      </dgm:t>
    </dgm:pt>
    <dgm:pt modelId="{475748E9-1964-4BED-ABB2-3264F0A7B322}" type="parTrans" cxnId="{B2C17E91-4CF5-44C3-A6E9-AEFEE04B93C4}">
      <dgm:prSet/>
      <dgm:spPr/>
      <dgm:t>
        <a:bodyPr/>
        <a:lstStyle/>
        <a:p>
          <a:endParaRPr lang="en-US"/>
        </a:p>
      </dgm:t>
    </dgm:pt>
    <dgm:pt modelId="{F8C57F58-F3C2-42A0-B700-46B351DE5B5A}" type="sibTrans" cxnId="{B2C17E91-4CF5-44C3-A6E9-AEFEE04B93C4}">
      <dgm:prSet/>
      <dgm:spPr/>
      <dgm:t>
        <a:bodyPr/>
        <a:lstStyle/>
        <a:p>
          <a:endParaRPr lang="en-US"/>
        </a:p>
      </dgm:t>
    </dgm:pt>
    <dgm:pt modelId="{A34B7EDA-0F26-4776-902F-975DBDD644FD}" type="pres">
      <dgm:prSet presAssocID="{48BEE81E-FF39-4BF5-8111-ED2CA3C825FB}" presName="root" presStyleCnt="0">
        <dgm:presLayoutVars>
          <dgm:dir/>
          <dgm:resizeHandles val="exact"/>
        </dgm:presLayoutVars>
      </dgm:prSet>
      <dgm:spPr/>
    </dgm:pt>
    <dgm:pt modelId="{16DBF534-1F8E-4BEE-97FD-7BF1EF5CB19B}" type="pres">
      <dgm:prSet presAssocID="{9FFF8E13-9BEE-4467-9150-86EE2874D4DC}" presName="compNode" presStyleCnt="0"/>
      <dgm:spPr/>
    </dgm:pt>
    <dgm:pt modelId="{C605C0CD-6EED-4FF8-9C2D-B3F886C5DF2E}" type="pres">
      <dgm:prSet presAssocID="{9FFF8E13-9BEE-4467-9150-86EE2874D4DC}" presName="bgRect" presStyleLbl="bgShp" presStyleIdx="0" presStyleCnt="5"/>
      <dgm:spPr/>
    </dgm:pt>
    <dgm:pt modelId="{A645A988-1536-4E80-B571-647BA642A9A1}" type="pres">
      <dgm:prSet presAssocID="{9FFF8E13-9BEE-4467-9150-86EE2874D4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CC3D532E-60F7-4341-9A6F-42EC76B84FDC}" type="pres">
      <dgm:prSet presAssocID="{9FFF8E13-9BEE-4467-9150-86EE2874D4DC}" presName="spaceRect" presStyleCnt="0"/>
      <dgm:spPr/>
    </dgm:pt>
    <dgm:pt modelId="{31EDFE35-8235-4D3B-B08A-4CC8E00DA89D}" type="pres">
      <dgm:prSet presAssocID="{9FFF8E13-9BEE-4467-9150-86EE2874D4DC}" presName="parTx" presStyleLbl="revTx" presStyleIdx="0" presStyleCnt="5">
        <dgm:presLayoutVars>
          <dgm:chMax val="0"/>
          <dgm:chPref val="0"/>
        </dgm:presLayoutVars>
      </dgm:prSet>
      <dgm:spPr/>
    </dgm:pt>
    <dgm:pt modelId="{7EAC7BF8-5943-4AE8-8B76-8919E5265C0C}" type="pres">
      <dgm:prSet presAssocID="{7A7CA6E8-329F-4324-AAA0-82F4B942C0B5}" presName="sibTrans" presStyleCnt="0"/>
      <dgm:spPr/>
    </dgm:pt>
    <dgm:pt modelId="{3E0E79FD-9362-4ECB-B9F0-9A4913DE17E3}" type="pres">
      <dgm:prSet presAssocID="{D5023BFD-739C-4C82-BFE3-14D033734302}" presName="compNode" presStyleCnt="0"/>
      <dgm:spPr/>
    </dgm:pt>
    <dgm:pt modelId="{02944CE4-467C-474D-8D25-98527DF73B65}" type="pres">
      <dgm:prSet presAssocID="{D5023BFD-739C-4C82-BFE3-14D033734302}" presName="bgRect" presStyleLbl="bgShp" presStyleIdx="1" presStyleCnt="5"/>
      <dgm:spPr/>
    </dgm:pt>
    <dgm:pt modelId="{BC8B5E24-BBBD-4ED8-8149-D3640776B16C}" type="pres">
      <dgm:prSet presAssocID="{D5023BFD-739C-4C82-BFE3-14D0337343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559C3CF3-D324-4D45-9534-B08935BEC481}" type="pres">
      <dgm:prSet presAssocID="{D5023BFD-739C-4C82-BFE3-14D033734302}" presName="spaceRect" presStyleCnt="0"/>
      <dgm:spPr/>
    </dgm:pt>
    <dgm:pt modelId="{DFFE2B65-0683-421F-9E24-D0ECD9EF33C4}" type="pres">
      <dgm:prSet presAssocID="{D5023BFD-739C-4C82-BFE3-14D033734302}" presName="parTx" presStyleLbl="revTx" presStyleIdx="1" presStyleCnt="5">
        <dgm:presLayoutVars>
          <dgm:chMax val="0"/>
          <dgm:chPref val="0"/>
        </dgm:presLayoutVars>
      </dgm:prSet>
      <dgm:spPr/>
    </dgm:pt>
    <dgm:pt modelId="{00DE7605-51CB-412D-B960-E6375F78542A}" type="pres">
      <dgm:prSet presAssocID="{EBE87881-5E2C-4EF0-952C-E88754F67837}" presName="sibTrans" presStyleCnt="0"/>
      <dgm:spPr/>
    </dgm:pt>
    <dgm:pt modelId="{E44ED85D-2610-4168-B362-1C1C13E51DC0}" type="pres">
      <dgm:prSet presAssocID="{3C9038ED-6525-4AC1-B6B4-E2EB347A6977}" presName="compNode" presStyleCnt="0"/>
      <dgm:spPr/>
    </dgm:pt>
    <dgm:pt modelId="{A6D0BACF-19FE-42AF-9125-137389BF3770}" type="pres">
      <dgm:prSet presAssocID="{3C9038ED-6525-4AC1-B6B4-E2EB347A6977}" presName="bgRect" presStyleLbl="bgShp" presStyleIdx="2" presStyleCnt="5"/>
      <dgm:spPr/>
    </dgm:pt>
    <dgm:pt modelId="{F21821BD-5981-4C84-8325-9142D64B8910}" type="pres">
      <dgm:prSet presAssocID="{3C9038ED-6525-4AC1-B6B4-E2EB347A69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3948001B-75FE-4D78-9E29-3AA1B51A995D}" type="pres">
      <dgm:prSet presAssocID="{3C9038ED-6525-4AC1-B6B4-E2EB347A6977}" presName="spaceRect" presStyleCnt="0"/>
      <dgm:spPr/>
    </dgm:pt>
    <dgm:pt modelId="{5AE760B7-9A08-4087-AA4D-A87B37CA5370}" type="pres">
      <dgm:prSet presAssocID="{3C9038ED-6525-4AC1-B6B4-E2EB347A6977}" presName="parTx" presStyleLbl="revTx" presStyleIdx="2" presStyleCnt="5">
        <dgm:presLayoutVars>
          <dgm:chMax val="0"/>
          <dgm:chPref val="0"/>
        </dgm:presLayoutVars>
      </dgm:prSet>
      <dgm:spPr/>
    </dgm:pt>
    <dgm:pt modelId="{C7378CB1-0884-4965-9395-1228C203A3BE}" type="pres">
      <dgm:prSet presAssocID="{5B85074E-EF1E-4536-97C7-5779A991FB7C}" presName="sibTrans" presStyleCnt="0"/>
      <dgm:spPr/>
    </dgm:pt>
    <dgm:pt modelId="{41A85549-07AA-4443-9C09-6D095BCF04AA}" type="pres">
      <dgm:prSet presAssocID="{3FF6DAC5-5DFF-4F13-8EBA-0BC82A324583}" presName="compNode" presStyleCnt="0"/>
      <dgm:spPr/>
    </dgm:pt>
    <dgm:pt modelId="{DF0CFE0B-054C-4A48-8FD7-AF669978143F}" type="pres">
      <dgm:prSet presAssocID="{3FF6DAC5-5DFF-4F13-8EBA-0BC82A324583}" presName="bgRect" presStyleLbl="bgShp" presStyleIdx="3" presStyleCnt="5"/>
      <dgm:spPr/>
    </dgm:pt>
    <dgm:pt modelId="{C6FB4256-53BB-483B-9319-DA41BC066D59}" type="pres">
      <dgm:prSet presAssocID="{3FF6DAC5-5DFF-4F13-8EBA-0BC82A3245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D943133-91C8-48F3-AAEA-BFEDFC90C8A3}" type="pres">
      <dgm:prSet presAssocID="{3FF6DAC5-5DFF-4F13-8EBA-0BC82A324583}" presName="spaceRect" presStyleCnt="0"/>
      <dgm:spPr/>
    </dgm:pt>
    <dgm:pt modelId="{6B7D91AB-1BC8-4128-B6B7-083950FCE4D8}" type="pres">
      <dgm:prSet presAssocID="{3FF6DAC5-5DFF-4F13-8EBA-0BC82A324583}" presName="parTx" presStyleLbl="revTx" presStyleIdx="3" presStyleCnt="5">
        <dgm:presLayoutVars>
          <dgm:chMax val="0"/>
          <dgm:chPref val="0"/>
        </dgm:presLayoutVars>
      </dgm:prSet>
      <dgm:spPr/>
    </dgm:pt>
    <dgm:pt modelId="{E2FD65B0-3FDA-4297-85CE-B164DA3FD226}" type="pres">
      <dgm:prSet presAssocID="{DE220CBF-0EE1-487B-A8E3-08E4DE90EFCB}" presName="sibTrans" presStyleCnt="0"/>
      <dgm:spPr/>
    </dgm:pt>
    <dgm:pt modelId="{DF1C5872-A6B8-4763-93F4-F7112FC25000}" type="pres">
      <dgm:prSet presAssocID="{ED5802A5-2EE4-4147-A5AE-AE98799EE082}" presName="compNode" presStyleCnt="0"/>
      <dgm:spPr/>
    </dgm:pt>
    <dgm:pt modelId="{E1AA159B-09AA-4503-8967-FC8FD85E0495}" type="pres">
      <dgm:prSet presAssocID="{ED5802A5-2EE4-4147-A5AE-AE98799EE082}" presName="bgRect" presStyleLbl="bgShp" presStyleIdx="4" presStyleCnt="5"/>
      <dgm:spPr/>
    </dgm:pt>
    <dgm:pt modelId="{0E04CEEA-7CEE-40B5-B883-3B479B44CD4A}" type="pres">
      <dgm:prSet presAssocID="{ED5802A5-2EE4-4147-A5AE-AE98799EE0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DA1AC24-CB33-430C-B8D6-398566A03A17}" type="pres">
      <dgm:prSet presAssocID="{ED5802A5-2EE4-4147-A5AE-AE98799EE082}" presName="spaceRect" presStyleCnt="0"/>
      <dgm:spPr/>
    </dgm:pt>
    <dgm:pt modelId="{2C5C9B98-972C-4470-8470-77DD862D3BCA}" type="pres">
      <dgm:prSet presAssocID="{ED5802A5-2EE4-4147-A5AE-AE98799EE08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FC0F87E-EA72-D243-BCC0-BCFB52FE78AA}" type="presOf" srcId="{ED5802A5-2EE4-4147-A5AE-AE98799EE082}" destId="{2C5C9B98-972C-4470-8470-77DD862D3BCA}" srcOrd="0" destOrd="0" presId="urn:microsoft.com/office/officeart/2018/2/layout/IconVerticalSolidList"/>
    <dgm:cxn modelId="{377C5280-974B-4183-9297-DE8B6CE17C04}" srcId="{48BEE81E-FF39-4BF5-8111-ED2CA3C825FB}" destId="{9FFF8E13-9BEE-4467-9150-86EE2874D4DC}" srcOrd="0" destOrd="0" parTransId="{00C14D32-CAF2-40EB-B7F6-601AB947F50D}" sibTransId="{7A7CA6E8-329F-4324-AAA0-82F4B942C0B5}"/>
    <dgm:cxn modelId="{214EBC87-4911-B046-9AE0-C4519A9AC74D}" type="presOf" srcId="{9FFF8E13-9BEE-4467-9150-86EE2874D4DC}" destId="{31EDFE35-8235-4D3B-B08A-4CC8E00DA89D}" srcOrd="0" destOrd="0" presId="urn:microsoft.com/office/officeart/2018/2/layout/IconVerticalSolidList"/>
    <dgm:cxn modelId="{B2C17E91-4CF5-44C3-A6E9-AEFEE04B93C4}" srcId="{48BEE81E-FF39-4BF5-8111-ED2CA3C825FB}" destId="{ED5802A5-2EE4-4147-A5AE-AE98799EE082}" srcOrd="4" destOrd="0" parTransId="{475748E9-1964-4BED-ABB2-3264F0A7B322}" sibTransId="{F8C57F58-F3C2-42A0-B700-46B351DE5B5A}"/>
    <dgm:cxn modelId="{00D92C92-C8AF-49E1-9018-ADCDD6DB6A74}" srcId="{48BEE81E-FF39-4BF5-8111-ED2CA3C825FB}" destId="{D5023BFD-739C-4C82-BFE3-14D033734302}" srcOrd="1" destOrd="0" parTransId="{1776D5FB-0795-4BBB-B000-2DEE6FB01128}" sibTransId="{EBE87881-5E2C-4EF0-952C-E88754F67837}"/>
    <dgm:cxn modelId="{4BC539B7-5ECD-4790-B54F-A55FFE8C5884}" srcId="{48BEE81E-FF39-4BF5-8111-ED2CA3C825FB}" destId="{3C9038ED-6525-4AC1-B6B4-E2EB347A6977}" srcOrd="2" destOrd="0" parTransId="{3AAE4258-7081-4AC0-BE2A-6F0E233D5055}" sibTransId="{5B85074E-EF1E-4536-97C7-5779A991FB7C}"/>
    <dgm:cxn modelId="{D1AF9EB9-84BB-4C45-8385-426A659154F2}" type="presOf" srcId="{3C9038ED-6525-4AC1-B6B4-E2EB347A6977}" destId="{5AE760B7-9A08-4087-AA4D-A87B37CA5370}" srcOrd="0" destOrd="0" presId="urn:microsoft.com/office/officeart/2018/2/layout/IconVerticalSolidList"/>
    <dgm:cxn modelId="{839ABDC1-E5FB-4047-9B9B-70B10CCCA921}" type="presOf" srcId="{3FF6DAC5-5DFF-4F13-8EBA-0BC82A324583}" destId="{6B7D91AB-1BC8-4128-B6B7-083950FCE4D8}" srcOrd="0" destOrd="0" presId="urn:microsoft.com/office/officeart/2018/2/layout/IconVerticalSolidList"/>
    <dgm:cxn modelId="{96CBA1C5-CAC9-AF47-8AFE-4DB9B5E1A897}" type="presOf" srcId="{48BEE81E-FF39-4BF5-8111-ED2CA3C825FB}" destId="{A34B7EDA-0F26-4776-902F-975DBDD644FD}" srcOrd="0" destOrd="0" presId="urn:microsoft.com/office/officeart/2018/2/layout/IconVerticalSolidList"/>
    <dgm:cxn modelId="{8415FCEC-3F9A-F14D-A378-57B89BB630C4}" type="presOf" srcId="{D5023BFD-739C-4C82-BFE3-14D033734302}" destId="{DFFE2B65-0683-421F-9E24-D0ECD9EF33C4}" srcOrd="0" destOrd="0" presId="urn:microsoft.com/office/officeart/2018/2/layout/IconVerticalSolidList"/>
    <dgm:cxn modelId="{A8D120EE-F8EE-4DA0-8389-FBFEF7A2AF4B}" srcId="{48BEE81E-FF39-4BF5-8111-ED2CA3C825FB}" destId="{3FF6DAC5-5DFF-4F13-8EBA-0BC82A324583}" srcOrd="3" destOrd="0" parTransId="{6920B67E-892F-4734-953E-10B9CE91F5E8}" sibTransId="{DE220CBF-0EE1-487B-A8E3-08E4DE90EFCB}"/>
    <dgm:cxn modelId="{012A20C4-A263-994C-B497-2B2CBFD40732}" type="presParOf" srcId="{A34B7EDA-0F26-4776-902F-975DBDD644FD}" destId="{16DBF534-1F8E-4BEE-97FD-7BF1EF5CB19B}" srcOrd="0" destOrd="0" presId="urn:microsoft.com/office/officeart/2018/2/layout/IconVerticalSolidList"/>
    <dgm:cxn modelId="{F8F0D693-E581-F345-93A6-3C0587622195}" type="presParOf" srcId="{16DBF534-1F8E-4BEE-97FD-7BF1EF5CB19B}" destId="{C605C0CD-6EED-4FF8-9C2D-B3F886C5DF2E}" srcOrd="0" destOrd="0" presId="urn:microsoft.com/office/officeart/2018/2/layout/IconVerticalSolidList"/>
    <dgm:cxn modelId="{6F05D2CE-9097-324B-A62B-EE5FEC28BA7A}" type="presParOf" srcId="{16DBF534-1F8E-4BEE-97FD-7BF1EF5CB19B}" destId="{A645A988-1536-4E80-B571-647BA642A9A1}" srcOrd="1" destOrd="0" presId="urn:microsoft.com/office/officeart/2018/2/layout/IconVerticalSolidList"/>
    <dgm:cxn modelId="{CC452B27-7AD3-1345-AD3A-BF10C15D17BB}" type="presParOf" srcId="{16DBF534-1F8E-4BEE-97FD-7BF1EF5CB19B}" destId="{CC3D532E-60F7-4341-9A6F-42EC76B84FDC}" srcOrd="2" destOrd="0" presId="urn:microsoft.com/office/officeart/2018/2/layout/IconVerticalSolidList"/>
    <dgm:cxn modelId="{05F162B7-2B01-EF44-93D3-EC1501A0836B}" type="presParOf" srcId="{16DBF534-1F8E-4BEE-97FD-7BF1EF5CB19B}" destId="{31EDFE35-8235-4D3B-B08A-4CC8E00DA89D}" srcOrd="3" destOrd="0" presId="urn:microsoft.com/office/officeart/2018/2/layout/IconVerticalSolidList"/>
    <dgm:cxn modelId="{A70153D1-8D25-AA4A-978D-7198BF8DFB7A}" type="presParOf" srcId="{A34B7EDA-0F26-4776-902F-975DBDD644FD}" destId="{7EAC7BF8-5943-4AE8-8B76-8919E5265C0C}" srcOrd="1" destOrd="0" presId="urn:microsoft.com/office/officeart/2018/2/layout/IconVerticalSolidList"/>
    <dgm:cxn modelId="{117BF1DD-E777-7F4B-9A3D-FEC6FB6F81FC}" type="presParOf" srcId="{A34B7EDA-0F26-4776-902F-975DBDD644FD}" destId="{3E0E79FD-9362-4ECB-B9F0-9A4913DE17E3}" srcOrd="2" destOrd="0" presId="urn:microsoft.com/office/officeart/2018/2/layout/IconVerticalSolidList"/>
    <dgm:cxn modelId="{23663DB1-2D12-2244-8A3A-B49EFE77F5C5}" type="presParOf" srcId="{3E0E79FD-9362-4ECB-B9F0-9A4913DE17E3}" destId="{02944CE4-467C-474D-8D25-98527DF73B65}" srcOrd="0" destOrd="0" presId="urn:microsoft.com/office/officeart/2018/2/layout/IconVerticalSolidList"/>
    <dgm:cxn modelId="{C5A81B25-AE74-8E44-8278-8B2DF8D942F9}" type="presParOf" srcId="{3E0E79FD-9362-4ECB-B9F0-9A4913DE17E3}" destId="{BC8B5E24-BBBD-4ED8-8149-D3640776B16C}" srcOrd="1" destOrd="0" presId="urn:microsoft.com/office/officeart/2018/2/layout/IconVerticalSolidList"/>
    <dgm:cxn modelId="{6776A760-8DA9-7048-A809-7811547746F8}" type="presParOf" srcId="{3E0E79FD-9362-4ECB-B9F0-9A4913DE17E3}" destId="{559C3CF3-D324-4D45-9534-B08935BEC481}" srcOrd="2" destOrd="0" presId="urn:microsoft.com/office/officeart/2018/2/layout/IconVerticalSolidList"/>
    <dgm:cxn modelId="{CEBC6233-E8FF-984B-B5C2-DE0037B79597}" type="presParOf" srcId="{3E0E79FD-9362-4ECB-B9F0-9A4913DE17E3}" destId="{DFFE2B65-0683-421F-9E24-D0ECD9EF33C4}" srcOrd="3" destOrd="0" presId="urn:microsoft.com/office/officeart/2018/2/layout/IconVerticalSolidList"/>
    <dgm:cxn modelId="{91E6D824-C024-8848-9BD9-D6572EA33CF7}" type="presParOf" srcId="{A34B7EDA-0F26-4776-902F-975DBDD644FD}" destId="{00DE7605-51CB-412D-B960-E6375F78542A}" srcOrd="3" destOrd="0" presId="urn:microsoft.com/office/officeart/2018/2/layout/IconVerticalSolidList"/>
    <dgm:cxn modelId="{BA3A9EAE-84C2-A945-8811-588CA4A34E8B}" type="presParOf" srcId="{A34B7EDA-0F26-4776-902F-975DBDD644FD}" destId="{E44ED85D-2610-4168-B362-1C1C13E51DC0}" srcOrd="4" destOrd="0" presId="urn:microsoft.com/office/officeart/2018/2/layout/IconVerticalSolidList"/>
    <dgm:cxn modelId="{E7E811B0-C538-5B4A-A83C-4FF956B7270D}" type="presParOf" srcId="{E44ED85D-2610-4168-B362-1C1C13E51DC0}" destId="{A6D0BACF-19FE-42AF-9125-137389BF3770}" srcOrd="0" destOrd="0" presId="urn:microsoft.com/office/officeart/2018/2/layout/IconVerticalSolidList"/>
    <dgm:cxn modelId="{0935FFD7-1AEC-6B4E-BFFE-7277CFFC333F}" type="presParOf" srcId="{E44ED85D-2610-4168-B362-1C1C13E51DC0}" destId="{F21821BD-5981-4C84-8325-9142D64B8910}" srcOrd="1" destOrd="0" presId="urn:microsoft.com/office/officeart/2018/2/layout/IconVerticalSolidList"/>
    <dgm:cxn modelId="{A6711046-4B02-E440-A714-AD6235E31FFC}" type="presParOf" srcId="{E44ED85D-2610-4168-B362-1C1C13E51DC0}" destId="{3948001B-75FE-4D78-9E29-3AA1B51A995D}" srcOrd="2" destOrd="0" presId="urn:microsoft.com/office/officeart/2018/2/layout/IconVerticalSolidList"/>
    <dgm:cxn modelId="{76DF0ABF-A385-9047-B142-A7AEDC96705A}" type="presParOf" srcId="{E44ED85D-2610-4168-B362-1C1C13E51DC0}" destId="{5AE760B7-9A08-4087-AA4D-A87B37CA5370}" srcOrd="3" destOrd="0" presId="urn:microsoft.com/office/officeart/2018/2/layout/IconVerticalSolidList"/>
    <dgm:cxn modelId="{BA7378EC-FA7E-C54B-8BE9-A92769EBC835}" type="presParOf" srcId="{A34B7EDA-0F26-4776-902F-975DBDD644FD}" destId="{C7378CB1-0884-4965-9395-1228C203A3BE}" srcOrd="5" destOrd="0" presId="urn:microsoft.com/office/officeart/2018/2/layout/IconVerticalSolidList"/>
    <dgm:cxn modelId="{B84A3678-8D36-3146-8E8D-B270F6DF8446}" type="presParOf" srcId="{A34B7EDA-0F26-4776-902F-975DBDD644FD}" destId="{41A85549-07AA-4443-9C09-6D095BCF04AA}" srcOrd="6" destOrd="0" presId="urn:microsoft.com/office/officeart/2018/2/layout/IconVerticalSolidList"/>
    <dgm:cxn modelId="{A2640A9A-02D9-F94C-B9F0-961FBA4C4DE4}" type="presParOf" srcId="{41A85549-07AA-4443-9C09-6D095BCF04AA}" destId="{DF0CFE0B-054C-4A48-8FD7-AF669978143F}" srcOrd="0" destOrd="0" presId="urn:microsoft.com/office/officeart/2018/2/layout/IconVerticalSolidList"/>
    <dgm:cxn modelId="{3B035CC0-979F-8747-AA55-A7D57CD99F2E}" type="presParOf" srcId="{41A85549-07AA-4443-9C09-6D095BCF04AA}" destId="{C6FB4256-53BB-483B-9319-DA41BC066D59}" srcOrd="1" destOrd="0" presId="urn:microsoft.com/office/officeart/2018/2/layout/IconVerticalSolidList"/>
    <dgm:cxn modelId="{B5BADA21-EE63-7949-9D56-49F68D3E84DF}" type="presParOf" srcId="{41A85549-07AA-4443-9C09-6D095BCF04AA}" destId="{DD943133-91C8-48F3-AAEA-BFEDFC90C8A3}" srcOrd="2" destOrd="0" presId="urn:microsoft.com/office/officeart/2018/2/layout/IconVerticalSolidList"/>
    <dgm:cxn modelId="{DE9F17C8-0006-3D41-BCD8-A43B121EE23C}" type="presParOf" srcId="{41A85549-07AA-4443-9C09-6D095BCF04AA}" destId="{6B7D91AB-1BC8-4128-B6B7-083950FCE4D8}" srcOrd="3" destOrd="0" presId="urn:microsoft.com/office/officeart/2018/2/layout/IconVerticalSolidList"/>
    <dgm:cxn modelId="{F7C9F49B-9E91-2E4B-8619-234312E2C7B0}" type="presParOf" srcId="{A34B7EDA-0F26-4776-902F-975DBDD644FD}" destId="{E2FD65B0-3FDA-4297-85CE-B164DA3FD226}" srcOrd="7" destOrd="0" presId="urn:microsoft.com/office/officeart/2018/2/layout/IconVerticalSolidList"/>
    <dgm:cxn modelId="{ACC5279C-F405-CA45-A2B4-1DE3790F3277}" type="presParOf" srcId="{A34B7EDA-0F26-4776-902F-975DBDD644FD}" destId="{DF1C5872-A6B8-4763-93F4-F7112FC25000}" srcOrd="8" destOrd="0" presId="urn:microsoft.com/office/officeart/2018/2/layout/IconVerticalSolidList"/>
    <dgm:cxn modelId="{BE95151D-1ACD-AC4A-8D66-5BFF79AF985D}" type="presParOf" srcId="{DF1C5872-A6B8-4763-93F4-F7112FC25000}" destId="{E1AA159B-09AA-4503-8967-FC8FD85E0495}" srcOrd="0" destOrd="0" presId="urn:microsoft.com/office/officeart/2018/2/layout/IconVerticalSolidList"/>
    <dgm:cxn modelId="{E9A00239-F652-444A-B361-3CC371E0F2A9}" type="presParOf" srcId="{DF1C5872-A6B8-4763-93F4-F7112FC25000}" destId="{0E04CEEA-7CEE-40B5-B883-3B479B44CD4A}" srcOrd="1" destOrd="0" presId="urn:microsoft.com/office/officeart/2018/2/layout/IconVerticalSolidList"/>
    <dgm:cxn modelId="{DC8A758C-657A-3D42-8B94-5EAD5A30088D}" type="presParOf" srcId="{DF1C5872-A6B8-4763-93F4-F7112FC25000}" destId="{EDA1AC24-CB33-430C-B8D6-398566A03A17}" srcOrd="2" destOrd="0" presId="urn:microsoft.com/office/officeart/2018/2/layout/IconVerticalSolidList"/>
    <dgm:cxn modelId="{7B912E45-EFA3-0745-A861-585AC1101B12}" type="presParOf" srcId="{DF1C5872-A6B8-4763-93F4-F7112FC25000}" destId="{2C5C9B98-972C-4470-8470-77DD862D3B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4D23D-D26A-4BD1-9885-DB0E619C614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DF48D8-1641-410B-9F9C-7701748AD471}">
      <dgm:prSet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 </a:t>
          </a:r>
          <a:r>
            <a:rPr lang="en-US" dirty="0"/>
            <a:t>May</a:t>
          </a:r>
          <a:r>
            <a:rPr lang="zh-CN" dirty="0"/>
            <a:t> </a:t>
          </a:r>
          <a:r>
            <a:rPr lang="en-US" dirty="0"/>
            <a:t>consider</a:t>
          </a:r>
          <a:r>
            <a:rPr lang="zh-CN" dirty="0"/>
            <a:t> </a:t>
          </a:r>
          <a:r>
            <a:rPr lang="en-US" dirty="0"/>
            <a:t>increase</a:t>
          </a:r>
          <a:r>
            <a:rPr lang="zh-CN" dirty="0"/>
            <a:t> </a:t>
          </a:r>
          <a:r>
            <a:rPr lang="en-US" dirty="0"/>
            <a:t>the</a:t>
          </a:r>
          <a:r>
            <a:rPr lang="zh-CN" dirty="0"/>
            <a:t> </a:t>
          </a:r>
          <a:r>
            <a:rPr lang="en-US" dirty="0"/>
            <a:t>ticket</a:t>
          </a:r>
          <a:r>
            <a:rPr lang="zh-CN" dirty="0"/>
            <a:t> </a:t>
          </a:r>
          <a:r>
            <a:rPr lang="en-US" dirty="0"/>
            <a:t>price</a:t>
          </a:r>
        </a:p>
      </dgm:t>
    </dgm:pt>
    <dgm:pt modelId="{135FE666-5150-44B7-ABA4-FFB420CDB692}" type="parTrans" cxnId="{82F0C505-CE16-4424-BB46-1EED7C58CB0B}">
      <dgm:prSet/>
      <dgm:spPr/>
      <dgm:t>
        <a:bodyPr/>
        <a:lstStyle/>
        <a:p>
          <a:endParaRPr lang="en-US"/>
        </a:p>
      </dgm:t>
    </dgm:pt>
    <dgm:pt modelId="{A52A3B11-C695-45CF-AF8A-B76C65306262}" type="sibTrans" cxnId="{82F0C505-CE16-4424-BB46-1EED7C58CB0B}">
      <dgm:prSet/>
      <dgm:spPr/>
      <dgm:t>
        <a:bodyPr/>
        <a:lstStyle/>
        <a:p>
          <a:endParaRPr lang="en-US"/>
        </a:p>
      </dgm:t>
    </dgm:pt>
    <dgm:pt modelId="{1EF79B0E-ED25-49AF-8C2F-E58B92D1D65A}">
      <dgm:prSet/>
      <dgm:spPr/>
      <dgm:t>
        <a:bodyPr/>
        <a:lstStyle/>
        <a:p>
          <a:r>
            <a:rPr lang="en-US" dirty="0"/>
            <a:t>Even</a:t>
          </a:r>
          <a:r>
            <a:rPr lang="zh-CN" dirty="0"/>
            <a:t> </a:t>
          </a:r>
          <a:r>
            <a:rPr lang="en-US" dirty="0"/>
            <a:t>if</a:t>
          </a:r>
          <a:r>
            <a:rPr lang="zh-CN" dirty="0"/>
            <a:t> </a:t>
          </a:r>
          <a:r>
            <a:rPr lang="en-US" dirty="0"/>
            <a:t>the</a:t>
          </a:r>
          <a:r>
            <a:rPr lang="zh-CN" dirty="0"/>
            <a:t> </a:t>
          </a:r>
          <a:r>
            <a:rPr lang="en-US" dirty="0"/>
            <a:t>price</a:t>
          </a:r>
          <a:r>
            <a:rPr lang="zh-CN" dirty="0"/>
            <a:t> </a:t>
          </a:r>
          <a:r>
            <a:rPr lang="en-US" dirty="0"/>
            <a:t>increased</a:t>
          </a:r>
          <a:r>
            <a:rPr lang="zh-CN" dirty="0"/>
            <a:t> </a:t>
          </a:r>
          <a:r>
            <a:rPr lang="en-US" dirty="0"/>
            <a:t>to</a:t>
          </a:r>
          <a:r>
            <a:rPr lang="zh-CN" dirty="0"/>
            <a:t> </a:t>
          </a:r>
          <a:r>
            <a:rPr lang="en-US" dirty="0"/>
            <a:t>the</a:t>
          </a:r>
          <a:r>
            <a:rPr lang="zh-CN" dirty="0"/>
            <a:t> </a:t>
          </a:r>
          <a:r>
            <a:rPr lang="en-US" dirty="0"/>
            <a:t>lowest</a:t>
          </a:r>
          <a:r>
            <a:rPr lang="zh-CN" dirty="0"/>
            <a:t> </a:t>
          </a:r>
          <a:r>
            <a:rPr lang="en-US" dirty="0"/>
            <a:t>modeled</a:t>
          </a:r>
          <a:r>
            <a:rPr lang="zh-CN" dirty="0"/>
            <a:t> </a:t>
          </a:r>
          <a:r>
            <a:rPr lang="en-US" dirty="0"/>
            <a:t>price,</a:t>
          </a:r>
          <a:r>
            <a:rPr lang="zh-CN" dirty="0"/>
            <a:t> </a:t>
          </a:r>
          <a:r>
            <a:rPr lang="en-US" dirty="0"/>
            <a:t>the</a:t>
          </a:r>
          <a:r>
            <a:rPr lang="zh-CN" dirty="0"/>
            <a:t> </a:t>
          </a:r>
          <a:r>
            <a:rPr lang="en-US" dirty="0"/>
            <a:t>increased</a:t>
          </a:r>
          <a:r>
            <a:rPr lang="zh-CN" dirty="0"/>
            <a:t> </a:t>
          </a:r>
          <a:r>
            <a:rPr lang="en-US" dirty="0"/>
            <a:t>revenue</a:t>
          </a:r>
          <a:r>
            <a:rPr lang="zh-CN" dirty="0"/>
            <a:t> </a:t>
          </a:r>
          <a:r>
            <a:rPr lang="en-US" dirty="0"/>
            <a:t>will</a:t>
          </a:r>
          <a:r>
            <a:rPr lang="zh-CN" dirty="0"/>
            <a:t> </a:t>
          </a:r>
          <a:r>
            <a:rPr lang="en-US" dirty="0"/>
            <a:t>still</a:t>
          </a:r>
          <a:r>
            <a:rPr lang="zh-CN" dirty="0"/>
            <a:t> </a:t>
          </a:r>
          <a:r>
            <a:rPr lang="en-US" dirty="0"/>
            <a:t>cover</a:t>
          </a:r>
          <a:r>
            <a:rPr lang="zh-CN" dirty="0"/>
            <a:t> </a:t>
          </a:r>
          <a:r>
            <a:rPr lang="en-US" dirty="0"/>
            <a:t>the</a:t>
          </a:r>
          <a:r>
            <a:rPr lang="zh-CN" dirty="0"/>
            <a:t> </a:t>
          </a:r>
          <a:r>
            <a:rPr lang="en-US" dirty="0"/>
            <a:t>increased</a:t>
          </a:r>
          <a:r>
            <a:rPr lang="zh-CN" dirty="0"/>
            <a:t> </a:t>
          </a:r>
          <a:r>
            <a:rPr lang="en-US" dirty="0"/>
            <a:t>operational</a:t>
          </a:r>
          <a:r>
            <a:rPr lang="zh-CN" dirty="0"/>
            <a:t> </a:t>
          </a:r>
          <a:r>
            <a:rPr lang="en-US" dirty="0"/>
            <a:t>cost</a:t>
          </a:r>
        </a:p>
      </dgm:t>
    </dgm:pt>
    <dgm:pt modelId="{82AA8673-4844-4C67-B653-31FFE812AAFA}" type="parTrans" cxnId="{23361116-AF78-4122-8D5C-E1CC973143D6}">
      <dgm:prSet/>
      <dgm:spPr/>
      <dgm:t>
        <a:bodyPr/>
        <a:lstStyle/>
        <a:p>
          <a:endParaRPr lang="en-US"/>
        </a:p>
      </dgm:t>
    </dgm:pt>
    <dgm:pt modelId="{E1987C94-644E-4C7C-80AB-1D3392AB6651}" type="sibTrans" cxnId="{23361116-AF78-4122-8D5C-E1CC973143D6}">
      <dgm:prSet/>
      <dgm:spPr/>
      <dgm:t>
        <a:bodyPr/>
        <a:lstStyle/>
        <a:p>
          <a:endParaRPr lang="en-US"/>
        </a:p>
      </dgm:t>
    </dgm:pt>
    <dgm:pt modelId="{38D1AE05-D22F-4807-B3A4-F05E283DF18E}">
      <dgm:prSet/>
      <dgm:spPr/>
      <dgm:t>
        <a:bodyPr/>
        <a:lstStyle/>
        <a:p>
          <a:r>
            <a:rPr lang="en-US"/>
            <a:t>2.</a:t>
          </a:r>
          <a:r>
            <a:rPr lang="zh-CN"/>
            <a:t> </a:t>
          </a:r>
          <a:r>
            <a:rPr lang="en-US"/>
            <a:t>Risk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increasing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price</a:t>
          </a:r>
          <a:r>
            <a:rPr lang="zh-CN"/>
            <a:t> </a:t>
          </a:r>
          <a:r>
            <a:rPr lang="en-US"/>
            <a:t>includes</a:t>
          </a:r>
        </a:p>
      </dgm:t>
    </dgm:pt>
    <dgm:pt modelId="{1FE2D593-2136-4D6A-BD4A-85EC0E92F443}" type="parTrans" cxnId="{6A1AF2E7-5E51-43D8-BC0F-DADAD74C80D6}">
      <dgm:prSet/>
      <dgm:spPr/>
      <dgm:t>
        <a:bodyPr/>
        <a:lstStyle/>
        <a:p>
          <a:endParaRPr lang="en-US"/>
        </a:p>
      </dgm:t>
    </dgm:pt>
    <dgm:pt modelId="{074C67F9-0539-4F65-828B-956B58490D26}" type="sibTrans" cxnId="{6A1AF2E7-5E51-43D8-BC0F-DADAD74C80D6}">
      <dgm:prSet/>
      <dgm:spPr/>
      <dgm:t>
        <a:bodyPr/>
        <a:lstStyle/>
        <a:p>
          <a:endParaRPr lang="en-US"/>
        </a:p>
      </dgm:t>
    </dgm:pt>
    <dgm:pt modelId="{E83807BD-82D0-4F63-9E12-F258D0FA1EEF}">
      <dgm:prSet/>
      <dgm:spPr/>
      <dgm:t>
        <a:bodyPr/>
        <a:lstStyle/>
        <a:p>
          <a:r>
            <a:rPr lang="en-US"/>
            <a:t>Less</a:t>
          </a:r>
          <a:r>
            <a:rPr lang="zh-CN"/>
            <a:t> </a:t>
          </a:r>
          <a:r>
            <a:rPr lang="en-US"/>
            <a:t>visitors</a:t>
          </a:r>
          <a:r>
            <a:rPr lang="zh-CN"/>
            <a:t> </a:t>
          </a:r>
          <a:r>
            <a:rPr lang="en-US"/>
            <a:t>(as</a:t>
          </a:r>
          <a:r>
            <a:rPr lang="zh-CN"/>
            <a:t> </a:t>
          </a:r>
          <a:r>
            <a:rPr lang="en-US"/>
            <a:t>it</a:t>
          </a:r>
          <a:r>
            <a:rPr lang="zh-CN"/>
            <a:t> </a:t>
          </a:r>
          <a:r>
            <a:rPr lang="en-US"/>
            <a:t>is</a:t>
          </a:r>
          <a:r>
            <a:rPr lang="zh-CN"/>
            <a:t> </a:t>
          </a:r>
          <a:r>
            <a:rPr lang="en-US"/>
            <a:t>still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most</a:t>
          </a:r>
          <a:r>
            <a:rPr lang="zh-CN"/>
            <a:t> </a:t>
          </a:r>
          <a:r>
            <a:rPr lang="en-US"/>
            <a:t>expensive</a:t>
          </a:r>
          <a:r>
            <a:rPr lang="zh-CN"/>
            <a:t> </a:t>
          </a:r>
          <a:r>
            <a:rPr lang="en-US"/>
            <a:t>ski</a:t>
          </a:r>
          <a:r>
            <a:rPr lang="zh-CN"/>
            <a:t> </a:t>
          </a:r>
          <a:r>
            <a:rPr lang="en-US"/>
            <a:t>resort),</a:t>
          </a:r>
          <a:r>
            <a:rPr lang="zh-CN"/>
            <a:t> </a:t>
          </a:r>
          <a:r>
            <a:rPr lang="en-US"/>
            <a:t>which</a:t>
          </a:r>
          <a:r>
            <a:rPr lang="zh-CN"/>
            <a:t> </a:t>
          </a:r>
          <a:r>
            <a:rPr lang="en-US"/>
            <a:t>may</a:t>
          </a:r>
          <a:r>
            <a:rPr lang="zh-CN"/>
            <a:t> </a:t>
          </a:r>
          <a:r>
            <a:rPr lang="en-US"/>
            <a:t>also</a:t>
          </a:r>
          <a:r>
            <a:rPr lang="zh-CN"/>
            <a:t> </a:t>
          </a:r>
          <a:r>
            <a:rPr lang="en-US"/>
            <a:t>decrease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revenue</a:t>
          </a:r>
        </a:p>
      </dgm:t>
    </dgm:pt>
    <dgm:pt modelId="{41D5CC5F-F0F8-4B22-9105-023A477AD125}" type="parTrans" cxnId="{065C2E09-4201-40E5-9BF4-4701B1F0D3AD}">
      <dgm:prSet/>
      <dgm:spPr/>
      <dgm:t>
        <a:bodyPr/>
        <a:lstStyle/>
        <a:p>
          <a:endParaRPr lang="en-US"/>
        </a:p>
      </dgm:t>
    </dgm:pt>
    <dgm:pt modelId="{D3483F2C-10BA-4875-BCFD-6ACA11D4BAAD}" type="sibTrans" cxnId="{065C2E09-4201-40E5-9BF4-4701B1F0D3AD}">
      <dgm:prSet/>
      <dgm:spPr/>
      <dgm:t>
        <a:bodyPr/>
        <a:lstStyle/>
        <a:p>
          <a:endParaRPr lang="en-US"/>
        </a:p>
      </dgm:t>
    </dgm:pt>
    <dgm:pt modelId="{DA942ED5-4FEF-4DF4-A641-62EB93E9BC5A}">
      <dgm:prSet/>
      <dgm:spPr/>
      <dgm:t>
        <a:bodyPr/>
        <a:lstStyle/>
        <a:p>
          <a:r>
            <a:rPr lang="en-US"/>
            <a:t>3.</a:t>
          </a:r>
          <a:r>
            <a:rPr lang="zh-CN"/>
            <a:t> </a:t>
          </a:r>
          <a:r>
            <a:rPr lang="en-US"/>
            <a:t>Next</a:t>
          </a:r>
          <a:r>
            <a:rPr lang="zh-CN"/>
            <a:t> </a:t>
          </a:r>
          <a:r>
            <a:rPr lang="en-US"/>
            <a:t>steps</a:t>
          </a:r>
        </a:p>
      </dgm:t>
    </dgm:pt>
    <dgm:pt modelId="{CBEE66C6-1998-4549-9752-CF506C50D8F8}" type="parTrans" cxnId="{9F593FB7-3748-4F53-8D48-BDF91242909D}">
      <dgm:prSet/>
      <dgm:spPr/>
      <dgm:t>
        <a:bodyPr/>
        <a:lstStyle/>
        <a:p>
          <a:endParaRPr lang="en-US"/>
        </a:p>
      </dgm:t>
    </dgm:pt>
    <dgm:pt modelId="{8DD9509D-D748-4D39-A0A3-6F9C8BEDBA0D}" type="sibTrans" cxnId="{9F593FB7-3748-4F53-8D48-BDF91242909D}">
      <dgm:prSet/>
      <dgm:spPr/>
      <dgm:t>
        <a:bodyPr/>
        <a:lstStyle/>
        <a:p>
          <a:endParaRPr lang="en-US"/>
        </a:p>
      </dgm:t>
    </dgm:pt>
    <dgm:pt modelId="{3887F84D-7D72-4FD7-8304-049E9FF3DE9E}">
      <dgm:prSet/>
      <dgm:spPr/>
      <dgm:t>
        <a:bodyPr/>
        <a:lstStyle/>
        <a:p>
          <a:r>
            <a:rPr lang="en-US"/>
            <a:t>Verify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accuracy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database</a:t>
          </a:r>
        </a:p>
      </dgm:t>
    </dgm:pt>
    <dgm:pt modelId="{FE8C7906-EFF1-4E02-9ACA-0B8C17859660}" type="parTrans" cxnId="{9A897409-9873-4775-90D9-D4A9AD5F911D}">
      <dgm:prSet/>
      <dgm:spPr/>
      <dgm:t>
        <a:bodyPr/>
        <a:lstStyle/>
        <a:p>
          <a:endParaRPr lang="en-US"/>
        </a:p>
      </dgm:t>
    </dgm:pt>
    <dgm:pt modelId="{6C7EBFAE-25AF-46C4-8B40-1BF718EECD42}" type="sibTrans" cxnId="{9A897409-9873-4775-90D9-D4A9AD5F911D}">
      <dgm:prSet/>
      <dgm:spPr/>
      <dgm:t>
        <a:bodyPr/>
        <a:lstStyle/>
        <a:p>
          <a:endParaRPr lang="en-US"/>
        </a:p>
      </dgm:t>
    </dgm:pt>
    <dgm:pt modelId="{18F14AE1-3CA8-45B7-AF19-AFEB1434625C}">
      <dgm:prSet/>
      <dgm:spPr/>
      <dgm:t>
        <a:bodyPr/>
        <a:lstStyle/>
        <a:p>
          <a:r>
            <a:rPr lang="en-US"/>
            <a:t>Bring</a:t>
          </a:r>
          <a:r>
            <a:rPr lang="zh-CN"/>
            <a:t> </a:t>
          </a:r>
          <a:r>
            <a:rPr lang="en-US"/>
            <a:t>in</a:t>
          </a:r>
          <a:r>
            <a:rPr lang="zh-CN"/>
            <a:t> </a:t>
          </a:r>
          <a:r>
            <a:rPr lang="en-US"/>
            <a:t>more</a:t>
          </a:r>
          <a:r>
            <a:rPr lang="zh-CN"/>
            <a:t> </a:t>
          </a:r>
          <a:r>
            <a:rPr lang="en-US"/>
            <a:t>data,</a:t>
          </a:r>
          <a:r>
            <a:rPr lang="zh-CN"/>
            <a:t> </a:t>
          </a:r>
          <a:r>
            <a:rPr lang="en-US"/>
            <a:t>including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revenue</a:t>
          </a:r>
          <a:r>
            <a:rPr lang="zh-CN"/>
            <a:t> </a:t>
          </a:r>
          <a:r>
            <a:rPr lang="en-US"/>
            <a:t>from</a:t>
          </a:r>
          <a:r>
            <a:rPr lang="zh-CN"/>
            <a:t> </a:t>
          </a:r>
          <a:r>
            <a:rPr lang="en-US"/>
            <a:t>accommodations,</a:t>
          </a:r>
          <a:r>
            <a:rPr lang="zh-CN"/>
            <a:t> </a:t>
          </a:r>
          <a:r>
            <a:rPr lang="en-US"/>
            <a:t>merchandise</a:t>
          </a:r>
          <a:r>
            <a:rPr lang="zh-CN"/>
            <a:t> </a:t>
          </a:r>
          <a:r>
            <a:rPr lang="en-US"/>
            <a:t>and</a:t>
          </a:r>
          <a:r>
            <a:rPr lang="zh-CN"/>
            <a:t> </a:t>
          </a:r>
          <a:r>
            <a:rPr lang="en-US"/>
            <a:t>cost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operation</a:t>
          </a:r>
          <a:r>
            <a:rPr lang="zh-CN"/>
            <a:t> </a:t>
          </a:r>
          <a:r>
            <a:rPr lang="en-US"/>
            <a:t>to</a:t>
          </a:r>
          <a:r>
            <a:rPr lang="zh-CN"/>
            <a:t> </a:t>
          </a:r>
          <a:r>
            <a:rPr lang="en-US"/>
            <a:t>study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revenue</a:t>
          </a:r>
          <a:r>
            <a:rPr lang="zh-CN"/>
            <a:t> </a:t>
          </a:r>
          <a:r>
            <a:rPr lang="en-US"/>
            <a:t>of</a:t>
          </a:r>
          <a:r>
            <a:rPr lang="zh-CN"/>
            <a:t> </a:t>
          </a:r>
          <a:r>
            <a:rPr lang="en-US"/>
            <a:t>the</a:t>
          </a:r>
          <a:r>
            <a:rPr lang="zh-CN"/>
            <a:t> </a:t>
          </a:r>
          <a:r>
            <a:rPr lang="en-US"/>
            <a:t>resort</a:t>
          </a:r>
          <a:r>
            <a:rPr lang="zh-CN"/>
            <a:t> </a:t>
          </a:r>
          <a:r>
            <a:rPr lang="en-US"/>
            <a:t>as</a:t>
          </a:r>
          <a:r>
            <a:rPr lang="zh-CN"/>
            <a:t> </a:t>
          </a:r>
          <a:r>
            <a:rPr lang="en-US"/>
            <a:t>a</a:t>
          </a:r>
          <a:r>
            <a:rPr lang="zh-CN"/>
            <a:t> </a:t>
          </a:r>
          <a:r>
            <a:rPr lang="en-US"/>
            <a:t>whole</a:t>
          </a:r>
        </a:p>
      </dgm:t>
    </dgm:pt>
    <dgm:pt modelId="{F5BFFECC-713E-436C-B171-DDFD5C7E3E1F}" type="parTrans" cxnId="{3EE9FBE2-F8E7-4E89-BEC6-8D397AF0978E}">
      <dgm:prSet/>
      <dgm:spPr/>
      <dgm:t>
        <a:bodyPr/>
        <a:lstStyle/>
        <a:p>
          <a:endParaRPr lang="en-US"/>
        </a:p>
      </dgm:t>
    </dgm:pt>
    <dgm:pt modelId="{4547D27E-FCFA-48E8-B483-BBF4CDD5DF22}" type="sibTrans" cxnId="{3EE9FBE2-F8E7-4E89-BEC6-8D397AF0978E}">
      <dgm:prSet/>
      <dgm:spPr/>
      <dgm:t>
        <a:bodyPr/>
        <a:lstStyle/>
        <a:p>
          <a:endParaRPr lang="en-US"/>
        </a:p>
      </dgm:t>
    </dgm:pt>
    <dgm:pt modelId="{58FEF456-EE46-D348-AC7D-F23FD2D7A44B}" type="pres">
      <dgm:prSet presAssocID="{4284D23D-D26A-4BD1-9885-DB0E619C614A}" presName="linear" presStyleCnt="0">
        <dgm:presLayoutVars>
          <dgm:dir/>
          <dgm:animLvl val="lvl"/>
          <dgm:resizeHandles val="exact"/>
        </dgm:presLayoutVars>
      </dgm:prSet>
      <dgm:spPr/>
    </dgm:pt>
    <dgm:pt modelId="{CAD63453-D9AD-9447-A42B-13B4F9CB3F3D}" type="pres">
      <dgm:prSet presAssocID="{70DF48D8-1641-410B-9F9C-7701748AD471}" presName="parentLin" presStyleCnt="0"/>
      <dgm:spPr/>
    </dgm:pt>
    <dgm:pt modelId="{D72A437C-52A5-8540-A88E-EDFB54B2F649}" type="pres">
      <dgm:prSet presAssocID="{70DF48D8-1641-410B-9F9C-7701748AD471}" presName="parentLeftMargin" presStyleLbl="node1" presStyleIdx="0" presStyleCnt="3"/>
      <dgm:spPr/>
    </dgm:pt>
    <dgm:pt modelId="{C4F4E9DB-0254-924D-A9E0-649CECB14AE4}" type="pres">
      <dgm:prSet presAssocID="{70DF48D8-1641-410B-9F9C-7701748AD4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487D2E-B890-994B-8844-CD457BE22D40}" type="pres">
      <dgm:prSet presAssocID="{70DF48D8-1641-410B-9F9C-7701748AD471}" presName="negativeSpace" presStyleCnt="0"/>
      <dgm:spPr/>
    </dgm:pt>
    <dgm:pt modelId="{26D5F268-CE87-2741-8169-601B9DFC5016}" type="pres">
      <dgm:prSet presAssocID="{70DF48D8-1641-410B-9F9C-7701748AD471}" presName="childText" presStyleLbl="conFgAcc1" presStyleIdx="0" presStyleCnt="3">
        <dgm:presLayoutVars>
          <dgm:bulletEnabled val="1"/>
        </dgm:presLayoutVars>
      </dgm:prSet>
      <dgm:spPr/>
    </dgm:pt>
    <dgm:pt modelId="{C736C3AC-DE11-1F4A-822C-483186883071}" type="pres">
      <dgm:prSet presAssocID="{A52A3B11-C695-45CF-AF8A-B76C65306262}" presName="spaceBetweenRectangles" presStyleCnt="0"/>
      <dgm:spPr/>
    </dgm:pt>
    <dgm:pt modelId="{86ED08E3-18FA-EC49-BBD5-860FC89F78F6}" type="pres">
      <dgm:prSet presAssocID="{38D1AE05-D22F-4807-B3A4-F05E283DF18E}" presName="parentLin" presStyleCnt="0"/>
      <dgm:spPr/>
    </dgm:pt>
    <dgm:pt modelId="{DDF46975-E2BA-A64E-8B20-DE106A95DA62}" type="pres">
      <dgm:prSet presAssocID="{38D1AE05-D22F-4807-B3A4-F05E283DF18E}" presName="parentLeftMargin" presStyleLbl="node1" presStyleIdx="0" presStyleCnt="3"/>
      <dgm:spPr/>
    </dgm:pt>
    <dgm:pt modelId="{3B02E148-9D16-6B44-84C3-702DFE3AE14B}" type="pres">
      <dgm:prSet presAssocID="{38D1AE05-D22F-4807-B3A4-F05E283DF1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803D7C-6A6A-9945-A23F-4B3D89559BFE}" type="pres">
      <dgm:prSet presAssocID="{38D1AE05-D22F-4807-B3A4-F05E283DF18E}" presName="negativeSpace" presStyleCnt="0"/>
      <dgm:spPr/>
    </dgm:pt>
    <dgm:pt modelId="{DCEE56D8-16D2-254C-8F8B-52803AF7F301}" type="pres">
      <dgm:prSet presAssocID="{38D1AE05-D22F-4807-B3A4-F05E283DF18E}" presName="childText" presStyleLbl="conFgAcc1" presStyleIdx="1" presStyleCnt="3">
        <dgm:presLayoutVars>
          <dgm:bulletEnabled val="1"/>
        </dgm:presLayoutVars>
      </dgm:prSet>
      <dgm:spPr/>
    </dgm:pt>
    <dgm:pt modelId="{A3F8B506-FD43-DB47-98E8-6123CCBFF163}" type="pres">
      <dgm:prSet presAssocID="{074C67F9-0539-4F65-828B-956B58490D26}" presName="spaceBetweenRectangles" presStyleCnt="0"/>
      <dgm:spPr/>
    </dgm:pt>
    <dgm:pt modelId="{EFCCFDF9-78F8-4A46-B942-50FCE73E6000}" type="pres">
      <dgm:prSet presAssocID="{DA942ED5-4FEF-4DF4-A641-62EB93E9BC5A}" presName="parentLin" presStyleCnt="0"/>
      <dgm:spPr/>
    </dgm:pt>
    <dgm:pt modelId="{5D9EE7E0-984A-2142-94F4-C9645FEC9A3E}" type="pres">
      <dgm:prSet presAssocID="{DA942ED5-4FEF-4DF4-A641-62EB93E9BC5A}" presName="parentLeftMargin" presStyleLbl="node1" presStyleIdx="1" presStyleCnt="3"/>
      <dgm:spPr/>
    </dgm:pt>
    <dgm:pt modelId="{C92599D7-99EC-8A41-9BE0-92DAFE6704AC}" type="pres">
      <dgm:prSet presAssocID="{DA942ED5-4FEF-4DF4-A641-62EB93E9BC5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09C98A5-654C-BC4A-9741-4DC28BF4B5F9}" type="pres">
      <dgm:prSet presAssocID="{DA942ED5-4FEF-4DF4-A641-62EB93E9BC5A}" presName="negativeSpace" presStyleCnt="0"/>
      <dgm:spPr/>
    </dgm:pt>
    <dgm:pt modelId="{97669D9B-A332-ED4E-BF6E-4CFB95BAC6A0}" type="pres">
      <dgm:prSet presAssocID="{DA942ED5-4FEF-4DF4-A641-62EB93E9BC5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2F0C505-CE16-4424-BB46-1EED7C58CB0B}" srcId="{4284D23D-D26A-4BD1-9885-DB0E619C614A}" destId="{70DF48D8-1641-410B-9F9C-7701748AD471}" srcOrd="0" destOrd="0" parTransId="{135FE666-5150-44B7-ABA4-FFB420CDB692}" sibTransId="{A52A3B11-C695-45CF-AF8A-B76C65306262}"/>
    <dgm:cxn modelId="{353A3607-0B1F-E642-A0F1-F431E9E96434}" type="presOf" srcId="{1EF79B0E-ED25-49AF-8C2F-E58B92D1D65A}" destId="{26D5F268-CE87-2741-8169-601B9DFC5016}" srcOrd="0" destOrd="0" presId="urn:microsoft.com/office/officeart/2005/8/layout/list1"/>
    <dgm:cxn modelId="{065C2E09-4201-40E5-9BF4-4701B1F0D3AD}" srcId="{38D1AE05-D22F-4807-B3A4-F05E283DF18E}" destId="{E83807BD-82D0-4F63-9E12-F258D0FA1EEF}" srcOrd="0" destOrd="0" parTransId="{41D5CC5F-F0F8-4B22-9105-023A477AD125}" sibTransId="{D3483F2C-10BA-4875-BCFD-6ACA11D4BAAD}"/>
    <dgm:cxn modelId="{9A897409-9873-4775-90D9-D4A9AD5F911D}" srcId="{DA942ED5-4FEF-4DF4-A641-62EB93E9BC5A}" destId="{3887F84D-7D72-4FD7-8304-049E9FF3DE9E}" srcOrd="0" destOrd="0" parTransId="{FE8C7906-EFF1-4E02-9ACA-0B8C17859660}" sibTransId="{6C7EBFAE-25AF-46C4-8B40-1BF718EECD42}"/>
    <dgm:cxn modelId="{FA685E10-69B2-F641-A1A2-71BC5ED74029}" type="presOf" srcId="{DA942ED5-4FEF-4DF4-A641-62EB93E9BC5A}" destId="{C92599D7-99EC-8A41-9BE0-92DAFE6704AC}" srcOrd="1" destOrd="0" presId="urn:microsoft.com/office/officeart/2005/8/layout/list1"/>
    <dgm:cxn modelId="{23361116-AF78-4122-8D5C-E1CC973143D6}" srcId="{70DF48D8-1641-410B-9F9C-7701748AD471}" destId="{1EF79B0E-ED25-49AF-8C2F-E58B92D1D65A}" srcOrd="0" destOrd="0" parTransId="{82AA8673-4844-4C67-B653-31FFE812AAFA}" sibTransId="{E1987C94-644E-4C7C-80AB-1D3392AB6651}"/>
    <dgm:cxn modelId="{6D2F4D24-93E7-114F-9ED3-050426B6C668}" type="presOf" srcId="{70DF48D8-1641-410B-9F9C-7701748AD471}" destId="{C4F4E9DB-0254-924D-A9E0-649CECB14AE4}" srcOrd="1" destOrd="0" presId="urn:microsoft.com/office/officeart/2005/8/layout/list1"/>
    <dgm:cxn modelId="{D24EFF2F-B168-6443-AFB4-6E92E54D600F}" type="presOf" srcId="{E83807BD-82D0-4F63-9E12-F258D0FA1EEF}" destId="{DCEE56D8-16D2-254C-8F8B-52803AF7F301}" srcOrd="0" destOrd="0" presId="urn:microsoft.com/office/officeart/2005/8/layout/list1"/>
    <dgm:cxn modelId="{CF789654-A9EB-8348-9E7F-7B4ACA486183}" type="presOf" srcId="{38D1AE05-D22F-4807-B3A4-F05E283DF18E}" destId="{DDF46975-E2BA-A64E-8B20-DE106A95DA62}" srcOrd="0" destOrd="0" presId="urn:microsoft.com/office/officeart/2005/8/layout/list1"/>
    <dgm:cxn modelId="{1B178592-EDB7-734D-AC48-F9B4221858A5}" type="presOf" srcId="{18F14AE1-3CA8-45B7-AF19-AFEB1434625C}" destId="{97669D9B-A332-ED4E-BF6E-4CFB95BAC6A0}" srcOrd="0" destOrd="1" presId="urn:microsoft.com/office/officeart/2005/8/layout/list1"/>
    <dgm:cxn modelId="{FE50D4AA-63DF-734D-BC62-8616B4C9D3F9}" type="presOf" srcId="{DA942ED5-4FEF-4DF4-A641-62EB93E9BC5A}" destId="{5D9EE7E0-984A-2142-94F4-C9645FEC9A3E}" srcOrd="0" destOrd="0" presId="urn:microsoft.com/office/officeart/2005/8/layout/list1"/>
    <dgm:cxn modelId="{68EDFAB5-6DBE-9342-9975-B3BF7023526F}" type="presOf" srcId="{38D1AE05-D22F-4807-B3A4-F05E283DF18E}" destId="{3B02E148-9D16-6B44-84C3-702DFE3AE14B}" srcOrd="1" destOrd="0" presId="urn:microsoft.com/office/officeart/2005/8/layout/list1"/>
    <dgm:cxn modelId="{9F593FB7-3748-4F53-8D48-BDF91242909D}" srcId="{4284D23D-D26A-4BD1-9885-DB0E619C614A}" destId="{DA942ED5-4FEF-4DF4-A641-62EB93E9BC5A}" srcOrd="2" destOrd="0" parTransId="{CBEE66C6-1998-4549-9752-CF506C50D8F8}" sibTransId="{8DD9509D-D748-4D39-A0A3-6F9C8BEDBA0D}"/>
    <dgm:cxn modelId="{A1DE53C5-D1A4-E349-A7F9-72E935AA18FD}" type="presOf" srcId="{3887F84D-7D72-4FD7-8304-049E9FF3DE9E}" destId="{97669D9B-A332-ED4E-BF6E-4CFB95BAC6A0}" srcOrd="0" destOrd="0" presId="urn:microsoft.com/office/officeart/2005/8/layout/list1"/>
    <dgm:cxn modelId="{0EC0B4DD-F3EA-B648-932D-2371339E1640}" type="presOf" srcId="{70DF48D8-1641-410B-9F9C-7701748AD471}" destId="{D72A437C-52A5-8540-A88E-EDFB54B2F649}" srcOrd="0" destOrd="0" presId="urn:microsoft.com/office/officeart/2005/8/layout/list1"/>
    <dgm:cxn modelId="{3EE9FBE2-F8E7-4E89-BEC6-8D397AF0978E}" srcId="{DA942ED5-4FEF-4DF4-A641-62EB93E9BC5A}" destId="{18F14AE1-3CA8-45B7-AF19-AFEB1434625C}" srcOrd="1" destOrd="0" parTransId="{F5BFFECC-713E-436C-B171-DDFD5C7E3E1F}" sibTransId="{4547D27E-FCFA-48E8-B483-BBF4CDD5DF22}"/>
    <dgm:cxn modelId="{6A1AF2E7-5E51-43D8-BC0F-DADAD74C80D6}" srcId="{4284D23D-D26A-4BD1-9885-DB0E619C614A}" destId="{38D1AE05-D22F-4807-B3A4-F05E283DF18E}" srcOrd="1" destOrd="0" parTransId="{1FE2D593-2136-4D6A-BD4A-85EC0E92F443}" sibTransId="{074C67F9-0539-4F65-828B-956B58490D26}"/>
    <dgm:cxn modelId="{533958FB-F461-AE40-A46F-9F4777FEDC48}" type="presOf" srcId="{4284D23D-D26A-4BD1-9885-DB0E619C614A}" destId="{58FEF456-EE46-D348-AC7D-F23FD2D7A44B}" srcOrd="0" destOrd="0" presId="urn:microsoft.com/office/officeart/2005/8/layout/list1"/>
    <dgm:cxn modelId="{AE880E28-E6D3-5D49-B0C7-8DA740C1F740}" type="presParOf" srcId="{58FEF456-EE46-D348-AC7D-F23FD2D7A44B}" destId="{CAD63453-D9AD-9447-A42B-13B4F9CB3F3D}" srcOrd="0" destOrd="0" presId="urn:microsoft.com/office/officeart/2005/8/layout/list1"/>
    <dgm:cxn modelId="{064DBF5C-DDEA-9E4C-A910-D17F3EB12253}" type="presParOf" srcId="{CAD63453-D9AD-9447-A42B-13B4F9CB3F3D}" destId="{D72A437C-52A5-8540-A88E-EDFB54B2F649}" srcOrd="0" destOrd="0" presId="urn:microsoft.com/office/officeart/2005/8/layout/list1"/>
    <dgm:cxn modelId="{04DA7F94-1C0C-3D4F-AAEC-B0456D13E612}" type="presParOf" srcId="{CAD63453-D9AD-9447-A42B-13B4F9CB3F3D}" destId="{C4F4E9DB-0254-924D-A9E0-649CECB14AE4}" srcOrd="1" destOrd="0" presId="urn:microsoft.com/office/officeart/2005/8/layout/list1"/>
    <dgm:cxn modelId="{572A5B6E-9DA8-FD45-9D39-B89D999417E4}" type="presParOf" srcId="{58FEF456-EE46-D348-AC7D-F23FD2D7A44B}" destId="{3A487D2E-B890-994B-8844-CD457BE22D40}" srcOrd="1" destOrd="0" presId="urn:microsoft.com/office/officeart/2005/8/layout/list1"/>
    <dgm:cxn modelId="{75A828EE-2153-1C4A-822C-68E8318ACF75}" type="presParOf" srcId="{58FEF456-EE46-D348-AC7D-F23FD2D7A44B}" destId="{26D5F268-CE87-2741-8169-601B9DFC5016}" srcOrd="2" destOrd="0" presId="urn:microsoft.com/office/officeart/2005/8/layout/list1"/>
    <dgm:cxn modelId="{86C1954F-457D-824C-90D2-0389ACC1E99B}" type="presParOf" srcId="{58FEF456-EE46-D348-AC7D-F23FD2D7A44B}" destId="{C736C3AC-DE11-1F4A-822C-483186883071}" srcOrd="3" destOrd="0" presId="urn:microsoft.com/office/officeart/2005/8/layout/list1"/>
    <dgm:cxn modelId="{43B19BD4-B57D-9046-8F4C-D37EA0035031}" type="presParOf" srcId="{58FEF456-EE46-D348-AC7D-F23FD2D7A44B}" destId="{86ED08E3-18FA-EC49-BBD5-860FC89F78F6}" srcOrd="4" destOrd="0" presId="urn:microsoft.com/office/officeart/2005/8/layout/list1"/>
    <dgm:cxn modelId="{930E0AE9-71B9-DB4B-A99D-5DD2D47E9AF3}" type="presParOf" srcId="{86ED08E3-18FA-EC49-BBD5-860FC89F78F6}" destId="{DDF46975-E2BA-A64E-8B20-DE106A95DA62}" srcOrd="0" destOrd="0" presId="urn:microsoft.com/office/officeart/2005/8/layout/list1"/>
    <dgm:cxn modelId="{12F5840E-A57C-FE47-BBC8-5B36B4B76F17}" type="presParOf" srcId="{86ED08E3-18FA-EC49-BBD5-860FC89F78F6}" destId="{3B02E148-9D16-6B44-84C3-702DFE3AE14B}" srcOrd="1" destOrd="0" presId="urn:microsoft.com/office/officeart/2005/8/layout/list1"/>
    <dgm:cxn modelId="{5584D4E1-A375-A443-8137-BF98D3C6544A}" type="presParOf" srcId="{58FEF456-EE46-D348-AC7D-F23FD2D7A44B}" destId="{1F803D7C-6A6A-9945-A23F-4B3D89559BFE}" srcOrd="5" destOrd="0" presId="urn:microsoft.com/office/officeart/2005/8/layout/list1"/>
    <dgm:cxn modelId="{9897A718-4E23-0141-B854-4D8C56861472}" type="presParOf" srcId="{58FEF456-EE46-D348-AC7D-F23FD2D7A44B}" destId="{DCEE56D8-16D2-254C-8F8B-52803AF7F301}" srcOrd="6" destOrd="0" presId="urn:microsoft.com/office/officeart/2005/8/layout/list1"/>
    <dgm:cxn modelId="{3CFEC4C2-B378-4F4F-B61F-702BA8C3EFF1}" type="presParOf" srcId="{58FEF456-EE46-D348-AC7D-F23FD2D7A44B}" destId="{A3F8B506-FD43-DB47-98E8-6123CCBFF163}" srcOrd="7" destOrd="0" presId="urn:microsoft.com/office/officeart/2005/8/layout/list1"/>
    <dgm:cxn modelId="{9B917CEE-7159-A945-A935-F3C3663E5C9B}" type="presParOf" srcId="{58FEF456-EE46-D348-AC7D-F23FD2D7A44B}" destId="{EFCCFDF9-78F8-4A46-B942-50FCE73E6000}" srcOrd="8" destOrd="0" presId="urn:microsoft.com/office/officeart/2005/8/layout/list1"/>
    <dgm:cxn modelId="{22943338-D0B1-5E46-B3F5-38CAD1A3B495}" type="presParOf" srcId="{EFCCFDF9-78F8-4A46-B942-50FCE73E6000}" destId="{5D9EE7E0-984A-2142-94F4-C9645FEC9A3E}" srcOrd="0" destOrd="0" presId="urn:microsoft.com/office/officeart/2005/8/layout/list1"/>
    <dgm:cxn modelId="{E7E550C7-CE00-7248-8ABC-C7CEF9203A86}" type="presParOf" srcId="{EFCCFDF9-78F8-4A46-B942-50FCE73E6000}" destId="{C92599D7-99EC-8A41-9BE0-92DAFE6704AC}" srcOrd="1" destOrd="0" presId="urn:microsoft.com/office/officeart/2005/8/layout/list1"/>
    <dgm:cxn modelId="{C76F0BA3-AB11-634B-9619-00C73A3906C2}" type="presParOf" srcId="{58FEF456-EE46-D348-AC7D-F23FD2D7A44B}" destId="{209C98A5-654C-BC4A-9741-4DC28BF4B5F9}" srcOrd="9" destOrd="0" presId="urn:microsoft.com/office/officeart/2005/8/layout/list1"/>
    <dgm:cxn modelId="{8E5C9622-AC4D-2341-AA82-EF0A48049AC6}" type="presParOf" srcId="{58FEF456-EE46-D348-AC7D-F23FD2D7A44B}" destId="{97669D9B-A332-ED4E-BF6E-4CFB95BAC6A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A0AB5-3A4D-1040-91E8-04CBBB9C1827}">
      <dsp:nvSpPr>
        <dsp:cNvPr id="0" name=""/>
        <dsp:cNvSpPr/>
      </dsp:nvSpPr>
      <dsp:spPr>
        <a:xfrm>
          <a:off x="0" y="1668"/>
          <a:ext cx="53646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F56E9-416B-954B-9BAC-D8E313E4EE42}">
      <dsp:nvSpPr>
        <dsp:cNvPr id="0" name=""/>
        <dsp:cNvSpPr/>
      </dsp:nvSpPr>
      <dsp:spPr>
        <a:xfrm>
          <a:off x="0" y="1668"/>
          <a:ext cx="5364634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All-Level</a:t>
          </a:r>
          <a:r>
            <a:rPr lang="zh-CN" sz="2600" kern="1200"/>
            <a:t> </a:t>
          </a:r>
          <a:r>
            <a:rPr lang="en-US" sz="2600" kern="1200"/>
            <a:t>Skiing/Snowboarding</a:t>
          </a:r>
          <a:r>
            <a:rPr lang="zh-CN" sz="2600" kern="1200"/>
            <a:t> </a:t>
          </a:r>
          <a:r>
            <a:rPr lang="en-US" sz="2600" kern="1200"/>
            <a:t>Trails</a:t>
          </a:r>
        </a:p>
      </dsp:txBody>
      <dsp:txXfrm>
        <a:off x="0" y="1668"/>
        <a:ext cx="5364634" cy="568830"/>
      </dsp:txXfrm>
    </dsp:sp>
    <dsp:sp modelId="{03948462-C09E-C542-BB3D-79D7CF6B1F2C}">
      <dsp:nvSpPr>
        <dsp:cNvPr id="0" name=""/>
        <dsp:cNvSpPr/>
      </dsp:nvSpPr>
      <dsp:spPr>
        <a:xfrm>
          <a:off x="0" y="570498"/>
          <a:ext cx="53646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24070-E7AE-B44C-948A-B265D680501C}">
      <dsp:nvSpPr>
        <dsp:cNvPr id="0" name=""/>
        <dsp:cNvSpPr/>
      </dsp:nvSpPr>
      <dsp:spPr>
        <a:xfrm>
          <a:off x="0" y="570498"/>
          <a:ext cx="5364634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Accommodations</a:t>
          </a:r>
        </a:p>
      </dsp:txBody>
      <dsp:txXfrm>
        <a:off x="0" y="570498"/>
        <a:ext cx="5364634" cy="568830"/>
      </dsp:txXfrm>
    </dsp:sp>
    <dsp:sp modelId="{10BDC5FD-5AEF-E44C-B03B-82E580CC0FCC}">
      <dsp:nvSpPr>
        <dsp:cNvPr id="0" name=""/>
        <dsp:cNvSpPr/>
      </dsp:nvSpPr>
      <dsp:spPr>
        <a:xfrm>
          <a:off x="0" y="1139329"/>
          <a:ext cx="53646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E663F-DC3C-014C-99E7-D6A0C1B279C5}">
      <dsp:nvSpPr>
        <dsp:cNvPr id="0" name=""/>
        <dsp:cNvSpPr/>
      </dsp:nvSpPr>
      <dsp:spPr>
        <a:xfrm>
          <a:off x="0" y="1139329"/>
          <a:ext cx="5364634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350K</a:t>
          </a:r>
          <a:r>
            <a:rPr lang="zh-CN" sz="2600" kern="1200"/>
            <a:t> </a:t>
          </a:r>
          <a:r>
            <a:rPr lang="en-US" sz="2600" kern="1200"/>
            <a:t>Visitors</a:t>
          </a:r>
          <a:r>
            <a:rPr lang="zh-CN" sz="2600" kern="1200"/>
            <a:t> </a:t>
          </a:r>
          <a:r>
            <a:rPr lang="en-US" sz="2600" kern="1200"/>
            <a:t>/</a:t>
          </a:r>
          <a:r>
            <a:rPr lang="zh-CN" sz="2600" kern="1200"/>
            <a:t> </a:t>
          </a:r>
          <a:r>
            <a:rPr lang="en-US" sz="2600" kern="1200"/>
            <a:t>year</a:t>
          </a:r>
        </a:p>
      </dsp:txBody>
      <dsp:txXfrm>
        <a:off x="0" y="1139329"/>
        <a:ext cx="5364634" cy="568830"/>
      </dsp:txXfrm>
    </dsp:sp>
    <dsp:sp modelId="{A03C3225-F59A-0B43-8D7F-5DDBF5395D19}">
      <dsp:nvSpPr>
        <dsp:cNvPr id="0" name=""/>
        <dsp:cNvSpPr/>
      </dsp:nvSpPr>
      <dsp:spPr>
        <a:xfrm>
          <a:off x="0" y="1708160"/>
          <a:ext cx="53646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E4957-5029-EA41-BB7F-A693BF3F410F}">
      <dsp:nvSpPr>
        <dsp:cNvPr id="0" name=""/>
        <dsp:cNvSpPr/>
      </dsp:nvSpPr>
      <dsp:spPr>
        <a:xfrm>
          <a:off x="0" y="1708160"/>
          <a:ext cx="5364634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 Fast Quads Lift</a:t>
          </a:r>
        </a:p>
      </dsp:txBody>
      <dsp:txXfrm>
        <a:off x="0" y="1708160"/>
        <a:ext cx="5364634" cy="568830"/>
      </dsp:txXfrm>
    </dsp:sp>
    <dsp:sp modelId="{D843711B-00B0-554D-A7D8-B5849D050537}">
      <dsp:nvSpPr>
        <dsp:cNvPr id="0" name=""/>
        <dsp:cNvSpPr/>
      </dsp:nvSpPr>
      <dsp:spPr>
        <a:xfrm>
          <a:off x="0" y="2276990"/>
          <a:ext cx="53646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BDEF1-7A19-C040-A58E-5DFD3C6240B4}">
      <dsp:nvSpPr>
        <dsp:cNvPr id="0" name=""/>
        <dsp:cNvSpPr/>
      </dsp:nvSpPr>
      <dsp:spPr>
        <a:xfrm>
          <a:off x="0" y="2276990"/>
          <a:ext cx="5364634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3,000 Acre Skiable Area</a:t>
          </a:r>
        </a:p>
      </dsp:txBody>
      <dsp:txXfrm>
        <a:off x="0" y="2276990"/>
        <a:ext cx="5364634" cy="568830"/>
      </dsp:txXfrm>
    </dsp:sp>
    <dsp:sp modelId="{25794632-F4F6-8245-9C39-3C22173E22A3}">
      <dsp:nvSpPr>
        <dsp:cNvPr id="0" name=""/>
        <dsp:cNvSpPr/>
      </dsp:nvSpPr>
      <dsp:spPr>
        <a:xfrm>
          <a:off x="0" y="2845821"/>
          <a:ext cx="53646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0621-4203-8949-A329-3C52D74D2218}">
      <dsp:nvSpPr>
        <dsp:cNvPr id="0" name=""/>
        <dsp:cNvSpPr/>
      </dsp:nvSpPr>
      <dsp:spPr>
        <a:xfrm>
          <a:off x="0" y="2845821"/>
          <a:ext cx="5364634" cy="56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$81 per adult for weekend</a:t>
          </a:r>
        </a:p>
      </dsp:txBody>
      <dsp:txXfrm>
        <a:off x="0" y="2845821"/>
        <a:ext cx="5364634" cy="568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5C0CD-6EED-4FF8-9C2D-B3F886C5DF2E}">
      <dsp:nvSpPr>
        <dsp:cNvPr id="0" name=""/>
        <dsp:cNvSpPr/>
      </dsp:nvSpPr>
      <dsp:spPr>
        <a:xfrm>
          <a:off x="0" y="3750"/>
          <a:ext cx="10561320" cy="798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5A988-1536-4E80-B571-647BA642A9A1}">
      <dsp:nvSpPr>
        <dsp:cNvPr id="0" name=""/>
        <dsp:cNvSpPr/>
      </dsp:nvSpPr>
      <dsp:spPr>
        <a:xfrm>
          <a:off x="241657" y="183496"/>
          <a:ext cx="439377" cy="4393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FE35-8235-4D3B-B08A-4CC8E00DA89D}">
      <dsp:nvSpPr>
        <dsp:cNvPr id="0" name=""/>
        <dsp:cNvSpPr/>
      </dsp:nvSpPr>
      <dsp:spPr>
        <a:xfrm>
          <a:off x="922693" y="3750"/>
          <a:ext cx="9638626" cy="79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7" tIns="84547" rIns="84547" bIns="84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Big Mountain Ski Resort’s Ticket prices are among the higher tier in 277 studied resorts</a:t>
          </a:r>
        </a:p>
      </dsp:txBody>
      <dsp:txXfrm>
        <a:off x="922693" y="3750"/>
        <a:ext cx="9638626" cy="798868"/>
      </dsp:txXfrm>
    </dsp:sp>
    <dsp:sp modelId="{02944CE4-467C-474D-8D25-98527DF73B65}">
      <dsp:nvSpPr>
        <dsp:cNvPr id="0" name=""/>
        <dsp:cNvSpPr/>
      </dsp:nvSpPr>
      <dsp:spPr>
        <a:xfrm>
          <a:off x="0" y="1002336"/>
          <a:ext cx="10561320" cy="798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B5E24-BBBD-4ED8-8149-D3640776B16C}">
      <dsp:nvSpPr>
        <dsp:cNvPr id="0" name=""/>
        <dsp:cNvSpPr/>
      </dsp:nvSpPr>
      <dsp:spPr>
        <a:xfrm>
          <a:off x="241657" y="1182082"/>
          <a:ext cx="439377" cy="4393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E2B65-0683-421F-9E24-D0ECD9EF33C4}">
      <dsp:nvSpPr>
        <dsp:cNvPr id="0" name=""/>
        <dsp:cNvSpPr/>
      </dsp:nvSpPr>
      <dsp:spPr>
        <a:xfrm>
          <a:off x="922693" y="1002336"/>
          <a:ext cx="9638626" cy="79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7" tIns="84547" rIns="84547" bIns="84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Big Mountain Ski Resort’s equipment and properties are also in the range of higher tier of the 277 studied resorts</a:t>
          </a:r>
        </a:p>
      </dsp:txBody>
      <dsp:txXfrm>
        <a:off x="922693" y="1002336"/>
        <a:ext cx="9638626" cy="798868"/>
      </dsp:txXfrm>
    </dsp:sp>
    <dsp:sp modelId="{A6D0BACF-19FE-42AF-9125-137389BF3770}">
      <dsp:nvSpPr>
        <dsp:cNvPr id="0" name=""/>
        <dsp:cNvSpPr/>
      </dsp:nvSpPr>
      <dsp:spPr>
        <a:xfrm>
          <a:off x="0" y="2000923"/>
          <a:ext cx="10561320" cy="798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821BD-5981-4C84-8325-9142D64B8910}">
      <dsp:nvSpPr>
        <dsp:cNvPr id="0" name=""/>
        <dsp:cNvSpPr/>
      </dsp:nvSpPr>
      <dsp:spPr>
        <a:xfrm>
          <a:off x="241657" y="2180668"/>
          <a:ext cx="439377" cy="4393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760B7-9A08-4087-AA4D-A87B37CA5370}">
      <dsp:nvSpPr>
        <dsp:cNvPr id="0" name=""/>
        <dsp:cNvSpPr/>
      </dsp:nvSpPr>
      <dsp:spPr>
        <a:xfrm>
          <a:off x="922693" y="2000923"/>
          <a:ext cx="9638626" cy="79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7" tIns="84547" rIns="84547" bIns="84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Snow making area, number of runs, number </a:t>
          </a:r>
          <a:r>
            <a:rPr lang="en-US" sz="1900" kern="1200" dirty="0" err="1"/>
            <a:t>fastquads</a:t>
          </a:r>
          <a:r>
            <a:rPr lang="en-US" sz="1900" kern="1200" dirty="0"/>
            <a:t> lifts,  and vertical drops will positively affect the ticket price</a:t>
          </a:r>
        </a:p>
      </dsp:txBody>
      <dsp:txXfrm>
        <a:off x="922693" y="2000923"/>
        <a:ext cx="9638626" cy="798868"/>
      </dsp:txXfrm>
    </dsp:sp>
    <dsp:sp modelId="{DF0CFE0B-054C-4A48-8FD7-AF669978143F}">
      <dsp:nvSpPr>
        <dsp:cNvPr id="0" name=""/>
        <dsp:cNvSpPr/>
      </dsp:nvSpPr>
      <dsp:spPr>
        <a:xfrm>
          <a:off x="0" y="2999509"/>
          <a:ext cx="10561320" cy="798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B4256-53BB-483B-9319-DA41BC066D59}">
      <dsp:nvSpPr>
        <dsp:cNvPr id="0" name=""/>
        <dsp:cNvSpPr/>
      </dsp:nvSpPr>
      <dsp:spPr>
        <a:xfrm>
          <a:off x="241657" y="3179254"/>
          <a:ext cx="439377" cy="4393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D91AB-1BC8-4128-B6B7-083950FCE4D8}">
      <dsp:nvSpPr>
        <dsp:cNvPr id="0" name=""/>
        <dsp:cNvSpPr/>
      </dsp:nvSpPr>
      <dsp:spPr>
        <a:xfrm>
          <a:off x="922693" y="2999509"/>
          <a:ext cx="9638626" cy="79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7" tIns="84547" rIns="84547" bIns="84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These 4 are also the most important features that will affect the ticket price</a:t>
          </a:r>
        </a:p>
      </dsp:txBody>
      <dsp:txXfrm>
        <a:off x="922693" y="2999509"/>
        <a:ext cx="9638626" cy="798868"/>
      </dsp:txXfrm>
    </dsp:sp>
    <dsp:sp modelId="{E1AA159B-09AA-4503-8967-FC8FD85E0495}">
      <dsp:nvSpPr>
        <dsp:cNvPr id="0" name=""/>
        <dsp:cNvSpPr/>
      </dsp:nvSpPr>
      <dsp:spPr>
        <a:xfrm>
          <a:off x="0" y="3998095"/>
          <a:ext cx="10561320" cy="7988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4CEEA-7CEE-40B5-B883-3B479B44CD4A}">
      <dsp:nvSpPr>
        <dsp:cNvPr id="0" name=""/>
        <dsp:cNvSpPr/>
      </dsp:nvSpPr>
      <dsp:spPr>
        <a:xfrm>
          <a:off x="241657" y="4177840"/>
          <a:ext cx="439377" cy="4393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C9B98-972C-4470-8470-77DD862D3BCA}">
      <dsp:nvSpPr>
        <dsp:cNvPr id="0" name=""/>
        <dsp:cNvSpPr/>
      </dsp:nvSpPr>
      <dsp:spPr>
        <a:xfrm>
          <a:off x="922693" y="3998095"/>
          <a:ext cx="9638626" cy="798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7" tIns="84547" rIns="84547" bIns="84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machine learning model suggested that the Big Mountain Ski Resort may qualify a higher lift ticket price</a:t>
          </a:r>
        </a:p>
      </dsp:txBody>
      <dsp:txXfrm>
        <a:off x="922693" y="3998095"/>
        <a:ext cx="9638626" cy="798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5F268-CE87-2741-8169-601B9DFC5016}">
      <dsp:nvSpPr>
        <dsp:cNvPr id="0" name=""/>
        <dsp:cNvSpPr/>
      </dsp:nvSpPr>
      <dsp:spPr>
        <a:xfrm>
          <a:off x="0" y="675708"/>
          <a:ext cx="5029199" cy="1063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312420" rIns="39032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Even</a:t>
          </a:r>
          <a:r>
            <a:rPr lang="zh-CN" sz="1500" kern="1200" dirty="0"/>
            <a:t> </a:t>
          </a:r>
          <a:r>
            <a:rPr lang="en-US" sz="1500" kern="1200" dirty="0"/>
            <a:t>if</a:t>
          </a:r>
          <a:r>
            <a:rPr lang="zh-CN" sz="1500" kern="1200" dirty="0"/>
            <a:t> </a:t>
          </a:r>
          <a:r>
            <a:rPr lang="en-US" sz="1500" kern="1200" dirty="0"/>
            <a:t>the</a:t>
          </a:r>
          <a:r>
            <a:rPr lang="zh-CN" sz="1500" kern="1200" dirty="0"/>
            <a:t> </a:t>
          </a:r>
          <a:r>
            <a:rPr lang="en-US" sz="1500" kern="1200" dirty="0"/>
            <a:t>price</a:t>
          </a:r>
          <a:r>
            <a:rPr lang="zh-CN" sz="1500" kern="1200" dirty="0"/>
            <a:t> </a:t>
          </a:r>
          <a:r>
            <a:rPr lang="en-US" sz="1500" kern="1200" dirty="0"/>
            <a:t>increased</a:t>
          </a:r>
          <a:r>
            <a:rPr lang="zh-CN" sz="1500" kern="1200" dirty="0"/>
            <a:t> </a:t>
          </a:r>
          <a:r>
            <a:rPr lang="en-US" sz="1500" kern="1200" dirty="0"/>
            <a:t>to</a:t>
          </a:r>
          <a:r>
            <a:rPr lang="zh-CN" sz="1500" kern="1200" dirty="0"/>
            <a:t> </a:t>
          </a:r>
          <a:r>
            <a:rPr lang="en-US" sz="1500" kern="1200" dirty="0"/>
            <a:t>the</a:t>
          </a:r>
          <a:r>
            <a:rPr lang="zh-CN" sz="1500" kern="1200" dirty="0"/>
            <a:t> </a:t>
          </a:r>
          <a:r>
            <a:rPr lang="en-US" sz="1500" kern="1200" dirty="0"/>
            <a:t>lowest</a:t>
          </a:r>
          <a:r>
            <a:rPr lang="zh-CN" sz="1500" kern="1200" dirty="0"/>
            <a:t> </a:t>
          </a:r>
          <a:r>
            <a:rPr lang="en-US" sz="1500" kern="1200" dirty="0"/>
            <a:t>modeled</a:t>
          </a:r>
          <a:r>
            <a:rPr lang="zh-CN" sz="1500" kern="1200" dirty="0"/>
            <a:t> </a:t>
          </a:r>
          <a:r>
            <a:rPr lang="en-US" sz="1500" kern="1200" dirty="0"/>
            <a:t>price,</a:t>
          </a:r>
          <a:r>
            <a:rPr lang="zh-CN" sz="1500" kern="1200" dirty="0"/>
            <a:t> </a:t>
          </a:r>
          <a:r>
            <a:rPr lang="en-US" sz="1500" kern="1200" dirty="0"/>
            <a:t>the</a:t>
          </a:r>
          <a:r>
            <a:rPr lang="zh-CN" sz="1500" kern="1200" dirty="0"/>
            <a:t> </a:t>
          </a:r>
          <a:r>
            <a:rPr lang="en-US" sz="1500" kern="1200" dirty="0"/>
            <a:t>increased</a:t>
          </a:r>
          <a:r>
            <a:rPr lang="zh-CN" sz="1500" kern="1200" dirty="0"/>
            <a:t> </a:t>
          </a:r>
          <a:r>
            <a:rPr lang="en-US" sz="1500" kern="1200" dirty="0"/>
            <a:t>revenue</a:t>
          </a:r>
          <a:r>
            <a:rPr lang="zh-CN" sz="1500" kern="1200" dirty="0"/>
            <a:t> </a:t>
          </a:r>
          <a:r>
            <a:rPr lang="en-US" sz="1500" kern="1200" dirty="0"/>
            <a:t>will</a:t>
          </a:r>
          <a:r>
            <a:rPr lang="zh-CN" sz="1500" kern="1200" dirty="0"/>
            <a:t> </a:t>
          </a:r>
          <a:r>
            <a:rPr lang="en-US" sz="1500" kern="1200" dirty="0"/>
            <a:t>still</a:t>
          </a:r>
          <a:r>
            <a:rPr lang="zh-CN" sz="1500" kern="1200" dirty="0"/>
            <a:t> </a:t>
          </a:r>
          <a:r>
            <a:rPr lang="en-US" sz="1500" kern="1200" dirty="0"/>
            <a:t>cover</a:t>
          </a:r>
          <a:r>
            <a:rPr lang="zh-CN" sz="1500" kern="1200" dirty="0"/>
            <a:t> </a:t>
          </a:r>
          <a:r>
            <a:rPr lang="en-US" sz="1500" kern="1200" dirty="0"/>
            <a:t>the</a:t>
          </a:r>
          <a:r>
            <a:rPr lang="zh-CN" sz="1500" kern="1200" dirty="0"/>
            <a:t> </a:t>
          </a:r>
          <a:r>
            <a:rPr lang="en-US" sz="1500" kern="1200" dirty="0"/>
            <a:t>increased</a:t>
          </a:r>
          <a:r>
            <a:rPr lang="zh-CN" sz="1500" kern="1200" dirty="0"/>
            <a:t> </a:t>
          </a:r>
          <a:r>
            <a:rPr lang="en-US" sz="1500" kern="1200" dirty="0"/>
            <a:t>operational</a:t>
          </a:r>
          <a:r>
            <a:rPr lang="zh-CN" sz="1500" kern="1200" dirty="0"/>
            <a:t> </a:t>
          </a:r>
          <a:r>
            <a:rPr lang="en-US" sz="1500" kern="1200" dirty="0"/>
            <a:t>cost</a:t>
          </a:r>
        </a:p>
      </dsp:txBody>
      <dsp:txXfrm>
        <a:off x="0" y="675708"/>
        <a:ext cx="5029199" cy="1063125"/>
      </dsp:txXfrm>
    </dsp:sp>
    <dsp:sp modelId="{C4F4E9DB-0254-924D-A9E0-649CECB14AE4}">
      <dsp:nvSpPr>
        <dsp:cNvPr id="0" name=""/>
        <dsp:cNvSpPr/>
      </dsp:nvSpPr>
      <dsp:spPr>
        <a:xfrm>
          <a:off x="251460" y="454308"/>
          <a:ext cx="35204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1.</a:t>
          </a:r>
          <a:r>
            <a:rPr lang="zh-CN" altLang="en-US" sz="1500" kern="1200" dirty="0"/>
            <a:t> </a:t>
          </a:r>
          <a:r>
            <a:rPr lang="en-US" sz="1500" kern="1200" dirty="0"/>
            <a:t>May</a:t>
          </a:r>
          <a:r>
            <a:rPr lang="zh-CN" sz="1500" kern="1200" dirty="0"/>
            <a:t> </a:t>
          </a:r>
          <a:r>
            <a:rPr lang="en-US" sz="1500" kern="1200" dirty="0"/>
            <a:t>consider</a:t>
          </a:r>
          <a:r>
            <a:rPr lang="zh-CN" sz="1500" kern="1200" dirty="0"/>
            <a:t> </a:t>
          </a:r>
          <a:r>
            <a:rPr lang="en-US" sz="1500" kern="1200" dirty="0"/>
            <a:t>increase</a:t>
          </a:r>
          <a:r>
            <a:rPr lang="zh-CN" sz="1500" kern="1200" dirty="0"/>
            <a:t> </a:t>
          </a:r>
          <a:r>
            <a:rPr lang="en-US" sz="1500" kern="1200" dirty="0"/>
            <a:t>the</a:t>
          </a:r>
          <a:r>
            <a:rPr lang="zh-CN" sz="1500" kern="1200" dirty="0"/>
            <a:t> </a:t>
          </a:r>
          <a:r>
            <a:rPr lang="en-US" sz="1500" kern="1200" dirty="0"/>
            <a:t>ticket</a:t>
          </a:r>
          <a:r>
            <a:rPr lang="zh-CN" sz="1500" kern="1200" dirty="0"/>
            <a:t> </a:t>
          </a:r>
          <a:r>
            <a:rPr lang="en-US" sz="1500" kern="1200" dirty="0"/>
            <a:t>price</a:t>
          </a:r>
        </a:p>
      </dsp:txBody>
      <dsp:txXfrm>
        <a:off x="273076" y="475924"/>
        <a:ext cx="3477208" cy="399568"/>
      </dsp:txXfrm>
    </dsp:sp>
    <dsp:sp modelId="{DCEE56D8-16D2-254C-8F8B-52803AF7F301}">
      <dsp:nvSpPr>
        <dsp:cNvPr id="0" name=""/>
        <dsp:cNvSpPr/>
      </dsp:nvSpPr>
      <dsp:spPr>
        <a:xfrm>
          <a:off x="0" y="2041233"/>
          <a:ext cx="5029199" cy="85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312420" rIns="39032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Less</a:t>
          </a:r>
          <a:r>
            <a:rPr lang="zh-CN" sz="1500" kern="1200"/>
            <a:t> </a:t>
          </a:r>
          <a:r>
            <a:rPr lang="en-US" sz="1500" kern="1200"/>
            <a:t>visitors</a:t>
          </a:r>
          <a:r>
            <a:rPr lang="zh-CN" sz="1500" kern="1200"/>
            <a:t> </a:t>
          </a:r>
          <a:r>
            <a:rPr lang="en-US" sz="1500" kern="1200"/>
            <a:t>(as</a:t>
          </a:r>
          <a:r>
            <a:rPr lang="zh-CN" sz="1500" kern="1200"/>
            <a:t> </a:t>
          </a:r>
          <a:r>
            <a:rPr lang="en-US" sz="1500" kern="1200"/>
            <a:t>it</a:t>
          </a:r>
          <a:r>
            <a:rPr lang="zh-CN" sz="1500" kern="1200"/>
            <a:t> </a:t>
          </a:r>
          <a:r>
            <a:rPr lang="en-US" sz="1500" kern="1200"/>
            <a:t>is</a:t>
          </a:r>
          <a:r>
            <a:rPr lang="zh-CN" sz="1500" kern="1200"/>
            <a:t> </a:t>
          </a:r>
          <a:r>
            <a:rPr lang="en-US" sz="1500" kern="1200"/>
            <a:t>still</a:t>
          </a:r>
          <a:r>
            <a:rPr lang="zh-CN" sz="1500" kern="1200"/>
            <a:t> </a:t>
          </a:r>
          <a:r>
            <a:rPr lang="en-US" sz="1500" kern="1200"/>
            <a:t>the</a:t>
          </a:r>
          <a:r>
            <a:rPr lang="zh-CN" sz="1500" kern="1200"/>
            <a:t> </a:t>
          </a:r>
          <a:r>
            <a:rPr lang="en-US" sz="1500" kern="1200"/>
            <a:t>most</a:t>
          </a:r>
          <a:r>
            <a:rPr lang="zh-CN" sz="1500" kern="1200"/>
            <a:t> </a:t>
          </a:r>
          <a:r>
            <a:rPr lang="en-US" sz="1500" kern="1200"/>
            <a:t>expensive</a:t>
          </a:r>
          <a:r>
            <a:rPr lang="zh-CN" sz="1500" kern="1200"/>
            <a:t> </a:t>
          </a:r>
          <a:r>
            <a:rPr lang="en-US" sz="1500" kern="1200"/>
            <a:t>ski</a:t>
          </a:r>
          <a:r>
            <a:rPr lang="zh-CN" sz="1500" kern="1200"/>
            <a:t> </a:t>
          </a:r>
          <a:r>
            <a:rPr lang="en-US" sz="1500" kern="1200"/>
            <a:t>resort),</a:t>
          </a:r>
          <a:r>
            <a:rPr lang="zh-CN" sz="1500" kern="1200"/>
            <a:t> </a:t>
          </a:r>
          <a:r>
            <a:rPr lang="en-US" sz="1500" kern="1200"/>
            <a:t>which</a:t>
          </a:r>
          <a:r>
            <a:rPr lang="zh-CN" sz="1500" kern="1200"/>
            <a:t> </a:t>
          </a:r>
          <a:r>
            <a:rPr lang="en-US" sz="1500" kern="1200"/>
            <a:t>may</a:t>
          </a:r>
          <a:r>
            <a:rPr lang="zh-CN" sz="1500" kern="1200"/>
            <a:t> </a:t>
          </a:r>
          <a:r>
            <a:rPr lang="en-US" sz="1500" kern="1200"/>
            <a:t>also</a:t>
          </a:r>
          <a:r>
            <a:rPr lang="zh-CN" sz="1500" kern="1200"/>
            <a:t> </a:t>
          </a:r>
          <a:r>
            <a:rPr lang="en-US" sz="1500" kern="1200"/>
            <a:t>decrease</a:t>
          </a:r>
          <a:r>
            <a:rPr lang="zh-CN" sz="1500" kern="1200"/>
            <a:t> </a:t>
          </a:r>
          <a:r>
            <a:rPr lang="en-US" sz="1500" kern="1200"/>
            <a:t>the</a:t>
          </a:r>
          <a:r>
            <a:rPr lang="zh-CN" sz="1500" kern="1200"/>
            <a:t> </a:t>
          </a:r>
          <a:r>
            <a:rPr lang="en-US" sz="1500" kern="1200"/>
            <a:t>revenue</a:t>
          </a:r>
        </a:p>
      </dsp:txBody>
      <dsp:txXfrm>
        <a:off x="0" y="2041233"/>
        <a:ext cx="5029199" cy="850500"/>
      </dsp:txXfrm>
    </dsp:sp>
    <dsp:sp modelId="{3B02E148-9D16-6B44-84C3-702DFE3AE14B}">
      <dsp:nvSpPr>
        <dsp:cNvPr id="0" name=""/>
        <dsp:cNvSpPr/>
      </dsp:nvSpPr>
      <dsp:spPr>
        <a:xfrm>
          <a:off x="251460" y="1819834"/>
          <a:ext cx="35204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</a:t>
          </a:r>
          <a:r>
            <a:rPr lang="zh-CN" sz="1500" kern="1200"/>
            <a:t> </a:t>
          </a:r>
          <a:r>
            <a:rPr lang="en-US" sz="1500" kern="1200"/>
            <a:t>Risk</a:t>
          </a:r>
          <a:r>
            <a:rPr lang="zh-CN" sz="1500" kern="1200"/>
            <a:t> </a:t>
          </a:r>
          <a:r>
            <a:rPr lang="en-US" sz="1500" kern="1200"/>
            <a:t>of</a:t>
          </a:r>
          <a:r>
            <a:rPr lang="zh-CN" sz="1500" kern="1200"/>
            <a:t> </a:t>
          </a:r>
          <a:r>
            <a:rPr lang="en-US" sz="1500" kern="1200"/>
            <a:t>increasing</a:t>
          </a:r>
          <a:r>
            <a:rPr lang="zh-CN" sz="1500" kern="1200"/>
            <a:t> </a:t>
          </a:r>
          <a:r>
            <a:rPr lang="en-US" sz="1500" kern="1200"/>
            <a:t>the</a:t>
          </a:r>
          <a:r>
            <a:rPr lang="zh-CN" sz="1500" kern="1200"/>
            <a:t> </a:t>
          </a:r>
          <a:r>
            <a:rPr lang="en-US" sz="1500" kern="1200"/>
            <a:t>price</a:t>
          </a:r>
          <a:r>
            <a:rPr lang="zh-CN" sz="1500" kern="1200"/>
            <a:t> </a:t>
          </a:r>
          <a:r>
            <a:rPr lang="en-US" sz="1500" kern="1200"/>
            <a:t>includes</a:t>
          </a:r>
        </a:p>
      </dsp:txBody>
      <dsp:txXfrm>
        <a:off x="273076" y="1841450"/>
        <a:ext cx="3477208" cy="399568"/>
      </dsp:txXfrm>
    </dsp:sp>
    <dsp:sp modelId="{97669D9B-A332-ED4E-BF6E-4CFB95BAC6A0}">
      <dsp:nvSpPr>
        <dsp:cNvPr id="0" name=""/>
        <dsp:cNvSpPr/>
      </dsp:nvSpPr>
      <dsp:spPr>
        <a:xfrm>
          <a:off x="0" y="3194133"/>
          <a:ext cx="5029199" cy="12993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22" tIns="312420" rIns="39032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Verify</a:t>
          </a:r>
          <a:r>
            <a:rPr lang="zh-CN" sz="1500" kern="1200"/>
            <a:t> </a:t>
          </a:r>
          <a:r>
            <a:rPr lang="en-US" sz="1500" kern="1200"/>
            <a:t>the</a:t>
          </a:r>
          <a:r>
            <a:rPr lang="zh-CN" sz="1500" kern="1200"/>
            <a:t> </a:t>
          </a:r>
          <a:r>
            <a:rPr lang="en-US" sz="1500" kern="1200"/>
            <a:t>accuracy</a:t>
          </a:r>
          <a:r>
            <a:rPr lang="zh-CN" sz="1500" kern="1200"/>
            <a:t> </a:t>
          </a:r>
          <a:r>
            <a:rPr lang="en-US" sz="1500" kern="1200"/>
            <a:t>of</a:t>
          </a:r>
          <a:r>
            <a:rPr lang="zh-CN" sz="1500" kern="1200"/>
            <a:t> </a:t>
          </a:r>
          <a:r>
            <a:rPr lang="en-US" sz="1500" kern="1200"/>
            <a:t>the</a:t>
          </a:r>
          <a:r>
            <a:rPr lang="zh-CN" sz="1500" kern="1200"/>
            <a:t> </a:t>
          </a:r>
          <a:r>
            <a:rPr lang="en-US" sz="1500" kern="1200"/>
            <a:t>database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Bring</a:t>
          </a:r>
          <a:r>
            <a:rPr lang="zh-CN" sz="1500" kern="1200"/>
            <a:t> </a:t>
          </a:r>
          <a:r>
            <a:rPr lang="en-US" sz="1500" kern="1200"/>
            <a:t>in</a:t>
          </a:r>
          <a:r>
            <a:rPr lang="zh-CN" sz="1500" kern="1200"/>
            <a:t> </a:t>
          </a:r>
          <a:r>
            <a:rPr lang="en-US" sz="1500" kern="1200"/>
            <a:t>more</a:t>
          </a:r>
          <a:r>
            <a:rPr lang="zh-CN" sz="1500" kern="1200"/>
            <a:t> </a:t>
          </a:r>
          <a:r>
            <a:rPr lang="en-US" sz="1500" kern="1200"/>
            <a:t>data,</a:t>
          </a:r>
          <a:r>
            <a:rPr lang="zh-CN" sz="1500" kern="1200"/>
            <a:t> </a:t>
          </a:r>
          <a:r>
            <a:rPr lang="en-US" sz="1500" kern="1200"/>
            <a:t>including</a:t>
          </a:r>
          <a:r>
            <a:rPr lang="zh-CN" sz="1500" kern="1200"/>
            <a:t> </a:t>
          </a:r>
          <a:r>
            <a:rPr lang="en-US" sz="1500" kern="1200"/>
            <a:t>the</a:t>
          </a:r>
          <a:r>
            <a:rPr lang="zh-CN" sz="1500" kern="1200"/>
            <a:t> </a:t>
          </a:r>
          <a:r>
            <a:rPr lang="en-US" sz="1500" kern="1200"/>
            <a:t>revenue</a:t>
          </a:r>
          <a:r>
            <a:rPr lang="zh-CN" sz="1500" kern="1200"/>
            <a:t> </a:t>
          </a:r>
          <a:r>
            <a:rPr lang="en-US" sz="1500" kern="1200"/>
            <a:t>from</a:t>
          </a:r>
          <a:r>
            <a:rPr lang="zh-CN" sz="1500" kern="1200"/>
            <a:t> </a:t>
          </a:r>
          <a:r>
            <a:rPr lang="en-US" sz="1500" kern="1200"/>
            <a:t>accommodations,</a:t>
          </a:r>
          <a:r>
            <a:rPr lang="zh-CN" sz="1500" kern="1200"/>
            <a:t> </a:t>
          </a:r>
          <a:r>
            <a:rPr lang="en-US" sz="1500" kern="1200"/>
            <a:t>merchandise</a:t>
          </a:r>
          <a:r>
            <a:rPr lang="zh-CN" sz="1500" kern="1200"/>
            <a:t> </a:t>
          </a:r>
          <a:r>
            <a:rPr lang="en-US" sz="1500" kern="1200"/>
            <a:t>and</a:t>
          </a:r>
          <a:r>
            <a:rPr lang="zh-CN" sz="1500" kern="1200"/>
            <a:t> </a:t>
          </a:r>
          <a:r>
            <a:rPr lang="en-US" sz="1500" kern="1200"/>
            <a:t>cost</a:t>
          </a:r>
          <a:r>
            <a:rPr lang="zh-CN" sz="1500" kern="1200"/>
            <a:t> </a:t>
          </a:r>
          <a:r>
            <a:rPr lang="en-US" sz="1500" kern="1200"/>
            <a:t>of</a:t>
          </a:r>
          <a:r>
            <a:rPr lang="zh-CN" sz="1500" kern="1200"/>
            <a:t> </a:t>
          </a:r>
          <a:r>
            <a:rPr lang="en-US" sz="1500" kern="1200"/>
            <a:t>operation</a:t>
          </a:r>
          <a:r>
            <a:rPr lang="zh-CN" sz="1500" kern="1200"/>
            <a:t> </a:t>
          </a:r>
          <a:r>
            <a:rPr lang="en-US" sz="1500" kern="1200"/>
            <a:t>to</a:t>
          </a:r>
          <a:r>
            <a:rPr lang="zh-CN" sz="1500" kern="1200"/>
            <a:t> </a:t>
          </a:r>
          <a:r>
            <a:rPr lang="en-US" sz="1500" kern="1200"/>
            <a:t>study</a:t>
          </a:r>
          <a:r>
            <a:rPr lang="zh-CN" sz="1500" kern="1200"/>
            <a:t> </a:t>
          </a:r>
          <a:r>
            <a:rPr lang="en-US" sz="1500" kern="1200"/>
            <a:t>the</a:t>
          </a:r>
          <a:r>
            <a:rPr lang="zh-CN" sz="1500" kern="1200"/>
            <a:t> </a:t>
          </a:r>
          <a:r>
            <a:rPr lang="en-US" sz="1500" kern="1200"/>
            <a:t>revenue</a:t>
          </a:r>
          <a:r>
            <a:rPr lang="zh-CN" sz="1500" kern="1200"/>
            <a:t> </a:t>
          </a:r>
          <a:r>
            <a:rPr lang="en-US" sz="1500" kern="1200"/>
            <a:t>of</a:t>
          </a:r>
          <a:r>
            <a:rPr lang="zh-CN" sz="1500" kern="1200"/>
            <a:t> </a:t>
          </a:r>
          <a:r>
            <a:rPr lang="en-US" sz="1500" kern="1200"/>
            <a:t>the</a:t>
          </a:r>
          <a:r>
            <a:rPr lang="zh-CN" sz="1500" kern="1200"/>
            <a:t> </a:t>
          </a:r>
          <a:r>
            <a:rPr lang="en-US" sz="1500" kern="1200"/>
            <a:t>resort</a:t>
          </a:r>
          <a:r>
            <a:rPr lang="zh-CN" sz="1500" kern="1200"/>
            <a:t> </a:t>
          </a:r>
          <a:r>
            <a:rPr lang="en-US" sz="1500" kern="1200"/>
            <a:t>as</a:t>
          </a:r>
          <a:r>
            <a:rPr lang="zh-CN" sz="1500" kern="1200"/>
            <a:t> </a:t>
          </a:r>
          <a:r>
            <a:rPr lang="en-US" sz="1500" kern="1200"/>
            <a:t>a</a:t>
          </a:r>
          <a:r>
            <a:rPr lang="zh-CN" sz="1500" kern="1200"/>
            <a:t> </a:t>
          </a:r>
          <a:r>
            <a:rPr lang="en-US" sz="1500" kern="1200"/>
            <a:t>whole</a:t>
          </a:r>
        </a:p>
      </dsp:txBody>
      <dsp:txXfrm>
        <a:off x="0" y="3194133"/>
        <a:ext cx="5029199" cy="1299375"/>
      </dsp:txXfrm>
    </dsp:sp>
    <dsp:sp modelId="{C92599D7-99EC-8A41-9BE0-92DAFE6704AC}">
      <dsp:nvSpPr>
        <dsp:cNvPr id="0" name=""/>
        <dsp:cNvSpPr/>
      </dsp:nvSpPr>
      <dsp:spPr>
        <a:xfrm>
          <a:off x="251460" y="2972734"/>
          <a:ext cx="3520440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64" tIns="0" rIns="13306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</a:t>
          </a:r>
          <a:r>
            <a:rPr lang="zh-CN" sz="1500" kern="1200"/>
            <a:t> </a:t>
          </a:r>
          <a:r>
            <a:rPr lang="en-US" sz="1500" kern="1200"/>
            <a:t>Next</a:t>
          </a:r>
          <a:r>
            <a:rPr lang="zh-CN" sz="1500" kern="1200"/>
            <a:t> </a:t>
          </a:r>
          <a:r>
            <a:rPr lang="en-US" sz="1500" kern="1200"/>
            <a:t>steps</a:t>
          </a:r>
        </a:p>
      </dsp:txBody>
      <dsp:txXfrm>
        <a:off x="273076" y="2994350"/>
        <a:ext cx="347720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1691-8624-394E-8B41-DDFE6236D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5A47D-72E5-B745-BB19-33D1E33DE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D3BB8-C4F4-314C-89C7-8AC72A7A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C6C78-856D-6A46-9980-C6843445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3DFC-4BAE-284B-ACBE-CC9E8DFD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6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26D0-0861-7747-8298-EF03BBCD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D8A31-519F-E64E-9C29-030ED6621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22889-D052-8C48-8AA5-7C779B8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201A-BD6D-DB4D-9FCF-AD398361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C14B-5274-684D-AE81-C72052B2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B0470-4194-8447-BCDC-5C1D7C96A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9738C-B021-1F47-BDDA-2C597F709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AD73-7A51-A84B-B3AC-6E4281F5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A979-EFB6-B84D-9123-2C8803DA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45B6-F976-AF48-8228-3CAD8E08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2602-B9BB-8643-ADBC-2E12F298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D311-781C-DB45-ACDE-821E568B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083B9-6068-604C-8AE3-DDFC623E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1992-B938-314A-BEC5-78D94D86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96FCB-8C01-B444-B84C-1903A7C8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A97F-C9FF-654D-B033-ADD783F2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F8DB8-C7B1-1548-82E6-7DDB2856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572D-89C9-054B-9D98-B9FB0D8B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D124-CAEC-844F-906D-18DA50BB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8FE8-0A4A-614F-A538-178F1084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056F-FEF8-1048-8C25-DD4877DF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81A98-F541-A448-AC1B-46EB98E4C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8524B-62B5-6F4B-8ED6-770F88F4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3CAB5-2795-0E44-961E-03C589E7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EB459-51F9-D34D-A022-62980275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4BDAF-213C-F54C-B1C7-ADF8B1DA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E574-ADAE-F94B-9720-FF9019A8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19AD-C934-374A-B010-7AC1C027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081A3-7119-7F4F-9409-58FC18C5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3B201-0694-0E48-AFCA-A5A44C0BC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64E4A-9C45-684A-840A-E4B5B75CF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FDB43-2FA8-F746-B50C-833EB99E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1AB65-E233-E646-8EAD-C5DA0FAA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E4F59-B07C-3F41-A030-6570A9A5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5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6D40-2535-2046-B25A-3EB189D6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83A39-3200-1442-81A4-BAA91B2B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077A5-A466-3342-8F04-E911F9C6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ECB47-1311-454D-8285-6CEDBA37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D7C91-C1F4-3044-B2BE-230FF256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393BE-5A0C-BE41-B2AB-67282F36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E7319-AD3D-9144-8AB8-569604F2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E88F-A7D2-0940-B50E-4387E561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2176-3BA5-A54A-9B79-4C0532F5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5CFD6-E831-F249-A71E-A756F15D6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EBC2-10B5-0C4F-8410-0AC04DBD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D4AC-C360-7142-9A6B-7A2088E7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D975B-00E4-6E4D-A64E-5FA6338D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DDF0-41AE-A94E-A3EF-ECE28FA8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06DC7-893B-9647-A27A-C439D5C87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B58EE-E94D-E941-9B4F-4413C4CB2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B4707-4FAA-D744-A89D-D6C66DD7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2B2-D1CD-2049-A7FE-E88B80E7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38C5E-6F76-8742-AF27-21C6D997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843CE-86F6-B64A-BD39-8ADAC507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F3E7F-7BAD-5B4B-92C2-D042D623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38BCF-E2F9-9943-8477-27BD70903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2285-64A7-6D42-B949-DD7DD988175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F4A7-E70B-2848-B826-92641922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9B05-52F6-7942-98B6-99CFF6D28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9898-0F9E-F94A-B0FC-1EE3D6364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Luxurious Ski Resorts - Courchevel - Copyright nikolpetr - European Best Destinations">
            <a:extLst>
              <a:ext uri="{FF2B5EF4-FFF2-40B4-BE49-F238E27FC236}">
                <a16:creationId xmlns:a16="http://schemas.microsoft.com/office/drawing/2014/main" id="{884CCE89-D777-D642-80CB-569AB74C9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58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3AD6B-D147-5E40-B9A9-08EFCE2FB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 b="1"/>
              <a:t>Guided Capstone Project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BA80A-7321-3349-BF29-3F7B7E329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sz="2000" b="1"/>
              <a:t>Big Mountain Resort Ticket Pricing Analysis and Recommendations</a:t>
            </a: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9" y="151972"/>
            <a:ext cx="1930400" cy="533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F5944B-2128-B942-98B3-01D3B111CB34}"/>
              </a:ext>
            </a:extLst>
          </p:cNvPr>
          <p:cNvSpPr/>
          <p:nvPr/>
        </p:nvSpPr>
        <p:spPr>
          <a:xfrm>
            <a:off x="6096000" y="662715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900" dirty="0"/>
              <a:t>Picture Credit: https://</a:t>
            </a:r>
            <a:r>
              <a:rPr lang="en-US" sz="900" dirty="0" err="1"/>
              <a:t>www.europeanbestdestinations.com</a:t>
            </a:r>
            <a:r>
              <a:rPr lang="en-US" sz="900" dirty="0"/>
              <a:t>/best-of-</a:t>
            </a:r>
            <a:r>
              <a:rPr lang="en-US" sz="900" dirty="0" err="1"/>
              <a:t>europe</a:t>
            </a:r>
            <a:r>
              <a:rPr lang="en-US" sz="900" dirty="0"/>
              <a:t>/luxury-ski-resorts-in-</a:t>
            </a:r>
            <a:r>
              <a:rPr lang="en-US" sz="900" dirty="0" err="1"/>
              <a:t>europe</a:t>
            </a:r>
            <a:r>
              <a:rPr lang="en-US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4236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1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4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5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6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E9F3058-1BB1-A344-AB5F-442C482CB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3600" dirty="0">
                <a:solidFill>
                  <a:schemeClr val="tx2"/>
                </a:solidFill>
              </a:rPr>
              <a:t>Questions?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0" y="6057901"/>
            <a:ext cx="1930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80" y="151972"/>
            <a:ext cx="1930400" cy="533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B079331-4CE6-564F-9DFF-E39EE8D4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314532"/>
            <a:ext cx="9144000" cy="533400"/>
          </a:xfrm>
        </p:spPr>
        <p:txBody>
          <a:bodyPr/>
          <a:lstStyle/>
          <a:p>
            <a:pPr algn="l"/>
            <a:r>
              <a:rPr lang="en-US" dirty="0"/>
              <a:t>Big Mountain Ski Resort Basic Information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40044A-D8C6-8C4E-8657-3FA330802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68267"/>
              </p:ext>
            </p:extLst>
          </p:nvPr>
        </p:nvGraphicFramePr>
        <p:xfrm>
          <a:off x="6746086" y="685372"/>
          <a:ext cx="3596794" cy="5540024"/>
        </p:xfrm>
        <a:graphic>
          <a:graphicData uri="http://schemas.openxmlformats.org/drawingml/2006/table">
            <a:tbl>
              <a:tblPr/>
              <a:tblGrid>
                <a:gridCol w="1798397">
                  <a:extLst>
                    <a:ext uri="{9D8B030D-6E8A-4147-A177-3AD203B41FA5}">
                      <a16:colId xmlns:a16="http://schemas.microsoft.com/office/drawing/2014/main" val="1525553327"/>
                    </a:ext>
                  </a:extLst>
                </a:gridCol>
                <a:gridCol w="1798397">
                  <a:extLst>
                    <a:ext uri="{9D8B030D-6E8A-4147-A177-3AD203B41FA5}">
                      <a16:colId xmlns:a16="http://schemas.microsoft.com/office/drawing/2014/main" val="2826908822"/>
                    </a:ext>
                  </a:extLst>
                </a:gridCol>
              </a:tblGrid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Name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Big Mountain Resort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40962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Region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Montana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30880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state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Montana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154071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summit_elev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6817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388694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vertical_drop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2353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03370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base_elev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4464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843875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trams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40938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fastSixes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604297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fastQuads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3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31431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quad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2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31359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dirty="0">
                          <a:effectLst/>
                        </a:rPr>
                        <a:t>triple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6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41883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dirty="0">
                          <a:effectLst/>
                        </a:rPr>
                        <a:t>double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543351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surface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3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4636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total_chairs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14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44404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Runs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105.0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583156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TerrainParks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4.0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038436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LongestRun_mi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3.3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4367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dirty="0" err="1">
                          <a:effectLst/>
                        </a:rPr>
                        <a:t>SkiableTerrain_ac</a:t>
                      </a:r>
                      <a:endParaRPr lang="en-CA" sz="1100" b="1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3000.0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38792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Snow Making_ac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600.0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82116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daysOpenLastYear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123.0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89533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yearsOpen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72.0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36497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averageSnowfall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333.0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348938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AdultWeekend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81.0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440788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projectedDaysOpen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123.0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530670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NightSkiing_ac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600.0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40934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>
                          <a:effectLst/>
                        </a:rPr>
                        <a:t>resorts_per_state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12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889107"/>
                  </a:ext>
                </a:extLst>
              </a:tr>
              <a:tr h="14951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dirty="0" err="1">
                          <a:effectLst/>
                        </a:rPr>
                        <a:t>state_population</a:t>
                      </a:r>
                      <a:endParaRPr lang="en-CA" sz="1100" b="1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>
                          <a:effectLst/>
                        </a:rPr>
                        <a:t>1068778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964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dirty="0" err="1">
                          <a:effectLst/>
                        </a:rPr>
                        <a:t>state_area_sq_miles</a:t>
                      </a:r>
                      <a:endParaRPr lang="en-CA" sz="1100" b="1" dirty="0">
                        <a:effectLst/>
                      </a:endParaRP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dirty="0">
                          <a:effectLst/>
                        </a:rPr>
                        <a:t>147040</a:t>
                      </a:r>
                    </a:p>
                  </a:txBody>
                  <a:tcPr marL="30218" marR="30218" marT="15109" marB="151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3390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09C02EC-4DEC-4C4B-987A-D58EB531BC1D}"/>
              </a:ext>
            </a:extLst>
          </p:cNvPr>
          <p:cNvSpPr txBox="1"/>
          <p:nvPr/>
        </p:nvSpPr>
        <p:spPr>
          <a:xfrm>
            <a:off x="6736234" y="295442"/>
            <a:ext cx="411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Information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7" name="TextBox 8">
            <a:extLst>
              <a:ext uri="{FF2B5EF4-FFF2-40B4-BE49-F238E27FC236}">
                <a16:creationId xmlns:a16="http://schemas.microsoft.com/office/drawing/2014/main" id="{85A53054-C2DF-46CA-A7C6-209C219F167E}"/>
              </a:ext>
            </a:extLst>
          </p:cNvPr>
          <p:cNvGraphicFramePr/>
          <p:nvPr/>
        </p:nvGraphicFramePr>
        <p:xfrm>
          <a:off x="406400" y="1101520"/>
          <a:ext cx="5364634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99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Films &amp; Design Presents - Leitner-Poma of America - New High Speed Chair  Lift 5 at Vail, Colorado - YouTube">
            <a:extLst>
              <a:ext uri="{FF2B5EF4-FFF2-40B4-BE49-F238E27FC236}">
                <a16:creationId xmlns:a16="http://schemas.microsoft.com/office/drawing/2014/main" id="{5E1CB6E0-67D6-B14E-9973-C7C0C7D3C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80" y="1648777"/>
            <a:ext cx="6329680" cy="356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80" y="151972"/>
            <a:ext cx="1930400" cy="533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B079331-4CE6-564F-9DFF-E39EE8D4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314532"/>
            <a:ext cx="9144000" cy="533400"/>
          </a:xfrm>
        </p:spPr>
        <p:txBody>
          <a:bodyPr/>
          <a:lstStyle/>
          <a:p>
            <a:pPr algn="l"/>
            <a:r>
              <a:rPr lang="en-US" dirty="0"/>
              <a:t>Objective of the Data Science Study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102B2-B9A9-7745-BAF6-CCC37DE9CF30}"/>
              </a:ext>
            </a:extLst>
          </p:cNvPr>
          <p:cNvSpPr/>
          <p:nvPr/>
        </p:nvSpPr>
        <p:spPr>
          <a:xfrm>
            <a:off x="5913120" y="662716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zh-CN" sz="900" dirty="0"/>
              <a:t>Pic</a:t>
            </a:r>
            <a:r>
              <a:rPr lang="zh-CN" altLang="en-US" sz="900" dirty="0"/>
              <a:t> </a:t>
            </a:r>
            <a:r>
              <a:rPr lang="en-US" altLang="zh-CN" sz="900" dirty="0"/>
              <a:t>Credit:</a:t>
            </a:r>
            <a:r>
              <a:rPr lang="zh-CN" altLang="en-US" sz="900" dirty="0"/>
              <a:t> </a:t>
            </a:r>
            <a:r>
              <a:rPr lang="en-US" sz="900" dirty="0"/>
              <a:t>https://</a:t>
            </a:r>
            <a:r>
              <a:rPr lang="en-US" sz="900" dirty="0" err="1"/>
              <a:t>www.youtube.com</a:t>
            </a:r>
            <a:r>
              <a:rPr lang="en-US" sz="900" dirty="0"/>
              <a:t>/</a:t>
            </a:r>
            <a:r>
              <a:rPr lang="en-US" sz="900" dirty="0" err="1"/>
              <a:t>watch?v</a:t>
            </a:r>
            <a:r>
              <a:rPr lang="en-US" sz="900" dirty="0"/>
              <a:t>=c7d1UQGTpOM&amp;ab_channel=InFilms%26Design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F1174-60F1-C948-97F2-1A003C9749F4}"/>
              </a:ext>
            </a:extLst>
          </p:cNvPr>
          <p:cNvSpPr txBox="1"/>
          <p:nvPr/>
        </p:nvSpPr>
        <p:spPr>
          <a:xfrm>
            <a:off x="1935480" y="1087569"/>
            <a:ext cx="795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Lift</a:t>
            </a:r>
            <a:r>
              <a:rPr lang="zh-CN" altLang="en-US" sz="2400" dirty="0"/>
              <a:t> </a:t>
            </a:r>
            <a:r>
              <a:rPr lang="en-US" altLang="zh-CN" sz="2400" dirty="0"/>
              <a:t>added $1.5M + Operational Cost</a:t>
            </a:r>
          </a:p>
          <a:p>
            <a:pPr algn="ctr"/>
            <a:endParaRPr lang="en-US" altLang="zh-CN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F10BD5-F5E2-BE44-A7E3-82C4CFE987D8}"/>
              </a:ext>
            </a:extLst>
          </p:cNvPr>
          <p:cNvSpPr txBox="1"/>
          <p:nvPr/>
        </p:nvSpPr>
        <p:spPr>
          <a:xfrm>
            <a:off x="1935480" y="5426839"/>
            <a:ext cx="795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Remain Profitable?</a:t>
            </a:r>
          </a:p>
          <a:p>
            <a:pPr algn="ctr"/>
            <a:endParaRPr lang="en-US" altLang="zh-CN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13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80" y="151972"/>
            <a:ext cx="1930400" cy="533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B079331-4CE6-564F-9DFF-E39EE8D4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314532"/>
            <a:ext cx="9144000" cy="533400"/>
          </a:xfrm>
        </p:spPr>
        <p:txBody>
          <a:bodyPr/>
          <a:lstStyle/>
          <a:p>
            <a:pPr algn="l"/>
            <a:r>
              <a:rPr lang="en-US" dirty="0"/>
              <a:t>Key Findings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4" name="TextBox 1">
            <a:extLst>
              <a:ext uri="{FF2B5EF4-FFF2-40B4-BE49-F238E27FC236}">
                <a16:creationId xmlns:a16="http://schemas.microsoft.com/office/drawing/2014/main" id="{E639E2AB-9302-49E0-B7E5-66528E819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110932"/>
              </p:ext>
            </p:extLst>
          </p:nvPr>
        </p:nvGraphicFramePr>
        <p:xfrm>
          <a:off x="990600" y="1337192"/>
          <a:ext cx="10561320" cy="4800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351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80" y="151972"/>
            <a:ext cx="1930400" cy="533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B079331-4CE6-564F-9DFF-E39EE8D4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880" y="4643882"/>
            <a:ext cx="9144000" cy="533400"/>
          </a:xfrm>
        </p:spPr>
        <p:txBody>
          <a:bodyPr/>
          <a:lstStyle/>
          <a:p>
            <a:r>
              <a:rPr lang="en-US" dirty="0"/>
              <a:t>Current Ticket Price at Higher Tier Among 277 Resorts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065DE6A-8B94-E546-BACD-261C873CA8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67" y="1691004"/>
            <a:ext cx="5101987" cy="277939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D83BDAE-9107-7943-972B-A2683D569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71" y="1680718"/>
            <a:ext cx="5446123" cy="2789681"/>
          </a:xfrm>
          <a:prstGeom prst="rect">
            <a:avLst/>
          </a:prstGeom>
        </p:spPr>
      </p:pic>
      <p:sp>
        <p:nvSpPr>
          <p:cNvPr id="9" name="Subtitle 7">
            <a:extLst>
              <a:ext uri="{FF2B5EF4-FFF2-40B4-BE49-F238E27FC236}">
                <a16:creationId xmlns:a16="http://schemas.microsoft.com/office/drawing/2014/main" id="{4DB02FA2-01CC-C647-9CE2-9CBF438BEE88}"/>
              </a:ext>
            </a:extLst>
          </p:cNvPr>
          <p:cNvSpPr txBox="1">
            <a:spLocks/>
          </p:cNvSpPr>
          <p:nvPr/>
        </p:nvSpPr>
        <p:spPr>
          <a:xfrm>
            <a:off x="1706880" y="5166996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also the highest in Montana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2609FAAB-8B33-4847-99E7-F3710F1DE6AF}"/>
              </a:ext>
            </a:extLst>
          </p:cNvPr>
          <p:cNvSpPr txBox="1">
            <a:spLocks/>
          </p:cNvSpPr>
          <p:nvPr/>
        </p:nvSpPr>
        <p:spPr>
          <a:xfrm>
            <a:off x="243840" y="314532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Observation 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0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80" y="151972"/>
            <a:ext cx="1930400" cy="533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B079331-4CE6-564F-9DFF-E39EE8D4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605" y="5776388"/>
            <a:ext cx="9144000" cy="533400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Big Mountain Ski Resort’s equipment and properties are also in the range of higher tier of the 277 studied resorts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E36756B-3E49-7842-B211-1E222DBE7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992504"/>
            <a:ext cx="4515464" cy="229214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2318D21-B19C-304A-823C-1C0538767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605" y="992505"/>
            <a:ext cx="4438650" cy="2291807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3C001061-9313-194D-8824-1C896688C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69" y="3284312"/>
            <a:ext cx="4723109" cy="2379418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153D4EC1-4536-4644-8D30-383C2DEB0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6378" y="3276388"/>
            <a:ext cx="4648877" cy="2433057"/>
          </a:xfrm>
          <a:prstGeom prst="rect">
            <a:avLst/>
          </a:prstGeom>
        </p:spPr>
      </p:pic>
      <p:sp>
        <p:nvSpPr>
          <p:cNvPr id="15" name="Subtitle 7">
            <a:extLst>
              <a:ext uri="{FF2B5EF4-FFF2-40B4-BE49-F238E27FC236}">
                <a16:creationId xmlns:a16="http://schemas.microsoft.com/office/drawing/2014/main" id="{76411495-52B5-1B41-B9F9-6E07033DF963}"/>
              </a:ext>
            </a:extLst>
          </p:cNvPr>
          <p:cNvSpPr txBox="1">
            <a:spLocks/>
          </p:cNvSpPr>
          <p:nvPr/>
        </p:nvSpPr>
        <p:spPr>
          <a:xfrm>
            <a:off x="243840" y="314532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Observation 2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4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80" y="151972"/>
            <a:ext cx="1930400" cy="533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8B079331-4CE6-564F-9DFF-E39EE8D4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360" y="847932"/>
            <a:ext cx="6329680" cy="533400"/>
          </a:xfrm>
        </p:spPr>
        <p:txBody>
          <a:bodyPr>
            <a:normAutofit fontScale="70000" lnSpcReduction="20000"/>
          </a:bodyPr>
          <a:lstStyle/>
          <a:p>
            <a:pPr lvl="0" algn="l">
              <a:lnSpc>
                <a:spcPct val="100000"/>
              </a:lnSpc>
            </a:pPr>
            <a:r>
              <a:rPr lang="en-US" dirty="0"/>
              <a:t>Snow making area, number of runs, number </a:t>
            </a:r>
            <a:r>
              <a:rPr lang="en-US" dirty="0" err="1"/>
              <a:t>fastquads</a:t>
            </a:r>
            <a:r>
              <a:rPr lang="en-US" dirty="0"/>
              <a:t> lifts,  and vertical drops will positively affect the ticket price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031298A4-B365-1349-A236-7D81913FE9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" y="1437958"/>
            <a:ext cx="6421119" cy="542004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A799203-9D02-6649-9D91-1B1A504B2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50" y="1313655"/>
            <a:ext cx="2253615" cy="1335405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6234701-D64D-164D-AF81-780B44B65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465" y="1337785"/>
            <a:ext cx="2247900" cy="1311275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570CBF7-DE62-C541-971D-314B3EE14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50" y="2640172"/>
            <a:ext cx="2275205" cy="1274445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03E15DD7-911E-D14B-9D07-26E0988E6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0" y="2618899"/>
            <a:ext cx="2336800" cy="1325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EA9DBF-E453-6847-BD65-1C2F325A8BC6}"/>
              </a:ext>
            </a:extLst>
          </p:cNvPr>
          <p:cNvSpPr/>
          <p:nvPr/>
        </p:nvSpPr>
        <p:spPr>
          <a:xfrm>
            <a:off x="7508240" y="4624965"/>
            <a:ext cx="4450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These 4 are also the most important features that will affect the ticket price</a:t>
            </a:r>
          </a:p>
        </p:txBody>
      </p:sp>
      <p:sp>
        <p:nvSpPr>
          <p:cNvPr id="17" name="Subtitle 7">
            <a:extLst>
              <a:ext uri="{FF2B5EF4-FFF2-40B4-BE49-F238E27FC236}">
                <a16:creationId xmlns:a16="http://schemas.microsoft.com/office/drawing/2014/main" id="{47F73327-271C-F94F-A10D-08C71358E0BD}"/>
              </a:ext>
            </a:extLst>
          </p:cNvPr>
          <p:cNvSpPr txBox="1">
            <a:spLocks/>
          </p:cNvSpPr>
          <p:nvPr/>
        </p:nvSpPr>
        <p:spPr>
          <a:xfrm>
            <a:off x="243840" y="314532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Observation 3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7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80" y="151972"/>
            <a:ext cx="1930400" cy="533400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2609FAAB-8B33-4847-99E7-F3710F1DE6AF}"/>
              </a:ext>
            </a:extLst>
          </p:cNvPr>
          <p:cNvSpPr txBox="1">
            <a:spLocks/>
          </p:cNvSpPr>
          <p:nvPr/>
        </p:nvSpPr>
        <p:spPr>
          <a:xfrm>
            <a:off x="243840" y="314532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Observation </a:t>
            </a:r>
            <a:r>
              <a:rPr lang="en-US" altLang="zh-CN" dirty="0"/>
              <a:t>4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A0000-D40E-8A4A-BEFA-5D909E6B1505}"/>
              </a:ext>
            </a:extLst>
          </p:cNvPr>
          <p:cNvSpPr/>
          <p:nvPr/>
        </p:nvSpPr>
        <p:spPr>
          <a:xfrm>
            <a:off x="2946400" y="419655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/>
              <a:t>Random Forest Machine Learning Model was chosen, as it performed better than the Linear Regression Model</a:t>
            </a:r>
          </a:p>
          <a:p>
            <a:pPr lvl="0" algn="ctr">
              <a:lnSpc>
                <a:spcPct val="100000"/>
              </a:lnSpc>
            </a:pPr>
            <a:endParaRPr lang="en-US" dirty="0"/>
          </a:p>
          <a:p>
            <a:pPr lvl="0" algn="ctr">
              <a:lnSpc>
                <a:spcPct val="100000"/>
              </a:lnSpc>
            </a:pPr>
            <a:r>
              <a:rPr lang="en-US" dirty="0"/>
              <a:t>The model predicted that the Big Mountain Ski Resort may qualify a higher lift ticket price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48AF6D-7CBF-154C-87EA-4E56125E5472}"/>
              </a:ext>
            </a:extLst>
          </p:cNvPr>
          <p:cNvCxnSpPr>
            <a:cxnSpLocks/>
          </p:cNvCxnSpPr>
          <p:nvPr/>
        </p:nvCxnSpPr>
        <p:spPr>
          <a:xfrm>
            <a:off x="4500880" y="2687320"/>
            <a:ext cx="5201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1241D19E-004D-6C45-9C70-F9C9227D1AE2}"/>
              </a:ext>
            </a:extLst>
          </p:cNvPr>
          <p:cNvSpPr/>
          <p:nvPr/>
        </p:nvSpPr>
        <p:spPr>
          <a:xfrm>
            <a:off x="4318000" y="2499360"/>
            <a:ext cx="5567680" cy="37592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0A2B18-4853-7149-9CE8-797C2CAF306F}"/>
              </a:ext>
            </a:extLst>
          </p:cNvPr>
          <p:cNvCxnSpPr/>
          <p:nvPr/>
        </p:nvCxnSpPr>
        <p:spPr>
          <a:xfrm>
            <a:off x="7101840" y="2499360"/>
            <a:ext cx="0" cy="375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74C5E9-32E5-6746-8D81-9498C7FF9928}"/>
              </a:ext>
            </a:extLst>
          </p:cNvPr>
          <p:cNvCxnSpPr>
            <a:cxnSpLocks/>
          </p:cNvCxnSpPr>
          <p:nvPr/>
        </p:nvCxnSpPr>
        <p:spPr>
          <a:xfrm>
            <a:off x="2570480" y="2687320"/>
            <a:ext cx="154432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73BB07-8064-7545-8A58-FE0FF268C3FB}"/>
              </a:ext>
            </a:extLst>
          </p:cNvPr>
          <p:cNvCxnSpPr/>
          <p:nvPr/>
        </p:nvCxnSpPr>
        <p:spPr>
          <a:xfrm>
            <a:off x="3342640" y="2499360"/>
            <a:ext cx="0" cy="37592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210FF-8B0C-CB44-8AD1-8F334A467377}"/>
              </a:ext>
            </a:extLst>
          </p:cNvPr>
          <p:cNvSpPr/>
          <p:nvPr/>
        </p:nvSpPr>
        <p:spPr>
          <a:xfrm>
            <a:off x="294640" y="18118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/>
              <a:t>Current Ticket Price:</a:t>
            </a:r>
          </a:p>
          <a:p>
            <a:pPr lvl="0" algn="ctr">
              <a:lnSpc>
                <a:spcPct val="100000"/>
              </a:lnSpc>
            </a:pPr>
            <a:r>
              <a:rPr lang="en-US" dirty="0"/>
              <a:t>$81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3013C5-79D5-EC4F-A977-B363F9907C21}"/>
              </a:ext>
            </a:extLst>
          </p:cNvPr>
          <p:cNvSpPr/>
          <p:nvPr/>
        </p:nvSpPr>
        <p:spPr>
          <a:xfrm>
            <a:off x="4053840" y="18118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/>
              <a:t>Modeled Ticket Price:</a:t>
            </a:r>
          </a:p>
          <a:p>
            <a:pPr lvl="0" algn="ctr">
              <a:lnSpc>
                <a:spcPct val="100000"/>
              </a:lnSpc>
            </a:pPr>
            <a:r>
              <a:rPr lang="en-US" dirty="0"/>
              <a:t>$96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EE7A3-1C19-8141-95FC-FC2A13391651}"/>
              </a:ext>
            </a:extLst>
          </p:cNvPr>
          <p:cNvSpPr/>
          <p:nvPr/>
        </p:nvSpPr>
        <p:spPr>
          <a:xfrm>
            <a:off x="4114800" y="31187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dirty="0"/>
              <a:t>Modeled Ticket Price Range</a:t>
            </a:r>
          </a:p>
          <a:p>
            <a:pPr lvl="0" algn="ctr">
              <a:lnSpc>
                <a:spcPct val="100000"/>
              </a:lnSpc>
            </a:pPr>
            <a:r>
              <a:rPr lang="en-CA" dirty="0"/>
              <a:t>± </a:t>
            </a:r>
            <a:r>
              <a:rPr lang="en-US" altLang="zh-CN" dirty="0"/>
              <a:t>$10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4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Subtitle 7">
            <a:extLst>
              <a:ext uri="{FF2B5EF4-FFF2-40B4-BE49-F238E27FC236}">
                <a16:creationId xmlns:a16="http://schemas.microsoft.com/office/drawing/2014/main" id="{2609FAAB-8B33-4847-99E7-F3710F1DE6AF}"/>
              </a:ext>
            </a:extLst>
          </p:cNvPr>
          <p:cNvSpPr txBox="1">
            <a:spLocks/>
          </p:cNvSpPr>
          <p:nvPr/>
        </p:nvSpPr>
        <p:spPr>
          <a:xfrm>
            <a:off x="320777" y="2246239"/>
            <a:ext cx="457364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altLang="zh-CN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DAE21-479D-7E45-BAB5-983A4B939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80" y="151972"/>
            <a:ext cx="1930400" cy="533400"/>
          </a:xfrm>
          <a:prstGeom prst="rect">
            <a:avLst/>
          </a:prstGeom>
        </p:spPr>
      </p:pic>
      <p:graphicFrame>
        <p:nvGraphicFramePr>
          <p:cNvPr id="13" name="TextBox 6">
            <a:extLst>
              <a:ext uri="{FF2B5EF4-FFF2-40B4-BE49-F238E27FC236}">
                <a16:creationId xmlns:a16="http://schemas.microsoft.com/office/drawing/2014/main" id="{5DCEF47F-398D-413C-8DDE-A6EDDBA659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097688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602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502</Words>
  <Application>Microsoft Macintosh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Guided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 Project</dc:title>
  <dc:creator>Gong, Andy</dc:creator>
  <cp:lastModifiedBy>Gong, Andy</cp:lastModifiedBy>
  <cp:revision>1</cp:revision>
  <dcterms:created xsi:type="dcterms:W3CDTF">2022-03-10T02:53:06Z</dcterms:created>
  <dcterms:modified xsi:type="dcterms:W3CDTF">2022-03-11T01:21:38Z</dcterms:modified>
</cp:coreProperties>
</file>