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0" r:id="rId5"/>
    <p:sldId id="261" r:id="rId6"/>
    <p:sldId id="258" r:id="rId7"/>
    <p:sldId id="265" r:id="rId8"/>
    <p:sldId id="259" r:id="rId9"/>
    <p:sldId id="263" r:id="rId10"/>
    <p:sldId id="262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FD5A4-1160-42DB-B292-6117B89257EE}" type="datetimeFigureOut">
              <a:rPr lang="el-GR" smtClean="0"/>
              <a:t>20/8/2019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54C26-F551-47E5-8901-0835D65B02E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293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0864-5310-4BA7-B6D0-2C12539C21E3}" type="datetimeFigureOut">
              <a:rPr lang="el-GR" smtClean="0"/>
              <a:t>20/8/2019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133-713E-4AF9-BCD9-37E76BB4655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775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0864-5310-4BA7-B6D0-2C12539C21E3}" type="datetimeFigureOut">
              <a:rPr lang="el-GR" smtClean="0"/>
              <a:t>20/8/2019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133-713E-4AF9-BCD9-37E76BB4655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498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0864-5310-4BA7-B6D0-2C12539C21E3}" type="datetimeFigureOut">
              <a:rPr lang="el-GR" smtClean="0"/>
              <a:t>20/8/2019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133-713E-4AF9-BCD9-37E76BB4655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752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0864-5310-4BA7-B6D0-2C12539C21E3}" type="datetimeFigureOut">
              <a:rPr lang="el-GR" smtClean="0"/>
              <a:t>20/8/2019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133-713E-4AF9-BCD9-37E76BB4655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250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0864-5310-4BA7-B6D0-2C12539C21E3}" type="datetimeFigureOut">
              <a:rPr lang="el-GR" smtClean="0"/>
              <a:t>20/8/2019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133-713E-4AF9-BCD9-37E76BB4655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162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0864-5310-4BA7-B6D0-2C12539C21E3}" type="datetimeFigureOut">
              <a:rPr lang="el-GR" smtClean="0"/>
              <a:t>20/8/2019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133-713E-4AF9-BCD9-37E76BB4655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96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0864-5310-4BA7-B6D0-2C12539C21E3}" type="datetimeFigureOut">
              <a:rPr lang="el-GR" smtClean="0"/>
              <a:t>20/8/2019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133-713E-4AF9-BCD9-37E76BB4655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1835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0864-5310-4BA7-B6D0-2C12539C21E3}" type="datetimeFigureOut">
              <a:rPr lang="el-GR" smtClean="0"/>
              <a:t>20/8/2019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133-713E-4AF9-BCD9-37E76BB4655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5533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0864-5310-4BA7-B6D0-2C12539C21E3}" type="datetimeFigureOut">
              <a:rPr lang="el-GR" smtClean="0"/>
              <a:t>20/8/2019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133-713E-4AF9-BCD9-37E76BB4655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055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0864-5310-4BA7-B6D0-2C12539C21E3}" type="datetimeFigureOut">
              <a:rPr lang="el-GR" smtClean="0"/>
              <a:t>20/8/2019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133-713E-4AF9-BCD9-37E76BB4655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604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0864-5310-4BA7-B6D0-2C12539C21E3}" type="datetimeFigureOut">
              <a:rPr lang="el-GR" smtClean="0"/>
              <a:t>20/8/2019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133-713E-4AF9-BCD9-37E76BB4655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842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0864-5310-4BA7-B6D0-2C12539C21E3}" type="datetimeFigureOut">
              <a:rPr lang="el-GR" smtClean="0"/>
              <a:t>20/8/2019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63133-713E-4AF9-BCD9-37E76BB4655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036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11329" TargetMode="External"/><Relationship Id="rId2" Type="http://schemas.openxmlformats.org/officeDocument/2006/relationships/hyperlink" Target="https://eprint.iacr.org/2019/86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400" y="1112203"/>
            <a:ext cx="98552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 the Round Complexity of Randomized Byzantine Agreement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 Cohen, </a:t>
            </a:r>
            <a:r>
              <a:rPr lang="en-US" dirty="0" err="1" smtClean="0"/>
              <a:t>Iftach</a:t>
            </a:r>
            <a:r>
              <a:rPr lang="en-US" dirty="0" smtClean="0"/>
              <a:t> </a:t>
            </a:r>
            <a:r>
              <a:rPr lang="en-US" dirty="0" err="1" smtClean="0"/>
              <a:t>Haitner</a:t>
            </a:r>
            <a:r>
              <a:rPr lang="en-US" dirty="0" smtClean="0"/>
              <a:t>, </a:t>
            </a:r>
            <a:r>
              <a:rPr lang="en-US" b="1" dirty="0" smtClean="0"/>
              <a:t>Nikolaos </a:t>
            </a:r>
            <a:r>
              <a:rPr lang="en-US" b="1" dirty="0" err="1" smtClean="0"/>
              <a:t>Makriyannis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Matan</a:t>
            </a:r>
            <a:r>
              <a:rPr lang="en-US" dirty="0" smtClean="0"/>
              <a:t> Orland &amp; Alex </a:t>
            </a:r>
            <a:r>
              <a:rPr lang="en-US" dirty="0" err="1" smtClean="0"/>
              <a:t>Samorodnitsky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To appear in DISC’19</a:t>
            </a:r>
            <a:endParaRPr lang="el-GR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52" y="5383784"/>
            <a:ext cx="3264408" cy="1231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" y="3860800"/>
            <a:ext cx="2108440" cy="26095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128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Available on </a:t>
            </a:r>
            <a:r>
              <a:rPr lang="en-US" dirty="0" err="1" smtClean="0"/>
              <a:t>eprint</a:t>
            </a:r>
            <a:r>
              <a:rPr lang="en-US" dirty="0" smtClean="0"/>
              <a:t> &amp; </a:t>
            </a:r>
            <a:r>
              <a:rPr lang="en-US" dirty="0" err="1" smtClean="0"/>
              <a:t>arXiv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https://eprint.iacr.org/2019/868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https://arxiv.org/abs/1907.11329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051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BA &amp; Problem Statement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holds input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 smtClean="0">
                    <a:solidFill>
                      <a:srgbClr val="FF0000"/>
                    </a:solidFill>
                  </a:rPr>
                  <a:t>Agreement: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All honest parties output the same bit.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 smtClean="0">
                    <a:solidFill>
                      <a:srgbClr val="FF0000"/>
                    </a:solidFill>
                  </a:rPr>
                  <a:t>Validity: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(honest)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outputs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 smtClean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We </a:t>
                </a:r>
                <a:r>
                  <a:rPr lang="en-US" smtClean="0">
                    <a:solidFill>
                      <a:srgbClr val="00B050"/>
                    </a:solidFill>
                  </a:rPr>
                  <a:t>prove </a:t>
                </a:r>
                <a:r>
                  <a:rPr lang="en-US" smtClean="0">
                    <a:solidFill>
                      <a:srgbClr val="00B050"/>
                    </a:solidFill>
                  </a:rPr>
                  <a:t>bounds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on the </a:t>
                </a:r>
                <a:r>
                  <a:rPr lang="en-US" dirty="0">
                    <a:solidFill>
                      <a:srgbClr val="00B050"/>
                    </a:solidFill>
                  </a:rPr>
                  <a:t>halting probability after 1 or 2 rounds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.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l-GR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 smtClean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9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BA &amp; Problem Statement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holds input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 smtClean="0">
                    <a:solidFill>
                      <a:srgbClr val="FF0000"/>
                    </a:solidFill>
                  </a:rPr>
                  <a:t>Agreement: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All honest parties output the same bit.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 smtClean="0">
                    <a:solidFill>
                      <a:srgbClr val="FF0000"/>
                    </a:solidFill>
                  </a:rPr>
                  <a:t>Validity: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(honest)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outputs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 smtClean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We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prove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bounds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on the </a:t>
                </a:r>
                <a:r>
                  <a:rPr lang="en-US" dirty="0">
                    <a:solidFill>
                      <a:srgbClr val="00B050"/>
                    </a:solidFill>
                  </a:rPr>
                  <a:t>halting probability after 1 or 2 rounds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.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l-GR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 smtClean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155440" y="5364480"/>
            <a:ext cx="4470400" cy="1239173"/>
            <a:chOff x="6146800" y="5364480"/>
            <a:chExt cx="4470400" cy="1239173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6146800" y="5364480"/>
              <a:ext cx="4470400" cy="1158240"/>
            </a:xfrm>
            <a:prstGeom prst="wedgeRoundRectCallout">
              <a:avLst>
                <a:gd name="adj1" fmla="val 32875"/>
                <a:gd name="adj2" fmla="val -8750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48401" y="5495657"/>
              <a:ext cx="4318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Micali’s</a:t>
              </a:r>
              <a:r>
                <a:rPr lang="en-US" sz="2400" dirty="0"/>
                <a:t> BA (ITCS’17) halts after 3 rounds with constant </a:t>
              </a:r>
              <a:r>
                <a:rPr lang="en-US" sz="2400" dirty="0" smtClean="0"/>
                <a:t>probability.</a:t>
              </a:r>
              <a:endParaRPr lang="el-GR" sz="2400" dirty="0"/>
            </a:p>
            <a:p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22663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Show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703705"/>
              <a:ext cx="10515600" cy="1737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3045376702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592758837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895899028"/>
                        </a:ext>
                      </a:extLst>
                    </a:gridCol>
                  </a:tblGrid>
                  <a:tr h="447338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BA</a:t>
                          </a:r>
                          <a:r>
                            <a:rPr lang="en-US" sz="2400" baseline="0" dirty="0" smtClean="0"/>
                            <a:t> Protocol Security Threshold</a:t>
                          </a:r>
                          <a:endParaRPr lang="el-G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Halting Probability in</a:t>
                          </a:r>
                          <a:r>
                            <a:rPr lang="en-US" sz="2400" baseline="0" dirty="0" smtClean="0"/>
                            <a:t> round 1</a:t>
                          </a:r>
                          <a:endParaRPr lang="el-GR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Halting Probability in</a:t>
                          </a:r>
                          <a:r>
                            <a:rPr lang="en-US" sz="2400" baseline="0" dirty="0" smtClean="0"/>
                            <a:t> round 2</a:t>
                          </a:r>
                          <a:endParaRPr lang="el-G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456462"/>
                      </a:ext>
                    </a:extLst>
                  </a:tr>
                  <a:tr h="2485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oMath>
                            </m:oMathPara>
                          </a14:m>
                          <a:endParaRPr lang="el-GR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l-G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l-G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940528"/>
                      </a:ext>
                    </a:extLst>
                  </a:tr>
                  <a:tr h="24852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/4</m:t>
                                </m:r>
                              </m:oMath>
                            </m:oMathPara>
                          </a14:m>
                          <a:endParaRPr kumimoji="0" lang="el-GR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4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l-GR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68774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703705"/>
              <a:ext cx="10515600" cy="1737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3045376702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592758837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89589902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BA</a:t>
                          </a:r>
                          <a:r>
                            <a:rPr lang="en-US" sz="2400" baseline="0" dirty="0" smtClean="0"/>
                            <a:t> Protocol Security Threshold</a:t>
                          </a:r>
                          <a:endParaRPr lang="el-G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Halting Probability in</a:t>
                          </a:r>
                          <a:r>
                            <a:rPr lang="en-US" sz="2400" baseline="0" dirty="0" smtClean="0"/>
                            <a:t> round 1</a:t>
                          </a:r>
                          <a:endParaRPr lang="el-GR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Halting Probability in</a:t>
                          </a:r>
                          <a:r>
                            <a:rPr lang="en-US" sz="2400" baseline="0" dirty="0" smtClean="0"/>
                            <a:t> round 2</a:t>
                          </a:r>
                          <a:endParaRPr lang="el-G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45646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2"/>
                          <a:stretch>
                            <a:fillRect l="-174" t="-188158" r="-200870" b="-2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88158" r="-100521" b="-2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188158" r="-696" b="-2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494052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2"/>
                          <a:stretch>
                            <a:fillRect l="-174" t="-292000" r="-200870" b="-1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92000" r="-100521" b="-1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292000" r="-696" b="-1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8774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63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Show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703705"/>
              <a:ext cx="10515600" cy="1737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3045376702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592758837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895899028"/>
                        </a:ext>
                      </a:extLst>
                    </a:gridCol>
                  </a:tblGrid>
                  <a:tr h="447338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BA</a:t>
                          </a:r>
                          <a:r>
                            <a:rPr lang="en-US" sz="2400" baseline="0" dirty="0" smtClean="0"/>
                            <a:t> Protocol Security Threshold</a:t>
                          </a:r>
                          <a:endParaRPr lang="el-G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Halting Probability in</a:t>
                          </a:r>
                          <a:r>
                            <a:rPr lang="en-US" sz="2400" baseline="0" dirty="0" smtClean="0"/>
                            <a:t> round 1</a:t>
                          </a:r>
                          <a:endParaRPr lang="el-GR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Halting Probability in</a:t>
                          </a:r>
                          <a:r>
                            <a:rPr lang="en-US" sz="2400" baseline="0" dirty="0" smtClean="0"/>
                            <a:t> round 2</a:t>
                          </a:r>
                          <a:endParaRPr lang="el-G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456462"/>
                      </a:ext>
                    </a:extLst>
                  </a:tr>
                  <a:tr h="2485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oMath>
                            </m:oMathPara>
                          </a14:m>
                          <a:endParaRPr lang="el-GR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l-G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l-G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940528"/>
                      </a:ext>
                    </a:extLst>
                  </a:tr>
                  <a:tr h="24852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/4</m:t>
                                </m:r>
                              </m:oMath>
                            </m:oMathPara>
                          </a14:m>
                          <a:endParaRPr kumimoji="0" lang="el-GR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4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l-GR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68774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703705"/>
              <a:ext cx="10515600" cy="1737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3045376702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592758837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89589902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BA</a:t>
                          </a:r>
                          <a:r>
                            <a:rPr lang="en-US" sz="2400" baseline="0" dirty="0" smtClean="0"/>
                            <a:t> Protocol Security Threshold</a:t>
                          </a:r>
                          <a:endParaRPr lang="el-G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Halting Probability in</a:t>
                          </a:r>
                          <a:r>
                            <a:rPr lang="en-US" sz="2400" baseline="0" dirty="0" smtClean="0"/>
                            <a:t> round 1</a:t>
                          </a:r>
                          <a:endParaRPr lang="el-GR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Halting Probability in</a:t>
                          </a:r>
                          <a:r>
                            <a:rPr lang="en-US" sz="2400" baseline="0" dirty="0" smtClean="0"/>
                            <a:t> round 2</a:t>
                          </a:r>
                          <a:endParaRPr lang="el-G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45646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2"/>
                          <a:stretch>
                            <a:fillRect l="-174" t="-188158" r="-200870" b="-2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88158" r="-100521" b="-2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188158" r="-696" b="-2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494052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2"/>
                          <a:stretch>
                            <a:fillRect l="-174" t="-292000" r="-200870" b="-1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92000" r="-100521" b="-1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292000" r="-696" b="-1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8774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828040" y="3952240"/>
            <a:ext cx="1085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</a:t>
            </a:r>
            <a:r>
              <a:rPr lang="en-US" sz="2800" i="1" dirty="0" smtClean="0"/>
              <a:t>all* </a:t>
            </a:r>
            <a:r>
              <a:rPr lang="en-US" sz="2800" dirty="0" smtClean="0"/>
              <a:t>BA protocols and under plausible combinatorial assumption:</a:t>
            </a:r>
            <a:endParaRPr lang="el-G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/>
            </p:nvGraphicFramePr>
            <p:xfrm>
              <a:off x="2590800" y="4782185"/>
              <a:ext cx="7010400" cy="1737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3045376702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592758837"/>
                        </a:ext>
                      </a:extLst>
                    </a:gridCol>
                  </a:tblGrid>
                  <a:tr h="447338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BA</a:t>
                          </a:r>
                          <a:r>
                            <a:rPr lang="en-US" sz="2400" baseline="0" dirty="0" smtClean="0"/>
                            <a:t> Protocol Security Threshold</a:t>
                          </a:r>
                          <a:endParaRPr lang="el-G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Halting Probability in</a:t>
                          </a:r>
                          <a:r>
                            <a:rPr lang="en-US" sz="2400" baseline="0" dirty="0" smtClean="0"/>
                            <a:t> round 2</a:t>
                          </a:r>
                          <a:endParaRPr lang="el-GR" sz="2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456462"/>
                      </a:ext>
                    </a:extLst>
                  </a:tr>
                  <a:tr h="2485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oMath>
                            </m:oMathPara>
                          </a14:m>
                          <a:endParaRPr lang="el-GR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l-G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940528"/>
                      </a:ext>
                    </a:extLst>
                  </a:tr>
                  <a:tr h="24852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/4</m:t>
                                </m:r>
                              </m:oMath>
                            </m:oMathPara>
                          </a14:m>
                          <a:endParaRPr kumimoji="0" lang="el-GR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4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l-GR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68774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/>
            </p:nvGraphicFramePr>
            <p:xfrm>
              <a:off x="2590800" y="4782185"/>
              <a:ext cx="7010400" cy="1737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3045376702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592758837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BA</a:t>
                          </a:r>
                          <a:r>
                            <a:rPr lang="en-US" sz="2400" baseline="0" dirty="0" smtClean="0"/>
                            <a:t> Protocol Security Threshold</a:t>
                          </a:r>
                          <a:endParaRPr lang="el-G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Halting Probability in</a:t>
                          </a:r>
                          <a:r>
                            <a:rPr lang="en-US" sz="2400" baseline="0" dirty="0" smtClean="0"/>
                            <a:t> round 2</a:t>
                          </a:r>
                          <a:endParaRPr lang="el-GR" sz="2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45646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348" t="-188158" r="-100870" b="-2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100348" t="-188158" r="-870" b="-2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494052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348" t="-292000" r="-100870" b="-1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100348" t="-292000" r="-870" b="-1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8774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4" y="4425795"/>
            <a:ext cx="2192656" cy="14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Technique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follow the classic blueprint for deterministic protocols: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l-GR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07440" y="2587228"/>
            <a:ext cx="2032000" cy="1944132"/>
            <a:chOff x="1107440" y="2526268"/>
            <a:chExt cx="2032000" cy="194413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15" b="4000"/>
            <a:stretch/>
          </p:blipFill>
          <p:spPr>
            <a:xfrm>
              <a:off x="1214120" y="2915920"/>
              <a:ext cx="1789588" cy="145288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278398" y="2526268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Input=</a:t>
              </a:r>
              <a:r>
                <a:rPr lang="en-US" b="1" dirty="0" smtClean="0"/>
                <a:t>000…000</a:t>
              </a:r>
              <a:endParaRPr lang="el-GR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107440" y="2526268"/>
              <a:ext cx="2032000" cy="19441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67200" y="2587228"/>
            <a:ext cx="2032000" cy="1944132"/>
            <a:chOff x="3545840" y="2526268"/>
            <a:chExt cx="2032000" cy="194413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15" b="4000"/>
            <a:stretch/>
          </p:blipFill>
          <p:spPr>
            <a:xfrm>
              <a:off x="3683000" y="2915920"/>
              <a:ext cx="1789588" cy="145288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747278" y="2526268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Input=</a:t>
              </a:r>
              <a:r>
                <a:rPr lang="en-US" b="1" dirty="0" smtClean="0"/>
                <a:t>000…001</a:t>
              </a:r>
              <a:endParaRPr lang="el-GR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545840" y="2526268"/>
              <a:ext cx="2032000" cy="19441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0" y="2587228"/>
            <a:ext cx="2032000" cy="1944132"/>
            <a:chOff x="3545840" y="2526268"/>
            <a:chExt cx="2032000" cy="19441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15" b="4000"/>
            <a:stretch/>
          </p:blipFill>
          <p:spPr>
            <a:xfrm>
              <a:off x="3683000" y="2915920"/>
              <a:ext cx="1789588" cy="145288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747278" y="2526268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Input=</a:t>
              </a:r>
              <a:r>
                <a:rPr lang="en-US" b="1" dirty="0" smtClean="0"/>
                <a:t>111…111</a:t>
              </a:r>
              <a:endParaRPr lang="el-GR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45840" y="2526268"/>
              <a:ext cx="2032000" cy="19441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19" name="Left-Right Arrow 18"/>
          <p:cNvSpPr/>
          <p:nvPr/>
        </p:nvSpPr>
        <p:spPr>
          <a:xfrm>
            <a:off x="3393440" y="3383280"/>
            <a:ext cx="629920" cy="330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Left-Right Arrow 19"/>
          <p:cNvSpPr/>
          <p:nvPr/>
        </p:nvSpPr>
        <p:spPr>
          <a:xfrm>
            <a:off x="6563360" y="3383280"/>
            <a:ext cx="629920" cy="330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Left-Right Arrow 20"/>
          <p:cNvSpPr/>
          <p:nvPr/>
        </p:nvSpPr>
        <p:spPr>
          <a:xfrm>
            <a:off x="8239760" y="3383280"/>
            <a:ext cx="629920" cy="330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TextBox 21"/>
          <p:cNvSpPr txBox="1"/>
          <p:nvPr/>
        </p:nvSpPr>
        <p:spPr>
          <a:xfrm>
            <a:off x="7315200" y="2712720"/>
            <a:ext cx="851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4409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Technique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follow the classic blueprint for deterministic protocols: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However</a:t>
            </a:r>
            <a:r>
              <a:rPr lang="en-US" b="1" dirty="0" smtClean="0"/>
              <a:t>,</a:t>
            </a:r>
            <a:r>
              <a:rPr lang="en-US" dirty="0" smtClean="0"/>
              <a:t> for randomized protocols, the above chain fails. </a:t>
            </a:r>
          </a:p>
          <a:p>
            <a:endParaRPr lang="el-GR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07440" y="2587228"/>
            <a:ext cx="2032000" cy="1944132"/>
            <a:chOff x="1107440" y="2526268"/>
            <a:chExt cx="2032000" cy="194413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15" b="4000"/>
            <a:stretch/>
          </p:blipFill>
          <p:spPr>
            <a:xfrm>
              <a:off x="1214120" y="2915920"/>
              <a:ext cx="1789588" cy="145288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278398" y="2526268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Input=</a:t>
              </a:r>
              <a:r>
                <a:rPr lang="en-US" b="1" dirty="0" smtClean="0"/>
                <a:t>000…000</a:t>
              </a:r>
              <a:endParaRPr lang="el-GR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107440" y="2526268"/>
              <a:ext cx="2032000" cy="19441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67200" y="2587228"/>
            <a:ext cx="2032000" cy="1944132"/>
            <a:chOff x="3545840" y="2526268"/>
            <a:chExt cx="2032000" cy="194413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15" b="4000"/>
            <a:stretch/>
          </p:blipFill>
          <p:spPr>
            <a:xfrm>
              <a:off x="3683000" y="2915920"/>
              <a:ext cx="1789588" cy="145288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747278" y="2526268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Input=</a:t>
              </a:r>
              <a:r>
                <a:rPr lang="en-US" b="1" dirty="0" smtClean="0"/>
                <a:t>000…001</a:t>
              </a:r>
              <a:endParaRPr lang="el-GR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545840" y="2526268"/>
              <a:ext cx="2032000" cy="19441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0" y="2587228"/>
            <a:ext cx="2032000" cy="1944132"/>
            <a:chOff x="3545840" y="2526268"/>
            <a:chExt cx="2032000" cy="19441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15" b="4000"/>
            <a:stretch/>
          </p:blipFill>
          <p:spPr>
            <a:xfrm>
              <a:off x="3683000" y="2915920"/>
              <a:ext cx="1789588" cy="145288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747278" y="2526268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Input=</a:t>
              </a:r>
              <a:r>
                <a:rPr lang="en-US" b="1" dirty="0" smtClean="0"/>
                <a:t>111…111</a:t>
              </a:r>
              <a:endParaRPr lang="el-GR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45840" y="2526268"/>
              <a:ext cx="2032000" cy="19441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19" name="Left-Right Arrow 18"/>
          <p:cNvSpPr/>
          <p:nvPr/>
        </p:nvSpPr>
        <p:spPr>
          <a:xfrm>
            <a:off x="3393440" y="3383280"/>
            <a:ext cx="629920" cy="330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Left-Right Arrow 19"/>
          <p:cNvSpPr/>
          <p:nvPr/>
        </p:nvSpPr>
        <p:spPr>
          <a:xfrm>
            <a:off x="6563360" y="3383280"/>
            <a:ext cx="629920" cy="330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Left-Right Arrow 20"/>
          <p:cNvSpPr/>
          <p:nvPr/>
        </p:nvSpPr>
        <p:spPr>
          <a:xfrm>
            <a:off x="8239760" y="3383280"/>
            <a:ext cx="629920" cy="330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TextBox 21"/>
          <p:cNvSpPr txBox="1"/>
          <p:nvPr/>
        </p:nvSpPr>
        <p:spPr>
          <a:xfrm>
            <a:off x="7315200" y="2712720"/>
            <a:ext cx="851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l-GR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4" b="14310"/>
          <a:stretch/>
        </p:blipFill>
        <p:spPr>
          <a:xfrm>
            <a:off x="9680718" y="5313680"/>
            <a:ext cx="2581275" cy="133096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3342640" y="5560695"/>
            <a:ext cx="4968240" cy="10534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TextBox 28"/>
          <p:cNvSpPr txBox="1"/>
          <p:nvPr/>
        </p:nvSpPr>
        <p:spPr>
          <a:xfrm>
            <a:off x="3474720" y="5607417"/>
            <a:ext cx="4836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randomness can be used to distinguish adjacent executions.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369515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Technique (cont’d)</a:t>
            </a:r>
            <a:endParaRPr lang="el-G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 smtClean="0">
                <a:solidFill>
                  <a:srgbClr val="00B050"/>
                </a:solidFill>
              </a:rPr>
              <a:t>Solution: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1" dirty="0" smtClean="0"/>
              <a:t>Abort</a:t>
            </a:r>
            <a:r>
              <a:rPr lang="en-US" dirty="0" smtClean="0"/>
              <a:t> (certain) parties to uncouple randomness from output.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204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Technique (cont’d)</a:t>
            </a:r>
            <a:endParaRPr lang="el-G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 smtClean="0">
                <a:solidFill>
                  <a:srgbClr val="00B050"/>
                </a:solidFill>
              </a:rPr>
              <a:t>Solution: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1" dirty="0" smtClean="0"/>
              <a:t>Abort</a:t>
            </a:r>
            <a:r>
              <a:rPr lang="en-US" dirty="0" smtClean="0"/>
              <a:t> (certain) parties to uncouple randomness from output.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 smtClean="0"/>
              <a:t>Our attack gives rise to an isoperimetric-type inequality.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139440" y="4368800"/>
            <a:ext cx="4511041" cy="2123440"/>
            <a:chOff x="6156960" y="5392190"/>
            <a:chExt cx="4511041" cy="1158240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6156960" y="5392190"/>
              <a:ext cx="4470400" cy="1158240"/>
            </a:xfrm>
            <a:prstGeom prst="wedgeRoundRectCallout">
              <a:avLst>
                <a:gd name="adj1" fmla="val 35148"/>
                <a:gd name="adj2" fmla="val -69797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50001" y="5456863"/>
              <a:ext cx="4318000" cy="1057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Unrealistic cases reduce to </a:t>
              </a:r>
              <a:br>
                <a:rPr lang="en-US" sz="2400" dirty="0" smtClean="0"/>
              </a:br>
              <a:r>
                <a:rPr lang="en-US" sz="2400" dirty="0" smtClean="0"/>
                <a:t>KKL &amp; </a:t>
              </a:r>
              <a:r>
                <a:rPr lang="en-US" sz="2400" dirty="0" err="1" smtClean="0"/>
                <a:t>Friedgut’s</a:t>
              </a:r>
              <a:r>
                <a:rPr lang="en-US" sz="2400" dirty="0" smtClean="0"/>
                <a:t> junta theorem</a:t>
              </a:r>
              <a:r>
                <a:rPr lang="en-US" dirty="0" smtClean="0"/>
                <a:t>.</a:t>
              </a:r>
            </a:p>
            <a:p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General case is left as open problem.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81" y="4301163"/>
            <a:ext cx="4078941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224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On the Round Complexity of Randomized Byzantine Agreement</vt:lpstr>
      <vt:lpstr>Randomized BA &amp; Problem Statement</vt:lpstr>
      <vt:lpstr>Randomized BA &amp; Problem Statement</vt:lpstr>
      <vt:lpstr>We Show</vt:lpstr>
      <vt:lpstr>We Show</vt:lpstr>
      <vt:lpstr>Our Technique</vt:lpstr>
      <vt:lpstr>Our Technique</vt:lpstr>
      <vt:lpstr>Our Technique (cont’d)</vt:lpstr>
      <vt:lpstr>Our Technique (cont’d)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Round Complexity of Randomized Byzantine Agreement</dc:title>
  <dc:creator>Nik Mak</dc:creator>
  <cp:lastModifiedBy>Nik Mak</cp:lastModifiedBy>
  <cp:revision>22</cp:revision>
  <dcterms:created xsi:type="dcterms:W3CDTF">2019-08-19T16:48:39Z</dcterms:created>
  <dcterms:modified xsi:type="dcterms:W3CDTF">2019-08-20T18:36:32Z</dcterms:modified>
</cp:coreProperties>
</file>