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embeddedFontLst>
    <p:embeddedFont>
      <p:font typeface="Roboto" panose="02000000000000000000" pitchFamily="2" charset="0"/>
      <p:regular r:id="rId17"/>
      <p:bold r:id="rId18"/>
      <p:italic r:id="rId19"/>
      <p:boldItalic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4" roundtripDataSignature="AMtx7mjWA+fUoSLNCxPmxAF8qXrn4Zo4m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BD3B015D-E77C-4B49-A3FF-81EB35417912}">
  <a:tblStyle styleId="{BD3B015D-E77C-4B49-A3FF-81EB35417912}"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4" autoAdjust="0"/>
    <p:restoredTop sz="94660"/>
  </p:normalViewPr>
  <p:slideViewPr>
    <p:cSldViewPr snapToGrid="0">
      <p:cViewPr varScale="1">
        <p:scale>
          <a:sx n="76" d="100"/>
          <a:sy n="76" d="100"/>
        </p:scale>
        <p:origin x="296"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38cdb4fd196_2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3" name="Google Shape;143;g38cdb4fd196_2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2" name="Google Shape;162;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8" name="Google Shape;16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8"/>
        <p:cNvGrpSpPr/>
        <p:nvPr/>
      </p:nvGrpSpPr>
      <p:grpSpPr>
        <a:xfrm>
          <a:off x="0" y="0"/>
          <a:ext cx="0" cy="0"/>
          <a:chOff x="0" y="0"/>
          <a:chExt cx="0" cy="0"/>
        </a:xfrm>
      </p:grpSpPr>
      <p:sp>
        <p:nvSpPr>
          <p:cNvPr id="179" name="Google Shape;179;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0" name="Google Shape;180;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0" name="Google Shape;90;p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6" name="Google Shape;96;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2" name="Google Shape;102;p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
        <p:cNvGrpSpPr/>
        <p:nvPr/>
      </p:nvGrpSpPr>
      <p:grpSpPr>
        <a:xfrm>
          <a:off x="0" y="0"/>
          <a:ext cx="0" cy="0"/>
          <a:chOff x="0" y="0"/>
          <a:chExt cx="0" cy="0"/>
        </a:xfrm>
      </p:grpSpPr>
      <p:sp>
        <p:nvSpPr>
          <p:cNvPr id="107" name="Google Shape;107;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8" name="Google Shape;10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2" name="Google Shape;122;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6" name="Google Shape;136;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6"/>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6"/>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5"/>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6"/>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6"/>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1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17"/>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18"/>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18"/>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19"/>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19"/>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0"/>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0"/>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0"/>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0"/>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0"/>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3"/>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3"/>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3"/>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4"/>
          <p:cNvSpPr>
            <a:spLocks noGrp="1"/>
          </p:cNvSpPr>
          <p:nvPr>
            <p:ph type="pic" idx="2"/>
          </p:nvPr>
        </p:nvSpPr>
        <p:spPr>
          <a:xfrm>
            <a:off x="5183188" y="987425"/>
            <a:ext cx="6172200" cy="4873625"/>
          </a:xfrm>
          <a:prstGeom prst="rect">
            <a:avLst/>
          </a:prstGeom>
          <a:noFill/>
          <a:ln>
            <a:noFill/>
          </a:ln>
        </p:spPr>
      </p:sp>
      <p:sp>
        <p:nvSpPr>
          <p:cNvPr id="64" name="Google Shape;64;p24"/>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5"/>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1524000" y="2144487"/>
            <a:ext cx="9144000" cy="1654627"/>
          </a:xfrm>
          <a:prstGeom prst="rect">
            <a:avLst/>
          </a:prstGeom>
          <a:noFill/>
          <a:ln>
            <a:noFill/>
          </a:ln>
        </p:spPr>
        <p:txBody>
          <a:bodyPr spcFirstLastPara="1" wrap="square" lIns="91425" tIns="45700" rIns="91425" bIns="45700" anchor="b" anchorCtr="0">
            <a:noAutofit/>
          </a:bodyPr>
          <a:lstStyle/>
          <a:p>
            <a:pPr marL="0" lvl="0" indent="0" algn="ctr" rtl="0">
              <a:lnSpc>
                <a:spcPct val="200000"/>
              </a:lnSpc>
              <a:spcBef>
                <a:spcPts val="0"/>
              </a:spcBef>
              <a:spcAft>
                <a:spcPts val="0"/>
              </a:spcAft>
              <a:buClr>
                <a:srgbClr val="0C3571"/>
              </a:buClr>
              <a:buSzPts val="2800"/>
              <a:buFont typeface="Anta"/>
              <a:buNone/>
            </a:pPr>
            <a:br>
              <a:rPr lang="en-IN" sz="2800" b="1" dirty="0">
                <a:solidFill>
                  <a:srgbClr val="0C3571"/>
                </a:solidFill>
                <a:latin typeface="Anta"/>
                <a:ea typeface="Anta"/>
                <a:cs typeface="Anta"/>
                <a:sym typeface="Anta"/>
              </a:rPr>
            </a:br>
            <a:br>
              <a:rPr lang="en-IN" sz="2800" b="1" dirty="0">
                <a:solidFill>
                  <a:srgbClr val="0C3571"/>
                </a:solidFill>
                <a:latin typeface="Anta"/>
                <a:ea typeface="Anta"/>
                <a:cs typeface="Anta"/>
                <a:sym typeface="Anta"/>
              </a:rPr>
            </a:br>
            <a:br>
              <a:rPr lang="en-IN" sz="2800" b="1" dirty="0">
                <a:solidFill>
                  <a:srgbClr val="0C3571"/>
                </a:solidFill>
                <a:latin typeface="Anta"/>
                <a:ea typeface="Anta"/>
                <a:cs typeface="Anta"/>
                <a:sym typeface="Anta"/>
              </a:rPr>
            </a:br>
            <a:br>
              <a:rPr lang="en-IN" sz="2800" b="1" dirty="0">
                <a:solidFill>
                  <a:srgbClr val="0C3571"/>
                </a:solidFill>
                <a:latin typeface="Anta"/>
                <a:ea typeface="Anta"/>
                <a:cs typeface="Anta"/>
                <a:sym typeface="Anta"/>
              </a:rPr>
            </a:br>
            <a:br>
              <a:rPr lang="en-IN" sz="2800" b="1" dirty="0">
                <a:solidFill>
                  <a:srgbClr val="0C3571"/>
                </a:solidFill>
                <a:latin typeface="Anta"/>
                <a:ea typeface="Anta"/>
                <a:cs typeface="Anta"/>
                <a:sym typeface="Anta"/>
              </a:rPr>
            </a:br>
            <a:r>
              <a:rPr lang="en-IN" sz="4400" b="1" dirty="0">
                <a:solidFill>
                  <a:srgbClr val="0C3571"/>
                </a:solidFill>
                <a:latin typeface="Times New Roman"/>
                <a:ea typeface="Times New Roman"/>
                <a:cs typeface="Times New Roman"/>
                <a:sym typeface="Times New Roman"/>
              </a:rPr>
              <a:t>Capstone Project 2 </a:t>
            </a:r>
            <a:br>
              <a:rPr lang="en-IN" sz="4400" b="1" dirty="0">
                <a:solidFill>
                  <a:srgbClr val="0C3571"/>
                </a:solidFill>
                <a:latin typeface="Times New Roman"/>
                <a:ea typeface="Times New Roman"/>
                <a:cs typeface="Times New Roman"/>
                <a:sym typeface="Times New Roman"/>
              </a:rPr>
            </a:br>
            <a:r>
              <a:rPr lang="en-IN" sz="3200" b="1" dirty="0">
                <a:solidFill>
                  <a:srgbClr val="0C3571"/>
                </a:solidFill>
                <a:latin typeface="Times New Roman" panose="02020603050405020304" pitchFamily="18" charset="0"/>
                <a:ea typeface="Times New Roman"/>
                <a:cs typeface="Times New Roman" panose="02020603050405020304" pitchFamily="18" charset="0"/>
                <a:sym typeface="Arial"/>
              </a:rPr>
              <a:t>Heart Disease Detection</a:t>
            </a:r>
            <a:endParaRPr sz="3200" b="1" dirty="0">
              <a:solidFill>
                <a:srgbClr val="0C3571"/>
              </a:solidFill>
              <a:latin typeface="Times New Roman" panose="02020603050405020304" pitchFamily="18" charset="0"/>
              <a:ea typeface="Arial"/>
              <a:cs typeface="Times New Roman" panose="02020603050405020304" pitchFamily="18" charset="0"/>
              <a:sym typeface="Arial"/>
            </a:endParaRPr>
          </a:p>
          <a:p>
            <a:pPr marL="0" lvl="0" indent="0" algn="ctr" rtl="0">
              <a:lnSpc>
                <a:spcPct val="200000"/>
              </a:lnSpc>
              <a:spcBef>
                <a:spcPts val="0"/>
              </a:spcBef>
              <a:spcAft>
                <a:spcPts val="0"/>
              </a:spcAft>
              <a:buClr>
                <a:srgbClr val="0C3571"/>
              </a:buClr>
              <a:buSzPts val="2800"/>
              <a:buFont typeface="Anta"/>
              <a:buNone/>
            </a:pPr>
            <a:br>
              <a:rPr lang="en-IN" sz="1400" b="1" dirty="0">
                <a:solidFill>
                  <a:srgbClr val="2F5496"/>
                </a:solidFill>
                <a:latin typeface="Times New Roman"/>
                <a:ea typeface="Times New Roman"/>
                <a:cs typeface="Times New Roman"/>
                <a:sym typeface="Times New Roman"/>
              </a:rPr>
            </a:br>
            <a:endParaRPr sz="1400" dirty="0">
              <a:solidFill>
                <a:srgbClr val="2F5496"/>
              </a:solidFill>
              <a:latin typeface="Times New Roman"/>
              <a:ea typeface="Times New Roman"/>
              <a:cs typeface="Times New Roman"/>
              <a:sym typeface="Times New Roman"/>
            </a:endParaRPr>
          </a:p>
        </p:txBody>
      </p:sp>
      <p:sp>
        <p:nvSpPr>
          <p:cNvPr id="85" name="Google Shape;85;p1"/>
          <p:cNvSpPr txBox="1"/>
          <p:nvPr/>
        </p:nvSpPr>
        <p:spPr>
          <a:xfrm>
            <a:off x="7522028" y="4225385"/>
            <a:ext cx="4125600" cy="190817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2800" b="0" i="0" u="none" strike="noStrike" cap="none" dirty="0">
                <a:solidFill>
                  <a:srgbClr val="2F5496"/>
                </a:solidFill>
                <a:latin typeface="Times New Roman"/>
                <a:ea typeface="Times New Roman"/>
                <a:cs typeface="Times New Roman"/>
                <a:sym typeface="Times New Roman"/>
              </a:rPr>
              <a:t>Team Members</a:t>
            </a:r>
            <a:endParaRPr dirty="0"/>
          </a:p>
          <a:p>
            <a:pPr marL="0" marR="0" lvl="0" indent="0" algn="l" rtl="0">
              <a:spcBef>
                <a:spcPts val="0"/>
              </a:spcBef>
              <a:spcAft>
                <a:spcPts val="0"/>
              </a:spcAft>
              <a:buNone/>
            </a:pPr>
            <a:r>
              <a:rPr lang="en-IN" sz="1800">
                <a:solidFill>
                  <a:srgbClr val="2F5496"/>
                </a:solidFill>
                <a:latin typeface="Times New Roman"/>
                <a:ea typeface="Times New Roman"/>
                <a:cs typeface="Times New Roman"/>
                <a:sym typeface="Times New Roman"/>
              </a:rPr>
              <a:t>T120100106: </a:t>
            </a:r>
            <a:r>
              <a:rPr lang="en-IN" sz="1800" dirty="0">
                <a:solidFill>
                  <a:srgbClr val="2F5496"/>
                </a:solidFill>
                <a:latin typeface="Times New Roman"/>
                <a:ea typeface="Times New Roman"/>
                <a:cs typeface="Times New Roman"/>
                <a:sym typeface="Times New Roman"/>
              </a:rPr>
              <a:t>Raina Rego</a:t>
            </a:r>
            <a:endParaRPr lang="en-IN" dirty="0"/>
          </a:p>
          <a:p>
            <a:pPr marL="0" marR="0" lvl="0" indent="0" algn="l" rtl="0">
              <a:spcBef>
                <a:spcPts val="0"/>
              </a:spcBef>
              <a:spcAft>
                <a:spcPts val="0"/>
              </a:spcAft>
              <a:buNone/>
            </a:pPr>
            <a:r>
              <a:rPr lang="en-IN" sz="1800" dirty="0">
                <a:solidFill>
                  <a:srgbClr val="2F5496"/>
                </a:solidFill>
                <a:latin typeface="Times New Roman"/>
                <a:ea typeface="Times New Roman"/>
                <a:cs typeface="Times New Roman"/>
                <a:sym typeface="Times New Roman"/>
              </a:rPr>
              <a:t>T120100128: Issa Ilyas </a:t>
            </a:r>
          </a:p>
          <a:p>
            <a:pPr marL="0" marR="0" lvl="0" indent="0" algn="l" rtl="0">
              <a:spcBef>
                <a:spcPts val="0"/>
              </a:spcBef>
              <a:spcAft>
                <a:spcPts val="0"/>
              </a:spcAft>
              <a:buNone/>
            </a:pPr>
            <a:r>
              <a:rPr lang="en-IN" sz="1800" dirty="0">
                <a:solidFill>
                  <a:srgbClr val="2F5496"/>
                </a:solidFill>
                <a:latin typeface="Times New Roman"/>
                <a:ea typeface="Times New Roman"/>
                <a:cs typeface="Times New Roman"/>
                <a:sym typeface="Times New Roman"/>
              </a:rPr>
              <a:t>T120100125:Swarnim Deshpande</a:t>
            </a:r>
            <a:endParaRPr sz="1800"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rgbClr val="2F5496"/>
              </a:solidFill>
              <a:latin typeface="Times New Roman"/>
              <a:ea typeface="Times New Roman"/>
              <a:cs typeface="Times New Roman"/>
              <a:sym typeface="Times New Roman"/>
            </a:endParaRPr>
          </a:p>
        </p:txBody>
      </p:sp>
      <p:pic>
        <p:nvPicPr>
          <p:cNvPr id="86" name="Google Shape;86;p1"/>
          <p:cNvPicPr preferRelativeResize="0"/>
          <p:nvPr/>
        </p:nvPicPr>
        <p:blipFill rotWithShape="1">
          <a:blip r:embed="rId3">
            <a:alphaModFix/>
          </a:blip>
          <a:srcRect/>
          <a:stretch/>
        </p:blipFill>
        <p:spPr>
          <a:xfrm>
            <a:off x="10232571" y="304800"/>
            <a:ext cx="1578429" cy="1055914"/>
          </a:xfrm>
          <a:prstGeom prst="rect">
            <a:avLst/>
          </a:prstGeom>
          <a:noFill/>
          <a:ln>
            <a:noFill/>
          </a:ln>
        </p:spPr>
      </p:pic>
      <p:sp>
        <p:nvSpPr>
          <p:cNvPr id="87" name="Google Shape;87;p1"/>
          <p:cNvSpPr txBox="1"/>
          <p:nvPr/>
        </p:nvSpPr>
        <p:spPr>
          <a:xfrm>
            <a:off x="0" y="0"/>
            <a:ext cx="3000000" cy="6156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endParaRPr sz="2800">
              <a:solidFill>
                <a:srgbClr val="2F5496"/>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g38cdb4fd196_2_27"/>
          <p:cNvSpPr txBox="1"/>
          <p:nvPr/>
        </p:nvSpPr>
        <p:spPr>
          <a:xfrm>
            <a:off x="887261" y="201719"/>
            <a:ext cx="10417500" cy="1262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4000">
                <a:solidFill>
                  <a:srgbClr val="2F5496"/>
                </a:solidFill>
                <a:latin typeface="Times New Roman"/>
                <a:ea typeface="Times New Roman"/>
                <a:cs typeface="Times New Roman"/>
                <a:sym typeface="Times New Roman"/>
              </a:rPr>
              <a:t>Model Evaluation &amp; Performance Analysis</a:t>
            </a:r>
            <a:endParaRPr/>
          </a:p>
          <a:p>
            <a:pPr marL="0" marR="0" lvl="0" indent="0" algn="l" rtl="0">
              <a:spcBef>
                <a:spcPts val="0"/>
              </a:spcBef>
              <a:spcAft>
                <a:spcPts val="0"/>
              </a:spcAft>
              <a:buNone/>
            </a:pPr>
            <a:r>
              <a:rPr lang="en-IN" sz="1800">
                <a:solidFill>
                  <a:schemeClr val="dk1"/>
                </a:solidFill>
                <a:latin typeface="Times New Roman"/>
                <a:ea typeface="Times New Roman"/>
                <a:cs typeface="Times New Roman"/>
                <a:sym typeface="Times New Roman"/>
              </a:rPr>
              <a:t> </a:t>
            </a:r>
            <a:endParaRPr sz="1800">
              <a:solidFill>
                <a:schemeClr val="dk1"/>
              </a:solidFill>
              <a:latin typeface="Times New Roman"/>
              <a:ea typeface="Times New Roman"/>
              <a:cs typeface="Times New Roman"/>
              <a:sym typeface="Times New Roman"/>
            </a:endParaRPr>
          </a:p>
        </p:txBody>
      </p:sp>
      <p:pic>
        <p:nvPicPr>
          <p:cNvPr id="146" name="Google Shape;146;g38cdb4fd196_2_27"/>
          <p:cNvPicPr preferRelativeResize="0"/>
          <p:nvPr/>
        </p:nvPicPr>
        <p:blipFill rotWithShape="1">
          <a:blip r:embed="rId3">
            <a:alphaModFix/>
          </a:blip>
          <a:srcRect/>
          <a:stretch/>
        </p:blipFill>
        <p:spPr>
          <a:xfrm>
            <a:off x="10232571" y="304800"/>
            <a:ext cx="1578429" cy="1055914"/>
          </a:xfrm>
          <a:prstGeom prst="rect">
            <a:avLst/>
          </a:prstGeom>
          <a:noFill/>
          <a:ln>
            <a:noFill/>
          </a:ln>
        </p:spPr>
      </p:pic>
      <p:graphicFrame>
        <p:nvGraphicFramePr>
          <p:cNvPr id="147" name="Google Shape;147;g38cdb4fd196_2_27"/>
          <p:cNvGraphicFramePr/>
          <p:nvPr/>
        </p:nvGraphicFramePr>
        <p:xfrm>
          <a:off x="206400" y="1952625"/>
          <a:ext cx="11728125" cy="4484975"/>
        </p:xfrm>
        <a:graphic>
          <a:graphicData uri="http://schemas.openxmlformats.org/drawingml/2006/table">
            <a:tbl>
              <a:tblPr>
                <a:solidFill>
                  <a:srgbClr val="FFFFFF"/>
                </a:solidFill>
                <a:tableStyleId>{BD3B015D-E77C-4B49-A3FF-81EB35417912}</a:tableStyleId>
              </a:tblPr>
              <a:tblGrid>
                <a:gridCol w="1376525">
                  <a:extLst>
                    <a:ext uri="{9D8B030D-6E8A-4147-A177-3AD203B41FA5}">
                      <a16:colId xmlns:a16="http://schemas.microsoft.com/office/drawing/2014/main" val="20000"/>
                    </a:ext>
                  </a:extLst>
                </a:gridCol>
                <a:gridCol w="1165475">
                  <a:extLst>
                    <a:ext uri="{9D8B030D-6E8A-4147-A177-3AD203B41FA5}">
                      <a16:colId xmlns:a16="http://schemas.microsoft.com/office/drawing/2014/main" val="20001"/>
                    </a:ext>
                  </a:extLst>
                </a:gridCol>
                <a:gridCol w="1165475">
                  <a:extLst>
                    <a:ext uri="{9D8B030D-6E8A-4147-A177-3AD203B41FA5}">
                      <a16:colId xmlns:a16="http://schemas.microsoft.com/office/drawing/2014/main" val="20002"/>
                    </a:ext>
                  </a:extLst>
                </a:gridCol>
                <a:gridCol w="1165475">
                  <a:extLst>
                    <a:ext uri="{9D8B030D-6E8A-4147-A177-3AD203B41FA5}">
                      <a16:colId xmlns:a16="http://schemas.microsoft.com/office/drawing/2014/main" val="20003"/>
                    </a:ext>
                  </a:extLst>
                </a:gridCol>
                <a:gridCol w="1165475">
                  <a:extLst>
                    <a:ext uri="{9D8B030D-6E8A-4147-A177-3AD203B41FA5}">
                      <a16:colId xmlns:a16="http://schemas.microsoft.com/office/drawing/2014/main" val="20004"/>
                    </a:ext>
                  </a:extLst>
                </a:gridCol>
                <a:gridCol w="1165475">
                  <a:extLst>
                    <a:ext uri="{9D8B030D-6E8A-4147-A177-3AD203B41FA5}">
                      <a16:colId xmlns:a16="http://schemas.microsoft.com/office/drawing/2014/main" val="20005"/>
                    </a:ext>
                  </a:extLst>
                </a:gridCol>
                <a:gridCol w="1165475">
                  <a:extLst>
                    <a:ext uri="{9D8B030D-6E8A-4147-A177-3AD203B41FA5}">
                      <a16:colId xmlns:a16="http://schemas.microsoft.com/office/drawing/2014/main" val="20006"/>
                    </a:ext>
                  </a:extLst>
                </a:gridCol>
                <a:gridCol w="1165475">
                  <a:extLst>
                    <a:ext uri="{9D8B030D-6E8A-4147-A177-3AD203B41FA5}">
                      <a16:colId xmlns:a16="http://schemas.microsoft.com/office/drawing/2014/main" val="20007"/>
                    </a:ext>
                  </a:extLst>
                </a:gridCol>
                <a:gridCol w="1165475">
                  <a:extLst>
                    <a:ext uri="{9D8B030D-6E8A-4147-A177-3AD203B41FA5}">
                      <a16:colId xmlns:a16="http://schemas.microsoft.com/office/drawing/2014/main" val="20008"/>
                    </a:ext>
                  </a:extLst>
                </a:gridCol>
                <a:gridCol w="1027800">
                  <a:extLst>
                    <a:ext uri="{9D8B030D-6E8A-4147-A177-3AD203B41FA5}">
                      <a16:colId xmlns:a16="http://schemas.microsoft.com/office/drawing/2014/main" val="20009"/>
                    </a:ext>
                  </a:extLst>
                </a:gridCol>
              </a:tblGrid>
              <a:tr h="1157425">
                <a:tc>
                  <a:txBody>
                    <a:bodyPr/>
                    <a:lstStyle/>
                    <a:p>
                      <a:pPr marL="0" lvl="0" indent="0" algn="l" rtl="0">
                        <a:lnSpc>
                          <a:spcPct val="163043"/>
                        </a:lnSpc>
                        <a:spcBef>
                          <a:spcPts val="0"/>
                        </a:spcBef>
                        <a:spcAft>
                          <a:spcPts val="0"/>
                        </a:spcAft>
                        <a:buNone/>
                      </a:pPr>
                      <a:r>
                        <a:rPr lang="en-IN" sz="1350" b="1">
                          <a:solidFill>
                            <a:srgbClr val="0F1115"/>
                          </a:solidFill>
                          <a:highlight>
                            <a:srgbClr val="FFFFFF"/>
                          </a:highlight>
                          <a:latin typeface="Roboto"/>
                          <a:ea typeface="Roboto"/>
                          <a:cs typeface="Roboto"/>
                          <a:sym typeface="Roboto"/>
                        </a:rPr>
                        <a:t>Model</a:t>
                      </a:r>
                      <a:endParaRPr sz="1350" b="1">
                        <a:solidFill>
                          <a:srgbClr val="0F1115"/>
                        </a:solidFill>
                        <a:highlight>
                          <a:srgbClr val="FFFFFF"/>
                        </a:highlight>
                        <a:latin typeface="Roboto"/>
                        <a:ea typeface="Roboto"/>
                        <a:cs typeface="Roboto"/>
                        <a:sym typeface="Roboto"/>
                      </a:endParaRPr>
                    </a:p>
                  </a:txBody>
                  <a:tcPr marL="91425" marR="152400" marT="95250" marB="95250">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350" b="1">
                          <a:solidFill>
                            <a:srgbClr val="0F1115"/>
                          </a:solidFill>
                          <a:highlight>
                            <a:srgbClr val="FFFFFF"/>
                          </a:highlight>
                          <a:latin typeface="Roboto"/>
                          <a:ea typeface="Roboto"/>
                          <a:cs typeface="Roboto"/>
                          <a:sym typeface="Roboto"/>
                        </a:rPr>
                        <a:t>Accuracy</a:t>
                      </a:r>
                      <a:endParaRPr sz="1350" b="1">
                        <a:solidFill>
                          <a:srgbClr val="0F1115"/>
                        </a:solidFill>
                        <a:highlight>
                          <a:srgbClr val="FFFFFF"/>
                        </a:highlight>
                        <a:latin typeface="Roboto"/>
                        <a:ea typeface="Roboto"/>
                        <a:cs typeface="Roboto"/>
                        <a:sym typeface="Roboto"/>
                      </a:endParaRPr>
                    </a:p>
                  </a:txBody>
                  <a:tcPr marL="152400" marR="152400" marT="95250" marB="95250">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350" b="1">
                          <a:solidFill>
                            <a:srgbClr val="0F1115"/>
                          </a:solidFill>
                          <a:highlight>
                            <a:srgbClr val="FFFFFF"/>
                          </a:highlight>
                          <a:latin typeface="Roboto"/>
                          <a:ea typeface="Roboto"/>
                          <a:cs typeface="Roboto"/>
                          <a:sym typeface="Roboto"/>
                        </a:rPr>
                        <a:t>Precision</a:t>
                      </a:r>
                      <a:endParaRPr sz="1350" b="1">
                        <a:solidFill>
                          <a:srgbClr val="0F1115"/>
                        </a:solidFill>
                        <a:highlight>
                          <a:srgbClr val="FFFFFF"/>
                        </a:highlight>
                        <a:latin typeface="Roboto"/>
                        <a:ea typeface="Roboto"/>
                        <a:cs typeface="Roboto"/>
                        <a:sym typeface="Roboto"/>
                      </a:endParaRPr>
                    </a:p>
                  </a:txBody>
                  <a:tcPr marL="152400" marR="152400" marT="95250" marB="95250">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350" b="1">
                          <a:solidFill>
                            <a:srgbClr val="0F1115"/>
                          </a:solidFill>
                          <a:highlight>
                            <a:srgbClr val="FFFFFF"/>
                          </a:highlight>
                          <a:latin typeface="Roboto"/>
                          <a:ea typeface="Roboto"/>
                          <a:cs typeface="Roboto"/>
                          <a:sym typeface="Roboto"/>
                        </a:rPr>
                        <a:t>Recall</a:t>
                      </a:r>
                      <a:endParaRPr sz="1350" b="1">
                        <a:solidFill>
                          <a:srgbClr val="0F1115"/>
                        </a:solidFill>
                        <a:highlight>
                          <a:srgbClr val="FFFFFF"/>
                        </a:highlight>
                        <a:latin typeface="Roboto"/>
                        <a:ea typeface="Roboto"/>
                        <a:cs typeface="Roboto"/>
                        <a:sym typeface="Roboto"/>
                      </a:endParaRPr>
                    </a:p>
                  </a:txBody>
                  <a:tcPr marL="152400" marR="152400" marT="95250" marB="95250">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350" b="1">
                          <a:solidFill>
                            <a:srgbClr val="0F1115"/>
                          </a:solidFill>
                          <a:highlight>
                            <a:srgbClr val="FFFFFF"/>
                          </a:highlight>
                          <a:latin typeface="Roboto"/>
                          <a:ea typeface="Roboto"/>
                          <a:cs typeface="Roboto"/>
                          <a:sym typeface="Roboto"/>
                        </a:rPr>
                        <a:t>F1 Score</a:t>
                      </a:r>
                      <a:endParaRPr sz="1350" b="1">
                        <a:solidFill>
                          <a:srgbClr val="0F1115"/>
                        </a:solidFill>
                        <a:highlight>
                          <a:srgbClr val="FFFFFF"/>
                        </a:highlight>
                        <a:latin typeface="Roboto"/>
                        <a:ea typeface="Roboto"/>
                        <a:cs typeface="Roboto"/>
                        <a:sym typeface="Roboto"/>
                      </a:endParaRPr>
                    </a:p>
                  </a:txBody>
                  <a:tcPr marL="152400" marR="152400" marT="95250" marB="95250">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350" b="1">
                          <a:solidFill>
                            <a:srgbClr val="0F1115"/>
                          </a:solidFill>
                          <a:highlight>
                            <a:srgbClr val="FFFFFF"/>
                          </a:highlight>
                          <a:latin typeface="Roboto"/>
                          <a:ea typeface="Roboto"/>
                          <a:cs typeface="Roboto"/>
                          <a:sym typeface="Roboto"/>
                        </a:rPr>
                        <a:t>ROC-AUC</a:t>
                      </a:r>
                      <a:endParaRPr sz="1350" b="1">
                        <a:solidFill>
                          <a:srgbClr val="0F1115"/>
                        </a:solidFill>
                        <a:highlight>
                          <a:srgbClr val="FFFFFF"/>
                        </a:highlight>
                        <a:latin typeface="Roboto"/>
                        <a:ea typeface="Roboto"/>
                        <a:cs typeface="Roboto"/>
                        <a:sym typeface="Roboto"/>
                      </a:endParaRPr>
                    </a:p>
                  </a:txBody>
                  <a:tcPr marL="152400" marR="152400" marT="95250" marB="95250">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350" b="1">
                          <a:solidFill>
                            <a:srgbClr val="0F1115"/>
                          </a:solidFill>
                          <a:highlight>
                            <a:srgbClr val="FFFFFF"/>
                          </a:highlight>
                          <a:latin typeface="Roboto"/>
                          <a:ea typeface="Roboto"/>
                          <a:cs typeface="Roboto"/>
                          <a:sym typeface="Roboto"/>
                        </a:rPr>
                        <a:t>True Healthy</a:t>
                      </a:r>
                      <a:endParaRPr sz="1350" b="1">
                        <a:solidFill>
                          <a:srgbClr val="0F1115"/>
                        </a:solidFill>
                        <a:highlight>
                          <a:srgbClr val="FFFFFF"/>
                        </a:highlight>
                        <a:latin typeface="Roboto"/>
                        <a:ea typeface="Roboto"/>
                        <a:cs typeface="Roboto"/>
                        <a:sym typeface="Roboto"/>
                      </a:endParaRPr>
                    </a:p>
                  </a:txBody>
                  <a:tcPr marL="152400" marR="152400" marT="95250" marB="95250">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350" b="1">
                          <a:solidFill>
                            <a:srgbClr val="0F1115"/>
                          </a:solidFill>
                          <a:highlight>
                            <a:srgbClr val="FFFFFF"/>
                          </a:highlight>
                          <a:latin typeface="Roboto"/>
                          <a:ea typeface="Roboto"/>
                          <a:cs typeface="Roboto"/>
                          <a:sym typeface="Roboto"/>
                        </a:rPr>
                        <a:t>False Sick</a:t>
                      </a:r>
                      <a:endParaRPr sz="1350" b="1">
                        <a:solidFill>
                          <a:srgbClr val="0F1115"/>
                        </a:solidFill>
                        <a:highlight>
                          <a:srgbClr val="FFFFFF"/>
                        </a:highlight>
                        <a:latin typeface="Roboto"/>
                        <a:ea typeface="Roboto"/>
                        <a:cs typeface="Roboto"/>
                        <a:sym typeface="Roboto"/>
                      </a:endParaRPr>
                    </a:p>
                  </a:txBody>
                  <a:tcPr marL="152400" marR="152400" marT="95250" marB="95250">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350" b="1">
                          <a:solidFill>
                            <a:srgbClr val="0F1115"/>
                          </a:solidFill>
                          <a:highlight>
                            <a:srgbClr val="FFFFFF"/>
                          </a:highlight>
                          <a:latin typeface="Roboto"/>
                          <a:ea typeface="Roboto"/>
                          <a:cs typeface="Roboto"/>
                          <a:sym typeface="Roboto"/>
                        </a:rPr>
                        <a:t>False Healthy</a:t>
                      </a:r>
                      <a:endParaRPr sz="1350" b="1">
                        <a:solidFill>
                          <a:srgbClr val="0F1115"/>
                        </a:solidFill>
                        <a:highlight>
                          <a:srgbClr val="FFFFFF"/>
                        </a:highlight>
                        <a:latin typeface="Roboto"/>
                        <a:ea typeface="Roboto"/>
                        <a:cs typeface="Roboto"/>
                        <a:sym typeface="Roboto"/>
                      </a:endParaRPr>
                    </a:p>
                  </a:txBody>
                  <a:tcPr marL="152400" marR="152400" marT="95250" marB="95250">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350" b="1">
                          <a:solidFill>
                            <a:srgbClr val="0F1115"/>
                          </a:solidFill>
                          <a:highlight>
                            <a:srgbClr val="FFFFFF"/>
                          </a:highlight>
                          <a:latin typeface="Roboto"/>
                          <a:ea typeface="Roboto"/>
                          <a:cs typeface="Roboto"/>
                          <a:sym typeface="Roboto"/>
                        </a:rPr>
                        <a:t>True Sick</a:t>
                      </a:r>
                      <a:endParaRPr sz="1350" b="1">
                        <a:solidFill>
                          <a:srgbClr val="0F1115"/>
                        </a:solidFill>
                        <a:highlight>
                          <a:srgbClr val="FFFFFF"/>
                        </a:highlight>
                        <a:latin typeface="Roboto"/>
                        <a:ea typeface="Roboto"/>
                        <a:cs typeface="Roboto"/>
                        <a:sym typeface="Roboto"/>
                      </a:endParaRPr>
                    </a:p>
                  </a:txBody>
                  <a:tcPr marL="152400" marR="152400" marT="95250" marB="95250">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1157425">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Logistic Regression</a:t>
                      </a:r>
                      <a:endParaRPr sz="1150">
                        <a:solidFill>
                          <a:srgbClr val="0F1115"/>
                        </a:solidFill>
                        <a:highlight>
                          <a:srgbClr val="FFFFFF"/>
                        </a:highlight>
                        <a:latin typeface="Roboto"/>
                        <a:ea typeface="Roboto"/>
                        <a:cs typeface="Roboto"/>
                        <a:sym typeface="Roboto"/>
                      </a:endParaRPr>
                    </a:p>
                  </a:txBody>
                  <a:tcPr marL="91425"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68.8%</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76.9%</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65.2%</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70.6%</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71.1%</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25</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9</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16</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30</a:t>
                      </a:r>
                      <a:endParaRPr sz="1150">
                        <a:solidFill>
                          <a:srgbClr val="0F1115"/>
                        </a:solidFill>
                        <a:highlight>
                          <a:srgbClr val="FFFFFF"/>
                        </a:highlight>
                        <a:latin typeface="Roboto"/>
                        <a:ea typeface="Roboto"/>
                        <a:cs typeface="Roboto"/>
                        <a:sym typeface="Roboto"/>
                      </a:endParaRPr>
                    </a:p>
                  </a:txBody>
                  <a:tcPr marL="152400" marR="91425"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723375">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Random Forest</a:t>
                      </a:r>
                      <a:endParaRPr sz="1150">
                        <a:solidFill>
                          <a:srgbClr val="0F1115"/>
                        </a:solidFill>
                        <a:highlight>
                          <a:srgbClr val="FFFFFF"/>
                        </a:highlight>
                        <a:latin typeface="Roboto"/>
                        <a:ea typeface="Roboto"/>
                        <a:cs typeface="Roboto"/>
                        <a:sym typeface="Roboto"/>
                      </a:endParaRPr>
                    </a:p>
                  </a:txBody>
                  <a:tcPr marL="91425"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62.5%</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66.7%</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69.6%</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68.1%</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61.9%</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18</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16</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14</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32</a:t>
                      </a:r>
                      <a:endParaRPr sz="1150">
                        <a:solidFill>
                          <a:srgbClr val="0F1115"/>
                        </a:solidFill>
                        <a:highlight>
                          <a:srgbClr val="FFFFFF"/>
                        </a:highlight>
                        <a:latin typeface="Roboto"/>
                        <a:ea typeface="Roboto"/>
                        <a:cs typeface="Roboto"/>
                        <a:sym typeface="Roboto"/>
                      </a:endParaRPr>
                    </a:p>
                  </a:txBody>
                  <a:tcPr marL="152400" marR="91425"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723375">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SVM</a:t>
                      </a:r>
                      <a:endParaRPr sz="1150">
                        <a:solidFill>
                          <a:srgbClr val="0F1115"/>
                        </a:solidFill>
                        <a:highlight>
                          <a:srgbClr val="FFFFFF"/>
                        </a:highlight>
                        <a:latin typeface="Roboto"/>
                        <a:ea typeface="Roboto"/>
                        <a:cs typeface="Roboto"/>
                        <a:sym typeface="Roboto"/>
                      </a:endParaRPr>
                    </a:p>
                  </a:txBody>
                  <a:tcPr marL="91425"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57.5%</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63.0%</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63.0%</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63.0%</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63.7%</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17</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17</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17</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29</a:t>
                      </a:r>
                      <a:endParaRPr sz="1150">
                        <a:solidFill>
                          <a:srgbClr val="0F1115"/>
                        </a:solidFill>
                        <a:highlight>
                          <a:srgbClr val="FFFFFF"/>
                        </a:highlight>
                        <a:latin typeface="Roboto"/>
                        <a:ea typeface="Roboto"/>
                        <a:cs typeface="Roboto"/>
                        <a:sym typeface="Roboto"/>
                      </a:endParaRPr>
                    </a:p>
                  </a:txBody>
                  <a:tcPr marL="152400" marR="91425"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723375">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Decision Tree</a:t>
                      </a:r>
                      <a:endParaRPr sz="1150">
                        <a:solidFill>
                          <a:srgbClr val="0F1115"/>
                        </a:solidFill>
                        <a:highlight>
                          <a:srgbClr val="FFFFFF"/>
                        </a:highlight>
                        <a:latin typeface="Roboto"/>
                        <a:ea typeface="Roboto"/>
                        <a:cs typeface="Roboto"/>
                        <a:sym typeface="Roboto"/>
                      </a:endParaRPr>
                    </a:p>
                  </a:txBody>
                  <a:tcPr marL="91425"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55.0%</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60.4%</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63.0%</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61.7%</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53.6%</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15</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19</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17</a:t>
                      </a:r>
                      <a:endParaRPr sz="1150">
                        <a:solidFill>
                          <a:srgbClr val="0F1115"/>
                        </a:solidFill>
                        <a:highlight>
                          <a:srgbClr val="FFFFFF"/>
                        </a:highlight>
                        <a:latin typeface="Roboto"/>
                        <a:ea typeface="Roboto"/>
                        <a:cs typeface="Roboto"/>
                        <a:sym typeface="Roboto"/>
                      </a:endParaRPr>
                    </a:p>
                  </a:txBody>
                  <a:tcPr marL="152400" marR="152400"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l" rtl="0">
                        <a:lnSpc>
                          <a:spcPct val="163043"/>
                        </a:lnSpc>
                        <a:spcBef>
                          <a:spcPts val="0"/>
                        </a:spcBef>
                        <a:spcAft>
                          <a:spcPts val="0"/>
                        </a:spcAft>
                        <a:buNone/>
                      </a:pPr>
                      <a:r>
                        <a:rPr lang="en-IN" sz="1150">
                          <a:solidFill>
                            <a:srgbClr val="0F1115"/>
                          </a:solidFill>
                          <a:highlight>
                            <a:srgbClr val="FFFFFF"/>
                          </a:highlight>
                          <a:latin typeface="Roboto"/>
                          <a:ea typeface="Roboto"/>
                          <a:cs typeface="Roboto"/>
                          <a:sym typeface="Roboto"/>
                        </a:rPr>
                        <a:t>29</a:t>
                      </a:r>
                      <a:endParaRPr sz="1150">
                        <a:solidFill>
                          <a:srgbClr val="0F1115"/>
                        </a:solidFill>
                        <a:highlight>
                          <a:srgbClr val="FFFFFF"/>
                        </a:highlight>
                        <a:latin typeface="Roboto"/>
                        <a:ea typeface="Roboto"/>
                        <a:cs typeface="Roboto"/>
                        <a:sym typeface="Roboto"/>
                      </a:endParaRPr>
                    </a:p>
                  </a:txBody>
                  <a:tcPr marL="152400" marR="91425" marT="95250" marB="95250">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cxnSp>
        <p:nvCxnSpPr>
          <p:cNvPr id="148" name="Google Shape;148;g38cdb4fd196_2_27"/>
          <p:cNvCxnSpPr/>
          <p:nvPr/>
        </p:nvCxnSpPr>
        <p:spPr>
          <a:xfrm>
            <a:off x="160650" y="1964725"/>
            <a:ext cx="12300" cy="4473300"/>
          </a:xfrm>
          <a:prstGeom prst="straightConnector1">
            <a:avLst/>
          </a:prstGeom>
          <a:noFill/>
          <a:ln w="9525" cap="flat" cmpd="sng">
            <a:solidFill>
              <a:schemeClr val="dk2"/>
            </a:solidFill>
            <a:prstDash val="solid"/>
            <a:round/>
            <a:headEnd type="none" w="med" len="med"/>
            <a:tailEnd type="none" w="med" len="med"/>
          </a:ln>
        </p:spPr>
      </p:cxnSp>
      <p:cxnSp>
        <p:nvCxnSpPr>
          <p:cNvPr id="149" name="Google Shape;149;g38cdb4fd196_2_27"/>
          <p:cNvCxnSpPr/>
          <p:nvPr/>
        </p:nvCxnSpPr>
        <p:spPr>
          <a:xfrm>
            <a:off x="1474575" y="1958463"/>
            <a:ext cx="12300" cy="4473300"/>
          </a:xfrm>
          <a:prstGeom prst="straightConnector1">
            <a:avLst/>
          </a:prstGeom>
          <a:noFill/>
          <a:ln w="9525" cap="flat" cmpd="sng">
            <a:solidFill>
              <a:schemeClr val="dk2"/>
            </a:solidFill>
            <a:prstDash val="solid"/>
            <a:round/>
            <a:headEnd type="none" w="med" len="med"/>
            <a:tailEnd type="none" w="med" len="med"/>
          </a:ln>
        </p:spPr>
      </p:cxnSp>
      <p:cxnSp>
        <p:nvCxnSpPr>
          <p:cNvPr id="150" name="Google Shape;150;g38cdb4fd196_2_27"/>
          <p:cNvCxnSpPr/>
          <p:nvPr/>
        </p:nvCxnSpPr>
        <p:spPr>
          <a:xfrm>
            <a:off x="2677325" y="1958463"/>
            <a:ext cx="12300" cy="4473300"/>
          </a:xfrm>
          <a:prstGeom prst="straightConnector1">
            <a:avLst/>
          </a:prstGeom>
          <a:noFill/>
          <a:ln w="9525" cap="flat" cmpd="sng">
            <a:solidFill>
              <a:schemeClr val="dk2"/>
            </a:solidFill>
            <a:prstDash val="solid"/>
            <a:round/>
            <a:headEnd type="none" w="med" len="med"/>
            <a:tailEnd type="none" w="med" len="med"/>
          </a:ln>
        </p:spPr>
      </p:cxnSp>
      <p:cxnSp>
        <p:nvCxnSpPr>
          <p:cNvPr id="151" name="Google Shape;151;g38cdb4fd196_2_27"/>
          <p:cNvCxnSpPr/>
          <p:nvPr/>
        </p:nvCxnSpPr>
        <p:spPr>
          <a:xfrm>
            <a:off x="3818250" y="1958463"/>
            <a:ext cx="12300" cy="4473300"/>
          </a:xfrm>
          <a:prstGeom prst="straightConnector1">
            <a:avLst/>
          </a:prstGeom>
          <a:noFill/>
          <a:ln w="9525" cap="flat" cmpd="sng">
            <a:solidFill>
              <a:schemeClr val="dk2"/>
            </a:solidFill>
            <a:prstDash val="solid"/>
            <a:round/>
            <a:headEnd type="none" w="med" len="med"/>
            <a:tailEnd type="none" w="med" len="med"/>
          </a:ln>
        </p:spPr>
      </p:cxnSp>
      <p:cxnSp>
        <p:nvCxnSpPr>
          <p:cNvPr id="152" name="Google Shape;152;g38cdb4fd196_2_27"/>
          <p:cNvCxnSpPr/>
          <p:nvPr/>
        </p:nvCxnSpPr>
        <p:spPr>
          <a:xfrm>
            <a:off x="4885050" y="1964725"/>
            <a:ext cx="12300" cy="4473300"/>
          </a:xfrm>
          <a:prstGeom prst="straightConnector1">
            <a:avLst/>
          </a:prstGeom>
          <a:noFill/>
          <a:ln w="9525" cap="flat" cmpd="sng">
            <a:solidFill>
              <a:schemeClr val="dk2"/>
            </a:solidFill>
            <a:prstDash val="solid"/>
            <a:round/>
            <a:headEnd type="none" w="med" len="med"/>
            <a:tailEnd type="none" w="med" len="med"/>
          </a:ln>
        </p:spPr>
      </p:cxnSp>
      <p:cxnSp>
        <p:nvCxnSpPr>
          <p:cNvPr id="153" name="Google Shape;153;g38cdb4fd196_2_27"/>
          <p:cNvCxnSpPr/>
          <p:nvPr/>
        </p:nvCxnSpPr>
        <p:spPr>
          <a:xfrm>
            <a:off x="6244825" y="1958463"/>
            <a:ext cx="12300" cy="4473300"/>
          </a:xfrm>
          <a:prstGeom prst="straightConnector1">
            <a:avLst/>
          </a:prstGeom>
          <a:noFill/>
          <a:ln w="9525" cap="flat" cmpd="sng">
            <a:solidFill>
              <a:schemeClr val="dk2"/>
            </a:solidFill>
            <a:prstDash val="solid"/>
            <a:round/>
            <a:headEnd type="none" w="med" len="med"/>
            <a:tailEnd type="none" w="med" len="med"/>
          </a:ln>
        </p:spPr>
      </p:cxnSp>
      <p:cxnSp>
        <p:nvCxnSpPr>
          <p:cNvPr id="154" name="Google Shape;154;g38cdb4fd196_2_27"/>
          <p:cNvCxnSpPr/>
          <p:nvPr/>
        </p:nvCxnSpPr>
        <p:spPr>
          <a:xfrm>
            <a:off x="7327575" y="1958463"/>
            <a:ext cx="12300" cy="4473300"/>
          </a:xfrm>
          <a:prstGeom prst="straightConnector1">
            <a:avLst/>
          </a:prstGeom>
          <a:noFill/>
          <a:ln w="9525" cap="flat" cmpd="sng">
            <a:solidFill>
              <a:schemeClr val="dk2"/>
            </a:solidFill>
            <a:prstDash val="solid"/>
            <a:round/>
            <a:headEnd type="none" w="med" len="med"/>
            <a:tailEnd type="none" w="med" len="med"/>
          </a:ln>
        </p:spPr>
      </p:cxnSp>
      <p:cxnSp>
        <p:nvCxnSpPr>
          <p:cNvPr id="155" name="Google Shape;155;g38cdb4fd196_2_27"/>
          <p:cNvCxnSpPr/>
          <p:nvPr/>
        </p:nvCxnSpPr>
        <p:spPr>
          <a:xfrm>
            <a:off x="8410325" y="1952625"/>
            <a:ext cx="12300" cy="4473300"/>
          </a:xfrm>
          <a:prstGeom prst="straightConnector1">
            <a:avLst/>
          </a:prstGeom>
          <a:noFill/>
          <a:ln w="9525" cap="flat" cmpd="sng">
            <a:solidFill>
              <a:schemeClr val="dk2"/>
            </a:solidFill>
            <a:prstDash val="solid"/>
            <a:round/>
            <a:headEnd type="none" w="med" len="med"/>
            <a:tailEnd type="none" w="med" len="med"/>
          </a:ln>
        </p:spPr>
      </p:cxnSp>
      <p:cxnSp>
        <p:nvCxnSpPr>
          <p:cNvPr id="156" name="Google Shape;156;g38cdb4fd196_2_27"/>
          <p:cNvCxnSpPr/>
          <p:nvPr/>
        </p:nvCxnSpPr>
        <p:spPr>
          <a:xfrm>
            <a:off x="9741250" y="1964725"/>
            <a:ext cx="12300" cy="4473300"/>
          </a:xfrm>
          <a:prstGeom prst="straightConnector1">
            <a:avLst/>
          </a:prstGeom>
          <a:noFill/>
          <a:ln w="9525" cap="flat" cmpd="sng">
            <a:solidFill>
              <a:schemeClr val="dk2"/>
            </a:solidFill>
            <a:prstDash val="solid"/>
            <a:round/>
            <a:headEnd type="none" w="med" len="med"/>
            <a:tailEnd type="none" w="med" len="med"/>
          </a:ln>
        </p:spPr>
      </p:cxnSp>
      <p:cxnSp>
        <p:nvCxnSpPr>
          <p:cNvPr id="157" name="Google Shape;157;g38cdb4fd196_2_27"/>
          <p:cNvCxnSpPr/>
          <p:nvPr/>
        </p:nvCxnSpPr>
        <p:spPr>
          <a:xfrm>
            <a:off x="10775100" y="1952625"/>
            <a:ext cx="12300" cy="4473300"/>
          </a:xfrm>
          <a:prstGeom prst="straightConnector1">
            <a:avLst/>
          </a:prstGeom>
          <a:noFill/>
          <a:ln w="9525" cap="flat" cmpd="sng">
            <a:solidFill>
              <a:schemeClr val="dk2"/>
            </a:solidFill>
            <a:prstDash val="solid"/>
            <a:round/>
            <a:headEnd type="none" w="med" len="med"/>
            <a:tailEnd type="none" w="med" len="med"/>
          </a:ln>
        </p:spPr>
      </p:cxnSp>
      <p:cxnSp>
        <p:nvCxnSpPr>
          <p:cNvPr id="158" name="Google Shape;158;g38cdb4fd196_2_27"/>
          <p:cNvCxnSpPr/>
          <p:nvPr/>
        </p:nvCxnSpPr>
        <p:spPr>
          <a:xfrm>
            <a:off x="11922225" y="1952625"/>
            <a:ext cx="12300" cy="4473300"/>
          </a:xfrm>
          <a:prstGeom prst="straightConnector1">
            <a:avLst/>
          </a:prstGeom>
          <a:noFill/>
          <a:ln w="9525" cap="flat" cmpd="sng">
            <a:solidFill>
              <a:schemeClr val="dk2"/>
            </a:solidFill>
            <a:prstDash val="solid"/>
            <a:round/>
            <a:headEnd type="none" w="med" len="med"/>
            <a:tailEnd type="none" w="med" len="med"/>
          </a:ln>
        </p:spPr>
      </p:cxnSp>
      <p:cxnSp>
        <p:nvCxnSpPr>
          <p:cNvPr id="159" name="Google Shape;159;g38cdb4fd196_2_27"/>
          <p:cNvCxnSpPr/>
          <p:nvPr/>
        </p:nvCxnSpPr>
        <p:spPr>
          <a:xfrm>
            <a:off x="173000" y="1952375"/>
            <a:ext cx="11763600" cy="12300"/>
          </a:xfrm>
          <a:prstGeom prst="straightConnector1">
            <a:avLst/>
          </a:prstGeom>
          <a:noFill/>
          <a:ln w="9525" cap="flat" cmpd="sng">
            <a:solidFill>
              <a:schemeClr val="dk2"/>
            </a:solidFill>
            <a:prstDash val="solid"/>
            <a:round/>
            <a:headEnd type="none" w="med" len="med"/>
            <a:tailEnd type="none" w="med" len="med"/>
          </a:ln>
        </p:spPr>
      </p:cxn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2"/>
          <p:cNvSpPr txBox="1"/>
          <p:nvPr/>
        </p:nvSpPr>
        <p:spPr>
          <a:xfrm>
            <a:off x="925286" y="566057"/>
            <a:ext cx="10417500" cy="6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lvl="0" indent="0" algn="l" rtl="0">
              <a:spcBef>
                <a:spcPts val="0"/>
              </a:spcBef>
              <a:spcAft>
                <a:spcPts val="0"/>
              </a:spcAft>
              <a:buClr>
                <a:schemeClr val="dk1"/>
              </a:buClr>
              <a:buFont typeface="Arial"/>
              <a:buNone/>
            </a:pPr>
            <a:r>
              <a:rPr lang="en-IN" sz="4000" dirty="0">
                <a:solidFill>
                  <a:srgbClr val="2F5496"/>
                </a:solidFill>
                <a:latin typeface="Times New Roman"/>
                <a:ea typeface="Times New Roman"/>
                <a:cs typeface="Times New Roman"/>
                <a:sym typeface="Times New Roman"/>
              </a:rPr>
              <a:t>Stream API Deployment</a:t>
            </a:r>
            <a:endParaRPr sz="4000"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4000" dirty="0">
              <a:solidFill>
                <a:srgbClr val="2F5496"/>
              </a:solidFill>
              <a:latin typeface="Times New Roman"/>
              <a:ea typeface="Times New Roman"/>
              <a:cs typeface="Times New Roman"/>
              <a:sym typeface="Times New Roman"/>
            </a:endParaRPr>
          </a:p>
          <a:p>
            <a:pPr marL="285750" indent="-285750">
              <a:buFont typeface="Arial" panose="020B0604020202020204" pitchFamily="34" charset="0"/>
              <a:buChar char="•"/>
            </a:pPr>
            <a:r>
              <a:rPr lang="en-US" sz="2400" dirty="0">
                <a:solidFill>
                  <a:schemeClr val="accent1">
                    <a:lumMod val="75000"/>
                  </a:schemeClr>
                </a:solidFill>
                <a:latin typeface="Times New Roman" panose="02020603050405020304" pitchFamily="18" charset="0"/>
                <a:cs typeface="Times New Roman" panose="02020603050405020304" pitchFamily="18" charset="0"/>
              </a:rPr>
              <a:t>The final trained model will be saved in .</a:t>
            </a:r>
            <a:r>
              <a:rPr lang="en-US" sz="2400" dirty="0" err="1">
                <a:solidFill>
                  <a:schemeClr val="accent1">
                    <a:lumMod val="75000"/>
                  </a:schemeClr>
                </a:solidFill>
                <a:latin typeface="Times New Roman" panose="02020603050405020304" pitchFamily="18" charset="0"/>
                <a:cs typeface="Times New Roman" panose="02020603050405020304" pitchFamily="18" charset="0"/>
              </a:rPr>
              <a:t>pkl</a:t>
            </a:r>
            <a:r>
              <a:rPr lang="en-US" sz="2400" dirty="0">
                <a:solidFill>
                  <a:schemeClr val="accent1">
                    <a:lumMod val="75000"/>
                  </a:schemeClr>
                </a:solidFill>
                <a:latin typeface="Times New Roman" panose="02020603050405020304" pitchFamily="18" charset="0"/>
                <a:cs typeface="Times New Roman" panose="02020603050405020304" pitchFamily="18" charset="0"/>
              </a:rPr>
              <a:t> format to preserve their state for production.</a:t>
            </a:r>
          </a:p>
          <a:p>
            <a:pPr marL="285750" indent="-285750">
              <a:buFont typeface="Arial" panose="020B0604020202020204" pitchFamily="34" charset="0"/>
              <a:buChar char="•"/>
            </a:pPr>
            <a:r>
              <a:rPr lang="en-US" sz="2400" dirty="0">
                <a:solidFill>
                  <a:schemeClr val="accent1">
                    <a:lumMod val="75000"/>
                  </a:schemeClr>
                </a:solidFill>
                <a:latin typeface="Times New Roman" panose="02020603050405020304" pitchFamily="18" charset="0"/>
                <a:cs typeface="Times New Roman" panose="02020603050405020304" pitchFamily="18" charset="0"/>
              </a:rPr>
              <a:t>The serialized model will be exposed via a lightweight RESTful API, built using Flask, allowing real-time, on-demand prediction requests from any application.</a:t>
            </a:r>
          </a:p>
          <a:p>
            <a:pPr marL="285750" indent="-285750">
              <a:buFont typeface="Arial" panose="020B0604020202020204" pitchFamily="34" charset="0"/>
              <a:buChar char="•"/>
            </a:pPr>
            <a:r>
              <a:rPr lang="en-US" sz="2400" dirty="0">
                <a:solidFill>
                  <a:schemeClr val="accent1">
                    <a:lumMod val="75000"/>
                  </a:schemeClr>
                </a:solidFill>
                <a:latin typeface="Times New Roman" panose="02020603050405020304" pitchFamily="18" charset="0"/>
                <a:cs typeface="Times New Roman" panose="02020603050405020304" pitchFamily="18" charset="0"/>
              </a:rPr>
              <a:t>The API will be designed to accept raw input data (e.g., age, cholesterol, blood pressure, chest pain type) and return the predicted heart disease risk as an immediate JSON response for seamless integration with clinical decision support systems.</a:t>
            </a:r>
          </a:p>
          <a:p>
            <a:pPr marL="285750" indent="-285750">
              <a:buFont typeface="Arial" panose="020B0604020202020204" pitchFamily="34" charset="0"/>
              <a:buChar char="•"/>
            </a:pPr>
            <a:r>
              <a:rPr lang="en-US" sz="2400" dirty="0">
                <a:solidFill>
                  <a:schemeClr val="accent1">
                    <a:lumMod val="75000"/>
                  </a:schemeClr>
                </a:solidFill>
                <a:latin typeface="Times New Roman" panose="02020603050405020304" pitchFamily="18" charset="0"/>
                <a:cs typeface="Times New Roman" panose="02020603050405020304" pitchFamily="18" charset="0"/>
              </a:rPr>
              <a:t>For reliable and portable deployment across different environments (cloud or on-premise), the entire application, including the model and dependencies, will be containerized using Docker</a:t>
            </a:r>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pPr marL="0" marR="0" lvl="0" indent="0" algn="l" rtl="0">
              <a:spcBef>
                <a:spcPts val="0"/>
              </a:spcBef>
              <a:spcAft>
                <a:spcPts val="0"/>
              </a:spcAft>
              <a:buNone/>
            </a:pPr>
            <a:endParaRPr sz="4000"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165" name="Google Shape;165;p12"/>
          <p:cNvPicPr preferRelativeResize="0"/>
          <p:nvPr/>
        </p:nvPicPr>
        <p:blipFill rotWithShape="1">
          <a:blip r:embed="rId3">
            <a:alphaModFix/>
          </a:blip>
          <a:srcRect/>
          <a:stretch/>
        </p:blipFill>
        <p:spPr>
          <a:xfrm>
            <a:off x="10232571" y="304800"/>
            <a:ext cx="1578429" cy="105591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11"/>
          <p:cNvSpPr txBox="1"/>
          <p:nvPr/>
        </p:nvSpPr>
        <p:spPr>
          <a:xfrm>
            <a:off x="925286" y="566057"/>
            <a:ext cx="10417500" cy="6049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4000" dirty="0">
                <a:solidFill>
                  <a:srgbClr val="2F5496"/>
                </a:solidFill>
                <a:latin typeface="Times New Roman"/>
                <a:ea typeface="Times New Roman"/>
                <a:cs typeface="Times New Roman"/>
                <a:sym typeface="Times New Roman"/>
              </a:rPr>
              <a:t>Docker Deployment </a:t>
            </a:r>
            <a:endParaRPr sz="4000"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1100" dirty="0">
              <a:solidFill>
                <a:schemeClr val="dk1"/>
              </a:solidFill>
            </a:endParaRPr>
          </a:p>
          <a:p>
            <a:pPr marL="0" marR="0" lvl="0" indent="0" algn="l" rtl="0">
              <a:spcBef>
                <a:spcPts val="0"/>
              </a:spcBef>
              <a:spcAft>
                <a:spcPts val="0"/>
              </a:spcAft>
              <a:buNone/>
            </a:pPr>
            <a:endParaRPr sz="2000" dirty="0">
              <a:solidFill>
                <a:srgbClr val="2F5496"/>
              </a:solidFill>
            </a:endParaRPr>
          </a:p>
          <a:p>
            <a:pPr marL="457200" marR="0" lvl="0" indent="-355600" algn="l" rtl="0">
              <a:spcBef>
                <a:spcPts val="0"/>
              </a:spcBef>
              <a:spcAft>
                <a:spcPts val="0"/>
              </a:spcAft>
              <a:buClr>
                <a:srgbClr val="2F5496"/>
              </a:buClr>
              <a:buSzPts val="2000"/>
              <a:buFont typeface="Times New Roman"/>
              <a:buChar char="●"/>
            </a:pPr>
            <a:r>
              <a:rPr lang="en-IN" sz="2000" dirty="0">
                <a:solidFill>
                  <a:srgbClr val="2F5496"/>
                </a:solidFill>
                <a:latin typeface="Times New Roman"/>
                <a:ea typeface="Times New Roman"/>
                <a:cs typeface="Times New Roman"/>
                <a:sym typeface="Times New Roman"/>
              </a:rPr>
              <a:t>Containerized the Flask application using Docker for portability and scalability.</a:t>
            </a:r>
            <a:br>
              <a:rPr lang="en-IN" sz="2000" dirty="0">
                <a:solidFill>
                  <a:srgbClr val="2F5496"/>
                </a:solidFill>
                <a:latin typeface="Times New Roman"/>
                <a:ea typeface="Times New Roman"/>
                <a:cs typeface="Times New Roman"/>
                <a:sym typeface="Times New Roman"/>
              </a:rPr>
            </a:br>
            <a:endParaRPr sz="2000" dirty="0">
              <a:solidFill>
                <a:srgbClr val="2F5496"/>
              </a:solidFill>
              <a:latin typeface="Times New Roman"/>
              <a:ea typeface="Times New Roman"/>
              <a:cs typeface="Times New Roman"/>
              <a:sym typeface="Times New Roman"/>
            </a:endParaRPr>
          </a:p>
          <a:p>
            <a:pPr marL="457200" lvl="0" indent="-355600" algn="l" rtl="0">
              <a:spcBef>
                <a:spcPts val="0"/>
              </a:spcBef>
              <a:spcAft>
                <a:spcPts val="0"/>
              </a:spcAft>
              <a:buClr>
                <a:srgbClr val="2F5496"/>
              </a:buClr>
              <a:buSzPts val="2000"/>
              <a:buFont typeface="Times New Roman"/>
              <a:buChar char="●"/>
            </a:pPr>
            <a:r>
              <a:rPr lang="en-IN" sz="2000" dirty="0">
                <a:solidFill>
                  <a:srgbClr val="2F5496"/>
                </a:solidFill>
                <a:latin typeface="Times New Roman"/>
                <a:ea typeface="Times New Roman"/>
                <a:cs typeface="Times New Roman"/>
                <a:sym typeface="Times New Roman"/>
              </a:rPr>
              <a:t>Created a </a:t>
            </a:r>
            <a:r>
              <a:rPr lang="en-IN" sz="2000" dirty="0" err="1">
                <a:solidFill>
                  <a:srgbClr val="2F5496"/>
                </a:solidFill>
                <a:latin typeface="Times New Roman"/>
                <a:ea typeface="Times New Roman"/>
                <a:cs typeface="Times New Roman"/>
                <a:sym typeface="Times New Roman"/>
              </a:rPr>
              <a:t>Dockerfile</a:t>
            </a:r>
            <a:r>
              <a:rPr lang="en-IN" sz="2000" dirty="0">
                <a:solidFill>
                  <a:srgbClr val="2F5496"/>
                </a:solidFill>
                <a:latin typeface="Times New Roman"/>
                <a:ea typeface="Times New Roman"/>
                <a:cs typeface="Times New Roman"/>
                <a:sym typeface="Times New Roman"/>
              </a:rPr>
              <a:t> specifying the environment, dependencies, and execution process.</a:t>
            </a:r>
            <a:br>
              <a:rPr lang="en-IN" sz="2000" dirty="0">
                <a:solidFill>
                  <a:srgbClr val="2F5496"/>
                </a:solidFill>
                <a:latin typeface="Times New Roman"/>
                <a:ea typeface="Times New Roman"/>
                <a:cs typeface="Times New Roman"/>
                <a:sym typeface="Times New Roman"/>
              </a:rPr>
            </a:br>
            <a:endParaRPr sz="2000" dirty="0">
              <a:solidFill>
                <a:srgbClr val="2F5496"/>
              </a:solidFill>
              <a:latin typeface="Times New Roman"/>
              <a:ea typeface="Times New Roman"/>
              <a:cs typeface="Times New Roman"/>
              <a:sym typeface="Times New Roman"/>
            </a:endParaRPr>
          </a:p>
          <a:p>
            <a:pPr marL="457200" lvl="0" indent="-355600" algn="l" rtl="0">
              <a:spcBef>
                <a:spcPts val="0"/>
              </a:spcBef>
              <a:spcAft>
                <a:spcPts val="0"/>
              </a:spcAft>
              <a:buClr>
                <a:srgbClr val="2F5496"/>
              </a:buClr>
              <a:buSzPts val="2000"/>
              <a:buFont typeface="Times New Roman"/>
              <a:buChar char="●"/>
            </a:pPr>
            <a:r>
              <a:rPr lang="en-IN" sz="2000" dirty="0">
                <a:solidFill>
                  <a:srgbClr val="2F5496"/>
                </a:solidFill>
                <a:latin typeface="Times New Roman"/>
                <a:ea typeface="Times New Roman"/>
                <a:cs typeface="Times New Roman"/>
                <a:sym typeface="Times New Roman"/>
              </a:rPr>
              <a:t>Ensures the application runs consistently across different platforms without environment conflicts.</a:t>
            </a:r>
            <a:br>
              <a:rPr lang="en-IN" sz="2000" dirty="0">
                <a:solidFill>
                  <a:srgbClr val="2F5496"/>
                </a:solidFill>
                <a:latin typeface="Times New Roman"/>
                <a:ea typeface="Times New Roman"/>
                <a:cs typeface="Times New Roman"/>
                <a:sym typeface="Times New Roman"/>
              </a:rPr>
            </a:br>
            <a:endParaRPr lang="en-IN" sz="2000" dirty="0">
              <a:solidFill>
                <a:srgbClr val="2F5496"/>
              </a:solidFill>
              <a:latin typeface="Times New Roman"/>
              <a:ea typeface="Times New Roman"/>
              <a:cs typeface="Times New Roman"/>
              <a:sym typeface="Times New Roman"/>
            </a:endParaRPr>
          </a:p>
          <a:p>
            <a:pPr marL="457200" lvl="0" indent="-355600" algn="l" rtl="0">
              <a:spcBef>
                <a:spcPts val="0"/>
              </a:spcBef>
              <a:spcAft>
                <a:spcPts val="0"/>
              </a:spcAft>
              <a:buClr>
                <a:srgbClr val="2F5496"/>
              </a:buClr>
              <a:buSzPts val="2000"/>
              <a:buFont typeface="Times New Roman"/>
              <a:buChar char="●"/>
            </a:pPr>
            <a:r>
              <a:rPr lang="en-IN" sz="2000" dirty="0">
                <a:solidFill>
                  <a:srgbClr val="2F5496"/>
                </a:solidFill>
                <a:latin typeface="Times New Roman"/>
                <a:ea typeface="Times New Roman"/>
                <a:cs typeface="Times New Roman"/>
                <a:sym typeface="Times New Roman"/>
              </a:rPr>
              <a:t>Supports deployment in cloud environments (AWS, Azure, GCP) and local systems.</a:t>
            </a:r>
            <a:br>
              <a:rPr lang="en-IN" sz="2000" dirty="0">
                <a:solidFill>
                  <a:srgbClr val="2F5496"/>
                </a:solidFill>
                <a:latin typeface="Times New Roman"/>
                <a:ea typeface="Times New Roman"/>
                <a:cs typeface="Times New Roman"/>
                <a:sym typeface="Times New Roman"/>
              </a:rPr>
            </a:br>
            <a:endParaRPr lang="en-IN" sz="2000" dirty="0">
              <a:solidFill>
                <a:srgbClr val="2F5496"/>
              </a:solidFill>
              <a:latin typeface="Times New Roman"/>
              <a:ea typeface="Times New Roman"/>
              <a:cs typeface="Times New Roman"/>
              <a:sym typeface="Times New Roman"/>
            </a:endParaRPr>
          </a:p>
          <a:p>
            <a:pPr marL="457200" lvl="0" indent="-355600" algn="l" rtl="0">
              <a:spcBef>
                <a:spcPts val="0"/>
              </a:spcBef>
              <a:spcAft>
                <a:spcPts val="0"/>
              </a:spcAft>
              <a:buClr>
                <a:srgbClr val="2F5496"/>
              </a:buClr>
              <a:buSzPts val="2000"/>
              <a:buFont typeface="Times New Roman"/>
              <a:buChar char="●"/>
            </a:pPr>
            <a:r>
              <a:rPr lang="en-IN" sz="2000" dirty="0">
                <a:solidFill>
                  <a:srgbClr val="2F5496"/>
                </a:solidFill>
                <a:latin typeface="Times New Roman"/>
                <a:ea typeface="Times New Roman"/>
                <a:cs typeface="Times New Roman"/>
                <a:sym typeface="Times New Roman"/>
              </a:rPr>
              <a:t>Makes the system easily distributable to healthcare providers for testing and real-world use.</a:t>
            </a:r>
            <a:br>
              <a:rPr lang="en-IN" sz="2000" dirty="0">
                <a:solidFill>
                  <a:srgbClr val="2F5496"/>
                </a:solidFill>
                <a:latin typeface="Times New Roman"/>
                <a:ea typeface="Times New Roman"/>
                <a:cs typeface="Times New Roman"/>
                <a:sym typeface="Times New Roman"/>
              </a:rPr>
            </a:br>
            <a:endParaRPr sz="2000" dirty="0">
              <a:solidFill>
                <a:srgbClr val="2F5496"/>
              </a:solidFill>
              <a:latin typeface="Times New Roman"/>
              <a:ea typeface="Times New Roman"/>
              <a:cs typeface="Times New Roman"/>
              <a:sym typeface="Times New Roman"/>
            </a:endParaRPr>
          </a:p>
          <a:p>
            <a:pPr marL="457200" lvl="0" indent="-355600" algn="l" rtl="0">
              <a:spcBef>
                <a:spcPts val="0"/>
              </a:spcBef>
              <a:spcAft>
                <a:spcPts val="0"/>
              </a:spcAft>
              <a:buClr>
                <a:srgbClr val="2F5496"/>
              </a:buClr>
              <a:buSzPts val="2000"/>
              <a:buFont typeface="Times New Roman"/>
              <a:buChar char="●"/>
            </a:pPr>
            <a:r>
              <a:rPr lang="en-IN" sz="2000" dirty="0">
                <a:solidFill>
                  <a:srgbClr val="2F5496"/>
                </a:solidFill>
                <a:latin typeface="Times New Roman"/>
                <a:ea typeface="Times New Roman"/>
                <a:cs typeface="Times New Roman"/>
                <a:sym typeface="Times New Roman"/>
              </a:rPr>
              <a:t>Enhances scalability, reproducibility, and reliability of the prediction system.</a:t>
            </a:r>
            <a:endParaRPr sz="2000"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4000"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171" name="Google Shape;171;p11"/>
          <p:cNvPicPr preferRelativeResize="0"/>
          <p:nvPr/>
        </p:nvPicPr>
        <p:blipFill rotWithShape="1">
          <a:blip r:embed="rId3">
            <a:alphaModFix/>
          </a:blip>
          <a:srcRect/>
          <a:stretch/>
        </p:blipFill>
        <p:spPr>
          <a:xfrm>
            <a:off x="10232571" y="304800"/>
            <a:ext cx="1578429" cy="1055914"/>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13"/>
          <p:cNvSpPr txBox="1"/>
          <p:nvPr/>
        </p:nvSpPr>
        <p:spPr>
          <a:xfrm>
            <a:off x="887186" y="650107"/>
            <a:ext cx="10417500" cy="49797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800" b="1" dirty="0">
                <a:solidFill>
                  <a:srgbClr val="2F5496"/>
                </a:solidFill>
                <a:latin typeface="Times New Roman"/>
                <a:ea typeface="Times New Roman"/>
                <a:cs typeface="Times New Roman"/>
                <a:sym typeface="Times New Roman"/>
              </a:rPr>
              <a:t>Conclusion</a:t>
            </a:r>
            <a:endParaRPr sz="2800" b="1"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2800" b="1" dirty="0">
              <a:solidFill>
                <a:srgbClr val="2F5496"/>
              </a:solidFill>
              <a:latin typeface="Times New Roman"/>
              <a:ea typeface="Times New Roman"/>
              <a:cs typeface="Times New Roman"/>
              <a:sym typeface="Times New Roman"/>
            </a:endParaRPr>
          </a:p>
          <a:p>
            <a:pPr marL="0" lvl="0" indent="0" algn="l" rtl="0">
              <a:lnSpc>
                <a:spcPct val="115000"/>
              </a:lnSpc>
              <a:spcBef>
                <a:spcPts val="1200"/>
              </a:spcBef>
              <a:spcAft>
                <a:spcPts val="0"/>
              </a:spcAft>
              <a:buClr>
                <a:schemeClr val="dk1"/>
              </a:buClr>
              <a:buSzPts val="1100"/>
              <a:buFont typeface="Arial"/>
              <a:buNone/>
            </a:pPr>
            <a:r>
              <a:rPr lang="en-IN" sz="2400" dirty="0">
                <a:solidFill>
                  <a:srgbClr val="2F5496"/>
                </a:solidFill>
                <a:latin typeface="Times New Roman"/>
                <a:ea typeface="Times New Roman"/>
                <a:cs typeface="Times New Roman"/>
                <a:sym typeface="Times New Roman"/>
              </a:rPr>
              <a:t>This project demonstrated how machine learning can be applied to clinical data for effective heart disease prediction. After thorough data analysis and feature processing, several classification models were built, tuned, and evaluated using healthcare-relevant metrics, with the optimized model achieving strong predictive performance. The solution was made accessible and containerized with Docker, showcasing a practical, scalable approach for decision support in healthcare.</a:t>
            </a:r>
            <a:endParaRPr sz="2400" dirty="0">
              <a:solidFill>
                <a:srgbClr val="2F5496"/>
              </a:solidFill>
              <a:latin typeface="Times New Roman"/>
              <a:ea typeface="Times New Roman"/>
              <a:cs typeface="Times New Roman"/>
              <a:sym typeface="Times New Roman"/>
            </a:endParaRPr>
          </a:p>
          <a:p>
            <a:pPr marL="0" marR="0" lvl="0" indent="0" algn="l" rtl="0">
              <a:spcBef>
                <a:spcPts val="1200"/>
              </a:spcBef>
              <a:spcAft>
                <a:spcPts val="0"/>
              </a:spcAft>
              <a:buNone/>
            </a:pPr>
            <a:endParaRPr sz="4000"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177" name="Google Shape;177;p13"/>
          <p:cNvPicPr preferRelativeResize="0"/>
          <p:nvPr/>
        </p:nvPicPr>
        <p:blipFill rotWithShape="1">
          <a:blip r:embed="rId3">
            <a:alphaModFix/>
          </a:blip>
          <a:srcRect/>
          <a:stretch/>
        </p:blipFill>
        <p:spPr>
          <a:xfrm>
            <a:off x="10232571" y="304800"/>
            <a:ext cx="1578429" cy="1055914"/>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14"/>
          <p:cNvSpPr txBox="1"/>
          <p:nvPr/>
        </p:nvSpPr>
        <p:spPr>
          <a:xfrm>
            <a:off x="1054459" y="2182200"/>
            <a:ext cx="10385100" cy="2493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ctr" rtl="0">
              <a:spcBef>
                <a:spcPts val="0"/>
              </a:spcBef>
              <a:spcAft>
                <a:spcPts val="0"/>
              </a:spcAft>
              <a:buNone/>
            </a:pPr>
            <a:r>
              <a:rPr lang="en-IN" sz="8000" dirty="0">
                <a:solidFill>
                  <a:srgbClr val="2F5496"/>
                </a:solidFill>
                <a:latin typeface="Times New Roman"/>
                <a:ea typeface="Times New Roman"/>
                <a:cs typeface="Times New Roman"/>
                <a:sym typeface="Times New Roman"/>
              </a:rPr>
              <a:t>Any Queries ???</a:t>
            </a:r>
            <a:br>
              <a:rPr lang="en-IN" sz="8000" dirty="0">
                <a:solidFill>
                  <a:srgbClr val="2F5496"/>
                </a:solidFill>
                <a:latin typeface="Times New Roman"/>
                <a:ea typeface="Times New Roman"/>
                <a:cs typeface="Times New Roman"/>
                <a:sym typeface="Times New Roman"/>
              </a:rPr>
            </a:br>
            <a:endParaRPr sz="4000"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183" name="Google Shape;183;p14"/>
          <p:cNvPicPr preferRelativeResize="0"/>
          <p:nvPr/>
        </p:nvPicPr>
        <p:blipFill rotWithShape="1">
          <a:blip r:embed="rId3">
            <a:alphaModFix/>
          </a:blip>
          <a:srcRect/>
          <a:stretch/>
        </p:blipFill>
        <p:spPr>
          <a:xfrm>
            <a:off x="10232571" y="304800"/>
            <a:ext cx="1578429" cy="105591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p:nvPr/>
        </p:nvSpPr>
        <p:spPr>
          <a:xfrm>
            <a:off x="925286" y="566057"/>
            <a:ext cx="10417628" cy="600164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IN" sz="4000">
                <a:solidFill>
                  <a:schemeClr val="dk1"/>
                </a:solidFill>
                <a:latin typeface="Times New Roman"/>
                <a:ea typeface="Times New Roman"/>
                <a:cs typeface="Times New Roman"/>
                <a:sym typeface="Times New Roman"/>
              </a:rPr>
              <a:t>Table of Contents</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285750" marR="0" lvl="0" indent="-285750" algn="l" rtl="0">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Problem Statement</a:t>
            </a:r>
            <a:endParaRPr/>
          </a:p>
          <a:p>
            <a:pPr marL="285750" marR="0" lvl="0" indent="-285750" algn="l" rtl="0">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Overview of the Project</a:t>
            </a:r>
            <a:endParaRPr/>
          </a:p>
          <a:p>
            <a:pPr marL="285750" marR="0" lvl="0" indent="-285750" algn="l" rtl="0">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Data generation &amp; Loading</a:t>
            </a:r>
            <a:endParaRPr/>
          </a:p>
          <a:p>
            <a:pPr marL="285750" marR="0" lvl="0" indent="-285750" algn="l" rtl="0">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Data Exploration &amp; Understanding</a:t>
            </a:r>
            <a:endParaRPr/>
          </a:p>
          <a:p>
            <a:pPr marL="285750" marR="0" lvl="0" indent="-285750" algn="l" rtl="0">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Exploratory Data Analysis</a:t>
            </a:r>
            <a:endParaRPr/>
          </a:p>
          <a:p>
            <a:pPr marL="285750" marR="0" lvl="0" indent="-285750" algn="l" rtl="0">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Data Preprocessing &amp; Feature Engineering</a:t>
            </a:r>
            <a:endParaRPr/>
          </a:p>
          <a:p>
            <a:pPr marL="285750" marR="0" lvl="0" indent="-285750" algn="l" rtl="0">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Model Building &amp; Training</a:t>
            </a:r>
            <a:endParaRPr/>
          </a:p>
          <a:p>
            <a:pPr marL="285750" marR="0" lvl="0" indent="-285750" algn="l" rtl="0">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Model Evaluation &amp; Performance Analysis</a:t>
            </a:r>
            <a:endParaRPr/>
          </a:p>
          <a:p>
            <a:pPr marL="285750" marR="0" lvl="0" indent="-285750" algn="l" rtl="0">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Stream API Deployment</a:t>
            </a:r>
            <a:endParaRPr/>
          </a:p>
          <a:p>
            <a:pPr marL="285750" marR="0" lvl="0" indent="-285750" algn="l" rtl="0">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Docker Deployment</a:t>
            </a:r>
            <a:endParaRPr/>
          </a:p>
          <a:p>
            <a:pPr marL="285750" marR="0" lvl="0" indent="-285750" algn="l" rtl="0">
              <a:spcBef>
                <a:spcPts val="0"/>
              </a:spcBef>
              <a:spcAft>
                <a:spcPts val="0"/>
              </a:spcAft>
              <a:buClr>
                <a:srgbClr val="2F5496"/>
              </a:buClr>
              <a:buSzPts val="2800"/>
              <a:buFont typeface="Arial"/>
              <a:buChar char="•"/>
            </a:pPr>
            <a:r>
              <a:rPr lang="en-IN" sz="2800">
                <a:solidFill>
                  <a:srgbClr val="2F5496"/>
                </a:solidFill>
                <a:latin typeface="Times New Roman"/>
                <a:ea typeface="Times New Roman"/>
                <a:cs typeface="Times New Roman"/>
                <a:sym typeface="Times New Roman"/>
              </a:rPr>
              <a:t>Conclusion</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93" name="Google Shape;93;p2"/>
          <p:cNvPicPr preferRelativeResize="0"/>
          <p:nvPr/>
        </p:nvPicPr>
        <p:blipFill rotWithShape="1">
          <a:blip r:embed="rId3">
            <a:alphaModFix/>
          </a:blip>
          <a:srcRect/>
          <a:stretch/>
        </p:blipFill>
        <p:spPr>
          <a:xfrm>
            <a:off x="10232571" y="304800"/>
            <a:ext cx="1578429" cy="1055914"/>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3"/>
          <p:cNvSpPr txBox="1"/>
          <p:nvPr/>
        </p:nvSpPr>
        <p:spPr>
          <a:xfrm>
            <a:off x="925275" y="566021"/>
            <a:ext cx="10417500" cy="738044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4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800" b="1" dirty="0">
                <a:solidFill>
                  <a:srgbClr val="2F5496"/>
                </a:solidFill>
                <a:latin typeface="Times New Roman"/>
                <a:ea typeface="Times New Roman"/>
                <a:cs typeface="Times New Roman"/>
                <a:sym typeface="Times New Roman"/>
              </a:rPr>
              <a:t>Problem Statement</a:t>
            </a:r>
            <a:endParaRPr sz="2800" b="1"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2800" b="1" dirty="0">
              <a:solidFill>
                <a:srgbClr val="2F5496"/>
              </a:solidFill>
              <a:latin typeface="Times New Roman"/>
              <a:ea typeface="Times New Roman"/>
              <a:cs typeface="Times New Roman"/>
              <a:sym typeface="Times New Roman"/>
            </a:endParaRPr>
          </a:p>
          <a:p>
            <a:r>
              <a:rPr lang="en-IN" sz="2400" dirty="0">
                <a:solidFill>
                  <a:schemeClr val="accent1">
                    <a:lumMod val="75000"/>
                  </a:schemeClr>
                </a:solidFill>
                <a:latin typeface="Times New Roman" panose="02020603050405020304" pitchFamily="18" charset="0"/>
                <a:cs typeface="Times New Roman" panose="02020603050405020304" pitchFamily="18" charset="0"/>
              </a:rPr>
              <a:t>Primary Question: Can we accurately predict the presence of heart disease in patients based on their diagnostic test results and clinical measurements?</a:t>
            </a:r>
          </a:p>
          <a:p>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r>
              <a:rPr lang="en-IN" sz="2400" dirty="0">
                <a:solidFill>
                  <a:schemeClr val="accent1">
                    <a:lumMod val="75000"/>
                  </a:schemeClr>
                </a:solidFill>
                <a:latin typeface="Times New Roman" panose="02020603050405020304" pitchFamily="18" charset="0"/>
                <a:cs typeface="Times New Roman" panose="02020603050405020304" pitchFamily="18" charset="0"/>
              </a:rPr>
              <a:t>Business Context: Heart disease remains one of the leading causes of death globally. Early detection through diagnostic screening can significantly improve patient outcomes and reduce healthcare costs. This project simulates a real-world scenario where data scientists work with medical professionals to develop predictive models for clinical decision support.</a:t>
            </a:r>
          </a:p>
          <a:p>
            <a:endParaRPr lang="en-IN" sz="2400" dirty="0">
              <a:solidFill>
                <a:schemeClr val="accent1">
                  <a:lumMod val="75000"/>
                </a:schemeClr>
              </a:solidFill>
              <a:latin typeface="Times New Roman" panose="02020603050405020304" pitchFamily="18" charset="0"/>
              <a:cs typeface="Times New Roman" panose="02020603050405020304" pitchFamily="18" charset="0"/>
            </a:endParaRPr>
          </a:p>
          <a:p>
            <a:r>
              <a:rPr lang="en-IN" sz="2400" dirty="0">
                <a:solidFill>
                  <a:schemeClr val="accent1">
                    <a:lumMod val="75000"/>
                  </a:schemeClr>
                </a:solidFill>
                <a:latin typeface="Times New Roman" panose="02020603050405020304" pitchFamily="18" charset="0"/>
                <a:cs typeface="Times New Roman" panose="02020603050405020304" pitchFamily="18" charset="0"/>
              </a:rPr>
              <a:t>Challenge: Given a patient's diagnostic test results (blood pressure, cholesterol levels, ECG results, exercise capacity, etc.), predict whether the patient has heart disease or not.</a:t>
            </a:r>
          </a:p>
          <a:p>
            <a:pPr marL="0" lvl="0" indent="0" algn="l" rtl="0">
              <a:lnSpc>
                <a:spcPct val="115000"/>
              </a:lnSpc>
              <a:spcBef>
                <a:spcPts val="1200"/>
              </a:spcBef>
              <a:spcAft>
                <a:spcPts val="0"/>
              </a:spcAft>
              <a:buClr>
                <a:schemeClr val="dk1"/>
              </a:buClr>
              <a:buSzPts val="1100"/>
              <a:buFont typeface="Arial"/>
              <a:buNone/>
            </a:pPr>
            <a:endParaRPr sz="2400" dirty="0">
              <a:solidFill>
                <a:srgbClr val="2F5496"/>
              </a:solidFill>
              <a:latin typeface="Times New Roman"/>
              <a:ea typeface="Times New Roman"/>
              <a:cs typeface="Times New Roman"/>
              <a:sym typeface="Times New Roman"/>
            </a:endParaRPr>
          </a:p>
          <a:p>
            <a:pPr marL="0" marR="0" lvl="0" indent="0" algn="l" rtl="0">
              <a:spcBef>
                <a:spcPts val="1200"/>
              </a:spcBef>
              <a:spcAft>
                <a:spcPts val="0"/>
              </a:spcAft>
              <a:buNone/>
            </a:pPr>
            <a:endParaRPr sz="4000"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99" name="Google Shape;99;p3"/>
          <p:cNvPicPr preferRelativeResize="0"/>
          <p:nvPr/>
        </p:nvPicPr>
        <p:blipFill rotWithShape="1">
          <a:blip r:embed="rId3">
            <a:alphaModFix/>
          </a:blip>
          <a:srcRect/>
          <a:stretch/>
        </p:blipFill>
        <p:spPr>
          <a:xfrm>
            <a:off x="10232571" y="304800"/>
            <a:ext cx="1578429" cy="105591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4"/>
          <p:cNvSpPr txBox="1"/>
          <p:nvPr/>
        </p:nvSpPr>
        <p:spPr>
          <a:xfrm>
            <a:off x="925286" y="566057"/>
            <a:ext cx="10417500" cy="65817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2800" b="1" dirty="0">
                <a:solidFill>
                  <a:srgbClr val="2F5496"/>
                </a:solidFill>
                <a:latin typeface="Times New Roman"/>
                <a:ea typeface="Times New Roman"/>
                <a:cs typeface="Times New Roman"/>
                <a:sym typeface="Times New Roman"/>
              </a:rPr>
              <a:t>Overview of the Project</a:t>
            </a:r>
            <a:endParaRPr sz="2800" b="1"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2800" b="1" dirty="0">
              <a:solidFill>
                <a:srgbClr val="2F5496"/>
              </a:solidFill>
              <a:latin typeface="Times New Roman"/>
              <a:ea typeface="Times New Roman"/>
              <a:cs typeface="Times New Roman"/>
              <a:sym typeface="Times New Roman"/>
            </a:endParaRPr>
          </a:p>
          <a:p>
            <a:pPr marL="0" marR="0" lvl="0" indent="0" algn="l" rtl="0">
              <a:lnSpc>
                <a:spcPct val="115000"/>
              </a:lnSpc>
              <a:spcBef>
                <a:spcPts val="0"/>
              </a:spcBef>
              <a:spcAft>
                <a:spcPts val="0"/>
              </a:spcAft>
              <a:buNone/>
            </a:pPr>
            <a:r>
              <a:rPr lang="en-IN" sz="2400" dirty="0">
                <a:solidFill>
                  <a:srgbClr val="2F5496"/>
                </a:solidFill>
                <a:latin typeface="Times New Roman"/>
                <a:ea typeface="Times New Roman"/>
                <a:cs typeface="Times New Roman"/>
                <a:sym typeface="Times New Roman"/>
              </a:rPr>
              <a:t>This capstone project focuses on developing machine learning classification models to predict the presence of heart disease using patient diagnostic data. Algorithms such as Decision Trees, Random Forest, Logistic Regression, and Support Vector Machines were applied to </a:t>
            </a:r>
            <a:r>
              <a:rPr lang="en-IN" sz="2400" dirty="0" err="1">
                <a:solidFill>
                  <a:srgbClr val="2F5496"/>
                </a:solidFill>
                <a:latin typeface="Times New Roman"/>
                <a:ea typeface="Times New Roman"/>
                <a:cs typeface="Times New Roman"/>
                <a:sym typeface="Times New Roman"/>
              </a:rPr>
              <a:t>analyze</a:t>
            </a:r>
            <a:r>
              <a:rPr lang="en-IN" sz="2400" dirty="0">
                <a:solidFill>
                  <a:srgbClr val="2F5496"/>
                </a:solidFill>
                <a:latin typeface="Times New Roman"/>
                <a:ea typeface="Times New Roman"/>
                <a:cs typeface="Times New Roman"/>
                <a:sym typeface="Times New Roman"/>
              </a:rPr>
              <a:t> clinical features including blood pressure, cholesterol, ECG results, and exercise capacity. The models were optimized using grid search with cross-validation and evaluated with healthcare-relevant metrics such as recall, precision, F1-score. To ensure interpretability, feature importance analysis was conducted to identify the most significant risk indicators. Finally, the best-performing model was deployed on </a:t>
            </a:r>
            <a:r>
              <a:rPr lang="en-IN" sz="2400" b="1" dirty="0" err="1">
                <a:solidFill>
                  <a:srgbClr val="2F5496"/>
                </a:solidFill>
                <a:latin typeface="Times New Roman"/>
                <a:ea typeface="Times New Roman"/>
                <a:cs typeface="Times New Roman"/>
                <a:sym typeface="Times New Roman"/>
              </a:rPr>
              <a:t>Streamlit</a:t>
            </a:r>
            <a:r>
              <a:rPr lang="en-IN" sz="2400" dirty="0">
                <a:solidFill>
                  <a:srgbClr val="2F5496"/>
                </a:solidFill>
                <a:latin typeface="Times New Roman"/>
                <a:ea typeface="Times New Roman"/>
                <a:cs typeface="Times New Roman"/>
                <a:sym typeface="Times New Roman"/>
              </a:rPr>
              <a:t> to provide an interactive interface for predictions and containerized using </a:t>
            </a:r>
            <a:r>
              <a:rPr lang="en-IN" sz="2400" b="1" dirty="0">
                <a:solidFill>
                  <a:srgbClr val="2F5496"/>
                </a:solidFill>
                <a:latin typeface="Times New Roman"/>
                <a:ea typeface="Times New Roman"/>
                <a:cs typeface="Times New Roman"/>
                <a:sym typeface="Times New Roman"/>
              </a:rPr>
              <a:t>Docker</a:t>
            </a:r>
            <a:r>
              <a:rPr lang="en-IN" sz="2400" dirty="0">
                <a:solidFill>
                  <a:srgbClr val="2F5496"/>
                </a:solidFill>
                <a:latin typeface="Times New Roman"/>
                <a:ea typeface="Times New Roman"/>
                <a:cs typeface="Times New Roman"/>
                <a:sym typeface="Times New Roman"/>
              </a:rPr>
              <a:t> for scalable and portable deployment.</a:t>
            </a:r>
            <a:endParaRPr sz="2400" b="1"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2600" dirty="0">
              <a:solidFill>
                <a:srgbClr val="2F5496"/>
              </a:solidFill>
              <a:latin typeface="Times New Roman"/>
              <a:ea typeface="Times New Roman"/>
              <a:cs typeface="Times New Roman"/>
              <a:sym typeface="Times New Roman"/>
            </a:endParaRPr>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105" name="Google Shape;105;p4"/>
          <p:cNvPicPr preferRelativeResize="0"/>
          <p:nvPr/>
        </p:nvPicPr>
        <p:blipFill rotWithShape="1">
          <a:blip r:embed="rId3">
            <a:alphaModFix/>
          </a:blip>
          <a:srcRect/>
          <a:stretch/>
        </p:blipFill>
        <p:spPr>
          <a:xfrm>
            <a:off x="10232571" y="304800"/>
            <a:ext cx="1578429" cy="1055914"/>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9"/>
        <p:cNvGrpSpPr/>
        <p:nvPr/>
      </p:nvGrpSpPr>
      <p:grpSpPr>
        <a:xfrm>
          <a:off x="0" y="0"/>
          <a:ext cx="0" cy="0"/>
          <a:chOff x="0" y="0"/>
          <a:chExt cx="0" cy="0"/>
        </a:xfrm>
      </p:grpSpPr>
      <p:sp>
        <p:nvSpPr>
          <p:cNvPr id="110" name="Google Shape;110;p5"/>
          <p:cNvSpPr txBox="1"/>
          <p:nvPr/>
        </p:nvSpPr>
        <p:spPr>
          <a:xfrm>
            <a:off x="923250" y="-201464"/>
            <a:ext cx="10417500" cy="1262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4000" dirty="0">
                <a:solidFill>
                  <a:srgbClr val="2F5496"/>
                </a:solidFill>
                <a:latin typeface="Times New Roman"/>
                <a:ea typeface="Times New Roman"/>
                <a:cs typeface="Times New Roman"/>
                <a:sym typeface="Times New Roman"/>
              </a:rPr>
              <a:t>Data generation &amp; Loading</a:t>
            </a:r>
            <a:endParaRPr dirty="0"/>
          </a:p>
          <a:p>
            <a:pPr marL="0" marR="0" lvl="0" indent="0" algn="l" rtl="0">
              <a:spcBef>
                <a:spcPts val="0"/>
              </a:spcBef>
              <a:spcAft>
                <a:spcPts val="0"/>
              </a:spcAft>
              <a:buNone/>
            </a:pPr>
            <a:endParaRPr sz="1800" dirty="0">
              <a:solidFill>
                <a:schemeClr val="dk1"/>
              </a:solidFill>
              <a:latin typeface="Times New Roman"/>
              <a:ea typeface="Times New Roman"/>
              <a:cs typeface="Times New Roman"/>
              <a:sym typeface="Times New Roman"/>
            </a:endParaRPr>
          </a:p>
        </p:txBody>
      </p:sp>
      <p:pic>
        <p:nvPicPr>
          <p:cNvPr id="111" name="Google Shape;111;p5"/>
          <p:cNvPicPr preferRelativeResize="0"/>
          <p:nvPr/>
        </p:nvPicPr>
        <p:blipFill rotWithShape="1">
          <a:blip r:embed="rId3">
            <a:alphaModFix/>
          </a:blip>
          <a:srcRect/>
          <a:stretch/>
        </p:blipFill>
        <p:spPr>
          <a:xfrm>
            <a:off x="10232571" y="304800"/>
            <a:ext cx="1578429" cy="1055914"/>
          </a:xfrm>
          <a:prstGeom prst="rect">
            <a:avLst/>
          </a:prstGeom>
          <a:noFill/>
          <a:ln>
            <a:noFill/>
          </a:ln>
        </p:spPr>
      </p:pic>
      <p:sp>
        <p:nvSpPr>
          <p:cNvPr id="112" name="Google Shape;112;p5"/>
          <p:cNvSpPr txBox="1"/>
          <p:nvPr/>
        </p:nvSpPr>
        <p:spPr>
          <a:xfrm>
            <a:off x="453000" y="832757"/>
            <a:ext cx="10811700" cy="5334600"/>
          </a:xfrm>
          <a:prstGeom prst="rect">
            <a:avLst/>
          </a:prstGeom>
          <a:noFill/>
          <a:ln w="9525" cap="flat" cmpd="sng">
            <a:solidFill>
              <a:schemeClr val="lt1"/>
            </a:solidFill>
            <a:prstDash val="solid"/>
            <a:round/>
            <a:headEnd type="none" w="sm" len="sm"/>
            <a:tailEnd type="none" w="sm" len="sm"/>
          </a:ln>
        </p:spPr>
        <p:txBody>
          <a:bodyPr spcFirstLastPara="1" wrap="square" lIns="91425" tIns="91425" rIns="91425" bIns="91425" anchor="t" anchorCtr="0">
            <a:noAutofit/>
          </a:bodyPr>
          <a:lstStyle/>
          <a:p>
            <a:pPr marL="457200" lvl="0" indent="-374650" algn="l" rtl="0">
              <a:lnSpc>
                <a:spcPct val="115000"/>
              </a:lnSpc>
              <a:spcBef>
                <a:spcPts val="0"/>
              </a:spcBef>
              <a:spcAft>
                <a:spcPts val="0"/>
              </a:spcAft>
              <a:buClr>
                <a:srgbClr val="2F5496"/>
              </a:buClr>
              <a:buSzPts val="2300"/>
              <a:buFont typeface="Times New Roman"/>
              <a:buChar char="❖"/>
            </a:pPr>
            <a:r>
              <a:rPr lang="en-IN" sz="2300" dirty="0">
                <a:solidFill>
                  <a:srgbClr val="2F5496"/>
                </a:solidFill>
                <a:latin typeface="Times New Roman"/>
                <a:ea typeface="Times New Roman"/>
                <a:cs typeface="Times New Roman"/>
                <a:sym typeface="Times New Roman"/>
              </a:rPr>
              <a:t>The dataset used is the Heart Disease Dataset, which contains demographic, clinical, and diagnostic attributes of patients, with the target variable indicating presence or absence of heart </a:t>
            </a:r>
            <a:r>
              <a:rPr lang="en-IN" sz="2300" dirty="0" err="1">
                <a:solidFill>
                  <a:srgbClr val="2F5496"/>
                </a:solidFill>
                <a:latin typeface="Times New Roman"/>
                <a:ea typeface="Times New Roman"/>
                <a:cs typeface="Times New Roman"/>
                <a:sym typeface="Times New Roman"/>
              </a:rPr>
              <a:t>dise</a:t>
            </a:r>
            <a:endParaRPr sz="2300" dirty="0">
              <a:solidFill>
                <a:srgbClr val="2F5496"/>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2F5496"/>
              </a:buClr>
              <a:buSzPts val="2300"/>
              <a:buFont typeface="Times New Roman"/>
              <a:buChar char="❖"/>
            </a:pPr>
            <a:r>
              <a:rPr lang="en-IN" sz="2300" dirty="0">
                <a:solidFill>
                  <a:srgbClr val="2F5496"/>
                </a:solidFill>
                <a:latin typeface="Times New Roman"/>
                <a:ea typeface="Times New Roman"/>
                <a:cs typeface="Times New Roman"/>
                <a:sym typeface="Times New Roman"/>
              </a:rPr>
              <a:t>Imported essential libraries such as pandas, </a:t>
            </a:r>
            <a:r>
              <a:rPr lang="en-IN" sz="2300" dirty="0" err="1">
                <a:solidFill>
                  <a:srgbClr val="2F5496"/>
                </a:solidFill>
                <a:latin typeface="Times New Roman"/>
                <a:ea typeface="Times New Roman"/>
                <a:cs typeface="Times New Roman"/>
                <a:sym typeface="Times New Roman"/>
              </a:rPr>
              <a:t>numpy</a:t>
            </a:r>
            <a:r>
              <a:rPr lang="en-IN" sz="2300" dirty="0">
                <a:solidFill>
                  <a:srgbClr val="2F5496"/>
                </a:solidFill>
                <a:latin typeface="Times New Roman"/>
                <a:ea typeface="Times New Roman"/>
                <a:cs typeface="Times New Roman"/>
                <a:sym typeface="Times New Roman"/>
              </a:rPr>
              <a:t>, matplotlib, and seaborn for handling, </a:t>
            </a:r>
            <a:r>
              <a:rPr lang="en-IN" sz="2300" dirty="0" err="1">
                <a:solidFill>
                  <a:srgbClr val="2F5496"/>
                </a:solidFill>
                <a:latin typeface="Times New Roman"/>
                <a:ea typeface="Times New Roman"/>
                <a:cs typeface="Times New Roman"/>
                <a:sym typeface="Times New Roman"/>
              </a:rPr>
              <a:t>analyzing</a:t>
            </a:r>
            <a:r>
              <a:rPr lang="en-IN" sz="2300" dirty="0">
                <a:solidFill>
                  <a:srgbClr val="2F5496"/>
                </a:solidFill>
                <a:latin typeface="Times New Roman"/>
                <a:ea typeface="Times New Roman"/>
                <a:cs typeface="Times New Roman"/>
                <a:sym typeface="Times New Roman"/>
              </a:rPr>
              <a:t>, and visualizing the dataset.</a:t>
            </a:r>
            <a:endParaRPr sz="2300" dirty="0">
              <a:solidFill>
                <a:srgbClr val="2F5496"/>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2F5496"/>
              </a:buClr>
              <a:buSzPts val="2300"/>
              <a:buFont typeface="Times New Roman"/>
              <a:buChar char="❖"/>
            </a:pPr>
            <a:r>
              <a:rPr lang="en-IN" sz="2300" dirty="0">
                <a:solidFill>
                  <a:srgbClr val="2F5496"/>
                </a:solidFill>
                <a:latin typeface="Times New Roman"/>
                <a:ea typeface="Times New Roman"/>
                <a:cs typeface="Times New Roman"/>
                <a:sym typeface="Times New Roman"/>
              </a:rPr>
              <a:t>Loaded the dataset into a pandas </a:t>
            </a:r>
            <a:r>
              <a:rPr lang="en-IN" sz="2300" dirty="0" err="1">
                <a:solidFill>
                  <a:srgbClr val="2F5496"/>
                </a:solidFill>
                <a:latin typeface="Times New Roman"/>
                <a:ea typeface="Times New Roman"/>
                <a:cs typeface="Times New Roman"/>
                <a:sym typeface="Times New Roman"/>
              </a:rPr>
              <a:t>DataFrame</a:t>
            </a:r>
            <a:r>
              <a:rPr lang="en-IN" sz="2300" dirty="0">
                <a:solidFill>
                  <a:srgbClr val="2F5496"/>
                </a:solidFill>
                <a:latin typeface="Times New Roman"/>
                <a:ea typeface="Times New Roman"/>
                <a:cs typeface="Times New Roman"/>
                <a:sym typeface="Times New Roman"/>
              </a:rPr>
              <a:t> for easy manipulation and inspection.</a:t>
            </a:r>
            <a:endParaRPr sz="2300" dirty="0">
              <a:solidFill>
                <a:srgbClr val="2F5496"/>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2F5496"/>
              </a:buClr>
              <a:buSzPts val="2300"/>
              <a:buFont typeface="Times New Roman"/>
              <a:buChar char="❖"/>
            </a:pPr>
            <a:r>
              <a:rPr lang="en-IN" sz="2300" dirty="0">
                <a:solidFill>
                  <a:srgbClr val="2F5496"/>
                </a:solidFill>
                <a:latin typeface="Times New Roman"/>
                <a:ea typeface="Times New Roman"/>
                <a:cs typeface="Times New Roman"/>
                <a:sym typeface="Times New Roman"/>
              </a:rPr>
              <a:t>Verified the dimensions (rows and columns) of the dataset to confirm successful loading.</a:t>
            </a:r>
            <a:endParaRPr sz="2300" dirty="0">
              <a:solidFill>
                <a:srgbClr val="2F5496"/>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2F5496"/>
              </a:buClr>
              <a:buSzPts val="2300"/>
              <a:buFont typeface="Times New Roman"/>
              <a:buChar char="❖"/>
            </a:pPr>
            <a:r>
              <a:rPr lang="en-IN" sz="2300" dirty="0">
                <a:solidFill>
                  <a:srgbClr val="2F5496"/>
                </a:solidFill>
                <a:latin typeface="Times New Roman"/>
                <a:ea typeface="Times New Roman"/>
                <a:cs typeface="Times New Roman"/>
                <a:sym typeface="Times New Roman"/>
              </a:rPr>
              <a:t>Checked the data types of each feature (numerical, categorical, binary) to understand the structure.</a:t>
            </a:r>
            <a:endParaRPr sz="2300" dirty="0">
              <a:solidFill>
                <a:srgbClr val="2F5496"/>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2F5496"/>
              </a:buClr>
              <a:buSzPts val="2300"/>
              <a:buFont typeface="Times New Roman"/>
              <a:buChar char="❖"/>
            </a:pPr>
            <a:r>
              <a:rPr lang="en-IN" sz="2300" dirty="0">
                <a:solidFill>
                  <a:srgbClr val="2F5496"/>
                </a:solidFill>
                <a:latin typeface="Times New Roman"/>
                <a:ea typeface="Times New Roman"/>
                <a:cs typeface="Times New Roman"/>
                <a:sym typeface="Times New Roman"/>
              </a:rPr>
              <a:t>Examined the dataset for missing values or null entries and planned strategies to handle them.</a:t>
            </a:r>
            <a:endParaRPr sz="2300" dirty="0">
              <a:solidFill>
                <a:srgbClr val="2F5496"/>
              </a:solidFill>
              <a:latin typeface="Times New Roman"/>
              <a:ea typeface="Times New Roman"/>
              <a:cs typeface="Times New Roman"/>
              <a:sym typeface="Times New Roman"/>
            </a:endParaRPr>
          </a:p>
          <a:p>
            <a:pPr marL="457200" lvl="0" indent="-374650" algn="l" rtl="0">
              <a:lnSpc>
                <a:spcPct val="115000"/>
              </a:lnSpc>
              <a:spcBef>
                <a:spcPts val="0"/>
              </a:spcBef>
              <a:spcAft>
                <a:spcPts val="0"/>
              </a:spcAft>
              <a:buClr>
                <a:srgbClr val="2F5496"/>
              </a:buClr>
              <a:buSzPts val="2300"/>
              <a:buFont typeface="Times New Roman"/>
              <a:buChar char="❖"/>
            </a:pPr>
            <a:r>
              <a:rPr lang="en-IN" sz="2300" dirty="0">
                <a:solidFill>
                  <a:srgbClr val="2F5496"/>
                </a:solidFill>
                <a:latin typeface="Times New Roman"/>
                <a:ea typeface="Times New Roman"/>
                <a:cs typeface="Times New Roman"/>
                <a:sym typeface="Times New Roman"/>
              </a:rPr>
              <a:t>Conducted an initial summary statistics analysis (mean, median, standard deviation, min, max) for numerical features.</a:t>
            </a:r>
            <a:endParaRPr sz="2300" dirty="0">
              <a:solidFill>
                <a:srgbClr val="2F5496"/>
              </a:solidFill>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6"/>
          <p:cNvSpPr txBox="1"/>
          <p:nvPr/>
        </p:nvSpPr>
        <p:spPr>
          <a:xfrm>
            <a:off x="925286" y="566057"/>
            <a:ext cx="10417628" cy="126188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4000">
                <a:solidFill>
                  <a:srgbClr val="2F5496"/>
                </a:solidFill>
                <a:latin typeface="Times New Roman"/>
                <a:ea typeface="Times New Roman"/>
                <a:cs typeface="Times New Roman"/>
                <a:sym typeface="Times New Roman"/>
              </a:rPr>
              <a:t>Data Exploration &amp; Understanding</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118" name="Google Shape;118;p6"/>
          <p:cNvPicPr preferRelativeResize="0"/>
          <p:nvPr/>
        </p:nvPicPr>
        <p:blipFill rotWithShape="1">
          <a:blip r:embed="rId3">
            <a:alphaModFix/>
          </a:blip>
          <a:srcRect/>
          <a:stretch/>
        </p:blipFill>
        <p:spPr>
          <a:xfrm>
            <a:off x="10232571" y="304800"/>
            <a:ext cx="1578429" cy="1055914"/>
          </a:xfrm>
          <a:prstGeom prst="rect">
            <a:avLst/>
          </a:prstGeom>
          <a:noFill/>
          <a:ln>
            <a:noFill/>
          </a:ln>
        </p:spPr>
      </p:pic>
      <p:sp>
        <p:nvSpPr>
          <p:cNvPr id="119" name="Google Shape;119;p6"/>
          <p:cNvSpPr txBox="1"/>
          <p:nvPr/>
        </p:nvSpPr>
        <p:spPr>
          <a:xfrm>
            <a:off x="487325" y="1603975"/>
            <a:ext cx="11005200" cy="4776300"/>
          </a:xfrm>
          <a:prstGeom prst="rect">
            <a:avLst/>
          </a:prstGeom>
          <a:noFill/>
          <a:ln>
            <a:noFill/>
          </a:ln>
        </p:spPr>
        <p:txBody>
          <a:bodyPr spcFirstLastPara="1" wrap="square" lIns="91425" tIns="91425" rIns="91425" bIns="91425" anchor="t" anchorCtr="0">
            <a:noAutofit/>
          </a:bodyPr>
          <a:lstStyle/>
          <a:p>
            <a:pPr marL="457200" lvl="0" indent="-381000" algn="l" rtl="0">
              <a:spcBef>
                <a:spcPts val="0"/>
              </a:spcBef>
              <a:spcAft>
                <a:spcPts val="0"/>
              </a:spcAft>
              <a:buClr>
                <a:srgbClr val="2F5496"/>
              </a:buClr>
              <a:buSzPts val="2400"/>
              <a:buFont typeface="Times New Roman"/>
              <a:buChar char="●"/>
            </a:pPr>
            <a:r>
              <a:rPr lang="en-IN" sz="2400" dirty="0">
                <a:solidFill>
                  <a:srgbClr val="2F5496"/>
                </a:solidFill>
                <a:latin typeface="Times New Roman"/>
                <a:ea typeface="Times New Roman"/>
                <a:cs typeface="Times New Roman"/>
                <a:sym typeface="Times New Roman"/>
              </a:rPr>
              <a:t> </a:t>
            </a:r>
            <a:r>
              <a:rPr lang="en-IN" sz="2400" dirty="0" err="1">
                <a:solidFill>
                  <a:srgbClr val="2F5496"/>
                </a:solidFill>
                <a:latin typeface="Times New Roman"/>
                <a:ea typeface="Times New Roman"/>
                <a:cs typeface="Times New Roman"/>
                <a:sym typeface="Times New Roman"/>
              </a:rPr>
              <a:t>Analyzed</a:t>
            </a:r>
            <a:r>
              <a:rPr lang="en-IN" sz="2400" dirty="0">
                <a:solidFill>
                  <a:srgbClr val="2F5496"/>
                </a:solidFill>
                <a:latin typeface="Times New Roman"/>
                <a:ea typeface="Times New Roman"/>
                <a:cs typeface="Times New Roman"/>
                <a:sym typeface="Times New Roman"/>
              </a:rPr>
              <a:t> the distribution of the target variable (heart disease present vs. not present) to check balance.</a:t>
            </a:r>
            <a:endParaRPr sz="2400" dirty="0">
              <a:solidFill>
                <a:srgbClr val="2F5496"/>
              </a:solidFill>
              <a:latin typeface="Times New Roman"/>
              <a:ea typeface="Times New Roman"/>
              <a:cs typeface="Times New Roman"/>
              <a:sym typeface="Times New Roman"/>
            </a:endParaRPr>
          </a:p>
          <a:p>
            <a:pPr marL="457200" lvl="0" indent="-381000" algn="l" rtl="0">
              <a:spcBef>
                <a:spcPts val="0"/>
              </a:spcBef>
              <a:spcAft>
                <a:spcPts val="0"/>
              </a:spcAft>
              <a:buClr>
                <a:srgbClr val="2F5496"/>
              </a:buClr>
              <a:buSzPts val="2400"/>
              <a:buFont typeface="Times New Roman"/>
              <a:buChar char="●"/>
            </a:pPr>
            <a:r>
              <a:rPr lang="en-IN" sz="2400" dirty="0">
                <a:solidFill>
                  <a:srgbClr val="2F5496"/>
                </a:solidFill>
                <a:latin typeface="Times New Roman"/>
                <a:ea typeface="Times New Roman"/>
                <a:cs typeface="Times New Roman"/>
                <a:sym typeface="Times New Roman"/>
              </a:rPr>
              <a:t>Generated correlation matrices and heatmaps to identify strong relationships among clinical features.</a:t>
            </a:r>
            <a:endParaRPr sz="2400" dirty="0">
              <a:solidFill>
                <a:srgbClr val="2F5496"/>
              </a:solidFill>
              <a:latin typeface="Times New Roman"/>
              <a:ea typeface="Times New Roman"/>
              <a:cs typeface="Times New Roman"/>
              <a:sym typeface="Times New Roman"/>
            </a:endParaRPr>
          </a:p>
          <a:p>
            <a:pPr marL="457200" lvl="0" indent="-381000" algn="l" rtl="0">
              <a:spcBef>
                <a:spcPts val="0"/>
              </a:spcBef>
              <a:spcAft>
                <a:spcPts val="0"/>
              </a:spcAft>
              <a:buClr>
                <a:srgbClr val="2F5496"/>
              </a:buClr>
              <a:buSzPts val="2400"/>
              <a:buFont typeface="Times New Roman"/>
              <a:buChar char="●"/>
            </a:pPr>
            <a:r>
              <a:rPr lang="en-IN" sz="2400" dirty="0">
                <a:solidFill>
                  <a:srgbClr val="2F5496"/>
                </a:solidFill>
                <a:latin typeface="Times New Roman"/>
                <a:ea typeface="Times New Roman"/>
                <a:cs typeface="Times New Roman"/>
                <a:sym typeface="Times New Roman"/>
              </a:rPr>
              <a:t>Created visualizations (histograms, boxplots, pair plots) to study feature distributions and detect outliers.</a:t>
            </a:r>
            <a:endParaRPr sz="2400" dirty="0">
              <a:solidFill>
                <a:srgbClr val="2F5496"/>
              </a:solidFill>
              <a:latin typeface="Times New Roman"/>
              <a:ea typeface="Times New Roman"/>
              <a:cs typeface="Times New Roman"/>
              <a:sym typeface="Times New Roman"/>
            </a:endParaRPr>
          </a:p>
          <a:p>
            <a:pPr marL="457200" lvl="0" indent="-381000" algn="l" rtl="0">
              <a:spcBef>
                <a:spcPts val="0"/>
              </a:spcBef>
              <a:spcAft>
                <a:spcPts val="0"/>
              </a:spcAft>
              <a:buClr>
                <a:srgbClr val="2F5496"/>
              </a:buClr>
              <a:buSzPts val="2400"/>
              <a:buFont typeface="Times New Roman"/>
              <a:buChar char="●"/>
            </a:pPr>
            <a:r>
              <a:rPr lang="en-IN" sz="2400" dirty="0">
                <a:solidFill>
                  <a:srgbClr val="2F5496"/>
                </a:solidFill>
                <a:latin typeface="Times New Roman"/>
                <a:ea typeface="Times New Roman"/>
                <a:cs typeface="Times New Roman"/>
                <a:sym typeface="Times New Roman"/>
              </a:rPr>
              <a:t>Explored relationships between key clinical measurements and heart disease status (e.g., cholesterol, blood pressure, age).</a:t>
            </a:r>
            <a:endParaRPr sz="2400" dirty="0">
              <a:solidFill>
                <a:srgbClr val="2F5496"/>
              </a:solidFill>
              <a:latin typeface="Times New Roman"/>
              <a:ea typeface="Times New Roman"/>
              <a:cs typeface="Times New Roman"/>
              <a:sym typeface="Times New Roman"/>
            </a:endParaRPr>
          </a:p>
          <a:p>
            <a:pPr marL="457200" lvl="0" indent="-381000" algn="l" rtl="0">
              <a:spcBef>
                <a:spcPts val="0"/>
              </a:spcBef>
              <a:spcAft>
                <a:spcPts val="0"/>
              </a:spcAft>
              <a:buClr>
                <a:srgbClr val="2F5496"/>
              </a:buClr>
              <a:buSzPts val="2400"/>
              <a:buFont typeface="Times New Roman"/>
              <a:buChar char="●"/>
            </a:pPr>
            <a:r>
              <a:rPr lang="en-IN" sz="2400" dirty="0">
                <a:solidFill>
                  <a:srgbClr val="2F5496"/>
                </a:solidFill>
                <a:latin typeface="Times New Roman"/>
                <a:ea typeface="Times New Roman"/>
                <a:cs typeface="Times New Roman"/>
                <a:sym typeface="Times New Roman"/>
              </a:rPr>
              <a:t>Identified potential predictors and trends that may significantly contribute to the classification task.</a:t>
            </a:r>
            <a:endParaRPr sz="2400" dirty="0">
              <a:solidFill>
                <a:srgbClr val="2F5496"/>
              </a:solidFill>
              <a:latin typeface="Times New Roman"/>
              <a:ea typeface="Times New Roman"/>
              <a:cs typeface="Times New Roman"/>
              <a:sym typeface="Times New Roman"/>
            </a:endParaRPr>
          </a:p>
          <a:p>
            <a:pPr marL="914400" lvl="0" indent="0" algn="l" rtl="0">
              <a:spcBef>
                <a:spcPts val="0"/>
              </a:spcBef>
              <a:spcAft>
                <a:spcPts val="0"/>
              </a:spcAft>
              <a:buNone/>
            </a:pPr>
            <a:endParaRPr sz="2400" dirty="0">
              <a:solidFill>
                <a:srgbClr val="2F5496"/>
              </a:solidFill>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7"/>
          <p:cNvSpPr txBox="1"/>
          <p:nvPr/>
        </p:nvSpPr>
        <p:spPr>
          <a:xfrm>
            <a:off x="533825" y="155513"/>
            <a:ext cx="10417500" cy="14160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21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4700">
                <a:solidFill>
                  <a:srgbClr val="2F5496"/>
                </a:solidFill>
                <a:latin typeface="Times New Roman"/>
                <a:ea typeface="Times New Roman"/>
                <a:cs typeface="Times New Roman"/>
                <a:sym typeface="Times New Roman"/>
              </a:rPr>
              <a:t>Exploratory Data Analysis</a:t>
            </a:r>
            <a:endParaRPr sz="2100"/>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125" name="Google Shape;125;p7"/>
          <p:cNvPicPr preferRelativeResize="0"/>
          <p:nvPr/>
        </p:nvPicPr>
        <p:blipFill rotWithShape="1">
          <a:blip r:embed="rId3">
            <a:alphaModFix/>
          </a:blip>
          <a:srcRect/>
          <a:stretch/>
        </p:blipFill>
        <p:spPr>
          <a:xfrm>
            <a:off x="10232571" y="304800"/>
            <a:ext cx="1578429" cy="1055914"/>
          </a:xfrm>
          <a:prstGeom prst="rect">
            <a:avLst/>
          </a:prstGeom>
          <a:noFill/>
          <a:ln>
            <a:noFill/>
          </a:ln>
        </p:spPr>
      </p:pic>
      <p:sp>
        <p:nvSpPr>
          <p:cNvPr id="126" name="Google Shape;126;p7"/>
          <p:cNvSpPr txBox="1"/>
          <p:nvPr/>
        </p:nvSpPr>
        <p:spPr>
          <a:xfrm>
            <a:off x="394500" y="1540925"/>
            <a:ext cx="11416500" cy="4697700"/>
          </a:xfrm>
          <a:prstGeom prst="rect">
            <a:avLst/>
          </a:prstGeom>
          <a:noFill/>
          <a:ln>
            <a:noFill/>
          </a:ln>
        </p:spPr>
        <p:txBody>
          <a:bodyPr spcFirstLastPara="1" wrap="square" lIns="91425" tIns="91425" rIns="91425" bIns="91425" anchor="t" anchorCtr="0">
            <a:noAutofit/>
          </a:bodyPr>
          <a:lstStyle/>
          <a:p>
            <a:pPr marL="457200" lvl="0" indent="-228600" algn="l" rtl="0">
              <a:lnSpc>
                <a:spcPct val="115000"/>
              </a:lnSpc>
              <a:spcBef>
                <a:spcPts val="0"/>
              </a:spcBef>
              <a:spcAft>
                <a:spcPts val="0"/>
              </a:spcAft>
              <a:buNone/>
            </a:pPr>
            <a:r>
              <a:rPr lang="en-IN" sz="2000" b="1" dirty="0">
                <a:solidFill>
                  <a:srgbClr val="0C3571"/>
                </a:solidFill>
              </a:rPr>
              <a:t>Purpose</a:t>
            </a:r>
            <a:r>
              <a:rPr lang="en-IN" sz="2000" dirty="0">
                <a:solidFill>
                  <a:srgbClr val="0C3571"/>
                </a:solidFill>
              </a:rPr>
              <a:t>: Understand data characteristics, detect patterns, and find relationships.</a:t>
            </a:r>
            <a:endParaRPr sz="2000" dirty="0">
              <a:solidFill>
                <a:srgbClr val="0C3571"/>
              </a:solidFill>
            </a:endParaRPr>
          </a:p>
          <a:p>
            <a:pPr marL="457200" lvl="0" indent="-228600" algn="l" rtl="0">
              <a:lnSpc>
                <a:spcPct val="115000"/>
              </a:lnSpc>
              <a:spcBef>
                <a:spcPts val="1200"/>
              </a:spcBef>
              <a:spcAft>
                <a:spcPts val="0"/>
              </a:spcAft>
              <a:buNone/>
            </a:pPr>
            <a:r>
              <a:rPr lang="en-IN" sz="2000" b="1" dirty="0">
                <a:solidFill>
                  <a:srgbClr val="0C3571"/>
                </a:solidFill>
              </a:rPr>
              <a:t>Steps performed</a:t>
            </a:r>
            <a:r>
              <a:rPr lang="en-IN" sz="2000" dirty="0">
                <a:solidFill>
                  <a:srgbClr val="0C3571"/>
                </a:solidFill>
              </a:rPr>
              <a:t>:</a:t>
            </a:r>
            <a:endParaRPr sz="2000" dirty="0">
              <a:solidFill>
                <a:srgbClr val="0C3571"/>
              </a:solidFill>
            </a:endParaRPr>
          </a:p>
          <a:p>
            <a:pPr marL="457200" lvl="0" indent="-355600" algn="l" rtl="0">
              <a:lnSpc>
                <a:spcPct val="115000"/>
              </a:lnSpc>
              <a:spcBef>
                <a:spcPts val="1200"/>
              </a:spcBef>
              <a:spcAft>
                <a:spcPts val="0"/>
              </a:spcAft>
              <a:buClr>
                <a:srgbClr val="0C3571"/>
              </a:buClr>
              <a:buSzPts val="2000"/>
              <a:buChar char="●"/>
            </a:pPr>
            <a:r>
              <a:rPr lang="en-IN" sz="2000" dirty="0">
                <a:solidFill>
                  <a:srgbClr val="0C3571"/>
                </a:solidFill>
              </a:rPr>
              <a:t>Dataset overview: Shape, data types, summary statistics.</a:t>
            </a:r>
            <a:br>
              <a:rPr lang="en-IN" sz="2000" dirty="0">
                <a:solidFill>
                  <a:srgbClr val="0C3571"/>
                </a:solidFill>
              </a:rPr>
            </a:br>
            <a:endParaRPr sz="2000" dirty="0">
              <a:solidFill>
                <a:srgbClr val="0C3571"/>
              </a:solidFill>
            </a:endParaRPr>
          </a:p>
          <a:p>
            <a:pPr marL="457200" lvl="0" indent="-355600" algn="l" rtl="0">
              <a:lnSpc>
                <a:spcPct val="115000"/>
              </a:lnSpc>
              <a:spcBef>
                <a:spcPts val="0"/>
              </a:spcBef>
              <a:spcAft>
                <a:spcPts val="0"/>
              </a:spcAft>
              <a:buClr>
                <a:srgbClr val="0C3571"/>
              </a:buClr>
              <a:buSzPts val="2000"/>
              <a:buChar char="●"/>
            </a:pPr>
            <a:r>
              <a:rPr lang="en-IN" sz="2000" dirty="0">
                <a:solidFill>
                  <a:srgbClr val="0C3571"/>
                </a:solidFill>
              </a:rPr>
              <a:t>Checked for </a:t>
            </a:r>
            <a:r>
              <a:rPr lang="en-IN" sz="2000" b="1" dirty="0">
                <a:solidFill>
                  <a:srgbClr val="0C3571"/>
                </a:solidFill>
              </a:rPr>
              <a:t>missing values &amp; outliers</a:t>
            </a:r>
            <a:r>
              <a:rPr lang="en-IN" sz="2000" dirty="0">
                <a:solidFill>
                  <a:srgbClr val="0C3571"/>
                </a:solidFill>
              </a:rPr>
              <a:t>.</a:t>
            </a:r>
            <a:br>
              <a:rPr lang="en-IN" sz="2000" dirty="0">
                <a:solidFill>
                  <a:srgbClr val="0C3571"/>
                </a:solidFill>
              </a:rPr>
            </a:br>
            <a:endParaRPr sz="2000" dirty="0">
              <a:solidFill>
                <a:srgbClr val="0C3571"/>
              </a:solidFill>
            </a:endParaRPr>
          </a:p>
          <a:p>
            <a:pPr marL="457200" lvl="0" indent="-355600" algn="l" rtl="0">
              <a:lnSpc>
                <a:spcPct val="115000"/>
              </a:lnSpc>
              <a:spcBef>
                <a:spcPts val="0"/>
              </a:spcBef>
              <a:spcAft>
                <a:spcPts val="0"/>
              </a:spcAft>
              <a:buClr>
                <a:srgbClr val="0C3571"/>
              </a:buClr>
              <a:buSzPts val="2000"/>
              <a:buChar char="●"/>
            </a:pPr>
            <a:r>
              <a:rPr lang="en-IN" sz="2000" dirty="0">
                <a:solidFill>
                  <a:srgbClr val="0C3571"/>
                </a:solidFill>
              </a:rPr>
              <a:t>Visualized distributions with </a:t>
            </a:r>
            <a:r>
              <a:rPr lang="en-IN" sz="2000" b="1" dirty="0">
                <a:solidFill>
                  <a:srgbClr val="0C3571"/>
                </a:solidFill>
              </a:rPr>
              <a:t>histograms &amp; scatter plots</a:t>
            </a:r>
            <a:r>
              <a:rPr lang="en-IN" sz="2000" dirty="0">
                <a:solidFill>
                  <a:srgbClr val="0C3571"/>
                </a:solidFill>
              </a:rPr>
              <a:t> .</a:t>
            </a:r>
            <a:br>
              <a:rPr lang="en-IN" sz="2000" dirty="0">
                <a:solidFill>
                  <a:srgbClr val="0C3571"/>
                </a:solidFill>
              </a:rPr>
            </a:br>
            <a:endParaRPr sz="2000" dirty="0">
              <a:solidFill>
                <a:srgbClr val="0C3571"/>
              </a:solidFill>
            </a:endParaRPr>
          </a:p>
          <a:p>
            <a:pPr marL="457200" lvl="0" indent="-355600" algn="l" rtl="0">
              <a:lnSpc>
                <a:spcPct val="115000"/>
              </a:lnSpc>
              <a:spcBef>
                <a:spcPts val="0"/>
              </a:spcBef>
              <a:spcAft>
                <a:spcPts val="0"/>
              </a:spcAft>
              <a:buClr>
                <a:srgbClr val="0C3571"/>
              </a:buClr>
              <a:buSzPts val="2000"/>
              <a:buChar char="●"/>
            </a:pPr>
            <a:r>
              <a:rPr lang="en-IN" sz="2000" b="1" dirty="0">
                <a:solidFill>
                  <a:srgbClr val="0C3571"/>
                </a:solidFill>
              </a:rPr>
              <a:t>Correlation matrix</a:t>
            </a:r>
            <a:r>
              <a:rPr lang="en-IN" sz="2000" dirty="0">
                <a:solidFill>
                  <a:srgbClr val="0C3571"/>
                </a:solidFill>
              </a:rPr>
              <a:t> to see relationships between machine parameters and output.</a:t>
            </a:r>
            <a:br>
              <a:rPr lang="en-IN" sz="2000" dirty="0">
                <a:solidFill>
                  <a:srgbClr val="0C3571"/>
                </a:solidFill>
              </a:rPr>
            </a:br>
            <a:endParaRPr sz="2000" dirty="0">
              <a:solidFill>
                <a:srgbClr val="0C3571"/>
              </a:solidFill>
            </a:endParaRPr>
          </a:p>
          <a:p>
            <a:pPr marL="101600" lvl="0" algn="l" rtl="0">
              <a:lnSpc>
                <a:spcPct val="115000"/>
              </a:lnSpc>
              <a:spcBef>
                <a:spcPts val="0"/>
              </a:spcBef>
              <a:spcAft>
                <a:spcPts val="0"/>
              </a:spcAft>
              <a:buClr>
                <a:srgbClr val="0C3571"/>
              </a:buClr>
              <a:buSzPts val="2000"/>
            </a:pPr>
            <a:endParaRPr sz="2000" dirty="0">
              <a:solidFill>
                <a:srgbClr val="0C3571"/>
              </a:solidFill>
            </a:endParaRPr>
          </a:p>
          <a:p>
            <a:pPr marL="0" lvl="0" indent="0" algn="l" rtl="0">
              <a:lnSpc>
                <a:spcPct val="115000"/>
              </a:lnSpc>
              <a:spcBef>
                <a:spcPts val="0"/>
              </a:spcBef>
              <a:spcAft>
                <a:spcPts val="0"/>
              </a:spcAft>
              <a:buNone/>
            </a:pPr>
            <a:endParaRPr sz="2000" b="1" dirty="0">
              <a:solidFill>
                <a:srgbClr val="0C3571"/>
              </a:solidFill>
            </a:endParaRPr>
          </a:p>
          <a:p>
            <a:pPr marL="0" lvl="0" indent="0" algn="l" rtl="0">
              <a:lnSpc>
                <a:spcPct val="115000"/>
              </a:lnSpc>
              <a:spcBef>
                <a:spcPts val="1200"/>
              </a:spcBef>
              <a:spcAft>
                <a:spcPts val="0"/>
              </a:spcAft>
              <a:buNone/>
            </a:pPr>
            <a:endParaRPr sz="1200" dirty="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8"/>
          <p:cNvSpPr txBox="1"/>
          <p:nvPr/>
        </p:nvSpPr>
        <p:spPr>
          <a:xfrm>
            <a:off x="519300" y="304800"/>
            <a:ext cx="10417500" cy="1277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4100">
                <a:solidFill>
                  <a:srgbClr val="2F5496"/>
                </a:solidFill>
                <a:latin typeface="Times New Roman"/>
                <a:ea typeface="Times New Roman"/>
                <a:cs typeface="Times New Roman"/>
                <a:sym typeface="Times New Roman"/>
              </a:rPr>
              <a:t>Data Preprocessing &amp; Feature Engineering</a:t>
            </a:r>
            <a:endParaRPr sz="1500"/>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132" name="Google Shape;132;p8"/>
          <p:cNvPicPr preferRelativeResize="0"/>
          <p:nvPr/>
        </p:nvPicPr>
        <p:blipFill rotWithShape="1">
          <a:blip r:embed="rId3">
            <a:alphaModFix/>
          </a:blip>
          <a:srcRect/>
          <a:stretch/>
        </p:blipFill>
        <p:spPr>
          <a:xfrm>
            <a:off x="10232571" y="304800"/>
            <a:ext cx="1578429" cy="1055914"/>
          </a:xfrm>
          <a:prstGeom prst="rect">
            <a:avLst/>
          </a:prstGeom>
          <a:noFill/>
          <a:ln>
            <a:noFill/>
          </a:ln>
        </p:spPr>
      </p:pic>
      <p:sp>
        <p:nvSpPr>
          <p:cNvPr id="133" name="Google Shape;133;p8"/>
          <p:cNvSpPr txBox="1"/>
          <p:nvPr/>
        </p:nvSpPr>
        <p:spPr>
          <a:xfrm>
            <a:off x="292875" y="1412200"/>
            <a:ext cx="11265600" cy="5161500"/>
          </a:xfrm>
          <a:prstGeom prst="rect">
            <a:avLst/>
          </a:prstGeom>
          <a:noFill/>
          <a:ln>
            <a:noFill/>
          </a:ln>
        </p:spPr>
        <p:txBody>
          <a:bodyPr spcFirstLastPara="1" wrap="square" lIns="91425" tIns="91425" rIns="91425" bIns="91425" anchor="t" anchorCtr="0">
            <a:noAutofit/>
          </a:bodyPr>
          <a:lstStyle/>
          <a:p>
            <a:pPr marL="146050" lvl="0" algn="l" rtl="0">
              <a:lnSpc>
                <a:spcPct val="115000"/>
              </a:lnSpc>
              <a:spcBef>
                <a:spcPts val="0"/>
              </a:spcBef>
              <a:spcAft>
                <a:spcPts val="0"/>
              </a:spcAft>
              <a:buClr>
                <a:srgbClr val="0C3571"/>
              </a:buClr>
              <a:buSzPts val="1300"/>
            </a:pPr>
            <a:endParaRPr sz="2400" dirty="0">
              <a:solidFill>
                <a:srgbClr val="0C3571"/>
              </a:solidFill>
            </a:endParaRPr>
          </a:p>
          <a:p>
            <a:pPr marL="457200" lvl="0" indent="-311150" algn="l" rtl="0">
              <a:lnSpc>
                <a:spcPct val="115000"/>
              </a:lnSpc>
              <a:spcBef>
                <a:spcPts val="0"/>
              </a:spcBef>
              <a:spcAft>
                <a:spcPts val="0"/>
              </a:spcAft>
              <a:buClr>
                <a:srgbClr val="0C3571"/>
              </a:buClr>
              <a:buSzPts val="1300"/>
              <a:buChar char="●"/>
            </a:pPr>
            <a:r>
              <a:rPr lang="en-IN" sz="2400" dirty="0">
                <a:solidFill>
                  <a:srgbClr val="0C3571"/>
                </a:solidFill>
              </a:rPr>
              <a:t>Outlier handling using IQR method.</a:t>
            </a:r>
            <a:endParaRPr sz="2400" dirty="0">
              <a:solidFill>
                <a:srgbClr val="0C3571"/>
              </a:solidFill>
            </a:endParaRPr>
          </a:p>
          <a:p>
            <a:pPr marL="457200" lvl="0" indent="-311150" algn="l" rtl="0">
              <a:lnSpc>
                <a:spcPct val="115000"/>
              </a:lnSpc>
              <a:spcBef>
                <a:spcPts val="1200"/>
              </a:spcBef>
              <a:spcAft>
                <a:spcPts val="0"/>
              </a:spcAft>
              <a:buClr>
                <a:srgbClr val="0C3571"/>
              </a:buClr>
              <a:buSzPts val="1300"/>
              <a:buChar char="●"/>
            </a:pPr>
            <a:r>
              <a:rPr lang="en-IN" sz="2400" dirty="0">
                <a:solidFill>
                  <a:srgbClr val="0C3571"/>
                </a:solidFill>
              </a:rPr>
              <a:t>Handled missing values (if any).</a:t>
            </a:r>
          </a:p>
          <a:p>
            <a:pPr marL="146050" lvl="0" algn="l" rtl="0">
              <a:lnSpc>
                <a:spcPct val="115000"/>
              </a:lnSpc>
              <a:spcBef>
                <a:spcPts val="1200"/>
              </a:spcBef>
              <a:spcAft>
                <a:spcPts val="0"/>
              </a:spcAft>
              <a:buClr>
                <a:srgbClr val="0C3571"/>
              </a:buClr>
              <a:buSzPts val="1300"/>
            </a:pPr>
            <a:endParaRPr sz="2400" dirty="0">
              <a:solidFill>
                <a:srgbClr val="0C3571"/>
              </a:solidFill>
            </a:endParaRPr>
          </a:p>
          <a:p>
            <a:pPr marL="457200" lvl="0" indent="-311150" algn="l" rtl="0">
              <a:lnSpc>
                <a:spcPct val="115000"/>
              </a:lnSpc>
              <a:spcBef>
                <a:spcPts val="0"/>
              </a:spcBef>
              <a:spcAft>
                <a:spcPts val="0"/>
              </a:spcAft>
              <a:buClr>
                <a:srgbClr val="0C3571"/>
              </a:buClr>
              <a:buSzPts val="1300"/>
              <a:buChar char="●"/>
            </a:pPr>
            <a:r>
              <a:rPr lang="en-IN" sz="2400" dirty="0">
                <a:solidFill>
                  <a:srgbClr val="0C3571"/>
                </a:solidFill>
              </a:rPr>
              <a:t>Feature scaling for uniform contribution.</a:t>
            </a:r>
            <a:br>
              <a:rPr lang="en-IN" sz="2400" dirty="0">
                <a:solidFill>
                  <a:srgbClr val="0C3571"/>
                </a:solidFill>
              </a:rPr>
            </a:br>
            <a:endParaRPr sz="2400" dirty="0">
              <a:solidFill>
                <a:srgbClr val="0C3571"/>
              </a:solidFill>
            </a:endParaRPr>
          </a:p>
          <a:p>
            <a:pPr marL="457200" lvl="0" indent="-311150" algn="l" rtl="0">
              <a:lnSpc>
                <a:spcPct val="115000"/>
              </a:lnSpc>
              <a:spcBef>
                <a:spcPts val="0"/>
              </a:spcBef>
              <a:spcAft>
                <a:spcPts val="0"/>
              </a:spcAft>
              <a:buClr>
                <a:srgbClr val="0C3571"/>
              </a:buClr>
              <a:buSzPts val="1300"/>
              <a:buChar char="●"/>
            </a:pPr>
            <a:r>
              <a:rPr lang="en-IN" sz="2400" dirty="0">
                <a:solidFill>
                  <a:srgbClr val="0C3571"/>
                </a:solidFill>
              </a:rPr>
              <a:t>Split data into training &amp; testing sets.</a:t>
            </a:r>
            <a:br>
              <a:rPr lang="en-IN" sz="2400" dirty="0">
                <a:solidFill>
                  <a:srgbClr val="0C3571"/>
                </a:solidFill>
              </a:rPr>
            </a:br>
            <a:endParaRPr sz="2400" dirty="0">
              <a:solidFill>
                <a:srgbClr val="0C3571"/>
              </a:solidFill>
            </a:endParaRPr>
          </a:p>
          <a:p>
            <a:pPr marL="0" lvl="0" indent="0" algn="l" rtl="0">
              <a:lnSpc>
                <a:spcPct val="115000"/>
              </a:lnSpc>
              <a:spcBef>
                <a:spcPts val="1200"/>
              </a:spcBef>
              <a:spcAft>
                <a:spcPts val="0"/>
              </a:spcAft>
              <a:buNone/>
            </a:pPr>
            <a:r>
              <a:rPr lang="en-IN" sz="2400" dirty="0">
                <a:solidFill>
                  <a:srgbClr val="0C3571"/>
                </a:solidFill>
              </a:rPr>
              <a:t>Goal: Ensure clean, meaningful inputs for accurate modelling.</a:t>
            </a:r>
            <a:endParaRPr sz="2400" dirty="0">
              <a:solidFill>
                <a:srgbClr val="0C3571"/>
              </a:solidFill>
            </a:endParaRPr>
          </a:p>
          <a:p>
            <a:pPr marL="0" lvl="0" indent="0" algn="l" rtl="0">
              <a:spcBef>
                <a:spcPts val="0"/>
              </a:spcBef>
              <a:spcAft>
                <a:spcPts val="0"/>
              </a:spcAft>
              <a:buNone/>
            </a:pPr>
            <a:endParaRPr sz="1800" dirty="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9"/>
          <p:cNvSpPr txBox="1"/>
          <p:nvPr/>
        </p:nvSpPr>
        <p:spPr>
          <a:xfrm>
            <a:off x="416236" y="201819"/>
            <a:ext cx="10417500" cy="12621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a:p>
            <a:pPr marL="0" marR="0" lvl="0" indent="0" algn="l" rtl="0">
              <a:spcBef>
                <a:spcPts val="0"/>
              </a:spcBef>
              <a:spcAft>
                <a:spcPts val="0"/>
              </a:spcAft>
              <a:buNone/>
            </a:pPr>
            <a:r>
              <a:rPr lang="en-IN" sz="4000">
                <a:solidFill>
                  <a:srgbClr val="2F5496"/>
                </a:solidFill>
                <a:latin typeface="Times New Roman"/>
                <a:ea typeface="Times New Roman"/>
                <a:cs typeface="Times New Roman"/>
                <a:sym typeface="Times New Roman"/>
              </a:rPr>
              <a:t>Model Building &amp; Training</a:t>
            </a:r>
            <a:endParaRPr/>
          </a:p>
          <a:p>
            <a:pPr marL="0" marR="0" lvl="0" indent="0" algn="l" rtl="0">
              <a:spcBef>
                <a:spcPts val="0"/>
              </a:spcBef>
              <a:spcAft>
                <a:spcPts val="0"/>
              </a:spcAft>
              <a:buNone/>
            </a:pPr>
            <a:endParaRPr sz="1800">
              <a:solidFill>
                <a:schemeClr val="dk1"/>
              </a:solidFill>
              <a:latin typeface="Times New Roman"/>
              <a:ea typeface="Times New Roman"/>
              <a:cs typeface="Times New Roman"/>
              <a:sym typeface="Times New Roman"/>
            </a:endParaRPr>
          </a:p>
        </p:txBody>
      </p:sp>
      <p:pic>
        <p:nvPicPr>
          <p:cNvPr id="139" name="Google Shape;139;p9"/>
          <p:cNvPicPr preferRelativeResize="0"/>
          <p:nvPr/>
        </p:nvPicPr>
        <p:blipFill rotWithShape="1">
          <a:blip r:embed="rId3">
            <a:alphaModFix/>
          </a:blip>
          <a:srcRect/>
          <a:stretch/>
        </p:blipFill>
        <p:spPr>
          <a:xfrm>
            <a:off x="10232571" y="304800"/>
            <a:ext cx="1578429" cy="1055914"/>
          </a:xfrm>
          <a:prstGeom prst="rect">
            <a:avLst/>
          </a:prstGeom>
          <a:noFill/>
          <a:ln>
            <a:noFill/>
          </a:ln>
        </p:spPr>
      </p:pic>
      <p:sp>
        <p:nvSpPr>
          <p:cNvPr id="140" name="Google Shape;140;p9"/>
          <p:cNvSpPr txBox="1"/>
          <p:nvPr/>
        </p:nvSpPr>
        <p:spPr>
          <a:xfrm>
            <a:off x="234800" y="1179300"/>
            <a:ext cx="11576100" cy="5695200"/>
          </a:xfrm>
          <a:prstGeom prst="rect">
            <a:avLst/>
          </a:prstGeom>
          <a:noFill/>
          <a:ln>
            <a:noFill/>
          </a:ln>
        </p:spPr>
        <p:txBody>
          <a:bodyPr spcFirstLastPara="1" wrap="square" lIns="91425" tIns="91425" rIns="91425" bIns="91425" anchor="t" anchorCtr="0">
            <a:spAutoFit/>
          </a:bodyPr>
          <a:lstStyle/>
          <a:p>
            <a:pPr marL="457200" lvl="0" indent="-323850" algn="l" rtl="0">
              <a:lnSpc>
                <a:spcPct val="115000"/>
              </a:lnSpc>
              <a:spcBef>
                <a:spcPts val="1200"/>
              </a:spcBef>
              <a:spcAft>
                <a:spcPts val="0"/>
              </a:spcAft>
              <a:buClr>
                <a:srgbClr val="2F5496"/>
              </a:buClr>
              <a:buSzPts val="1500"/>
              <a:buChar char="●"/>
            </a:pPr>
            <a:r>
              <a:rPr lang="en-IN" sz="1500" b="1">
                <a:solidFill>
                  <a:srgbClr val="2F5496"/>
                </a:solidFill>
              </a:rPr>
              <a:t>Decision Tree Classifier</a:t>
            </a:r>
            <a:endParaRPr sz="1500" b="1">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Evaluated using 5-fold cross-validation</a:t>
            </a:r>
            <a:endParaRPr sz="1500">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Achieved moderate accuracy but prone to overfitting</a:t>
            </a:r>
            <a:endParaRPr sz="1500">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Confusion matrix shows some misclassifications on minority class</a:t>
            </a:r>
            <a:endParaRPr sz="1500">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Provides clear interpretability but weaker ROC-AUC compared to ensembles</a:t>
            </a:r>
            <a:endParaRPr sz="1500">
              <a:solidFill>
                <a:srgbClr val="2F5496"/>
              </a:solidFill>
            </a:endParaRPr>
          </a:p>
          <a:p>
            <a:pPr marL="457200" lvl="0" indent="-323850" algn="l" rtl="0">
              <a:lnSpc>
                <a:spcPct val="115000"/>
              </a:lnSpc>
              <a:spcBef>
                <a:spcPts val="0"/>
              </a:spcBef>
              <a:spcAft>
                <a:spcPts val="0"/>
              </a:spcAft>
              <a:buClr>
                <a:srgbClr val="2F5496"/>
              </a:buClr>
              <a:buSzPts val="1500"/>
              <a:buChar char="●"/>
            </a:pPr>
            <a:r>
              <a:rPr lang="en-IN" sz="1500" b="1">
                <a:solidFill>
                  <a:srgbClr val="2F5496"/>
                </a:solidFill>
              </a:rPr>
              <a:t>Random Forest Classifier</a:t>
            </a:r>
            <a:endParaRPr sz="1500" b="1">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Outperformed single decision tree with higher accuracy, precision, and recall</a:t>
            </a:r>
            <a:endParaRPr sz="1500">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F1-Score shows balanced performance across classes</a:t>
            </a:r>
            <a:endParaRPr sz="1500">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ROC-AUC curve indicated strong discriminative ability</a:t>
            </a:r>
            <a:endParaRPr sz="1500">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More robust and generalizable compared to individual trees</a:t>
            </a:r>
            <a:endParaRPr sz="1500">
              <a:solidFill>
                <a:srgbClr val="2F5496"/>
              </a:solidFill>
            </a:endParaRPr>
          </a:p>
          <a:p>
            <a:pPr marL="457200" lvl="0" indent="-323850" algn="l" rtl="0">
              <a:lnSpc>
                <a:spcPct val="115000"/>
              </a:lnSpc>
              <a:spcBef>
                <a:spcPts val="0"/>
              </a:spcBef>
              <a:spcAft>
                <a:spcPts val="0"/>
              </a:spcAft>
              <a:buClr>
                <a:srgbClr val="2F5496"/>
              </a:buClr>
              <a:buSzPts val="1500"/>
              <a:buChar char="●"/>
            </a:pPr>
            <a:r>
              <a:rPr lang="en-IN" sz="1500" b="1">
                <a:solidFill>
                  <a:srgbClr val="2F5496"/>
                </a:solidFill>
              </a:rPr>
              <a:t>Logistic Regression</a:t>
            </a:r>
            <a:endParaRPr sz="1500" b="1">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Delivered competitive baseline with good accuracy and precision</a:t>
            </a:r>
            <a:endParaRPr sz="1500">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Recall slightly lower due to linear separation assumption</a:t>
            </a:r>
            <a:endParaRPr sz="1500">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Coefficients helped interpret impact of clinical features</a:t>
            </a:r>
            <a:endParaRPr sz="1500">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ROC curve showed decent separability, suitable as a baseline model</a:t>
            </a:r>
            <a:endParaRPr sz="1500">
              <a:solidFill>
                <a:srgbClr val="2F5496"/>
              </a:solidFill>
            </a:endParaRPr>
          </a:p>
          <a:p>
            <a:pPr marL="457200" lvl="0" indent="-323850" algn="l" rtl="0">
              <a:lnSpc>
                <a:spcPct val="115000"/>
              </a:lnSpc>
              <a:spcBef>
                <a:spcPts val="0"/>
              </a:spcBef>
              <a:spcAft>
                <a:spcPts val="0"/>
              </a:spcAft>
              <a:buClr>
                <a:srgbClr val="2F5496"/>
              </a:buClr>
              <a:buSzPts val="1500"/>
              <a:buChar char="●"/>
            </a:pPr>
            <a:r>
              <a:rPr lang="en-IN" sz="1500" b="1">
                <a:solidFill>
                  <a:srgbClr val="2F5496"/>
                </a:solidFill>
              </a:rPr>
              <a:t>Support Vector Machine (SVM)</a:t>
            </a:r>
            <a:endParaRPr sz="1500" b="1">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Showed strong classification performance with kernel flexibility</a:t>
            </a:r>
            <a:endParaRPr sz="1500">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Linear kernel provided stable baseline; RBF kernel improved performance</a:t>
            </a:r>
            <a:endParaRPr sz="1500">
              <a:solidFill>
                <a:srgbClr val="2F5496"/>
              </a:solidFill>
            </a:endParaRPr>
          </a:p>
          <a:p>
            <a:pPr marL="914400" lvl="1" indent="-323850" algn="l" rtl="0">
              <a:lnSpc>
                <a:spcPct val="115000"/>
              </a:lnSpc>
              <a:spcBef>
                <a:spcPts val="0"/>
              </a:spcBef>
              <a:spcAft>
                <a:spcPts val="0"/>
              </a:spcAft>
              <a:buClr>
                <a:srgbClr val="2F5496"/>
              </a:buClr>
              <a:buSzPts val="1500"/>
              <a:buChar char="○"/>
            </a:pPr>
            <a:r>
              <a:rPr lang="en-IN" sz="1500">
                <a:solidFill>
                  <a:srgbClr val="2F5496"/>
                </a:solidFill>
              </a:rPr>
              <a:t>Balanced precision, recall, and F1-Score</a:t>
            </a:r>
            <a:endParaRPr sz="1500">
              <a:solidFill>
                <a:srgbClr val="2F5496"/>
              </a:solidFill>
            </a:endParaRPr>
          </a:p>
          <a:p>
            <a:pPr marL="914400" lvl="1" indent="-298450" algn="l" rtl="0">
              <a:lnSpc>
                <a:spcPct val="115000"/>
              </a:lnSpc>
              <a:spcBef>
                <a:spcPts val="0"/>
              </a:spcBef>
              <a:spcAft>
                <a:spcPts val="0"/>
              </a:spcAft>
              <a:buClr>
                <a:srgbClr val="2F5496"/>
              </a:buClr>
              <a:buSzPts val="1100"/>
              <a:buChar char="○"/>
            </a:pPr>
            <a:r>
              <a:rPr lang="en-IN" sz="1500">
                <a:solidFill>
                  <a:srgbClr val="2F5496"/>
                </a:solidFill>
              </a:rPr>
              <a:t>ROC-AUC close to Random Forest, effective for margin maximization</a:t>
            </a:r>
            <a:r>
              <a:rPr lang="en-IN" sz="1300">
                <a:solidFill>
                  <a:srgbClr val="2F5496"/>
                </a:solidFill>
              </a:rPr>
              <a:t> </a:t>
            </a:r>
            <a:br>
              <a:rPr lang="en-IN" sz="1300">
                <a:solidFill>
                  <a:srgbClr val="2F5496"/>
                </a:solidFill>
              </a:rPr>
            </a:br>
            <a:endParaRPr sz="1300">
              <a:solidFill>
                <a:srgbClr val="2F5496"/>
              </a:solidFill>
            </a:endParaRPr>
          </a:p>
        </p:txBody>
      </p:sp>
    </p:spTree>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71</TotalTime>
  <Words>1160</Words>
  <Application>Microsoft Office PowerPoint</Application>
  <PresentationFormat>Widescreen</PresentationFormat>
  <Paragraphs>164</Paragraphs>
  <Slides>14</Slides>
  <Notes>14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Times New Roman</vt:lpstr>
      <vt:lpstr>Anta</vt:lpstr>
      <vt:lpstr>Calibri</vt:lpstr>
      <vt:lpstr>Arial</vt:lpstr>
      <vt:lpstr>Roboto</vt:lpstr>
      <vt:lpstr>Office Theme</vt:lpstr>
      <vt:lpstr>     Capstone Project 2  Heart Disease Detection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TNS INDIA FOUNDATION</dc:creator>
  <cp:lastModifiedBy>Raina Rego</cp:lastModifiedBy>
  <cp:revision>6</cp:revision>
  <dcterms:created xsi:type="dcterms:W3CDTF">2025-09-02T04:26:51Z</dcterms:created>
  <dcterms:modified xsi:type="dcterms:W3CDTF">2025-10-01T11:16:29Z</dcterms:modified>
</cp:coreProperties>
</file>