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72"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2" d="100"/>
          <a:sy n="62" d="100"/>
        </p:scale>
        <p:origin x="828" y="3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9A77-C147-B1FD-9139-EB477AE9EB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CBA19F-0083-1537-7C08-A7B801910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050F3E-70C8-A1C4-780D-DDE7F281F72E}"/>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A2BE0DE3-9265-B96A-8815-DE48359930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1751EB-682B-99D5-DA14-E60C3C0A3C54}"/>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302131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A3428-02E5-4908-BCC7-84B133D0FB8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ACC2CC-6EAF-B25A-B38C-2A090E9B05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56641-3EAF-97BB-A494-B0FCFB857BD5}"/>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E003B72D-E111-52F6-6D73-B32E32E09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48005E-481A-85BA-C998-22676C4D2EA3}"/>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1305189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241D97-28E8-9CD1-9CF8-99D1DE81B8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AD63C-27FB-ADA2-4B93-78716C6D1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3B263C-3687-6024-3C83-5B74203D759F}"/>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705DF7E9-248A-526B-B15E-6F04D6DBB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CCC18-39D6-152F-88FE-0CAF7390C488}"/>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21497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541E3-8037-BE6F-B4A6-E4AB74EF8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18E225-010E-9DA0-5068-EF2FDE4BB8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C5DE6-FACD-C94A-C67C-4F3372796F6D}"/>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97FA9AF5-A13F-F886-06FA-642B57661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1A9BC-F27B-3E53-939A-56320E5C5739}"/>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115942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9CB12-4B71-1B8C-157D-A08C82D65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4F063-D2D2-E105-A3B7-01584DD6C1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3032D-B4B8-4443-74CA-67A9BD194954}"/>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B133E9BF-FF3F-E542-5D96-3B0C09B13C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EB6A5A-91F8-A719-8F8B-4FE27B8CC4F1}"/>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1679491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9050-05BA-7DCC-C39A-DADD06EA5C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7671E-44E3-2F08-1351-9C6F00D02A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E8C00F-96DA-0446-68FF-ED9743603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973387-363F-10E0-74F1-73AA39F4A396}"/>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6" name="Footer Placeholder 5">
            <a:extLst>
              <a:ext uri="{FF2B5EF4-FFF2-40B4-BE49-F238E27FC236}">
                <a16:creationId xmlns:a16="http://schemas.microsoft.com/office/drawing/2014/main" id="{2E350D7A-4C6A-5C34-6F4E-EA32BBA88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BB4A7-2563-030C-7382-77A591B26D71}"/>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93238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85F14-BFAE-2884-D8ED-B9A1084E38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43364A-20D8-809B-09A1-C795CABE00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20A4D6-7230-3EDF-6116-7C38F0DE0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D9A00F-F31C-00D6-744B-C8BE28FA9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20348-330B-C957-4621-698C7F667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A60C0B5-CF6A-D09B-6FC4-341C29CC12F0}"/>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8" name="Footer Placeholder 7">
            <a:extLst>
              <a:ext uri="{FF2B5EF4-FFF2-40B4-BE49-F238E27FC236}">
                <a16:creationId xmlns:a16="http://schemas.microsoft.com/office/drawing/2014/main" id="{0EBB677E-2EDC-D67B-965B-13E43B3404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102C4D-0725-2168-A8D1-EB4B42BCDDAA}"/>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290595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5A779-C0F8-6C60-F2F8-9DCE921965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F66D3-8187-7C65-BA62-FAE7B163DF97}"/>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4" name="Footer Placeholder 3">
            <a:extLst>
              <a:ext uri="{FF2B5EF4-FFF2-40B4-BE49-F238E27FC236}">
                <a16:creationId xmlns:a16="http://schemas.microsoft.com/office/drawing/2014/main" id="{EF347678-40F1-EFBF-1C71-A7A1545421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FFA58E-669B-7F79-7B54-7FAE8499FB2F}"/>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350409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ADF934-12F7-97E9-7DB0-6E41F5F0D090}"/>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3" name="Footer Placeholder 2">
            <a:extLst>
              <a:ext uri="{FF2B5EF4-FFF2-40B4-BE49-F238E27FC236}">
                <a16:creationId xmlns:a16="http://schemas.microsoft.com/office/drawing/2014/main" id="{E860BF61-B1D3-B818-3766-3A576D04D2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07C1CE-5369-E3F3-4DC6-551292B70C68}"/>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185235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6C33-FB1A-5898-4598-CAD44AA26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13720A-DC75-A0EB-1D78-D3EAEFDCD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8DF845-1430-5890-AF76-C2330BECB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85CC5-2E09-A7DE-798B-C4E4E3EC0C8B}"/>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6" name="Footer Placeholder 5">
            <a:extLst>
              <a:ext uri="{FF2B5EF4-FFF2-40B4-BE49-F238E27FC236}">
                <a16:creationId xmlns:a16="http://schemas.microsoft.com/office/drawing/2014/main" id="{EB395BBA-E803-C778-97E4-011316C70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BBFA0-1334-BA7E-6156-3A7CA53BEE3E}"/>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318187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F0B11-2D62-B2E6-D640-19F1FC3AC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2CAB0D-F8FA-839C-CC4F-55DD4BAF3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393718-A932-F370-6181-75A272F5B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06EBB-ED6C-D9F9-7326-60C43DFF6B6F}"/>
              </a:ext>
            </a:extLst>
          </p:cNvPr>
          <p:cNvSpPr>
            <a:spLocks noGrp="1"/>
          </p:cNvSpPr>
          <p:nvPr>
            <p:ph type="dt" sz="half" idx="10"/>
          </p:nvPr>
        </p:nvSpPr>
        <p:spPr/>
        <p:txBody>
          <a:bodyPr/>
          <a:lstStyle/>
          <a:p>
            <a:fld id="{4B279106-F635-453E-8BA0-E6B668AF8050}" type="datetimeFigureOut">
              <a:rPr lang="en-IN" smtClean="0"/>
              <a:t>25-09-2025</a:t>
            </a:fld>
            <a:endParaRPr lang="en-IN"/>
          </a:p>
        </p:txBody>
      </p:sp>
      <p:sp>
        <p:nvSpPr>
          <p:cNvPr id="6" name="Footer Placeholder 5">
            <a:extLst>
              <a:ext uri="{FF2B5EF4-FFF2-40B4-BE49-F238E27FC236}">
                <a16:creationId xmlns:a16="http://schemas.microsoft.com/office/drawing/2014/main" id="{50A6B0BD-2F76-7FE9-9400-176707973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96AA4-C81C-744B-DAA3-7CD69DC6E186}"/>
              </a:ext>
            </a:extLst>
          </p:cNvPr>
          <p:cNvSpPr>
            <a:spLocks noGrp="1"/>
          </p:cNvSpPr>
          <p:nvPr>
            <p:ph type="sldNum" sz="quarter" idx="12"/>
          </p:nvPr>
        </p:nvSpPr>
        <p:spPr/>
        <p:txBody>
          <a:bodyPr/>
          <a:lstStyle/>
          <a:p>
            <a:fld id="{78447402-4F5F-4B9C-AAE0-313DFBBA3223}" type="slidenum">
              <a:rPr lang="en-IN" smtClean="0"/>
              <a:t>‹#›</a:t>
            </a:fld>
            <a:endParaRPr lang="en-IN"/>
          </a:p>
        </p:txBody>
      </p:sp>
    </p:spTree>
    <p:extLst>
      <p:ext uri="{BB962C8B-B14F-4D97-AF65-F5344CB8AC3E}">
        <p14:creationId xmlns:p14="http://schemas.microsoft.com/office/powerpoint/2010/main" val="4315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CE4823-32C6-7967-7053-331734FFCA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055076-9E0C-8358-1357-67060CF94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2856AD-F11E-3678-EF5D-91E665F1CB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79106-F635-453E-8BA0-E6B668AF8050}" type="datetimeFigureOut">
              <a:rPr lang="en-IN" smtClean="0"/>
              <a:t>25-09-2025</a:t>
            </a:fld>
            <a:endParaRPr lang="en-IN"/>
          </a:p>
        </p:txBody>
      </p:sp>
      <p:sp>
        <p:nvSpPr>
          <p:cNvPr id="5" name="Footer Placeholder 4">
            <a:extLst>
              <a:ext uri="{FF2B5EF4-FFF2-40B4-BE49-F238E27FC236}">
                <a16:creationId xmlns:a16="http://schemas.microsoft.com/office/drawing/2014/main" id="{C339D20A-5A27-0BD5-E9C9-75DBD442E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385303-2260-B5AB-F87B-69EDC90F21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447402-4F5F-4B9C-AAE0-313DFBBA3223}" type="slidenum">
              <a:rPr lang="en-IN" smtClean="0"/>
              <a:t>‹#›</a:t>
            </a:fld>
            <a:endParaRPr lang="en-IN"/>
          </a:p>
        </p:txBody>
      </p:sp>
    </p:spTree>
    <p:extLst>
      <p:ext uri="{BB962C8B-B14F-4D97-AF65-F5344CB8AC3E}">
        <p14:creationId xmlns:p14="http://schemas.microsoft.com/office/powerpoint/2010/main" val="1231965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A89-72E0-CD64-0D89-F587402ACA62}"/>
              </a:ext>
            </a:extLst>
          </p:cNvPr>
          <p:cNvSpPr>
            <a:spLocks noGrp="1"/>
          </p:cNvSpPr>
          <p:nvPr>
            <p:ph type="ctrTitle"/>
          </p:nvPr>
        </p:nvSpPr>
        <p:spPr>
          <a:xfrm>
            <a:off x="1524000" y="2144487"/>
            <a:ext cx="9144000" cy="1654627"/>
          </a:xfrm>
        </p:spPr>
        <p:txBody>
          <a:bodyPr>
            <a:noAutofit/>
          </a:bodyPr>
          <a:lstStyle/>
          <a:p>
            <a:pPr>
              <a:lnSpc>
                <a:spcPct val="200000"/>
              </a:lnSpc>
            </a:pPr>
            <a:br>
              <a:rPr lang="en-US" sz="2800" b="1" dirty="0">
                <a:solidFill>
                  <a:srgbClr val="0C3571"/>
                </a:solidFill>
                <a:latin typeface="Anantason Bold"/>
                <a:ea typeface="Anantason Bold"/>
                <a:cs typeface="Anantason Bold"/>
                <a:sym typeface="Anantason Bold"/>
              </a:rPr>
            </a:br>
            <a:br>
              <a:rPr lang="en-US" sz="2800" b="1" dirty="0">
                <a:solidFill>
                  <a:srgbClr val="0C3571"/>
                </a:solidFill>
                <a:latin typeface="Anantason Bold"/>
                <a:ea typeface="Anantason Bold"/>
                <a:cs typeface="Anantason Bold"/>
                <a:sym typeface="Anantason Bold"/>
              </a:rPr>
            </a:br>
            <a:br>
              <a:rPr lang="en-US" sz="2800" b="1" dirty="0">
                <a:solidFill>
                  <a:srgbClr val="0C3571"/>
                </a:solidFill>
                <a:latin typeface="Anantason Bold"/>
                <a:ea typeface="Anantason Bold"/>
                <a:cs typeface="Anantason Bold"/>
                <a:sym typeface="Anantason Bold"/>
              </a:rPr>
            </a:br>
            <a:br>
              <a:rPr lang="en-US" sz="2800" b="1" dirty="0">
                <a:solidFill>
                  <a:srgbClr val="0C3571"/>
                </a:solidFill>
                <a:latin typeface="Anantason Bold"/>
                <a:ea typeface="Anantason Bold"/>
                <a:cs typeface="Anantason Bold"/>
                <a:sym typeface="Anantason Bold"/>
              </a:rPr>
            </a:br>
            <a:br>
              <a:rPr lang="en-US" sz="2800" b="1" dirty="0">
                <a:solidFill>
                  <a:srgbClr val="0C3571"/>
                </a:solidFill>
                <a:latin typeface="Anantason Bold"/>
                <a:ea typeface="Anantason Bold"/>
                <a:cs typeface="Anantason Bold"/>
                <a:sym typeface="Anantason Bold"/>
              </a:rPr>
            </a:br>
            <a:r>
              <a:rPr lang="en-US" sz="4400" b="1" dirty="0">
                <a:solidFill>
                  <a:srgbClr val="0C3571"/>
                </a:solidFill>
                <a:latin typeface="Times New Roman" panose="02020603050405020304" pitchFamily="18" charset="0"/>
                <a:ea typeface="Anantason Bold"/>
                <a:cs typeface="Times New Roman" panose="02020603050405020304" pitchFamily="18" charset="0"/>
                <a:sym typeface="Anantason Bold"/>
              </a:rPr>
              <a:t>Capstone Project1 </a:t>
            </a:r>
            <a:br>
              <a:rPr lang="en-US" sz="4400" b="1" dirty="0">
                <a:solidFill>
                  <a:srgbClr val="0C3571"/>
                </a:solidFill>
                <a:latin typeface="Times New Roman" panose="02020603050405020304" pitchFamily="18" charset="0"/>
                <a:ea typeface="Anantason Bold"/>
                <a:cs typeface="Times New Roman" panose="02020603050405020304" pitchFamily="18" charset="0"/>
                <a:sym typeface="Anantason Bold"/>
              </a:rPr>
            </a:br>
            <a:r>
              <a:rPr lang="en-US" sz="2400" b="1" dirty="0">
                <a:solidFill>
                  <a:srgbClr val="0C3571"/>
                </a:solidFill>
                <a:latin typeface="Times New Roman" panose="02020603050405020304" pitchFamily="18" charset="0"/>
                <a:ea typeface="Anantason Bold"/>
                <a:cs typeface="Times New Roman" panose="02020603050405020304" pitchFamily="18" charset="0"/>
                <a:sym typeface="Anantason Bold"/>
              </a:rPr>
              <a:t>MANUFACTURING  EQUIPMENT  OUTPUT PREDICTION  WITH  LINEAR  REGRESSION</a:t>
            </a:r>
            <a:br>
              <a:rPr lang="en-US" sz="1400" b="1" dirty="0">
                <a:solidFill>
                  <a:srgbClr val="0C3571"/>
                </a:solidFill>
                <a:latin typeface="Anantason Bold"/>
                <a:ea typeface="Anantason Bold"/>
                <a:cs typeface="Anantason Bold"/>
                <a:sym typeface="Anantason Bold"/>
              </a:rPr>
            </a:br>
            <a:endParaRPr lang="en-IN" sz="1400" dirty="0"/>
          </a:p>
        </p:txBody>
      </p:sp>
      <p:sp>
        <p:nvSpPr>
          <p:cNvPr id="4" name="TextBox 3">
            <a:extLst>
              <a:ext uri="{FF2B5EF4-FFF2-40B4-BE49-F238E27FC236}">
                <a16:creationId xmlns:a16="http://schemas.microsoft.com/office/drawing/2014/main" id="{B41FCD4F-364D-74AE-4D1A-A3A2E5DC4AED}"/>
              </a:ext>
            </a:extLst>
          </p:cNvPr>
          <p:cNvSpPr txBox="1"/>
          <p:nvPr/>
        </p:nvSpPr>
        <p:spPr>
          <a:xfrm>
            <a:off x="7522028" y="4225385"/>
            <a:ext cx="4125685" cy="1354217"/>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Team Members</a:t>
            </a:r>
          </a:p>
          <a:p>
            <a:r>
              <a:rPr lang="en-IN" dirty="0">
                <a:solidFill>
                  <a:schemeClr val="accent1">
                    <a:lumMod val="75000"/>
                  </a:schemeClr>
                </a:solidFill>
                <a:latin typeface="Times New Roman" panose="02020603050405020304" pitchFamily="18" charset="0"/>
                <a:cs typeface="Times New Roman" panose="02020603050405020304" pitchFamily="18" charset="0"/>
              </a:rPr>
              <a:t>T120100106</a:t>
            </a:r>
            <a:r>
              <a:rPr lang="en-IN" dirty="0">
                <a:solidFill>
                  <a:schemeClr val="accent1">
                    <a:lumMod val="75000"/>
                  </a:schemeClr>
                </a:solidFill>
              </a:rPr>
              <a:t> </a:t>
            </a:r>
            <a:r>
              <a:rPr lang="en-IN" dirty="0">
                <a:solidFill>
                  <a:schemeClr val="accent1">
                    <a:lumMod val="75000"/>
                  </a:schemeClr>
                </a:solidFill>
                <a:latin typeface="Times New Roman" panose="02020603050405020304" pitchFamily="18" charset="0"/>
                <a:cs typeface="Times New Roman" panose="02020603050405020304" pitchFamily="18" charset="0"/>
              </a:rPr>
              <a:t>:Raina Elfreda Rego</a:t>
            </a:r>
          </a:p>
          <a:p>
            <a:r>
              <a:rPr lang="en-IN" dirty="0">
                <a:solidFill>
                  <a:schemeClr val="accent1">
                    <a:lumMod val="75000"/>
                  </a:schemeClr>
                </a:solidFill>
                <a:latin typeface="Times New Roman" panose="02020603050405020304" pitchFamily="18" charset="0"/>
                <a:cs typeface="Times New Roman" panose="02020603050405020304" pitchFamily="18" charset="0"/>
              </a:rPr>
              <a:t>T120100128</a:t>
            </a:r>
            <a:r>
              <a:rPr lang="en-IN" dirty="0"/>
              <a:t> </a:t>
            </a:r>
            <a:r>
              <a:rPr lang="en-IN" dirty="0">
                <a:solidFill>
                  <a:schemeClr val="accent1">
                    <a:lumMod val="75000"/>
                  </a:schemeClr>
                </a:solidFill>
                <a:latin typeface="Times New Roman" panose="02020603050405020304" pitchFamily="18" charset="0"/>
                <a:cs typeface="Times New Roman" panose="02020603050405020304" pitchFamily="18" charset="0"/>
              </a:rPr>
              <a:t>:Mohammed Issa Ilyas</a:t>
            </a:r>
          </a:p>
          <a:p>
            <a:r>
              <a:rPr lang="en-IN" dirty="0">
                <a:solidFill>
                  <a:schemeClr val="accent1">
                    <a:lumMod val="75000"/>
                  </a:schemeClr>
                </a:solidFill>
                <a:latin typeface="Times New Roman" panose="02020603050405020304" pitchFamily="18" charset="0"/>
                <a:cs typeface="Times New Roman" panose="02020603050405020304" pitchFamily="18" charset="0"/>
              </a:rPr>
              <a:t>T120100125</a:t>
            </a:r>
            <a:r>
              <a:rPr lang="en-IN" dirty="0"/>
              <a:t> </a:t>
            </a:r>
            <a:r>
              <a:rPr lang="en-IN" dirty="0">
                <a:solidFill>
                  <a:schemeClr val="accent1">
                    <a:lumMod val="75000"/>
                  </a:schemeClr>
                </a:solidFill>
                <a:latin typeface="Times New Roman" panose="02020603050405020304" pitchFamily="18" charset="0"/>
                <a:cs typeface="Times New Roman" panose="02020603050405020304" pitchFamily="18" charset="0"/>
              </a:rPr>
              <a:t>:Swarnim Deshpande</a:t>
            </a:r>
          </a:p>
        </p:txBody>
      </p:sp>
      <p:pic>
        <p:nvPicPr>
          <p:cNvPr id="5" name="Picture 4">
            <a:extLst>
              <a:ext uri="{FF2B5EF4-FFF2-40B4-BE49-F238E27FC236}">
                <a16:creationId xmlns:a16="http://schemas.microsoft.com/office/drawing/2014/main" id="{BE254B8B-72EC-ABF6-5764-F09EC47A123F}"/>
              </a:ext>
            </a:extLst>
          </p:cNvPr>
          <p:cNvPicPr>
            <a:picLocks noChangeAspect="1"/>
          </p:cNvPicPr>
          <p:nvPr/>
        </p:nvPicPr>
        <p:blipFill>
          <a:blip r:embed="rId2"/>
          <a:stretch>
            <a:fillRect/>
          </a:stretch>
        </p:blipFill>
        <p:spPr>
          <a:xfrm>
            <a:off x="10232571" y="304800"/>
            <a:ext cx="1578429" cy="1055914"/>
          </a:xfrm>
          <a:prstGeom prst="rect">
            <a:avLst/>
          </a:prstGeom>
        </p:spPr>
      </p:pic>
    </p:spTree>
    <p:extLst>
      <p:ext uri="{BB962C8B-B14F-4D97-AF65-F5344CB8AC3E}">
        <p14:creationId xmlns:p14="http://schemas.microsoft.com/office/powerpoint/2010/main" val="2979999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261F9-3D54-AE2B-6153-934F631B86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87ADD1F-D45A-8F7D-1C92-108B6142B7D1}"/>
              </a:ext>
            </a:extLst>
          </p:cNvPr>
          <p:cNvSpPr txBox="1"/>
          <p:nvPr/>
        </p:nvSpPr>
        <p:spPr>
          <a:xfrm>
            <a:off x="1042732" y="98830"/>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Model Evaluation &amp; Performance Analysis</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E615959-485D-C178-225B-384D3709F9D6}"/>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CA2C0B22-EE02-A85A-1C69-6DB3DB7AADAF}"/>
              </a:ext>
            </a:extLst>
          </p:cNvPr>
          <p:cNvSpPr txBox="1"/>
          <p:nvPr/>
        </p:nvSpPr>
        <p:spPr>
          <a:xfrm>
            <a:off x="1042732" y="1282657"/>
            <a:ext cx="10282705" cy="4478149"/>
          </a:xfrm>
          <a:prstGeom prst="rect">
            <a:avLst/>
          </a:prstGeom>
          <a:noFill/>
        </p:spPr>
        <p:txBody>
          <a:bodyPr wrap="square">
            <a:spAutoFit/>
          </a:bodyPr>
          <a:lstStyle/>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model was rigorously evaluated using three key metrics: the </a:t>
            </a:r>
            <a:r>
              <a:rPr lang="en-US" sz="1900" dirty="0">
                <a:effectLst/>
                <a:latin typeface="Times New Roman" panose="02020603050405020304" pitchFamily="18" charset="0"/>
                <a:cs typeface="Times New Roman" panose="02020603050405020304" pitchFamily="18" charset="0"/>
              </a:rPr>
              <a:t>R2</a:t>
            </a:r>
            <a:r>
              <a:rPr lang="en-US" sz="1900" dirty="0">
                <a:latin typeface="Times New Roman" panose="02020603050405020304" pitchFamily="18" charset="0"/>
                <a:cs typeface="Times New Roman" panose="02020603050405020304" pitchFamily="18" charset="0"/>
              </a:rPr>
              <a:t> score (explained variance), MAE (Mean Absolute Error for interpretability), and RMSE (Root Mean Square Error for penalty on large errors)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final Linear Regression model demonstrated exceptional predictive capability, achieving an R2 score of </a:t>
            </a:r>
            <a:r>
              <a:rPr lang="en-IN" dirty="0"/>
              <a:t> 0.7735</a:t>
            </a:r>
            <a:r>
              <a:rPr lang="en-US" sz="1900" dirty="0">
                <a:latin typeface="Times New Roman" panose="02020603050405020304" pitchFamily="18" charset="0"/>
                <a:cs typeface="Times New Roman" panose="02020603050405020304" pitchFamily="18" charset="0"/>
              </a:rPr>
              <a:t> on unseen test data, indicating that over 77% of the variance in production rate is explained by our features.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Model generalization is strong, as evidenced by the minimal gap between the training R2 (</a:t>
            </a:r>
            <a:r>
              <a:rPr lang="en-IN" dirty="0"/>
              <a:t>0.77</a:t>
            </a:r>
            <a:r>
              <a:rPr lang="en-US" sz="1900" dirty="0">
                <a:latin typeface="Times New Roman" panose="02020603050405020304" pitchFamily="18" charset="0"/>
                <a:cs typeface="Times New Roman" panose="02020603050405020304" pitchFamily="18" charset="0"/>
              </a:rPr>
              <a:t>) and the test R2 (</a:t>
            </a:r>
            <a:r>
              <a:rPr lang="en-IN" dirty="0"/>
              <a:t>0.72</a:t>
            </a:r>
            <a:r>
              <a:rPr lang="en-US" sz="1900" dirty="0">
                <a:latin typeface="Times New Roman" panose="02020603050405020304" pitchFamily="18" charset="0"/>
                <a:cs typeface="Times New Roman" panose="02020603050405020304" pitchFamily="18" charset="0"/>
              </a:rPr>
              <a:t>), confirming that the model is neither underfitting nor significantly overfitting</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Root Mean Squared Error (RMSE) on the test set is only </a:t>
            </a:r>
            <a:r>
              <a:rPr lang="en-IN" sz="1900" dirty="0">
                <a:latin typeface="Times New Roman" panose="02020603050405020304" pitchFamily="18" charset="0"/>
                <a:cs typeface="Times New Roman" panose="02020603050405020304" pitchFamily="18" charset="0"/>
              </a:rPr>
              <a:t>6.00</a:t>
            </a:r>
            <a:r>
              <a:rPr lang="en-US" sz="1900" dirty="0">
                <a:latin typeface="Times New Roman" panose="02020603050405020304" pitchFamily="18" charset="0"/>
                <a:cs typeface="Times New Roman" panose="02020603050405020304" pitchFamily="18" charset="0"/>
              </a:rPr>
              <a:t>, meaning, on average, the model's prediction for </a:t>
            </a:r>
            <a:r>
              <a:rPr lang="en-US" sz="1900" dirty="0" err="1">
                <a:latin typeface="Times New Roman" panose="02020603050405020304" pitchFamily="18" charset="0"/>
                <a:cs typeface="Times New Roman" panose="02020603050405020304" pitchFamily="18" charset="0"/>
              </a:rPr>
              <a:t>Parts_Per_Hour</a:t>
            </a:r>
            <a:r>
              <a:rPr lang="en-US" sz="1900" dirty="0">
                <a:latin typeface="Times New Roman" panose="02020603050405020304" pitchFamily="18" charset="0"/>
                <a:cs typeface="Times New Roman" panose="02020603050405020304" pitchFamily="18" charset="0"/>
              </a:rPr>
              <a:t> is off by roughly just 6 units.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For practical interpretation, the Mean Absolute Error (MAE) of </a:t>
            </a:r>
            <a:r>
              <a:rPr lang="en-IN" dirty="0"/>
              <a:t>4.92</a:t>
            </a:r>
            <a:r>
              <a:rPr lang="en-US" sz="1900" dirty="0">
                <a:latin typeface="Times New Roman" panose="02020603050405020304" pitchFamily="18" charset="0"/>
                <a:cs typeface="Times New Roman" panose="02020603050405020304" pitchFamily="18" charset="0"/>
              </a:rPr>
              <a:t> signifies that the typical absolute error in our production forecasts is low, making the model reliable for operational planning.</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The low error metrics (MAE and RMSE) combined with the high R2 score confirm that our pre-processing and feature engineering steps resulted in a highly accurate and well-generalized Linear Regression model.</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477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E4013-763B-9840-E623-7AAA7F068A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B3425FE-E46D-4EAC-AFFB-88AA0E3D7A0C}"/>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Manufacturing Insights and Feature Interpretation</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F728F8D-0423-C5EA-D5E0-FA35E26D3DC5}"/>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E7C99C71-922C-AA2C-BDFD-B02F061A746A}"/>
              </a:ext>
            </a:extLst>
          </p:cNvPr>
          <p:cNvSpPr txBox="1"/>
          <p:nvPr/>
        </p:nvSpPr>
        <p:spPr>
          <a:xfrm>
            <a:off x="984008" y="1827941"/>
            <a:ext cx="10282705" cy="452431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most critical insight is the large negative coefficient for </a:t>
            </a:r>
            <a:r>
              <a:rPr lang="en-US" sz="2400" dirty="0" err="1">
                <a:latin typeface="Times New Roman" panose="02020603050405020304" pitchFamily="18" charset="0"/>
                <a:cs typeface="Times New Roman" panose="02020603050405020304" pitchFamily="18" charset="0"/>
              </a:rPr>
              <a:t>Total_Cycle_Time</a:t>
            </a:r>
            <a:r>
              <a:rPr lang="en-US" sz="2400" dirty="0">
                <a:latin typeface="Times New Roman" panose="02020603050405020304" pitchFamily="18" charset="0"/>
                <a:cs typeface="Times New Roman" panose="02020603050405020304" pitchFamily="18" charset="0"/>
              </a:rPr>
              <a:t> (-10.07), which necessitates a Priority 1 action to drastically decrease this parameter to maximize the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output.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Conversely, </a:t>
            </a:r>
            <a:r>
              <a:rPr lang="en-US" sz="2400" dirty="0" err="1">
                <a:latin typeface="Times New Roman" panose="02020603050405020304" pitchFamily="18" charset="0"/>
                <a:cs typeface="Times New Roman" panose="02020603050405020304" pitchFamily="18" charset="0"/>
              </a:rPr>
              <a:t>Efficiency_Score</a:t>
            </a:r>
            <a:r>
              <a:rPr lang="en-US" sz="2400" dirty="0">
                <a:latin typeface="Times New Roman" panose="02020603050405020304" pitchFamily="18" charset="0"/>
                <a:cs typeface="Times New Roman" panose="02020603050405020304" pitchFamily="18" charset="0"/>
              </a:rPr>
              <a:t> (+3.53) and </a:t>
            </a:r>
            <a:r>
              <a:rPr lang="en-US" sz="2400" dirty="0" err="1">
                <a:latin typeface="Times New Roman" panose="02020603050405020304" pitchFamily="18" charset="0"/>
                <a:cs typeface="Times New Roman" panose="02020603050405020304" pitchFamily="18" charset="0"/>
              </a:rPr>
              <a:t>Cooling_Time</a:t>
            </a:r>
            <a:r>
              <a:rPr lang="en-US" sz="2400" dirty="0">
                <a:latin typeface="Times New Roman" panose="02020603050405020304" pitchFamily="18" charset="0"/>
                <a:cs typeface="Times New Roman" panose="02020603050405020304" pitchFamily="18" charset="0"/>
              </a:rPr>
              <a:t> (+2.70) are the strongest positive levers, providing a clear mandate to increase the efficiency metric and optimize cooling processes.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provides optimal operating ranges for key settings; specifically, operators should target the high-performer range for Injection Temperature (0.30 ± 0.92) and Injection Pressure (0.28 ± 0.94) to boost performance.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overall interpretation translates directly into a three-tiered priority plan, focusing first on optimizing cycle time and efficiency, followed by tuning machine settings, and finally, investing in maintenance and operator training.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434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A2D8C-5E6D-63F9-F4EB-84AAA858EC9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B8D36C-117F-0D60-32EC-0B4D7CCDFF34}"/>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Production Optimization Recommendations</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211ED8E0-B7D4-8CEF-9EDD-9B077988DD6B}"/>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285E5E55-2051-123D-B447-A105A24D941A}"/>
              </a:ext>
            </a:extLst>
          </p:cNvPr>
          <p:cNvSpPr txBox="1"/>
          <p:nvPr/>
        </p:nvSpPr>
        <p:spPr>
          <a:xfrm>
            <a:off x="954647" y="1621971"/>
            <a:ext cx="10282705" cy="4893647"/>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single most critical action is to aggressively reduce the </a:t>
            </a:r>
            <a:r>
              <a:rPr lang="en-US" sz="2400" dirty="0" err="1">
                <a:latin typeface="Times New Roman" panose="02020603050405020304" pitchFamily="18" charset="0"/>
                <a:cs typeface="Times New Roman" panose="02020603050405020304" pitchFamily="18" charset="0"/>
              </a:rPr>
              <a:t>Total_Cycle_Time</a:t>
            </a:r>
            <a:r>
              <a:rPr lang="en-US" sz="2400" dirty="0">
                <a:latin typeface="Times New Roman" panose="02020603050405020304" pitchFamily="18" charset="0"/>
                <a:cs typeface="Times New Roman" panose="02020603050405020304" pitchFamily="18" charset="0"/>
              </a:rPr>
              <a:t>, as its high negative impact (coefficient of -10.07) is the largest drag on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output.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Operators must be trained to maintain Injection Temperature and Pressure within the identified high-performer ranges (e.g., Temperature target 0.30±0.92), moving away from low-performer settings to ensure optimal machine output.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Immediate attention should be given to the underperforming Machine Type C and the Night Shift, which show substantial negative impacts, necessitating targeted maintenance, process reviews, and focused training programs.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Management should focus on increasing the </a:t>
            </a:r>
            <a:r>
              <a:rPr lang="en-US" sz="2400" dirty="0" err="1">
                <a:latin typeface="Times New Roman" panose="02020603050405020304" pitchFamily="18" charset="0"/>
                <a:cs typeface="Times New Roman" panose="02020603050405020304" pitchFamily="18" charset="0"/>
              </a:rPr>
              <a:t>Efficiency_Score</a:t>
            </a:r>
            <a:r>
              <a:rPr lang="en-US" sz="2400" dirty="0">
                <a:latin typeface="Times New Roman" panose="02020603050405020304" pitchFamily="18" charset="0"/>
                <a:cs typeface="Times New Roman" panose="02020603050405020304" pitchFamily="18" charset="0"/>
              </a:rPr>
              <a:t> across all operations, as this metric has the highest positive influence (+3.53) and directly translates into higher production rates.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23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6D0E8-3293-D746-FBE6-8611DD65E05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4C8A7A7-1029-00DF-9F80-BA97D3CB0299}"/>
              </a:ext>
            </a:extLst>
          </p:cNvPr>
          <p:cNvSpPr txBox="1"/>
          <p:nvPr/>
        </p:nvSpPr>
        <p:spPr>
          <a:xfrm>
            <a:off x="1021759" y="114219"/>
            <a:ext cx="10417628" cy="2492990"/>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Model Validation and Business Impact Assessment</a:t>
            </a:r>
          </a:p>
          <a:p>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3BF46CF-E56C-6659-90A7-5CB86AA295C0}"/>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D5DC0C39-1733-36BE-5671-3C1AF8158D43}"/>
              </a:ext>
            </a:extLst>
          </p:cNvPr>
          <p:cNvSpPr txBox="1"/>
          <p:nvPr/>
        </p:nvSpPr>
        <p:spPr>
          <a:xfrm>
            <a:off x="954647" y="1999476"/>
            <a:ext cx="10282705" cy="378565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Model validation confirms the robustness of our solution: the </a:t>
            </a:r>
            <a:r>
              <a:rPr lang="en-US" sz="2400" b="1" dirty="0">
                <a:latin typeface="Times New Roman" panose="02020603050405020304" pitchFamily="18" charset="0"/>
                <a:cs typeface="Times New Roman" panose="02020603050405020304" pitchFamily="18" charset="0"/>
              </a:rPr>
              <a:t>low and consistent RMSE (6.00)</a:t>
            </a:r>
            <a:r>
              <a:rPr lang="en-US" sz="2400" dirty="0">
                <a:latin typeface="Times New Roman" panose="02020603050405020304" pitchFamily="18" charset="0"/>
                <a:cs typeface="Times New Roman" panose="02020603050405020304" pitchFamily="18" charset="0"/>
              </a:rPr>
              <a:t> on unseen test data, combined with a random residual distribution, proves the model is </a:t>
            </a:r>
            <a:r>
              <a:rPr lang="en-US" sz="2400" b="1" dirty="0">
                <a:latin typeface="Times New Roman" panose="02020603050405020304" pitchFamily="18" charset="0"/>
                <a:cs typeface="Times New Roman" panose="02020603050405020304" pitchFamily="18" charset="0"/>
              </a:rPr>
              <a:t>reliable, unbiased, and ready for production use</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implementing the model's </a:t>
            </a:r>
            <a:r>
              <a:rPr lang="en-US" sz="2400" b="1" dirty="0">
                <a:latin typeface="Times New Roman" panose="02020603050405020304" pitchFamily="18" charset="0"/>
                <a:cs typeface="Times New Roman" panose="02020603050405020304" pitchFamily="18" charset="0"/>
              </a:rPr>
              <a:t>Priority 1 recommendations</a:t>
            </a:r>
            <a:r>
              <a:rPr lang="en-US" sz="2400" dirty="0">
                <a:latin typeface="Times New Roman" panose="02020603050405020304" pitchFamily="18" charset="0"/>
                <a:cs typeface="Times New Roman" panose="02020603050405020304" pitchFamily="18" charset="0"/>
              </a:rPr>
              <a:t> (decreasing </a:t>
            </a:r>
            <a:r>
              <a:rPr lang="en-US" sz="2400" dirty="0" err="1">
                <a:latin typeface="Times New Roman" panose="02020603050405020304" pitchFamily="18" charset="0"/>
                <a:cs typeface="Times New Roman" panose="02020603050405020304" pitchFamily="18" charset="0"/>
              </a:rPr>
              <a:t>Total_Cycle_Time</a:t>
            </a:r>
            <a:r>
              <a:rPr lang="en-US" sz="2400" dirty="0">
                <a:latin typeface="Times New Roman" panose="02020603050405020304" pitchFamily="18" charset="0"/>
                <a:cs typeface="Times New Roman" panose="02020603050405020304" pitchFamily="18" charset="0"/>
              </a:rPr>
              <a:t>), the plant can expect a measurable </a:t>
            </a:r>
            <a:r>
              <a:rPr lang="en-US" sz="2400" b="1" dirty="0">
                <a:latin typeface="Times New Roman" panose="02020603050405020304" pitchFamily="18" charset="0"/>
                <a:cs typeface="Times New Roman" panose="02020603050405020304" pitchFamily="18" charset="0"/>
              </a:rPr>
              <a:t>increase in daily output</a:t>
            </a:r>
            <a:r>
              <a:rPr lang="en-US" sz="2400" dirty="0">
                <a:latin typeface="Times New Roman" panose="02020603050405020304" pitchFamily="18" charset="0"/>
                <a:cs typeface="Times New Roman" panose="02020603050405020304" pitchFamily="18" charset="0"/>
              </a:rPr>
              <a:t>, directly translating into higher revenue and reduced operational waste.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ability to accurately forecast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with high confidence allows for </a:t>
            </a:r>
            <a:r>
              <a:rPr lang="en-US" sz="2400" b="1" dirty="0">
                <a:latin typeface="Times New Roman" panose="02020603050405020304" pitchFamily="18" charset="0"/>
                <a:cs typeface="Times New Roman" panose="02020603050405020304" pitchFamily="18" charset="0"/>
              </a:rPr>
              <a:t>optimized resource scheduling</a:t>
            </a:r>
            <a:r>
              <a:rPr lang="en-US" sz="2400" dirty="0">
                <a:latin typeface="Times New Roman" panose="02020603050405020304" pitchFamily="18" charset="0"/>
                <a:cs typeface="Times New Roman" panose="02020603050405020304" pitchFamily="18" charset="0"/>
              </a:rPr>
              <a:t>—reducing unnecessary overtime costs and improving inventory management accuracy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639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F5859-3F4C-D8DD-CE15-FCD60E9FE40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F7834B0-F418-3C39-D0AB-556B1B3F258C}"/>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Stream API Deployment</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176574-2FD3-0181-FFC0-5C16D394C2C7}"/>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8FC344DF-5BC9-9B13-EF45-A20AA33E6BC1}"/>
              </a:ext>
            </a:extLst>
          </p:cNvPr>
          <p:cNvSpPr txBox="1"/>
          <p:nvPr/>
        </p:nvSpPr>
        <p:spPr>
          <a:xfrm>
            <a:off x="925286" y="1731975"/>
            <a:ext cx="10609576" cy="378565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final trained model and the associated pre-processing objects (</a:t>
            </a:r>
            <a:r>
              <a:rPr lang="en-US" sz="2400" dirty="0" err="1">
                <a:latin typeface="Times New Roman" panose="02020603050405020304" pitchFamily="18" charset="0"/>
                <a:cs typeface="Times New Roman" panose="02020603050405020304" pitchFamily="18" charset="0"/>
              </a:rPr>
              <a:t>feature_scaler</a:t>
            </a:r>
            <a:r>
              <a:rPr lang="en-US" sz="2400" dirty="0">
                <a:latin typeface="Times New Roman" panose="02020603050405020304" pitchFamily="18" charset="0"/>
                <a:cs typeface="Times New Roman" panose="02020603050405020304" pitchFamily="18" charset="0"/>
              </a:rPr>
              <a:t>) will be saved in .</a:t>
            </a:r>
            <a:r>
              <a:rPr lang="en-US" sz="2400" dirty="0" err="1">
                <a:latin typeface="Times New Roman" panose="02020603050405020304" pitchFamily="18" charset="0"/>
                <a:cs typeface="Times New Roman" panose="02020603050405020304" pitchFamily="18" charset="0"/>
              </a:rPr>
              <a:t>pkl</a:t>
            </a:r>
            <a:r>
              <a:rPr lang="en-US" sz="2400" dirty="0">
                <a:latin typeface="Times New Roman" panose="02020603050405020304" pitchFamily="18" charset="0"/>
                <a:cs typeface="Times New Roman" panose="02020603050405020304" pitchFamily="18" charset="0"/>
              </a:rPr>
              <a:t> format to preserve their state for production.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serialized model will be exposed via a lightweight RESTful API, built using Flask, allowing real-time, on-demand prediction requests from any application.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API will be designed to accept raw input data (e.g., Cycle Time, Material Grade) and return the predicted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as an immediate JSON response for seamless integration with manufacturing systems.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reliable and portable deployment across different environments (cloud or on-premise), the entire application, including the model and dependencies, will be containerized using Docker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1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7276B-7403-D6BF-BDC9-81D05DFAB6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1B00D06-E932-698E-B796-8859F09915BB}"/>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Docker Deployment</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84EAA8C-D5AA-D224-6B52-AB87AD5C37A0}"/>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13" name="TextBox 12">
            <a:extLst>
              <a:ext uri="{FF2B5EF4-FFF2-40B4-BE49-F238E27FC236}">
                <a16:creationId xmlns:a16="http://schemas.microsoft.com/office/drawing/2014/main" id="{8C271CB5-DACF-0365-ACDC-DD072FDBE99C}"/>
              </a:ext>
            </a:extLst>
          </p:cNvPr>
          <p:cNvSpPr txBox="1"/>
          <p:nvPr/>
        </p:nvSpPr>
        <p:spPr>
          <a:xfrm>
            <a:off x="925285" y="1670021"/>
            <a:ext cx="10252997" cy="2308324"/>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Encapsulates the </a:t>
            </a:r>
            <a:r>
              <a:rPr lang="en-US" sz="2400" dirty="0" err="1">
                <a:latin typeface="Times New Roman" panose="02020603050405020304" pitchFamily="18" charset="0"/>
                <a:cs typeface="Times New Roman" panose="02020603050405020304" pitchFamily="18" charset="0"/>
              </a:rPr>
              <a:t>FastAPI</a:t>
            </a:r>
            <a:r>
              <a:rPr lang="en-US" sz="2400" dirty="0">
                <a:latin typeface="Times New Roman" panose="02020603050405020304" pitchFamily="18" charset="0"/>
                <a:cs typeface="Times New Roman" panose="02020603050405020304" pitchFamily="18" charset="0"/>
              </a:rPr>
              <a:t> app and all dependencies in a single container for consistent execution.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Requirements.txt ensures identical Python library versions across all environments.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Containerized setup allows the app and model to run consistently on local machines, servers, or cloud platforms without compatibility issues.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018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ADC14-24A4-83A3-80F3-7EB7CF454A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AA9192C-DD60-DC37-1D2D-65A5FB6C01AE}"/>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Conclusion</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C266F1F-149E-98DD-8A5C-0CEFFD4D5211}"/>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512DF2B4-8EB5-4EDF-CD3C-5CBD9C71F06E}"/>
              </a:ext>
            </a:extLst>
          </p:cNvPr>
          <p:cNvSpPr txBox="1"/>
          <p:nvPr/>
        </p:nvSpPr>
        <p:spPr>
          <a:xfrm>
            <a:off x="1033943" y="1827941"/>
            <a:ext cx="10148582" cy="452431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successfully built and validated a highly effective Linear Regression model, achieving an </a:t>
            </a:r>
            <a:r>
              <a:rPr lang="en-US" sz="2400" dirty="0">
                <a:effectLst/>
                <a:latin typeface="Times New Roman" panose="02020603050405020304" pitchFamily="18" charset="0"/>
                <a:cs typeface="Times New Roman" panose="02020603050405020304" pitchFamily="18" charset="0"/>
              </a:rPr>
              <a:t>R2</a:t>
            </a:r>
            <a:r>
              <a:rPr lang="en-US" sz="2400" dirty="0">
                <a:latin typeface="Times New Roman" panose="02020603050405020304" pitchFamily="18" charset="0"/>
                <a:cs typeface="Times New Roman" panose="02020603050405020304" pitchFamily="18" charset="0"/>
              </a:rPr>
              <a:t> of 0.7240 and demonstrating capability in predicting accurate manufacturing production rates.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provides clear, actionable business intelligence, proving that reducing </a:t>
            </a:r>
            <a:r>
              <a:rPr lang="en-US" sz="2400" dirty="0" err="1">
                <a:latin typeface="Times New Roman" panose="02020603050405020304" pitchFamily="18" charset="0"/>
                <a:cs typeface="Times New Roman" panose="02020603050405020304" pitchFamily="18" charset="0"/>
              </a:rPr>
              <a:t>Total_Cycle_Time</a:t>
            </a:r>
            <a:r>
              <a:rPr lang="en-US" sz="2400" dirty="0">
                <a:latin typeface="Times New Roman" panose="02020603050405020304" pitchFamily="18" charset="0"/>
                <a:cs typeface="Times New Roman" panose="02020603050405020304" pitchFamily="18" charset="0"/>
              </a:rPr>
              <a:t> is the single most critical lever for optimization, outweighing all other variables in impact.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identifying optimal operating ranges and key drivers, this solution is ready to transition to production deployment via a containerized API, ensuring real-time decision support.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Ultimately, the model is not just a statistical output; it is a prescriptive tool that enables management to proactively optimize machine settings, standardize shifts, and realize significant, quantifiable gains in operational profitability.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761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A4D34-C2E1-C9C0-E176-2E6A147A37C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8A228EE-FED1-835D-6A31-D4A60C3188B4}"/>
              </a:ext>
            </a:extLst>
          </p:cNvPr>
          <p:cNvSpPr txBox="1"/>
          <p:nvPr/>
        </p:nvSpPr>
        <p:spPr>
          <a:xfrm>
            <a:off x="1023257" y="2490281"/>
            <a:ext cx="10384971" cy="1877437"/>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pPr algn="ctr"/>
            <a:r>
              <a:rPr lang="en-IN" sz="8000" dirty="0">
                <a:solidFill>
                  <a:schemeClr val="accent1">
                    <a:lumMod val="75000"/>
                  </a:schemeClr>
                </a:solidFill>
                <a:latin typeface="Times New Roman" panose="02020603050405020304" pitchFamily="18" charset="0"/>
                <a:cs typeface="Times New Roman" panose="02020603050405020304" pitchFamily="18" charset="0"/>
              </a:rPr>
              <a:t>Any Queries ???</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6D9250A-B516-92CD-8809-B1DD666EA915}"/>
              </a:ext>
            </a:extLst>
          </p:cNvPr>
          <p:cNvPicPr>
            <a:picLocks noChangeAspect="1"/>
          </p:cNvPicPr>
          <p:nvPr/>
        </p:nvPicPr>
        <p:blipFill>
          <a:blip r:embed="rId2"/>
          <a:stretch>
            <a:fillRect/>
          </a:stretch>
        </p:blipFill>
        <p:spPr>
          <a:xfrm>
            <a:off x="10232571" y="304800"/>
            <a:ext cx="1578429" cy="1055914"/>
          </a:xfrm>
          <a:prstGeom prst="rect">
            <a:avLst/>
          </a:prstGeom>
        </p:spPr>
      </p:pic>
    </p:spTree>
    <p:extLst>
      <p:ext uri="{BB962C8B-B14F-4D97-AF65-F5344CB8AC3E}">
        <p14:creationId xmlns:p14="http://schemas.microsoft.com/office/powerpoint/2010/main" val="965714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F4FF4-00BA-A1C5-E0CC-38FA5B53AD4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11916FD-ED1C-0F78-2F73-11D99106FDA9}"/>
              </a:ext>
            </a:extLst>
          </p:cNvPr>
          <p:cNvSpPr txBox="1"/>
          <p:nvPr/>
        </p:nvSpPr>
        <p:spPr>
          <a:xfrm>
            <a:off x="925286" y="566057"/>
            <a:ext cx="10417628" cy="5632311"/>
          </a:xfrm>
          <a:prstGeom prst="rect">
            <a:avLst/>
          </a:prstGeom>
          <a:noFill/>
        </p:spPr>
        <p:txBody>
          <a:bodyPr wrap="square" rtlCol="0">
            <a:spAutoFit/>
          </a:bodyPr>
          <a:lstStyle/>
          <a:p>
            <a:r>
              <a:rPr lang="en-IN" sz="4000" dirty="0">
                <a:solidFill>
                  <a:schemeClr val="accent1">
                    <a:lumMod val="75000"/>
                  </a:schemeClr>
                </a:solidFill>
                <a:latin typeface="Times New Roman" panose="02020603050405020304" pitchFamily="18" charset="0"/>
                <a:cs typeface="Times New Roman" panose="02020603050405020304" pitchFamily="18" charset="0"/>
              </a:rPr>
              <a:t>Table of Contents</a:t>
            </a:r>
          </a:p>
          <a:p>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Overview of the Project</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Data generation &amp; Loading</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Data Exploration &amp; Understanding</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Exploratory Data Analysis</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Data Preprocessing &amp; Feature Engineering</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Model Building &amp; Training</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Model Evaluation &amp; Performance Analysis</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Manufacturing Insights and Feature Interpretation</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Production Optimization Recommendations</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Model Validation and Business Impact Assessment</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Stream API Deployment</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Docker Deployment</a:t>
            </a:r>
          </a:p>
          <a:p>
            <a:pPr marL="285750" indent="-285750">
              <a:buFont typeface="Arial" panose="020B0604020202020204" pitchFamily="34" charset="0"/>
              <a:buChar char="•"/>
            </a:pPr>
            <a:r>
              <a:rPr lang="en-IN" sz="2000" dirty="0">
                <a:solidFill>
                  <a:schemeClr val="accent1">
                    <a:lumMod val="75000"/>
                  </a:schemeClr>
                </a:solidFill>
                <a:latin typeface="Times New Roman" panose="02020603050405020304" pitchFamily="18" charset="0"/>
                <a:cs typeface="Times New Roman" panose="02020603050405020304" pitchFamily="18" charset="0"/>
              </a:rPr>
              <a:t>Conclusion</a:t>
            </a:r>
          </a:p>
          <a:p>
            <a:endParaRPr lang="en-IN"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74F2C56-1EF1-7471-9A81-2F481FC85A30}"/>
              </a:ext>
            </a:extLst>
          </p:cNvPr>
          <p:cNvPicPr>
            <a:picLocks noChangeAspect="1"/>
          </p:cNvPicPr>
          <p:nvPr/>
        </p:nvPicPr>
        <p:blipFill>
          <a:blip r:embed="rId2"/>
          <a:stretch>
            <a:fillRect/>
          </a:stretch>
        </p:blipFill>
        <p:spPr>
          <a:xfrm>
            <a:off x="10232571" y="304800"/>
            <a:ext cx="1578429" cy="1055914"/>
          </a:xfrm>
          <a:prstGeom prst="rect">
            <a:avLst/>
          </a:prstGeom>
        </p:spPr>
      </p:pic>
    </p:spTree>
    <p:extLst>
      <p:ext uri="{BB962C8B-B14F-4D97-AF65-F5344CB8AC3E}">
        <p14:creationId xmlns:p14="http://schemas.microsoft.com/office/powerpoint/2010/main" val="42159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7E26-275E-FD8A-6700-CDFB83B7B8F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2EA81C3-AF1D-1FF4-FB6B-3C7CE9321376}"/>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Problem Statement</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E151BB3-6F53-C93A-8ACC-EB2AFC126013}"/>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82F303DD-CDAB-EEE4-D392-D16C0A2FAE86}"/>
              </a:ext>
            </a:extLst>
          </p:cNvPr>
          <p:cNvSpPr txBox="1"/>
          <p:nvPr/>
        </p:nvSpPr>
        <p:spPr>
          <a:xfrm>
            <a:off x="925286" y="1974607"/>
            <a:ext cx="10285901" cy="3046988"/>
          </a:xfrm>
          <a:prstGeom prst="rect">
            <a:avLst/>
          </a:prstGeom>
          <a:noFill/>
        </p:spPr>
        <p:txBody>
          <a:bodyPr wrap="square">
            <a:spAutoFit/>
          </a:bodyPr>
          <a:lstStyle/>
          <a:p>
            <a:r>
              <a:rPr lang="en-IN" sz="2400" dirty="0">
                <a:effectLst/>
                <a:latin typeface="Times New Roman" panose="02020603050405020304" pitchFamily="18" charset="0"/>
                <a:ea typeface="Arial" panose="020B0604020202020204" pitchFamily="34" charset="0"/>
                <a:cs typeface="Times New Roman" panose="02020603050405020304" pitchFamily="18" charset="0"/>
              </a:rPr>
              <a:t>You are working as a data analyst for a manufacturing company that operates injection </a:t>
            </a:r>
            <a:r>
              <a:rPr lang="en-IN" sz="2400" dirty="0" err="1">
                <a:effectLst/>
                <a:latin typeface="Times New Roman" panose="02020603050405020304" pitchFamily="18" charset="0"/>
                <a:ea typeface="Arial" panose="020B0604020202020204" pitchFamily="34" charset="0"/>
                <a:cs typeface="Times New Roman" panose="02020603050405020304" pitchFamily="18" charset="0"/>
              </a:rPr>
              <a:t>molding</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 machines to produce plastic components. The company wants to optimize production efficiency by predicting the hourly output (number of parts produced per hour) based on various machine operating parameters. Your task is to build a linear regression model that can predict machine output using factors like temperature, pressure, cycle time, and material properties. This will help the production team optimize machine settings, plan production schedules, and identify when machines are underperforming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5569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0222-4B3F-8348-FF0E-2F10D5B4350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5E0FF65-D2D1-64FB-1F01-1A07C63DDF2A}"/>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Overview of the Project</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5C55AB4-477C-5915-6F5B-EDB076153EC4}"/>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E45F1364-DDB4-500D-8521-B1D53B899867}"/>
              </a:ext>
            </a:extLst>
          </p:cNvPr>
          <p:cNvSpPr txBox="1"/>
          <p:nvPr/>
        </p:nvSpPr>
        <p:spPr>
          <a:xfrm>
            <a:off x="925286" y="1761417"/>
            <a:ext cx="10885714"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 </a:t>
            </a:r>
            <a:r>
              <a:rPr lang="en-US" sz="2400" b="1" dirty="0">
                <a:latin typeface="Times New Roman" panose="02020603050405020304" pitchFamily="18" charset="0"/>
                <a:cs typeface="Times New Roman" panose="02020603050405020304" pitchFamily="18" charset="0"/>
              </a:rPr>
              <a:t>linear regression model</a:t>
            </a:r>
            <a:r>
              <a:rPr lang="en-US" sz="2400" dirty="0">
                <a:latin typeface="Times New Roman" panose="02020603050405020304" pitchFamily="18" charset="0"/>
                <a:cs typeface="Times New Roman" panose="02020603050405020304" pitchFamily="18" charset="0"/>
              </a:rPr>
              <a:t> to predict manufacturing equipment output (parts per hour) using machine parameters like temperature, pressure, cycle time, and material properties.</a:t>
            </a:r>
          </a:p>
          <a:p>
            <a:pPr marL="285750" indent="-285750">
              <a:buFont typeface="Arial" panose="020B0604020202020204" pitchFamily="34" charset="0"/>
              <a:buChar char="•"/>
            </a:pPr>
            <a:r>
              <a:rPr lang="en-US" sz="2400" dirty="0">
                <a:latin typeface="Times New Roman" panose="02020603050405020304" pitchFamily="18" charset="0"/>
                <a:ea typeface="Cloud"/>
                <a:cs typeface="Times New Roman" panose="02020603050405020304" pitchFamily="18" charset="0"/>
                <a:sym typeface="Cloud"/>
              </a:rPr>
              <a:t>The </a:t>
            </a:r>
            <a:r>
              <a:rPr lang="en-US" sz="2400" b="1" dirty="0">
                <a:latin typeface="Times New Roman" panose="02020603050405020304" pitchFamily="18" charset="0"/>
                <a:ea typeface="Cloud"/>
                <a:cs typeface="Times New Roman" panose="02020603050405020304" pitchFamily="18" charset="0"/>
                <a:sym typeface="Cloud"/>
              </a:rPr>
              <a:t>dataset</a:t>
            </a:r>
            <a:r>
              <a:rPr lang="en-US" sz="2400" dirty="0">
                <a:latin typeface="Times New Roman" panose="02020603050405020304" pitchFamily="18" charset="0"/>
                <a:ea typeface="Cloud"/>
                <a:cs typeface="Times New Roman" panose="02020603050405020304" pitchFamily="18" charset="0"/>
                <a:sym typeface="Cloud"/>
              </a:rPr>
              <a:t> includes samples with both numerical and categorical features.</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End-to-end </a:t>
            </a:r>
            <a:r>
              <a:rPr lang="en-US" sz="2400" b="1" dirty="0">
                <a:latin typeface="Times New Roman" panose="02020603050405020304" pitchFamily="18" charset="0"/>
                <a:cs typeface="Times New Roman" panose="02020603050405020304" pitchFamily="18" charset="0"/>
              </a:rPr>
              <a:t>data science pipeline</a:t>
            </a:r>
            <a:r>
              <a:rPr lang="en-US" sz="2400" dirty="0">
                <a:latin typeface="Times New Roman" panose="02020603050405020304" pitchFamily="18" charset="0"/>
                <a:cs typeface="Times New Roman" panose="02020603050405020304" pitchFamily="18" charset="0"/>
              </a:rPr>
              <a:t>: data generation, EDA, preprocessing, model training, evaluation, feature interpretation, and optimization recommendations.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 </a:t>
            </a:r>
            <a:r>
              <a:rPr lang="en-US" sz="2400" b="1" dirty="0">
                <a:latin typeface="Times New Roman" panose="02020603050405020304" pitchFamily="18" charset="0"/>
                <a:cs typeface="Times New Roman" panose="02020603050405020304" pitchFamily="18" charset="0"/>
              </a:rPr>
              <a:t>key factors influencing production efficiency</a:t>
            </a:r>
            <a:r>
              <a:rPr lang="en-US" sz="2400" dirty="0">
                <a:latin typeface="Times New Roman" panose="02020603050405020304" pitchFamily="18" charset="0"/>
                <a:cs typeface="Times New Roman" panose="02020603050405020304" pitchFamily="18" charset="0"/>
              </a:rPr>
              <a:t>, suggest optimal machine settings, maintenance strategies, and operator training for productivity improvement.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58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7BD52-ED36-EA0E-90C9-7CF17BE5B41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9A49387-6A50-6351-7188-762CE09BB55B}"/>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Data generation &amp; Loading</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243245C-D953-4580-E659-59C320CAE09E}"/>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CD31CF62-D821-8AE4-4DD5-F8B449AA8736}"/>
              </a:ext>
            </a:extLst>
          </p:cNvPr>
          <p:cNvSpPr txBox="1"/>
          <p:nvPr/>
        </p:nvSpPr>
        <p:spPr>
          <a:xfrm>
            <a:off x="991999" y="1827940"/>
            <a:ext cx="10417628" cy="3231654"/>
          </a:xfrm>
          <a:prstGeom prst="rect">
            <a:avLst/>
          </a:prstGeom>
          <a:noFill/>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ea typeface="Arial" panose="020B0604020202020204" pitchFamily="34" charset="0"/>
                <a:cs typeface="Times New Roman" panose="02020603050405020304" pitchFamily="18" charset="0"/>
              </a:rPr>
              <a:t>S</a:t>
            </a:r>
            <a:r>
              <a:rPr lang="en-IN" sz="2400" dirty="0">
                <a:effectLst/>
                <a:latin typeface="Times New Roman" panose="02020603050405020304" pitchFamily="18" charset="0"/>
                <a:ea typeface="Arial" panose="020B0604020202020204" pitchFamily="34" charset="0"/>
                <a:cs typeface="Times New Roman" panose="02020603050405020304" pitchFamily="18" charset="0"/>
              </a:rPr>
              <a:t>ynthetic manufacturing data with realistic relationships of  </a:t>
            </a:r>
            <a:r>
              <a:rPr lang="en-IN" sz="2400" dirty="0">
                <a:latin typeface="Times New Roman" panose="02020603050405020304" pitchFamily="18" charset="0"/>
                <a:cs typeface="Times New Roman" panose="02020603050405020304" pitchFamily="18" charset="0"/>
              </a:rPr>
              <a:t>5,000+ records of hourly machine performance data.</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Noise and correlations to simulate real-world manufacturing conditions.</a:t>
            </a:r>
          </a:p>
          <a:p>
            <a:pPr marL="285750" lvl="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Target Variable is Parts Per Hour</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Dataset saved as CSV for reproducibility</a:t>
            </a:r>
          </a:p>
          <a:p>
            <a:pPr marL="285750" lvl="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Dataset Loaded and basic dataset information is displayed like shape, info and first 5 rows.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0670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C9203-5CAF-C401-17FF-82A26B9F7A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91DDD7F-8258-D3EF-27A7-7CE6861536D7}"/>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Data Exploration &amp; Understanding</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85696F0-A230-4170-D65B-94252D73C17B}"/>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41937D73-F720-4F47-22FA-CDF69198D6E4}"/>
              </a:ext>
            </a:extLst>
          </p:cNvPr>
          <p:cNvSpPr txBox="1"/>
          <p:nvPr/>
        </p:nvSpPr>
        <p:spPr>
          <a:xfrm>
            <a:off x="925286" y="1904532"/>
            <a:ext cx="9997180" cy="2677656"/>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 Shape: 1000 × 18 (17 features + 1 target).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Dataset includes numerical and categorical features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missing values and imputed using statistics.</a:t>
            </a:r>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Categorical Values Encoded using One-Hot Encoding and Ordinal Encoding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Outliers were detected using the IQR method and capped at the 1.5×IQR bounds, ensuring the model is robust to extreme values without losing valuable data points.</a:t>
            </a:r>
          </a:p>
        </p:txBody>
      </p:sp>
    </p:spTree>
    <p:extLst>
      <p:ext uri="{BB962C8B-B14F-4D97-AF65-F5344CB8AC3E}">
        <p14:creationId xmlns:p14="http://schemas.microsoft.com/office/powerpoint/2010/main" val="291324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8D18A-46DB-F5D1-756C-F184C084F76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E93F408-C014-7315-2453-24243AE17923}"/>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Exploratory Data Analysis</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B1CE53B-57E3-B251-26CE-AF290EB82547}"/>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D322856F-49BA-F1D4-8085-649A59BC2975}"/>
              </a:ext>
            </a:extLst>
          </p:cNvPr>
          <p:cNvSpPr txBox="1"/>
          <p:nvPr/>
        </p:nvSpPr>
        <p:spPr>
          <a:xfrm>
            <a:off x="925286" y="1827940"/>
            <a:ext cx="10341428" cy="3046988"/>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Univariate analysis of the target variable,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showed a near-normal distribution, which is ideal for a standard Linear Regression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used histograms and box plots on all numerical features to visualize their distributions, which led to the critical identification of significant outliers in </a:t>
            </a:r>
            <a:r>
              <a:rPr lang="en-US" sz="2400" dirty="0" err="1">
                <a:latin typeface="Times New Roman" panose="02020603050405020304" pitchFamily="18" charset="0"/>
                <a:cs typeface="Times New Roman" panose="02020603050405020304" pitchFamily="18" charset="0"/>
              </a:rPr>
              <a:t>Material_Viscosity</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Operator_Experience</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correlation heatmap was generated to assess multicollinearity and identify the strongest linear relationships; notably, </a:t>
            </a:r>
            <a:r>
              <a:rPr lang="en-US" sz="2400" dirty="0" err="1">
                <a:latin typeface="Times New Roman" panose="02020603050405020304" pitchFamily="18" charset="0"/>
                <a:cs typeface="Times New Roman" panose="02020603050405020304" pitchFamily="18" charset="0"/>
              </a:rPr>
              <a:t>Cycle_Time</a:t>
            </a:r>
            <a:r>
              <a:rPr lang="en-US" sz="2400" dirty="0">
                <a:latin typeface="Times New Roman" panose="02020603050405020304" pitchFamily="18" charset="0"/>
                <a:cs typeface="Times New Roman" panose="02020603050405020304" pitchFamily="18" charset="0"/>
              </a:rPr>
              <a:t> showed a high positive correlation (0.82) with the target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764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8CB8B-FB27-E31A-1192-5DD7AD260C7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8AE09B7-84D1-C90F-F404-83250821B234}"/>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Data Preprocessing &amp; Feature Engineering</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FE86D32-2C91-E5D4-CDFA-9F899E55E9BC}"/>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C293E498-D56F-BE52-4D95-CFCF9B1B98DA}"/>
              </a:ext>
            </a:extLst>
          </p:cNvPr>
          <p:cNvSpPr txBox="1"/>
          <p:nvPr/>
        </p:nvSpPr>
        <p:spPr>
          <a:xfrm>
            <a:off x="925286" y="1621112"/>
            <a:ext cx="10064293" cy="4893647"/>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Capping outliers using the IQR method, which successfully mitigated the influence of extreme values without resulting in data loss.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final numerical features were then standardized using the </a:t>
            </a:r>
            <a:r>
              <a:rPr lang="en-US" sz="2400" dirty="0" err="1">
                <a:latin typeface="Times New Roman" panose="02020603050405020304" pitchFamily="18" charset="0"/>
                <a:cs typeface="Times New Roman" panose="02020603050405020304" pitchFamily="18" charset="0"/>
              </a:rPr>
              <a:t>StandardScaler</a:t>
            </a:r>
            <a:r>
              <a:rPr lang="en-US" sz="2400" dirty="0">
                <a:latin typeface="Times New Roman" panose="02020603050405020304" pitchFamily="18" charset="0"/>
                <a:cs typeface="Times New Roman" panose="02020603050405020304" pitchFamily="18" charset="0"/>
              </a:rPr>
              <a:t> to ensure that no single feature's large magnitude dominated the model training process.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was prepared for modelling (Numerical features, Encoded categorical variables and Target variable), X held the features while y held the target variable.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 Feature Set after Encoding is 21 features( Numerical and Categorical) and 1 Target Variable</a:t>
            </a:r>
          </a:p>
          <a:p>
            <a:pPr marL="285750" indent="-285750">
              <a:buFont typeface="Arial" panose="020B0604020202020204" pitchFamily="34" charset="0"/>
              <a:buChar char="•"/>
            </a:pPr>
            <a:r>
              <a:rPr lang="en-US" sz="2400" dirty="0"/>
              <a:t>Applied PCA before training to reduce feature dimensionality, remove multicollinearity, and retain most of the data’s variance, making the model faster and more robust.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70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D2712-5925-9393-290C-6311D67994E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5CEF693-3F1B-C86F-2FE2-E46BBF83FD9B}"/>
              </a:ext>
            </a:extLst>
          </p:cNvPr>
          <p:cNvSpPr txBox="1"/>
          <p:nvPr/>
        </p:nvSpPr>
        <p:spPr>
          <a:xfrm>
            <a:off x="925286" y="566057"/>
            <a:ext cx="10417628" cy="1261884"/>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sz="4000" dirty="0">
                <a:solidFill>
                  <a:schemeClr val="accent1">
                    <a:lumMod val="75000"/>
                  </a:schemeClr>
                </a:solidFill>
                <a:latin typeface="Times New Roman" panose="02020603050405020304" pitchFamily="18" charset="0"/>
                <a:cs typeface="Times New Roman" panose="02020603050405020304" pitchFamily="18" charset="0"/>
              </a:rPr>
              <a:t>Model Building &amp; Training</a:t>
            </a:r>
          </a:p>
          <a:p>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6A1A8DE-0F20-800C-3FA2-50793CC053F1}"/>
              </a:ext>
            </a:extLst>
          </p:cNvPr>
          <p:cNvPicPr>
            <a:picLocks noChangeAspect="1"/>
          </p:cNvPicPr>
          <p:nvPr/>
        </p:nvPicPr>
        <p:blipFill>
          <a:blip r:embed="rId2"/>
          <a:stretch>
            <a:fillRect/>
          </a:stretch>
        </p:blipFill>
        <p:spPr>
          <a:xfrm>
            <a:off x="10232571" y="304800"/>
            <a:ext cx="1578429" cy="1055914"/>
          </a:xfrm>
          <a:prstGeom prst="rect">
            <a:avLst/>
          </a:prstGeom>
        </p:spPr>
      </p:pic>
      <p:sp>
        <p:nvSpPr>
          <p:cNvPr id="4" name="TextBox 3">
            <a:extLst>
              <a:ext uri="{FF2B5EF4-FFF2-40B4-BE49-F238E27FC236}">
                <a16:creationId xmlns:a16="http://schemas.microsoft.com/office/drawing/2014/main" id="{F32F4BC6-B164-B90E-2E12-FE38F7B21998}"/>
              </a:ext>
            </a:extLst>
          </p:cNvPr>
          <p:cNvSpPr txBox="1"/>
          <p:nvPr/>
        </p:nvSpPr>
        <p:spPr>
          <a:xfrm>
            <a:off x="925286" y="1827941"/>
            <a:ext cx="10743800" cy="378565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pre-processed data is split into training (80%) and testing (20%) sets to ensure that the model's performance was evaluated on unseen data, preventing overfitting.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chose the Linear Regression model, suitable for predicting continuous manufacturing output.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was trained by fitting the pre-processed features (</a:t>
            </a:r>
            <a:r>
              <a:rPr lang="en-US" sz="2400" dirty="0" err="1">
                <a:latin typeface="Times New Roman" panose="02020603050405020304" pitchFamily="18" charset="0"/>
                <a:cs typeface="Times New Roman" panose="02020603050405020304" pitchFamily="18" charset="0"/>
              </a:rPr>
              <a:t>X_train</a:t>
            </a:r>
            <a:r>
              <a:rPr lang="en-US" sz="2400" dirty="0">
                <a:latin typeface="Times New Roman" panose="02020603050405020304" pitchFamily="18" charset="0"/>
                <a:cs typeface="Times New Roman" panose="02020603050405020304" pitchFamily="18" charset="0"/>
              </a:rPr>
              <a:t>) to the target variable (</a:t>
            </a:r>
            <a:r>
              <a:rPr lang="en-US" sz="2400" dirty="0" err="1">
                <a:latin typeface="Times New Roman" panose="02020603050405020304" pitchFamily="18" charset="0"/>
                <a:cs typeface="Times New Roman" panose="02020603050405020304" pitchFamily="18" charset="0"/>
              </a:rPr>
              <a:t>Parts_Per_Hour</a:t>
            </a:r>
            <a:r>
              <a:rPr lang="en-US" sz="2400" dirty="0">
                <a:latin typeface="Times New Roman" panose="02020603050405020304" pitchFamily="18" charset="0"/>
                <a:cs typeface="Times New Roman" panose="02020603050405020304" pitchFamily="18" charset="0"/>
              </a:rPr>
              <a:t> in </a:t>
            </a:r>
            <a:r>
              <a:rPr lang="en-US" sz="2400" dirty="0" err="1">
                <a:latin typeface="Times New Roman" panose="02020603050405020304" pitchFamily="18" charset="0"/>
                <a:cs typeface="Times New Roman" panose="02020603050405020304" pitchFamily="18" charset="0"/>
              </a:rPr>
              <a:t>y_train</a:t>
            </a:r>
            <a:r>
              <a:rPr lang="en-US" sz="24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Following training, the fitted model was used to generate predictions on the held-out test set (</a:t>
            </a:r>
            <a:r>
              <a:rPr lang="en-US" sz="2400" dirty="0" err="1">
                <a:latin typeface="Times New Roman" panose="02020603050405020304" pitchFamily="18" charset="0"/>
                <a:cs typeface="Times New Roman" panose="02020603050405020304" pitchFamily="18" charset="0"/>
              </a:rPr>
              <a:t>X_test</a:t>
            </a:r>
            <a:r>
              <a:rPr lang="en-US" sz="2400" dirty="0">
                <a:latin typeface="Times New Roman" panose="02020603050405020304" pitchFamily="18" charset="0"/>
                <a:cs typeface="Times New Roman" panose="02020603050405020304" pitchFamily="18" charset="0"/>
              </a:rPr>
              <a:t>) to assess its generalization capability before final evaluation.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 performance was gauged using the R2 score, which confirmed the model's strong fit on the training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11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1690</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Anantason Bold</vt:lpstr>
      <vt:lpstr>Arial</vt:lpstr>
      <vt:lpstr>Calibri</vt:lpstr>
      <vt:lpstr>Calibri Light</vt:lpstr>
      <vt:lpstr>Times New Roman</vt:lpstr>
      <vt:lpstr>Office Theme</vt:lpstr>
      <vt:lpstr>     Capstone Project1  MANUFACTURING  EQUIPMENT  OUTPUT PREDICTION  WITH  LINEAR  REGRESSION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TNS INDIA FOUNDATION</dc:creator>
  <cp:lastModifiedBy>Raina Rego</cp:lastModifiedBy>
  <cp:revision>6</cp:revision>
  <dcterms:created xsi:type="dcterms:W3CDTF">2025-09-02T04:26:51Z</dcterms:created>
  <dcterms:modified xsi:type="dcterms:W3CDTF">2025-09-25T13:33:37Z</dcterms:modified>
</cp:coreProperties>
</file>