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14630400" cy="822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3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99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7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6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2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1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8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4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5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26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2789" y="2203723"/>
            <a:ext cx="7297420" cy="188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spc="114" dirty="0">
                <a:solidFill>
                  <a:schemeClr val="bg1"/>
                </a:solidFill>
              </a:rPr>
              <a:t>Quality</a:t>
            </a:r>
            <a:r>
              <a:rPr sz="6100" spc="85" dirty="0">
                <a:solidFill>
                  <a:schemeClr val="bg1"/>
                </a:solidFill>
              </a:rPr>
              <a:t> </a:t>
            </a:r>
            <a:r>
              <a:rPr sz="6100" spc="80" dirty="0">
                <a:solidFill>
                  <a:schemeClr val="bg1"/>
                </a:solidFill>
              </a:rPr>
              <a:t>Dashboards:</a:t>
            </a:r>
            <a:endParaRPr sz="6100">
              <a:solidFill>
                <a:schemeClr val="bg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1552" y="5102352"/>
            <a:ext cx="390144" cy="3931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12789" y="3993599"/>
            <a:ext cx="6794500" cy="82907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</a:pPr>
            <a:r>
              <a:rPr sz="2350" b="1" spc="-5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350" b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350" b="1" spc="-1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50" b="1" spc="-31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350" b="1" spc="-8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350" b="1" spc="-10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50" b="1" spc="-12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35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35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50" b="1" spc="-3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350" b="1" spc="-8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350" b="1" spc="-5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350" b="1" spc="-6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350" b="1" spc="-155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350" b="1" spc="-1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350" b="1" spc="-7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350" b="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endParaRPr sz="23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95" y="1925385"/>
            <a:ext cx="9155430" cy="134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>
                <a:solidFill>
                  <a:schemeClr val="bg1"/>
                </a:solidFill>
              </a:rPr>
              <a:t>Understanding</a:t>
            </a:r>
            <a:r>
              <a:rPr spc="160" dirty="0">
                <a:solidFill>
                  <a:schemeClr val="bg1"/>
                </a:solidFill>
              </a:rPr>
              <a:t> </a:t>
            </a:r>
            <a:r>
              <a:rPr spc="80" dirty="0">
                <a:solidFill>
                  <a:schemeClr val="bg1"/>
                </a:solidFill>
              </a:rPr>
              <a:t>Quality</a:t>
            </a:r>
            <a:r>
              <a:rPr spc="110" dirty="0">
                <a:solidFill>
                  <a:schemeClr val="bg1"/>
                </a:solidFill>
              </a:rPr>
              <a:t> </a:t>
            </a:r>
            <a:r>
              <a:rPr spc="85" dirty="0">
                <a:solidFill>
                  <a:schemeClr val="bg1"/>
                </a:solidFill>
              </a:rPr>
              <a:t>Dashboards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195" y="3572713"/>
            <a:ext cx="27457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5" dirty="0">
                <a:solidFill>
                  <a:schemeClr val="bg1"/>
                </a:solidFill>
                <a:latin typeface="Georgia"/>
                <a:cs typeface="Georgia"/>
              </a:rPr>
              <a:t>Data-Driven</a:t>
            </a:r>
            <a:r>
              <a:rPr sz="2200" spc="-6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200" spc="35" dirty="0">
                <a:solidFill>
                  <a:schemeClr val="bg1"/>
                </a:solidFill>
                <a:latin typeface="Georgia"/>
                <a:cs typeface="Georgia"/>
              </a:rPr>
              <a:t>Insights</a:t>
            </a:r>
            <a:endParaRPr sz="220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195" y="4129660"/>
            <a:ext cx="386524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Quality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dashboards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provide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data- 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driven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insights into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key performance 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indicators </a:t>
            </a:r>
            <a:r>
              <a:rPr sz="1850" spc="-65" dirty="0">
                <a:solidFill>
                  <a:schemeClr val="bg1"/>
                </a:solidFill>
                <a:latin typeface="Arial MT"/>
                <a:cs typeface="Arial MT"/>
              </a:rPr>
              <a:t>(KPIs)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related 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product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or </a:t>
            </a:r>
            <a:r>
              <a:rPr sz="1850" spc="-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service</a:t>
            </a:r>
            <a:r>
              <a:rPr sz="1850" spc="-6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bg1"/>
                </a:solidFill>
                <a:latin typeface="Arial MT"/>
                <a:cs typeface="Arial MT"/>
              </a:rPr>
              <a:t>quality.</a:t>
            </a:r>
            <a:endParaRPr sz="185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319" y="3572713"/>
            <a:ext cx="32073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35" dirty="0">
                <a:solidFill>
                  <a:schemeClr val="bg1"/>
                </a:solidFill>
                <a:latin typeface="Georgia"/>
                <a:cs typeface="Georgia"/>
              </a:rPr>
              <a:t>Visualizations</a:t>
            </a:r>
            <a:r>
              <a:rPr sz="2200" spc="-6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200" spc="-30" dirty="0">
                <a:solidFill>
                  <a:schemeClr val="bg1"/>
                </a:solidFill>
                <a:latin typeface="Georgia"/>
                <a:cs typeface="Georgia"/>
              </a:rPr>
              <a:t>&amp;</a:t>
            </a:r>
            <a:r>
              <a:rPr sz="2200" spc="1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200" spc="15" dirty="0">
                <a:solidFill>
                  <a:schemeClr val="bg1"/>
                </a:solidFill>
                <a:latin typeface="Georgia"/>
                <a:cs typeface="Georgia"/>
              </a:rPr>
              <a:t>Analysis</a:t>
            </a:r>
            <a:endParaRPr sz="220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319" y="4129660"/>
            <a:ext cx="373126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They present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data 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visually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through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c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ha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1850" spc="-1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,</a:t>
            </a:r>
            <a:r>
              <a:rPr sz="1850" spc="-1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g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aph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,</a:t>
            </a:r>
            <a:r>
              <a:rPr sz="1850" spc="-17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o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he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185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sz="1850" spc="-1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c</a:t>
            </a:r>
            <a:r>
              <a:rPr sz="1850" spc="-1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i</a:t>
            </a:r>
            <a:r>
              <a:rPr sz="1850" spc="-50" dirty="0">
                <a:solidFill>
                  <a:schemeClr val="bg1"/>
                </a:solidFill>
                <a:latin typeface="Arial MT"/>
                <a:cs typeface="Arial MT"/>
              </a:rPr>
              <a:t>v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e 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elements for easy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analysis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and 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interpretation.</a:t>
            </a:r>
            <a:endParaRPr sz="185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7392" y="3572713"/>
            <a:ext cx="30111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0" dirty="0">
                <a:solidFill>
                  <a:schemeClr val="bg1"/>
                </a:solidFill>
                <a:latin typeface="Georgia"/>
                <a:cs typeface="Georgia"/>
              </a:rPr>
              <a:t>Actionable</a:t>
            </a:r>
            <a:r>
              <a:rPr sz="2200" spc="-6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200" spc="50" dirty="0">
                <a:solidFill>
                  <a:schemeClr val="bg1"/>
                </a:solidFill>
                <a:latin typeface="Georgia"/>
                <a:cs typeface="Georgia"/>
              </a:rPr>
              <a:t>Intelligence</a:t>
            </a:r>
            <a:endParaRPr sz="220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7392" y="4129660"/>
            <a:ext cx="393446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Quality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dashboards help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identify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 areas for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improvement and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support 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informed</a:t>
            </a:r>
            <a:r>
              <a:rPr sz="1850" spc="-8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decision-making</a:t>
            </a:r>
            <a:r>
              <a:rPr sz="1850" spc="-8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enhance </a:t>
            </a:r>
            <a:r>
              <a:rPr sz="1850" spc="-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quality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standards.</a:t>
            </a:r>
            <a:endParaRPr sz="185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5765" y="544738"/>
            <a:ext cx="720407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z="4100" spc="150" dirty="0">
                <a:solidFill>
                  <a:schemeClr val="bg1"/>
                </a:solidFill>
              </a:rPr>
              <a:t>Connecting</a:t>
            </a:r>
            <a:r>
              <a:rPr sz="4100" spc="5" dirty="0">
                <a:solidFill>
                  <a:schemeClr val="bg1"/>
                </a:solidFill>
              </a:rPr>
              <a:t> </a:t>
            </a:r>
            <a:r>
              <a:rPr sz="4100" spc="60" dirty="0">
                <a:solidFill>
                  <a:schemeClr val="bg1"/>
                </a:solidFill>
              </a:rPr>
              <a:t>Data</a:t>
            </a:r>
            <a:r>
              <a:rPr sz="4100" spc="75" dirty="0">
                <a:solidFill>
                  <a:schemeClr val="bg1"/>
                </a:solidFill>
              </a:rPr>
              <a:t> </a:t>
            </a:r>
            <a:r>
              <a:rPr sz="4100" spc="155" dirty="0">
                <a:solidFill>
                  <a:schemeClr val="bg1"/>
                </a:solidFill>
              </a:rPr>
              <a:t>Sources</a:t>
            </a:r>
            <a:r>
              <a:rPr sz="4100" spc="40" dirty="0">
                <a:solidFill>
                  <a:schemeClr val="bg1"/>
                </a:solidFill>
              </a:rPr>
              <a:t> </a:t>
            </a:r>
            <a:r>
              <a:rPr sz="4100" spc="70" dirty="0">
                <a:solidFill>
                  <a:schemeClr val="bg1"/>
                </a:solidFill>
              </a:rPr>
              <a:t>and </a:t>
            </a:r>
            <a:r>
              <a:rPr sz="4100" spc="-975" dirty="0">
                <a:solidFill>
                  <a:schemeClr val="bg1"/>
                </a:solidFill>
              </a:rPr>
              <a:t> </a:t>
            </a:r>
            <a:r>
              <a:rPr sz="4100" spc="85" dirty="0">
                <a:solidFill>
                  <a:schemeClr val="bg1"/>
                </a:solidFill>
              </a:rPr>
              <a:t>Transforming</a:t>
            </a:r>
            <a:r>
              <a:rPr sz="4100" spc="40" dirty="0">
                <a:solidFill>
                  <a:schemeClr val="bg1"/>
                </a:solidFill>
              </a:rPr>
              <a:t> </a:t>
            </a:r>
            <a:r>
              <a:rPr sz="4100" spc="60" dirty="0">
                <a:solidFill>
                  <a:schemeClr val="bg1"/>
                </a:solidFill>
              </a:rPr>
              <a:t>Data</a:t>
            </a:r>
            <a:endParaRPr sz="4100" dirty="0">
              <a:solidFill>
                <a:schemeClr val="bg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6688" y="2261616"/>
            <a:ext cx="1115567" cy="53522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725" y="2460498"/>
            <a:ext cx="6089015" cy="43417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5" dirty="0">
                <a:solidFill>
                  <a:schemeClr val="bg1"/>
                </a:solidFill>
                <a:latin typeface="Georgia"/>
                <a:cs typeface="Georgia"/>
              </a:rPr>
              <a:t>Data</a:t>
            </a:r>
            <a:r>
              <a:rPr sz="2050" spc="3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050" spc="45" dirty="0">
                <a:solidFill>
                  <a:schemeClr val="bg1"/>
                </a:solidFill>
                <a:latin typeface="Georgia"/>
                <a:cs typeface="Georgia"/>
              </a:rPr>
              <a:t>Extraction</a:t>
            </a:r>
            <a:endParaRPr sz="205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Extract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raw</a:t>
            </a:r>
            <a:r>
              <a:rPr sz="1750" spc="9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data</a:t>
            </a:r>
            <a:r>
              <a:rPr sz="1750" spc="2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from</a:t>
            </a:r>
            <a:r>
              <a:rPr sz="1750" spc="-114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various</a:t>
            </a:r>
            <a:r>
              <a:rPr sz="1750" spc="15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sources</a:t>
            </a:r>
            <a:r>
              <a:rPr sz="1750" spc="26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using</a:t>
            </a:r>
            <a:r>
              <a:rPr sz="1750" spc="4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connectors</a:t>
            </a:r>
            <a:r>
              <a:rPr sz="1750" spc="1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and</a:t>
            </a:r>
            <a:endParaRPr sz="1750" dirty="0">
              <a:solidFill>
                <a:schemeClr val="bg1"/>
              </a:solidFill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50" spc="1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scripts.</a:t>
            </a:r>
            <a:endParaRPr sz="1750" dirty="0">
              <a:solidFill>
                <a:schemeClr val="bg1"/>
              </a:solidFill>
              <a:latin typeface="Malgun Gothic Semilight"/>
              <a:cs typeface="Malgun Gothic Semiligh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750" dirty="0">
              <a:solidFill>
                <a:schemeClr val="bg1"/>
              </a:solidFill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</a:pPr>
            <a:r>
              <a:rPr sz="2050" spc="25" dirty="0">
                <a:solidFill>
                  <a:schemeClr val="bg1"/>
                </a:solidFill>
                <a:latin typeface="Georgia"/>
                <a:cs typeface="Georgia"/>
              </a:rPr>
              <a:t>Data</a:t>
            </a:r>
            <a:r>
              <a:rPr sz="2050" spc="5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050" spc="40" dirty="0">
                <a:solidFill>
                  <a:schemeClr val="bg1"/>
                </a:solidFill>
                <a:latin typeface="Georgia"/>
                <a:cs typeface="Georgia"/>
              </a:rPr>
              <a:t>Cleaning</a:t>
            </a:r>
            <a:r>
              <a:rPr sz="2050" spc="9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050" spc="-40" dirty="0">
                <a:solidFill>
                  <a:schemeClr val="bg1"/>
                </a:solidFill>
                <a:latin typeface="Georgia"/>
                <a:cs typeface="Georgia"/>
              </a:rPr>
              <a:t>&amp;</a:t>
            </a:r>
            <a:r>
              <a:rPr sz="2050" spc="40" dirty="0">
                <a:solidFill>
                  <a:schemeClr val="bg1"/>
                </a:solidFill>
                <a:latin typeface="Georgia"/>
                <a:cs typeface="Georgia"/>
              </a:rPr>
              <a:t> Transformation</a:t>
            </a:r>
            <a:endParaRPr sz="205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32600"/>
              </a:lnSpc>
              <a:spcBef>
                <a:spcPts val="965"/>
              </a:spcBef>
            </a:pPr>
            <a:r>
              <a:rPr sz="1750" spc="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Clean</a:t>
            </a:r>
            <a:r>
              <a:rPr sz="1750" spc="1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and</a:t>
            </a:r>
            <a:r>
              <a:rPr sz="1750" spc="2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transform</a:t>
            </a:r>
            <a:r>
              <a:rPr sz="1750" spc="-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data</a:t>
            </a:r>
            <a:r>
              <a:rPr sz="1750" spc="5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using</a:t>
            </a:r>
            <a:r>
              <a:rPr sz="1750" spc="7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3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Power</a:t>
            </a:r>
            <a:r>
              <a:rPr sz="1750" spc="-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Query</a:t>
            </a:r>
            <a:r>
              <a:rPr sz="1750" spc="6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Editor</a:t>
            </a:r>
            <a:r>
              <a:rPr sz="1750" spc="-8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to</a:t>
            </a:r>
            <a:r>
              <a:rPr sz="1750" spc="-9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ensure </a:t>
            </a:r>
            <a:r>
              <a:rPr sz="1750" spc="-47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data</a:t>
            </a:r>
            <a:r>
              <a:rPr sz="1750" spc="4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1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quality</a:t>
            </a:r>
            <a:r>
              <a:rPr sz="1750" spc="4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and</a:t>
            </a:r>
            <a:r>
              <a:rPr sz="1750" spc="2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consistency.</a:t>
            </a:r>
            <a:endParaRPr sz="1750" dirty="0">
              <a:solidFill>
                <a:schemeClr val="bg1"/>
              </a:solidFill>
              <a:latin typeface="Malgun Gothic Semilight"/>
              <a:cs typeface="Malgun Gothic Semiligh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750" dirty="0">
              <a:solidFill>
                <a:schemeClr val="bg1"/>
              </a:solidFill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</a:pPr>
            <a:r>
              <a:rPr sz="2050" spc="25" dirty="0">
                <a:solidFill>
                  <a:schemeClr val="bg1"/>
                </a:solidFill>
                <a:latin typeface="Georgia"/>
                <a:cs typeface="Georgia"/>
              </a:rPr>
              <a:t>Data</a:t>
            </a:r>
            <a:r>
              <a:rPr sz="2050" spc="5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050" spc="25" dirty="0">
                <a:solidFill>
                  <a:schemeClr val="bg1"/>
                </a:solidFill>
                <a:latin typeface="Georgia"/>
                <a:cs typeface="Georgia"/>
              </a:rPr>
              <a:t>Loading</a:t>
            </a:r>
            <a:r>
              <a:rPr sz="2050" spc="6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050" spc="-40" dirty="0">
                <a:solidFill>
                  <a:schemeClr val="bg1"/>
                </a:solidFill>
                <a:latin typeface="Georgia"/>
                <a:cs typeface="Georgia"/>
              </a:rPr>
              <a:t>&amp;</a:t>
            </a:r>
            <a:r>
              <a:rPr sz="2050" spc="4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050" spc="35" dirty="0">
                <a:solidFill>
                  <a:schemeClr val="bg1"/>
                </a:solidFill>
                <a:latin typeface="Georgia"/>
                <a:cs typeface="Georgia"/>
              </a:rPr>
              <a:t>Modeling</a:t>
            </a:r>
            <a:endParaRPr sz="205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Load</a:t>
            </a:r>
            <a:r>
              <a:rPr sz="1750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the</a:t>
            </a:r>
            <a:r>
              <a:rPr sz="1750" spc="-1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transformed</a:t>
            </a:r>
            <a:r>
              <a:rPr sz="1750" spc="-3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data</a:t>
            </a:r>
            <a:r>
              <a:rPr sz="1750" spc="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into</a:t>
            </a:r>
            <a:r>
              <a:rPr sz="1750" spc="-10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4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Power</a:t>
            </a:r>
            <a:r>
              <a:rPr sz="1750" spc="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BI</a:t>
            </a:r>
            <a:r>
              <a:rPr sz="1750" spc="15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and</a:t>
            </a:r>
            <a:r>
              <a:rPr sz="1750" spc="2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create</a:t>
            </a:r>
            <a:r>
              <a:rPr sz="1750" spc="12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data</a:t>
            </a:r>
            <a:endParaRPr sz="1750" dirty="0">
              <a:solidFill>
                <a:schemeClr val="bg1"/>
              </a:solidFill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50" spc="-1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models</a:t>
            </a:r>
            <a:r>
              <a:rPr sz="1750" spc="1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to</a:t>
            </a:r>
            <a:r>
              <a:rPr sz="1750" spc="-9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establish</a:t>
            </a:r>
            <a:r>
              <a:rPr sz="1750" spc="1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relationships</a:t>
            </a:r>
            <a:r>
              <a:rPr sz="1750" spc="204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between</a:t>
            </a:r>
            <a:r>
              <a:rPr sz="1750" spc="11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sz="1750" spc="5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tables.</a:t>
            </a:r>
            <a:endParaRPr sz="1750" dirty="0">
              <a:solidFill>
                <a:schemeClr val="bg1"/>
              </a:solidFill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9695" y="941098"/>
            <a:ext cx="11887198" cy="137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3120" marR="5080">
              <a:lnSpc>
                <a:spcPts val="5500"/>
              </a:lnSpc>
            </a:pPr>
            <a:r>
              <a:rPr spc="70" dirty="0">
                <a:solidFill>
                  <a:schemeClr val="bg1"/>
                </a:solidFill>
              </a:rPr>
              <a:t>Implementing</a:t>
            </a:r>
            <a:r>
              <a:rPr spc="95" dirty="0">
                <a:solidFill>
                  <a:schemeClr val="bg1"/>
                </a:solidFill>
              </a:rPr>
              <a:t> </a:t>
            </a:r>
            <a:r>
              <a:rPr spc="100" dirty="0">
                <a:solidFill>
                  <a:schemeClr val="bg1"/>
                </a:solidFill>
              </a:rPr>
              <a:t>Interactive </a:t>
            </a:r>
            <a:r>
              <a:rPr spc="-1045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Filters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70" dirty="0">
                <a:solidFill>
                  <a:schemeClr val="bg1"/>
                </a:solidFill>
              </a:rPr>
              <a:t>and</a:t>
            </a:r>
            <a:r>
              <a:rPr spc="105" dirty="0">
                <a:solidFill>
                  <a:schemeClr val="bg1"/>
                </a:solidFill>
              </a:rPr>
              <a:t> </a:t>
            </a:r>
            <a:r>
              <a:rPr spc="100" dirty="0">
                <a:solidFill>
                  <a:schemeClr val="bg1"/>
                </a:solidFill>
              </a:rPr>
              <a:t>Slicers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19904"/>
              </p:ext>
            </p:extLst>
          </p:nvPr>
        </p:nvGraphicFramePr>
        <p:xfrm>
          <a:off x="6316281" y="3038919"/>
          <a:ext cx="7459979" cy="3907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372"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50" spc="-2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Slicers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1018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50" spc="-3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Filters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1018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848"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Allow</a:t>
                      </a:r>
                      <a:r>
                        <a:rPr sz="1850" spc="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850" spc="-5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85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850" spc="-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  <a:p>
                      <a:pPr marL="2457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850" spc="-4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850" spc="-3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filtering</a:t>
                      </a:r>
                      <a:r>
                        <a:rPr sz="1850" spc="-4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data.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FFFFFF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50" spc="-2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850" spc="6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8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dropdown</a:t>
                      </a:r>
                      <a:r>
                        <a:rPr sz="1850" spc="-3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menu</a:t>
                      </a:r>
                      <a:r>
                        <a:rPr sz="1850" spc="-3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850" spc="-6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850" spc="-2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50" spc="-2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value.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R w="38100">
                      <a:solidFill>
                        <a:srgbClr val="FFFFFF"/>
                      </a:solidFill>
                      <a:prstDash val="soli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847">
                <a:tc>
                  <a:txBody>
                    <a:bodyPr/>
                    <a:lstStyle/>
                    <a:p>
                      <a:pPr marL="245745" marR="306070">
                        <a:lnSpc>
                          <a:spcPct val="135100"/>
                        </a:lnSpc>
                        <a:spcBef>
                          <a:spcPts val="830"/>
                        </a:spcBef>
                      </a:pPr>
                      <a:r>
                        <a:rPr sz="1850" spc="-2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Typically</a:t>
                      </a:r>
                      <a:r>
                        <a:rPr sz="1850" spc="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displayed</a:t>
                      </a:r>
                      <a:r>
                        <a:rPr sz="1850" spc="-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buttons </a:t>
                      </a:r>
                      <a:r>
                        <a:rPr sz="1850" spc="-5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dropdowns.</a:t>
                      </a:r>
                    </a:p>
                  </a:txBody>
                  <a:tcPr marL="0" marR="0" marT="105410" marB="0">
                    <a:lnL w="28575">
                      <a:solidFill>
                        <a:srgbClr val="FFFFFF"/>
                      </a:solidFill>
                      <a:prstDash val="soli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13690" marR="287020">
                        <a:lnSpc>
                          <a:spcPct val="135100"/>
                        </a:lnSpc>
                        <a:spcBef>
                          <a:spcPts val="830"/>
                        </a:spcBef>
                      </a:pP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Often</a:t>
                      </a:r>
                      <a:r>
                        <a:rPr sz="1850" spc="-3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1850" spc="-3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850" spc="-2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single-selection </a:t>
                      </a:r>
                      <a:r>
                        <a:rPr sz="1850" spc="-5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criteria.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05410" marB="0">
                    <a:lnR w="38100">
                      <a:solidFill>
                        <a:srgbClr val="FFFFFF"/>
                      </a:solidFill>
                      <a:prstDash val="soli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468"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850" spc="-2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Used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850" spc="-4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segmenting</a:t>
                      </a:r>
                      <a:r>
                        <a:rPr sz="1850" spc="-7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850" spc="-4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  <a:p>
                      <a:pPr marL="24574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850" spc="-9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categories.</a:t>
                      </a:r>
                    </a:p>
                  </a:txBody>
                  <a:tcPr marL="0" marR="0" marT="20320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850" spc="-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Ideal</a:t>
                      </a:r>
                      <a:r>
                        <a:rPr sz="1850" spc="2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850" spc="-3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drilling</a:t>
                      </a:r>
                      <a:r>
                        <a:rPr sz="1850" spc="-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down</a:t>
                      </a:r>
                      <a:r>
                        <a:rPr sz="1850" spc="-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into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850" spc="-7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850" spc="-2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5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points.</a:t>
                      </a:r>
                      <a:endParaRPr sz="18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195" y="1354520"/>
            <a:ext cx="6162040" cy="134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>
                <a:solidFill>
                  <a:schemeClr val="bg1"/>
                </a:solidFill>
              </a:rPr>
              <a:t>Visualizing</a:t>
            </a:r>
            <a:r>
              <a:rPr spc="175" dirty="0">
                <a:solidFill>
                  <a:schemeClr val="bg1"/>
                </a:solidFill>
              </a:rPr>
              <a:t> </a:t>
            </a:r>
            <a:r>
              <a:rPr spc="55" dirty="0">
                <a:solidFill>
                  <a:schemeClr val="bg1"/>
                </a:solidFill>
              </a:rPr>
              <a:t>Data</a:t>
            </a:r>
            <a:r>
              <a:rPr spc="125" dirty="0">
                <a:solidFill>
                  <a:schemeClr val="bg1"/>
                </a:solidFill>
              </a:rPr>
              <a:t> </a:t>
            </a:r>
            <a:r>
              <a:rPr spc="114" dirty="0">
                <a:solidFill>
                  <a:schemeClr val="bg1"/>
                </a:solidFill>
              </a:rPr>
              <a:t>Trends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6591" y="2785872"/>
            <a:ext cx="1347470" cy="3721735"/>
            <a:chOff x="926591" y="2785872"/>
            <a:chExt cx="1347470" cy="3721735"/>
          </a:xfrm>
        </p:grpSpPr>
        <p:sp>
          <p:nvSpPr>
            <p:cNvPr id="5" name="object 5"/>
            <p:cNvSpPr/>
            <p:nvPr/>
          </p:nvSpPr>
          <p:spPr>
            <a:xfrm>
              <a:off x="1182624" y="2785871"/>
              <a:ext cx="1091565" cy="3721735"/>
            </a:xfrm>
            <a:custGeom>
              <a:avLst/>
              <a:gdLst/>
              <a:ahLst/>
              <a:cxnLst/>
              <a:rect l="l" t="t" r="r" b="b"/>
              <a:pathLst>
                <a:path w="1091564" h="3721734">
                  <a:moveTo>
                    <a:pt x="30480" y="6858"/>
                  </a:moveTo>
                  <a:lnTo>
                    <a:pt x="23660" y="0"/>
                  </a:lnTo>
                  <a:lnTo>
                    <a:pt x="6819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3714750"/>
                  </a:lnTo>
                  <a:lnTo>
                    <a:pt x="6819" y="3721608"/>
                  </a:lnTo>
                  <a:lnTo>
                    <a:pt x="23660" y="3721608"/>
                  </a:lnTo>
                  <a:lnTo>
                    <a:pt x="30480" y="3714750"/>
                  </a:lnTo>
                  <a:lnTo>
                    <a:pt x="30480" y="6858"/>
                  </a:lnTo>
                  <a:close/>
                </a:path>
                <a:path w="1091564" h="3721734">
                  <a:moveTo>
                    <a:pt x="1091184" y="531114"/>
                  </a:moveTo>
                  <a:lnTo>
                    <a:pt x="1084326" y="524256"/>
                  </a:lnTo>
                  <a:lnTo>
                    <a:pt x="259842" y="524256"/>
                  </a:lnTo>
                  <a:lnTo>
                    <a:pt x="252984" y="531114"/>
                  </a:lnTo>
                  <a:lnTo>
                    <a:pt x="252984" y="539496"/>
                  </a:lnTo>
                  <a:lnTo>
                    <a:pt x="252984" y="547878"/>
                  </a:lnTo>
                  <a:lnTo>
                    <a:pt x="259842" y="554736"/>
                  </a:lnTo>
                  <a:lnTo>
                    <a:pt x="1084326" y="554736"/>
                  </a:lnTo>
                  <a:lnTo>
                    <a:pt x="1091184" y="547878"/>
                  </a:lnTo>
                  <a:lnTo>
                    <a:pt x="1091184" y="531114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26591" y="3057144"/>
              <a:ext cx="539750" cy="536575"/>
            </a:xfrm>
            <a:custGeom>
              <a:avLst/>
              <a:gdLst/>
              <a:ahLst/>
              <a:cxnLst/>
              <a:rect l="l" t="t" r="r" b="b"/>
              <a:pathLst>
                <a:path w="539750" h="536575">
                  <a:moveTo>
                    <a:pt x="503682" y="0"/>
                  </a:moveTo>
                  <a:lnTo>
                    <a:pt x="35775" y="0"/>
                  </a:lnTo>
                  <a:lnTo>
                    <a:pt x="21849" y="2809"/>
                  </a:lnTo>
                  <a:lnTo>
                    <a:pt x="10477" y="10477"/>
                  </a:lnTo>
                  <a:lnTo>
                    <a:pt x="2811" y="21859"/>
                  </a:lnTo>
                  <a:lnTo>
                    <a:pt x="0" y="35813"/>
                  </a:lnTo>
                  <a:lnTo>
                    <a:pt x="0" y="500633"/>
                  </a:lnTo>
                  <a:lnTo>
                    <a:pt x="2811" y="514588"/>
                  </a:lnTo>
                  <a:lnTo>
                    <a:pt x="10477" y="525970"/>
                  </a:lnTo>
                  <a:lnTo>
                    <a:pt x="21849" y="533638"/>
                  </a:lnTo>
                  <a:lnTo>
                    <a:pt x="35775" y="536447"/>
                  </a:lnTo>
                  <a:lnTo>
                    <a:pt x="503682" y="536447"/>
                  </a:lnTo>
                  <a:lnTo>
                    <a:pt x="517636" y="533638"/>
                  </a:lnTo>
                  <a:lnTo>
                    <a:pt x="529018" y="525970"/>
                  </a:lnTo>
                  <a:lnTo>
                    <a:pt x="536686" y="514588"/>
                  </a:lnTo>
                  <a:lnTo>
                    <a:pt x="539496" y="500633"/>
                  </a:lnTo>
                  <a:lnTo>
                    <a:pt x="539496" y="35813"/>
                  </a:lnTo>
                  <a:lnTo>
                    <a:pt x="536686" y="21859"/>
                  </a:lnTo>
                  <a:lnTo>
                    <a:pt x="529018" y="10477"/>
                  </a:lnTo>
                  <a:lnTo>
                    <a:pt x="517636" y="2809"/>
                  </a:lnTo>
                  <a:lnTo>
                    <a:pt x="503682" y="0"/>
                  </a:lnTo>
                  <a:close/>
                </a:path>
              </a:pathLst>
            </a:custGeom>
            <a:solidFill>
              <a:srgbClr val="44465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2984" y="3065145"/>
            <a:ext cx="14795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80" dirty="0">
                <a:solidFill>
                  <a:schemeClr val="bg1"/>
                </a:solidFill>
                <a:latin typeface="Georgia"/>
                <a:cs typeface="Georgia"/>
              </a:rPr>
              <a:t>1</a:t>
            </a:r>
            <a:endParaRPr sz="265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1264" y="3002025"/>
            <a:ext cx="5619115" cy="124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65" dirty="0">
                <a:solidFill>
                  <a:schemeClr val="bg1"/>
                </a:solidFill>
                <a:latin typeface="Georgia"/>
                <a:cs typeface="Georgia"/>
              </a:rPr>
              <a:t>Trend</a:t>
            </a:r>
            <a:r>
              <a:rPr sz="2200" spc="-3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200" spc="15" dirty="0">
                <a:solidFill>
                  <a:schemeClr val="bg1"/>
                </a:solidFill>
                <a:latin typeface="Georgia"/>
                <a:cs typeface="Georgia"/>
              </a:rPr>
              <a:t>Analysis</a:t>
            </a:r>
            <a:endParaRPr sz="2200">
              <a:solidFill>
                <a:schemeClr val="bg1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850" spc="-20" dirty="0">
                <a:solidFill>
                  <a:schemeClr val="bg1"/>
                </a:solidFill>
                <a:latin typeface="Arial MT"/>
                <a:cs typeface="Arial MT"/>
              </a:rPr>
              <a:t>Analyze</a:t>
            </a:r>
            <a:r>
              <a:rPr sz="1850" spc="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historical</a:t>
            </a:r>
            <a:r>
              <a:rPr sz="185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data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 identify</a:t>
            </a:r>
            <a:r>
              <a:rPr sz="185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patterns,</a:t>
            </a:r>
            <a:r>
              <a:rPr sz="1850" spc="-1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trends,</a:t>
            </a:r>
            <a:r>
              <a:rPr sz="1850" spc="-1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endParaRPr sz="185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potential</a:t>
            </a:r>
            <a:r>
              <a:rPr sz="185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areas</a:t>
            </a:r>
            <a:r>
              <a:rPr sz="185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85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improvement.</a:t>
            </a:r>
            <a:endParaRPr sz="185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6591" y="5035296"/>
            <a:ext cx="1347470" cy="539750"/>
            <a:chOff x="926591" y="5035296"/>
            <a:chExt cx="1347470" cy="539750"/>
          </a:xfrm>
        </p:grpSpPr>
        <p:sp>
          <p:nvSpPr>
            <p:cNvPr id="10" name="object 10"/>
            <p:cNvSpPr/>
            <p:nvPr/>
          </p:nvSpPr>
          <p:spPr>
            <a:xfrm>
              <a:off x="1435608" y="5288280"/>
              <a:ext cx="838200" cy="30480"/>
            </a:xfrm>
            <a:custGeom>
              <a:avLst/>
              <a:gdLst/>
              <a:ahLst/>
              <a:cxnLst/>
              <a:rect l="l" t="t" r="r" b="b"/>
              <a:pathLst>
                <a:path w="838200" h="30479">
                  <a:moveTo>
                    <a:pt x="831341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831341" y="30480"/>
                  </a:lnTo>
                  <a:lnTo>
                    <a:pt x="838199" y="23622"/>
                  </a:lnTo>
                  <a:lnTo>
                    <a:pt x="838199" y="6858"/>
                  </a:lnTo>
                  <a:lnTo>
                    <a:pt x="831341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26591" y="5035296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503555" y="0"/>
                  </a:moveTo>
                  <a:lnTo>
                    <a:pt x="35979" y="0"/>
                  </a:lnTo>
                  <a:lnTo>
                    <a:pt x="21972" y="2829"/>
                  </a:lnTo>
                  <a:lnTo>
                    <a:pt x="10536" y="10540"/>
                  </a:lnTo>
                  <a:lnTo>
                    <a:pt x="2826" y="21967"/>
                  </a:lnTo>
                  <a:lnTo>
                    <a:pt x="0" y="35940"/>
                  </a:lnTo>
                  <a:lnTo>
                    <a:pt x="0" y="503554"/>
                  </a:lnTo>
                  <a:lnTo>
                    <a:pt x="2826" y="517528"/>
                  </a:lnTo>
                  <a:lnTo>
                    <a:pt x="10536" y="528954"/>
                  </a:lnTo>
                  <a:lnTo>
                    <a:pt x="21972" y="536666"/>
                  </a:lnTo>
                  <a:lnTo>
                    <a:pt x="35979" y="539495"/>
                  </a:lnTo>
                  <a:lnTo>
                    <a:pt x="503555" y="539495"/>
                  </a:lnTo>
                  <a:lnTo>
                    <a:pt x="517528" y="536666"/>
                  </a:lnTo>
                  <a:lnTo>
                    <a:pt x="528955" y="528954"/>
                  </a:lnTo>
                  <a:lnTo>
                    <a:pt x="536666" y="517528"/>
                  </a:lnTo>
                  <a:lnTo>
                    <a:pt x="539496" y="503554"/>
                  </a:lnTo>
                  <a:lnTo>
                    <a:pt x="539496" y="35940"/>
                  </a:lnTo>
                  <a:lnTo>
                    <a:pt x="536666" y="21967"/>
                  </a:lnTo>
                  <a:lnTo>
                    <a:pt x="528955" y="10540"/>
                  </a:lnTo>
                  <a:lnTo>
                    <a:pt x="517528" y="2829"/>
                  </a:lnTo>
                  <a:lnTo>
                    <a:pt x="503555" y="0"/>
                  </a:lnTo>
                  <a:close/>
                </a:path>
              </a:pathLst>
            </a:custGeom>
            <a:solidFill>
              <a:srgbClr val="44465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3724" y="5045455"/>
            <a:ext cx="2057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65" dirty="0">
                <a:solidFill>
                  <a:schemeClr val="bg1"/>
                </a:solidFill>
                <a:latin typeface="Georgia"/>
                <a:cs typeface="Georgia"/>
              </a:rPr>
              <a:t>2</a:t>
            </a:r>
            <a:endParaRPr sz="265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1264" y="4982336"/>
            <a:ext cx="4867910" cy="124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35" dirty="0">
                <a:solidFill>
                  <a:schemeClr val="bg1"/>
                </a:solidFill>
                <a:latin typeface="Georgia"/>
                <a:cs typeface="Georgia"/>
              </a:rPr>
              <a:t>Data</a:t>
            </a:r>
            <a:r>
              <a:rPr sz="2200" spc="-3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Georgia"/>
                <a:cs typeface="Georgia"/>
              </a:rPr>
              <a:t>Forecasting</a:t>
            </a:r>
            <a:endParaRPr sz="2200">
              <a:solidFill>
                <a:schemeClr val="bg1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35200"/>
              </a:lnSpc>
              <a:spcBef>
                <a:spcPts val="975"/>
              </a:spcBef>
            </a:pPr>
            <a:r>
              <a:rPr sz="1850" spc="-15" dirty="0">
                <a:solidFill>
                  <a:schemeClr val="bg1"/>
                </a:solidFill>
                <a:latin typeface="Arial MT"/>
                <a:cs typeface="Arial MT"/>
              </a:rPr>
              <a:t>Predict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future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trends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using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statistical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models 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850" spc="-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proactively</a:t>
            </a:r>
            <a:r>
              <a:rPr sz="1850" spc="-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address</a:t>
            </a:r>
            <a:r>
              <a:rPr sz="185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potential</a:t>
            </a:r>
            <a:r>
              <a:rPr sz="185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chemeClr val="bg1"/>
                </a:solidFill>
                <a:latin typeface="Arial MT"/>
                <a:cs typeface="Arial MT"/>
              </a:rPr>
              <a:t>quality </a:t>
            </a:r>
            <a:r>
              <a:rPr sz="1850" dirty="0">
                <a:solidFill>
                  <a:schemeClr val="bg1"/>
                </a:solidFill>
                <a:latin typeface="Arial MT"/>
                <a:cs typeface="Arial MT"/>
              </a:rPr>
              <a:t>concerns.</a:t>
            </a:r>
            <a:endParaRPr sz="185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224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Malgun Gothic Semilight</vt:lpstr>
      <vt:lpstr>Arial</vt:lpstr>
      <vt:lpstr>Arial MT</vt:lpstr>
      <vt:lpstr>Georgia</vt:lpstr>
      <vt:lpstr>Tw Cen MT</vt:lpstr>
      <vt:lpstr>Circuit</vt:lpstr>
      <vt:lpstr>Quality Dashboards:</vt:lpstr>
      <vt:lpstr>Understanding Quality Dashboards</vt:lpstr>
      <vt:lpstr>Connecting Data Sources and  Transforming Data</vt:lpstr>
      <vt:lpstr>Implementing Interactive  Filters and Slicers</vt:lpstr>
      <vt:lpstr>Visualizing Data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Raina Bagewadi</cp:lastModifiedBy>
  <cp:revision>1</cp:revision>
  <dcterms:created xsi:type="dcterms:W3CDTF">2024-09-18T12:48:19Z</dcterms:created>
  <dcterms:modified xsi:type="dcterms:W3CDTF">2024-09-18T14:24:04Z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2024-09-18T00:00:00Z</vt:filetime>
  </property>
</Properties>
</file>