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1430000" cy="7251700"/>
  <p:notesSz cx="11430000" cy="7251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31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7375" y="1786572"/>
            <a:ext cx="10255250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F94CA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F94CA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F94CA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31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31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1845" y="2416175"/>
            <a:ext cx="2226309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F94CA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ainabagewadi83@gmail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572" y="3368675"/>
            <a:ext cx="281178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97940" algn="l"/>
              </a:tabLst>
            </a:pPr>
            <a:r>
              <a:rPr sz="3350" b="1" spc="-170" dirty="0">
                <a:solidFill>
                  <a:srgbClr val="F94CAE"/>
                </a:solidFill>
                <a:latin typeface="Trebuchet MS"/>
                <a:cs typeface="Trebuchet MS"/>
              </a:rPr>
              <a:t>About	</a:t>
            </a:r>
            <a:r>
              <a:rPr sz="3350" b="1" spc="45" dirty="0">
                <a:solidFill>
                  <a:srgbClr val="F94CAE"/>
                </a:solidFill>
                <a:latin typeface="Trebuchet MS"/>
                <a:cs typeface="Trebuchet MS"/>
              </a:rPr>
              <a:t>Project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4381500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88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423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8160" y="4387850"/>
            <a:ext cx="1543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60" dirty="0">
                <a:solidFill>
                  <a:srgbClr val="DAD1E6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6785" y="4354512"/>
            <a:ext cx="8491220" cy="8159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</a:pPr>
            <a:r>
              <a:rPr sz="1650" b="1" spc="35" dirty="0">
                <a:solidFill>
                  <a:srgbClr val="DAD1E6"/>
                </a:solidFill>
                <a:latin typeface="Trebuchet MS"/>
                <a:cs typeface="Trebuchet MS"/>
              </a:rPr>
              <a:t>Project</a:t>
            </a:r>
            <a:r>
              <a:rPr sz="1650" b="1" spc="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35" dirty="0">
                <a:solidFill>
                  <a:srgbClr val="DAD1E6"/>
                </a:solidFill>
                <a:latin typeface="Trebuchet MS"/>
                <a:cs typeface="Trebuchet MS"/>
              </a:rPr>
              <a:t>aims</a:t>
            </a:r>
            <a:r>
              <a:rPr sz="1650" b="1" spc="-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45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650" b="1" spc="5" dirty="0">
                <a:solidFill>
                  <a:srgbClr val="DAD1E6"/>
                </a:solidFill>
                <a:latin typeface="Trebuchet MS"/>
                <a:cs typeface="Trebuchet MS"/>
              </a:rPr>
              <a:t>provide</a:t>
            </a:r>
            <a:r>
              <a:rPr sz="1650" b="1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4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650" b="1" spc="-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60" dirty="0">
                <a:solidFill>
                  <a:srgbClr val="DAD1E6"/>
                </a:solidFill>
                <a:latin typeface="Trebuchet MS"/>
                <a:cs typeface="Trebuchet MS"/>
              </a:rPr>
              <a:t>comprehensive</a:t>
            </a:r>
            <a:r>
              <a:rPr sz="1650" b="1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5" dirty="0">
                <a:solidFill>
                  <a:srgbClr val="DAD1E6"/>
                </a:solidFill>
                <a:latin typeface="Trebuchet MS"/>
                <a:cs typeface="Trebuchet MS"/>
              </a:rPr>
              <a:t>understanding</a:t>
            </a:r>
            <a:r>
              <a:rPr sz="1650" b="1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70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650" b="1" spc="-2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650" b="1" spc="4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100" dirty="0">
                <a:solidFill>
                  <a:srgbClr val="DAD1E6"/>
                </a:solidFill>
                <a:latin typeface="Trebuchet MS"/>
                <a:cs typeface="Trebuchet MS"/>
              </a:rPr>
              <a:t>electric </a:t>
            </a:r>
            <a:r>
              <a:rPr sz="1650" b="1" spc="45" dirty="0">
                <a:solidFill>
                  <a:srgbClr val="DAD1E6"/>
                </a:solidFill>
                <a:latin typeface="Trebuchet MS"/>
                <a:cs typeface="Trebuchet MS"/>
              </a:rPr>
              <a:t>vehicle </a:t>
            </a:r>
            <a:r>
              <a:rPr sz="1650" b="1" spc="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75" dirty="0">
                <a:solidFill>
                  <a:srgbClr val="DAD1E6"/>
                </a:solidFill>
                <a:latin typeface="Trebuchet MS"/>
                <a:cs typeface="Trebuchet MS"/>
              </a:rPr>
              <a:t>market</a:t>
            </a:r>
            <a:r>
              <a:rPr sz="1650" b="1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80" dirty="0">
                <a:solidFill>
                  <a:srgbClr val="DAD1E6"/>
                </a:solidFill>
                <a:latin typeface="Trebuchet MS"/>
                <a:cs typeface="Trebuchet MS"/>
              </a:rPr>
              <a:t>by</a:t>
            </a:r>
            <a:r>
              <a:rPr sz="1650" b="1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DAD1E6"/>
                </a:solidFill>
                <a:latin typeface="Trebuchet MS"/>
                <a:cs typeface="Trebuchet MS"/>
              </a:rPr>
              <a:t>analyzing</a:t>
            </a:r>
            <a:r>
              <a:rPr sz="1650" b="1" spc="3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70" dirty="0">
                <a:solidFill>
                  <a:srgbClr val="DAD1E6"/>
                </a:solidFill>
                <a:latin typeface="Trebuchet MS"/>
                <a:cs typeface="Trebuchet MS"/>
              </a:rPr>
              <a:t>key</a:t>
            </a:r>
            <a:r>
              <a:rPr sz="1650" b="1" spc="3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15" dirty="0">
                <a:solidFill>
                  <a:srgbClr val="DAD1E6"/>
                </a:solidFill>
                <a:latin typeface="Trebuchet MS"/>
                <a:cs typeface="Trebuchet MS"/>
              </a:rPr>
              <a:t>metrics</a:t>
            </a:r>
            <a:r>
              <a:rPr sz="1650" b="1" spc="3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45" dirty="0">
                <a:solidFill>
                  <a:srgbClr val="DAD1E6"/>
                </a:solidFill>
                <a:latin typeface="Trebuchet MS"/>
                <a:cs typeface="Trebuchet MS"/>
              </a:rPr>
              <a:t>related</a:t>
            </a:r>
            <a:r>
              <a:rPr sz="1650" b="1" spc="3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45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650" b="1" spc="3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DAD1E6"/>
                </a:solidFill>
                <a:latin typeface="Trebuchet MS"/>
                <a:cs typeface="Trebuchet MS"/>
              </a:rPr>
              <a:t>Battery</a:t>
            </a:r>
            <a:r>
              <a:rPr sz="1650" b="1" spc="3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100" dirty="0">
                <a:solidFill>
                  <a:srgbClr val="DAD1E6"/>
                </a:solidFill>
                <a:latin typeface="Trebuchet MS"/>
                <a:cs typeface="Trebuchet MS"/>
              </a:rPr>
              <a:t>Electric</a:t>
            </a:r>
            <a:r>
              <a:rPr sz="1650" b="1" spc="3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650" b="1" spc="3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DAD1E6"/>
                </a:solidFill>
                <a:latin typeface="Trebuchet MS"/>
                <a:cs typeface="Trebuchet MS"/>
              </a:rPr>
              <a:t>(BEVs)</a:t>
            </a:r>
            <a:r>
              <a:rPr sz="1650" b="1" spc="3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95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650" b="1" spc="-48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80" dirty="0">
                <a:solidFill>
                  <a:srgbClr val="DAD1E6"/>
                </a:solidFill>
                <a:latin typeface="Trebuchet MS"/>
                <a:cs typeface="Trebuchet MS"/>
              </a:rPr>
              <a:t>Plug-in</a:t>
            </a:r>
            <a:r>
              <a:rPr sz="1650" b="1" spc="3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15" dirty="0">
                <a:solidFill>
                  <a:srgbClr val="DAD1E6"/>
                </a:solidFill>
                <a:latin typeface="Trebuchet MS"/>
                <a:cs typeface="Trebuchet MS"/>
              </a:rPr>
              <a:t>Hybrid</a:t>
            </a:r>
            <a:r>
              <a:rPr sz="1650" b="1" spc="3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100" dirty="0">
                <a:solidFill>
                  <a:srgbClr val="DAD1E6"/>
                </a:solidFill>
                <a:latin typeface="Trebuchet MS"/>
                <a:cs typeface="Trebuchet MS"/>
              </a:rPr>
              <a:t>Electric</a:t>
            </a:r>
            <a:r>
              <a:rPr sz="1650" b="1" spc="3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650" b="1" spc="3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20" dirty="0">
                <a:solidFill>
                  <a:srgbClr val="DAD1E6"/>
                </a:solidFill>
                <a:latin typeface="Trebuchet MS"/>
                <a:cs typeface="Trebuchet MS"/>
              </a:rPr>
              <a:t>(PHEVs).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572" y="635000"/>
            <a:ext cx="366902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97940" algn="l"/>
              </a:tabLst>
            </a:pPr>
            <a:r>
              <a:rPr spc="105" dirty="0"/>
              <a:t>KPI’S	</a:t>
            </a:r>
            <a:r>
              <a:rPr spc="-165" dirty="0"/>
              <a:t>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572" y="1601787"/>
            <a:ext cx="16332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0" dirty="0">
                <a:solidFill>
                  <a:srgbClr val="F94CAE"/>
                </a:solidFill>
                <a:latin typeface="Trebuchet MS"/>
                <a:cs typeface="Trebuchet MS"/>
              </a:rPr>
              <a:t>Total</a:t>
            </a:r>
            <a:r>
              <a:rPr sz="1650" b="1" spc="27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F94CAE"/>
                </a:solidFill>
                <a:latin typeface="Trebuchet MS"/>
                <a:cs typeface="Trebuchet MS"/>
              </a:rPr>
              <a:t>Vehicles: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572" y="2002789"/>
            <a:ext cx="1916430" cy="1673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14"/>
              </a:spcBef>
            </a:pP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Understand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overall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landscape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 vehicles,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encompassing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both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</a:rPr>
              <a:t>BEVs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DAD1E6"/>
                </a:solidFill>
                <a:latin typeface="Trebuchet MS"/>
                <a:cs typeface="Trebuchet MS"/>
              </a:rPr>
              <a:t>PHEVs,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350" spc="-3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DAD1E6"/>
                </a:solidFill>
                <a:latin typeface="Trebuchet MS"/>
                <a:cs typeface="Trebuchet MS"/>
              </a:rPr>
              <a:t>assess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</a:rPr>
              <a:t>market's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size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DAD1E6"/>
                </a:solidFill>
                <a:latin typeface="Trebuchet MS"/>
                <a:cs typeface="Trebuchet MS"/>
              </a:rPr>
              <a:t>growth.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4935" y="1601787"/>
            <a:ext cx="1739900" cy="5492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</a:pPr>
            <a:r>
              <a:rPr sz="1650" b="1" spc="-50" dirty="0">
                <a:solidFill>
                  <a:srgbClr val="F94CAE"/>
                </a:solidFill>
                <a:latin typeface="Trebuchet MS"/>
                <a:cs typeface="Trebuchet MS"/>
              </a:rPr>
              <a:t>Average</a:t>
            </a:r>
            <a:r>
              <a:rPr sz="1650" b="1" spc="31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100" dirty="0">
                <a:solidFill>
                  <a:srgbClr val="F94CAE"/>
                </a:solidFill>
                <a:latin typeface="Trebuchet MS"/>
                <a:cs typeface="Trebuchet MS"/>
              </a:rPr>
              <a:t>Electric </a:t>
            </a:r>
            <a:r>
              <a:rPr sz="1650" b="1" spc="-49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-35" dirty="0">
                <a:solidFill>
                  <a:srgbClr val="F94CAE"/>
                </a:solidFill>
                <a:latin typeface="Trebuchet MS"/>
                <a:cs typeface="Trebuchet MS"/>
              </a:rPr>
              <a:t>Range: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4935" y="2269489"/>
            <a:ext cx="1783714" cy="1949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10"/>
              </a:spcBef>
            </a:pP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Determine</a:t>
            </a:r>
            <a:r>
              <a:rPr sz="1350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average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range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</a:t>
            </a:r>
            <a:r>
              <a:rPr sz="1350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350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350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-3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dataset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gauge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 technological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</a:rPr>
              <a:t>advancements </a:t>
            </a:r>
            <a:r>
              <a:rPr sz="1350" spc="40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350" spc="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efficiency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45" dirty="0">
                <a:solidFill>
                  <a:srgbClr val="DAD1E6"/>
                </a:solidFill>
                <a:latin typeface="Trebuchet MS"/>
                <a:cs typeface="Trebuchet MS"/>
              </a:rPr>
              <a:t>EVs.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0303" y="1601787"/>
            <a:ext cx="1954530" cy="8159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15"/>
              </a:spcBef>
            </a:pPr>
            <a:r>
              <a:rPr sz="1650" b="1" spc="50" dirty="0">
                <a:solidFill>
                  <a:srgbClr val="F94CAE"/>
                </a:solidFill>
                <a:latin typeface="Trebuchet MS"/>
                <a:cs typeface="Trebuchet MS"/>
              </a:rPr>
              <a:t>Total </a:t>
            </a:r>
            <a:r>
              <a:rPr sz="1650" b="1" spc="-140" dirty="0">
                <a:solidFill>
                  <a:srgbClr val="F94CAE"/>
                </a:solidFill>
                <a:latin typeface="Trebuchet MS"/>
                <a:cs typeface="Trebuchet MS"/>
              </a:rPr>
              <a:t>BEV</a:t>
            </a:r>
            <a:r>
              <a:rPr sz="1650" b="1" spc="-135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F94CAE"/>
                </a:solidFill>
                <a:latin typeface="Trebuchet MS"/>
                <a:cs typeface="Trebuchet MS"/>
              </a:rPr>
              <a:t>Vehicles </a:t>
            </a:r>
            <a:r>
              <a:rPr sz="1650" b="1" spc="-484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-95" dirty="0">
                <a:solidFill>
                  <a:srgbClr val="F94CAE"/>
                </a:solidFill>
                <a:latin typeface="Trebuchet MS"/>
                <a:cs typeface="Trebuchet MS"/>
              </a:rPr>
              <a:t>and</a:t>
            </a:r>
            <a:r>
              <a:rPr sz="1650" b="1" spc="-9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-285" dirty="0">
                <a:solidFill>
                  <a:srgbClr val="F94CAE"/>
                </a:solidFill>
                <a:latin typeface="Trebuchet MS"/>
                <a:cs typeface="Trebuchet MS"/>
              </a:rPr>
              <a:t>%</a:t>
            </a:r>
            <a:r>
              <a:rPr sz="1650" b="1" spc="-28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70" dirty="0">
                <a:solidFill>
                  <a:srgbClr val="F94CAE"/>
                </a:solidFill>
                <a:latin typeface="Trebuchet MS"/>
                <a:cs typeface="Trebuchet MS"/>
              </a:rPr>
              <a:t>of </a:t>
            </a:r>
            <a:r>
              <a:rPr sz="1650" b="1" spc="50" dirty="0">
                <a:solidFill>
                  <a:srgbClr val="F94CAE"/>
                </a:solidFill>
                <a:latin typeface="Trebuchet MS"/>
                <a:cs typeface="Trebuchet MS"/>
              </a:rPr>
              <a:t>Total </a:t>
            </a:r>
            <a:r>
              <a:rPr sz="1650" b="1" spc="-140" dirty="0">
                <a:solidFill>
                  <a:srgbClr val="F94CAE"/>
                </a:solidFill>
                <a:latin typeface="Trebuchet MS"/>
                <a:cs typeface="Trebuchet MS"/>
              </a:rPr>
              <a:t>BEV </a:t>
            </a:r>
            <a:r>
              <a:rPr sz="1650" b="1" spc="-135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F94CAE"/>
                </a:solidFill>
                <a:latin typeface="Trebuchet MS"/>
                <a:cs typeface="Trebuchet MS"/>
              </a:rPr>
              <a:t>Vehicles: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303" y="2536189"/>
            <a:ext cx="2009775" cy="30448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14"/>
              </a:spcBef>
            </a:pP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Identify </a:t>
            </a:r>
            <a:r>
              <a:rPr sz="1350" spc="40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analyze the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total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number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Battery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DAD1E6"/>
                </a:solidFill>
                <a:latin typeface="Trebuchet MS"/>
                <a:cs typeface="Trebuchet MS"/>
              </a:rPr>
              <a:t>Electric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(BEVs)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in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dataset.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Calculate</a:t>
            </a:r>
            <a:r>
              <a:rPr sz="1350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-3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percentage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</a:rPr>
              <a:t>BEVs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relative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total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number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 vehicles,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providing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insights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into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dominance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fully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models.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5670" y="1601787"/>
            <a:ext cx="1847214" cy="10826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</a:pPr>
            <a:r>
              <a:rPr sz="1650" b="1" spc="50" dirty="0">
                <a:solidFill>
                  <a:srgbClr val="F94CAE"/>
                </a:solidFill>
                <a:latin typeface="Trebuchet MS"/>
                <a:cs typeface="Trebuchet MS"/>
              </a:rPr>
              <a:t>Total</a:t>
            </a:r>
            <a:r>
              <a:rPr sz="1650" b="1" spc="55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-175" dirty="0">
                <a:solidFill>
                  <a:srgbClr val="F94CAE"/>
                </a:solidFill>
                <a:latin typeface="Trebuchet MS"/>
                <a:cs typeface="Trebuchet MS"/>
              </a:rPr>
              <a:t>PHEV </a:t>
            </a:r>
            <a:r>
              <a:rPr sz="1650" b="1" spc="-17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F94CAE"/>
                </a:solidFill>
                <a:latin typeface="Trebuchet MS"/>
                <a:cs typeface="Trebuchet MS"/>
              </a:rPr>
              <a:t>Vehicles</a:t>
            </a:r>
            <a:r>
              <a:rPr sz="1650" b="1" spc="32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-95" dirty="0">
                <a:solidFill>
                  <a:srgbClr val="F94CAE"/>
                </a:solidFill>
                <a:latin typeface="Trebuchet MS"/>
                <a:cs typeface="Trebuchet MS"/>
              </a:rPr>
              <a:t>and</a:t>
            </a:r>
            <a:r>
              <a:rPr sz="1650" b="1" spc="-7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-285" dirty="0">
                <a:solidFill>
                  <a:srgbClr val="F94CAE"/>
                </a:solidFill>
                <a:latin typeface="Trebuchet MS"/>
                <a:cs typeface="Trebuchet MS"/>
              </a:rPr>
              <a:t>%</a:t>
            </a:r>
            <a:r>
              <a:rPr sz="1650" b="1" spc="-10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70" dirty="0">
                <a:solidFill>
                  <a:srgbClr val="F94CAE"/>
                </a:solidFill>
                <a:latin typeface="Trebuchet MS"/>
                <a:cs typeface="Trebuchet MS"/>
              </a:rPr>
              <a:t>of </a:t>
            </a:r>
            <a:r>
              <a:rPr sz="1650" b="1" spc="-484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50" dirty="0">
                <a:solidFill>
                  <a:srgbClr val="F94CAE"/>
                </a:solidFill>
                <a:latin typeface="Trebuchet MS"/>
                <a:cs typeface="Trebuchet MS"/>
              </a:rPr>
              <a:t>Total</a:t>
            </a:r>
            <a:r>
              <a:rPr sz="1650" b="1" spc="55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-175" dirty="0">
                <a:solidFill>
                  <a:srgbClr val="F94CAE"/>
                </a:solidFill>
                <a:latin typeface="Trebuchet MS"/>
                <a:cs typeface="Trebuchet MS"/>
              </a:rPr>
              <a:t>PHEV </a:t>
            </a:r>
            <a:r>
              <a:rPr sz="1650" b="1" spc="-170" dirty="0">
                <a:solidFill>
                  <a:srgbClr val="F94CAE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F94CAE"/>
                </a:solidFill>
                <a:latin typeface="Trebuchet MS"/>
                <a:cs typeface="Trebuchet MS"/>
              </a:rPr>
              <a:t>Vehicles: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5670" y="2802889"/>
            <a:ext cx="2007870" cy="2778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110"/>
              </a:spcBef>
            </a:pP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Identify </a:t>
            </a:r>
            <a:r>
              <a:rPr sz="1350" spc="40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analyze the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total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number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Plug-in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Hybrid </a:t>
            </a:r>
            <a:r>
              <a:rPr sz="1350" spc="-20" dirty="0">
                <a:solidFill>
                  <a:srgbClr val="DAD1E6"/>
                </a:solidFill>
                <a:latin typeface="Trebuchet MS"/>
                <a:cs typeface="Trebuchet MS"/>
              </a:rPr>
              <a:t>Electric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Vehicles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(PHEVs)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in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dataset.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Calculate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percentage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</a:rPr>
              <a:t>PHEVs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relative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total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number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 vehicles,</a:t>
            </a:r>
            <a:r>
              <a:rPr sz="1350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offering</a:t>
            </a:r>
            <a:r>
              <a:rPr sz="1350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insights </a:t>
            </a:r>
            <a:r>
              <a:rPr sz="1350" spc="-3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into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market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share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plug-in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hybrid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models.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248525"/>
          </a:xfrm>
          <a:custGeom>
            <a:avLst/>
            <a:gdLst/>
            <a:ahLst/>
            <a:cxnLst/>
            <a:rect l="l" t="t" r="r" b="b"/>
            <a:pathLst>
              <a:path w="11430000" h="7248525">
                <a:moveTo>
                  <a:pt x="11430000" y="0"/>
                </a:moveTo>
                <a:lnTo>
                  <a:pt x="0" y="0"/>
                </a:lnTo>
                <a:lnTo>
                  <a:pt x="0" y="7248525"/>
                </a:lnTo>
                <a:lnTo>
                  <a:pt x="11430000" y="72485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231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572" y="444500"/>
            <a:ext cx="38830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12570" algn="l"/>
              </a:tabLst>
            </a:pPr>
            <a:r>
              <a:rPr spc="15" dirty="0"/>
              <a:t>Charts	</a:t>
            </a:r>
            <a:r>
              <a:rPr spc="-165" dirty="0"/>
              <a:t>Requirement</a:t>
            </a:r>
          </a:p>
        </p:txBody>
      </p:sp>
      <p:sp>
        <p:nvSpPr>
          <p:cNvPr id="4" name="object 4"/>
          <p:cNvSpPr/>
          <p:nvPr/>
        </p:nvSpPr>
        <p:spPr>
          <a:xfrm>
            <a:off x="1028700" y="1352550"/>
            <a:ext cx="3009900" cy="3171825"/>
          </a:xfrm>
          <a:custGeom>
            <a:avLst/>
            <a:gdLst/>
            <a:ahLst/>
            <a:cxnLst/>
            <a:rect l="l" t="t" r="r" b="b"/>
            <a:pathLst>
              <a:path w="3009900" h="3171825">
                <a:moveTo>
                  <a:pt x="29913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150387"/>
                </a:lnTo>
                <a:lnTo>
                  <a:pt x="0" y="3153232"/>
                </a:lnTo>
                <a:lnTo>
                  <a:pt x="18588" y="3171825"/>
                </a:lnTo>
                <a:lnTo>
                  <a:pt x="2991307" y="3171825"/>
                </a:lnTo>
                <a:lnTo>
                  <a:pt x="3009900" y="3153232"/>
                </a:lnTo>
                <a:lnTo>
                  <a:pt x="3009900" y="18592"/>
                </a:lnTo>
                <a:lnTo>
                  <a:pt x="2994050" y="546"/>
                </a:lnTo>
                <a:lnTo>
                  <a:pt x="2991307" y="0"/>
                </a:lnTo>
                <a:close/>
              </a:path>
            </a:pathLst>
          </a:custGeom>
          <a:solidFill>
            <a:srgbClr val="423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1022" y="1497012"/>
            <a:ext cx="2490470" cy="28174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</a:pPr>
            <a:r>
              <a:rPr sz="1650" b="1" spc="50" dirty="0">
                <a:solidFill>
                  <a:srgbClr val="DAD1E6"/>
                </a:solidFill>
                <a:latin typeface="Trebuchet MS"/>
                <a:cs typeface="Trebuchet MS"/>
              </a:rPr>
              <a:t>Total</a:t>
            </a:r>
            <a:r>
              <a:rPr sz="1650" b="1" spc="3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650" b="1" spc="3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80" dirty="0">
                <a:solidFill>
                  <a:srgbClr val="DAD1E6"/>
                </a:solidFill>
                <a:latin typeface="Trebuchet MS"/>
                <a:cs typeface="Trebuchet MS"/>
              </a:rPr>
              <a:t>by</a:t>
            </a:r>
            <a:r>
              <a:rPr sz="1650" b="1" spc="3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70" dirty="0">
                <a:solidFill>
                  <a:srgbClr val="DAD1E6"/>
                </a:solidFill>
                <a:latin typeface="Trebuchet MS"/>
                <a:cs typeface="Trebuchet MS"/>
              </a:rPr>
              <a:t>Model </a:t>
            </a:r>
            <a:r>
              <a:rPr sz="1650" b="1" spc="-4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45" dirty="0">
                <a:solidFill>
                  <a:srgbClr val="DAD1E6"/>
                </a:solidFill>
                <a:latin typeface="Trebuchet MS"/>
                <a:cs typeface="Trebuchet MS"/>
              </a:rPr>
              <a:t>Year</a:t>
            </a:r>
            <a:r>
              <a:rPr sz="1650" b="1" spc="-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85" dirty="0">
                <a:solidFill>
                  <a:srgbClr val="DAD1E6"/>
                </a:solidFill>
                <a:latin typeface="Trebuchet MS"/>
                <a:cs typeface="Trebuchet MS"/>
              </a:rPr>
              <a:t>(From</a:t>
            </a:r>
            <a:r>
              <a:rPr sz="1650" b="1" spc="3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125" dirty="0">
                <a:solidFill>
                  <a:srgbClr val="DAD1E6"/>
                </a:solidFill>
                <a:latin typeface="Trebuchet MS"/>
                <a:cs typeface="Trebuchet MS"/>
              </a:rPr>
              <a:t>2010 </a:t>
            </a:r>
            <a:r>
              <a:rPr sz="16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35" dirty="0">
                <a:solidFill>
                  <a:srgbClr val="DAD1E6"/>
                </a:solidFill>
                <a:latin typeface="Trebuchet MS"/>
                <a:cs typeface="Trebuchet MS"/>
              </a:rPr>
              <a:t>Onwards):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500"/>
              </a:lnSpc>
              <a:spcBef>
                <a:spcPts val="630"/>
              </a:spcBef>
            </a:pP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Visualization: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Line/ </a:t>
            </a:r>
            <a:r>
              <a:rPr sz="1350" spc="-20" dirty="0">
                <a:solidFill>
                  <a:srgbClr val="DAD1E6"/>
                </a:solidFill>
                <a:latin typeface="Trebuchet MS"/>
                <a:cs typeface="Trebuchet MS"/>
              </a:rPr>
              <a:t>Area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Chart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Description: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This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chart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will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illustrate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distribution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</a:t>
            </a:r>
            <a:r>
              <a:rPr sz="1350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over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DAD1E6"/>
                </a:solidFill>
                <a:latin typeface="Trebuchet MS"/>
                <a:cs typeface="Trebuchet MS"/>
              </a:rPr>
              <a:t>years, </a:t>
            </a:r>
            <a:r>
              <a:rPr sz="1350" spc="-3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tarting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350" spc="-75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350" spc="50" dirty="0">
                <a:solidFill>
                  <a:srgbClr val="DAD1E6"/>
                </a:solidFill>
                <a:latin typeface="Trebuchet MS"/>
                <a:cs typeface="Trebuchet MS"/>
              </a:rPr>
              <a:t>om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2</a:t>
            </a:r>
            <a:r>
              <a:rPr sz="1350" spc="-35" dirty="0">
                <a:solidFill>
                  <a:srgbClr val="DAD1E6"/>
                </a:solidFill>
                <a:latin typeface="Trebuchet MS"/>
                <a:cs typeface="Trebuchet MS"/>
              </a:rPr>
              <a:t>0</a:t>
            </a:r>
            <a:r>
              <a:rPr sz="1350" spc="-40" dirty="0">
                <a:solidFill>
                  <a:srgbClr val="DAD1E6"/>
                </a:solidFill>
                <a:latin typeface="Trebuchet MS"/>
                <a:cs typeface="Trebuchet MS"/>
              </a:rPr>
              <a:t>1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0</a:t>
            </a:r>
            <a:r>
              <a:rPr sz="1350" spc="-175" dirty="0">
                <a:solidFill>
                  <a:srgbClr val="DAD1E6"/>
                </a:solidFill>
                <a:latin typeface="Trebuchet MS"/>
                <a:cs typeface="Trebuchet MS"/>
              </a:rPr>
              <a:t>,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350" spc="-3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350" spc="5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</a:rPr>
              <a:t>viding 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insights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into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growth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pattern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adoption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trends.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0050" y="1352550"/>
            <a:ext cx="3009900" cy="3171825"/>
          </a:xfrm>
          <a:custGeom>
            <a:avLst/>
            <a:gdLst/>
            <a:ahLst/>
            <a:cxnLst/>
            <a:rect l="l" t="t" r="r" b="b"/>
            <a:pathLst>
              <a:path w="3009900" h="3171825">
                <a:moveTo>
                  <a:pt x="29913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150387"/>
                </a:lnTo>
                <a:lnTo>
                  <a:pt x="0" y="3153232"/>
                </a:lnTo>
                <a:lnTo>
                  <a:pt x="18592" y="3171825"/>
                </a:lnTo>
                <a:lnTo>
                  <a:pt x="2991307" y="3171825"/>
                </a:lnTo>
                <a:lnTo>
                  <a:pt x="3009900" y="3153232"/>
                </a:lnTo>
                <a:lnTo>
                  <a:pt x="3009900" y="18592"/>
                </a:lnTo>
                <a:lnTo>
                  <a:pt x="2994050" y="546"/>
                </a:lnTo>
                <a:lnTo>
                  <a:pt x="2991307" y="0"/>
                </a:lnTo>
                <a:close/>
              </a:path>
            </a:pathLst>
          </a:custGeom>
          <a:solidFill>
            <a:srgbClr val="423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9993" y="1497012"/>
            <a:ext cx="2597150" cy="2284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0" dirty="0">
                <a:solidFill>
                  <a:srgbClr val="DAD1E6"/>
                </a:solidFill>
                <a:latin typeface="Trebuchet MS"/>
                <a:cs typeface="Trebuchet MS"/>
              </a:rPr>
              <a:t>Total</a:t>
            </a:r>
            <a:r>
              <a:rPr sz="1650" b="1" spc="3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650" b="1" spc="3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80" dirty="0">
                <a:solidFill>
                  <a:srgbClr val="DAD1E6"/>
                </a:solidFill>
                <a:latin typeface="Trebuchet MS"/>
                <a:cs typeface="Trebuchet MS"/>
              </a:rPr>
              <a:t>by  </a:t>
            </a:r>
            <a:r>
              <a:rPr sz="1650" b="1" spc="75" dirty="0">
                <a:solidFill>
                  <a:srgbClr val="DAD1E6"/>
                </a:solidFill>
                <a:latin typeface="Trebuchet MS"/>
                <a:cs typeface="Trebuchet MS"/>
              </a:rPr>
              <a:t>State:</a:t>
            </a:r>
            <a:endParaRPr sz="1650">
              <a:latin typeface="Trebuchet MS"/>
              <a:cs typeface="Trebuchet MS"/>
            </a:endParaRPr>
          </a:p>
          <a:p>
            <a:pPr marL="12700" marR="111125">
              <a:lnSpc>
                <a:spcPct val="133500"/>
              </a:lnSpc>
              <a:spcBef>
                <a:spcPts val="630"/>
              </a:spcBef>
            </a:pP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Visualization: </a:t>
            </a:r>
            <a:r>
              <a:rPr sz="1350" spc="55" dirty="0">
                <a:solidFill>
                  <a:srgbClr val="DAD1E6"/>
                </a:solidFill>
                <a:latin typeface="Trebuchet MS"/>
                <a:cs typeface="Trebuchet MS"/>
              </a:rPr>
              <a:t>Map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Chart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Description: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This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chart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will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showcase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geographical 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distribution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vehicles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across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different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DAD1E6"/>
                </a:solidFill>
                <a:latin typeface="Trebuchet MS"/>
                <a:cs typeface="Trebuchet MS"/>
              </a:rPr>
              <a:t>states,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allowing </a:t>
            </a:r>
            <a:r>
              <a:rPr sz="1350" spc="-3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for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identification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regions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with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higher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adoption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DAD1E6"/>
                </a:solidFill>
                <a:latin typeface="Trebuchet MS"/>
                <a:cs typeface="Trebuchet MS"/>
              </a:rPr>
              <a:t>rates.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91400" y="1352550"/>
            <a:ext cx="3009900" cy="3171825"/>
          </a:xfrm>
          <a:custGeom>
            <a:avLst/>
            <a:gdLst/>
            <a:ahLst/>
            <a:cxnLst/>
            <a:rect l="l" t="t" r="r" b="b"/>
            <a:pathLst>
              <a:path w="3009900" h="3171825">
                <a:moveTo>
                  <a:pt x="29913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150387"/>
                </a:lnTo>
                <a:lnTo>
                  <a:pt x="0" y="3153232"/>
                </a:lnTo>
                <a:lnTo>
                  <a:pt x="18592" y="3171825"/>
                </a:lnTo>
                <a:lnTo>
                  <a:pt x="2991307" y="3171825"/>
                </a:lnTo>
                <a:lnTo>
                  <a:pt x="3009900" y="3153232"/>
                </a:lnTo>
                <a:lnTo>
                  <a:pt x="3009900" y="18592"/>
                </a:lnTo>
                <a:lnTo>
                  <a:pt x="2994050" y="546"/>
                </a:lnTo>
                <a:lnTo>
                  <a:pt x="2991307" y="0"/>
                </a:lnTo>
                <a:close/>
              </a:path>
            </a:pathLst>
          </a:custGeom>
          <a:solidFill>
            <a:srgbClr val="423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8956" y="1497012"/>
            <a:ext cx="2626360" cy="25507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3655">
              <a:lnSpc>
                <a:spcPct val="106100"/>
              </a:lnSpc>
              <a:spcBef>
                <a:spcPts val="15"/>
              </a:spcBef>
            </a:pPr>
            <a:r>
              <a:rPr sz="1650" b="1" spc="-125" dirty="0">
                <a:solidFill>
                  <a:srgbClr val="DAD1E6"/>
                </a:solidFill>
                <a:latin typeface="Trebuchet MS"/>
                <a:cs typeface="Trebuchet MS"/>
              </a:rPr>
              <a:t>Top</a:t>
            </a:r>
            <a:r>
              <a:rPr sz="1650" b="1" spc="-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125" dirty="0">
                <a:solidFill>
                  <a:srgbClr val="DAD1E6"/>
                </a:solidFill>
                <a:latin typeface="Trebuchet MS"/>
                <a:cs typeface="Trebuchet MS"/>
              </a:rPr>
              <a:t>10</a:t>
            </a:r>
            <a:r>
              <a:rPr sz="1650" b="1" spc="-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50" dirty="0">
                <a:solidFill>
                  <a:srgbClr val="DAD1E6"/>
                </a:solidFill>
                <a:latin typeface="Trebuchet MS"/>
                <a:cs typeface="Trebuchet MS"/>
              </a:rPr>
              <a:t>Total</a:t>
            </a:r>
            <a:r>
              <a:rPr sz="1650" b="1" spc="3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650" b="1" spc="3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80" dirty="0">
                <a:solidFill>
                  <a:srgbClr val="DAD1E6"/>
                </a:solidFill>
                <a:latin typeface="Trebuchet MS"/>
                <a:cs typeface="Trebuchet MS"/>
              </a:rPr>
              <a:t>by </a:t>
            </a:r>
            <a:r>
              <a:rPr sz="1650" b="1" spc="-48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70" dirty="0">
                <a:solidFill>
                  <a:srgbClr val="DAD1E6"/>
                </a:solidFill>
                <a:latin typeface="Trebuchet MS"/>
                <a:cs typeface="Trebuchet MS"/>
              </a:rPr>
              <a:t>Make: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500"/>
              </a:lnSpc>
              <a:spcBef>
                <a:spcPts val="630"/>
              </a:spcBef>
            </a:pP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Visualization: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Bar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Chart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Description: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Highlight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top </a:t>
            </a:r>
            <a:r>
              <a:rPr sz="1350" spc="-40" dirty="0">
                <a:solidFill>
                  <a:srgbClr val="DAD1E6"/>
                </a:solidFill>
                <a:latin typeface="Trebuchet MS"/>
                <a:cs typeface="Trebuchet MS"/>
              </a:rPr>
              <a:t>10 </a:t>
            </a:r>
            <a:r>
              <a:rPr sz="1350" spc="-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vehicle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manufacturers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DAD1E6"/>
                </a:solidFill>
                <a:latin typeface="Trebuchet MS"/>
                <a:cs typeface="Trebuchet MS"/>
              </a:rPr>
              <a:t>based </a:t>
            </a:r>
            <a:r>
              <a:rPr sz="1350" spc="55" dirty="0">
                <a:solidFill>
                  <a:srgbClr val="DAD1E6"/>
                </a:solidFill>
                <a:latin typeface="Trebuchet MS"/>
                <a:cs typeface="Trebuchet MS"/>
              </a:rPr>
              <a:t>on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total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number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vehicles,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providing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insights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into 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market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dominance</a:t>
            </a:r>
            <a:r>
              <a:rPr sz="1350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350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specific </a:t>
            </a:r>
            <a:r>
              <a:rPr sz="1350" spc="-3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brands.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8700" y="4695825"/>
            <a:ext cx="4600575" cy="2076450"/>
          </a:xfrm>
          <a:custGeom>
            <a:avLst/>
            <a:gdLst/>
            <a:ahLst/>
            <a:cxnLst/>
            <a:rect l="l" t="t" r="r" b="b"/>
            <a:pathLst>
              <a:path w="4600575" h="2076450">
                <a:moveTo>
                  <a:pt x="45819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2055016"/>
                </a:lnTo>
                <a:lnTo>
                  <a:pt x="0" y="2057859"/>
                </a:lnTo>
                <a:lnTo>
                  <a:pt x="18588" y="2076447"/>
                </a:lnTo>
                <a:lnTo>
                  <a:pt x="4581982" y="2076447"/>
                </a:lnTo>
                <a:lnTo>
                  <a:pt x="4600575" y="2057859"/>
                </a:lnTo>
                <a:lnTo>
                  <a:pt x="4600575" y="18592"/>
                </a:lnTo>
                <a:lnTo>
                  <a:pt x="4584725" y="546"/>
                </a:lnTo>
                <a:lnTo>
                  <a:pt x="4581982" y="0"/>
                </a:lnTo>
                <a:close/>
              </a:path>
            </a:pathLst>
          </a:custGeom>
          <a:solidFill>
            <a:srgbClr val="423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1022" y="4840287"/>
            <a:ext cx="4070985" cy="1731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0" dirty="0">
                <a:solidFill>
                  <a:srgbClr val="DAD1E6"/>
                </a:solidFill>
                <a:latin typeface="Trebuchet MS"/>
                <a:cs typeface="Trebuchet MS"/>
              </a:rPr>
              <a:t>Total</a:t>
            </a:r>
            <a:r>
              <a:rPr sz="1650" b="1" spc="3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650" b="1" spc="3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80" dirty="0">
                <a:solidFill>
                  <a:srgbClr val="DAD1E6"/>
                </a:solidFill>
                <a:latin typeface="Trebuchet MS"/>
                <a:cs typeface="Trebuchet MS"/>
              </a:rPr>
              <a:t>by</a:t>
            </a:r>
            <a:r>
              <a:rPr sz="165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170" dirty="0">
                <a:solidFill>
                  <a:srgbClr val="DAD1E6"/>
                </a:solidFill>
                <a:latin typeface="Trebuchet MS"/>
                <a:cs typeface="Trebuchet MS"/>
              </a:rPr>
              <a:t>CAFV</a:t>
            </a:r>
            <a:r>
              <a:rPr sz="1650" b="1" spc="3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190" dirty="0">
                <a:solidFill>
                  <a:srgbClr val="DAD1E6"/>
                </a:solidFill>
                <a:latin typeface="Trebuchet MS"/>
                <a:cs typeface="Trebuchet MS"/>
              </a:rPr>
              <a:t>Eligibility: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Visualization: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Pie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Chart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or Donut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Chart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Description: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Illustrate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proportion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that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are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eligible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for Clean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Alternative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Fuel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Vehicle 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(CAFV) </a:t>
            </a:r>
            <a:r>
              <a:rPr sz="1350" spc="-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incentives,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aiding in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understanding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 impact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incentives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DAD1E6"/>
                </a:solidFill>
                <a:latin typeface="Trebuchet MS"/>
                <a:cs typeface="Trebuchet MS"/>
              </a:rPr>
              <a:t>on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vehicle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adoption.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00725" y="4695825"/>
            <a:ext cx="4600575" cy="2076450"/>
          </a:xfrm>
          <a:custGeom>
            <a:avLst/>
            <a:gdLst/>
            <a:ahLst/>
            <a:cxnLst/>
            <a:rect l="l" t="t" r="r" b="b"/>
            <a:pathLst>
              <a:path w="4600575" h="2076450">
                <a:moveTo>
                  <a:pt x="45819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2055016"/>
                </a:lnTo>
                <a:lnTo>
                  <a:pt x="0" y="2057859"/>
                </a:lnTo>
                <a:lnTo>
                  <a:pt x="18592" y="2076447"/>
                </a:lnTo>
                <a:lnTo>
                  <a:pt x="4581982" y="2076447"/>
                </a:lnTo>
                <a:lnTo>
                  <a:pt x="4600575" y="2057859"/>
                </a:lnTo>
                <a:lnTo>
                  <a:pt x="4600575" y="18592"/>
                </a:lnTo>
                <a:lnTo>
                  <a:pt x="4584725" y="546"/>
                </a:lnTo>
                <a:lnTo>
                  <a:pt x="4581982" y="0"/>
                </a:lnTo>
                <a:close/>
              </a:path>
            </a:pathLst>
          </a:custGeom>
          <a:solidFill>
            <a:srgbClr val="423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59475" y="4840287"/>
            <a:ext cx="4159250" cy="1455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25" dirty="0">
                <a:solidFill>
                  <a:srgbClr val="DAD1E6"/>
                </a:solidFill>
                <a:latin typeface="Trebuchet MS"/>
                <a:cs typeface="Trebuchet MS"/>
              </a:rPr>
              <a:t>Top</a:t>
            </a:r>
            <a:r>
              <a:rPr sz="1650" b="1" spc="-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125" dirty="0">
                <a:solidFill>
                  <a:srgbClr val="DAD1E6"/>
                </a:solidFill>
                <a:latin typeface="Trebuchet MS"/>
                <a:cs typeface="Trebuchet MS"/>
              </a:rPr>
              <a:t>10</a:t>
            </a:r>
            <a:r>
              <a:rPr sz="1650" b="1" spc="3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50" dirty="0">
                <a:solidFill>
                  <a:srgbClr val="DAD1E6"/>
                </a:solidFill>
                <a:latin typeface="Trebuchet MS"/>
                <a:cs typeface="Trebuchet MS"/>
              </a:rPr>
              <a:t>Total</a:t>
            </a:r>
            <a:r>
              <a:rPr sz="1650" b="1" spc="3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DAD1E6"/>
                </a:solidFill>
                <a:latin typeface="Trebuchet MS"/>
                <a:cs typeface="Trebuchet MS"/>
              </a:rPr>
              <a:t>Vehicles</a:t>
            </a:r>
            <a:r>
              <a:rPr sz="1650" b="1" spc="3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80" dirty="0">
                <a:solidFill>
                  <a:srgbClr val="DAD1E6"/>
                </a:solidFill>
                <a:latin typeface="Trebuchet MS"/>
                <a:cs typeface="Trebuchet MS"/>
              </a:rPr>
              <a:t>by</a:t>
            </a:r>
            <a:r>
              <a:rPr sz="1650" b="1" spc="3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650" b="1" spc="-20" dirty="0">
                <a:solidFill>
                  <a:srgbClr val="DAD1E6"/>
                </a:solidFill>
                <a:latin typeface="Trebuchet MS"/>
                <a:cs typeface="Trebuchet MS"/>
              </a:rPr>
              <a:t>Model: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Visualization: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Tree</a:t>
            </a:r>
            <a:r>
              <a:rPr sz="1350" spc="-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DAD1E6"/>
                </a:solidFill>
                <a:latin typeface="Trebuchet MS"/>
                <a:cs typeface="Trebuchet MS"/>
              </a:rPr>
              <a:t>map</a:t>
            </a:r>
            <a:r>
              <a:rPr sz="1350" spc="-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Description: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Highlight</a:t>
            </a:r>
            <a:r>
              <a:rPr sz="1350" spc="-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top </a:t>
            </a:r>
            <a:r>
              <a:rPr sz="1350" spc="-3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40" dirty="0">
                <a:solidFill>
                  <a:srgbClr val="DAD1E6"/>
                </a:solidFill>
                <a:latin typeface="Trebuchet MS"/>
                <a:cs typeface="Trebuchet MS"/>
              </a:rPr>
              <a:t>10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electric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vehicle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DAD1E6"/>
                </a:solidFill>
                <a:latin typeface="Trebuchet MS"/>
                <a:cs typeface="Trebuchet MS"/>
              </a:rPr>
              <a:t>models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DAD1E6"/>
                </a:solidFill>
                <a:latin typeface="Trebuchet MS"/>
                <a:cs typeface="Trebuchet MS"/>
              </a:rPr>
              <a:t>based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DAD1E6"/>
                </a:solidFill>
                <a:latin typeface="Trebuchet MS"/>
                <a:cs typeface="Trebuchet MS"/>
              </a:rPr>
              <a:t>on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DAD1E6"/>
                </a:solidFill>
                <a:latin typeface="Trebuchet MS"/>
                <a:cs typeface="Trebuchet MS"/>
              </a:rPr>
              <a:t>total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number </a:t>
            </a:r>
            <a:r>
              <a:rPr sz="1350" spc="-3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350" spc="-10" dirty="0">
                <a:solidFill>
                  <a:srgbClr val="DAD1E6"/>
                </a:solidFill>
                <a:latin typeface="Trebuchet MS"/>
                <a:cs typeface="Trebuchet MS"/>
              </a:rPr>
              <a:t>vehicles,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offering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insights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into 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</a:rPr>
              <a:t>consumer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</a:rPr>
              <a:t>preferences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</a:rPr>
              <a:t>popular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DAD1E6"/>
                </a:solidFill>
                <a:latin typeface="Trebuchet MS"/>
                <a:cs typeface="Trebuchet MS"/>
              </a:rPr>
              <a:t>models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350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DAD1E6"/>
                </a:solidFill>
                <a:latin typeface="Trebuchet MS"/>
                <a:cs typeface="Trebuchet MS"/>
              </a:rPr>
              <a:t>market.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25"/>
              </a:spcBef>
              <a:tabLst>
                <a:tab pos="1569720" algn="l"/>
              </a:tabLst>
            </a:pPr>
            <a:r>
              <a:rPr spc="-240" dirty="0"/>
              <a:t>Thank	</a:t>
            </a:r>
            <a:r>
              <a:rPr spc="-204" dirty="0"/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3254375"/>
            <a:ext cx="2306320" cy="69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0" dirty="0">
                <a:solidFill>
                  <a:srgbClr val="DAD1E6"/>
                </a:solidFill>
                <a:latin typeface="Trebuchet MS"/>
                <a:cs typeface="Trebuchet MS"/>
              </a:rPr>
              <a:t>Raina</a:t>
            </a:r>
            <a:r>
              <a:rPr sz="1350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</a:rPr>
              <a:t>Bagewadi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sz="1350" spc="25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aina</a:t>
            </a:r>
            <a:r>
              <a:rPr sz="1350" spc="15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b</a:t>
            </a:r>
            <a:r>
              <a:rPr sz="1350" spc="10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sz="1350" spc="-5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g</a:t>
            </a:r>
            <a:r>
              <a:rPr sz="1350" spc="-20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1350" spc="-45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sz="1350" spc="45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adi83@gmai</a:t>
            </a:r>
            <a:r>
              <a:rPr sz="1350" spc="30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l</a:t>
            </a:r>
            <a:r>
              <a:rPr sz="1350" spc="-190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.</a:t>
            </a:r>
            <a:r>
              <a:rPr sz="1350" spc="-55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sz="1350" spc="50" dirty="0">
                <a:solidFill>
                  <a:srgbClr val="DAD1E6"/>
                </a:solidFill>
                <a:latin typeface="Trebuchet MS"/>
                <a:cs typeface="Trebuchet MS"/>
                <a:hlinkClick r:id="rId3"/>
              </a:rPr>
              <a:t>om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D1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412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Trebuchet MS</vt:lpstr>
      <vt:lpstr>Office Theme</vt:lpstr>
      <vt:lpstr>PowerPoint Presentation</vt:lpstr>
      <vt:lpstr>KPI’S Requirement</vt:lpstr>
      <vt:lpstr>Charts Requirement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Raina Bagewadi</cp:lastModifiedBy>
  <cp:revision>1</cp:revision>
  <dcterms:created xsi:type="dcterms:W3CDTF">2024-09-18T13:32:48Z</dcterms:created>
  <dcterms:modified xsi:type="dcterms:W3CDTF">2024-09-18T13:34:46Z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2024-09-18T00:00:00Z</vt:filetime>
  </property>
</Properties>
</file>