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6" r:id="rId7"/>
    <p:sldId id="267" r:id="rId8"/>
    <p:sldId id="261" r:id="rId9"/>
    <p:sldId id="264" r:id="rId10"/>
    <p:sldId id="268" r:id="rId11"/>
    <p:sldId id="262" r:id="rId12"/>
    <p:sldId id="265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0"/>
    <p:restoredTop sz="94628"/>
  </p:normalViewPr>
  <p:slideViewPr>
    <p:cSldViewPr snapToGrid="0">
      <p:cViewPr varScale="1">
        <p:scale>
          <a:sx n="101" d="100"/>
          <a:sy n="101" d="100"/>
        </p:scale>
        <p:origin x="20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19087E-45CC-4E06-B2E1-DE497A719EA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388100-0E9F-4A5D-B2A5-2C6344042AB5}">
      <dgm:prSet/>
      <dgm:spPr/>
      <dgm:t>
        <a:bodyPr/>
        <a:lstStyle/>
        <a:p>
          <a:r>
            <a:rPr lang="en-US"/>
            <a:t>Movie Metadata CSV file via Kaggle</a:t>
          </a:r>
        </a:p>
      </dgm:t>
    </dgm:pt>
    <dgm:pt modelId="{8DE22C7C-C57F-4321-9D84-BDA504384F11}" type="parTrans" cxnId="{9479671F-BF2B-424D-A846-7589B29E5233}">
      <dgm:prSet/>
      <dgm:spPr/>
      <dgm:t>
        <a:bodyPr/>
        <a:lstStyle/>
        <a:p>
          <a:endParaRPr lang="en-US"/>
        </a:p>
      </dgm:t>
    </dgm:pt>
    <dgm:pt modelId="{BB959ED8-95C5-4F27-ADFC-15572B9190CB}" type="sibTrans" cxnId="{9479671F-BF2B-424D-A846-7589B29E5233}">
      <dgm:prSet/>
      <dgm:spPr/>
      <dgm:t>
        <a:bodyPr/>
        <a:lstStyle/>
        <a:p>
          <a:endParaRPr lang="en-US"/>
        </a:p>
      </dgm:t>
    </dgm:pt>
    <dgm:pt modelId="{2C9CB35A-3431-4F99-851C-68AE19D36463}">
      <dgm:prSet/>
      <dgm:spPr/>
      <dgm:t>
        <a:bodyPr/>
        <a:lstStyle/>
        <a:p>
          <a:r>
            <a:rPr lang="en-US"/>
            <a:t>Range of years: 2010 to 2020</a:t>
          </a:r>
        </a:p>
      </dgm:t>
    </dgm:pt>
    <dgm:pt modelId="{2FE41A80-02C1-45E3-84FD-283B7D4D5DFF}" type="parTrans" cxnId="{0C292B2D-80E0-42CE-805A-0121FA891FBD}">
      <dgm:prSet/>
      <dgm:spPr/>
      <dgm:t>
        <a:bodyPr/>
        <a:lstStyle/>
        <a:p>
          <a:endParaRPr lang="en-US"/>
        </a:p>
      </dgm:t>
    </dgm:pt>
    <dgm:pt modelId="{BA94346B-E296-4EFE-B479-B43A02ECE120}" type="sibTrans" cxnId="{0C292B2D-80E0-42CE-805A-0121FA891FBD}">
      <dgm:prSet/>
      <dgm:spPr/>
      <dgm:t>
        <a:bodyPr/>
        <a:lstStyle/>
        <a:p>
          <a:endParaRPr lang="en-US"/>
        </a:p>
      </dgm:t>
    </dgm:pt>
    <dgm:pt modelId="{FCC3B023-D240-469C-BE1A-A33B7FD422BF}" type="pres">
      <dgm:prSet presAssocID="{1219087E-45CC-4E06-B2E1-DE497A719EAE}" presName="root" presStyleCnt="0">
        <dgm:presLayoutVars>
          <dgm:dir/>
          <dgm:resizeHandles val="exact"/>
        </dgm:presLayoutVars>
      </dgm:prSet>
      <dgm:spPr/>
    </dgm:pt>
    <dgm:pt modelId="{B2D3B0DB-D2C8-4651-A152-F3C57719E057}" type="pres">
      <dgm:prSet presAssocID="{46388100-0E9F-4A5D-B2A5-2C6344042AB5}" presName="compNode" presStyleCnt="0"/>
      <dgm:spPr/>
    </dgm:pt>
    <dgm:pt modelId="{4897D295-9D6F-46CE-8BA4-538DD4F6E4A1}" type="pres">
      <dgm:prSet presAssocID="{46388100-0E9F-4A5D-B2A5-2C6344042A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ADB1EB05-3F13-4C69-A7AF-6E72352ADFE2}" type="pres">
      <dgm:prSet presAssocID="{46388100-0E9F-4A5D-B2A5-2C6344042AB5}" presName="spaceRect" presStyleCnt="0"/>
      <dgm:spPr/>
    </dgm:pt>
    <dgm:pt modelId="{B50E82AF-C6CD-4902-883A-C66838F3E21F}" type="pres">
      <dgm:prSet presAssocID="{46388100-0E9F-4A5D-B2A5-2C6344042AB5}" presName="textRect" presStyleLbl="revTx" presStyleIdx="0" presStyleCnt="2">
        <dgm:presLayoutVars>
          <dgm:chMax val="1"/>
          <dgm:chPref val="1"/>
        </dgm:presLayoutVars>
      </dgm:prSet>
      <dgm:spPr/>
    </dgm:pt>
    <dgm:pt modelId="{DDA5CE71-161E-4DBD-BC7B-E58149101208}" type="pres">
      <dgm:prSet presAssocID="{BB959ED8-95C5-4F27-ADFC-15572B9190CB}" presName="sibTrans" presStyleCnt="0"/>
      <dgm:spPr/>
    </dgm:pt>
    <dgm:pt modelId="{714EA336-D909-412E-84AE-D4A95753C749}" type="pres">
      <dgm:prSet presAssocID="{2C9CB35A-3431-4F99-851C-68AE19D36463}" presName="compNode" presStyleCnt="0"/>
      <dgm:spPr/>
    </dgm:pt>
    <dgm:pt modelId="{1586786B-9540-47AC-A8AE-8DEFBEF9150B}" type="pres">
      <dgm:prSet presAssocID="{2C9CB35A-3431-4F99-851C-68AE19D3646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66DCFF7-14CC-43EB-B979-611D8323E645}" type="pres">
      <dgm:prSet presAssocID="{2C9CB35A-3431-4F99-851C-68AE19D36463}" presName="spaceRect" presStyleCnt="0"/>
      <dgm:spPr/>
    </dgm:pt>
    <dgm:pt modelId="{98FDDEC0-1120-42B5-9547-5C211293D779}" type="pres">
      <dgm:prSet presAssocID="{2C9CB35A-3431-4F99-851C-68AE19D3646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479671F-BF2B-424D-A846-7589B29E5233}" srcId="{1219087E-45CC-4E06-B2E1-DE497A719EAE}" destId="{46388100-0E9F-4A5D-B2A5-2C6344042AB5}" srcOrd="0" destOrd="0" parTransId="{8DE22C7C-C57F-4321-9D84-BDA504384F11}" sibTransId="{BB959ED8-95C5-4F27-ADFC-15572B9190CB}"/>
    <dgm:cxn modelId="{0C292B2D-80E0-42CE-805A-0121FA891FBD}" srcId="{1219087E-45CC-4E06-B2E1-DE497A719EAE}" destId="{2C9CB35A-3431-4F99-851C-68AE19D36463}" srcOrd="1" destOrd="0" parTransId="{2FE41A80-02C1-45E3-84FD-283B7D4D5DFF}" sibTransId="{BA94346B-E296-4EFE-B479-B43A02ECE120}"/>
    <dgm:cxn modelId="{86A6FF77-0999-4803-A224-ECCE8ADA56E3}" type="presOf" srcId="{1219087E-45CC-4E06-B2E1-DE497A719EAE}" destId="{FCC3B023-D240-469C-BE1A-A33B7FD422BF}" srcOrd="0" destOrd="0" presId="urn:microsoft.com/office/officeart/2018/2/layout/IconLabelList"/>
    <dgm:cxn modelId="{EA7D9582-EC93-4345-844D-7D5DDA2A6A4C}" type="presOf" srcId="{46388100-0E9F-4A5D-B2A5-2C6344042AB5}" destId="{B50E82AF-C6CD-4902-883A-C66838F3E21F}" srcOrd="0" destOrd="0" presId="urn:microsoft.com/office/officeart/2018/2/layout/IconLabelList"/>
    <dgm:cxn modelId="{99AA99D4-FF51-4816-9336-ABDB813D96B1}" type="presOf" srcId="{2C9CB35A-3431-4F99-851C-68AE19D36463}" destId="{98FDDEC0-1120-42B5-9547-5C211293D779}" srcOrd="0" destOrd="0" presId="urn:microsoft.com/office/officeart/2018/2/layout/IconLabelList"/>
    <dgm:cxn modelId="{7667F496-E907-4CA7-BED8-8530D5C248FA}" type="presParOf" srcId="{FCC3B023-D240-469C-BE1A-A33B7FD422BF}" destId="{B2D3B0DB-D2C8-4651-A152-F3C57719E057}" srcOrd="0" destOrd="0" presId="urn:microsoft.com/office/officeart/2018/2/layout/IconLabelList"/>
    <dgm:cxn modelId="{E5F79BBC-7565-4E75-8FEB-6D30CB01E7E8}" type="presParOf" srcId="{B2D3B0DB-D2C8-4651-A152-F3C57719E057}" destId="{4897D295-9D6F-46CE-8BA4-538DD4F6E4A1}" srcOrd="0" destOrd="0" presId="urn:microsoft.com/office/officeart/2018/2/layout/IconLabelList"/>
    <dgm:cxn modelId="{4CE93B98-AE39-4AD9-8DDA-C64B92096877}" type="presParOf" srcId="{B2D3B0DB-D2C8-4651-A152-F3C57719E057}" destId="{ADB1EB05-3F13-4C69-A7AF-6E72352ADFE2}" srcOrd="1" destOrd="0" presId="urn:microsoft.com/office/officeart/2018/2/layout/IconLabelList"/>
    <dgm:cxn modelId="{FA538BB2-CCC5-402D-85CC-6FACB58138B0}" type="presParOf" srcId="{B2D3B0DB-D2C8-4651-A152-F3C57719E057}" destId="{B50E82AF-C6CD-4902-883A-C66838F3E21F}" srcOrd="2" destOrd="0" presId="urn:microsoft.com/office/officeart/2018/2/layout/IconLabelList"/>
    <dgm:cxn modelId="{60D89D52-ECB8-49DC-91EB-137A75E00721}" type="presParOf" srcId="{FCC3B023-D240-469C-BE1A-A33B7FD422BF}" destId="{DDA5CE71-161E-4DBD-BC7B-E58149101208}" srcOrd="1" destOrd="0" presId="urn:microsoft.com/office/officeart/2018/2/layout/IconLabelList"/>
    <dgm:cxn modelId="{C33D48B4-8273-40BC-BE6E-18A153C1698B}" type="presParOf" srcId="{FCC3B023-D240-469C-BE1A-A33B7FD422BF}" destId="{714EA336-D909-412E-84AE-D4A95753C749}" srcOrd="2" destOrd="0" presId="urn:microsoft.com/office/officeart/2018/2/layout/IconLabelList"/>
    <dgm:cxn modelId="{08DFD498-D61A-4AB5-A6EB-B30C98741A7B}" type="presParOf" srcId="{714EA336-D909-412E-84AE-D4A95753C749}" destId="{1586786B-9540-47AC-A8AE-8DEFBEF9150B}" srcOrd="0" destOrd="0" presId="urn:microsoft.com/office/officeart/2018/2/layout/IconLabelList"/>
    <dgm:cxn modelId="{AD50000C-FDA7-46B3-B6EC-0093365A3F74}" type="presParOf" srcId="{714EA336-D909-412E-84AE-D4A95753C749}" destId="{D66DCFF7-14CC-43EB-B979-611D8323E645}" srcOrd="1" destOrd="0" presId="urn:microsoft.com/office/officeart/2018/2/layout/IconLabelList"/>
    <dgm:cxn modelId="{62D685BB-0638-4537-97F3-F04D2D118919}" type="presParOf" srcId="{714EA336-D909-412E-84AE-D4A95753C749}" destId="{98FDDEC0-1120-42B5-9547-5C211293D7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AB04D4-D7C4-4A77-9621-956B89C1AC6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952B2-F938-423D-9EAD-17FA90C6734F}">
      <dgm:prSet/>
      <dgm:spPr/>
      <dgm:t>
        <a:bodyPr/>
        <a:lstStyle/>
        <a:p>
          <a:r>
            <a:rPr lang="en-US"/>
            <a:t>Question 1: What genre performed the best for the given years? The worst?</a:t>
          </a:r>
        </a:p>
      </dgm:t>
    </dgm:pt>
    <dgm:pt modelId="{9722D80A-6A57-4EEC-9FB2-8419DC2D0A74}" type="parTrans" cxnId="{2AD448F9-31E6-4338-8AD1-06F406B0AB3E}">
      <dgm:prSet/>
      <dgm:spPr/>
      <dgm:t>
        <a:bodyPr/>
        <a:lstStyle/>
        <a:p>
          <a:endParaRPr lang="en-US"/>
        </a:p>
      </dgm:t>
    </dgm:pt>
    <dgm:pt modelId="{E6EEC236-080F-4303-AF95-EC8F7342833E}" type="sibTrans" cxnId="{2AD448F9-31E6-4338-8AD1-06F406B0AB3E}">
      <dgm:prSet/>
      <dgm:spPr/>
      <dgm:t>
        <a:bodyPr/>
        <a:lstStyle/>
        <a:p>
          <a:endParaRPr lang="en-US"/>
        </a:p>
      </dgm:t>
    </dgm:pt>
    <dgm:pt modelId="{703FC7EA-4D6F-421A-8D27-A4A13706B9BF}">
      <dgm:prSet/>
      <dgm:spPr/>
      <dgm:t>
        <a:bodyPr/>
        <a:lstStyle/>
        <a:p>
          <a:r>
            <a:rPr lang="en-US"/>
            <a:t>Question 2: Revenue vs Movie Rating?</a:t>
          </a:r>
        </a:p>
      </dgm:t>
    </dgm:pt>
    <dgm:pt modelId="{EEDCF197-3C0A-4460-B9D9-125FE4D3711F}" type="parTrans" cxnId="{BF76BA8D-4339-4651-8399-648BDF10A604}">
      <dgm:prSet/>
      <dgm:spPr/>
      <dgm:t>
        <a:bodyPr/>
        <a:lstStyle/>
        <a:p>
          <a:endParaRPr lang="en-US"/>
        </a:p>
      </dgm:t>
    </dgm:pt>
    <dgm:pt modelId="{431C4573-06F6-4F33-89B7-189681A6D4F4}" type="sibTrans" cxnId="{BF76BA8D-4339-4651-8399-648BDF10A604}">
      <dgm:prSet/>
      <dgm:spPr/>
      <dgm:t>
        <a:bodyPr/>
        <a:lstStyle/>
        <a:p>
          <a:endParaRPr lang="en-US"/>
        </a:p>
      </dgm:t>
    </dgm:pt>
    <dgm:pt modelId="{0D5512E0-A75F-48E4-982A-C3BDB6C1272F}">
      <dgm:prSet/>
      <dgm:spPr/>
      <dgm:t>
        <a:bodyPr/>
        <a:lstStyle/>
        <a:p>
          <a:r>
            <a:rPr lang="en-US"/>
            <a:t>Question 3: Movie Rating vs Budget?</a:t>
          </a:r>
        </a:p>
      </dgm:t>
    </dgm:pt>
    <dgm:pt modelId="{FA8A7C62-9828-45C8-A069-8B65A1BFD1AC}" type="parTrans" cxnId="{8642D1E5-88ED-4A68-A5F3-62225D2D851D}">
      <dgm:prSet/>
      <dgm:spPr/>
      <dgm:t>
        <a:bodyPr/>
        <a:lstStyle/>
        <a:p>
          <a:endParaRPr lang="en-US"/>
        </a:p>
      </dgm:t>
    </dgm:pt>
    <dgm:pt modelId="{5365EBF8-89CD-43B7-AFEF-8ED69E56FE26}" type="sibTrans" cxnId="{8642D1E5-88ED-4A68-A5F3-62225D2D851D}">
      <dgm:prSet/>
      <dgm:spPr/>
      <dgm:t>
        <a:bodyPr/>
        <a:lstStyle/>
        <a:p>
          <a:endParaRPr lang="en-US"/>
        </a:p>
      </dgm:t>
    </dgm:pt>
    <dgm:pt modelId="{4E786FA3-B7C7-484F-B774-F0FD3694E18A}" type="pres">
      <dgm:prSet presAssocID="{7EAB04D4-D7C4-4A77-9621-956B89C1AC6F}" presName="root" presStyleCnt="0">
        <dgm:presLayoutVars>
          <dgm:dir/>
          <dgm:resizeHandles val="exact"/>
        </dgm:presLayoutVars>
      </dgm:prSet>
      <dgm:spPr/>
    </dgm:pt>
    <dgm:pt modelId="{E8CEDC3E-2CCA-4FEB-989E-F16B374703F8}" type="pres">
      <dgm:prSet presAssocID="{CB3952B2-F938-423D-9EAD-17FA90C6734F}" presName="compNode" presStyleCnt="0"/>
      <dgm:spPr/>
    </dgm:pt>
    <dgm:pt modelId="{219A5FE5-2D5F-4C1B-8E8F-57E46247AB5C}" type="pres">
      <dgm:prSet presAssocID="{CB3952B2-F938-423D-9EAD-17FA90C673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3DF06AA2-D45D-4FF9-81E8-99F5EF40E4A7}" type="pres">
      <dgm:prSet presAssocID="{CB3952B2-F938-423D-9EAD-17FA90C6734F}" presName="spaceRect" presStyleCnt="0"/>
      <dgm:spPr/>
    </dgm:pt>
    <dgm:pt modelId="{A9EAE4DB-1338-4344-BEE1-F8E2DD9D1850}" type="pres">
      <dgm:prSet presAssocID="{CB3952B2-F938-423D-9EAD-17FA90C6734F}" presName="textRect" presStyleLbl="revTx" presStyleIdx="0" presStyleCnt="3">
        <dgm:presLayoutVars>
          <dgm:chMax val="1"/>
          <dgm:chPref val="1"/>
        </dgm:presLayoutVars>
      </dgm:prSet>
      <dgm:spPr/>
    </dgm:pt>
    <dgm:pt modelId="{C22B2BC0-2933-406F-B08B-43DC777B462E}" type="pres">
      <dgm:prSet presAssocID="{E6EEC236-080F-4303-AF95-EC8F7342833E}" presName="sibTrans" presStyleCnt="0"/>
      <dgm:spPr/>
    </dgm:pt>
    <dgm:pt modelId="{9FF92DC4-F0E2-44D0-BE0B-8A956F1A88A2}" type="pres">
      <dgm:prSet presAssocID="{703FC7EA-4D6F-421A-8D27-A4A13706B9BF}" presName="compNode" presStyleCnt="0"/>
      <dgm:spPr/>
    </dgm:pt>
    <dgm:pt modelId="{B8A827D7-CF4D-4643-B0B7-BBF7A8ACA5DC}" type="pres">
      <dgm:prSet presAssocID="{703FC7EA-4D6F-421A-8D27-A4A13706B9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4109A240-6381-4179-B101-54B5A59B027D}" type="pres">
      <dgm:prSet presAssocID="{703FC7EA-4D6F-421A-8D27-A4A13706B9BF}" presName="spaceRect" presStyleCnt="0"/>
      <dgm:spPr/>
    </dgm:pt>
    <dgm:pt modelId="{910008E6-F8A4-4C14-9FF1-B93D97A5F297}" type="pres">
      <dgm:prSet presAssocID="{703FC7EA-4D6F-421A-8D27-A4A13706B9BF}" presName="textRect" presStyleLbl="revTx" presStyleIdx="1" presStyleCnt="3">
        <dgm:presLayoutVars>
          <dgm:chMax val="1"/>
          <dgm:chPref val="1"/>
        </dgm:presLayoutVars>
      </dgm:prSet>
      <dgm:spPr/>
    </dgm:pt>
    <dgm:pt modelId="{0DCB2B61-57C4-4DC3-825B-81DF93A1CCB6}" type="pres">
      <dgm:prSet presAssocID="{431C4573-06F6-4F33-89B7-189681A6D4F4}" presName="sibTrans" presStyleCnt="0"/>
      <dgm:spPr/>
    </dgm:pt>
    <dgm:pt modelId="{C58449AA-ABE0-4B3B-920F-97C805B48C70}" type="pres">
      <dgm:prSet presAssocID="{0D5512E0-A75F-48E4-982A-C3BDB6C1272F}" presName="compNode" presStyleCnt="0"/>
      <dgm:spPr/>
    </dgm:pt>
    <dgm:pt modelId="{7E6FBC9E-9FD8-4AD3-9D69-0FCE553C0403}" type="pres">
      <dgm:prSet presAssocID="{0D5512E0-A75F-48E4-982A-C3BDB6C127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A01A99CA-B57B-4EDF-A2A8-854DBB67E041}" type="pres">
      <dgm:prSet presAssocID="{0D5512E0-A75F-48E4-982A-C3BDB6C1272F}" presName="spaceRect" presStyleCnt="0"/>
      <dgm:spPr/>
    </dgm:pt>
    <dgm:pt modelId="{59D7A100-5A28-45D3-ABB8-1FF190F896F0}" type="pres">
      <dgm:prSet presAssocID="{0D5512E0-A75F-48E4-982A-C3BDB6C127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258F122-8FFA-4CDD-A1C5-3BB2C37A6ED0}" type="presOf" srcId="{7EAB04D4-D7C4-4A77-9621-956B89C1AC6F}" destId="{4E786FA3-B7C7-484F-B774-F0FD3694E18A}" srcOrd="0" destOrd="0" presId="urn:microsoft.com/office/officeart/2018/2/layout/IconLabelList"/>
    <dgm:cxn modelId="{BF76BA8D-4339-4651-8399-648BDF10A604}" srcId="{7EAB04D4-D7C4-4A77-9621-956B89C1AC6F}" destId="{703FC7EA-4D6F-421A-8D27-A4A13706B9BF}" srcOrd="1" destOrd="0" parTransId="{EEDCF197-3C0A-4460-B9D9-125FE4D3711F}" sibTransId="{431C4573-06F6-4F33-89B7-189681A6D4F4}"/>
    <dgm:cxn modelId="{026B4BA9-6429-4027-B7C7-1B85DFCE4039}" type="presOf" srcId="{CB3952B2-F938-423D-9EAD-17FA90C6734F}" destId="{A9EAE4DB-1338-4344-BEE1-F8E2DD9D1850}" srcOrd="0" destOrd="0" presId="urn:microsoft.com/office/officeart/2018/2/layout/IconLabelList"/>
    <dgm:cxn modelId="{E50B61E1-E57E-4306-BE48-DDD0BD138F94}" type="presOf" srcId="{703FC7EA-4D6F-421A-8D27-A4A13706B9BF}" destId="{910008E6-F8A4-4C14-9FF1-B93D97A5F297}" srcOrd="0" destOrd="0" presId="urn:microsoft.com/office/officeart/2018/2/layout/IconLabelList"/>
    <dgm:cxn modelId="{8642D1E5-88ED-4A68-A5F3-62225D2D851D}" srcId="{7EAB04D4-D7C4-4A77-9621-956B89C1AC6F}" destId="{0D5512E0-A75F-48E4-982A-C3BDB6C1272F}" srcOrd="2" destOrd="0" parTransId="{FA8A7C62-9828-45C8-A069-8B65A1BFD1AC}" sibTransId="{5365EBF8-89CD-43B7-AFEF-8ED69E56FE26}"/>
    <dgm:cxn modelId="{3FB57FF2-8714-442E-BB10-AA529938C8CA}" type="presOf" srcId="{0D5512E0-A75F-48E4-982A-C3BDB6C1272F}" destId="{59D7A100-5A28-45D3-ABB8-1FF190F896F0}" srcOrd="0" destOrd="0" presId="urn:microsoft.com/office/officeart/2018/2/layout/IconLabelList"/>
    <dgm:cxn modelId="{2AD448F9-31E6-4338-8AD1-06F406B0AB3E}" srcId="{7EAB04D4-D7C4-4A77-9621-956B89C1AC6F}" destId="{CB3952B2-F938-423D-9EAD-17FA90C6734F}" srcOrd="0" destOrd="0" parTransId="{9722D80A-6A57-4EEC-9FB2-8419DC2D0A74}" sibTransId="{E6EEC236-080F-4303-AF95-EC8F7342833E}"/>
    <dgm:cxn modelId="{FF98E360-8C3A-4BAB-9ECE-6DA5A2009E8B}" type="presParOf" srcId="{4E786FA3-B7C7-484F-B774-F0FD3694E18A}" destId="{E8CEDC3E-2CCA-4FEB-989E-F16B374703F8}" srcOrd="0" destOrd="0" presId="urn:microsoft.com/office/officeart/2018/2/layout/IconLabelList"/>
    <dgm:cxn modelId="{29FF8247-1F46-4ED6-8093-F64E6AED5F92}" type="presParOf" srcId="{E8CEDC3E-2CCA-4FEB-989E-F16B374703F8}" destId="{219A5FE5-2D5F-4C1B-8E8F-57E46247AB5C}" srcOrd="0" destOrd="0" presId="urn:microsoft.com/office/officeart/2018/2/layout/IconLabelList"/>
    <dgm:cxn modelId="{5E502A44-94D1-4994-90EE-0A68E2C8C9A2}" type="presParOf" srcId="{E8CEDC3E-2CCA-4FEB-989E-F16B374703F8}" destId="{3DF06AA2-D45D-4FF9-81E8-99F5EF40E4A7}" srcOrd="1" destOrd="0" presId="urn:microsoft.com/office/officeart/2018/2/layout/IconLabelList"/>
    <dgm:cxn modelId="{9F532811-BDE5-49BA-8F1D-62C1569B9F53}" type="presParOf" srcId="{E8CEDC3E-2CCA-4FEB-989E-F16B374703F8}" destId="{A9EAE4DB-1338-4344-BEE1-F8E2DD9D1850}" srcOrd="2" destOrd="0" presId="urn:microsoft.com/office/officeart/2018/2/layout/IconLabelList"/>
    <dgm:cxn modelId="{4A709A94-B164-4158-960B-36CE06FF65D0}" type="presParOf" srcId="{4E786FA3-B7C7-484F-B774-F0FD3694E18A}" destId="{C22B2BC0-2933-406F-B08B-43DC777B462E}" srcOrd="1" destOrd="0" presId="urn:microsoft.com/office/officeart/2018/2/layout/IconLabelList"/>
    <dgm:cxn modelId="{1CF18099-2166-483A-8B86-ABD4F27C4921}" type="presParOf" srcId="{4E786FA3-B7C7-484F-B774-F0FD3694E18A}" destId="{9FF92DC4-F0E2-44D0-BE0B-8A956F1A88A2}" srcOrd="2" destOrd="0" presId="urn:microsoft.com/office/officeart/2018/2/layout/IconLabelList"/>
    <dgm:cxn modelId="{F581F4ED-D356-4E25-8C96-70CFF4AF67CA}" type="presParOf" srcId="{9FF92DC4-F0E2-44D0-BE0B-8A956F1A88A2}" destId="{B8A827D7-CF4D-4643-B0B7-BBF7A8ACA5DC}" srcOrd="0" destOrd="0" presId="urn:microsoft.com/office/officeart/2018/2/layout/IconLabelList"/>
    <dgm:cxn modelId="{C1D06571-79C2-45FC-9D06-9A7214692D4F}" type="presParOf" srcId="{9FF92DC4-F0E2-44D0-BE0B-8A956F1A88A2}" destId="{4109A240-6381-4179-B101-54B5A59B027D}" srcOrd="1" destOrd="0" presId="urn:microsoft.com/office/officeart/2018/2/layout/IconLabelList"/>
    <dgm:cxn modelId="{4E58E537-4A72-4396-B659-B446C7B6A062}" type="presParOf" srcId="{9FF92DC4-F0E2-44D0-BE0B-8A956F1A88A2}" destId="{910008E6-F8A4-4C14-9FF1-B93D97A5F297}" srcOrd="2" destOrd="0" presId="urn:microsoft.com/office/officeart/2018/2/layout/IconLabelList"/>
    <dgm:cxn modelId="{1F1E1059-A997-4A78-97B3-1134FA600C89}" type="presParOf" srcId="{4E786FA3-B7C7-484F-B774-F0FD3694E18A}" destId="{0DCB2B61-57C4-4DC3-825B-81DF93A1CCB6}" srcOrd="3" destOrd="0" presId="urn:microsoft.com/office/officeart/2018/2/layout/IconLabelList"/>
    <dgm:cxn modelId="{123CA95D-C0DE-4EB0-AF2A-6E6D08E8E598}" type="presParOf" srcId="{4E786FA3-B7C7-484F-B774-F0FD3694E18A}" destId="{C58449AA-ABE0-4B3B-920F-97C805B48C70}" srcOrd="4" destOrd="0" presId="urn:microsoft.com/office/officeart/2018/2/layout/IconLabelList"/>
    <dgm:cxn modelId="{BCBE3463-658E-493C-98CA-F49100770073}" type="presParOf" srcId="{C58449AA-ABE0-4B3B-920F-97C805B48C70}" destId="{7E6FBC9E-9FD8-4AD3-9D69-0FCE553C0403}" srcOrd="0" destOrd="0" presId="urn:microsoft.com/office/officeart/2018/2/layout/IconLabelList"/>
    <dgm:cxn modelId="{BDFF9F66-6E00-4D47-9507-10A62347FE16}" type="presParOf" srcId="{C58449AA-ABE0-4B3B-920F-97C805B48C70}" destId="{A01A99CA-B57B-4EDF-A2A8-854DBB67E041}" srcOrd="1" destOrd="0" presId="urn:microsoft.com/office/officeart/2018/2/layout/IconLabelList"/>
    <dgm:cxn modelId="{20EF6EFB-C759-4F16-ADEF-CC97A374F57A}" type="presParOf" srcId="{C58449AA-ABE0-4B3B-920F-97C805B48C70}" destId="{59D7A100-5A28-45D3-ABB8-1FF190F896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7D295-9D6F-46CE-8BA4-538DD4F6E4A1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E82AF-C6CD-4902-883A-C66838F3E21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Movie Metadata CSV file via Kaggle</a:t>
          </a:r>
        </a:p>
      </dsp:txBody>
      <dsp:txXfrm>
        <a:off x="765914" y="2943510"/>
        <a:ext cx="4320000" cy="720000"/>
      </dsp:txXfrm>
    </dsp:sp>
    <dsp:sp modelId="{1586786B-9540-47AC-A8AE-8DEFBEF9150B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DDEC0-1120-42B5-9547-5C211293D779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Range of years: 2010 to 2020</a:t>
          </a:r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A5FE5-2D5F-4C1B-8E8F-57E46247AB5C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AE4DB-1338-4344-BEE1-F8E2DD9D1850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Question 1: What genre performed the best for the given years? The worst?</a:t>
          </a:r>
        </a:p>
      </dsp:txBody>
      <dsp:txXfrm>
        <a:off x="59990" y="2654049"/>
        <a:ext cx="3226223" cy="720000"/>
      </dsp:txXfrm>
    </dsp:sp>
    <dsp:sp modelId="{B8A827D7-CF4D-4643-B0B7-BBF7A8ACA5DC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008E6-F8A4-4C14-9FF1-B93D97A5F297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Question 2: Revenue vs Movie Rating?</a:t>
          </a:r>
        </a:p>
      </dsp:txBody>
      <dsp:txXfrm>
        <a:off x="3850802" y="2654049"/>
        <a:ext cx="3226223" cy="720000"/>
      </dsp:txXfrm>
    </dsp:sp>
    <dsp:sp modelId="{7E6FBC9E-9FD8-4AD3-9D69-0FCE553C0403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7A100-5A28-45D3-ABB8-1FF190F896F0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Question 3: Movie Rating vs Budget?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B076-C280-0758-2222-1DC0193C7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43ED9-99BE-1151-A212-6A81C4DF0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E58D-E9B0-BC1D-F01F-4EA206B3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0CAF-53D7-3B41-B45C-4CD70CAEEF6C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598C9-8EBD-FAA4-199B-2656E5AD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C5226-825E-1E9F-E09C-AAB8B018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324C-BD8D-7B4A-88AB-EFCCB5B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9DC3-9BD8-9695-5840-31F3C4A8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8F225-5A15-6A38-F4F0-C29289A90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EBDD1-9A01-9CDD-612C-1B486A7D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0CAF-53D7-3B41-B45C-4CD70CAEEF6C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AC995-ED0F-3AFA-7AD5-DF146CF2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A3467-A195-46C3-491B-3D0D4102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324C-BD8D-7B4A-88AB-EFCCB5B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8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E124E-88C6-A6D6-19CC-4FE6A5507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E3C79-B86D-E9EC-C5AE-777B2BCFE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FEA83-688F-C260-59BE-82F6B67F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0CAF-53D7-3B41-B45C-4CD70CAEEF6C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DE2DB-4F79-A417-F768-B16F9EA9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857D0-689F-3551-6096-E76739E2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324C-BD8D-7B4A-88AB-EFCCB5B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8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0CD9-C367-FBD1-7468-6BBFD9B3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71F4-B8CE-2C6C-1466-902FDB4F8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ED39A-2EE9-1F87-9D6F-D05FBDB7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0CAF-53D7-3B41-B45C-4CD70CAEEF6C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D174B-E818-B5B1-1A24-178A4083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DEA0-5F51-D002-451C-3CC61BA2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324C-BD8D-7B4A-88AB-EFCCB5B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6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8DAB-7CB7-1CCE-F3F4-0F0BB7D2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65FBF-888A-383E-EB7C-BB87F7A78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105F1-4AE2-E7D5-8623-A38D78D1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0CAF-53D7-3B41-B45C-4CD70CAEEF6C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CC4A-10DF-686E-5451-98C39510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8B5F2-8187-A110-23C8-3F240FF6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324C-BD8D-7B4A-88AB-EFCCB5B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4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3014-2497-1DBF-9001-30AB534F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7C676-803D-C41E-7B6A-FC21DD9DF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FF532-EA71-6E22-5C50-331ECF62A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E1D0A-790B-23AD-B7D0-99911D0F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0CAF-53D7-3B41-B45C-4CD70CAEEF6C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4604-FEEB-A4EA-3A6A-06B3899A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1E794-EE63-5BD7-EC2E-7934DF48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324C-BD8D-7B4A-88AB-EFCCB5B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F6EB-D33E-CB1F-25F8-C1CC6E9C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0B8B7-90CC-A3DC-AF24-12B337E80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36057-AC47-9F19-C471-145E3BEC3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5431C-26FB-2C4F-C765-CD2560B5A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B417F-0BBC-AD04-B9E2-A76591C85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87847-6FB8-BE27-A693-3212B4E7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0CAF-53D7-3B41-B45C-4CD70CAEEF6C}" type="datetimeFigureOut">
              <a:rPr lang="en-US" smtClean="0"/>
              <a:t>6/20/23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B0487-A412-0894-BBF6-453F750C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91608-AE48-1991-57C6-A0E151A7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324C-BD8D-7B4A-88AB-EFCCB5B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2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C1D0-3361-5EEA-E162-C3084CFF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086AC-C4CF-DA51-3EF3-8A764A4C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0CAF-53D7-3B41-B45C-4CD70CAEEF6C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2B982-2A67-AC33-21DE-06A65B5D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84418-1A3C-CCFC-8F99-6448819D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324C-BD8D-7B4A-88AB-EFCCB5B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A74C0-DF9C-0852-73AE-3AEFED66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0CAF-53D7-3B41-B45C-4CD70CAEEF6C}" type="datetimeFigureOut">
              <a:rPr lang="en-US" smtClean="0"/>
              <a:t>6/20/23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F2BED-075F-5EF8-8EED-55D61D40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5FE2-1C97-DFDE-C530-A2F5AA9A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324C-BD8D-7B4A-88AB-EFCCB5B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78FE-5105-0BC9-7894-B6E87A2C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EFE7-CA83-E07B-1310-85CCB242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56450-8C63-5055-A948-16A0CB1B7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A2188-CB89-BFB7-242E-6FD7870F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0CAF-53D7-3B41-B45C-4CD70CAEEF6C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0B1E0-D205-517A-87C1-26736EA0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614F7-5D4D-3407-5CF9-DE3A82B4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324C-BD8D-7B4A-88AB-EFCCB5B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2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E169-3FD5-9F01-B210-75AA021E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1801D-CE15-9012-F16B-E444829B6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B905E-EA88-A7DC-AD99-2A0B44456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A7A1F-92C1-C081-28F8-3F75F7E5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0CAF-53D7-3B41-B45C-4CD70CAEEF6C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3E38F-B1E2-2D71-F7A5-0B5BD044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28A27-8ECD-8588-5F45-67BE8638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F324C-BD8D-7B4A-88AB-EFCCB5B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D63B26-BAE6-6918-ED62-72AEBC2B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2C3A3-E22F-5EF8-5331-F9E5B027D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6FA1B-FC47-2E64-5EBE-83A77EA77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00CAF-53D7-3B41-B45C-4CD70CAEEF6C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0898D-1401-12CE-A00E-7CC641450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A7A96-1570-A495-AA4C-2E674B00B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F324C-BD8D-7B4A-88AB-EFCCB5BC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C4118A-B523-45D9-B427-8E05B2DEA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6BBFC-86E3-A5D2-0C67-9465440A2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676" y="557189"/>
            <a:ext cx="4899039" cy="3346901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Analyze This:</a:t>
            </a:r>
            <a:br>
              <a:rPr lang="en-US" sz="4400" dirty="0"/>
            </a:br>
            <a:r>
              <a:rPr lang="en-US" sz="3600" dirty="0"/>
              <a:t>The Analysis of Hollywood Films and the correlation to their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076F9-22BB-3AF7-0FA8-7912B3D61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676" y="4068287"/>
            <a:ext cx="4899039" cy="206079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1500" dirty="0"/>
              <a:t>Project 1</a:t>
            </a:r>
          </a:p>
          <a:p>
            <a:pPr algn="l"/>
            <a:r>
              <a:rPr lang="en-US" sz="1500" dirty="0"/>
              <a:t>UW Extended Campus – Data Analytics Bootcamp</a:t>
            </a:r>
          </a:p>
          <a:p>
            <a:pPr algn="l"/>
            <a:r>
              <a:rPr lang="en-US" sz="1500" dirty="0"/>
              <a:t>Raina Everson</a:t>
            </a:r>
          </a:p>
          <a:p>
            <a:pPr algn="l"/>
            <a:r>
              <a:rPr lang="en-US" sz="1500" dirty="0"/>
              <a:t>Louis Alejandro Gonzalez</a:t>
            </a:r>
          </a:p>
          <a:p>
            <a:pPr algn="l"/>
            <a:r>
              <a:rPr lang="en-US" sz="1500" dirty="0"/>
              <a:t>Adam Salinas</a:t>
            </a:r>
          </a:p>
          <a:p>
            <a:pPr algn="l"/>
            <a:r>
              <a:rPr lang="en-US" sz="1500" dirty="0"/>
              <a:t>Kevin Schuirmann</a:t>
            </a:r>
          </a:p>
          <a:p>
            <a:pPr algn="l"/>
            <a:endParaRPr lang="en-US" sz="1500" dirty="0"/>
          </a:p>
          <a:p>
            <a:pPr algn="l"/>
            <a:endParaRPr lang="en-US" sz="1500" dirty="0"/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F56AD072-4AFE-C56A-F91A-A131EAE0C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59" r="30113" b="-1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9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97840B-70DB-C793-8C97-48BBFF3B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Analysis of Revenue vs Movie Rating (cont’d)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F2F44-E228-FA14-5161-D21F32F68CEC}"/>
              </a:ext>
            </a:extLst>
          </p:cNvPr>
          <p:cNvSpPr txBox="1"/>
          <p:nvPr/>
        </p:nvSpPr>
        <p:spPr>
          <a:xfrm>
            <a:off x="8115299" y="1822754"/>
            <a:ext cx="38904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Critically acclaimed movies did very well in the box office.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The Dark Knight Rises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action movies were financially successful despite not receiving equally high ratings.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Transformers franchise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movies with smaller budgets managed to achieve significant box office success despite lower ratings.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Ex: Get 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19D45B-D17A-1E4E-AE88-482C5E1D4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1622744"/>
            <a:ext cx="7951746" cy="500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4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CAB9B-609D-84CA-DCA6-C9F49E24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of Movie Rating vs Budget</a:t>
            </a: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010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6EBF5B-510D-6C1D-5141-422DEFCE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Analysis of Movie Rating vs Budget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1A8FCB-A8C8-56D7-ACC9-ADE199E08BA7}"/>
              </a:ext>
            </a:extLst>
          </p:cNvPr>
          <p:cNvSpPr txBox="1"/>
          <p:nvPr/>
        </p:nvSpPr>
        <p:spPr>
          <a:xfrm>
            <a:off x="968189" y="2070845"/>
            <a:ext cx="32407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 movies often user higher budgets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Drama movies may have higher budgets, but rely on other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budget comedies have produced positive and negative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DA838C-D116-8E4E-A5EE-5524A01E6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415" y="1590741"/>
            <a:ext cx="7789581" cy="521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0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6EBF5B-510D-6C1D-5141-422DEFCE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Analysis of Movie Rating vs Budget (cont’d)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9866C-39DB-8B0A-E148-F0861ABFA5BA}"/>
              </a:ext>
            </a:extLst>
          </p:cNvPr>
          <p:cNvSpPr txBox="1"/>
          <p:nvPr/>
        </p:nvSpPr>
        <p:spPr>
          <a:xfrm>
            <a:off x="8390021" y="2390274"/>
            <a:ext cx="32405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for high-budget films to receive critical acclaim.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as common, but low budget films also received critical acclaim.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types of movies relied on different factors.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FAB25C-F916-6444-BD38-5C145F5CC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1778000"/>
            <a:ext cx="8309462" cy="466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2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520CEB7-AB71-4984-E9B0-18017C5E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Conclusions?</a:t>
            </a:r>
          </a:p>
        </p:txBody>
      </p:sp>
    </p:spTree>
    <p:extLst>
      <p:ext uri="{BB962C8B-B14F-4D97-AF65-F5344CB8AC3E}">
        <p14:creationId xmlns:p14="http://schemas.microsoft.com/office/powerpoint/2010/main" val="3032754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650B4A-0E3F-6AE9-9D94-4390ABAA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1067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CF613-4377-ECD2-9CC4-A8140420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6A5C7A-850A-9132-4240-013F39214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70326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59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CF613-4377-ECD2-9CC4-A8140420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EB2D94-9794-2C98-800F-9C0DAE1EC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32672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554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CAB9B-609D-84CA-DCA6-C9F49E24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genre performed the best for the given years? The worst?</a:t>
            </a: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90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C0D06-F40C-A894-5F0E-317A85EB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14" y="475151"/>
            <a:ext cx="11887200" cy="1033669"/>
          </a:xfrm>
        </p:spPr>
        <p:txBody>
          <a:bodyPr>
            <a:no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genre performed the best for the given years? The worst?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E4285B7-763A-16CC-B0BA-EDF149252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3294" y="1590740"/>
            <a:ext cx="5386970" cy="5267259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091678-493E-2415-72DF-6059B37546D4}"/>
              </a:ext>
            </a:extLst>
          </p:cNvPr>
          <p:cNvSpPr txBox="1"/>
          <p:nvPr/>
        </p:nvSpPr>
        <p:spPr>
          <a:xfrm>
            <a:off x="1161143" y="1988457"/>
            <a:ext cx="3178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5: History, Music, Documentary, War, and Drama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Bottom 5: Horror, Comedy, Thriller, Action, Fantasy &amp; Foreign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8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C0D06-F40C-A894-5F0E-317A85EB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14" y="475151"/>
            <a:ext cx="11887200" cy="1033669"/>
          </a:xfrm>
        </p:spPr>
        <p:txBody>
          <a:bodyPr>
            <a:no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genre performed the best for the given years? The worst? (cont’d)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91678-493E-2415-72DF-6059B37546D4}"/>
              </a:ext>
            </a:extLst>
          </p:cNvPr>
          <p:cNvSpPr txBox="1"/>
          <p:nvPr/>
        </p:nvSpPr>
        <p:spPr>
          <a:xfrm>
            <a:off x="879022" y="1983971"/>
            <a:ext cx="31786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Several reasons why historical movies rate well: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Strong performances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Budget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Rich storytelling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Connections to real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Reflecting on the past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A13810-AE06-0E38-C1FC-54E67F792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918" y="1590741"/>
            <a:ext cx="6638314" cy="525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6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C0D06-F40C-A894-5F0E-317A85EB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14" y="475151"/>
            <a:ext cx="11887200" cy="1033669"/>
          </a:xfrm>
        </p:spPr>
        <p:txBody>
          <a:bodyPr>
            <a:no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genre performed the best for the given years? The worst? (cont’d)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91678-493E-2415-72DF-6059B37546D4}"/>
              </a:ext>
            </a:extLst>
          </p:cNvPr>
          <p:cNvSpPr txBox="1"/>
          <p:nvPr/>
        </p:nvSpPr>
        <p:spPr>
          <a:xfrm>
            <a:off x="1161143" y="1988457"/>
            <a:ext cx="31786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Several reasons why horror movies receive poor ratings: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Formulaic storytelling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Budget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Quality variation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Lack of originality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Subjective preferences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FCA27-00F2-22A3-B744-0579234E0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620" y="1650684"/>
            <a:ext cx="6634655" cy="514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3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CAB9B-609D-84CA-DCA6-C9F49E24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of Revenue vs Movie Rating</a:t>
            </a: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28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97840B-70DB-C793-8C97-48BBFF3B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Analysis of Revenue vs Movie Rating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99C923-E696-1D4E-BD80-DC0E079427FE}"/>
              </a:ext>
            </a:extLst>
          </p:cNvPr>
          <p:cNvSpPr txBox="1"/>
          <p:nvPr/>
        </p:nvSpPr>
        <p:spPr>
          <a:xfrm>
            <a:off x="931333" y="2286000"/>
            <a:ext cx="3623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 movies did very well in the box office during the 2010’s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Family-oriented animation films have consistently performed well in both ratings and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Comedy and horror movies had mixed ratings during the 2010’s.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FEC379-F1BA-0D46-B79F-72D0C8B41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525" y="1622745"/>
            <a:ext cx="7703471" cy="48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2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{8C2E5077-BEDF-CA4A-ADEA-603EEA6E57E8}tf10001119</Template>
  <TotalTime>309</TotalTime>
  <Words>391</Words>
  <Application>Microsoft Macintosh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Analyze This: The Analysis of Hollywood Films and the correlation to their success</vt:lpstr>
      <vt:lpstr>Project Overview</vt:lpstr>
      <vt:lpstr>Project Overview</vt:lpstr>
      <vt:lpstr>What genre performed the best for the given years? The worst?</vt:lpstr>
      <vt:lpstr>What genre performed the best for the given years? The worst?</vt:lpstr>
      <vt:lpstr>What genre performed the best for the given years? The worst? (cont’d)</vt:lpstr>
      <vt:lpstr>What genre performed the best for the given years? The worst? (cont’d)</vt:lpstr>
      <vt:lpstr>Analysis of Revenue vs Movie Rating</vt:lpstr>
      <vt:lpstr>Analysis of Revenue vs Movie Rating</vt:lpstr>
      <vt:lpstr>Analysis of Revenue vs Movie Rating (cont’d)</vt:lpstr>
      <vt:lpstr>Analysis of Movie Rating vs Budget</vt:lpstr>
      <vt:lpstr>Analysis of Movie Rating vs Budget</vt:lpstr>
      <vt:lpstr>Analysis of Movie Rating vs Budget (cont’d)</vt:lpstr>
      <vt:lpstr>Conclusions?</vt:lpstr>
      <vt:lpstr>Questions?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This: The Analysis of Hollywood Films and the correlation to their success</dc:title>
  <dc:creator>Kevin Schuirmann</dc:creator>
  <cp:lastModifiedBy>Adam Salinas</cp:lastModifiedBy>
  <cp:revision>9</cp:revision>
  <dcterms:created xsi:type="dcterms:W3CDTF">2023-06-15T23:45:10Z</dcterms:created>
  <dcterms:modified xsi:type="dcterms:W3CDTF">2023-06-21T01:01:20Z</dcterms:modified>
</cp:coreProperties>
</file>