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281" r:id="rId3"/>
    <p:sldId id="282" r:id="rId4"/>
    <p:sldId id="276" r:id="rId5"/>
    <p:sldId id="283" r:id="rId6"/>
    <p:sldId id="257" r:id="rId7"/>
    <p:sldId id="258" r:id="rId8"/>
    <p:sldId id="259" r:id="rId9"/>
    <p:sldId id="288" r:id="rId10"/>
    <p:sldId id="278" r:id="rId11"/>
    <p:sldId id="260" r:id="rId12"/>
    <p:sldId id="284" r:id="rId13"/>
    <p:sldId id="292" r:id="rId14"/>
    <p:sldId id="291" r:id="rId15"/>
    <p:sldId id="261" r:id="rId16"/>
    <p:sldId id="293" r:id="rId17"/>
    <p:sldId id="299" r:id="rId18"/>
    <p:sldId id="264" r:id="rId19"/>
    <p:sldId id="301" r:id="rId20"/>
    <p:sldId id="285" r:id="rId21"/>
    <p:sldId id="295" r:id="rId22"/>
    <p:sldId id="294" r:id="rId23"/>
    <p:sldId id="298" r:id="rId24"/>
    <p:sldId id="262" r:id="rId25"/>
    <p:sldId id="271" r:id="rId26"/>
    <p:sldId id="265" r:id="rId27"/>
    <p:sldId id="302" r:id="rId28"/>
    <p:sldId id="286" r:id="rId29"/>
    <p:sldId id="267" r:id="rId30"/>
    <p:sldId id="268" r:id="rId31"/>
    <p:sldId id="287" r:id="rId32"/>
    <p:sldId id="300" r:id="rId33"/>
    <p:sldId id="280" r:id="rId34"/>
    <p:sldId id="303" r:id="rId35"/>
    <p:sldId id="273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000" autoAdjust="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6CCE-DCDD-4AC6-B6BB-8083B8C0661F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99B9C-B262-44A8-8501-4CD278663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39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/>
              <a:t>CommentNum</a:t>
            </a:r>
            <a:r>
              <a:rPr lang="en-US" altLang="zh-TW" sz="1200" dirty="0"/>
              <a:t> </a:t>
            </a:r>
            <a:r>
              <a:rPr lang="zh-TW" altLang="en-US" sz="1200" dirty="0"/>
              <a:t>是去除了被刪掉的內文後實際有內容的總回覆數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9B9C-B262-44A8-8501-4CD2786639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99B9C-B262-44A8-8501-4CD2786639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84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DDEB2-5B76-4356-A133-31B9A1DB0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E04398-19F5-4077-8053-210797385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4B1F6-672E-4D37-BA9C-7571A3A2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DA7C63-45F9-495C-9397-1E40AFB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DB4EA-C639-4A91-9D41-164C839A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BDC91-C5EE-4C82-AA00-C90F5D70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026156-5937-4E2D-8734-C59430D5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9BEDC8-45DC-4385-BD27-6585E5BC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5AC6A9-50E4-4B93-84E5-52605114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94891-FCA8-421C-A85B-0A3838CB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5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601D55-79CC-4AA5-9368-892D0C8FB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A4C05C-607D-4492-93FF-04B6B767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F74A3-F4C9-4636-9A85-EB372040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0D5303-5063-4123-9265-87FB2834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6C005-578D-4320-9BD7-DB070283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4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41EE-DF5F-4D50-B646-795A64EC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9A8C1-C9BE-40A2-8573-39761CE1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69754-0219-4459-8673-222A52DB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40217-B1C6-470D-9A4A-11E6C0BC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CF288-9CD3-4D94-8DD8-9B9528FE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0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CAB4B-36B3-4341-A131-868D8A6C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1CAB71-D72C-4CE3-AF4A-4B26C69E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AA113-E2EC-4E89-9E22-B9FD000A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63361-FA75-44BE-8D40-4211E410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69DD7-0FDE-4241-8D2B-58B110BC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D5723-331A-4DFC-90F0-74A15DB4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3BC7D-60D3-48A0-94BC-D364F9840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E89D66-CA67-4A40-AD13-4E58F7EC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9E9A4-531B-42FB-8928-AB2C0BB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FF8A6-3889-4CDA-8E4C-7A07096F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761226-0382-438D-AE2A-31C2854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0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CBCC1-2225-4BA8-8174-265AD9C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CC30CD-FB4D-4EAD-A90C-B05C7D17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14B54C-72E6-4AD6-95BE-204CBC9A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F56912-FD59-4AA9-8917-0CD2F859E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E5EE81-8ED0-4B24-B593-146B2CC7E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57416E-E75F-46CD-AAFB-EFFCD418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F817FF-7D38-4665-8A98-0C908585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893103-D9B5-4605-BFA6-30632AB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56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DF80-0ED1-428A-97FA-90F6D957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AADD3-11F2-4391-9939-04126A8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DA5C00-0D97-4663-A287-2720406A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28BD64-3517-49CC-8CDE-7F9AF98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0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52CA6E-CA69-42CF-B07B-6504866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B8C05F-9FFC-4335-96EF-2EBEF885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65EB0-7B11-40BF-A092-5DEB9626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9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923B4-EB61-4D63-B277-A1AAE22D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46CC3-C00E-4B32-9E89-E1A792DE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9695C8-64CC-442E-8C00-00D672F9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977840-D399-4C50-A89E-F8F3645F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FC068-D38B-4779-B945-9CEC4888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2C46A-38E3-478A-B416-1B24203C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061A2-E2B4-4154-8AA9-FFC116FB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2EEB2E-8F92-4483-B16E-0963AD2A0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E24630-DDB2-4850-97D8-A8F40AF5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555AF5-1F3C-4DC5-B0FF-C4B1DDA4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1204A-55F0-44CC-B8D6-9BBFDD14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E19BFE-DF61-4771-A245-BEE9B0B6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0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60B46D-D9FB-47A8-AD59-8B7593C3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82065D-E92C-4784-BAE9-99FFC4C3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1EB2D-1262-4978-B605-41DC04427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225B-B7B9-4771-A44B-770D5F4FD4F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4380F-E58B-4F7B-AEC7-2D33EA93C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35E136-0EDB-4C2E-A117-CC7F3816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F523-0357-42CA-864D-B01B75D2E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um.gamer.com.tw/B.php?page=1&amp;bsn=1753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9624">
            <a:off x="305490" y="2496001"/>
            <a:ext cx="5035643" cy="44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「LOL」的圖片搜尋結果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814">
            <a:off x="7164869" y="4622370"/>
            <a:ext cx="5266399" cy="28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hlinkClick r:id="" action="ppaction://hlinkshowjump?jump=nextslide" highlightClick="1"/>
          </p:cNvPr>
          <p:cNvSpPr>
            <a:spLocks noGrp="1"/>
          </p:cNvSpPr>
          <p:nvPr>
            <p:ph type="ctrTitle"/>
          </p:nvPr>
        </p:nvSpPr>
        <p:spPr>
          <a:xfrm>
            <a:off x="1667508" y="197826"/>
            <a:ext cx="8856983" cy="2121824"/>
          </a:xfrm>
          <a:prstGeom prst="plaque">
            <a:avLst/>
          </a:prstGeom>
          <a:effectLst>
            <a:innerShdw blurRad="114300">
              <a:prstClr val="black"/>
            </a:inn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TW" altLang="en-US" sz="7300" b="1" dirty="0">
                <a:latin typeface="LiSu" panose="02010509060101010101" pitchFamily="49" charset="-122"/>
                <a:ea typeface="LiSu" panose="02010509060101010101" pitchFamily="49" charset="-122"/>
              </a:rPr>
              <a:t>巴  哈  姆  特</a:t>
            </a:r>
            <a:br>
              <a:rPr lang="en-US" altLang="zh-TW" sz="7300" b="1" dirty="0">
                <a:latin typeface="LiSu" panose="02010509060101010101" pitchFamily="49" charset="-122"/>
                <a:ea typeface="LiSu" panose="02010509060101010101" pitchFamily="49" charset="-122"/>
              </a:rPr>
            </a:br>
            <a:r>
              <a:rPr lang="zh-TW" altLang="en-US" sz="1000" b="1" dirty="0">
                <a:latin typeface="LiSu" panose="02010509060101010101" pitchFamily="49" charset="-122"/>
                <a:ea typeface="LiSu" panose="02010509060101010101" pitchFamily="49" charset="-122"/>
              </a:rPr>
              <a:t>  </a:t>
            </a:r>
            <a:br>
              <a:rPr lang="en-US" altLang="zh-TW" sz="7300" b="1" dirty="0">
                <a:latin typeface="LiSu" panose="02010509060101010101" pitchFamily="49" charset="-122"/>
                <a:ea typeface="LiSu" panose="02010509060101010101" pitchFamily="49" charset="-122"/>
              </a:rPr>
            </a:br>
            <a:r>
              <a:rPr lang="en-US" altLang="zh-TW" sz="3600" dirty="0">
                <a:latin typeface="Orange LET" pitchFamily="2" charset="0"/>
                <a:ea typeface="LiSu" panose="02010509060101010101" pitchFamily="49" charset="-122"/>
              </a:rPr>
              <a:t>L</a:t>
            </a:r>
            <a:r>
              <a:rPr lang="zh-TW" altLang="en-US" sz="3600" dirty="0">
                <a:latin typeface="Orange LET" pitchFamily="2" charset="0"/>
                <a:ea typeface="LiSu" panose="02010509060101010101" pitchFamily="49" charset="-122"/>
              </a:rPr>
              <a:t> </a:t>
            </a:r>
            <a:r>
              <a:rPr lang="en-US" altLang="zh-TW" sz="3600" dirty="0">
                <a:latin typeface="Orange LET" pitchFamily="2" charset="0"/>
                <a:ea typeface="LiSu" panose="02010509060101010101" pitchFamily="49" charset="-122"/>
              </a:rPr>
              <a:t>O</a:t>
            </a:r>
            <a:r>
              <a:rPr lang="zh-TW" altLang="en-US" sz="3600" dirty="0">
                <a:latin typeface="Orange LET" pitchFamily="2" charset="0"/>
                <a:ea typeface="LiSu" panose="02010509060101010101" pitchFamily="49" charset="-122"/>
              </a:rPr>
              <a:t> </a:t>
            </a:r>
            <a:r>
              <a:rPr lang="en-US" altLang="zh-TW" sz="3600" dirty="0">
                <a:latin typeface="Orange LET" pitchFamily="2" charset="0"/>
                <a:ea typeface="LiSu" panose="02010509060101010101" pitchFamily="49" charset="-122"/>
              </a:rPr>
              <a:t>L</a:t>
            </a:r>
            <a:r>
              <a:rPr lang="zh-TW" altLang="en-US" sz="3600" dirty="0">
                <a:latin typeface="Orange LET" pitchFamily="2" charset="0"/>
                <a:ea typeface="LiSu" panose="02010509060101010101" pitchFamily="49" charset="-122"/>
              </a:rPr>
              <a:t>  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24491" y="2627836"/>
            <a:ext cx="3677190" cy="2212612"/>
          </a:xfrm>
        </p:spPr>
        <p:txBody>
          <a:bodyPr>
            <a:normAutofit/>
          </a:bodyPr>
          <a:lstStyle/>
          <a:p>
            <a:r>
              <a:rPr lang="zh-TW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第四組       組員</a:t>
            </a:r>
            <a:endParaRPr lang="en-US" altLang="zh-TW" b="1" u="sng" dirty="0">
              <a:solidFill>
                <a:schemeClr val="tx1">
                  <a:lumMod val="65000"/>
                  <a:lumOff val="35000"/>
                </a:schemeClr>
              </a:solidFill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  <a:p>
            <a:endParaRPr lang="en-US" altLang="zh-TW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陳建鋐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楊樹萍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李欣恩</a:t>
            </a:r>
          </a:p>
        </p:txBody>
      </p:sp>
    </p:spTree>
    <p:extLst>
      <p:ext uri="{BB962C8B-B14F-4D97-AF65-F5344CB8AC3E}">
        <p14:creationId xmlns:p14="http://schemas.microsoft.com/office/powerpoint/2010/main" val="146425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3-1.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時間日期範圍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/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每月發文數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E440DC-9204-4906-8F51-372D1944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08" y="2192914"/>
            <a:ext cx="9268437" cy="21851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AF6098-F285-4D12-8023-487EA399FD16}"/>
              </a:ext>
            </a:extLst>
          </p:cNvPr>
          <p:cNvSpPr txBox="1"/>
          <p:nvPr/>
        </p:nvSpPr>
        <p:spPr>
          <a:xfrm>
            <a:off x="1231640" y="5898993"/>
            <a:ext cx="1107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P.S.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 因有些舊文章會被移除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or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轉去其他地方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(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精華區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)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導致無法爬到文章，所以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無法看出網站經營</a:t>
            </a:r>
            <a:endParaRPr lang="en-US" altLang="zh-TW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CF98F17-E82E-4A20-BFA0-EC134A0BE62C}"/>
              </a:ext>
            </a:extLst>
          </p:cNvPr>
          <p:cNvSpPr txBox="1">
            <a:spLocks/>
          </p:cNvSpPr>
          <p:nvPr/>
        </p:nvSpPr>
        <p:spPr>
          <a:xfrm>
            <a:off x="304804" y="4744968"/>
            <a:ext cx="2519205" cy="56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年份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A800EB-7582-4CA8-8554-0683E4E399CA}"/>
              </a:ext>
            </a:extLst>
          </p:cNvPr>
          <p:cNvSpPr/>
          <p:nvPr/>
        </p:nvSpPr>
        <p:spPr>
          <a:xfrm>
            <a:off x="1231640" y="2696547"/>
            <a:ext cx="867747" cy="1782147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B7759A25-B083-4CBF-9B55-4DF3F1FE131A}"/>
              </a:ext>
            </a:extLst>
          </p:cNvPr>
          <p:cNvSpPr/>
          <p:nvPr/>
        </p:nvSpPr>
        <p:spPr>
          <a:xfrm rot="8341752">
            <a:off x="768116" y="4446552"/>
            <a:ext cx="324036" cy="315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2C2055B-7C57-4B5C-8F18-7C09FCA34DF8}"/>
              </a:ext>
            </a:extLst>
          </p:cNvPr>
          <p:cNvSpPr txBox="1">
            <a:spLocks/>
          </p:cNvSpPr>
          <p:nvPr/>
        </p:nvSpPr>
        <p:spPr>
          <a:xfrm>
            <a:off x="8284866" y="1600091"/>
            <a:ext cx="3462376" cy="592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月份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D82746-615F-43B4-8866-63380EFC784A}"/>
              </a:ext>
            </a:extLst>
          </p:cNvPr>
          <p:cNvSpPr/>
          <p:nvPr/>
        </p:nvSpPr>
        <p:spPr>
          <a:xfrm>
            <a:off x="2141213" y="2567890"/>
            <a:ext cx="8327734" cy="257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4A355C9-00CE-499D-BE4A-FB5491E2D421}"/>
              </a:ext>
            </a:extLst>
          </p:cNvPr>
          <p:cNvSpPr/>
          <p:nvPr/>
        </p:nvSpPr>
        <p:spPr>
          <a:xfrm rot="18802987">
            <a:off x="9162914" y="2046850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D6A68-3B0A-4B56-A554-BCE448D6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3-2.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文章數量和作者數量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92EA0-FDDF-4755-A7C1-240A2338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961" y="2199409"/>
            <a:ext cx="8278078" cy="40052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總共有   </a:t>
            </a:r>
            <a:r>
              <a:rPr lang="en-US" altLang="zh-TW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5260</a:t>
            </a:r>
            <a:r>
              <a:rPr lang="zh-TW" altLang="en-US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篇主題，</a:t>
            </a:r>
            <a:r>
              <a:rPr lang="en-US" altLang="zh-TW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84793</a:t>
            </a:r>
            <a:r>
              <a:rPr lang="zh-TW" altLang="en-US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篇回文</a:t>
            </a:r>
            <a:r>
              <a:rPr lang="en-US" altLang="zh-TW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		</a:t>
            </a:r>
            <a:r>
              <a:rPr lang="zh-TW" altLang="en-US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 </a:t>
            </a:r>
            <a:r>
              <a:rPr lang="en-US" altLang="zh-TW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2753</a:t>
            </a:r>
            <a:r>
              <a:rPr lang="zh-TW" altLang="en-US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位作者，</a:t>
            </a:r>
            <a:r>
              <a:rPr lang="en-US" altLang="zh-TW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17818</a:t>
            </a:r>
            <a:r>
              <a:rPr lang="zh-TW" altLang="en-US" sz="36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位會員</a:t>
            </a:r>
            <a:endParaRPr lang="en-US" altLang="zh-TW" sz="3600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2B5A26-F381-4FAE-8316-6D4075EB4289}"/>
              </a:ext>
            </a:extLst>
          </p:cNvPr>
          <p:cNvSpPr txBox="1"/>
          <p:nvPr/>
        </p:nvSpPr>
        <p:spPr>
          <a:xfrm>
            <a:off x="7374194" y="31981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會員包含作者</a:t>
            </a:r>
            <a:r>
              <a:rPr lang="en-US" altLang="zh-TW" sz="2400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257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作者模型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1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C456F-1648-469F-874A-391647E3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4-1.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作者數據框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1875003" y="4787970"/>
            <a:ext cx="4887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AuthorID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D0: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貼文時間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Df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最後回覆時間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Post: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貼文篇數</a:t>
            </a:r>
          </a:p>
        </p:txBody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732B7DEE-39DD-4F69-8DEA-D0628961A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2747754"/>
            <a:ext cx="11915636" cy="13017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6570828" y="4649471"/>
            <a:ext cx="4887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Reply: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回文數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GP: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Good Point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BP: Bad Point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PAR: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發文篇數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nDay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: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貼文討論天數</a:t>
            </a:r>
          </a:p>
        </p:txBody>
      </p:sp>
    </p:spTree>
    <p:extLst>
      <p:ext uri="{BB962C8B-B14F-4D97-AF65-F5344CB8AC3E}">
        <p14:creationId xmlns:p14="http://schemas.microsoft.com/office/powerpoint/2010/main" val="74442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DCDE62-10E8-4482-B4E9-BBD21E59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4-2.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發文數及切分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/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回文數及切分</a:t>
            </a:r>
          </a:p>
        </p:txBody>
      </p:sp>
      <p:pic>
        <p:nvPicPr>
          <p:cNvPr id="8" name="內容版面配置區 2">
            <a:extLst>
              <a:ext uri="{FF2B5EF4-FFF2-40B4-BE49-F238E27FC236}">
                <a16:creationId xmlns:a16="http://schemas.microsoft.com/office/drawing/2014/main" id="{30242128-3E1F-41B1-9340-7D1F76BC2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437"/>
            <a:ext cx="5345952" cy="132556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030CFD-6687-4BFC-9A67-A4A0362B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40" y="4543145"/>
            <a:ext cx="8143908" cy="1288862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932AEF-6E59-4257-8744-258E5D203AD5}"/>
              </a:ext>
            </a:extLst>
          </p:cNvPr>
          <p:cNvCxnSpPr/>
          <p:nvPr/>
        </p:nvCxnSpPr>
        <p:spPr>
          <a:xfrm>
            <a:off x="905522" y="3986072"/>
            <a:ext cx="1053779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CF98F17-E82E-4A20-BFA0-EC134A0BE62C}"/>
              </a:ext>
            </a:extLst>
          </p:cNvPr>
          <p:cNvSpPr txBox="1">
            <a:spLocks/>
          </p:cNvSpPr>
          <p:nvPr/>
        </p:nvSpPr>
        <p:spPr>
          <a:xfrm>
            <a:off x="6909733" y="1900173"/>
            <a:ext cx="2519205" cy="56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發文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B7759A25-B083-4CBF-9B55-4DF3F1FE131A}"/>
              </a:ext>
            </a:extLst>
          </p:cNvPr>
          <p:cNvSpPr/>
          <p:nvPr/>
        </p:nvSpPr>
        <p:spPr>
          <a:xfrm rot="20132450">
            <a:off x="6342477" y="2288845"/>
            <a:ext cx="324036" cy="315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2C2055B-7C57-4B5C-8F18-7C09FCA34DF8}"/>
              </a:ext>
            </a:extLst>
          </p:cNvPr>
          <p:cNvSpPr txBox="1">
            <a:spLocks/>
          </p:cNvSpPr>
          <p:nvPr/>
        </p:nvSpPr>
        <p:spPr>
          <a:xfrm>
            <a:off x="84841" y="6039243"/>
            <a:ext cx="5386031" cy="592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回文</a:t>
            </a: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4A355C9-00CE-499D-BE4A-FB5491E2D421}"/>
              </a:ext>
            </a:extLst>
          </p:cNvPr>
          <p:cNvSpPr/>
          <p:nvPr/>
        </p:nvSpPr>
        <p:spPr>
          <a:xfrm rot="18802987">
            <a:off x="2446211" y="5516008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AF6098-F285-4D12-8023-487EA399FD16}"/>
              </a:ext>
            </a:extLst>
          </p:cNvPr>
          <p:cNvSpPr txBox="1"/>
          <p:nvPr/>
        </p:nvSpPr>
        <p:spPr>
          <a:xfrm>
            <a:off x="7343480" y="3145898"/>
            <a:ext cx="448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196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位會員發文，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1648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位會員回文</a:t>
            </a:r>
            <a:endParaRPr lang="en-US" altLang="zh-TW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  <a:sym typeface="Wingdings" panose="05000000000000000000" pitchFamily="2" charset="2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大多數人都不發文，反而都在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回文</a:t>
            </a:r>
            <a:endParaRPr lang="en-US" altLang="zh-TW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08281" y="2766163"/>
            <a:ext cx="961921" cy="84384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156772" y="5118754"/>
            <a:ext cx="1347723" cy="102667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8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  <p:bldP spid="12" grpId="0"/>
      <p:bldP spid="14" grpId="0" animBg="1"/>
      <p:bldP spid="15" grpId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1">
            <a:extLst>
              <a:ext uri="{FF2B5EF4-FFF2-40B4-BE49-F238E27FC236}">
                <a16:creationId xmlns:a16="http://schemas.microsoft.com/office/drawing/2014/main" id="{025C9166-98BD-4609-BD60-507E9F03AE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華康行書體" panose="03000509000000000000" pitchFamily="65" charset="-120"/>
                <a:ea typeface="華康行書體" panose="03000509000000000000" pitchFamily="65" charset="-120"/>
              </a:rPr>
              <a:t>4-3.</a:t>
            </a:r>
            <a:r>
              <a:rPr lang="zh-TW" altLang="en-US">
                <a:latin typeface="華康行書體" panose="03000509000000000000" pitchFamily="65" charset="-120"/>
                <a:ea typeface="華康行書體" panose="03000509000000000000" pitchFamily="65" charset="-120"/>
              </a:rPr>
              <a:t> 作者互動模型</a:t>
            </a:r>
            <a:endParaRPr lang="zh-TW" altLang="en-US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AE7E4D50-FD3B-4C36-B2F5-3ACF434FAD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94909" cy="439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作者發文篇數 和 作者發文日期間隔</a:t>
            </a:r>
            <a:endParaRPr lang="en-US" altLang="zh-TW" sz="24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B6FC9F9-A987-4EE0-AA25-9CF01E8C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17" y="3349798"/>
            <a:ext cx="8432461" cy="1470778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FCF98F17-E82E-4A20-BFA0-EC134A0BE62C}"/>
              </a:ext>
            </a:extLst>
          </p:cNvPr>
          <p:cNvSpPr txBox="1">
            <a:spLocks/>
          </p:cNvSpPr>
          <p:nvPr/>
        </p:nvSpPr>
        <p:spPr>
          <a:xfrm>
            <a:off x="2153463" y="5509023"/>
            <a:ext cx="2519205" cy="564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作者發文的篇數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A800EB-7582-4CA8-8554-0683E4E399CA}"/>
              </a:ext>
            </a:extLst>
          </p:cNvPr>
          <p:cNvSpPr/>
          <p:nvPr/>
        </p:nvSpPr>
        <p:spPr>
          <a:xfrm>
            <a:off x="1839563" y="3798325"/>
            <a:ext cx="1143334" cy="1182048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10">
            <a:extLst>
              <a:ext uri="{FF2B5EF4-FFF2-40B4-BE49-F238E27FC236}">
                <a16:creationId xmlns:a16="http://schemas.microsoft.com/office/drawing/2014/main" id="{B7759A25-B083-4CBF-9B55-4DF3F1FE131A}"/>
              </a:ext>
            </a:extLst>
          </p:cNvPr>
          <p:cNvSpPr/>
          <p:nvPr/>
        </p:nvSpPr>
        <p:spPr>
          <a:xfrm rot="3022467">
            <a:off x="1980255" y="5204266"/>
            <a:ext cx="324036" cy="315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F2C2055B-7C57-4B5C-8F18-7C09FCA34DF8}"/>
              </a:ext>
            </a:extLst>
          </p:cNvPr>
          <p:cNvSpPr txBox="1">
            <a:spLocks/>
          </p:cNvSpPr>
          <p:nvPr/>
        </p:nvSpPr>
        <p:spPr>
          <a:xfrm>
            <a:off x="6096000" y="2518865"/>
            <a:ext cx="5857061" cy="592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作者發文的日期間隔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D82746-615F-43B4-8866-63380EFC784A}"/>
              </a:ext>
            </a:extLst>
          </p:cNvPr>
          <p:cNvSpPr/>
          <p:nvPr/>
        </p:nvSpPr>
        <p:spPr>
          <a:xfrm>
            <a:off x="2944211" y="3640337"/>
            <a:ext cx="7123068" cy="257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13">
            <a:extLst>
              <a:ext uri="{FF2B5EF4-FFF2-40B4-BE49-F238E27FC236}">
                <a16:creationId xmlns:a16="http://schemas.microsoft.com/office/drawing/2014/main" id="{D4A355C9-00CE-499D-BE4A-FB5491E2D421}"/>
              </a:ext>
            </a:extLst>
          </p:cNvPr>
          <p:cNvSpPr/>
          <p:nvPr/>
        </p:nvSpPr>
        <p:spPr>
          <a:xfrm rot="18802987">
            <a:off x="9129421" y="3089674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7494308" y="5426557"/>
            <a:ext cx="422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發文篇數多，日期間隔大</a:t>
            </a:r>
          </a:p>
          <a:p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  <a:sym typeface="Wingdings" panose="05000000000000000000" pitchFamily="2" charset="2"/>
              </a:rPr>
              <a:t> 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代表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熱愛這個論壇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01EF66-0E1D-47D5-948D-C60D8B50C78E}"/>
              </a:ext>
            </a:extLst>
          </p:cNvPr>
          <p:cNvSpPr txBox="1"/>
          <p:nvPr/>
        </p:nvSpPr>
        <p:spPr>
          <a:xfrm>
            <a:off x="4993102" y="3059247"/>
            <a:ext cx="646331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過客</a:t>
            </a:r>
          </a:p>
        </p:txBody>
      </p:sp>
      <p:cxnSp>
        <p:nvCxnSpPr>
          <p:cNvPr id="5" name="接點: 弧形 4">
            <a:extLst>
              <a:ext uri="{FF2B5EF4-FFF2-40B4-BE49-F238E27FC236}">
                <a16:creationId xmlns:a16="http://schemas.microsoft.com/office/drawing/2014/main" id="{D135FDD9-7D86-4162-B97A-C9941D65DA7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38550" y="3243913"/>
            <a:ext cx="1354552" cy="700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CB5DA4-E339-493F-AD95-20EA2A1C2098}"/>
              </a:ext>
            </a:extLst>
          </p:cNvPr>
          <p:cNvSpPr txBox="1"/>
          <p:nvPr/>
        </p:nvSpPr>
        <p:spPr>
          <a:xfrm>
            <a:off x="8362648" y="4984579"/>
            <a:ext cx="87716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忠誠者</a:t>
            </a: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F976765-DB62-49E6-B0ED-F35007085BF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9239811" y="4751495"/>
            <a:ext cx="618564" cy="41775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animBg="1"/>
      <p:bldP spid="27" grpId="0" animBg="1"/>
      <p:bldP spid="28" grpId="0"/>
      <p:bldP spid="29" grpId="0" animBg="1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D9156-5AEA-4CA9-B1DC-3061943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4-4.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作者貼文模型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7C25A798-FBDD-4B49-9A11-33D8A746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1"/>
          <a:stretch/>
        </p:blipFill>
        <p:spPr>
          <a:xfrm>
            <a:off x="2192727" y="2053383"/>
            <a:ext cx="7661429" cy="1054105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AB3EB5-4D75-4610-AF60-82CFD574F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32"/>
          <a:stretch/>
        </p:blipFill>
        <p:spPr>
          <a:xfrm>
            <a:off x="2192727" y="4248606"/>
            <a:ext cx="7578009" cy="1086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A800EB-7582-4CA8-8554-0683E4E399CA}"/>
              </a:ext>
            </a:extLst>
          </p:cNvPr>
          <p:cNvSpPr/>
          <p:nvPr/>
        </p:nvSpPr>
        <p:spPr>
          <a:xfrm>
            <a:off x="4203290" y="2257094"/>
            <a:ext cx="2178644" cy="850394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DD292F82-94F9-4D3B-AC7D-B14C66ABCF84}"/>
              </a:ext>
            </a:extLst>
          </p:cNvPr>
          <p:cNvSpPr/>
          <p:nvPr/>
        </p:nvSpPr>
        <p:spPr>
          <a:xfrm rot="6948652">
            <a:off x="5101666" y="3265038"/>
            <a:ext cx="331754" cy="247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31375B-BD03-4E5C-82E5-5471736256AB}"/>
              </a:ext>
            </a:extLst>
          </p:cNvPr>
          <p:cNvSpPr txBox="1">
            <a:spLocks/>
          </p:cNvSpPr>
          <p:nvPr/>
        </p:nvSpPr>
        <p:spPr>
          <a:xfrm>
            <a:off x="4273488" y="3591943"/>
            <a:ext cx="2355296" cy="35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首次發文時間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7BD90311-D316-4FE8-8F01-B042C3683EE9}"/>
              </a:ext>
            </a:extLst>
          </p:cNvPr>
          <p:cNvSpPr/>
          <p:nvPr/>
        </p:nvSpPr>
        <p:spPr>
          <a:xfrm rot="4093372">
            <a:off x="7673135" y="5509804"/>
            <a:ext cx="333965" cy="24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A53766F-78DF-47E2-AA36-B78CF9F6FDA9}"/>
              </a:ext>
            </a:extLst>
          </p:cNvPr>
          <p:cNvSpPr txBox="1">
            <a:spLocks/>
          </p:cNvSpPr>
          <p:nvPr/>
        </p:nvSpPr>
        <p:spPr>
          <a:xfrm>
            <a:off x="7234040" y="5834143"/>
            <a:ext cx="2509734" cy="42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最後發文時間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FC789-3336-4BF2-BDAA-4B60F690684B}"/>
              </a:ext>
            </a:extLst>
          </p:cNvPr>
          <p:cNvSpPr/>
          <p:nvPr/>
        </p:nvSpPr>
        <p:spPr>
          <a:xfrm>
            <a:off x="6268064" y="4437071"/>
            <a:ext cx="2250339" cy="8687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 txBox="1">
            <a:spLocks/>
          </p:cNvSpPr>
          <p:nvPr/>
        </p:nvSpPr>
        <p:spPr>
          <a:xfrm>
            <a:off x="2192727" y="1506137"/>
            <a:ext cx="1217131" cy="366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最早貼文</a:t>
            </a:r>
            <a:endParaRPr lang="zh-TW" altLang="en-US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 txBox="1">
            <a:spLocks/>
          </p:cNvSpPr>
          <p:nvPr/>
        </p:nvSpPr>
        <p:spPr>
          <a:xfrm>
            <a:off x="2192727" y="3753737"/>
            <a:ext cx="1217131" cy="366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最近貼文</a:t>
            </a:r>
          </a:p>
        </p:txBody>
      </p:sp>
    </p:spTree>
    <p:extLst>
      <p:ext uri="{BB962C8B-B14F-4D97-AF65-F5344CB8AC3E}">
        <p14:creationId xmlns:p14="http://schemas.microsoft.com/office/powerpoint/2010/main" val="10040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4-5. 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發文篇數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/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字數</a:t>
            </a:r>
            <a:endParaRPr lang="zh-TW" altLang="en-US" dirty="0"/>
          </a:p>
        </p:txBody>
      </p:sp>
      <p:pic>
        <p:nvPicPr>
          <p:cNvPr id="4" name="內容版面配置區 13">
            <a:extLst>
              <a:ext uri="{FF2B5EF4-FFF2-40B4-BE49-F238E27FC236}">
                <a16:creationId xmlns:a16="http://schemas.microsoft.com/office/drawing/2014/main" id="{468BD6E2-ABEB-40C8-9A3B-AE498846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30" y="2871192"/>
            <a:ext cx="9490939" cy="1879699"/>
          </a:xfr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CF98F17-E82E-4A20-BFA0-EC134A0BE62C}"/>
              </a:ext>
            </a:extLst>
          </p:cNvPr>
          <p:cNvSpPr txBox="1">
            <a:spLocks/>
          </p:cNvSpPr>
          <p:nvPr/>
        </p:nvSpPr>
        <p:spPr>
          <a:xfrm>
            <a:off x="1839565" y="5190411"/>
            <a:ext cx="2519205" cy="56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作者發文</a:t>
            </a:r>
            <a:r>
              <a:rPr lang="zh-TW" altLang="en-US" sz="2800" dirty="0">
                <a:solidFill>
                  <a:srgbClr val="FF000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篇數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800EB-7582-4CA8-8554-0683E4E399CA}"/>
              </a:ext>
            </a:extLst>
          </p:cNvPr>
          <p:cNvSpPr/>
          <p:nvPr/>
        </p:nvSpPr>
        <p:spPr>
          <a:xfrm>
            <a:off x="1603679" y="3526965"/>
            <a:ext cx="1453420" cy="122392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10">
            <a:extLst>
              <a:ext uri="{FF2B5EF4-FFF2-40B4-BE49-F238E27FC236}">
                <a16:creationId xmlns:a16="http://schemas.microsoft.com/office/drawing/2014/main" id="{B7759A25-B083-4CBF-9B55-4DF3F1FE131A}"/>
              </a:ext>
            </a:extLst>
          </p:cNvPr>
          <p:cNvSpPr/>
          <p:nvPr/>
        </p:nvSpPr>
        <p:spPr>
          <a:xfrm rot="3022467">
            <a:off x="1666357" y="4885654"/>
            <a:ext cx="324036" cy="315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2C2055B-7C57-4B5C-8F18-7C09FCA34DF8}"/>
              </a:ext>
            </a:extLst>
          </p:cNvPr>
          <p:cNvSpPr txBox="1">
            <a:spLocks/>
          </p:cNvSpPr>
          <p:nvPr/>
        </p:nvSpPr>
        <p:spPr>
          <a:xfrm>
            <a:off x="6785315" y="2091009"/>
            <a:ext cx="5857061" cy="592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作者發文字數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D82746-615F-43B4-8866-63380EFC784A}"/>
              </a:ext>
            </a:extLst>
          </p:cNvPr>
          <p:cNvSpPr/>
          <p:nvPr/>
        </p:nvSpPr>
        <p:spPr>
          <a:xfrm>
            <a:off x="3085494" y="3214507"/>
            <a:ext cx="7755975" cy="3458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13">
            <a:extLst>
              <a:ext uri="{FF2B5EF4-FFF2-40B4-BE49-F238E27FC236}">
                <a16:creationId xmlns:a16="http://schemas.microsoft.com/office/drawing/2014/main" id="{D4A355C9-00CE-499D-BE4A-FB5491E2D421}"/>
              </a:ext>
            </a:extLst>
          </p:cNvPr>
          <p:cNvSpPr/>
          <p:nvPr/>
        </p:nvSpPr>
        <p:spPr>
          <a:xfrm rot="18802987">
            <a:off x="9368360" y="2683476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4618653" y="5648225"/>
            <a:ext cx="7102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大致上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發文篇數越多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字數總和也越多</a:t>
            </a:r>
          </a:p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也有些許例外，發文字數多，但只發一篇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  <a:sym typeface="Wingdings" panose="05000000000000000000" pitchFamily="2" charset="2"/>
              </a:rPr>
              <a:t>該篇可能是精華</a:t>
            </a:r>
            <a:endParaRPr lang="zh-TW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335830-8BD3-473D-9481-B2EC3453B9B2}"/>
              </a:ext>
            </a:extLst>
          </p:cNvPr>
          <p:cNvSpPr txBox="1"/>
          <p:nvPr/>
        </p:nvSpPr>
        <p:spPr>
          <a:xfrm>
            <a:off x="3532102" y="4773867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短文     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&lt;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--------------------------------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&gt;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    長文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9DB43E-68D4-45F2-801F-536AD632C369}"/>
              </a:ext>
            </a:extLst>
          </p:cNvPr>
          <p:cNvSpPr txBox="1"/>
          <p:nvPr/>
        </p:nvSpPr>
        <p:spPr>
          <a:xfrm>
            <a:off x="10862114" y="3568396"/>
            <a:ext cx="369332" cy="18620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單篇客 </a:t>
            </a:r>
            <a:r>
              <a:rPr lang="en-US" altLang="zh-TW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&lt;</a:t>
            </a:r>
            <a:r>
              <a:rPr lang="zh-TW" altLang="en-US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  <a:r>
              <a:rPr lang="en-US" altLang="zh-TW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-----</a:t>
            </a:r>
            <a:r>
              <a:rPr lang="zh-TW" altLang="en-US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  <a:r>
              <a:rPr lang="en-US" altLang="zh-TW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&gt;</a:t>
            </a:r>
            <a:r>
              <a:rPr lang="zh-TW" altLang="en-US" sz="12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多篇客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9E96FDB-5B60-4B18-880C-DBCAD60E33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630561" cy="439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作者發文篇數 和 作者發文字數</a:t>
            </a:r>
            <a:endParaRPr lang="en-US" altLang="zh-TW" sz="24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1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4">
            <a:extLst>
              <a:ext uri="{FF2B5EF4-FFF2-40B4-BE49-F238E27FC236}">
                <a16:creationId xmlns:a16="http://schemas.microsoft.com/office/drawing/2014/main" id="{98142F10-00BA-450F-8931-BD5B95E5A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35" y="2495246"/>
            <a:ext cx="6615767" cy="128544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C32AEA-EA75-4BCA-A603-F762AD86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4-5. 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發文篇數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/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字數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261A2E-CD8D-4524-BBBA-4EA576D6867B}"/>
              </a:ext>
            </a:extLst>
          </p:cNvPr>
          <p:cNvSpPr txBox="1"/>
          <p:nvPr/>
        </p:nvSpPr>
        <p:spPr>
          <a:xfrm>
            <a:off x="1310053" y="4730393"/>
            <a:ext cx="24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多數作者只發一篇文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作者活躍度低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F4E363-9B6C-4AA2-89AD-695684B5A42D}"/>
              </a:ext>
            </a:extLst>
          </p:cNvPr>
          <p:cNvSpPr txBox="1"/>
          <p:nvPr/>
        </p:nvSpPr>
        <p:spPr>
          <a:xfrm>
            <a:off x="8441912" y="4730393"/>
            <a:ext cx="31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發文超過</a:t>
            </a:r>
            <a:r>
              <a:rPr lang="en-US" altLang="zh-TW" dirty="0">
                <a:solidFill>
                  <a:srgbClr val="C0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50</a:t>
            </a:r>
            <a:r>
              <a:rPr lang="zh-TW" altLang="en-US" dirty="0">
                <a:solidFill>
                  <a:srgbClr val="C0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篇</a:t>
            </a:r>
            <a:endParaRPr lang="en-US" altLang="zh-TW" dirty="0">
              <a:solidFill>
                <a:srgbClr val="C00000"/>
              </a:solidFill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zh-TW" altLang="en-US" dirty="0">
                <a:solidFill>
                  <a:srgbClr val="C0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作者活躍度高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F53212-8E07-4089-899F-64236F9BBB00}"/>
              </a:ext>
            </a:extLst>
          </p:cNvPr>
          <p:cNvSpPr txBox="1"/>
          <p:nvPr/>
        </p:nvSpPr>
        <p:spPr>
          <a:xfrm>
            <a:off x="1310053" y="1620286"/>
            <a:ext cx="278423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作者發文篇數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(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活躍度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)</a:t>
            </a:r>
            <a:endParaRPr lang="zh-TW" altLang="en-US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10" name="向右箭號 13">
            <a:extLst>
              <a:ext uri="{FF2B5EF4-FFF2-40B4-BE49-F238E27FC236}">
                <a16:creationId xmlns:a16="http://schemas.microsoft.com/office/drawing/2014/main" id="{D4A355C9-00CE-499D-BE4A-FB5491E2D421}"/>
              </a:ext>
            </a:extLst>
          </p:cNvPr>
          <p:cNvSpPr/>
          <p:nvPr/>
        </p:nvSpPr>
        <p:spPr>
          <a:xfrm rot="6935104">
            <a:off x="2295646" y="4156154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0">
            <a:extLst>
              <a:ext uri="{FF2B5EF4-FFF2-40B4-BE49-F238E27FC236}">
                <a16:creationId xmlns:a16="http://schemas.microsoft.com/office/drawing/2014/main" id="{B7759A25-B083-4CBF-9B55-4DF3F1FE131A}"/>
              </a:ext>
            </a:extLst>
          </p:cNvPr>
          <p:cNvSpPr/>
          <p:nvPr/>
        </p:nvSpPr>
        <p:spPr>
          <a:xfrm rot="3022467">
            <a:off x="8504591" y="4204522"/>
            <a:ext cx="324036" cy="315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D82746-615F-43B4-8866-63380EFC784A}"/>
              </a:ext>
            </a:extLst>
          </p:cNvPr>
          <p:cNvSpPr/>
          <p:nvPr/>
        </p:nvSpPr>
        <p:spPr>
          <a:xfrm>
            <a:off x="2327564" y="2930236"/>
            <a:ext cx="1267691" cy="1030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A800EB-7582-4CA8-8554-0683E4E399CA}"/>
              </a:ext>
            </a:extLst>
          </p:cNvPr>
          <p:cNvSpPr/>
          <p:nvPr/>
        </p:nvSpPr>
        <p:spPr>
          <a:xfrm>
            <a:off x="7611794" y="2930236"/>
            <a:ext cx="1511423" cy="1030124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7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4-6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作者小結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03835"/>
            <a:ext cx="10515600" cy="377312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依作者來分析發文回文狀況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ctr">
              <a:buNone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可以得知大部分的人都傾向於只回一兩篇文，而不發文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ctr">
              <a:buNone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而有發很多文的作者，文章可能是流水文，字數不多</a:t>
            </a:r>
          </a:p>
          <a:p>
            <a:pPr marL="0" indent="0" algn="ctr">
              <a:buNone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發較少文的則可能是精華篇，字數較</a:t>
            </a:r>
          </a:p>
        </p:txBody>
      </p:sp>
    </p:spTree>
    <p:extLst>
      <p:ext uri="{BB962C8B-B14F-4D97-AF65-F5344CB8AC3E}">
        <p14:creationId xmlns:p14="http://schemas.microsoft.com/office/powerpoint/2010/main" val="94730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C4505-C61C-4C2A-B1CF-C1B72A76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Outline</a:t>
            </a:r>
            <a:endParaRPr lang="zh-TW" altLang="en-US" b="1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77AD1-16AF-40AD-90AE-02EC5ABB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911" y="1595154"/>
            <a:ext cx="8347364" cy="484659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動機與目的</a:t>
            </a:r>
            <a:endParaRPr lang="en-US" altLang="zh-TW" sz="3200" dirty="0">
              <a:latin typeface="華康行書體" panose="03000509000000000000" pitchFamily="65" charset="-120"/>
              <a:ea typeface="華康行書體" panose="03000509000000000000" pitchFamily="65" charset="-120"/>
              <a:cs typeface="Van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數據來源</a:t>
            </a:r>
            <a:endParaRPr lang="en-US" altLang="zh-TW" sz="3200" dirty="0">
              <a:latin typeface="華康行書體" panose="03000509000000000000" pitchFamily="65" charset="-120"/>
              <a:ea typeface="華康行書體" panose="03000509000000000000" pitchFamily="65" charset="-120"/>
              <a:cs typeface="Van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數據探索</a:t>
            </a:r>
            <a:endParaRPr lang="en-US" altLang="zh-TW" sz="3200" dirty="0">
              <a:latin typeface="華康行書體" panose="03000509000000000000" pitchFamily="65" charset="-120"/>
              <a:ea typeface="華康行書體" panose="03000509000000000000" pitchFamily="65" charset="-120"/>
              <a:cs typeface="Van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作者模型</a:t>
            </a:r>
            <a:endParaRPr lang="en-US" altLang="zh-TW" sz="3200" dirty="0">
              <a:latin typeface="華康行書體" panose="03000509000000000000" pitchFamily="65" charset="-120"/>
              <a:ea typeface="華康行書體" panose="03000509000000000000" pitchFamily="65" charset="-120"/>
              <a:cs typeface="Van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主題模型</a:t>
            </a:r>
            <a:endParaRPr lang="en-US" altLang="zh-TW" sz="3200" dirty="0">
              <a:latin typeface="華康行書體" panose="03000509000000000000" pitchFamily="65" charset="-120"/>
              <a:ea typeface="華康行書體" panose="03000509000000000000" pitchFamily="65" charset="-120"/>
              <a:cs typeface="Van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CP</a:t>
            </a: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相關模型</a:t>
            </a:r>
            <a:endParaRPr lang="en-US" altLang="zh-TW" sz="3200" dirty="0">
              <a:latin typeface="華康行書體" panose="03000509000000000000" pitchFamily="65" charset="-120"/>
              <a:ea typeface="華康行書體" panose="03000509000000000000" pitchFamily="65" charset="-120"/>
              <a:cs typeface="Van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>
                <a:latin typeface="華康行書體" panose="03000509000000000000" pitchFamily="65" charset="-120"/>
                <a:ea typeface="華康行書體" panose="03000509000000000000" pitchFamily="65" charset="-120"/>
                <a:cs typeface="Vani" panose="020B0502040204020203" pitchFamily="34" charset="0"/>
              </a:rPr>
              <a:t>文本分析</a:t>
            </a:r>
          </a:p>
        </p:txBody>
      </p:sp>
    </p:spTree>
    <p:extLst>
      <p:ext uri="{BB962C8B-B14F-4D97-AF65-F5344CB8AC3E}">
        <p14:creationId xmlns:p14="http://schemas.microsoft.com/office/powerpoint/2010/main" val="35676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主題模型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73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0F68D-E934-41A0-B06D-84F6C603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主題數據框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237734" y="2816779"/>
            <a:ext cx="11525462" cy="931317"/>
            <a:chOff x="-648851" y="2918378"/>
            <a:chExt cx="11525462" cy="931317"/>
          </a:xfrm>
        </p:grpSpPr>
        <p:pic>
          <p:nvPicPr>
            <p:cNvPr id="3079" name="Picture 7" descr="C:\Users\Ally\AppData\Local\LINE\Cache\tmp\15149634630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7"/>
            <a:stretch/>
          </p:blipFill>
          <p:spPr bwMode="auto">
            <a:xfrm>
              <a:off x="4380931" y="3093238"/>
              <a:ext cx="4821554" cy="74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Ally\AppData\Local\LINE\Cache\tmp\151496348985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2485" y="3093238"/>
              <a:ext cx="1674126" cy="75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Ally\AppData\Local\LINE\Cache\tmp\151496342710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8851" y="2918378"/>
              <a:ext cx="4960373" cy="91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67F0C3-49B9-475A-A747-746594E19AF9}"/>
              </a:ext>
            </a:extLst>
          </p:cNvPr>
          <p:cNvSpPr txBox="1"/>
          <p:nvPr/>
        </p:nvSpPr>
        <p:spPr>
          <a:xfrm>
            <a:off x="2717920" y="4684090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Title: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標題  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Times: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總回文篇數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D0: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首次貼文時間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Df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最後回文時間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67F0C3-49B9-475A-A747-746594E19AF9}"/>
              </a:ext>
            </a:extLst>
          </p:cNvPr>
          <p:cNvSpPr txBox="1"/>
          <p:nvPr/>
        </p:nvSpPr>
        <p:spPr>
          <a:xfrm>
            <a:off x="6229819" y="4684090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GP: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GoodPoint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BP: </a:t>
            </a: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BadPoint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nch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總回文字數     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nDay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主題討論天數</a:t>
            </a:r>
          </a:p>
        </p:txBody>
      </p:sp>
    </p:spTree>
    <p:extLst>
      <p:ext uri="{BB962C8B-B14F-4D97-AF65-F5344CB8AC3E}">
        <p14:creationId xmlns:p14="http://schemas.microsoft.com/office/powerpoint/2010/main" val="7103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E6F5C9-803C-4F80-BE22-51C0BC35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首次貼文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/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最近貼文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" y="1690688"/>
            <a:ext cx="1217131" cy="3668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最早貼文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 txBox="1">
            <a:spLocks/>
          </p:cNvSpPr>
          <p:nvPr/>
        </p:nvSpPr>
        <p:spPr>
          <a:xfrm>
            <a:off x="198995" y="3753737"/>
            <a:ext cx="1217131" cy="366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最近貼文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0944" y="2159099"/>
            <a:ext cx="12031929" cy="967862"/>
            <a:chOff x="40944" y="2059945"/>
            <a:chExt cx="12031929" cy="967862"/>
          </a:xfrm>
        </p:grpSpPr>
        <p:grpSp>
          <p:nvGrpSpPr>
            <p:cNvPr id="3" name="群組 2"/>
            <p:cNvGrpSpPr/>
            <p:nvPr/>
          </p:nvGrpSpPr>
          <p:grpSpPr>
            <a:xfrm>
              <a:off x="40944" y="2315263"/>
              <a:ext cx="12031929" cy="712544"/>
              <a:chOff x="0" y="2315263"/>
              <a:chExt cx="12031929" cy="712544"/>
            </a:xfrm>
          </p:grpSpPr>
          <p:pic>
            <p:nvPicPr>
              <p:cNvPr id="7" name="Picture 2" descr="C:\Users\Ally\AppData\Local\LINE\Cache\tmp\1514964439224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81"/>
              <a:stretch/>
            </p:blipFill>
            <p:spPr bwMode="auto">
              <a:xfrm>
                <a:off x="5242054" y="2328660"/>
                <a:ext cx="546302" cy="699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C:\Users\Ally\AppData\Local\LINE\Cache\tmp\1514964439224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80" r="8178"/>
              <a:stretch/>
            </p:blipFill>
            <p:spPr bwMode="auto">
              <a:xfrm>
                <a:off x="0" y="2483893"/>
                <a:ext cx="5819832" cy="541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Users\Ally\AppData\Local\LINE\Cache\tmp\1514964461804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9832" y="2338186"/>
                <a:ext cx="5318105" cy="687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Users\Ally\AppData\Local\LINE\Cache\tmp\1514964484300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7937" y="2315263"/>
                <a:ext cx="893992" cy="710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7" name="Picture 11" descr="C:\Users\Ally\AppData\Local\LINE\Cache\tmp\151496548322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7" y="2059945"/>
              <a:ext cx="5787109" cy="20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40944" y="4215897"/>
            <a:ext cx="12087778" cy="918599"/>
            <a:chOff x="52111" y="3409864"/>
            <a:chExt cx="12087778" cy="918599"/>
          </a:xfrm>
        </p:grpSpPr>
        <p:grpSp>
          <p:nvGrpSpPr>
            <p:cNvPr id="6" name="群組 5"/>
            <p:cNvGrpSpPr/>
            <p:nvPr/>
          </p:nvGrpSpPr>
          <p:grpSpPr>
            <a:xfrm>
              <a:off x="52111" y="3673370"/>
              <a:ext cx="12087778" cy="655093"/>
              <a:chOff x="40944" y="3181105"/>
              <a:chExt cx="12087778" cy="655093"/>
            </a:xfrm>
          </p:grpSpPr>
          <p:pic>
            <p:nvPicPr>
              <p:cNvPr id="4102" name="Picture 6" descr="C:\Users\Ally\AppData\Local\LINE\Cache\tmp\1514965073506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83" b="65680"/>
              <a:stretch/>
            </p:blipFill>
            <p:spPr bwMode="auto">
              <a:xfrm>
                <a:off x="40944" y="3181105"/>
                <a:ext cx="6141492" cy="653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C:\Users\Ally\AppData\Local\LINE\Cache\tmp\1514965073506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1" t="33028" b="32590"/>
              <a:stretch/>
            </p:blipFill>
            <p:spPr bwMode="auto">
              <a:xfrm>
                <a:off x="6182436" y="3181105"/>
                <a:ext cx="5946286" cy="655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C:\Users\Ally\AppData\Local\LINE\Cache\tmp\1514965073506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7" t="67269" r="83767"/>
              <a:stretch/>
            </p:blipFill>
            <p:spPr bwMode="auto">
              <a:xfrm>
                <a:off x="11349541" y="3196248"/>
                <a:ext cx="723332" cy="623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6" name="Picture 10" descr="C:\Users\Ally\AppData\Local\LINE\Cache\tmp\1514965450874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7" y="3409864"/>
              <a:ext cx="5714619" cy="20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97A800EB-7582-4CA8-8554-0683E4E399CA}"/>
              </a:ext>
            </a:extLst>
          </p:cNvPr>
          <p:cNvSpPr/>
          <p:nvPr/>
        </p:nvSpPr>
        <p:spPr>
          <a:xfrm>
            <a:off x="6394042" y="2364487"/>
            <a:ext cx="1794613" cy="830822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右箭號 5">
            <a:extLst>
              <a:ext uri="{FF2B5EF4-FFF2-40B4-BE49-F238E27FC236}">
                <a16:creationId xmlns:a16="http://schemas.microsoft.com/office/drawing/2014/main" id="{DD292F82-94F9-4D3B-AC7D-B14C66ABCF84}"/>
              </a:ext>
            </a:extLst>
          </p:cNvPr>
          <p:cNvSpPr/>
          <p:nvPr/>
        </p:nvSpPr>
        <p:spPr>
          <a:xfrm rot="1964301">
            <a:off x="6424470" y="3317886"/>
            <a:ext cx="331754" cy="2474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8531375B-BD03-4E5C-82E5-5471736256AB}"/>
              </a:ext>
            </a:extLst>
          </p:cNvPr>
          <p:cNvSpPr txBox="1">
            <a:spLocks/>
          </p:cNvSpPr>
          <p:nvPr/>
        </p:nvSpPr>
        <p:spPr>
          <a:xfrm>
            <a:off x="6702925" y="3603639"/>
            <a:ext cx="2355296" cy="35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首次發文時間</a:t>
            </a:r>
          </a:p>
        </p:txBody>
      </p:sp>
      <p:sp>
        <p:nvSpPr>
          <p:cNvPr id="98" name="向右箭號 97">
            <a:extLst>
              <a:ext uri="{FF2B5EF4-FFF2-40B4-BE49-F238E27FC236}">
                <a16:creationId xmlns:a16="http://schemas.microsoft.com/office/drawing/2014/main" id="{7BD90311-D316-4FE8-8F01-B042C3683EE9}"/>
              </a:ext>
            </a:extLst>
          </p:cNvPr>
          <p:cNvSpPr/>
          <p:nvPr/>
        </p:nvSpPr>
        <p:spPr>
          <a:xfrm rot="19251154">
            <a:off x="8480480" y="3961230"/>
            <a:ext cx="333965" cy="24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標題 1">
            <a:extLst>
              <a:ext uri="{FF2B5EF4-FFF2-40B4-BE49-F238E27FC236}">
                <a16:creationId xmlns:a16="http://schemas.microsoft.com/office/drawing/2014/main" id="{EA53766F-78DF-47E2-AA36-B78CF9F6FDA9}"/>
              </a:ext>
            </a:extLst>
          </p:cNvPr>
          <p:cNvSpPr txBox="1">
            <a:spLocks/>
          </p:cNvSpPr>
          <p:nvPr/>
        </p:nvSpPr>
        <p:spPr>
          <a:xfrm>
            <a:off x="8669147" y="3522649"/>
            <a:ext cx="2509734" cy="427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6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最後發文時間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BDFC789-3336-4BF2-BDAA-4B60F690684B}"/>
              </a:ext>
            </a:extLst>
          </p:cNvPr>
          <p:cNvSpPr/>
          <p:nvPr/>
        </p:nvSpPr>
        <p:spPr>
          <a:xfrm>
            <a:off x="8393654" y="4384664"/>
            <a:ext cx="1645671" cy="8372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BDFC789-3336-4BF2-BDAA-4B60F690684B}"/>
              </a:ext>
            </a:extLst>
          </p:cNvPr>
          <p:cNvSpPr/>
          <p:nvPr/>
        </p:nvSpPr>
        <p:spPr>
          <a:xfrm>
            <a:off x="11151585" y="2364486"/>
            <a:ext cx="938542" cy="77347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向右箭號 101">
            <a:extLst>
              <a:ext uri="{FF2B5EF4-FFF2-40B4-BE49-F238E27FC236}">
                <a16:creationId xmlns:a16="http://schemas.microsoft.com/office/drawing/2014/main" id="{7BD90311-D316-4FE8-8F01-B042C3683EE9}"/>
              </a:ext>
            </a:extLst>
          </p:cNvPr>
          <p:cNvSpPr/>
          <p:nvPr/>
        </p:nvSpPr>
        <p:spPr>
          <a:xfrm rot="18260889" flipH="1">
            <a:off x="11800027" y="3264932"/>
            <a:ext cx="337899" cy="2642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標題 1">
            <a:extLst>
              <a:ext uri="{FF2B5EF4-FFF2-40B4-BE49-F238E27FC236}">
                <a16:creationId xmlns:a16="http://schemas.microsoft.com/office/drawing/2014/main" id="{EA53766F-78DF-47E2-AA36-B78CF9F6FDA9}"/>
              </a:ext>
            </a:extLst>
          </p:cNvPr>
          <p:cNvSpPr txBox="1">
            <a:spLocks/>
          </p:cNvSpPr>
          <p:nvPr/>
        </p:nvSpPr>
        <p:spPr>
          <a:xfrm>
            <a:off x="10498146" y="3499669"/>
            <a:ext cx="2509734" cy="395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主題討論天數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BDFC789-3336-4BF2-BDAA-4B60F690684B}"/>
              </a:ext>
            </a:extLst>
          </p:cNvPr>
          <p:cNvSpPr/>
          <p:nvPr/>
        </p:nvSpPr>
        <p:spPr>
          <a:xfrm>
            <a:off x="11322245" y="4421285"/>
            <a:ext cx="748807" cy="73685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1085849" y="5922729"/>
            <a:ext cx="984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2011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的貼文，有些到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2017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還有在討論 ； 最近的回覆，最早可以追溯到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2015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的貼文</a:t>
            </a:r>
          </a:p>
        </p:txBody>
      </p:sp>
      <p:sp>
        <p:nvSpPr>
          <p:cNvPr id="32" name="向右箭號 101">
            <a:extLst>
              <a:ext uri="{FF2B5EF4-FFF2-40B4-BE49-F238E27FC236}">
                <a16:creationId xmlns:a16="http://schemas.microsoft.com/office/drawing/2014/main" id="{178C0CFE-C7BB-4ED6-A8F6-615C0FD23E62}"/>
              </a:ext>
            </a:extLst>
          </p:cNvPr>
          <p:cNvSpPr/>
          <p:nvPr/>
        </p:nvSpPr>
        <p:spPr>
          <a:xfrm rot="2436216" flipH="1">
            <a:off x="11756517" y="3972830"/>
            <a:ext cx="337899" cy="2642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0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/>
      <p:bldP spid="98" grpId="0" animBg="1"/>
      <p:bldP spid="99" grpId="0"/>
      <p:bldP spid="100" grpId="0" animBg="1"/>
      <p:bldP spid="101" grpId="0" animBg="1"/>
      <p:bldP spid="102" grpId="0" animBg="1"/>
      <p:bldP spid="103" grpId="0"/>
      <p:bldP spid="104" grpId="0" animBg="1"/>
      <p:bldP spid="31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主題討論天數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25778" y="2884445"/>
            <a:ext cx="12066222" cy="764143"/>
            <a:chOff x="73667" y="4757015"/>
            <a:chExt cx="12066222" cy="764143"/>
          </a:xfrm>
        </p:grpSpPr>
        <p:pic>
          <p:nvPicPr>
            <p:cNvPr id="5" name="Picture 12" descr="C:\Users\Ally\AppData\Local\LINE\Cache\tmp\151496551852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94" b="72089"/>
            <a:stretch/>
          </p:blipFill>
          <p:spPr bwMode="auto">
            <a:xfrm>
              <a:off x="73667" y="4757015"/>
              <a:ext cx="9329270" cy="205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lly\AppData\Local\LINE\Cache\tmp\151496551852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88" t="25601"/>
            <a:stretch/>
          </p:blipFill>
          <p:spPr bwMode="auto">
            <a:xfrm>
              <a:off x="468077" y="4972849"/>
              <a:ext cx="11671812" cy="54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 txBox="1">
            <a:spLocks/>
          </p:cNvSpPr>
          <p:nvPr/>
        </p:nvSpPr>
        <p:spPr>
          <a:xfrm>
            <a:off x="520188" y="2138970"/>
            <a:ext cx="1729505" cy="366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主題討論天數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875492" y="3997405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13900" y="3037652"/>
            <a:ext cx="1132764" cy="852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8068428" y="3997405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383439" y="3037652"/>
            <a:ext cx="1337996" cy="8520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9643170" y="4014160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920728" y="2964916"/>
            <a:ext cx="1444884" cy="9247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11352663" y="3997405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0404762" y="2920621"/>
            <a:ext cx="1787238" cy="9690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281190" y="4014160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5596201" y="3037652"/>
            <a:ext cx="1337996" cy="8688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2714525" y="4014162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2152933" y="3054409"/>
            <a:ext cx="1132764" cy="852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535192" y="3997405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3944203" y="3037652"/>
            <a:ext cx="1162161" cy="852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30BBD6-7CB2-4F5E-AFB2-E80A01B9C393}"/>
              </a:ext>
            </a:extLst>
          </p:cNvPr>
          <p:cNvSpPr txBox="1"/>
          <p:nvPr/>
        </p:nvSpPr>
        <p:spPr>
          <a:xfrm>
            <a:off x="437331" y="4620016"/>
            <a:ext cx="8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無回復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F0A2304-78DB-401E-B9EF-1745AF6BE05F}"/>
              </a:ext>
            </a:extLst>
          </p:cNvPr>
          <p:cNvSpPr txBox="1"/>
          <p:nvPr/>
        </p:nvSpPr>
        <p:spPr>
          <a:xfrm>
            <a:off x="5802345" y="462001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 ~ 100 </a:t>
            </a:r>
            <a:r>
              <a:rPr lang="zh-TW" altLang="en-US" dirty="0"/>
              <a:t>天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B0FB530-CB7F-4F31-BA16-92FFF8FEC129}"/>
              </a:ext>
            </a:extLst>
          </p:cNvPr>
          <p:cNvSpPr txBox="1"/>
          <p:nvPr/>
        </p:nvSpPr>
        <p:spPr>
          <a:xfrm>
            <a:off x="7370117" y="462001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 </a:t>
            </a:r>
            <a:r>
              <a:rPr lang="zh-TW" altLang="en-US" dirty="0"/>
              <a:t>天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年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1414833-B2E4-4CB5-ACF2-41A7A9CAA336}"/>
              </a:ext>
            </a:extLst>
          </p:cNvPr>
          <p:cNvSpPr txBox="1"/>
          <p:nvPr/>
        </p:nvSpPr>
        <p:spPr>
          <a:xfrm>
            <a:off x="9104601" y="462001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 年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年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78FC9A2-3850-4815-86B0-3F339B1F716C}"/>
              </a:ext>
            </a:extLst>
          </p:cNvPr>
          <p:cNvSpPr txBox="1"/>
          <p:nvPr/>
        </p:nvSpPr>
        <p:spPr>
          <a:xfrm>
            <a:off x="10829122" y="461344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 年以上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F0A2304-78DB-401E-B9EF-1745AF6BE05F}"/>
              </a:ext>
            </a:extLst>
          </p:cNvPr>
          <p:cNvSpPr txBox="1"/>
          <p:nvPr/>
        </p:nvSpPr>
        <p:spPr>
          <a:xfrm>
            <a:off x="2364465" y="462090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r>
              <a:rPr lang="zh-TW" altLang="en-US" dirty="0"/>
              <a:t> 天內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F0A2304-78DB-401E-B9EF-1745AF6BE05F}"/>
              </a:ext>
            </a:extLst>
          </p:cNvPr>
          <p:cNvSpPr txBox="1"/>
          <p:nvPr/>
        </p:nvSpPr>
        <p:spPr>
          <a:xfrm>
            <a:off x="4132953" y="4620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 ~ 30</a:t>
            </a:r>
            <a:r>
              <a:rPr lang="zh-TW" altLang="en-US" dirty="0"/>
              <a:t> 天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880282" y="5613903"/>
            <a:ext cx="104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大多數主題的熱門度都只有一天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，能討論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7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天以上的非常少，不過還是有文章討論三年以上的</a:t>
            </a:r>
          </a:p>
        </p:txBody>
      </p:sp>
    </p:spTree>
    <p:extLst>
      <p:ext uri="{BB962C8B-B14F-4D97-AF65-F5344CB8AC3E}">
        <p14:creationId xmlns:p14="http://schemas.microsoft.com/office/powerpoint/2010/main" val="21003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82C10-132A-42D4-A80D-38DEE9C1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5-3.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主題活動模型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(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含主、回文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)</a:t>
            </a:r>
            <a:endParaRPr lang="zh-TW" altLang="en-US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3474492" cy="3668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回文總數 和 總 </a:t>
            </a:r>
            <a:r>
              <a:rPr lang="en-US" altLang="zh-TW" sz="2000" b="1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GoodPoint</a:t>
            </a:r>
            <a:r>
              <a:rPr lang="en-US" altLang="zh-TW" sz="2000" b="1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數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endParaRPr lang="zh-TW" altLang="en-US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2C61E1-68CB-4662-8939-293A4E9C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99" y="3328324"/>
            <a:ext cx="8489794" cy="191411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A53766F-78DF-47E2-AA36-B78CF9F6FDA9}"/>
              </a:ext>
            </a:extLst>
          </p:cNvPr>
          <p:cNvSpPr txBox="1">
            <a:spLocks/>
          </p:cNvSpPr>
          <p:nvPr/>
        </p:nvSpPr>
        <p:spPr>
          <a:xfrm>
            <a:off x="6651062" y="2455520"/>
            <a:ext cx="545853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該篇主題得到的</a:t>
            </a:r>
            <a:r>
              <a:rPr lang="en-US" altLang="zh-TW" sz="28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Good point</a:t>
            </a:r>
            <a:r>
              <a:rPr lang="zh-TW" altLang="en-US" sz="28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總數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531375B-BD03-4E5C-82E5-5471736256AB}"/>
              </a:ext>
            </a:extLst>
          </p:cNvPr>
          <p:cNvSpPr txBox="1">
            <a:spLocks/>
          </p:cNvSpPr>
          <p:nvPr/>
        </p:nvSpPr>
        <p:spPr>
          <a:xfrm>
            <a:off x="2536262" y="5809025"/>
            <a:ext cx="8229600" cy="75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該篇主題之所有回文數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18C425-CC55-444E-B5BA-82DEE16DA424}"/>
              </a:ext>
            </a:extLst>
          </p:cNvPr>
          <p:cNvSpPr/>
          <p:nvPr/>
        </p:nvSpPr>
        <p:spPr>
          <a:xfrm>
            <a:off x="1866416" y="3893915"/>
            <a:ext cx="1711241" cy="148345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5">
            <a:extLst>
              <a:ext uri="{FF2B5EF4-FFF2-40B4-BE49-F238E27FC236}">
                <a16:creationId xmlns:a16="http://schemas.microsoft.com/office/drawing/2014/main" id="{DD292F82-94F9-4D3B-AC7D-B14C66ABCF84}"/>
              </a:ext>
            </a:extLst>
          </p:cNvPr>
          <p:cNvSpPr/>
          <p:nvPr/>
        </p:nvSpPr>
        <p:spPr>
          <a:xfrm rot="3022467">
            <a:off x="2023843" y="5550537"/>
            <a:ext cx="432048" cy="4118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DFC789-3336-4BF2-BDAA-4B60F690684B}"/>
              </a:ext>
            </a:extLst>
          </p:cNvPr>
          <p:cNvSpPr/>
          <p:nvPr/>
        </p:nvSpPr>
        <p:spPr>
          <a:xfrm>
            <a:off x="3540133" y="3668697"/>
            <a:ext cx="6630959" cy="43204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8">
            <a:extLst>
              <a:ext uri="{FF2B5EF4-FFF2-40B4-BE49-F238E27FC236}">
                <a16:creationId xmlns:a16="http://schemas.microsoft.com/office/drawing/2014/main" id="{7BD90311-D316-4FE8-8F01-B042C3683EE9}"/>
              </a:ext>
            </a:extLst>
          </p:cNvPr>
          <p:cNvSpPr/>
          <p:nvPr/>
        </p:nvSpPr>
        <p:spPr>
          <a:xfrm rot="18507300">
            <a:off x="9541918" y="3122383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7852528" y="5652114"/>
            <a:ext cx="387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通常回文越多得到的</a:t>
            </a:r>
            <a:r>
              <a:rPr lang="en-US" altLang="zh-TW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GP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數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越多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5E31D-D143-4711-BBC2-FB948D853CB0}"/>
              </a:ext>
            </a:extLst>
          </p:cNvPr>
          <p:cNvSpPr txBox="1"/>
          <p:nvPr/>
        </p:nvSpPr>
        <p:spPr>
          <a:xfrm>
            <a:off x="10467649" y="4957700"/>
            <a:ext cx="11079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優質文章</a:t>
            </a: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393E4438-C5E4-484F-8629-76ECC28497DC}"/>
              </a:ext>
            </a:extLst>
          </p:cNvPr>
          <p:cNvCxnSpPr>
            <a:cxnSpLocks/>
          </p:cNvCxnSpPr>
          <p:nvPr/>
        </p:nvCxnSpPr>
        <p:spPr>
          <a:xfrm>
            <a:off x="10068307" y="5242434"/>
            <a:ext cx="953340" cy="84598"/>
          </a:xfrm>
          <a:prstGeom prst="curvedConnector4">
            <a:avLst>
              <a:gd name="adj1" fmla="val 33212"/>
              <a:gd name="adj2" fmla="val 3827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AADF1F3-0083-4CC3-9C17-341DC86991FC}"/>
              </a:ext>
            </a:extLst>
          </p:cNvPr>
          <p:cNvSpPr/>
          <p:nvPr/>
        </p:nvSpPr>
        <p:spPr>
          <a:xfrm>
            <a:off x="9896169" y="4928204"/>
            <a:ext cx="288480" cy="32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82C10-132A-42D4-A80D-38DEE9C1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5-3.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主題活動模型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(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含主、回文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)</a:t>
            </a:r>
            <a:endParaRPr lang="zh-TW" altLang="en-US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76A70-D72C-4CD1-B530-967657F7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7322" cy="38763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回文總數 和 總 </a:t>
            </a:r>
            <a:r>
              <a:rPr lang="en-US" altLang="zh-TW" sz="2000" b="1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BadPoint</a:t>
            </a:r>
            <a:r>
              <a:rPr lang="en-US" altLang="zh-TW" sz="2000" b="1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數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endParaRPr lang="zh-TW" altLang="en-US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2C61E1-68CB-4662-8939-293A4E9C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17" y="3337200"/>
            <a:ext cx="7302992" cy="197844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A53766F-78DF-47E2-AA36-B78CF9F6FDA9}"/>
              </a:ext>
            </a:extLst>
          </p:cNvPr>
          <p:cNvSpPr txBox="1">
            <a:spLocks/>
          </p:cNvSpPr>
          <p:nvPr/>
        </p:nvSpPr>
        <p:spPr>
          <a:xfrm>
            <a:off x="6651062" y="2455520"/>
            <a:ext cx="545853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該篇主題得到的</a:t>
            </a:r>
            <a:r>
              <a:rPr lang="en-US" altLang="zh-TW" sz="28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Bad point</a:t>
            </a:r>
            <a:r>
              <a:rPr lang="zh-TW" altLang="en-US" sz="2800" dirty="0">
                <a:solidFill>
                  <a:schemeClr val="tx2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總數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531375B-BD03-4E5C-82E5-5471736256AB}"/>
              </a:ext>
            </a:extLst>
          </p:cNvPr>
          <p:cNvSpPr txBox="1">
            <a:spLocks/>
          </p:cNvSpPr>
          <p:nvPr/>
        </p:nvSpPr>
        <p:spPr>
          <a:xfrm>
            <a:off x="2536262" y="5809025"/>
            <a:ext cx="8229600" cy="75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該篇主題之所有回文數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18C425-CC55-444E-B5BA-82DEE16DA424}"/>
              </a:ext>
            </a:extLst>
          </p:cNvPr>
          <p:cNvSpPr/>
          <p:nvPr/>
        </p:nvSpPr>
        <p:spPr>
          <a:xfrm>
            <a:off x="1866416" y="3893915"/>
            <a:ext cx="1711241" cy="148345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5">
            <a:extLst>
              <a:ext uri="{FF2B5EF4-FFF2-40B4-BE49-F238E27FC236}">
                <a16:creationId xmlns:a16="http://schemas.microsoft.com/office/drawing/2014/main" id="{DD292F82-94F9-4D3B-AC7D-B14C66ABCF84}"/>
              </a:ext>
            </a:extLst>
          </p:cNvPr>
          <p:cNvSpPr/>
          <p:nvPr/>
        </p:nvSpPr>
        <p:spPr>
          <a:xfrm rot="3022467">
            <a:off x="2023843" y="5550537"/>
            <a:ext cx="432048" cy="4118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DFC789-3336-4BF2-BDAA-4B60F690684B}"/>
              </a:ext>
            </a:extLst>
          </p:cNvPr>
          <p:cNvSpPr/>
          <p:nvPr/>
        </p:nvSpPr>
        <p:spPr>
          <a:xfrm>
            <a:off x="3540134" y="3722979"/>
            <a:ext cx="5468376" cy="3688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8">
            <a:extLst>
              <a:ext uri="{FF2B5EF4-FFF2-40B4-BE49-F238E27FC236}">
                <a16:creationId xmlns:a16="http://schemas.microsoft.com/office/drawing/2014/main" id="{7BD90311-D316-4FE8-8F01-B042C3683EE9}"/>
              </a:ext>
            </a:extLst>
          </p:cNvPr>
          <p:cNvSpPr/>
          <p:nvPr/>
        </p:nvSpPr>
        <p:spPr>
          <a:xfrm rot="18507300">
            <a:off x="9541918" y="3122383"/>
            <a:ext cx="432048" cy="41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8814062" y="5652114"/>
            <a:ext cx="2917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大多回文沒有得到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BP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，代表回文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品質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不錯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78A86C-C947-48B0-A18D-3799A17EA0FB}"/>
              </a:ext>
            </a:extLst>
          </p:cNvPr>
          <p:cNvSpPr txBox="1"/>
          <p:nvPr/>
        </p:nvSpPr>
        <p:spPr>
          <a:xfrm>
            <a:off x="9949497" y="4946315"/>
            <a:ext cx="64633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廢文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684B4E4-04BF-47CE-996C-6E5071E728D8}"/>
              </a:ext>
            </a:extLst>
          </p:cNvPr>
          <p:cNvCxnSpPr/>
          <p:nvPr/>
        </p:nvCxnSpPr>
        <p:spPr>
          <a:xfrm>
            <a:off x="9087608" y="5130981"/>
            <a:ext cx="7494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5B3F9F40-EE49-4C7A-A146-327BB29E65CF}"/>
              </a:ext>
            </a:extLst>
          </p:cNvPr>
          <p:cNvSpPr/>
          <p:nvPr/>
        </p:nvSpPr>
        <p:spPr>
          <a:xfrm>
            <a:off x="8686800" y="5005307"/>
            <a:ext cx="306961" cy="3688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9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CD4F3-92BF-4A99-B9AF-FFCEA425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5-4.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各種長度的貼文數量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(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含主、回文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)</a:t>
            </a:r>
            <a:endParaRPr lang="zh-TW" altLang="en-US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7F5EFC-485A-47B5-BB1B-EE8F8099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3" y="2487158"/>
            <a:ext cx="8230085" cy="973015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30BBD6-7CB2-4F5E-AFB2-E80A01B9C393}"/>
              </a:ext>
            </a:extLst>
          </p:cNvPr>
          <p:cNvSpPr txBox="1"/>
          <p:nvPr/>
        </p:nvSpPr>
        <p:spPr>
          <a:xfrm>
            <a:off x="2337273" y="4388055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79.60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0A2304-78DB-401E-B9EF-1745AF6BE05F}"/>
              </a:ext>
            </a:extLst>
          </p:cNvPr>
          <p:cNvSpPr txBox="1"/>
          <p:nvPr/>
        </p:nvSpPr>
        <p:spPr>
          <a:xfrm>
            <a:off x="3815978" y="43880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17.87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FB530-CB7F-4F31-BA16-92FFF8FEC129}"/>
              </a:ext>
            </a:extLst>
          </p:cNvPr>
          <p:cNvSpPr txBox="1"/>
          <p:nvPr/>
        </p:nvSpPr>
        <p:spPr>
          <a:xfrm>
            <a:off x="5357827" y="43880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2.01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414833-B2E4-4CB5-ACF2-41A7A9CAA336}"/>
              </a:ext>
            </a:extLst>
          </p:cNvPr>
          <p:cNvSpPr txBox="1"/>
          <p:nvPr/>
        </p:nvSpPr>
        <p:spPr>
          <a:xfrm>
            <a:off x="7036474" y="43880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0.44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8FC9A2-3850-4815-86B0-3F339B1F716C}"/>
              </a:ext>
            </a:extLst>
          </p:cNvPr>
          <p:cNvSpPr txBox="1"/>
          <p:nvPr/>
        </p:nvSpPr>
        <p:spPr>
          <a:xfrm>
            <a:off x="8867026" y="43880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0.06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723882" y="3754908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2130135" y="2795155"/>
            <a:ext cx="1187495" cy="852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244213" y="3754908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418610" y="2722418"/>
            <a:ext cx="1496290" cy="9247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740503" y="3754908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4914899" y="2722418"/>
            <a:ext cx="1683327" cy="9247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423830" y="3754907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598226" y="2722417"/>
            <a:ext cx="1683327" cy="9247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9272747" y="3754908"/>
            <a:ext cx="0" cy="548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281553" y="2722416"/>
            <a:ext cx="1787238" cy="9247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3815978" y="5252926"/>
            <a:ext cx="616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大多數的文字並不長，只是簡單回應而已</a:t>
            </a:r>
          </a:p>
        </p:txBody>
      </p:sp>
    </p:spTree>
    <p:extLst>
      <p:ext uri="{BB962C8B-B14F-4D97-AF65-F5344CB8AC3E}">
        <p14:creationId xmlns:p14="http://schemas.microsoft.com/office/powerpoint/2010/main" val="117700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5-5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主題小結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3843" y="2931736"/>
            <a:ext cx="7469956" cy="3245226"/>
          </a:xfrm>
        </p:spPr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多數主題只存活一兩天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多數文章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GP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大於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BP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BP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甚至是零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多數文章內容都不長</a:t>
            </a:r>
          </a:p>
        </p:txBody>
      </p:sp>
    </p:spTree>
    <p:extLst>
      <p:ext uri="{BB962C8B-B14F-4D97-AF65-F5344CB8AC3E}">
        <p14:creationId xmlns:p14="http://schemas.microsoft.com/office/powerpoint/2010/main" val="2380008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6.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CP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相關模型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3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8FB5FA49-B1FF-4A72-A8AF-6B375322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440849"/>
            <a:ext cx="5943600" cy="56417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CE06F0-B952-4F9C-ADE1-C1CEFE2D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64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6-1.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文章推薦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(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關聯分析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)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模型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1086837-960D-42E8-80EF-FF7C7E1CF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" y="1571625"/>
            <a:ext cx="5906060" cy="436910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3072F3E-3FE8-46B9-B944-47D51C3F8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" y="6158753"/>
            <a:ext cx="8344826" cy="596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018C425-CC55-444E-B5BA-82DEE16DA424}"/>
              </a:ext>
            </a:extLst>
          </p:cNvPr>
          <p:cNvSpPr/>
          <p:nvPr/>
        </p:nvSpPr>
        <p:spPr>
          <a:xfrm>
            <a:off x="85165" y="2047875"/>
            <a:ext cx="5667935" cy="2009774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9048750" y="5401872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可以看出這個關聯分析</a:t>
            </a:r>
            <a:endParaRPr lang="en-US" altLang="zh-TW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algn="r"/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，不會連結到心得</a:t>
            </a:r>
            <a:endParaRPr lang="en-US" altLang="zh-TW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algn="r"/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，反而是</a:t>
            </a:r>
            <a:endParaRPr lang="en-US" altLang="zh-TW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algn="r"/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心得連結到其他的分類</a:t>
            </a:r>
          </a:p>
        </p:txBody>
      </p:sp>
    </p:spTree>
    <p:extLst>
      <p:ext uri="{BB962C8B-B14F-4D97-AF65-F5344CB8AC3E}">
        <p14:creationId xmlns:p14="http://schemas.microsoft.com/office/powerpoint/2010/main" val="40555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動機與目的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73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6AF5725-F8D8-4272-A62E-52F1774E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6" y="2543724"/>
            <a:ext cx="3006598" cy="2072970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72CD1C-2EDB-4BED-8824-1848D427D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7" y="2543724"/>
            <a:ext cx="3579112" cy="207297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67F0C3-49B9-475A-A747-746594E19AF9}"/>
              </a:ext>
            </a:extLst>
          </p:cNvPr>
          <p:cNvSpPr txBox="1"/>
          <p:nvPr/>
        </p:nvSpPr>
        <p:spPr>
          <a:xfrm>
            <a:off x="2863297" y="4974159"/>
            <a:ext cx="694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Title0: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分類    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Times: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次數    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GP: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Good Point</a:t>
            </a:r>
            <a:endParaRPr lang="zh-TW" altLang="en-US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E4FC3B-BA89-4B60-870D-8BF4EA278EFF}"/>
              </a:ext>
            </a:extLst>
          </p:cNvPr>
          <p:cNvSpPr txBox="1"/>
          <p:nvPr/>
        </p:nvSpPr>
        <p:spPr>
          <a:xfrm>
            <a:off x="1571625" y="1699706"/>
            <a:ext cx="198002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總共有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82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個分類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1680EBC5-D548-462B-A3D9-CA1590424B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6-2.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分類統計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990599" y="5737887"/>
            <a:ext cx="442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最多人發的文章類別是 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[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情報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]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類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EF07F5-C0A8-4724-BCA0-F0F8257BEF78}"/>
              </a:ext>
            </a:extLst>
          </p:cNvPr>
          <p:cNvSpPr txBox="1"/>
          <p:nvPr/>
        </p:nvSpPr>
        <p:spPr>
          <a:xfrm>
            <a:off x="6859770" y="5737887"/>
            <a:ext cx="442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可是最多人給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GP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的是 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[</a:t>
            </a: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小說</a:t>
            </a: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]</a:t>
            </a:r>
            <a:r>
              <a:rPr lang="zh-TW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4" panose="02020409000000000000" pitchFamily="49" charset="-120"/>
                <a:ea typeface="華康仿宋體W4" panose="02020409000000000000" pitchFamily="49" charset="-120"/>
              </a:rPr>
              <a:t>類</a:t>
            </a:r>
          </a:p>
        </p:txBody>
      </p:sp>
    </p:spTree>
    <p:extLst>
      <p:ext uri="{BB962C8B-B14F-4D97-AF65-F5344CB8AC3E}">
        <p14:creationId xmlns:p14="http://schemas.microsoft.com/office/powerpoint/2010/main" val="38153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7.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文本分析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44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lly\AppData\Local\LINE\Cache\tmp\151497773217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"/>
          <a:stretch/>
        </p:blipFill>
        <p:spPr bwMode="auto">
          <a:xfrm>
            <a:off x="3175189" y="2811439"/>
            <a:ext cx="2215676" cy="352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65495" y="2149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7-2.</a:t>
            </a:r>
            <a:r>
              <a:rPr lang="zh-TW" altLang="en-US" sz="44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主題關鍵字分類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92" y="2168501"/>
            <a:ext cx="1712133" cy="1584634"/>
          </a:xfrm>
          <a:prstGeom prst="rect">
            <a:avLst/>
          </a:prstGeom>
        </p:spPr>
      </p:pic>
      <p:pic>
        <p:nvPicPr>
          <p:cNvPr id="5124" name="Picture 4" descr="C:\Users\Ally\AppData\Local\LINE\Cache\tmp\1514978314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93" y="2056817"/>
            <a:ext cx="920772" cy="5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8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7-2.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主題關鍵字分析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56520"/>
            <a:ext cx="7376166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F418638-D5DB-4F4C-89A5-7A0D9CE88A1D}"/>
              </a:ext>
            </a:extLst>
          </p:cNvPr>
          <p:cNvSpPr txBox="1"/>
          <p:nvPr/>
        </p:nvSpPr>
        <p:spPr>
          <a:xfrm>
            <a:off x="8111127" y="5061541"/>
            <a:ext cx="365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大多分類都有好有壞，</a:t>
            </a:r>
            <a:endParaRPr lang="en-US" altLang="zh-TW" sz="2400" b="1" dirty="0">
              <a:solidFill>
                <a:srgbClr val="FF0000"/>
              </a:solidFill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唯獨</a:t>
            </a:r>
            <a:r>
              <a:rPr lang="en-US" altLang="zh-TW" sz="24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</a:t>
            </a:r>
            <a:r>
              <a:rPr lang="zh-TW" altLang="en-US" sz="24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官方</a:t>
            </a:r>
            <a:r>
              <a:rPr lang="en-US" altLang="zh-TW" sz="24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</a:t>
            </a:r>
            <a:r>
              <a:rPr lang="zh-TW" altLang="en-US" sz="24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這類偏負面</a:t>
            </a:r>
          </a:p>
        </p:txBody>
      </p:sp>
    </p:spTree>
    <p:extLst>
      <p:ext uri="{BB962C8B-B14F-4D97-AF65-F5344CB8AC3E}">
        <p14:creationId xmlns:p14="http://schemas.microsoft.com/office/powerpoint/2010/main" val="4113151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6613"/>
            <a:ext cx="10515600" cy="94239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2596" y="1567543"/>
            <a:ext cx="11821886" cy="5075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一開始先由作者模型、主題模型，來慢慢深入分析，之後加上一些圖文來顯示，看出其關聯性，可以更加瞭解如何分析及判斷數據。</a:t>
            </a:r>
            <a:endParaRPr lang="en-US" altLang="zh-TW" sz="1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endParaRPr lang="en-US" altLang="zh-TW" sz="1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	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以下為這次</a:t>
            </a: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</a:t>
            </a:r>
            <a:r>
              <a:rPr lang="zh-TW" altLang="en-US" sz="1600" b="1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巴哈姆特</a:t>
            </a:r>
            <a:r>
              <a:rPr lang="en-US" altLang="zh-TW" sz="1600" b="1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LOL</a:t>
            </a:r>
            <a:r>
              <a:rPr lang="zh-TW" altLang="en-US" sz="1600" b="1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版</a:t>
            </a: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論壇分析的幾個亮點整理</a:t>
            </a:r>
            <a:endParaRPr lang="en-US" altLang="zh-TW" sz="1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endParaRPr lang="en-US" altLang="zh-TW" sz="1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	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大部分的</a:t>
            </a:r>
            <a:r>
              <a:rPr lang="zh-TW" altLang="en-US" sz="16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使用者傾向回應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，發文數較少</a:t>
            </a:r>
            <a:endParaRPr lang="en-US" altLang="zh-TW" sz="1600" b="1" dirty="0">
              <a:solidFill>
                <a:srgbClr val="FF0000"/>
              </a:solidFill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0" indent="0">
              <a:buNone/>
            </a:pPr>
            <a:endParaRPr lang="zh-TW" altLang="en-US" sz="16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	</a:t>
            </a:r>
            <a:r>
              <a:rPr lang="zh-TW" altLang="en-US" sz="1600" b="1" dirty="0">
                <a:solidFill>
                  <a:srgbClr val="FF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大多數主題的熱門度只有一天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，能討論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7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天以上的極少，不過還是有文章</a:t>
            </a:r>
            <a:r>
              <a:rPr lang="zh-TW" altLang="en-US" sz="1600" b="1" dirty="0">
                <a:solidFill>
                  <a:srgbClr val="FF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討論三年以上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，這種基本上是</a:t>
            </a:r>
            <a:r>
              <a:rPr lang="zh-TW" altLang="en-US" sz="1600" b="1" dirty="0">
                <a:solidFill>
                  <a:srgbClr val="FF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連載精華篇</a:t>
            </a:r>
            <a:endParaRPr lang="en-US" altLang="zh-TW" sz="16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	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大多回文沒有得到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BP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，代表本</a:t>
            </a:r>
            <a:r>
              <a:rPr lang="zh-TW" altLang="en-US" sz="1600" b="1" dirty="0">
                <a:solidFill>
                  <a:srgbClr val="FF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論壇的回文品質不錯</a:t>
            </a:r>
            <a:endParaRPr lang="en-US" altLang="zh-TW" sz="1600" b="1" dirty="0">
              <a:solidFill>
                <a:srgbClr val="FF0000"/>
              </a:solidFill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endParaRPr lang="en-US" altLang="zh-TW" sz="1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	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文章的關聯分析是以</a:t>
            </a: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”</a:t>
            </a:r>
            <a:r>
              <a:rPr lang="zh-TW" altLang="en-US" sz="16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心得</a:t>
            </a: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”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為頭，向外延伸</a:t>
            </a:r>
            <a:endParaRPr lang="en-US" altLang="zh-TW" sz="1600" dirty="0">
              <a:latin typeface="華康仿宋體W4" panose="02020409000000000000" pitchFamily="49" charset="-120"/>
              <a:ea typeface="華康仿宋體W4" panose="02020409000000000000" pitchFamily="49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  <a:sym typeface="Wingdings" panose="05000000000000000000" pitchFamily="2" charset="2"/>
              </a:rPr>
              <a:t>	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[</a:t>
            </a:r>
            <a:r>
              <a:rPr lang="zh-TW" altLang="en-US" sz="1600" b="1" dirty="0">
                <a:solidFill>
                  <a:srgbClr val="FF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情報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]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類，最多人發文 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; [</a:t>
            </a:r>
            <a:r>
              <a:rPr lang="zh-TW" altLang="en-US" sz="1600" b="1" dirty="0">
                <a:solidFill>
                  <a:srgbClr val="FF0000"/>
                </a:solidFill>
                <a:latin typeface="華康仿宋體W4" panose="02020409000000000000" pitchFamily="49" charset="-120"/>
                <a:ea typeface="華康仿宋體W4" panose="02020409000000000000" pitchFamily="49" charset="-120"/>
              </a:rPr>
              <a:t>小說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]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類，最多人給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GP(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優質文最多</a:t>
            </a: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)</a:t>
            </a:r>
            <a:r>
              <a:rPr lang="zh-TW" altLang="en-US" sz="16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1600" dirty="0">
                <a:latin typeface="華康仿宋體W4" panose="02020409000000000000" pitchFamily="49" charset="-120"/>
                <a:ea typeface="華康仿宋體W4" panose="02020409000000000000" pitchFamily="49" charset="-120"/>
                <a:sym typeface="Wingdings" panose="05000000000000000000" pitchFamily="2" charset="2"/>
              </a:rPr>
              <a:t>	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大多分類偏向正面</a:t>
            </a: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讚許多</a:t>
            </a:r>
            <a:r>
              <a:rPr lang="en-US" altLang="zh-TW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)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，唯獨</a:t>
            </a:r>
            <a:r>
              <a:rPr lang="en-US" altLang="zh-TW" sz="16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</a:t>
            </a:r>
            <a:r>
              <a:rPr lang="zh-TW" altLang="en-US" sz="16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官方</a:t>
            </a:r>
            <a:r>
              <a:rPr lang="en-US" altLang="zh-TW" sz="16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</a:t>
            </a:r>
            <a:r>
              <a:rPr lang="zh-TW" altLang="en-US" sz="1600" b="1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這類偏負面</a:t>
            </a:r>
            <a:r>
              <a:rPr lang="zh-TW" altLang="en-US" sz="1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，得到較多負面字眼</a:t>
            </a:r>
          </a:p>
          <a:p>
            <a:pPr marL="0" indent="0">
              <a:buNone/>
            </a:pPr>
            <a:endParaRPr lang="zh-TW" altLang="en-US" sz="1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901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E148261-065E-4E44-883C-B5E3D63B7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謝謝大家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~</a:t>
            </a:r>
            <a:endParaRPr lang="zh-TW" altLang="en-US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8CD19AE-CE0E-4491-B6CE-39C453B4F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9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1-1.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動機與目的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4845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動機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: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6" panose="02020609000000000000" pitchFamily="49" charset="-120"/>
                <a:ea typeface="華康仿宋體W6" panose="02020609000000000000" pitchFamily="49" charset="-120"/>
              </a:rPr>
              <a:t>巴哈姆特 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為臺灣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ACG(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日本動畫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Anime, 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漫畫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Comics, 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遊戲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Games)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界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	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最大的電玩資訊網站之一</a:t>
            </a:r>
            <a:r>
              <a:rPr lang="zh-TW" altLang="en-US" sz="20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因此有較多且較完善的資訊可供我們來做報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	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告；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6" panose="02020609000000000000" pitchFamily="49" charset="-120"/>
                <a:ea typeface="華康仿宋體W6" panose="02020609000000000000" pitchFamily="49" charset="-120"/>
              </a:rPr>
              <a:t>LOL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是目前熱門的一款遊戲，加上我們有組員有遊玩的經驗，可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	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以恰當的來做判斷與分析。</a:t>
            </a:r>
            <a:endParaRPr lang="en-US" altLang="zh-TW" sz="24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目的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: 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於大數據中，能迅速分析，更了解在此網站中討論的趨勢、更理解</a:t>
            </a:r>
            <a:r>
              <a:rPr lang="en-US" altLang="zh-TW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	</a:t>
            </a:r>
            <a:r>
              <a:rPr lang="zh-TW" altLang="en-US" sz="24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網友喜歡或討厭的內容為何。</a:t>
            </a:r>
            <a:endParaRPr lang="en-US" altLang="zh-TW" sz="24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76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2.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數據來源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6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5249AB-8FD3-4109-BB2C-EFA7630E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285"/>
            <a:ext cx="6411985" cy="447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B55301B-A874-47CE-AB86-DC240BD5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2-1.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網站概觀和爬文時間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35D52-4EB4-4C2F-B155-3B08C521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09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網址：</a:t>
            </a:r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  <a:hlinkClick r:id="rId4"/>
              </a:rPr>
              <a:t>https://forum.gamer.com.tw/B.php?page=1&amp;bsn=17532</a:t>
            </a:r>
            <a:endParaRPr lang="en-US" altLang="zh-TW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B26708-7110-4F50-86BD-9F06CC2644CB}"/>
              </a:ext>
            </a:extLst>
          </p:cNvPr>
          <p:cNvSpPr txBox="1"/>
          <p:nvPr/>
        </p:nvSpPr>
        <p:spPr>
          <a:xfrm>
            <a:off x="6840058" y="3765767"/>
            <a:ext cx="4852610" cy="123110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爬文時間：</a:t>
            </a:r>
            <a:endParaRPr lang="en-US" altLang="zh-TW" sz="28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en-US" altLang="zh-TW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2017</a:t>
            </a:r>
            <a:r>
              <a:rPr lang="zh-TW" altLang="en-US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年</a:t>
            </a:r>
            <a:r>
              <a:rPr lang="en-US" altLang="zh-TW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11</a:t>
            </a:r>
            <a:r>
              <a:rPr lang="zh-TW" altLang="en-US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月</a:t>
            </a:r>
            <a:r>
              <a:rPr lang="en-US" altLang="zh-TW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19</a:t>
            </a:r>
            <a:r>
              <a:rPr lang="zh-TW" altLang="en-US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日下午</a:t>
            </a:r>
            <a:r>
              <a:rPr lang="en-US" altLang="zh-TW" sz="2800" u="sng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06:38:56</a:t>
            </a:r>
            <a:endParaRPr lang="zh-TW" altLang="en-US" sz="2800" u="sng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20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186E-DE8F-4955-9F5E-3E9CD66A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2.2.Data Frame – 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標題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0D4CB0-3399-41B2-B82D-32162A583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0" y="2122509"/>
            <a:ext cx="11897900" cy="115697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65A22D-9483-4B7D-9ECF-FAD8958193FD}"/>
              </a:ext>
            </a:extLst>
          </p:cNvPr>
          <p:cNvSpPr txBox="1"/>
          <p:nvPr/>
        </p:nvSpPr>
        <p:spPr>
          <a:xfrm>
            <a:off x="3704026" y="3844637"/>
            <a:ext cx="4719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Title – 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文章標題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Category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分類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Href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文章網址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ReplyNO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文章回覆數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PopNO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文章熱門度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Author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文章作者</a:t>
            </a:r>
            <a:endParaRPr lang="en-US" altLang="zh-TW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CommentNum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實際回覆數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(</a:t>
            </a:r>
            <a:r>
              <a:rPr lang="zh-TW" altLang="en-US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計算</a:t>
            </a:r>
            <a:r>
              <a:rPr lang="en-US" altLang="zh-TW" sz="20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)</a:t>
            </a:r>
            <a:endParaRPr lang="zh-TW" altLang="en-US" sz="20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3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453B1-C698-4A45-BEF8-905CDF29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2.2.Data Frame – 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內文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4AA8D9-05EE-42E4-9DEC-B9A297CA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/>
          <a:stretch/>
        </p:blipFill>
        <p:spPr>
          <a:xfrm>
            <a:off x="13257" y="1757800"/>
            <a:ext cx="12165486" cy="893121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9AC3B81-C3D9-4BBF-8D02-0585526CE928}"/>
              </a:ext>
            </a:extLst>
          </p:cNvPr>
          <p:cNvSpPr txBox="1">
            <a:spLocks/>
          </p:cNvSpPr>
          <p:nvPr/>
        </p:nvSpPr>
        <p:spPr>
          <a:xfrm>
            <a:off x="1226686" y="3320659"/>
            <a:ext cx="4118233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Title –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標題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URL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 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–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網址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Auther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AuthorID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作者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ID</a:t>
            </a:r>
          </a:p>
          <a:p>
            <a:r>
              <a:rPr lang="en-US" altLang="zh-TW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PostDate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發文時間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Career – 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職業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Race –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種族</a:t>
            </a:r>
            <a:r>
              <a:rPr lang="en-US" altLang="zh-TW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/</a:t>
            </a:r>
            <a:r>
              <a:rPr lang="zh-TW" altLang="en-US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角色</a:t>
            </a:r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endParaRPr lang="en-US" altLang="zh-TW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0B71596-8BE2-420E-B791-7527D4B3BF2A}"/>
              </a:ext>
            </a:extLst>
          </p:cNvPr>
          <p:cNvSpPr txBox="1">
            <a:spLocks/>
          </p:cNvSpPr>
          <p:nvPr/>
        </p:nvSpPr>
        <p:spPr>
          <a:xfrm>
            <a:off x="6456448" y="3320659"/>
            <a:ext cx="4794091" cy="2193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UserLV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等級</a:t>
            </a:r>
            <a:endParaRPr lang="en-US" altLang="zh-TW" sz="28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sz="28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UserGP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作者得到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good point</a:t>
            </a:r>
            <a:endParaRPr lang="zh-TW" altLang="en-US" sz="28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sz="28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PostContent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文章內容</a:t>
            </a:r>
            <a:endParaRPr lang="en-US" altLang="zh-TW" sz="2800" dirty="0">
              <a:latin typeface="華康仿宋體W4" panose="02020409000000000000" pitchFamily="49" charset="-120"/>
              <a:ea typeface="華康仿宋體W4" panose="02020409000000000000" pitchFamily="49" charset="-120"/>
            </a:endParaRPr>
          </a:p>
          <a:p>
            <a:r>
              <a:rPr lang="en-US" altLang="zh-TW" sz="28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PostGP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文章的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good point</a:t>
            </a:r>
          </a:p>
          <a:p>
            <a:r>
              <a:rPr lang="en-US" altLang="zh-TW" sz="28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PostBP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文章的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bad point</a:t>
            </a:r>
          </a:p>
          <a:p>
            <a:r>
              <a:rPr lang="en-US" altLang="zh-TW" sz="2800" dirty="0" err="1">
                <a:latin typeface="華康仿宋體W4" panose="02020409000000000000" pitchFamily="49" charset="-120"/>
                <a:ea typeface="華康仿宋體W4" panose="02020409000000000000" pitchFamily="49" charset="-120"/>
              </a:rPr>
              <a:t>isTitle</a:t>
            </a:r>
            <a:r>
              <a:rPr lang="en-US" altLang="zh-TW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 – </a:t>
            </a:r>
            <a:r>
              <a:rPr lang="zh-TW" altLang="en-US" sz="2800" dirty="0">
                <a:latin typeface="華康仿宋體W4" panose="02020409000000000000" pitchFamily="49" charset="-120"/>
                <a:ea typeface="華康仿宋體W4" panose="02020409000000000000" pitchFamily="49" charset="-120"/>
              </a:rPr>
              <a:t>是否為主文</a:t>
            </a:r>
          </a:p>
        </p:txBody>
      </p:sp>
    </p:spTree>
    <p:extLst>
      <p:ext uri="{BB962C8B-B14F-4D97-AF65-F5344CB8AC3E}">
        <p14:creationId xmlns:p14="http://schemas.microsoft.com/office/powerpoint/2010/main" val="249600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03CE44-CCA8-4F3C-BB8E-F8F485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3.</a:t>
            </a:r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 數據探索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701A-0FA2-4AE4-BB12-0AC239AB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3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1039</Words>
  <Application>Microsoft Office PowerPoint</Application>
  <PresentationFormat>寬螢幕</PresentationFormat>
  <Paragraphs>186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LiSu</vt:lpstr>
      <vt:lpstr>Orange LET</vt:lpstr>
      <vt:lpstr>華康仿宋體W4</vt:lpstr>
      <vt:lpstr>華康仿宋體W6</vt:lpstr>
      <vt:lpstr>華康行書體</vt:lpstr>
      <vt:lpstr>華康行書體(P)</vt:lpstr>
      <vt:lpstr>新細明體</vt:lpstr>
      <vt:lpstr>Arial</vt:lpstr>
      <vt:lpstr>Calibri</vt:lpstr>
      <vt:lpstr>Calibri Light</vt:lpstr>
      <vt:lpstr>Vani</vt:lpstr>
      <vt:lpstr>Wingdings</vt:lpstr>
      <vt:lpstr>Office 佈景主題</vt:lpstr>
      <vt:lpstr>巴  哈  姆  特    L O L  版</vt:lpstr>
      <vt:lpstr>Outline</vt:lpstr>
      <vt:lpstr>1. 動機與目的</vt:lpstr>
      <vt:lpstr>1-1. 動機與目的</vt:lpstr>
      <vt:lpstr>2. 數據來源</vt:lpstr>
      <vt:lpstr>2-1. 網站概觀和爬文時間</vt:lpstr>
      <vt:lpstr>2.2.Data Frame – 標題</vt:lpstr>
      <vt:lpstr>2.2.Data Frame – 內文</vt:lpstr>
      <vt:lpstr>3. 數據探索</vt:lpstr>
      <vt:lpstr>3-1.時間日期範圍/每月發文數</vt:lpstr>
      <vt:lpstr>3-2. 文章數量和作者數量</vt:lpstr>
      <vt:lpstr>4. 作者模型</vt:lpstr>
      <vt:lpstr>4-1. 作者數據框</vt:lpstr>
      <vt:lpstr>4-2. 發文數及切分/回文數及切分</vt:lpstr>
      <vt:lpstr>PowerPoint 簡報</vt:lpstr>
      <vt:lpstr>4-4. 作者貼文模型</vt:lpstr>
      <vt:lpstr>4-5. 發文篇數/字數</vt:lpstr>
      <vt:lpstr>4-5. 發文篇數/字數</vt:lpstr>
      <vt:lpstr>4-6 作者小結</vt:lpstr>
      <vt:lpstr>5. 主題模型</vt:lpstr>
      <vt:lpstr>5-1.主題數據框</vt:lpstr>
      <vt:lpstr>5-2.首次貼文/最近貼文</vt:lpstr>
      <vt:lpstr>5-2.主題討論天數</vt:lpstr>
      <vt:lpstr>5-3.主題活動模型(含主、回文)</vt:lpstr>
      <vt:lpstr>5-3.主題活動模型(含主、回文)</vt:lpstr>
      <vt:lpstr>5-4.各種長度的貼文數量(含主、回文)</vt:lpstr>
      <vt:lpstr>5-5 主題小結</vt:lpstr>
      <vt:lpstr>6. CP相關模型</vt:lpstr>
      <vt:lpstr>6-1. 文章推薦(關聯分析)模型</vt:lpstr>
      <vt:lpstr>PowerPoint 簡報</vt:lpstr>
      <vt:lpstr>7. 文本分析</vt:lpstr>
      <vt:lpstr>7-2. 主題關鍵字分類</vt:lpstr>
      <vt:lpstr>7-2. 主題關鍵字分析</vt:lpstr>
      <vt:lpstr>總結</vt:lpstr>
      <vt:lpstr>謝謝大家~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巴哈LOL分析</dc:title>
  <dc:creator>陳建鋐</dc:creator>
  <cp:lastModifiedBy>陳建鋐</cp:lastModifiedBy>
  <cp:revision>129</cp:revision>
  <dcterms:created xsi:type="dcterms:W3CDTF">2017-11-19T06:48:40Z</dcterms:created>
  <dcterms:modified xsi:type="dcterms:W3CDTF">2018-01-12T05:27:19Z</dcterms:modified>
</cp:coreProperties>
</file>