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Bold" charset="1" panose="00000800000000000000"/>
      <p:regular r:id="rId18"/>
    </p:embeddedFont>
    <p:embeddedFont>
      <p:font typeface="Canva Sans" charset="1" panose="020B0503030501040103"/>
      <p:regular r:id="rId19"/>
    </p:embeddedFont>
    <p:embeddedFont>
      <p:font typeface="Agrandir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3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https://www.kaggle.com/datasets/grafstor/simple-dialogs-for-chatbot/data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09076" y="7429401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63096" y="4025518"/>
            <a:ext cx="11361809" cy="144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Chatbot Creation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64195"/>
            <a:ext cx="56809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B2929"/>
                </a:solidFill>
                <a:latin typeface="Canva Sans"/>
                <a:ea typeface="Canva Sans"/>
                <a:cs typeface="Canva Sans"/>
                <a:sym typeface="Canva Sans"/>
              </a:rPr>
              <a:t>Namsam Koyu Rai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677910"/>
            <a:ext cx="56809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B2929"/>
                </a:solidFill>
                <a:latin typeface="Canva Sans"/>
                <a:ea typeface="Canva Sans"/>
                <a:cs typeface="Canva Sans"/>
                <a:sym typeface="Canva Sans"/>
              </a:rPr>
              <a:t>Shwopnil Nakarmi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65145"/>
            <a:ext cx="14711697" cy="1890910"/>
          </a:xfrm>
          <a:custGeom>
            <a:avLst/>
            <a:gdLst/>
            <a:ahLst/>
            <a:cxnLst/>
            <a:rect r="r" b="b" t="t" l="l"/>
            <a:pathLst>
              <a:path h="1890910" w="14711697">
                <a:moveTo>
                  <a:pt x="0" y="0"/>
                </a:moveTo>
                <a:lnTo>
                  <a:pt x="14711697" y="0"/>
                </a:lnTo>
                <a:lnTo>
                  <a:pt x="14711697" y="1890910"/>
                </a:lnTo>
                <a:lnTo>
                  <a:pt x="0" y="1890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41648" y="6245478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660986"/>
            <a:ext cx="14711697" cy="1337427"/>
          </a:xfrm>
          <a:custGeom>
            <a:avLst/>
            <a:gdLst/>
            <a:ahLst/>
            <a:cxnLst/>
            <a:rect r="r" b="b" t="t" l="l"/>
            <a:pathLst>
              <a:path h="1337427" w="14711697">
                <a:moveTo>
                  <a:pt x="0" y="0"/>
                </a:moveTo>
                <a:lnTo>
                  <a:pt x="14711697" y="0"/>
                </a:lnTo>
                <a:lnTo>
                  <a:pt x="14711697" y="1337427"/>
                </a:lnTo>
                <a:lnTo>
                  <a:pt x="0" y="13374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7029" y="771525"/>
            <a:ext cx="10752534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Step 3: Tokenization and Padding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7029" y="5968836"/>
            <a:ext cx="568880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Convert to Sequences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028" y="2372995"/>
            <a:ext cx="5579269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Fit the Tokenizer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699280" y="742633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66457"/>
            <a:ext cx="16230600" cy="1765078"/>
          </a:xfrm>
          <a:custGeom>
            <a:avLst/>
            <a:gdLst/>
            <a:ahLst/>
            <a:cxnLst/>
            <a:rect r="r" b="b" t="t" l="l"/>
            <a:pathLst>
              <a:path h="1765078" w="16230600">
                <a:moveTo>
                  <a:pt x="0" y="0"/>
                </a:moveTo>
                <a:lnTo>
                  <a:pt x="16230600" y="0"/>
                </a:lnTo>
                <a:lnTo>
                  <a:pt x="16230600" y="1765078"/>
                </a:lnTo>
                <a:lnTo>
                  <a:pt x="0" y="1765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74307"/>
            <a:ext cx="5018127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Padding Sequences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4089904" y="617220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62966" y="-789461"/>
            <a:ext cx="2945102" cy="2425693"/>
          </a:xfrm>
          <a:custGeom>
            <a:avLst/>
            <a:gdLst/>
            <a:ahLst/>
            <a:cxnLst/>
            <a:rect r="r" b="b" t="t" l="l"/>
            <a:pathLst>
              <a:path h="2425693" w="2945102">
                <a:moveTo>
                  <a:pt x="0" y="0"/>
                </a:moveTo>
                <a:lnTo>
                  <a:pt x="2945102" y="0"/>
                </a:lnTo>
                <a:lnTo>
                  <a:pt x="2945102" y="2425693"/>
                </a:lnTo>
                <a:lnTo>
                  <a:pt x="0" y="2425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16402" y="8772458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7841" y="4002599"/>
            <a:ext cx="8072318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41648" y="6130552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59833" y="-4019103"/>
            <a:ext cx="9759412" cy="8038207"/>
          </a:xfrm>
          <a:custGeom>
            <a:avLst/>
            <a:gdLst/>
            <a:ahLst/>
            <a:cxnLst/>
            <a:rect r="r" b="b" t="t" l="l"/>
            <a:pathLst>
              <a:path h="8038207" w="9759412">
                <a:moveTo>
                  <a:pt x="0" y="0"/>
                </a:moveTo>
                <a:lnTo>
                  <a:pt x="9759412" y="0"/>
                </a:lnTo>
                <a:lnTo>
                  <a:pt x="9759412" y="8038206"/>
                </a:lnTo>
                <a:lnTo>
                  <a:pt x="0" y="8038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6853" y="-3086100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0374" y="8491029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6859" y="692146"/>
            <a:ext cx="7074282" cy="1229723"/>
            <a:chOff x="0" y="0"/>
            <a:chExt cx="1863185" cy="323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3185" cy="323878"/>
            </a:xfrm>
            <a:custGeom>
              <a:avLst/>
              <a:gdLst/>
              <a:ahLst/>
              <a:cxnLst/>
              <a:rect r="r" b="b" t="t" l="l"/>
              <a:pathLst>
                <a:path h="323878" w="1863185">
                  <a:moveTo>
                    <a:pt x="43775" y="0"/>
                  </a:moveTo>
                  <a:lnTo>
                    <a:pt x="1819410" y="0"/>
                  </a:lnTo>
                  <a:cubicBezTo>
                    <a:pt x="1843587" y="0"/>
                    <a:pt x="1863185" y="19599"/>
                    <a:pt x="1863185" y="43775"/>
                  </a:cubicBezTo>
                  <a:lnTo>
                    <a:pt x="1863185" y="280103"/>
                  </a:lnTo>
                  <a:cubicBezTo>
                    <a:pt x="1863185" y="304279"/>
                    <a:pt x="1843587" y="323878"/>
                    <a:pt x="1819410" y="323878"/>
                  </a:cubicBezTo>
                  <a:lnTo>
                    <a:pt x="43775" y="323878"/>
                  </a:lnTo>
                  <a:cubicBezTo>
                    <a:pt x="19599" y="323878"/>
                    <a:pt x="0" y="304279"/>
                    <a:pt x="0" y="280103"/>
                  </a:cubicBezTo>
                  <a:lnTo>
                    <a:pt x="0" y="43775"/>
                  </a:lnTo>
                  <a:cubicBezTo>
                    <a:pt x="0" y="19599"/>
                    <a:pt x="19599" y="0"/>
                    <a:pt x="437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863185" cy="428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" y="558796"/>
            <a:ext cx="182880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Chatbot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-41648" y="6130552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638425"/>
            <a:ext cx="7260288" cy="486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A chatbot is an AI-powered tool designed to simulate human-like conversations, providing instant responses and assistance. It can be used for customer support, information retrieval, task automation, and enhancing user experience through natural language understanding and interaction.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21762" y="12959698"/>
            <a:ext cx="9844760" cy="1093470"/>
            <a:chOff x="0" y="0"/>
            <a:chExt cx="2592859" cy="287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92859" cy="287992"/>
            </a:xfrm>
            <a:custGeom>
              <a:avLst/>
              <a:gdLst/>
              <a:ahLst/>
              <a:cxnLst/>
              <a:rect r="r" b="b" t="t" l="l"/>
              <a:pathLst>
                <a:path h="287992" w="2592859">
                  <a:moveTo>
                    <a:pt x="31456" y="0"/>
                  </a:moveTo>
                  <a:lnTo>
                    <a:pt x="2561403" y="0"/>
                  </a:lnTo>
                  <a:cubicBezTo>
                    <a:pt x="2569745" y="0"/>
                    <a:pt x="2577746" y="3314"/>
                    <a:pt x="2583646" y="9213"/>
                  </a:cubicBezTo>
                  <a:cubicBezTo>
                    <a:pt x="2589545" y="15112"/>
                    <a:pt x="2592859" y="23113"/>
                    <a:pt x="2592859" y="31456"/>
                  </a:cubicBezTo>
                  <a:lnTo>
                    <a:pt x="2592859" y="256536"/>
                  </a:lnTo>
                  <a:cubicBezTo>
                    <a:pt x="2592859" y="264879"/>
                    <a:pt x="2589545" y="272880"/>
                    <a:pt x="2583646" y="278779"/>
                  </a:cubicBezTo>
                  <a:cubicBezTo>
                    <a:pt x="2577746" y="284678"/>
                    <a:pt x="2569745" y="287992"/>
                    <a:pt x="2561403" y="287992"/>
                  </a:cubicBezTo>
                  <a:lnTo>
                    <a:pt x="31456" y="287992"/>
                  </a:lnTo>
                  <a:cubicBezTo>
                    <a:pt x="23113" y="287992"/>
                    <a:pt x="15112" y="284678"/>
                    <a:pt x="9213" y="278779"/>
                  </a:cubicBezTo>
                  <a:cubicBezTo>
                    <a:pt x="3314" y="272880"/>
                    <a:pt x="0" y="264879"/>
                    <a:pt x="0" y="256536"/>
                  </a:cubicBezTo>
                  <a:lnTo>
                    <a:pt x="0" y="31456"/>
                  </a:lnTo>
                  <a:cubicBezTo>
                    <a:pt x="0" y="23113"/>
                    <a:pt x="3314" y="15112"/>
                    <a:pt x="9213" y="9213"/>
                  </a:cubicBezTo>
                  <a:cubicBezTo>
                    <a:pt x="15112" y="3314"/>
                    <a:pt x="23113" y="0"/>
                    <a:pt x="31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2592859" cy="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387558" y="2590800"/>
            <a:ext cx="9357930" cy="7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Purpose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162212" y="5975754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44000" y="3241676"/>
            <a:ext cx="10958232" cy="43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24/7 Availability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Cost-Effective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Enhanced User Experience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 Scalability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Time-Saving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Lead Generation and Engagement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Multichannel Support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Collection and Insights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31552" y="41648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8576" y="1372114"/>
            <a:ext cx="11990848" cy="1573378"/>
            <a:chOff x="0" y="0"/>
            <a:chExt cx="3158083" cy="414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8083" cy="414387"/>
            </a:xfrm>
            <a:custGeom>
              <a:avLst/>
              <a:gdLst/>
              <a:ahLst/>
              <a:cxnLst/>
              <a:rect r="r" b="b" t="t" l="l"/>
              <a:pathLst>
                <a:path h="414387" w="3158083">
                  <a:moveTo>
                    <a:pt x="25826" y="0"/>
                  </a:moveTo>
                  <a:lnTo>
                    <a:pt x="3132257" y="0"/>
                  </a:lnTo>
                  <a:cubicBezTo>
                    <a:pt x="3146521" y="0"/>
                    <a:pt x="3158083" y="11563"/>
                    <a:pt x="3158083" y="25826"/>
                  </a:cubicBezTo>
                  <a:lnTo>
                    <a:pt x="3158083" y="388561"/>
                  </a:lnTo>
                  <a:cubicBezTo>
                    <a:pt x="3158083" y="402825"/>
                    <a:pt x="3146521" y="414387"/>
                    <a:pt x="3132257" y="414387"/>
                  </a:cubicBezTo>
                  <a:lnTo>
                    <a:pt x="25826" y="414387"/>
                  </a:lnTo>
                  <a:cubicBezTo>
                    <a:pt x="11563" y="414387"/>
                    <a:pt x="0" y="402825"/>
                    <a:pt x="0" y="388561"/>
                  </a:cubicBezTo>
                  <a:lnTo>
                    <a:pt x="0" y="25826"/>
                  </a:lnTo>
                  <a:cubicBezTo>
                    <a:pt x="0" y="11563"/>
                    <a:pt x="11563" y="0"/>
                    <a:pt x="258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3158083" cy="547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</a:pPr>
              <a:r>
                <a:rPr lang="en-US" b="true" sz="7200">
                  <a:solidFill>
                    <a:srgbClr val="2B292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Types of Chatbots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634089" y="7533632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0013" y="3186459"/>
            <a:ext cx="8673987" cy="519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Retrieval-Based Chatbots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Description: These chatbots rely on a predefined set of responses and select the most appropriate one based on user input.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Functionality: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 lookup tables or knowledge bases to provide answers.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Effective for straightforward queries where responses can be predetermined.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 Cases: Frequently Asked Questions (FAQs), basic customer support inquiries.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186459"/>
            <a:ext cx="8673987" cy="519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Generative Chatbots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Description: These chatbots generate responses on the fly using machine learning models.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Functionality: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Create unique responses based on the context of the conversation.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More complex and data-intensive, often using deep learning techniques.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 Cases: Conversational agents that require more nuanced interactions, such as virtual assistants.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31615"/>
            <a:ext cx="18288000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Chatbot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854279" y="3056868"/>
            <a:ext cx="11433721" cy="5159605"/>
          </a:xfrm>
          <a:custGeom>
            <a:avLst/>
            <a:gdLst/>
            <a:ahLst/>
            <a:cxnLst/>
            <a:rect r="r" b="b" t="t" l="l"/>
            <a:pathLst>
              <a:path h="5159605" w="11433721">
                <a:moveTo>
                  <a:pt x="0" y="0"/>
                </a:moveTo>
                <a:lnTo>
                  <a:pt x="11433721" y="0"/>
                </a:lnTo>
                <a:lnTo>
                  <a:pt x="11433721" y="5159605"/>
                </a:lnTo>
                <a:lnTo>
                  <a:pt x="0" y="5159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03" t="0" r="-328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4080" y="4028440"/>
            <a:ext cx="6440199" cy="197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Step 1: Install and Import Libaries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-41648" y="6043033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0374" y="8491029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1725" y="1260475"/>
            <a:ext cx="7260288" cy="7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Libraries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1725" y="2216150"/>
            <a:ext cx="7260288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NumPy</a:t>
            </a: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For handling numerical operations and transformations efficiently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725" y="4044950"/>
            <a:ext cx="726028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Pandas</a:t>
            </a: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To load and manipilate the dataset for training and testing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5978525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1725" y="5340350"/>
            <a:ext cx="726028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NLTK (Natural Language Toolkit)</a:t>
            </a: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For natural language text 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1725" y="6635750"/>
            <a:ext cx="7260288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TensorFlow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Used to build and train the seq2seq neural network with attention mechanism.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805986" y="1911350"/>
            <a:ext cx="7260288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Scikit-learn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For splitting the dataset into training and testing sets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805986" y="3397250"/>
            <a:ext cx="726028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OS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To interact with the operating system for file handling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05986" y="4806950"/>
            <a:ext cx="726028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Zipfile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To handle ZIP file extraction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14089904" y="617220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938" y="1028700"/>
            <a:ext cx="16230600" cy="1544117"/>
            <a:chOff x="0" y="0"/>
            <a:chExt cx="4274726" cy="4066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406681"/>
            </a:xfrm>
            <a:custGeom>
              <a:avLst/>
              <a:gdLst/>
              <a:ahLst/>
              <a:cxnLst/>
              <a:rect r="r" b="b" t="t" l="l"/>
              <a:pathLst>
                <a:path h="406681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387601"/>
                  </a:lnTo>
                  <a:cubicBezTo>
                    <a:pt x="4274726" y="398139"/>
                    <a:pt x="4266183" y="406681"/>
                    <a:pt x="4255646" y="406681"/>
                  </a:cubicBezTo>
                  <a:lnTo>
                    <a:pt x="19080" y="406681"/>
                  </a:lnTo>
                  <a:cubicBezTo>
                    <a:pt x="8542" y="406681"/>
                    <a:pt x="0" y="398139"/>
                    <a:pt x="0" y="387601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274726" cy="654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140"/>
                </a:lnSpc>
                <a:spcBef>
                  <a:spcPct val="0"/>
                </a:spcBef>
              </a:pPr>
              <a:r>
                <a:rPr lang="en-US" b="true" sz="5100">
                  <a:solidFill>
                    <a:srgbClr val="2B2929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Step 2: Dataset Preparation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41491" y="3353392"/>
            <a:ext cx="11301259" cy="5904908"/>
          </a:xfrm>
          <a:custGeom>
            <a:avLst/>
            <a:gdLst/>
            <a:ahLst/>
            <a:cxnLst/>
            <a:rect r="r" b="b" t="t" l="l"/>
            <a:pathLst>
              <a:path h="5904908" w="11301259">
                <a:moveTo>
                  <a:pt x="0" y="0"/>
                </a:moveTo>
                <a:lnTo>
                  <a:pt x="11301259" y="0"/>
                </a:lnTo>
                <a:lnTo>
                  <a:pt x="11301259" y="5904908"/>
                </a:lnTo>
                <a:lnTo>
                  <a:pt x="0" y="5904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39238" y="4463415"/>
            <a:ext cx="9525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3938" y="2547281"/>
            <a:ext cx="3999667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Dataset Details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-41648" y="6130552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140710"/>
            <a:ext cx="6812791" cy="626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Number of Dialogues: 3,725 pairs of queries and responses.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Format: Each line is a dialogue pair with the query and response separated by a tab.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Content Type: Casual and informal conversational exchanges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46856" y="-2314042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41491" y="9229725"/>
            <a:ext cx="9924206" cy="30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1"/>
              </a:lnSpc>
            </a:pPr>
            <a:r>
              <a:rPr lang="en-US" sz="1822" u="sng">
                <a:solidFill>
                  <a:srgbClr val="2B2929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www.kaggle.com/datasets/grafstor/simple-dialogs-for-chatbot/data"/>
              </a:rPr>
              <a:t>https://www.kaggle.com/datasets/grafstor/simple-dialogs-for-chatbot/data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44830" y="7957826"/>
            <a:ext cx="3473016" cy="2860502"/>
          </a:xfrm>
          <a:custGeom>
            <a:avLst/>
            <a:gdLst/>
            <a:ahLst/>
            <a:cxnLst/>
            <a:rect r="r" b="b" t="t" l="l"/>
            <a:pathLst>
              <a:path h="2860502" w="3473016">
                <a:moveTo>
                  <a:pt x="0" y="0"/>
                </a:moveTo>
                <a:lnTo>
                  <a:pt x="3473015" y="0"/>
                </a:lnTo>
                <a:lnTo>
                  <a:pt x="3473015" y="2860503"/>
                </a:lnTo>
                <a:lnTo>
                  <a:pt x="0" y="2860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62344"/>
            <a:ext cx="10651779" cy="1274721"/>
          </a:xfrm>
          <a:custGeom>
            <a:avLst/>
            <a:gdLst/>
            <a:ahLst/>
            <a:cxnLst/>
            <a:rect r="r" b="b" t="t" l="l"/>
            <a:pathLst>
              <a:path h="1274721" w="10651779">
                <a:moveTo>
                  <a:pt x="0" y="0"/>
                </a:moveTo>
                <a:lnTo>
                  <a:pt x="10651779" y="0"/>
                </a:lnTo>
                <a:lnTo>
                  <a:pt x="10651779" y="1274721"/>
                </a:lnTo>
                <a:lnTo>
                  <a:pt x="0" y="1274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41648" y="5996034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954386"/>
            <a:ext cx="16031177" cy="739947"/>
          </a:xfrm>
          <a:custGeom>
            <a:avLst/>
            <a:gdLst/>
            <a:ahLst/>
            <a:cxnLst/>
            <a:rect r="r" b="b" t="t" l="l"/>
            <a:pathLst>
              <a:path h="739947" w="16031177">
                <a:moveTo>
                  <a:pt x="0" y="0"/>
                </a:moveTo>
                <a:lnTo>
                  <a:pt x="16031177" y="0"/>
                </a:lnTo>
                <a:lnTo>
                  <a:pt x="16031177" y="739947"/>
                </a:lnTo>
                <a:lnTo>
                  <a:pt x="0" y="7399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302" t="0" r="-430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66775"/>
            <a:ext cx="16230600" cy="131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Extract Dataset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The dataset is unzipped to ready for use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0125" y="3860890"/>
            <a:ext cx="16059752" cy="193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Load the Dataset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A tab-separated .txt file with two columns :input and response is assumed.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263406" y="-2511425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15795"/>
            <a:ext cx="16230600" cy="627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Clean the Text: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Convert to lowercase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Example: “HELLO, How are You?” ==&gt; “hello, how are you?”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Tokenization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Example: “hello, how are you?” ==&gt; [ ‘hello’, ‘,’, ‘how’, ‘are’, ‘you’, ‘?’]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Join tokens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Example: [ ‘hello’, ‘,’, ‘how’, ‘are’, ‘you’, ‘?’] ==&gt; “hello, how are you?”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007945" y="7533616"/>
            <a:ext cx="10272111" cy="2247024"/>
          </a:xfrm>
          <a:custGeom>
            <a:avLst/>
            <a:gdLst/>
            <a:ahLst/>
            <a:cxnLst/>
            <a:rect r="r" b="b" t="t" l="l"/>
            <a:pathLst>
              <a:path h="2247024" w="10272111">
                <a:moveTo>
                  <a:pt x="0" y="0"/>
                </a:moveTo>
                <a:lnTo>
                  <a:pt x="10272110" y="0"/>
                </a:lnTo>
                <a:lnTo>
                  <a:pt x="10272110" y="2247024"/>
                </a:lnTo>
                <a:lnTo>
                  <a:pt x="0" y="224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7487" y="771525"/>
            <a:ext cx="9027676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Step 3: Data Preprocessing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14238408" y="41648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5" y="0"/>
                </a:lnTo>
                <a:lnTo>
                  <a:pt x="41980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3382688" y="5476216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01412"/>
            <a:ext cx="10415429" cy="1197394"/>
          </a:xfrm>
          <a:custGeom>
            <a:avLst/>
            <a:gdLst/>
            <a:ahLst/>
            <a:cxnLst/>
            <a:rect r="r" b="b" t="t" l="l"/>
            <a:pathLst>
              <a:path h="1197394" w="10415429">
                <a:moveTo>
                  <a:pt x="0" y="0"/>
                </a:moveTo>
                <a:lnTo>
                  <a:pt x="10415429" y="0"/>
                </a:lnTo>
                <a:lnTo>
                  <a:pt x="10415429" y="1197395"/>
                </a:lnTo>
                <a:lnTo>
                  <a:pt x="0" y="1197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089904" y="617220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43582"/>
            <a:ext cx="15426787" cy="1468260"/>
          </a:xfrm>
          <a:custGeom>
            <a:avLst/>
            <a:gdLst/>
            <a:ahLst/>
            <a:cxnLst/>
            <a:rect r="r" b="b" t="t" l="l"/>
            <a:pathLst>
              <a:path h="1468260" w="15426787">
                <a:moveTo>
                  <a:pt x="0" y="0"/>
                </a:moveTo>
                <a:lnTo>
                  <a:pt x="15426787" y="0"/>
                </a:lnTo>
                <a:lnTo>
                  <a:pt x="15426787" y="1468260"/>
                </a:lnTo>
                <a:lnTo>
                  <a:pt x="0" y="1468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66775"/>
            <a:ext cx="6888160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Apply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75032"/>
            <a:ext cx="13270722" cy="193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Split the Dataset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Splits the dataset into training (80%) and testing (20%) sets.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238866" y="-2555875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DAGav3SR1eg</dc:identifier>
  <dcterms:modified xsi:type="dcterms:W3CDTF">2011-08-01T06:04:30Z</dcterms:modified>
  <cp:revision>1</cp:revision>
  <dc:title>Artificial Intelligence</dc:title>
</cp:coreProperties>
</file>