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Montserrat Bold" charset="1" panose="00000800000000000000"/>
      <p:regular r:id="rId18"/>
    </p:embeddedFont>
    <p:embeddedFont>
      <p:font typeface="Canva Sans" charset="1" panose="020B0503030501040103"/>
      <p:regular r:id="rId19"/>
    </p:embeddedFont>
    <p:embeddedFont>
      <p:font typeface="Agrandir Bold" charset="1" panose="000008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13.pn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1.png" Type="http://schemas.openxmlformats.org/officeDocument/2006/relationships/image"/><Relationship Id="rId6" Target="../media/image2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1.png" Type="http://schemas.openxmlformats.org/officeDocument/2006/relationships/image"/><Relationship Id="rId6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1.png" Type="http://schemas.openxmlformats.org/officeDocument/2006/relationships/image"/><Relationship Id="rId6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1.png" Type="http://schemas.openxmlformats.org/officeDocument/2006/relationships/image"/><Relationship Id="rId6" Target="../media/image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11.pn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609076" y="7429401"/>
            <a:ext cx="4995894" cy="4114800"/>
          </a:xfrm>
          <a:custGeom>
            <a:avLst/>
            <a:gdLst/>
            <a:ahLst/>
            <a:cxnLst/>
            <a:rect r="r" b="b" t="t" l="l"/>
            <a:pathLst>
              <a:path h="4114800" w="4995894">
                <a:moveTo>
                  <a:pt x="0" y="0"/>
                </a:moveTo>
                <a:lnTo>
                  <a:pt x="4995894" y="0"/>
                </a:lnTo>
                <a:lnTo>
                  <a:pt x="49958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4198096" cy="4114800"/>
          </a:xfrm>
          <a:custGeom>
            <a:avLst/>
            <a:gdLst/>
            <a:ahLst/>
            <a:cxnLst/>
            <a:rect r="r" b="b" t="t" l="l"/>
            <a:pathLst>
              <a:path h="4114800" w="4198096">
                <a:moveTo>
                  <a:pt x="0" y="0"/>
                </a:moveTo>
                <a:lnTo>
                  <a:pt x="4198096" y="0"/>
                </a:lnTo>
                <a:lnTo>
                  <a:pt x="41980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3463096" y="4177918"/>
            <a:ext cx="11361809" cy="1931164"/>
            <a:chOff x="0" y="0"/>
            <a:chExt cx="15149078" cy="2574885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152400"/>
              <a:ext cx="15149078" cy="18735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1899"/>
                </a:lnSpc>
                <a:spcBef>
                  <a:spcPct val="0"/>
                </a:spcBef>
              </a:pPr>
              <a:r>
                <a:rPr lang="en-US" b="true" sz="8499">
                  <a:solidFill>
                    <a:srgbClr val="2B2929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AI Chatbot Creation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1823257"/>
              <a:ext cx="7574539" cy="751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2B2929"/>
                  </a:solidFill>
                  <a:latin typeface="Canva Sans"/>
                  <a:ea typeface="Canva Sans"/>
                  <a:cs typeface="Canva Sans"/>
                  <a:sym typeface="Canva Sans"/>
                </a:rPr>
                <a:t>Namsam Koyu Rai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7574539" y="1823257"/>
              <a:ext cx="7574539" cy="751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2B2929"/>
                  </a:solidFill>
                  <a:latin typeface="Canva Sans"/>
                  <a:ea typeface="Canva Sans"/>
                  <a:cs typeface="Canva Sans"/>
                  <a:sym typeface="Canva Sans"/>
                </a:rPr>
                <a:t>Shwopnil Nakarmi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3065145"/>
            <a:ext cx="14711697" cy="1890910"/>
          </a:xfrm>
          <a:custGeom>
            <a:avLst/>
            <a:gdLst/>
            <a:ahLst/>
            <a:cxnLst/>
            <a:rect r="r" b="b" t="t" l="l"/>
            <a:pathLst>
              <a:path h="1890910" w="14711697">
                <a:moveTo>
                  <a:pt x="0" y="0"/>
                </a:moveTo>
                <a:lnTo>
                  <a:pt x="14711697" y="0"/>
                </a:lnTo>
                <a:lnTo>
                  <a:pt x="14711697" y="1890910"/>
                </a:lnTo>
                <a:lnTo>
                  <a:pt x="0" y="18909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-41648" y="6245478"/>
            <a:ext cx="4198096" cy="4114800"/>
          </a:xfrm>
          <a:custGeom>
            <a:avLst/>
            <a:gdLst/>
            <a:ahLst/>
            <a:cxnLst/>
            <a:rect r="r" b="b" t="t" l="l"/>
            <a:pathLst>
              <a:path h="4114800" w="4198096">
                <a:moveTo>
                  <a:pt x="0" y="0"/>
                </a:moveTo>
                <a:lnTo>
                  <a:pt x="4198096" y="0"/>
                </a:lnTo>
                <a:lnTo>
                  <a:pt x="41980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6660986"/>
            <a:ext cx="14711697" cy="1337427"/>
          </a:xfrm>
          <a:custGeom>
            <a:avLst/>
            <a:gdLst/>
            <a:ahLst/>
            <a:cxnLst/>
            <a:rect r="r" b="b" t="t" l="l"/>
            <a:pathLst>
              <a:path h="1337427" w="14711697">
                <a:moveTo>
                  <a:pt x="0" y="0"/>
                </a:moveTo>
                <a:lnTo>
                  <a:pt x="14711697" y="0"/>
                </a:lnTo>
                <a:lnTo>
                  <a:pt x="14711697" y="1337427"/>
                </a:lnTo>
                <a:lnTo>
                  <a:pt x="0" y="133742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997029" y="771525"/>
            <a:ext cx="10752534" cy="1049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2B2929"/>
                </a:solidFill>
                <a:latin typeface="Agrandir Bold"/>
                <a:ea typeface="Agrandir Bold"/>
                <a:cs typeface="Agrandir Bold"/>
                <a:sym typeface="Agrandir Bold"/>
              </a:rPr>
              <a:t>Step 3: Tokenization and Padding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97029" y="5968836"/>
            <a:ext cx="5688806" cy="69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b="true" sz="3499">
                <a:solidFill>
                  <a:srgbClr val="2B2929"/>
                </a:solidFill>
                <a:latin typeface="Agrandir Bold"/>
                <a:ea typeface="Agrandir Bold"/>
                <a:cs typeface="Agrandir Bold"/>
                <a:sym typeface="Agrandir Bold"/>
              </a:rPr>
              <a:t>Convert to Sequences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94028" y="2372995"/>
            <a:ext cx="5579269" cy="69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b="true" sz="3499">
                <a:solidFill>
                  <a:srgbClr val="2B2929"/>
                </a:solidFill>
                <a:latin typeface="Agrandir Bold"/>
                <a:ea typeface="Agrandir Bold"/>
                <a:cs typeface="Agrandir Bold"/>
                <a:sym typeface="Agrandir Bold"/>
              </a:rPr>
              <a:t>Fit the Tokenizer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6699280" y="742633"/>
            <a:ext cx="4995894" cy="4114800"/>
          </a:xfrm>
          <a:custGeom>
            <a:avLst/>
            <a:gdLst/>
            <a:ahLst/>
            <a:cxnLst/>
            <a:rect r="r" b="b" t="t" l="l"/>
            <a:pathLst>
              <a:path h="4114800" w="4995894">
                <a:moveTo>
                  <a:pt x="0" y="0"/>
                </a:moveTo>
                <a:lnTo>
                  <a:pt x="4995894" y="0"/>
                </a:lnTo>
                <a:lnTo>
                  <a:pt x="49958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166457"/>
            <a:ext cx="16230600" cy="1765078"/>
          </a:xfrm>
          <a:custGeom>
            <a:avLst/>
            <a:gdLst/>
            <a:ahLst/>
            <a:cxnLst/>
            <a:rect r="r" b="b" t="t" l="l"/>
            <a:pathLst>
              <a:path h="1765078" w="16230600">
                <a:moveTo>
                  <a:pt x="0" y="0"/>
                </a:moveTo>
                <a:lnTo>
                  <a:pt x="16230600" y="0"/>
                </a:lnTo>
                <a:lnTo>
                  <a:pt x="16230600" y="1765078"/>
                </a:lnTo>
                <a:lnTo>
                  <a:pt x="0" y="17650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474307"/>
            <a:ext cx="5018127" cy="69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b="true" sz="3499">
                <a:solidFill>
                  <a:srgbClr val="2B2929"/>
                </a:solidFill>
                <a:latin typeface="Agrandir Bold"/>
                <a:ea typeface="Agrandir Bold"/>
                <a:cs typeface="Agrandir Bold"/>
                <a:sym typeface="Agrandir Bold"/>
              </a:rPr>
              <a:t>Padding Sequences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10800000">
            <a:off x="14089904" y="6172200"/>
            <a:ext cx="4198096" cy="4114800"/>
          </a:xfrm>
          <a:custGeom>
            <a:avLst/>
            <a:gdLst/>
            <a:ahLst/>
            <a:cxnLst/>
            <a:rect r="r" b="b" t="t" l="l"/>
            <a:pathLst>
              <a:path h="4114800" w="4198096">
                <a:moveTo>
                  <a:pt x="0" y="0"/>
                </a:moveTo>
                <a:lnTo>
                  <a:pt x="4198096" y="0"/>
                </a:lnTo>
                <a:lnTo>
                  <a:pt x="41980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762966" y="-789461"/>
            <a:ext cx="2945102" cy="2425693"/>
          </a:xfrm>
          <a:custGeom>
            <a:avLst/>
            <a:gdLst/>
            <a:ahLst/>
            <a:cxnLst/>
            <a:rect r="r" b="b" t="t" l="l"/>
            <a:pathLst>
              <a:path h="2425693" w="2945102">
                <a:moveTo>
                  <a:pt x="0" y="0"/>
                </a:moveTo>
                <a:lnTo>
                  <a:pt x="2945102" y="0"/>
                </a:lnTo>
                <a:lnTo>
                  <a:pt x="2945102" y="2425693"/>
                </a:lnTo>
                <a:lnTo>
                  <a:pt x="0" y="242569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916402" y="8772458"/>
            <a:ext cx="4995894" cy="4114800"/>
          </a:xfrm>
          <a:custGeom>
            <a:avLst/>
            <a:gdLst/>
            <a:ahLst/>
            <a:cxnLst/>
            <a:rect r="r" b="b" t="t" l="l"/>
            <a:pathLst>
              <a:path h="4114800" w="4995894">
                <a:moveTo>
                  <a:pt x="0" y="0"/>
                </a:moveTo>
                <a:lnTo>
                  <a:pt x="4995894" y="0"/>
                </a:lnTo>
                <a:lnTo>
                  <a:pt x="49958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107841" y="4002599"/>
            <a:ext cx="8072318" cy="1557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2B292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THANK YOU!!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5400000">
            <a:off x="-41648" y="6130552"/>
            <a:ext cx="4198096" cy="4114800"/>
          </a:xfrm>
          <a:custGeom>
            <a:avLst/>
            <a:gdLst/>
            <a:ahLst/>
            <a:cxnLst/>
            <a:rect r="r" b="b" t="t" l="l"/>
            <a:pathLst>
              <a:path h="4114800" w="4198096">
                <a:moveTo>
                  <a:pt x="0" y="0"/>
                </a:moveTo>
                <a:lnTo>
                  <a:pt x="4198096" y="0"/>
                </a:lnTo>
                <a:lnTo>
                  <a:pt x="41980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559833" y="-4019103"/>
            <a:ext cx="9759412" cy="8038207"/>
          </a:xfrm>
          <a:custGeom>
            <a:avLst/>
            <a:gdLst/>
            <a:ahLst/>
            <a:cxnLst/>
            <a:rect r="r" b="b" t="t" l="l"/>
            <a:pathLst>
              <a:path h="8038207" w="9759412">
                <a:moveTo>
                  <a:pt x="0" y="0"/>
                </a:moveTo>
                <a:lnTo>
                  <a:pt x="9759412" y="0"/>
                </a:lnTo>
                <a:lnTo>
                  <a:pt x="9759412" y="8038206"/>
                </a:lnTo>
                <a:lnTo>
                  <a:pt x="0" y="80382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16853" y="-3086100"/>
            <a:ext cx="4995894" cy="4114800"/>
          </a:xfrm>
          <a:custGeom>
            <a:avLst/>
            <a:gdLst/>
            <a:ahLst/>
            <a:cxnLst/>
            <a:rect r="r" b="b" t="t" l="l"/>
            <a:pathLst>
              <a:path h="4114800" w="4995894">
                <a:moveTo>
                  <a:pt x="0" y="0"/>
                </a:moveTo>
                <a:lnTo>
                  <a:pt x="4995894" y="0"/>
                </a:lnTo>
                <a:lnTo>
                  <a:pt x="49958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490374" y="8491029"/>
            <a:ext cx="4995894" cy="4114800"/>
          </a:xfrm>
          <a:custGeom>
            <a:avLst/>
            <a:gdLst/>
            <a:ahLst/>
            <a:cxnLst/>
            <a:rect r="r" b="b" t="t" l="l"/>
            <a:pathLst>
              <a:path h="4114800" w="4995894">
                <a:moveTo>
                  <a:pt x="0" y="0"/>
                </a:moveTo>
                <a:lnTo>
                  <a:pt x="4995894" y="0"/>
                </a:lnTo>
                <a:lnTo>
                  <a:pt x="49958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606859" y="692146"/>
            <a:ext cx="7074282" cy="1229723"/>
            <a:chOff x="0" y="0"/>
            <a:chExt cx="1863185" cy="32387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63185" cy="323878"/>
            </a:xfrm>
            <a:custGeom>
              <a:avLst/>
              <a:gdLst/>
              <a:ahLst/>
              <a:cxnLst/>
              <a:rect r="r" b="b" t="t" l="l"/>
              <a:pathLst>
                <a:path h="323878" w="1863185">
                  <a:moveTo>
                    <a:pt x="43775" y="0"/>
                  </a:moveTo>
                  <a:lnTo>
                    <a:pt x="1819410" y="0"/>
                  </a:lnTo>
                  <a:cubicBezTo>
                    <a:pt x="1843587" y="0"/>
                    <a:pt x="1863185" y="19599"/>
                    <a:pt x="1863185" y="43775"/>
                  </a:cubicBezTo>
                  <a:lnTo>
                    <a:pt x="1863185" y="280103"/>
                  </a:lnTo>
                  <a:cubicBezTo>
                    <a:pt x="1863185" y="304279"/>
                    <a:pt x="1843587" y="323878"/>
                    <a:pt x="1819410" y="323878"/>
                  </a:cubicBezTo>
                  <a:lnTo>
                    <a:pt x="43775" y="323878"/>
                  </a:lnTo>
                  <a:cubicBezTo>
                    <a:pt x="19599" y="323878"/>
                    <a:pt x="0" y="304279"/>
                    <a:pt x="0" y="280103"/>
                  </a:cubicBezTo>
                  <a:lnTo>
                    <a:pt x="0" y="43775"/>
                  </a:lnTo>
                  <a:cubicBezTo>
                    <a:pt x="0" y="19599"/>
                    <a:pt x="19599" y="0"/>
                    <a:pt x="4377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F4F4ED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104775"/>
              <a:ext cx="1863185" cy="4286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94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2" y="558796"/>
            <a:ext cx="18288000" cy="1226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  <a:spcBef>
                <a:spcPct val="0"/>
              </a:spcBef>
            </a:pPr>
            <a:r>
              <a:rPr lang="en-US" b="true" sz="7200">
                <a:solidFill>
                  <a:srgbClr val="2B292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Chatbot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-5400000">
            <a:off x="-41648" y="6130552"/>
            <a:ext cx="4198096" cy="4114800"/>
          </a:xfrm>
          <a:custGeom>
            <a:avLst/>
            <a:gdLst/>
            <a:ahLst/>
            <a:cxnLst/>
            <a:rect r="r" b="b" t="t" l="l"/>
            <a:pathLst>
              <a:path h="4114800" w="4198096">
                <a:moveTo>
                  <a:pt x="0" y="0"/>
                </a:moveTo>
                <a:lnTo>
                  <a:pt x="4198096" y="0"/>
                </a:lnTo>
                <a:lnTo>
                  <a:pt x="41980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2638425"/>
            <a:ext cx="7260288" cy="486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2B2929"/>
                </a:solidFill>
                <a:latin typeface="Agrandir Bold"/>
                <a:ea typeface="Agrandir Bold"/>
                <a:cs typeface="Agrandir Bold"/>
                <a:sym typeface="Agrandir Bold"/>
              </a:rPr>
              <a:t>A chatbot is an AI-powered tool designed to simulate human-like conversations, providing instant responses and assistance. It can be used for customer support, information retrieval, task automation, and enhancing user experience through natural language understanding and interaction.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4221762" y="12959698"/>
            <a:ext cx="9844760" cy="1093470"/>
            <a:chOff x="0" y="0"/>
            <a:chExt cx="2592859" cy="28799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592859" cy="287992"/>
            </a:xfrm>
            <a:custGeom>
              <a:avLst/>
              <a:gdLst/>
              <a:ahLst/>
              <a:cxnLst/>
              <a:rect r="r" b="b" t="t" l="l"/>
              <a:pathLst>
                <a:path h="287992" w="2592859">
                  <a:moveTo>
                    <a:pt x="31456" y="0"/>
                  </a:moveTo>
                  <a:lnTo>
                    <a:pt x="2561403" y="0"/>
                  </a:lnTo>
                  <a:cubicBezTo>
                    <a:pt x="2569745" y="0"/>
                    <a:pt x="2577746" y="3314"/>
                    <a:pt x="2583646" y="9213"/>
                  </a:cubicBezTo>
                  <a:cubicBezTo>
                    <a:pt x="2589545" y="15112"/>
                    <a:pt x="2592859" y="23113"/>
                    <a:pt x="2592859" y="31456"/>
                  </a:cubicBezTo>
                  <a:lnTo>
                    <a:pt x="2592859" y="256536"/>
                  </a:lnTo>
                  <a:cubicBezTo>
                    <a:pt x="2592859" y="264879"/>
                    <a:pt x="2589545" y="272880"/>
                    <a:pt x="2583646" y="278779"/>
                  </a:cubicBezTo>
                  <a:cubicBezTo>
                    <a:pt x="2577746" y="284678"/>
                    <a:pt x="2569745" y="287992"/>
                    <a:pt x="2561403" y="287992"/>
                  </a:cubicBezTo>
                  <a:lnTo>
                    <a:pt x="31456" y="287992"/>
                  </a:lnTo>
                  <a:cubicBezTo>
                    <a:pt x="23113" y="287992"/>
                    <a:pt x="15112" y="284678"/>
                    <a:pt x="9213" y="278779"/>
                  </a:cubicBezTo>
                  <a:cubicBezTo>
                    <a:pt x="3314" y="272880"/>
                    <a:pt x="0" y="264879"/>
                    <a:pt x="0" y="256536"/>
                  </a:cubicBezTo>
                  <a:lnTo>
                    <a:pt x="0" y="31456"/>
                  </a:lnTo>
                  <a:cubicBezTo>
                    <a:pt x="0" y="23113"/>
                    <a:pt x="3314" y="15112"/>
                    <a:pt x="9213" y="9213"/>
                  </a:cubicBezTo>
                  <a:cubicBezTo>
                    <a:pt x="15112" y="3314"/>
                    <a:pt x="23113" y="0"/>
                    <a:pt x="3145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F4F4ED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104775"/>
              <a:ext cx="2592859" cy="392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94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9387558" y="2590800"/>
            <a:ext cx="9357930" cy="793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2B2929"/>
                </a:solidFill>
                <a:latin typeface="Agrandir Bold"/>
                <a:ea typeface="Agrandir Bold"/>
                <a:cs typeface="Agrandir Bold"/>
                <a:sym typeface="Agrandir Bold"/>
              </a:rPr>
              <a:t>Purpose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3162212" y="5975754"/>
            <a:ext cx="4995894" cy="4114800"/>
          </a:xfrm>
          <a:custGeom>
            <a:avLst/>
            <a:gdLst/>
            <a:ahLst/>
            <a:cxnLst/>
            <a:rect r="r" b="b" t="t" l="l"/>
            <a:pathLst>
              <a:path h="4114800" w="4995894">
                <a:moveTo>
                  <a:pt x="0" y="0"/>
                </a:moveTo>
                <a:lnTo>
                  <a:pt x="4995894" y="0"/>
                </a:lnTo>
                <a:lnTo>
                  <a:pt x="49958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9144000" y="3241676"/>
            <a:ext cx="10958232" cy="433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2B2929"/>
                </a:solidFill>
                <a:latin typeface="Agrandir Bold"/>
                <a:ea typeface="Agrandir Bold"/>
                <a:cs typeface="Agrandir Bold"/>
                <a:sym typeface="Agrandir Bold"/>
              </a:rPr>
              <a:t>24/7 Availability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2B2929"/>
                </a:solidFill>
                <a:latin typeface="Agrandir Bold"/>
                <a:ea typeface="Agrandir Bold"/>
                <a:cs typeface="Agrandir Bold"/>
                <a:sym typeface="Agrandir Bold"/>
              </a:rPr>
              <a:t>Cost-Effective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2B2929"/>
                </a:solidFill>
                <a:latin typeface="Agrandir Bold"/>
                <a:ea typeface="Agrandir Bold"/>
                <a:cs typeface="Agrandir Bold"/>
                <a:sym typeface="Agrandir Bold"/>
              </a:rPr>
              <a:t>Enhanced User Experience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2B2929"/>
                </a:solidFill>
                <a:latin typeface="Agrandir Bold"/>
                <a:ea typeface="Agrandir Bold"/>
                <a:cs typeface="Agrandir Bold"/>
                <a:sym typeface="Agrandir Bold"/>
              </a:rPr>
              <a:t> Scalability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2B2929"/>
                </a:solidFill>
                <a:latin typeface="Agrandir Bold"/>
                <a:ea typeface="Agrandir Bold"/>
                <a:cs typeface="Agrandir Bold"/>
                <a:sym typeface="Agrandir Bold"/>
              </a:rPr>
              <a:t>Time-Saving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2B2929"/>
                </a:solidFill>
                <a:latin typeface="Agrandir Bold"/>
                <a:ea typeface="Agrandir Bold"/>
                <a:cs typeface="Agrandir Bold"/>
                <a:sym typeface="Agrandir Bold"/>
              </a:rPr>
              <a:t>Lead Generation and Engagement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2B2929"/>
                </a:solidFill>
                <a:latin typeface="Agrandir Bold"/>
                <a:ea typeface="Agrandir Bold"/>
                <a:cs typeface="Agrandir Bold"/>
                <a:sym typeface="Agrandir Bold"/>
              </a:rPr>
              <a:t>Multichannel Support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2B2929"/>
                </a:solidFill>
                <a:latin typeface="Agrandir Bold"/>
                <a:ea typeface="Agrandir Bold"/>
                <a:cs typeface="Agrandir Bold"/>
                <a:sym typeface="Agrandir Bold"/>
              </a:rPr>
              <a:t>Data Collection and Insights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14131552" y="41648"/>
            <a:ext cx="4198096" cy="4114800"/>
          </a:xfrm>
          <a:custGeom>
            <a:avLst/>
            <a:gdLst/>
            <a:ahLst/>
            <a:cxnLst/>
            <a:rect r="r" b="b" t="t" l="l"/>
            <a:pathLst>
              <a:path h="4114800" w="4198096">
                <a:moveTo>
                  <a:pt x="0" y="0"/>
                </a:moveTo>
                <a:lnTo>
                  <a:pt x="4198096" y="0"/>
                </a:lnTo>
                <a:lnTo>
                  <a:pt x="41980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148576" y="1372114"/>
            <a:ext cx="11990848" cy="1573378"/>
            <a:chOff x="0" y="0"/>
            <a:chExt cx="3158083" cy="41438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158083" cy="414387"/>
            </a:xfrm>
            <a:custGeom>
              <a:avLst/>
              <a:gdLst/>
              <a:ahLst/>
              <a:cxnLst/>
              <a:rect r="r" b="b" t="t" l="l"/>
              <a:pathLst>
                <a:path h="414387" w="3158083">
                  <a:moveTo>
                    <a:pt x="25826" y="0"/>
                  </a:moveTo>
                  <a:lnTo>
                    <a:pt x="3132257" y="0"/>
                  </a:lnTo>
                  <a:cubicBezTo>
                    <a:pt x="3146521" y="0"/>
                    <a:pt x="3158083" y="11563"/>
                    <a:pt x="3158083" y="25826"/>
                  </a:cubicBezTo>
                  <a:lnTo>
                    <a:pt x="3158083" y="388561"/>
                  </a:lnTo>
                  <a:cubicBezTo>
                    <a:pt x="3158083" y="402825"/>
                    <a:pt x="3146521" y="414387"/>
                    <a:pt x="3132257" y="414387"/>
                  </a:cubicBezTo>
                  <a:lnTo>
                    <a:pt x="25826" y="414387"/>
                  </a:lnTo>
                  <a:cubicBezTo>
                    <a:pt x="11563" y="414387"/>
                    <a:pt x="0" y="402825"/>
                    <a:pt x="0" y="388561"/>
                  </a:cubicBezTo>
                  <a:lnTo>
                    <a:pt x="0" y="25826"/>
                  </a:lnTo>
                  <a:cubicBezTo>
                    <a:pt x="0" y="11563"/>
                    <a:pt x="11563" y="0"/>
                    <a:pt x="2582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F4F4ED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133350"/>
              <a:ext cx="3158083" cy="5477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0080"/>
                </a:lnSpc>
              </a:pPr>
              <a:r>
                <a:rPr lang="en-US" b="true" sz="7200">
                  <a:solidFill>
                    <a:srgbClr val="2B2929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Types of Chatbots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-2634089" y="7533632"/>
            <a:ext cx="4995894" cy="4114800"/>
          </a:xfrm>
          <a:custGeom>
            <a:avLst/>
            <a:gdLst/>
            <a:ahLst/>
            <a:cxnLst/>
            <a:rect r="r" b="b" t="t" l="l"/>
            <a:pathLst>
              <a:path h="4114800" w="4995894">
                <a:moveTo>
                  <a:pt x="0" y="0"/>
                </a:moveTo>
                <a:lnTo>
                  <a:pt x="4995894" y="0"/>
                </a:lnTo>
                <a:lnTo>
                  <a:pt x="49958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70013" y="3186459"/>
            <a:ext cx="8673987" cy="519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3" indent="-431796" lvl="1">
              <a:lnSpc>
                <a:spcPts val="5599"/>
              </a:lnSpc>
              <a:buFont typeface="Arial"/>
              <a:buChar char="•"/>
            </a:pPr>
            <a:r>
              <a:rPr lang="en-US" b="true" sz="3999">
                <a:solidFill>
                  <a:srgbClr val="2B2929"/>
                </a:solidFill>
                <a:latin typeface="Agrandir Bold"/>
                <a:ea typeface="Agrandir Bold"/>
                <a:cs typeface="Agrandir Bold"/>
                <a:sym typeface="Agrandir Bold"/>
              </a:rPr>
              <a:t>Retrieval-Based Chatbots</a:t>
            </a:r>
          </a:p>
          <a:p>
            <a:pPr algn="l" marL="539751" indent="-269876" lvl="1">
              <a:lnSpc>
                <a:spcPts val="3500"/>
              </a:lnSpc>
              <a:buFont typeface="Arial"/>
              <a:buChar char="•"/>
            </a:pPr>
            <a:r>
              <a:rPr lang="en-US" b="true" sz="2500">
                <a:solidFill>
                  <a:srgbClr val="2B2929"/>
                </a:solidFill>
                <a:latin typeface="Agrandir Bold"/>
                <a:ea typeface="Agrandir Bold"/>
                <a:cs typeface="Agrandir Bold"/>
                <a:sym typeface="Agrandir Bold"/>
              </a:rPr>
              <a:t>Description: These chatbots rely on a predefined set of responses and select the most appropriate one based on user input.</a:t>
            </a:r>
          </a:p>
          <a:p>
            <a:pPr algn="l" marL="539751" indent="-269876" lvl="1">
              <a:lnSpc>
                <a:spcPts val="3500"/>
              </a:lnSpc>
              <a:buFont typeface="Arial"/>
              <a:buChar char="•"/>
            </a:pPr>
            <a:r>
              <a:rPr lang="en-US" b="true" sz="2500">
                <a:solidFill>
                  <a:srgbClr val="2B2929"/>
                </a:solidFill>
                <a:latin typeface="Agrandir Bold"/>
                <a:ea typeface="Agrandir Bold"/>
                <a:cs typeface="Agrandir Bold"/>
                <a:sym typeface="Agrandir Bold"/>
              </a:rPr>
              <a:t>Functionality:</a:t>
            </a:r>
          </a:p>
          <a:p>
            <a:pPr algn="l" marL="1079502" indent="-359834" lvl="2">
              <a:lnSpc>
                <a:spcPts val="3500"/>
              </a:lnSpc>
              <a:buFont typeface="Arial"/>
              <a:buChar char="⚬"/>
            </a:pPr>
            <a:r>
              <a:rPr lang="en-US" b="true" sz="2500">
                <a:solidFill>
                  <a:srgbClr val="2B2929"/>
                </a:solidFill>
                <a:latin typeface="Agrandir Bold"/>
                <a:ea typeface="Agrandir Bold"/>
                <a:cs typeface="Agrandir Bold"/>
                <a:sym typeface="Agrandir Bold"/>
              </a:rPr>
              <a:t>Use lookup tables or knowledge bases to provide answers.</a:t>
            </a:r>
          </a:p>
          <a:p>
            <a:pPr algn="l" marL="1079502" indent="-359834" lvl="2">
              <a:lnSpc>
                <a:spcPts val="3500"/>
              </a:lnSpc>
              <a:buFont typeface="Arial"/>
              <a:buChar char="⚬"/>
            </a:pPr>
            <a:r>
              <a:rPr lang="en-US" b="true" sz="2500">
                <a:solidFill>
                  <a:srgbClr val="2B2929"/>
                </a:solidFill>
                <a:latin typeface="Agrandir Bold"/>
                <a:ea typeface="Agrandir Bold"/>
                <a:cs typeface="Agrandir Bold"/>
                <a:sym typeface="Agrandir Bold"/>
              </a:rPr>
              <a:t>Effective for straightforward queries where responses can be predetermined.</a:t>
            </a:r>
          </a:p>
          <a:p>
            <a:pPr algn="l" marL="539751" indent="-269876" lvl="1">
              <a:lnSpc>
                <a:spcPts val="3500"/>
              </a:lnSpc>
              <a:buFont typeface="Arial"/>
              <a:buChar char="•"/>
            </a:pPr>
            <a:r>
              <a:rPr lang="en-US" b="true" sz="2500">
                <a:solidFill>
                  <a:srgbClr val="2B2929"/>
                </a:solidFill>
                <a:latin typeface="Agrandir Bold"/>
                <a:ea typeface="Agrandir Bold"/>
                <a:cs typeface="Agrandir Bold"/>
                <a:sym typeface="Agrandir Bold"/>
              </a:rPr>
              <a:t>Use Cases: Frequently Asked Questions (FAQs), basic customer support inquiries.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144000" y="3186459"/>
            <a:ext cx="8673987" cy="519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3" indent="-431796" lvl="1">
              <a:lnSpc>
                <a:spcPts val="5599"/>
              </a:lnSpc>
              <a:buFont typeface="Arial"/>
              <a:buChar char="•"/>
            </a:pPr>
            <a:r>
              <a:rPr lang="en-US" b="true" sz="3999">
                <a:solidFill>
                  <a:srgbClr val="2B2929"/>
                </a:solidFill>
                <a:latin typeface="Agrandir Bold"/>
                <a:ea typeface="Agrandir Bold"/>
                <a:cs typeface="Agrandir Bold"/>
                <a:sym typeface="Agrandir Bold"/>
              </a:rPr>
              <a:t>Generative Chatbots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b="true" sz="2499">
                <a:solidFill>
                  <a:srgbClr val="2B2929"/>
                </a:solidFill>
                <a:latin typeface="Agrandir Bold"/>
                <a:ea typeface="Agrandir Bold"/>
                <a:cs typeface="Agrandir Bold"/>
                <a:sym typeface="Agrandir Bold"/>
              </a:rPr>
              <a:t>Description: These chatbots generate responses on the fly using machine learning models.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b="true" sz="2499">
                <a:solidFill>
                  <a:srgbClr val="2B2929"/>
                </a:solidFill>
                <a:latin typeface="Agrandir Bold"/>
                <a:ea typeface="Agrandir Bold"/>
                <a:cs typeface="Agrandir Bold"/>
                <a:sym typeface="Agrandir Bold"/>
              </a:rPr>
              <a:t>Functionality:</a:t>
            </a:r>
          </a:p>
          <a:p>
            <a:pPr algn="l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b="true" sz="2499">
                <a:solidFill>
                  <a:srgbClr val="2B2929"/>
                </a:solidFill>
                <a:latin typeface="Agrandir Bold"/>
                <a:ea typeface="Agrandir Bold"/>
                <a:cs typeface="Agrandir Bold"/>
                <a:sym typeface="Agrandir Bold"/>
              </a:rPr>
              <a:t>Create unique responses based on the context of the conversation.</a:t>
            </a:r>
          </a:p>
          <a:p>
            <a:pPr algn="l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b="true" sz="2499">
                <a:solidFill>
                  <a:srgbClr val="2B2929"/>
                </a:solidFill>
                <a:latin typeface="Agrandir Bold"/>
                <a:ea typeface="Agrandir Bold"/>
                <a:cs typeface="Agrandir Bold"/>
                <a:sym typeface="Agrandir Bold"/>
              </a:rPr>
              <a:t>More complex and data-intensive, often using deep learning techniques.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b="true" sz="2499">
                <a:solidFill>
                  <a:srgbClr val="2B2929"/>
                </a:solidFill>
                <a:latin typeface="Agrandir Bold"/>
                <a:ea typeface="Agrandir Bold"/>
                <a:cs typeface="Agrandir Bold"/>
                <a:sym typeface="Agrandir Bold"/>
              </a:rPr>
              <a:t>Use Cases: Conversational agents that require more nuanced interactions, such as virtual assistants.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1031615"/>
            <a:ext cx="18288000" cy="12268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7200" b="true">
                <a:solidFill>
                  <a:srgbClr val="2B292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Chatbot (Seq2Seq)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6854279" y="3056868"/>
            <a:ext cx="11433721" cy="5159605"/>
          </a:xfrm>
          <a:custGeom>
            <a:avLst/>
            <a:gdLst/>
            <a:ahLst/>
            <a:cxnLst/>
            <a:rect r="r" b="b" t="t" l="l"/>
            <a:pathLst>
              <a:path h="5159605" w="11433721">
                <a:moveTo>
                  <a:pt x="0" y="0"/>
                </a:moveTo>
                <a:lnTo>
                  <a:pt x="11433721" y="0"/>
                </a:lnTo>
                <a:lnTo>
                  <a:pt x="11433721" y="5159605"/>
                </a:lnTo>
                <a:lnTo>
                  <a:pt x="0" y="51596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803" t="0" r="-3283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14080" y="4028440"/>
            <a:ext cx="6440199" cy="1972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2B2929"/>
                </a:solidFill>
                <a:latin typeface="Agrandir Bold"/>
                <a:ea typeface="Agrandir Bold"/>
                <a:cs typeface="Agrandir Bold"/>
                <a:sym typeface="Agrandir Bold"/>
              </a:rPr>
              <a:t>Step 1: Install and Import Libaries 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-5400000">
            <a:off x="-41648" y="6043033"/>
            <a:ext cx="4198096" cy="4114800"/>
          </a:xfrm>
          <a:custGeom>
            <a:avLst/>
            <a:gdLst/>
            <a:ahLst/>
            <a:cxnLst/>
            <a:rect r="r" b="b" t="t" l="l"/>
            <a:pathLst>
              <a:path h="4114800" w="4198096">
                <a:moveTo>
                  <a:pt x="0" y="0"/>
                </a:moveTo>
                <a:lnTo>
                  <a:pt x="4198096" y="0"/>
                </a:lnTo>
                <a:lnTo>
                  <a:pt x="41980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490374" y="8491029"/>
            <a:ext cx="4995894" cy="4114800"/>
          </a:xfrm>
          <a:custGeom>
            <a:avLst/>
            <a:gdLst/>
            <a:ahLst/>
            <a:cxnLst/>
            <a:rect r="r" b="b" t="t" l="l"/>
            <a:pathLst>
              <a:path h="4114800" w="4995894">
                <a:moveTo>
                  <a:pt x="0" y="0"/>
                </a:moveTo>
                <a:lnTo>
                  <a:pt x="4995894" y="0"/>
                </a:lnTo>
                <a:lnTo>
                  <a:pt x="49958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21725" y="1260475"/>
            <a:ext cx="7260288" cy="793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2B2929"/>
                </a:solidFill>
                <a:latin typeface="Agrandir Bold"/>
                <a:ea typeface="Agrandir Bold"/>
                <a:cs typeface="Agrandir Bold"/>
                <a:sym typeface="Agrandir Bold"/>
              </a:rPr>
              <a:t>Libraries used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21725" y="2216150"/>
            <a:ext cx="7260288" cy="1666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b="true" sz="3000" u="sng">
                <a:solidFill>
                  <a:srgbClr val="2B2929"/>
                </a:solidFill>
                <a:latin typeface="Agrandir Bold"/>
                <a:ea typeface="Agrandir Bold"/>
                <a:cs typeface="Agrandir Bold"/>
                <a:sym typeface="Agrandir Bold"/>
              </a:rPr>
              <a:t>NumPy</a:t>
            </a:r>
            <a:r>
              <a:rPr lang="en-US" b="true" sz="3000">
                <a:solidFill>
                  <a:srgbClr val="2B2929"/>
                </a:solidFill>
                <a:latin typeface="Agrandir Bold"/>
                <a:ea typeface="Agrandir Bold"/>
                <a:cs typeface="Agrandir Bold"/>
                <a:sym typeface="Agrandir Bold"/>
              </a:rPr>
              <a:t>: For handling numerical operations and transformations efficiently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21725" y="4044950"/>
            <a:ext cx="7260288" cy="1133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b="true" sz="3000" u="sng">
                <a:solidFill>
                  <a:srgbClr val="2B2929"/>
                </a:solidFill>
                <a:latin typeface="Agrandir Bold"/>
                <a:ea typeface="Agrandir Bold"/>
                <a:cs typeface="Agrandir Bold"/>
                <a:sym typeface="Agrandir Bold"/>
              </a:rPr>
              <a:t>Pandas</a:t>
            </a:r>
            <a:r>
              <a:rPr lang="en-US" b="true" sz="3000">
                <a:solidFill>
                  <a:srgbClr val="2B2929"/>
                </a:solidFill>
                <a:latin typeface="Agrandir Bold"/>
                <a:ea typeface="Agrandir Bold"/>
                <a:cs typeface="Agrandir Bold"/>
                <a:sym typeface="Agrandir Bold"/>
              </a:rPr>
              <a:t>: To load and manipilate the dataset for training and testing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0" y="5978525"/>
            <a:ext cx="4995894" cy="4114800"/>
          </a:xfrm>
          <a:custGeom>
            <a:avLst/>
            <a:gdLst/>
            <a:ahLst/>
            <a:cxnLst/>
            <a:rect r="r" b="b" t="t" l="l"/>
            <a:pathLst>
              <a:path h="4114800" w="4995894">
                <a:moveTo>
                  <a:pt x="0" y="0"/>
                </a:moveTo>
                <a:lnTo>
                  <a:pt x="4995894" y="0"/>
                </a:lnTo>
                <a:lnTo>
                  <a:pt x="49958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221725" y="5340350"/>
            <a:ext cx="7260288" cy="1133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b="true" sz="3000" u="sng">
                <a:solidFill>
                  <a:srgbClr val="2B2929"/>
                </a:solidFill>
                <a:latin typeface="Agrandir Bold"/>
                <a:ea typeface="Agrandir Bold"/>
                <a:cs typeface="Agrandir Bold"/>
                <a:sym typeface="Agrandir Bold"/>
              </a:rPr>
              <a:t>NLTK (Natural Language Toolkit)</a:t>
            </a:r>
            <a:r>
              <a:rPr lang="en-US" b="true" sz="3000">
                <a:solidFill>
                  <a:srgbClr val="2B2929"/>
                </a:solidFill>
                <a:latin typeface="Agrandir Bold"/>
                <a:ea typeface="Agrandir Bold"/>
                <a:cs typeface="Agrandir Bold"/>
                <a:sym typeface="Agrandir Bold"/>
              </a:rPr>
              <a:t>: For natural language text processing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21725" y="6635750"/>
            <a:ext cx="7260288" cy="2200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u="sng" b="true">
                <a:solidFill>
                  <a:srgbClr val="2B2929"/>
                </a:solidFill>
                <a:latin typeface="Agrandir Bold"/>
                <a:ea typeface="Agrandir Bold"/>
                <a:cs typeface="Agrandir Bold"/>
                <a:sym typeface="Agrandir Bold"/>
              </a:rPr>
              <a:t>TensorFlow</a:t>
            </a:r>
            <a:r>
              <a:rPr lang="en-US" sz="3000" b="true">
                <a:solidFill>
                  <a:srgbClr val="2B2929"/>
                </a:solidFill>
                <a:latin typeface="Agrandir Bold"/>
                <a:ea typeface="Agrandir Bold"/>
                <a:cs typeface="Agrandir Bold"/>
                <a:sym typeface="Agrandir Bold"/>
              </a:rPr>
              <a:t>: Used to build and train the seq2seq neural network with attention mechanism.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9805986" y="1911350"/>
            <a:ext cx="7260288" cy="1666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u="sng" b="true">
                <a:solidFill>
                  <a:srgbClr val="2B2929"/>
                </a:solidFill>
                <a:latin typeface="Agrandir Bold"/>
                <a:ea typeface="Agrandir Bold"/>
                <a:cs typeface="Agrandir Bold"/>
                <a:sym typeface="Agrandir Bold"/>
              </a:rPr>
              <a:t>Scikit-learn</a:t>
            </a:r>
            <a:r>
              <a:rPr lang="en-US" sz="3000" b="true">
                <a:solidFill>
                  <a:srgbClr val="2B2929"/>
                </a:solidFill>
                <a:latin typeface="Agrandir Bold"/>
                <a:ea typeface="Agrandir Bold"/>
                <a:cs typeface="Agrandir Bold"/>
                <a:sym typeface="Agrandir Bold"/>
              </a:rPr>
              <a:t>: For splitting the dataset into training and testing sets</a:t>
            </a:r>
          </a:p>
          <a:p>
            <a:pPr algn="l">
              <a:lnSpc>
                <a:spcPts val="420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9805986" y="3397250"/>
            <a:ext cx="7260288" cy="1133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b="true" sz="3000" u="sng">
                <a:solidFill>
                  <a:srgbClr val="2B2929"/>
                </a:solidFill>
                <a:latin typeface="Agrandir Bold"/>
                <a:ea typeface="Agrandir Bold"/>
                <a:cs typeface="Agrandir Bold"/>
                <a:sym typeface="Agrandir Bold"/>
              </a:rPr>
              <a:t>OS</a:t>
            </a:r>
            <a:r>
              <a:rPr lang="en-US" sz="3000" b="true">
                <a:solidFill>
                  <a:srgbClr val="2B2929"/>
                </a:solidFill>
                <a:latin typeface="Agrandir Bold"/>
                <a:ea typeface="Agrandir Bold"/>
                <a:cs typeface="Agrandir Bold"/>
                <a:sym typeface="Agrandir Bold"/>
              </a:rPr>
              <a:t>: To interact with the operating system for file handling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805986" y="4806950"/>
            <a:ext cx="7260288" cy="60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b="true" sz="3000" u="sng">
                <a:solidFill>
                  <a:srgbClr val="2B2929"/>
                </a:solidFill>
                <a:latin typeface="Agrandir Bold"/>
                <a:ea typeface="Agrandir Bold"/>
                <a:cs typeface="Agrandir Bold"/>
                <a:sym typeface="Agrandir Bold"/>
              </a:rPr>
              <a:t>Zipfile</a:t>
            </a:r>
            <a:r>
              <a:rPr lang="en-US" sz="3000" b="true">
                <a:solidFill>
                  <a:srgbClr val="2B2929"/>
                </a:solidFill>
                <a:latin typeface="Agrandir Bold"/>
                <a:ea typeface="Agrandir Bold"/>
                <a:cs typeface="Agrandir Bold"/>
                <a:sym typeface="Agrandir Bold"/>
              </a:rPr>
              <a:t>: To handle ZIP file extraction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-10800000">
            <a:off x="14089904" y="6172200"/>
            <a:ext cx="4198096" cy="4114800"/>
          </a:xfrm>
          <a:custGeom>
            <a:avLst/>
            <a:gdLst/>
            <a:ahLst/>
            <a:cxnLst/>
            <a:rect r="r" b="b" t="t" l="l"/>
            <a:pathLst>
              <a:path h="4114800" w="4198096">
                <a:moveTo>
                  <a:pt x="0" y="0"/>
                </a:moveTo>
                <a:lnTo>
                  <a:pt x="4198096" y="0"/>
                </a:lnTo>
                <a:lnTo>
                  <a:pt x="41980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3938" y="1028700"/>
            <a:ext cx="16230600" cy="1544117"/>
            <a:chOff x="0" y="0"/>
            <a:chExt cx="4274726" cy="40668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406681"/>
            </a:xfrm>
            <a:custGeom>
              <a:avLst/>
              <a:gdLst/>
              <a:ahLst/>
              <a:cxnLst/>
              <a:rect r="r" b="b" t="t" l="l"/>
              <a:pathLst>
                <a:path h="406681" w="4274726">
                  <a:moveTo>
                    <a:pt x="19080" y="0"/>
                  </a:moveTo>
                  <a:lnTo>
                    <a:pt x="4255646" y="0"/>
                  </a:lnTo>
                  <a:cubicBezTo>
                    <a:pt x="4266183" y="0"/>
                    <a:pt x="4274726" y="8542"/>
                    <a:pt x="4274726" y="19080"/>
                  </a:cubicBezTo>
                  <a:lnTo>
                    <a:pt x="4274726" y="387601"/>
                  </a:lnTo>
                  <a:cubicBezTo>
                    <a:pt x="4274726" y="398139"/>
                    <a:pt x="4266183" y="406681"/>
                    <a:pt x="4255646" y="406681"/>
                  </a:cubicBezTo>
                  <a:lnTo>
                    <a:pt x="19080" y="406681"/>
                  </a:lnTo>
                  <a:cubicBezTo>
                    <a:pt x="8542" y="406681"/>
                    <a:pt x="0" y="398139"/>
                    <a:pt x="0" y="387601"/>
                  </a:cubicBezTo>
                  <a:lnTo>
                    <a:pt x="0" y="19080"/>
                  </a:lnTo>
                  <a:cubicBezTo>
                    <a:pt x="0" y="8542"/>
                    <a:pt x="8542" y="0"/>
                    <a:pt x="1908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F4F4ED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247650"/>
              <a:ext cx="4274726" cy="6543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7140"/>
                </a:lnSpc>
                <a:spcBef>
                  <a:spcPct val="0"/>
                </a:spcBef>
              </a:pPr>
              <a:r>
                <a:rPr lang="en-US" b="true" sz="5100">
                  <a:solidFill>
                    <a:srgbClr val="2B2929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Step 2: Dataset Preparation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7841491" y="3353392"/>
            <a:ext cx="11301259" cy="5904908"/>
          </a:xfrm>
          <a:custGeom>
            <a:avLst/>
            <a:gdLst/>
            <a:ahLst/>
            <a:cxnLst/>
            <a:rect r="r" b="b" t="t" l="l"/>
            <a:pathLst>
              <a:path h="5904908" w="11301259">
                <a:moveTo>
                  <a:pt x="0" y="0"/>
                </a:moveTo>
                <a:lnTo>
                  <a:pt x="11301259" y="0"/>
                </a:lnTo>
                <a:lnTo>
                  <a:pt x="11301259" y="5904908"/>
                </a:lnTo>
                <a:lnTo>
                  <a:pt x="0" y="59049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9139238" y="4463415"/>
            <a:ext cx="9525" cy="1226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023938" y="2547281"/>
            <a:ext cx="3999667" cy="793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2B2929"/>
                </a:solidFill>
                <a:latin typeface="Agrandir Bold"/>
                <a:ea typeface="Agrandir Bold"/>
                <a:cs typeface="Agrandir Bold"/>
                <a:sym typeface="Agrandir Bold"/>
              </a:rPr>
              <a:t>Dataset Details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-5400000">
            <a:off x="-41648" y="6130552"/>
            <a:ext cx="4198096" cy="4114800"/>
          </a:xfrm>
          <a:custGeom>
            <a:avLst/>
            <a:gdLst/>
            <a:ahLst/>
            <a:cxnLst/>
            <a:rect r="r" b="b" t="t" l="l"/>
            <a:pathLst>
              <a:path h="4114800" w="4198096">
                <a:moveTo>
                  <a:pt x="0" y="0"/>
                </a:moveTo>
                <a:lnTo>
                  <a:pt x="4198096" y="0"/>
                </a:lnTo>
                <a:lnTo>
                  <a:pt x="41980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3140710"/>
            <a:ext cx="6812791" cy="6264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b="true" sz="3499">
                <a:solidFill>
                  <a:srgbClr val="2B2929"/>
                </a:solidFill>
                <a:latin typeface="Agrandir Bold"/>
                <a:ea typeface="Agrandir Bold"/>
                <a:cs typeface="Agrandir Bold"/>
                <a:sym typeface="Agrandir Bold"/>
              </a:rPr>
              <a:t>Number of Dialogues: 3,725 pairs of queries and responses. </a:t>
            </a:r>
          </a:p>
          <a:p>
            <a:pPr algn="l"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b="true" sz="3499">
                <a:solidFill>
                  <a:srgbClr val="2B2929"/>
                </a:solidFill>
                <a:latin typeface="Agrandir Bold"/>
                <a:ea typeface="Agrandir Bold"/>
                <a:cs typeface="Agrandir Bold"/>
                <a:sym typeface="Agrandir Bold"/>
              </a:rPr>
              <a:t>Format: Each line is a dialogue pair with the query and response separated by a tab.</a:t>
            </a:r>
          </a:p>
          <a:p>
            <a:pPr algn="l"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b="true" sz="3499">
                <a:solidFill>
                  <a:srgbClr val="2B2929"/>
                </a:solidFill>
                <a:latin typeface="Agrandir Bold"/>
                <a:ea typeface="Agrandir Bold"/>
                <a:cs typeface="Agrandir Bold"/>
                <a:sym typeface="Agrandir Bold"/>
              </a:rPr>
              <a:t>Content Type: Casual and informal conversational exchanges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4146856" y="-2314042"/>
            <a:ext cx="4995894" cy="4114800"/>
          </a:xfrm>
          <a:custGeom>
            <a:avLst/>
            <a:gdLst/>
            <a:ahLst/>
            <a:cxnLst/>
            <a:rect r="r" b="b" t="t" l="l"/>
            <a:pathLst>
              <a:path h="4114800" w="4995894">
                <a:moveTo>
                  <a:pt x="0" y="0"/>
                </a:moveTo>
                <a:lnTo>
                  <a:pt x="4995894" y="0"/>
                </a:lnTo>
                <a:lnTo>
                  <a:pt x="49958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7841491" y="9229725"/>
            <a:ext cx="9924206" cy="3039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51"/>
              </a:lnSpc>
            </a:pPr>
            <a:r>
              <a:rPr lang="en-US" sz="1822">
                <a:solidFill>
                  <a:srgbClr val="2B2929"/>
                </a:solidFill>
                <a:latin typeface="Canva Sans"/>
                <a:ea typeface="Canva Sans"/>
                <a:cs typeface="Canva Sans"/>
                <a:sym typeface="Canva Sans"/>
              </a:rPr>
              <a:t>https://www.kaggle.com/datasets/grafstor/simple-dialogs-for-chatbot/data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244830" y="7957826"/>
            <a:ext cx="3473016" cy="2860502"/>
          </a:xfrm>
          <a:custGeom>
            <a:avLst/>
            <a:gdLst/>
            <a:ahLst/>
            <a:cxnLst/>
            <a:rect r="r" b="b" t="t" l="l"/>
            <a:pathLst>
              <a:path h="2860502" w="3473016">
                <a:moveTo>
                  <a:pt x="0" y="0"/>
                </a:moveTo>
                <a:lnTo>
                  <a:pt x="3473015" y="0"/>
                </a:lnTo>
                <a:lnTo>
                  <a:pt x="3473015" y="2860503"/>
                </a:lnTo>
                <a:lnTo>
                  <a:pt x="0" y="28605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2462344"/>
            <a:ext cx="10651779" cy="1274721"/>
          </a:xfrm>
          <a:custGeom>
            <a:avLst/>
            <a:gdLst/>
            <a:ahLst/>
            <a:cxnLst/>
            <a:rect r="r" b="b" t="t" l="l"/>
            <a:pathLst>
              <a:path h="1274721" w="10651779">
                <a:moveTo>
                  <a:pt x="0" y="0"/>
                </a:moveTo>
                <a:lnTo>
                  <a:pt x="10651779" y="0"/>
                </a:lnTo>
                <a:lnTo>
                  <a:pt x="10651779" y="1274721"/>
                </a:lnTo>
                <a:lnTo>
                  <a:pt x="0" y="127472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400000">
            <a:off x="-41648" y="5996034"/>
            <a:ext cx="4198096" cy="4114800"/>
          </a:xfrm>
          <a:custGeom>
            <a:avLst/>
            <a:gdLst/>
            <a:ahLst/>
            <a:cxnLst/>
            <a:rect r="r" b="b" t="t" l="l"/>
            <a:pathLst>
              <a:path h="4114800" w="4198096">
                <a:moveTo>
                  <a:pt x="0" y="0"/>
                </a:moveTo>
                <a:lnTo>
                  <a:pt x="4198096" y="0"/>
                </a:lnTo>
                <a:lnTo>
                  <a:pt x="41980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5954386"/>
            <a:ext cx="16031177" cy="739947"/>
          </a:xfrm>
          <a:custGeom>
            <a:avLst/>
            <a:gdLst/>
            <a:ahLst/>
            <a:cxnLst/>
            <a:rect r="r" b="b" t="t" l="l"/>
            <a:pathLst>
              <a:path h="739947" w="16031177">
                <a:moveTo>
                  <a:pt x="0" y="0"/>
                </a:moveTo>
                <a:lnTo>
                  <a:pt x="16031177" y="0"/>
                </a:lnTo>
                <a:lnTo>
                  <a:pt x="16031177" y="739947"/>
                </a:lnTo>
                <a:lnTo>
                  <a:pt x="0" y="73994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4302" t="0" r="-4302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866775"/>
            <a:ext cx="16230600" cy="1311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b="true" sz="3499">
                <a:solidFill>
                  <a:srgbClr val="2B2929"/>
                </a:solidFill>
                <a:latin typeface="Agrandir Bold"/>
                <a:ea typeface="Agrandir Bold"/>
                <a:cs typeface="Agrandir Bold"/>
                <a:sym typeface="Agrandir Bold"/>
              </a:rPr>
              <a:t>Extract Dataset</a:t>
            </a:r>
          </a:p>
          <a:p>
            <a:pPr algn="l" marL="1511298" indent="-503766" lvl="2">
              <a:lnSpc>
                <a:spcPts val="4899"/>
              </a:lnSpc>
              <a:buFont typeface="Arial"/>
              <a:buChar char="⚬"/>
            </a:pPr>
            <a:r>
              <a:rPr lang="en-US" b="true" sz="3499">
                <a:solidFill>
                  <a:srgbClr val="2B2929"/>
                </a:solidFill>
                <a:latin typeface="Agrandir Bold"/>
                <a:ea typeface="Agrandir Bold"/>
                <a:cs typeface="Agrandir Bold"/>
                <a:sym typeface="Agrandir Bold"/>
              </a:rPr>
              <a:t>The dataset is unzipped to ready for use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00125" y="3860890"/>
            <a:ext cx="16059752" cy="1930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b="true" sz="3499">
                <a:solidFill>
                  <a:srgbClr val="2B2929"/>
                </a:solidFill>
                <a:latin typeface="Agrandir Bold"/>
                <a:ea typeface="Agrandir Bold"/>
                <a:cs typeface="Agrandir Bold"/>
                <a:sym typeface="Agrandir Bold"/>
              </a:rPr>
              <a:t>Load the Dataset</a:t>
            </a:r>
          </a:p>
          <a:p>
            <a:pPr algn="l" marL="1511298" indent="-503766" lvl="2">
              <a:lnSpc>
                <a:spcPts val="4899"/>
              </a:lnSpc>
              <a:buFont typeface="Arial"/>
              <a:buChar char="⚬"/>
            </a:pPr>
            <a:r>
              <a:rPr lang="en-US" b="true" sz="3499">
                <a:solidFill>
                  <a:srgbClr val="2B2929"/>
                </a:solidFill>
                <a:latin typeface="Agrandir Bold"/>
                <a:ea typeface="Agrandir Bold"/>
                <a:cs typeface="Agrandir Bold"/>
                <a:sym typeface="Agrandir Bold"/>
              </a:rPr>
              <a:t>A tab-separated .txt file with two columns :input and response is assumed.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2263406" y="-2511425"/>
            <a:ext cx="4995894" cy="4114800"/>
          </a:xfrm>
          <a:custGeom>
            <a:avLst/>
            <a:gdLst/>
            <a:ahLst/>
            <a:cxnLst/>
            <a:rect r="r" b="b" t="t" l="l"/>
            <a:pathLst>
              <a:path h="4114800" w="4995894">
                <a:moveTo>
                  <a:pt x="0" y="0"/>
                </a:moveTo>
                <a:lnTo>
                  <a:pt x="4995894" y="0"/>
                </a:lnTo>
                <a:lnTo>
                  <a:pt x="49958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915795"/>
            <a:ext cx="16230600" cy="627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b="true" sz="3500">
                <a:solidFill>
                  <a:srgbClr val="2B2929"/>
                </a:solidFill>
                <a:latin typeface="Agrandir Bold"/>
                <a:ea typeface="Agrandir Bold"/>
                <a:cs typeface="Agrandir Bold"/>
                <a:sym typeface="Agrandir Bold"/>
              </a:rPr>
              <a:t>Clean the Text:</a:t>
            </a:r>
          </a:p>
          <a:p>
            <a:pPr algn="l" marL="1511301" indent="-503767" lvl="2">
              <a:lnSpc>
                <a:spcPts val="4900"/>
              </a:lnSpc>
              <a:buFont typeface="Arial"/>
              <a:buChar char="⚬"/>
            </a:pPr>
            <a:r>
              <a:rPr lang="en-US" b="true" sz="3500">
                <a:solidFill>
                  <a:srgbClr val="2B2929"/>
                </a:solidFill>
                <a:latin typeface="Agrandir Bold"/>
                <a:ea typeface="Agrandir Bold"/>
                <a:cs typeface="Agrandir Bold"/>
                <a:sym typeface="Agrandir Bold"/>
              </a:rPr>
              <a:t>Convert to lowercase</a:t>
            </a:r>
          </a:p>
          <a:p>
            <a:pPr algn="l" marL="2266952" indent="-566738" lvl="3">
              <a:lnSpc>
                <a:spcPts val="4900"/>
              </a:lnSpc>
              <a:buFont typeface="Arial"/>
              <a:buChar char="￭"/>
            </a:pPr>
            <a:r>
              <a:rPr lang="en-US" b="true" sz="3500">
                <a:solidFill>
                  <a:srgbClr val="2B2929"/>
                </a:solidFill>
                <a:latin typeface="Agrandir Bold"/>
                <a:ea typeface="Agrandir Bold"/>
                <a:cs typeface="Agrandir Bold"/>
                <a:sym typeface="Agrandir Bold"/>
              </a:rPr>
              <a:t>Example: “HELLO, How are You?” ==&gt; “hello, how are you?”</a:t>
            </a:r>
          </a:p>
          <a:p>
            <a:pPr algn="l" marL="1511301" indent="-503767" lvl="2">
              <a:lnSpc>
                <a:spcPts val="4900"/>
              </a:lnSpc>
              <a:buFont typeface="Arial"/>
              <a:buChar char="⚬"/>
            </a:pPr>
            <a:r>
              <a:rPr lang="en-US" b="true" sz="3500">
                <a:solidFill>
                  <a:srgbClr val="2B2929"/>
                </a:solidFill>
                <a:latin typeface="Agrandir Bold"/>
                <a:ea typeface="Agrandir Bold"/>
                <a:cs typeface="Agrandir Bold"/>
                <a:sym typeface="Agrandir Bold"/>
              </a:rPr>
              <a:t>Tokenization</a:t>
            </a:r>
          </a:p>
          <a:p>
            <a:pPr algn="l" marL="2266952" indent="-566738" lvl="3">
              <a:lnSpc>
                <a:spcPts val="4900"/>
              </a:lnSpc>
              <a:buFont typeface="Arial"/>
              <a:buChar char="￭"/>
            </a:pPr>
            <a:r>
              <a:rPr lang="en-US" b="true" sz="3500">
                <a:solidFill>
                  <a:srgbClr val="2B2929"/>
                </a:solidFill>
                <a:latin typeface="Agrandir Bold"/>
                <a:ea typeface="Agrandir Bold"/>
                <a:cs typeface="Agrandir Bold"/>
                <a:sym typeface="Agrandir Bold"/>
              </a:rPr>
              <a:t>Example: “hello, how are you?” ==&gt; [ ‘hello’, ‘,’, ‘how’, ‘are’, ‘you’, ‘?’]</a:t>
            </a:r>
          </a:p>
          <a:p>
            <a:pPr algn="l" marL="1511301" indent="-503767" lvl="2">
              <a:lnSpc>
                <a:spcPts val="4900"/>
              </a:lnSpc>
              <a:buFont typeface="Arial"/>
              <a:buChar char="⚬"/>
            </a:pPr>
            <a:r>
              <a:rPr lang="en-US" b="true" sz="3500">
                <a:solidFill>
                  <a:srgbClr val="2B2929"/>
                </a:solidFill>
                <a:latin typeface="Agrandir Bold"/>
                <a:ea typeface="Agrandir Bold"/>
                <a:cs typeface="Agrandir Bold"/>
                <a:sym typeface="Agrandir Bold"/>
              </a:rPr>
              <a:t>Join tokens</a:t>
            </a:r>
          </a:p>
          <a:p>
            <a:pPr algn="l" marL="2266952" indent="-566738" lvl="3">
              <a:lnSpc>
                <a:spcPts val="4900"/>
              </a:lnSpc>
              <a:buFont typeface="Arial"/>
              <a:buChar char="￭"/>
            </a:pPr>
            <a:r>
              <a:rPr lang="en-US" b="true" sz="3500">
                <a:solidFill>
                  <a:srgbClr val="2B2929"/>
                </a:solidFill>
                <a:latin typeface="Agrandir Bold"/>
                <a:ea typeface="Agrandir Bold"/>
                <a:cs typeface="Agrandir Bold"/>
                <a:sym typeface="Agrandir Bold"/>
              </a:rPr>
              <a:t>Example: [ ‘hello’, ‘,’, ‘how’, ‘are’, ‘you’, ‘?’] ==&gt; “hello, how are you?”</a:t>
            </a:r>
          </a:p>
          <a:p>
            <a:pPr algn="l">
              <a:lnSpc>
                <a:spcPts val="4900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4007945" y="7533616"/>
            <a:ext cx="10272111" cy="2247024"/>
          </a:xfrm>
          <a:custGeom>
            <a:avLst/>
            <a:gdLst/>
            <a:ahLst/>
            <a:cxnLst/>
            <a:rect r="r" b="b" t="t" l="l"/>
            <a:pathLst>
              <a:path h="2247024" w="10272111">
                <a:moveTo>
                  <a:pt x="0" y="0"/>
                </a:moveTo>
                <a:lnTo>
                  <a:pt x="10272110" y="0"/>
                </a:lnTo>
                <a:lnTo>
                  <a:pt x="10272110" y="2247024"/>
                </a:lnTo>
                <a:lnTo>
                  <a:pt x="0" y="22470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47487" y="771525"/>
            <a:ext cx="9027676" cy="1049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2B2929"/>
                </a:solidFill>
                <a:latin typeface="Agrandir Bold"/>
                <a:ea typeface="Agrandir Bold"/>
                <a:cs typeface="Agrandir Bold"/>
                <a:sym typeface="Agrandir Bold"/>
              </a:rPr>
              <a:t>Step 3: Data Preprocessing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5400000">
            <a:off x="14238408" y="41648"/>
            <a:ext cx="4198096" cy="4114800"/>
          </a:xfrm>
          <a:custGeom>
            <a:avLst/>
            <a:gdLst/>
            <a:ahLst/>
            <a:cxnLst/>
            <a:rect r="r" b="b" t="t" l="l"/>
            <a:pathLst>
              <a:path h="4114800" w="4198096">
                <a:moveTo>
                  <a:pt x="0" y="0"/>
                </a:moveTo>
                <a:lnTo>
                  <a:pt x="4198095" y="0"/>
                </a:lnTo>
                <a:lnTo>
                  <a:pt x="419809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400000">
            <a:off x="-3382688" y="5476216"/>
            <a:ext cx="4995894" cy="4114800"/>
          </a:xfrm>
          <a:custGeom>
            <a:avLst/>
            <a:gdLst/>
            <a:ahLst/>
            <a:cxnLst/>
            <a:rect r="r" b="b" t="t" l="l"/>
            <a:pathLst>
              <a:path h="4114800" w="4995894">
                <a:moveTo>
                  <a:pt x="0" y="0"/>
                </a:moveTo>
                <a:lnTo>
                  <a:pt x="4995894" y="0"/>
                </a:lnTo>
                <a:lnTo>
                  <a:pt x="49958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001412"/>
            <a:ext cx="10415429" cy="1197394"/>
          </a:xfrm>
          <a:custGeom>
            <a:avLst/>
            <a:gdLst/>
            <a:ahLst/>
            <a:cxnLst/>
            <a:rect r="r" b="b" t="t" l="l"/>
            <a:pathLst>
              <a:path h="1197394" w="10415429">
                <a:moveTo>
                  <a:pt x="0" y="0"/>
                </a:moveTo>
                <a:lnTo>
                  <a:pt x="10415429" y="0"/>
                </a:lnTo>
                <a:lnTo>
                  <a:pt x="10415429" y="1197395"/>
                </a:lnTo>
                <a:lnTo>
                  <a:pt x="0" y="11973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4089904" y="6172200"/>
            <a:ext cx="4198096" cy="4114800"/>
          </a:xfrm>
          <a:custGeom>
            <a:avLst/>
            <a:gdLst/>
            <a:ahLst/>
            <a:cxnLst/>
            <a:rect r="r" b="b" t="t" l="l"/>
            <a:pathLst>
              <a:path h="4114800" w="4198096">
                <a:moveTo>
                  <a:pt x="0" y="0"/>
                </a:moveTo>
                <a:lnTo>
                  <a:pt x="4198096" y="0"/>
                </a:lnTo>
                <a:lnTo>
                  <a:pt x="41980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5843582"/>
            <a:ext cx="15426787" cy="1468260"/>
          </a:xfrm>
          <a:custGeom>
            <a:avLst/>
            <a:gdLst/>
            <a:ahLst/>
            <a:cxnLst/>
            <a:rect r="r" b="b" t="t" l="l"/>
            <a:pathLst>
              <a:path h="1468260" w="15426787">
                <a:moveTo>
                  <a:pt x="0" y="0"/>
                </a:moveTo>
                <a:lnTo>
                  <a:pt x="15426787" y="0"/>
                </a:lnTo>
                <a:lnTo>
                  <a:pt x="15426787" y="1468260"/>
                </a:lnTo>
                <a:lnTo>
                  <a:pt x="0" y="146826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866775"/>
            <a:ext cx="6888160" cy="69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b="true" sz="3499">
                <a:solidFill>
                  <a:srgbClr val="2B2929"/>
                </a:solidFill>
                <a:latin typeface="Agrandir Bold"/>
                <a:ea typeface="Agrandir Bold"/>
                <a:cs typeface="Agrandir Bold"/>
                <a:sym typeface="Agrandir Bold"/>
              </a:rPr>
              <a:t>Apply Preprocessing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3475032"/>
            <a:ext cx="13270722" cy="1930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b="true" sz="3499">
                <a:solidFill>
                  <a:srgbClr val="2B2929"/>
                </a:solidFill>
                <a:latin typeface="Agrandir Bold"/>
                <a:ea typeface="Agrandir Bold"/>
                <a:cs typeface="Agrandir Bold"/>
                <a:sym typeface="Agrandir Bold"/>
              </a:rPr>
              <a:t>Split the Dataset</a:t>
            </a:r>
          </a:p>
          <a:p>
            <a:pPr algn="l" marL="1511298" indent="-503766" lvl="2">
              <a:lnSpc>
                <a:spcPts val="4899"/>
              </a:lnSpc>
              <a:buFont typeface="Arial"/>
              <a:buChar char="⚬"/>
            </a:pPr>
            <a:r>
              <a:rPr lang="en-US" b="true" sz="3499">
                <a:solidFill>
                  <a:srgbClr val="2B2929"/>
                </a:solidFill>
                <a:latin typeface="Agrandir Bold"/>
                <a:ea typeface="Agrandir Bold"/>
                <a:cs typeface="Agrandir Bold"/>
                <a:sym typeface="Agrandir Bold"/>
              </a:rPr>
              <a:t>Splits the dataset into training (80%) and testing (20%) sets.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-3238866" y="-2555875"/>
            <a:ext cx="4995894" cy="4114800"/>
          </a:xfrm>
          <a:custGeom>
            <a:avLst/>
            <a:gdLst/>
            <a:ahLst/>
            <a:cxnLst/>
            <a:rect r="r" b="b" t="t" l="l"/>
            <a:pathLst>
              <a:path h="4114800" w="4995894">
                <a:moveTo>
                  <a:pt x="0" y="0"/>
                </a:moveTo>
                <a:lnTo>
                  <a:pt x="4995894" y="0"/>
                </a:lnTo>
                <a:lnTo>
                  <a:pt x="49958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DAGav3SR1eg</dc:identifier>
  <dcterms:modified xsi:type="dcterms:W3CDTF">2011-08-01T06:04:30Z</dcterms:modified>
  <cp:revision>1</cp:revision>
  <dc:title>Artificial Intelligence</dc:title>
</cp:coreProperties>
</file>