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1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65" r:id="rId8"/>
    <p:sldId id="266" r:id="rId9"/>
    <p:sldId id="269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63" r:id="rId22"/>
    <p:sldId id="282" r:id="rId23"/>
    <p:sldId id="283" r:id="rId24"/>
    <p:sldId id="284" r:id="rId25"/>
    <p:sldId id="285" r:id="rId26"/>
    <p:sldId id="286" r:id="rId27"/>
    <p:sldId id="2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D6741D-2747-4215-BB13-6A26FE3401C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33A5E7B-E5CF-4314-AB44-2DE07B373FF2}">
      <dgm:prSet/>
      <dgm:spPr/>
      <dgm:t>
        <a:bodyPr/>
        <a:lstStyle/>
        <a:p>
          <a:r>
            <a:rPr lang="en-IN" dirty="0"/>
            <a:t>understand the </a:t>
          </a:r>
          <a:r>
            <a:rPr lang="en-IN" b="1" dirty="0"/>
            <a:t>driving factors (or driver variables) </a:t>
          </a:r>
          <a:r>
            <a:rPr lang="en-IN" dirty="0"/>
            <a:t>behind loan default, i.e. the variables which are strong indicators of default.  </a:t>
          </a:r>
          <a:endParaRPr lang="en-US" dirty="0"/>
        </a:p>
      </dgm:t>
    </dgm:pt>
    <dgm:pt modelId="{E3D12284-8BBE-4C6C-B577-A2A0528DF99D}" type="parTrans" cxnId="{1047FCF4-9558-497C-A053-48BF5682D7B8}">
      <dgm:prSet/>
      <dgm:spPr/>
      <dgm:t>
        <a:bodyPr/>
        <a:lstStyle/>
        <a:p>
          <a:endParaRPr lang="en-US"/>
        </a:p>
      </dgm:t>
    </dgm:pt>
    <dgm:pt modelId="{FA0784B2-5EEA-45D0-A655-429327765350}" type="sibTrans" cxnId="{1047FCF4-9558-497C-A053-48BF5682D7B8}">
      <dgm:prSet/>
      <dgm:spPr/>
      <dgm:t>
        <a:bodyPr/>
        <a:lstStyle/>
        <a:p>
          <a:endParaRPr lang="en-US"/>
        </a:p>
      </dgm:t>
    </dgm:pt>
    <dgm:pt modelId="{94A03229-FCBD-4992-913D-42029148D275}">
      <dgm:prSet/>
      <dgm:spPr/>
      <dgm:t>
        <a:bodyPr/>
        <a:lstStyle/>
        <a:p>
          <a:r>
            <a:rPr lang="en-IN"/>
            <a:t>identify risky loan applicants using EDA. The company can utilise this knowledge for its portfolio and risk assessment. </a:t>
          </a:r>
          <a:endParaRPr lang="en-US"/>
        </a:p>
      </dgm:t>
    </dgm:pt>
    <dgm:pt modelId="{87B82ABF-513C-4BDA-8BB0-1B0326664BAA}" type="parTrans" cxnId="{C171E3E2-46DC-4E66-B9E6-659D01C145FF}">
      <dgm:prSet/>
      <dgm:spPr/>
      <dgm:t>
        <a:bodyPr/>
        <a:lstStyle/>
        <a:p>
          <a:endParaRPr lang="en-US"/>
        </a:p>
      </dgm:t>
    </dgm:pt>
    <dgm:pt modelId="{89E5B39E-DC4E-44E3-8947-6E3DE8359093}" type="sibTrans" cxnId="{C171E3E2-46DC-4E66-B9E6-659D01C145FF}">
      <dgm:prSet/>
      <dgm:spPr/>
      <dgm:t>
        <a:bodyPr/>
        <a:lstStyle/>
        <a:p>
          <a:endParaRPr lang="en-US"/>
        </a:p>
      </dgm:t>
    </dgm:pt>
    <dgm:pt modelId="{26EFF8C4-B47D-4FF5-9CCA-2BDF4D42092A}" type="pres">
      <dgm:prSet presAssocID="{8AD6741D-2747-4215-BB13-6A26FE3401C3}" presName="root" presStyleCnt="0">
        <dgm:presLayoutVars>
          <dgm:dir/>
          <dgm:resizeHandles val="exact"/>
        </dgm:presLayoutVars>
      </dgm:prSet>
      <dgm:spPr/>
    </dgm:pt>
    <dgm:pt modelId="{D61C59FA-EE0E-45ED-B7A4-0F04F48B912F}" type="pres">
      <dgm:prSet presAssocID="{833A5E7B-E5CF-4314-AB44-2DE07B373FF2}" presName="compNode" presStyleCnt="0"/>
      <dgm:spPr/>
    </dgm:pt>
    <dgm:pt modelId="{536B332A-816C-4D82-A2AB-3B8E8AC1AC94}" type="pres">
      <dgm:prSet presAssocID="{833A5E7B-E5CF-4314-AB44-2DE07B373FF2}" presName="bgRect" presStyleLbl="bgShp" presStyleIdx="0" presStyleCnt="2"/>
      <dgm:spPr/>
    </dgm:pt>
    <dgm:pt modelId="{9C4DC8C0-35FB-4235-833D-F0A10C67429D}" type="pres">
      <dgm:prSet presAssocID="{833A5E7B-E5CF-4314-AB44-2DE07B373FF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6040B1AC-B8B2-44DC-B5B9-F4E9E2E77034}" type="pres">
      <dgm:prSet presAssocID="{833A5E7B-E5CF-4314-AB44-2DE07B373FF2}" presName="spaceRect" presStyleCnt="0"/>
      <dgm:spPr/>
    </dgm:pt>
    <dgm:pt modelId="{5046EAD3-6BFA-49DC-8662-088F344858B2}" type="pres">
      <dgm:prSet presAssocID="{833A5E7B-E5CF-4314-AB44-2DE07B373FF2}" presName="parTx" presStyleLbl="revTx" presStyleIdx="0" presStyleCnt="2">
        <dgm:presLayoutVars>
          <dgm:chMax val="0"/>
          <dgm:chPref val="0"/>
        </dgm:presLayoutVars>
      </dgm:prSet>
      <dgm:spPr/>
    </dgm:pt>
    <dgm:pt modelId="{2FAFE53C-7328-47E9-911E-C860DC5D72FB}" type="pres">
      <dgm:prSet presAssocID="{FA0784B2-5EEA-45D0-A655-429327765350}" presName="sibTrans" presStyleCnt="0"/>
      <dgm:spPr/>
    </dgm:pt>
    <dgm:pt modelId="{8969328A-7151-4ABD-B07E-AAA1DCE2D81D}" type="pres">
      <dgm:prSet presAssocID="{94A03229-FCBD-4992-913D-42029148D275}" presName="compNode" presStyleCnt="0"/>
      <dgm:spPr/>
    </dgm:pt>
    <dgm:pt modelId="{FF37754F-1C97-4371-8AEC-C8AB40BA1C31}" type="pres">
      <dgm:prSet presAssocID="{94A03229-FCBD-4992-913D-42029148D275}" presName="bgRect" presStyleLbl="bgShp" presStyleIdx="1" presStyleCnt="2"/>
      <dgm:spPr/>
    </dgm:pt>
    <dgm:pt modelId="{0F850979-30CA-4A87-9B82-774298C25526}" type="pres">
      <dgm:prSet presAssocID="{94A03229-FCBD-4992-913D-42029148D27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64113E2D-0BEC-4CD5-822E-2BC9CD126B7C}" type="pres">
      <dgm:prSet presAssocID="{94A03229-FCBD-4992-913D-42029148D275}" presName="spaceRect" presStyleCnt="0"/>
      <dgm:spPr/>
    </dgm:pt>
    <dgm:pt modelId="{3B5E655F-9A19-48B4-A2CB-62787AA6318C}" type="pres">
      <dgm:prSet presAssocID="{94A03229-FCBD-4992-913D-42029148D27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225F101-B56C-47C7-B480-0C19DF6E2686}" type="presOf" srcId="{8AD6741D-2747-4215-BB13-6A26FE3401C3}" destId="{26EFF8C4-B47D-4FF5-9CCA-2BDF4D42092A}" srcOrd="0" destOrd="0" presId="urn:microsoft.com/office/officeart/2018/2/layout/IconVerticalSolidList"/>
    <dgm:cxn modelId="{9757D010-3742-4D11-85FD-FDB7AD0C6EE8}" type="presOf" srcId="{833A5E7B-E5CF-4314-AB44-2DE07B373FF2}" destId="{5046EAD3-6BFA-49DC-8662-088F344858B2}" srcOrd="0" destOrd="0" presId="urn:microsoft.com/office/officeart/2018/2/layout/IconVerticalSolidList"/>
    <dgm:cxn modelId="{BBB1E5B1-E186-478B-BD05-FF34577F4C2B}" type="presOf" srcId="{94A03229-FCBD-4992-913D-42029148D275}" destId="{3B5E655F-9A19-48B4-A2CB-62787AA6318C}" srcOrd="0" destOrd="0" presId="urn:microsoft.com/office/officeart/2018/2/layout/IconVerticalSolidList"/>
    <dgm:cxn modelId="{C171E3E2-46DC-4E66-B9E6-659D01C145FF}" srcId="{8AD6741D-2747-4215-BB13-6A26FE3401C3}" destId="{94A03229-FCBD-4992-913D-42029148D275}" srcOrd="1" destOrd="0" parTransId="{87B82ABF-513C-4BDA-8BB0-1B0326664BAA}" sibTransId="{89E5B39E-DC4E-44E3-8947-6E3DE8359093}"/>
    <dgm:cxn modelId="{1047FCF4-9558-497C-A053-48BF5682D7B8}" srcId="{8AD6741D-2747-4215-BB13-6A26FE3401C3}" destId="{833A5E7B-E5CF-4314-AB44-2DE07B373FF2}" srcOrd="0" destOrd="0" parTransId="{E3D12284-8BBE-4C6C-B577-A2A0528DF99D}" sibTransId="{FA0784B2-5EEA-45D0-A655-429327765350}"/>
    <dgm:cxn modelId="{3C300CAF-60F4-4884-8EC4-7345BAB13C8F}" type="presParOf" srcId="{26EFF8C4-B47D-4FF5-9CCA-2BDF4D42092A}" destId="{D61C59FA-EE0E-45ED-B7A4-0F04F48B912F}" srcOrd="0" destOrd="0" presId="urn:microsoft.com/office/officeart/2018/2/layout/IconVerticalSolidList"/>
    <dgm:cxn modelId="{D3240C64-0C15-47A1-9D1E-C044703AA527}" type="presParOf" srcId="{D61C59FA-EE0E-45ED-B7A4-0F04F48B912F}" destId="{536B332A-816C-4D82-A2AB-3B8E8AC1AC94}" srcOrd="0" destOrd="0" presId="urn:microsoft.com/office/officeart/2018/2/layout/IconVerticalSolidList"/>
    <dgm:cxn modelId="{BA792B3C-B174-4E60-8FE4-56936BD101AA}" type="presParOf" srcId="{D61C59FA-EE0E-45ED-B7A4-0F04F48B912F}" destId="{9C4DC8C0-35FB-4235-833D-F0A10C67429D}" srcOrd="1" destOrd="0" presId="urn:microsoft.com/office/officeart/2018/2/layout/IconVerticalSolidList"/>
    <dgm:cxn modelId="{5685BEFA-3C34-4723-9A15-10787BEA4053}" type="presParOf" srcId="{D61C59FA-EE0E-45ED-B7A4-0F04F48B912F}" destId="{6040B1AC-B8B2-44DC-B5B9-F4E9E2E77034}" srcOrd="2" destOrd="0" presId="urn:microsoft.com/office/officeart/2018/2/layout/IconVerticalSolidList"/>
    <dgm:cxn modelId="{39DAADCF-D7C7-4A44-92F5-BB83521DD0F0}" type="presParOf" srcId="{D61C59FA-EE0E-45ED-B7A4-0F04F48B912F}" destId="{5046EAD3-6BFA-49DC-8662-088F344858B2}" srcOrd="3" destOrd="0" presId="urn:microsoft.com/office/officeart/2018/2/layout/IconVerticalSolidList"/>
    <dgm:cxn modelId="{B0DDA845-BCAC-4493-BBD8-2EFAE22ADA85}" type="presParOf" srcId="{26EFF8C4-B47D-4FF5-9CCA-2BDF4D42092A}" destId="{2FAFE53C-7328-47E9-911E-C860DC5D72FB}" srcOrd="1" destOrd="0" presId="urn:microsoft.com/office/officeart/2018/2/layout/IconVerticalSolidList"/>
    <dgm:cxn modelId="{C2D3831C-AECD-4A50-8AEC-806DE5A7924B}" type="presParOf" srcId="{26EFF8C4-B47D-4FF5-9CCA-2BDF4D42092A}" destId="{8969328A-7151-4ABD-B07E-AAA1DCE2D81D}" srcOrd="2" destOrd="0" presId="urn:microsoft.com/office/officeart/2018/2/layout/IconVerticalSolidList"/>
    <dgm:cxn modelId="{09AA1DF0-463D-44DE-A8EF-58E89532384B}" type="presParOf" srcId="{8969328A-7151-4ABD-B07E-AAA1DCE2D81D}" destId="{FF37754F-1C97-4371-8AEC-C8AB40BA1C31}" srcOrd="0" destOrd="0" presId="urn:microsoft.com/office/officeart/2018/2/layout/IconVerticalSolidList"/>
    <dgm:cxn modelId="{D5ACB45D-CF92-4619-97E2-9E60170D3BDB}" type="presParOf" srcId="{8969328A-7151-4ABD-B07E-AAA1DCE2D81D}" destId="{0F850979-30CA-4A87-9B82-774298C25526}" srcOrd="1" destOrd="0" presId="urn:microsoft.com/office/officeart/2018/2/layout/IconVerticalSolidList"/>
    <dgm:cxn modelId="{1FC79B8B-134A-4464-B4AC-E5C02D9A2552}" type="presParOf" srcId="{8969328A-7151-4ABD-B07E-AAA1DCE2D81D}" destId="{64113E2D-0BEC-4CD5-822E-2BC9CD126B7C}" srcOrd="2" destOrd="0" presId="urn:microsoft.com/office/officeart/2018/2/layout/IconVerticalSolidList"/>
    <dgm:cxn modelId="{FFE765B3-BB58-4ED7-9130-1D33C04F21D2}" type="presParOf" srcId="{8969328A-7151-4ABD-B07E-AAA1DCE2D81D}" destId="{3B5E655F-9A19-48B4-A2CB-62787AA6318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D624B5-762D-4F69-96C1-3B778FCCAE1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B9D51C8-553D-4C1A-BE74-1180FD906836}">
      <dgm:prSet/>
      <dgm:spPr/>
      <dgm:t>
        <a:bodyPr/>
        <a:lstStyle/>
        <a:p>
          <a:pPr algn="ctr"/>
          <a:r>
            <a:rPr lang="en-IN" dirty="0"/>
            <a:t>Fix rows and columns</a:t>
          </a:r>
          <a:endParaRPr lang="en-US" dirty="0"/>
        </a:p>
      </dgm:t>
    </dgm:pt>
    <dgm:pt modelId="{EA1F5A0F-CA3E-4A38-ABDF-22C26F2CC900}" type="parTrans" cxnId="{F81E6835-45C3-40E2-9461-05CA5C0423B7}">
      <dgm:prSet/>
      <dgm:spPr/>
      <dgm:t>
        <a:bodyPr/>
        <a:lstStyle/>
        <a:p>
          <a:endParaRPr lang="en-US"/>
        </a:p>
      </dgm:t>
    </dgm:pt>
    <dgm:pt modelId="{AB4D748D-BF6C-4F3A-BBA2-12D1C1BB32E2}" type="sibTrans" cxnId="{F81E6835-45C3-40E2-9461-05CA5C0423B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510E11F-99C4-4D0A-83B9-9043B83A3187}">
      <dgm:prSet/>
      <dgm:spPr/>
      <dgm:t>
        <a:bodyPr/>
        <a:lstStyle/>
        <a:p>
          <a:pPr algn="ctr"/>
          <a:r>
            <a:rPr lang="en-IN" dirty="0"/>
            <a:t>Fix missing values</a:t>
          </a:r>
          <a:endParaRPr lang="en-US" dirty="0"/>
        </a:p>
      </dgm:t>
    </dgm:pt>
    <dgm:pt modelId="{5FD61FB9-35C8-498A-98A3-47DEADD1C11B}" type="parTrans" cxnId="{D10437C4-D2AF-4A58-B452-96C6EE6B47DD}">
      <dgm:prSet/>
      <dgm:spPr/>
      <dgm:t>
        <a:bodyPr/>
        <a:lstStyle/>
        <a:p>
          <a:endParaRPr lang="en-US"/>
        </a:p>
      </dgm:t>
    </dgm:pt>
    <dgm:pt modelId="{29130856-EBBA-4EF3-A17F-CE90BD0C79D4}" type="sibTrans" cxnId="{D10437C4-D2AF-4A58-B452-96C6EE6B47D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1758491-4D76-43BC-99A2-102A90AEA146}">
      <dgm:prSet/>
      <dgm:spPr/>
      <dgm:t>
        <a:bodyPr/>
        <a:lstStyle/>
        <a:p>
          <a:pPr algn="ctr"/>
          <a:r>
            <a:rPr lang="en-IN" dirty="0"/>
            <a:t>Standardise values</a:t>
          </a:r>
          <a:endParaRPr lang="en-US" dirty="0"/>
        </a:p>
      </dgm:t>
    </dgm:pt>
    <dgm:pt modelId="{64793902-DF41-4C46-9596-FA7E01A8545F}" type="parTrans" cxnId="{BA64EC21-397B-4A4E-BE1C-EF59217DBE52}">
      <dgm:prSet/>
      <dgm:spPr/>
      <dgm:t>
        <a:bodyPr/>
        <a:lstStyle/>
        <a:p>
          <a:endParaRPr lang="en-US"/>
        </a:p>
      </dgm:t>
    </dgm:pt>
    <dgm:pt modelId="{452931F4-2D2C-4925-B87E-B65715B1E355}" type="sibTrans" cxnId="{BA64EC21-397B-4A4E-BE1C-EF59217DBE5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BBF93A7-6857-4F74-8557-3FB38C801116}">
      <dgm:prSet/>
      <dgm:spPr/>
      <dgm:t>
        <a:bodyPr/>
        <a:lstStyle/>
        <a:p>
          <a:pPr algn="ctr"/>
          <a:r>
            <a:rPr lang="en-IN" dirty="0"/>
            <a:t>Fix invalid values</a:t>
          </a:r>
          <a:endParaRPr lang="en-US" dirty="0"/>
        </a:p>
      </dgm:t>
    </dgm:pt>
    <dgm:pt modelId="{2DDD83DE-8930-4625-A968-AE51C4963D9E}" type="parTrans" cxnId="{30F85A26-388F-43BC-9815-97BCA46B02B0}">
      <dgm:prSet/>
      <dgm:spPr/>
      <dgm:t>
        <a:bodyPr/>
        <a:lstStyle/>
        <a:p>
          <a:endParaRPr lang="en-US"/>
        </a:p>
      </dgm:t>
    </dgm:pt>
    <dgm:pt modelId="{2E6A1EEA-64DE-4546-8E4E-D6C0CD981398}" type="sibTrans" cxnId="{30F85A26-388F-43BC-9815-97BCA46B02B0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07D5F272-FE11-4D52-9D6B-6041644E09EB}">
      <dgm:prSet/>
      <dgm:spPr/>
      <dgm:t>
        <a:bodyPr/>
        <a:lstStyle/>
        <a:p>
          <a:pPr algn="ctr"/>
          <a:r>
            <a:rPr lang="en-IN" dirty="0"/>
            <a:t>Filter data</a:t>
          </a:r>
          <a:endParaRPr lang="en-US" dirty="0"/>
        </a:p>
      </dgm:t>
    </dgm:pt>
    <dgm:pt modelId="{F2643C57-BC7A-45F6-B096-7F17640B568B}" type="parTrans" cxnId="{21458211-18A9-475B-B804-704E49EFF8FA}">
      <dgm:prSet/>
      <dgm:spPr/>
      <dgm:t>
        <a:bodyPr/>
        <a:lstStyle/>
        <a:p>
          <a:endParaRPr lang="en-US"/>
        </a:p>
      </dgm:t>
    </dgm:pt>
    <dgm:pt modelId="{29FDD82F-7DD9-4940-B0C3-270C19B77225}" type="sibTrans" cxnId="{21458211-18A9-475B-B804-704E49EFF8FA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1422CED2-43DC-784E-9E82-A44F971A5AF1}" type="pres">
      <dgm:prSet presAssocID="{05D624B5-762D-4F69-96C1-3B778FCCAE18}" presName="Name0" presStyleCnt="0">
        <dgm:presLayoutVars>
          <dgm:animLvl val="lvl"/>
          <dgm:resizeHandles val="exact"/>
        </dgm:presLayoutVars>
      </dgm:prSet>
      <dgm:spPr/>
    </dgm:pt>
    <dgm:pt modelId="{12541C0D-097A-E643-99BC-9EABFB8E22D1}" type="pres">
      <dgm:prSet presAssocID="{FB9D51C8-553D-4C1A-BE74-1180FD906836}" presName="compositeNode" presStyleCnt="0">
        <dgm:presLayoutVars>
          <dgm:bulletEnabled val="1"/>
        </dgm:presLayoutVars>
      </dgm:prSet>
      <dgm:spPr/>
    </dgm:pt>
    <dgm:pt modelId="{823B8168-95AC-8C41-9CBA-F1BCE8CB0F35}" type="pres">
      <dgm:prSet presAssocID="{FB9D51C8-553D-4C1A-BE74-1180FD906836}" presName="bgRect" presStyleLbl="bgAccFollowNode1" presStyleIdx="0" presStyleCnt="5"/>
      <dgm:spPr/>
    </dgm:pt>
    <dgm:pt modelId="{26045F23-BBF4-9C49-9826-78F6B2C1C000}" type="pres">
      <dgm:prSet presAssocID="{AB4D748D-BF6C-4F3A-BBA2-12D1C1BB32E2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5913EFC9-7D4F-1247-A289-F08076523A2A}" type="pres">
      <dgm:prSet presAssocID="{FB9D51C8-553D-4C1A-BE74-1180FD906836}" presName="bottomLine" presStyleLbl="alignNode1" presStyleIdx="1" presStyleCnt="10">
        <dgm:presLayoutVars/>
      </dgm:prSet>
      <dgm:spPr/>
    </dgm:pt>
    <dgm:pt modelId="{FD7B1356-C41F-164B-B36A-2DAAF31DEB19}" type="pres">
      <dgm:prSet presAssocID="{FB9D51C8-553D-4C1A-BE74-1180FD906836}" presName="nodeText" presStyleLbl="bgAccFollowNode1" presStyleIdx="0" presStyleCnt="5">
        <dgm:presLayoutVars>
          <dgm:bulletEnabled val="1"/>
        </dgm:presLayoutVars>
      </dgm:prSet>
      <dgm:spPr/>
    </dgm:pt>
    <dgm:pt modelId="{85C7215B-C14C-E040-B987-6E7F046CC728}" type="pres">
      <dgm:prSet presAssocID="{AB4D748D-BF6C-4F3A-BBA2-12D1C1BB32E2}" presName="sibTrans" presStyleCnt="0"/>
      <dgm:spPr/>
    </dgm:pt>
    <dgm:pt modelId="{73D9AE65-CB9F-3B41-A48A-BF5AD749D360}" type="pres">
      <dgm:prSet presAssocID="{C510E11F-99C4-4D0A-83B9-9043B83A3187}" presName="compositeNode" presStyleCnt="0">
        <dgm:presLayoutVars>
          <dgm:bulletEnabled val="1"/>
        </dgm:presLayoutVars>
      </dgm:prSet>
      <dgm:spPr/>
    </dgm:pt>
    <dgm:pt modelId="{EDB5C4E0-5E23-0F4A-9AED-8C130B8A4F4D}" type="pres">
      <dgm:prSet presAssocID="{C510E11F-99C4-4D0A-83B9-9043B83A3187}" presName="bgRect" presStyleLbl="bgAccFollowNode1" presStyleIdx="1" presStyleCnt="5"/>
      <dgm:spPr/>
    </dgm:pt>
    <dgm:pt modelId="{F903DC76-B4E9-E341-A0C2-E148CD79BC92}" type="pres">
      <dgm:prSet presAssocID="{29130856-EBBA-4EF3-A17F-CE90BD0C79D4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3D7610D6-8F7A-4A49-B4DE-3399AB3953E0}" type="pres">
      <dgm:prSet presAssocID="{C510E11F-99C4-4D0A-83B9-9043B83A3187}" presName="bottomLine" presStyleLbl="alignNode1" presStyleIdx="3" presStyleCnt="10">
        <dgm:presLayoutVars/>
      </dgm:prSet>
      <dgm:spPr/>
    </dgm:pt>
    <dgm:pt modelId="{2D11F6A9-2A3A-6B40-8E7B-99E1F23A54DE}" type="pres">
      <dgm:prSet presAssocID="{C510E11F-99C4-4D0A-83B9-9043B83A3187}" presName="nodeText" presStyleLbl="bgAccFollowNode1" presStyleIdx="1" presStyleCnt="5">
        <dgm:presLayoutVars>
          <dgm:bulletEnabled val="1"/>
        </dgm:presLayoutVars>
      </dgm:prSet>
      <dgm:spPr/>
    </dgm:pt>
    <dgm:pt modelId="{1A9006AF-F5D9-1B4A-A1C3-A3BB849705E2}" type="pres">
      <dgm:prSet presAssocID="{29130856-EBBA-4EF3-A17F-CE90BD0C79D4}" presName="sibTrans" presStyleCnt="0"/>
      <dgm:spPr/>
    </dgm:pt>
    <dgm:pt modelId="{DF0126DE-E6D9-E048-84FE-70BC17119BBB}" type="pres">
      <dgm:prSet presAssocID="{D1758491-4D76-43BC-99A2-102A90AEA146}" presName="compositeNode" presStyleCnt="0">
        <dgm:presLayoutVars>
          <dgm:bulletEnabled val="1"/>
        </dgm:presLayoutVars>
      </dgm:prSet>
      <dgm:spPr/>
    </dgm:pt>
    <dgm:pt modelId="{63BA5C2A-DA67-F644-8069-8C36FD267E75}" type="pres">
      <dgm:prSet presAssocID="{D1758491-4D76-43BC-99A2-102A90AEA146}" presName="bgRect" presStyleLbl="bgAccFollowNode1" presStyleIdx="2" presStyleCnt="5"/>
      <dgm:spPr/>
    </dgm:pt>
    <dgm:pt modelId="{C9099539-445C-E645-9DBD-449500CDA79A}" type="pres">
      <dgm:prSet presAssocID="{452931F4-2D2C-4925-B87E-B65715B1E355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EA468F62-255A-014C-A1B5-7094C0CF0BF3}" type="pres">
      <dgm:prSet presAssocID="{D1758491-4D76-43BC-99A2-102A90AEA146}" presName="bottomLine" presStyleLbl="alignNode1" presStyleIdx="5" presStyleCnt="10">
        <dgm:presLayoutVars/>
      </dgm:prSet>
      <dgm:spPr/>
    </dgm:pt>
    <dgm:pt modelId="{5A2F9E19-2AB2-7D4E-B205-6291D3F016E6}" type="pres">
      <dgm:prSet presAssocID="{D1758491-4D76-43BC-99A2-102A90AEA146}" presName="nodeText" presStyleLbl="bgAccFollowNode1" presStyleIdx="2" presStyleCnt="5">
        <dgm:presLayoutVars>
          <dgm:bulletEnabled val="1"/>
        </dgm:presLayoutVars>
      </dgm:prSet>
      <dgm:spPr/>
    </dgm:pt>
    <dgm:pt modelId="{66654AD5-D6F7-B842-9054-0F438A554E58}" type="pres">
      <dgm:prSet presAssocID="{452931F4-2D2C-4925-B87E-B65715B1E355}" presName="sibTrans" presStyleCnt="0"/>
      <dgm:spPr/>
    </dgm:pt>
    <dgm:pt modelId="{E4E76BB9-F44E-0F47-B502-EEB7DC07AF33}" type="pres">
      <dgm:prSet presAssocID="{4BBF93A7-6857-4F74-8557-3FB38C801116}" presName="compositeNode" presStyleCnt="0">
        <dgm:presLayoutVars>
          <dgm:bulletEnabled val="1"/>
        </dgm:presLayoutVars>
      </dgm:prSet>
      <dgm:spPr/>
    </dgm:pt>
    <dgm:pt modelId="{1F420C53-F040-F14D-9197-A6538D97AEB9}" type="pres">
      <dgm:prSet presAssocID="{4BBF93A7-6857-4F74-8557-3FB38C801116}" presName="bgRect" presStyleLbl="bgAccFollowNode1" presStyleIdx="3" presStyleCnt="5"/>
      <dgm:spPr/>
    </dgm:pt>
    <dgm:pt modelId="{29B010F7-B0A5-7446-BD62-A08D2E642F98}" type="pres">
      <dgm:prSet presAssocID="{2E6A1EEA-64DE-4546-8E4E-D6C0CD981398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162A4A74-45A5-AF46-AA63-6449CA398155}" type="pres">
      <dgm:prSet presAssocID="{4BBF93A7-6857-4F74-8557-3FB38C801116}" presName="bottomLine" presStyleLbl="alignNode1" presStyleIdx="7" presStyleCnt="10">
        <dgm:presLayoutVars/>
      </dgm:prSet>
      <dgm:spPr/>
    </dgm:pt>
    <dgm:pt modelId="{1494AB85-7BFD-9D4A-B273-D5EC3D27E421}" type="pres">
      <dgm:prSet presAssocID="{4BBF93A7-6857-4F74-8557-3FB38C801116}" presName="nodeText" presStyleLbl="bgAccFollowNode1" presStyleIdx="3" presStyleCnt="5">
        <dgm:presLayoutVars>
          <dgm:bulletEnabled val="1"/>
        </dgm:presLayoutVars>
      </dgm:prSet>
      <dgm:spPr/>
    </dgm:pt>
    <dgm:pt modelId="{C36B3ADB-865D-574C-9760-785E90ABE0F4}" type="pres">
      <dgm:prSet presAssocID="{2E6A1EEA-64DE-4546-8E4E-D6C0CD981398}" presName="sibTrans" presStyleCnt="0"/>
      <dgm:spPr/>
    </dgm:pt>
    <dgm:pt modelId="{7B5BBFC3-86B5-4342-B501-0EEB1BD9BC0C}" type="pres">
      <dgm:prSet presAssocID="{07D5F272-FE11-4D52-9D6B-6041644E09EB}" presName="compositeNode" presStyleCnt="0">
        <dgm:presLayoutVars>
          <dgm:bulletEnabled val="1"/>
        </dgm:presLayoutVars>
      </dgm:prSet>
      <dgm:spPr/>
    </dgm:pt>
    <dgm:pt modelId="{BCA46962-7148-554C-8C8E-FA1464E7A9A0}" type="pres">
      <dgm:prSet presAssocID="{07D5F272-FE11-4D52-9D6B-6041644E09EB}" presName="bgRect" presStyleLbl="bgAccFollowNode1" presStyleIdx="4" presStyleCnt="5"/>
      <dgm:spPr/>
    </dgm:pt>
    <dgm:pt modelId="{598C7AAD-DB3C-A842-8ADA-DEFB3D61DA3E}" type="pres">
      <dgm:prSet presAssocID="{29FDD82F-7DD9-4940-B0C3-270C19B77225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939401ED-3BFE-2041-90C3-A4BEBD205E85}" type="pres">
      <dgm:prSet presAssocID="{07D5F272-FE11-4D52-9D6B-6041644E09EB}" presName="bottomLine" presStyleLbl="alignNode1" presStyleIdx="9" presStyleCnt="10">
        <dgm:presLayoutVars/>
      </dgm:prSet>
      <dgm:spPr/>
    </dgm:pt>
    <dgm:pt modelId="{AB7EBAB5-4E5F-3642-8B81-FAEE4F47B2F6}" type="pres">
      <dgm:prSet presAssocID="{07D5F272-FE11-4D52-9D6B-6041644E09EB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21458211-18A9-475B-B804-704E49EFF8FA}" srcId="{05D624B5-762D-4F69-96C1-3B778FCCAE18}" destId="{07D5F272-FE11-4D52-9D6B-6041644E09EB}" srcOrd="4" destOrd="0" parTransId="{F2643C57-BC7A-45F6-B096-7F17640B568B}" sibTransId="{29FDD82F-7DD9-4940-B0C3-270C19B77225}"/>
    <dgm:cxn modelId="{C3D4C011-7BDF-FC49-99DD-9514C29D20C3}" type="presOf" srcId="{4BBF93A7-6857-4F74-8557-3FB38C801116}" destId="{1494AB85-7BFD-9D4A-B273-D5EC3D27E421}" srcOrd="1" destOrd="0" presId="urn:microsoft.com/office/officeart/2016/7/layout/BasicLinearProcessNumbered"/>
    <dgm:cxn modelId="{F7B83618-189F-7C45-9D62-79E2FD75A8D6}" type="presOf" srcId="{05D624B5-762D-4F69-96C1-3B778FCCAE18}" destId="{1422CED2-43DC-784E-9E82-A44F971A5AF1}" srcOrd="0" destOrd="0" presId="urn:microsoft.com/office/officeart/2016/7/layout/BasicLinearProcessNumbered"/>
    <dgm:cxn modelId="{BA64EC21-397B-4A4E-BE1C-EF59217DBE52}" srcId="{05D624B5-762D-4F69-96C1-3B778FCCAE18}" destId="{D1758491-4D76-43BC-99A2-102A90AEA146}" srcOrd="2" destOrd="0" parTransId="{64793902-DF41-4C46-9596-FA7E01A8545F}" sibTransId="{452931F4-2D2C-4925-B87E-B65715B1E355}"/>
    <dgm:cxn modelId="{30F85A26-388F-43BC-9815-97BCA46B02B0}" srcId="{05D624B5-762D-4F69-96C1-3B778FCCAE18}" destId="{4BBF93A7-6857-4F74-8557-3FB38C801116}" srcOrd="3" destOrd="0" parTransId="{2DDD83DE-8930-4625-A968-AE51C4963D9E}" sibTransId="{2E6A1EEA-64DE-4546-8E4E-D6C0CD981398}"/>
    <dgm:cxn modelId="{1135B328-10B3-9943-92F4-7F31A4995369}" type="presOf" srcId="{D1758491-4D76-43BC-99A2-102A90AEA146}" destId="{5A2F9E19-2AB2-7D4E-B205-6291D3F016E6}" srcOrd="1" destOrd="0" presId="urn:microsoft.com/office/officeart/2016/7/layout/BasicLinearProcessNumbered"/>
    <dgm:cxn modelId="{F81E6835-45C3-40E2-9461-05CA5C0423B7}" srcId="{05D624B5-762D-4F69-96C1-3B778FCCAE18}" destId="{FB9D51C8-553D-4C1A-BE74-1180FD906836}" srcOrd="0" destOrd="0" parTransId="{EA1F5A0F-CA3E-4A38-ABDF-22C26F2CC900}" sibTransId="{AB4D748D-BF6C-4F3A-BBA2-12D1C1BB32E2}"/>
    <dgm:cxn modelId="{4B90D237-66A1-EF4A-A0B7-EA49757D5845}" type="presOf" srcId="{FB9D51C8-553D-4C1A-BE74-1180FD906836}" destId="{FD7B1356-C41F-164B-B36A-2DAAF31DEB19}" srcOrd="1" destOrd="0" presId="urn:microsoft.com/office/officeart/2016/7/layout/BasicLinearProcessNumbered"/>
    <dgm:cxn modelId="{ACB3203D-1CE5-1547-93D8-85DC941DA8AE}" type="presOf" srcId="{452931F4-2D2C-4925-B87E-B65715B1E355}" destId="{C9099539-445C-E645-9DBD-449500CDA79A}" srcOrd="0" destOrd="0" presId="urn:microsoft.com/office/officeart/2016/7/layout/BasicLinearProcessNumbered"/>
    <dgm:cxn modelId="{0BE15A45-D20C-2949-830D-D151087B8E5A}" type="presOf" srcId="{2E6A1EEA-64DE-4546-8E4E-D6C0CD981398}" destId="{29B010F7-B0A5-7446-BD62-A08D2E642F98}" srcOrd="0" destOrd="0" presId="urn:microsoft.com/office/officeart/2016/7/layout/BasicLinearProcessNumbered"/>
    <dgm:cxn modelId="{DC5AE670-C151-254D-ADD5-FC190E45CE5C}" type="presOf" srcId="{FB9D51C8-553D-4C1A-BE74-1180FD906836}" destId="{823B8168-95AC-8C41-9CBA-F1BCE8CB0F35}" srcOrd="0" destOrd="0" presId="urn:microsoft.com/office/officeart/2016/7/layout/BasicLinearProcessNumbered"/>
    <dgm:cxn modelId="{447AB580-2BE1-5140-9691-A03E21779AE5}" type="presOf" srcId="{C510E11F-99C4-4D0A-83B9-9043B83A3187}" destId="{EDB5C4E0-5E23-0F4A-9AED-8C130B8A4F4D}" srcOrd="0" destOrd="0" presId="urn:microsoft.com/office/officeart/2016/7/layout/BasicLinearProcessNumbered"/>
    <dgm:cxn modelId="{18A4279C-0175-4145-8F42-485E43E9A9EF}" type="presOf" srcId="{29130856-EBBA-4EF3-A17F-CE90BD0C79D4}" destId="{F903DC76-B4E9-E341-A0C2-E148CD79BC92}" srcOrd="0" destOrd="0" presId="urn:microsoft.com/office/officeart/2016/7/layout/BasicLinearProcessNumbered"/>
    <dgm:cxn modelId="{F4EE7FAB-A072-2A40-8C66-17232CAE0C82}" type="presOf" srcId="{29FDD82F-7DD9-4940-B0C3-270C19B77225}" destId="{598C7AAD-DB3C-A842-8ADA-DEFB3D61DA3E}" srcOrd="0" destOrd="0" presId="urn:microsoft.com/office/officeart/2016/7/layout/BasicLinearProcessNumbered"/>
    <dgm:cxn modelId="{F1BAEAB0-969A-A644-B929-5A0D15F24345}" type="presOf" srcId="{AB4D748D-BF6C-4F3A-BBA2-12D1C1BB32E2}" destId="{26045F23-BBF4-9C49-9826-78F6B2C1C000}" srcOrd="0" destOrd="0" presId="urn:microsoft.com/office/officeart/2016/7/layout/BasicLinearProcessNumbered"/>
    <dgm:cxn modelId="{BD8874BA-548E-1F41-9938-91608E6FBBFE}" type="presOf" srcId="{07D5F272-FE11-4D52-9D6B-6041644E09EB}" destId="{AB7EBAB5-4E5F-3642-8B81-FAEE4F47B2F6}" srcOrd="1" destOrd="0" presId="urn:microsoft.com/office/officeart/2016/7/layout/BasicLinearProcessNumbered"/>
    <dgm:cxn modelId="{2638F4C2-2AA4-AE4D-87FA-787B6E82C534}" type="presOf" srcId="{D1758491-4D76-43BC-99A2-102A90AEA146}" destId="{63BA5C2A-DA67-F644-8069-8C36FD267E75}" srcOrd="0" destOrd="0" presId="urn:microsoft.com/office/officeart/2016/7/layout/BasicLinearProcessNumbered"/>
    <dgm:cxn modelId="{D10437C4-D2AF-4A58-B452-96C6EE6B47DD}" srcId="{05D624B5-762D-4F69-96C1-3B778FCCAE18}" destId="{C510E11F-99C4-4D0A-83B9-9043B83A3187}" srcOrd="1" destOrd="0" parTransId="{5FD61FB9-35C8-498A-98A3-47DEADD1C11B}" sibTransId="{29130856-EBBA-4EF3-A17F-CE90BD0C79D4}"/>
    <dgm:cxn modelId="{0DC773D3-74C3-BC4E-90A8-CFB7C62691DB}" type="presOf" srcId="{4BBF93A7-6857-4F74-8557-3FB38C801116}" destId="{1F420C53-F040-F14D-9197-A6538D97AEB9}" srcOrd="0" destOrd="0" presId="urn:microsoft.com/office/officeart/2016/7/layout/BasicLinearProcessNumbered"/>
    <dgm:cxn modelId="{3083C1D9-1285-2B4F-BCAE-1EE79D4ACE17}" type="presOf" srcId="{07D5F272-FE11-4D52-9D6B-6041644E09EB}" destId="{BCA46962-7148-554C-8C8E-FA1464E7A9A0}" srcOrd="0" destOrd="0" presId="urn:microsoft.com/office/officeart/2016/7/layout/BasicLinearProcessNumbered"/>
    <dgm:cxn modelId="{3C1DEAFC-B112-8C48-9413-8DD74C792A0D}" type="presOf" srcId="{C510E11F-99C4-4D0A-83B9-9043B83A3187}" destId="{2D11F6A9-2A3A-6B40-8E7B-99E1F23A54DE}" srcOrd="1" destOrd="0" presId="urn:microsoft.com/office/officeart/2016/7/layout/BasicLinearProcessNumbered"/>
    <dgm:cxn modelId="{A7DFB9AF-3B91-5345-8687-DBFC2AF14D65}" type="presParOf" srcId="{1422CED2-43DC-784E-9E82-A44F971A5AF1}" destId="{12541C0D-097A-E643-99BC-9EABFB8E22D1}" srcOrd="0" destOrd="0" presId="urn:microsoft.com/office/officeart/2016/7/layout/BasicLinearProcessNumbered"/>
    <dgm:cxn modelId="{47B25EC9-BCCF-A54F-81D2-AAD0D24646C9}" type="presParOf" srcId="{12541C0D-097A-E643-99BC-9EABFB8E22D1}" destId="{823B8168-95AC-8C41-9CBA-F1BCE8CB0F35}" srcOrd="0" destOrd="0" presId="urn:microsoft.com/office/officeart/2016/7/layout/BasicLinearProcessNumbered"/>
    <dgm:cxn modelId="{49521B16-5A16-5546-9AE1-98619A449BDA}" type="presParOf" srcId="{12541C0D-097A-E643-99BC-9EABFB8E22D1}" destId="{26045F23-BBF4-9C49-9826-78F6B2C1C000}" srcOrd="1" destOrd="0" presId="urn:microsoft.com/office/officeart/2016/7/layout/BasicLinearProcessNumbered"/>
    <dgm:cxn modelId="{4BCE8AB7-DC43-8447-BE38-574A9CD3F239}" type="presParOf" srcId="{12541C0D-097A-E643-99BC-9EABFB8E22D1}" destId="{5913EFC9-7D4F-1247-A289-F08076523A2A}" srcOrd="2" destOrd="0" presId="urn:microsoft.com/office/officeart/2016/7/layout/BasicLinearProcessNumbered"/>
    <dgm:cxn modelId="{B1B0550F-4F4B-A54B-A32A-3E44245B91BE}" type="presParOf" srcId="{12541C0D-097A-E643-99BC-9EABFB8E22D1}" destId="{FD7B1356-C41F-164B-B36A-2DAAF31DEB19}" srcOrd="3" destOrd="0" presId="urn:microsoft.com/office/officeart/2016/7/layout/BasicLinearProcessNumbered"/>
    <dgm:cxn modelId="{A61E260E-A3AC-ED41-9D7F-DA3FE1D071F1}" type="presParOf" srcId="{1422CED2-43DC-784E-9E82-A44F971A5AF1}" destId="{85C7215B-C14C-E040-B987-6E7F046CC728}" srcOrd="1" destOrd="0" presId="urn:microsoft.com/office/officeart/2016/7/layout/BasicLinearProcessNumbered"/>
    <dgm:cxn modelId="{E00468C1-B0E7-DC4B-A5B5-59B0F144A69A}" type="presParOf" srcId="{1422CED2-43DC-784E-9E82-A44F971A5AF1}" destId="{73D9AE65-CB9F-3B41-A48A-BF5AD749D360}" srcOrd="2" destOrd="0" presId="urn:microsoft.com/office/officeart/2016/7/layout/BasicLinearProcessNumbered"/>
    <dgm:cxn modelId="{4AE5DFC5-11CF-974F-982E-9539D9A619FD}" type="presParOf" srcId="{73D9AE65-CB9F-3B41-A48A-BF5AD749D360}" destId="{EDB5C4E0-5E23-0F4A-9AED-8C130B8A4F4D}" srcOrd="0" destOrd="0" presId="urn:microsoft.com/office/officeart/2016/7/layout/BasicLinearProcessNumbered"/>
    <dgm:cxn modelId="{C0776CF6-471E-DA40-BBE3-1C38B8E60E2F}" type="presParOf" srcId="{73D9AE65-CB9F-3B41-A48A-BF5AD749D360}" destId="{F903DC76-B4E9-E341-A0C2-E148CD79BC92}" srcOrd="1" destOrd="0" presId="urn:microsoft.com/office/officeart/2016/7/layout/BasicLinearProcessNumbered"/>
    <dgm:cxn modelId="{FDB4BD1C-58C9-4C4E-95F7-E91BDAB3D5BF}" type="presParOf" srcId="{73D9AE65-CB9F-3B41-A48A-BF5AD749D360}" destId="{3D7610D6-8F7A-4A49-B4DE-3399AB3953E0}" srcOrd="2" destOrd="0" presId="urn:microsoft.com/office/officeart/2016/7/layout/BasicLinearProcessNumbered"/>
    <dgm:cxn modelId="{5B73BEC6-2D0C-974E-B965-B50C7D8DFF09}" type="presParOf" srcId="{73D9AE65-CB9F-3B41-A48A-BF5AD749D360}" destId="{2D11F6A9-2A3A-6B40-8E7B-99E1F23A54DE}" srcOrd="3" destOrd="0" presId="urn:microsoft.com/office/officeart/2016/7/layout/BasicLinearProcessNumbered"/>
    <dgm:cxn modelId="{B878C749-9DC5-BA4B-9F35-9141D0870BC7}" type="presParOf" srcId="{1422CED2-43DC-784E-9E82-A44F971A5AF1}" destId="{1A9006AF-F5D9-1B4A-A1C3-A3BB849705E2}" srcOrd="3" destOrd="0" presId="urn:microsoft.com/office/officeart/2016/7/layout/BasicLinearProcessNumbered"/>
    <dgm:cxn modelId="{67CDF727-2191-6247-B90D-E110591654E3}" type="presParOf" srcId="{1422CED2-43DC-784E-9E82-A44F971A5AF1}" destId="{DF0126DE-E6D9-E048-84FE-70BC17119BBB}" srcOrd="4" destOrd="0" presId="urn:microsoft.com/office/officeart/2016/7/layout/BasicLinearProcessNumbered"/>
    <dgm:cxn modelId="{757A6953-4793-F547-B890-1E64859C60EA}" type="presParOf" srcId="{DF0126DE-E6D9-E048-84FE-70BC17119BBB}" destId="{63BA5C2A-DA67-F644-8069-8C36FD267E75}" srcOrd="0" destOrd="0" presId="urn:microsoft.com/office/officeart/2016/7/layout/BasicLinearProcessNumbered"/>
    <dgm:cxn modelId="{F7180273-AF51-D045-8248-4A0A0324369B}" type="presParOf" srcId="{DF0126DE-E6D9-E048-84FE-70BC17119BBB}" destId="{C9099539-445C-E645-9DBD-449500CDA79A}" srcOrd="1" destOrd="0" presId="urn:microsoft.com/office/officeart/2016/7/layout/BasicLinearProcessNumbered"/>
    <dgm:cxn modelId="{04D7D605-2F69-E34B-BC8F-81D129BE96F9}" type="presParOf" srcId="{DF0126DE-E6D9-E048-84FE-70BC17119BBB}" destId="{EA468F62-255A-014C-A1B5-7094C0CF0BF3}" srcOrd="2" destOrd="0" presId="urn:microsoft.com/office/officeart/2016/7/layout/BasicLinearProcessNumbered"/>
    <dgm:cxn modelId="{5792E1EE-C2B4-D74D-AA5D-D354C704C337}" type="presParOf" srcId="{DF0126DE-E6D9-E048-84FE-70BC17119BBB}" destId="{5A2F9E19-2AB2-7D4E-B205-6291D3F016E6}" srcOrd="3" destOrd="0" presId="urn:microsoft.com/office/officeart/2016/7/layout/BasicLinearProcessNumbered"/>
    <dgm:cxn modelId="{9D184FB2-0B5C-3F41-ACF8-F714DB187B71}" type="presParOf" srcId="{1422CED2-43DC-784E-9E82-A44F971A5AF1}" destId="{66654AD5-D6F7-B842-9054-0F438A554E58}" srcOrd="5" destOrd="0" presId="urn:microsoft.com/office/officeart/2016/7/layout/BasicLinearProcessNumbered"/>
    <dgm:cxn modelId="{DCBD72A4-A687-C349-9142-9CF197CACD27}" type="presParOf" srcId="{1422CED2-43DC-784E-9E82-A44F971A5AF1}" destId="{E4E76BB9-F44E-0F47-B502-EEB7DC07AF33}" srcOrd="6" destOrd="0" presId="urn:microsoft.com/office/officeart/2016/7/layout/BasicLinearProcessNumbered"/>
    <dgm:cxn modelId="{502D000E-D693-FC40-AA1F-C466332ADA61}" type="presParOf" srcId="{E4E76BB9-F44E-0F47-B502-EEB7DC07AF33}" destId="{1F420C53-F040-F14D-9197-A6538D97AEB9}" srcOrd="0" destOrd="0" presId="urn:microsoft.com/office/officeart/2016/7/layout/BasicLinearProcessNumbered"/>
    <dgm:cxn modelId="{30176361-3EE1-B244-8084-C36A8770DEB2}" type="presParOf" srcId="{E4E76BB9-F44E-0F47-B502-EEB7DC07AF33}" destId="{29B010F7-B0A5-7446-BD62-A08D2E642F98}" srcOrd="1" destOrd="0" presId="urn:microsoft.com/office/officeart/2016/7/layout/BasicLinearProcessNumbered"/>
    <dgm:cxn modelId="{18EEE464-B092-DA49-9F9A-E871BB83DA2B}" type="presParOf" srcId="{E4E76BB9-F44E-0F47-B502-EEB7DC07AF33}" destId="{162A4A74-45A5-AF46-AA63-6449CA398155}" srcOrd="2" destOrd="0" presId="urn:microsoft.com/office/officeart/2016/7/layout/BasicLinearProcessNumbered"/>
    <dgm:cxn modelId="{9190658F-F247-BF42-B6D1-D445819D34CB}" type="presParOf" srcId="{E4E76BB9-F44E-0F47-B502-EEB7DC07AF33}" destId="{1494AB85-7BFD-9D4A-B273-D5EC3D27E421}" srcOrd="3" destOrd="0" presId="urn:microsoft.com/office/officeart/2016/7/layout/BasicLinearProcessNumbered"/>
    <dgm:cxn modelId="{D207C454-0C6D-8740-889C-13ECF0CA234E}" type="presParOf" srcId="{1422CED2-43DC-784E-9E82-A44F971A5AF1}" destId="{C36B3ADB-865D-574C-9760-785E90ABE0F4}" srcOrd="7" destOrd="0" presId="urn:microsoft.com/office/officeart/2016/7/layout/BasicLinearProcessNumbered"/>
    <dgm:cxn modelId="{4B5CA577-E540-AB4E-9B93-504FBE5CFD17}" type="presParOf" srcId="{1422CED2-43DC-784E-9E82-A44F971A5AF1}" destId="{7B5BBFC3-86B5-4342-B501-0EEB1BD9BC0C}" srcOrd="8" destOrd="0" presId="urn:microsoft.com/office/officeart/2016/7/layout/BasicLinearProcessNumbered"/>
    <dgm:cxn modelId="{472BEED7-2E8E-F14C-901C-13C0BF45F10B}" type="presParOf" srcId="{7B5BBFC3-86B5-4342-B501-0EEB1BD9BC0C}" destId="{BCA46962-7148-554C-8C8E-FA1464E7A9A0}" srcOrd="0" destOrd="0" presId="urn:microsoft.com/office/officeart/2016/7/layout/BasicLinearProcessNumbered"/>
    <dgm:cxn modelId="{55BF1DA7-B3E4-2D44-A896-6A8CB9282987}" type="presParOf" srcId="{7B5BBFC3-86B5-4342-B501-0EEB1BD9BC0C}" destId="{598C7AAD-DB3C-A842-8ADA-DEFB3D61DA3E}" srcOrd="1" destOrd="0" presId="urn:microsoft.com/office/officeart/2016/7/layout/BasicLinearProcessNumbered"/>
    <dgm:cxn modelId="{399E1978-8F34-4940-93B0-E1D9B84BCD71}" type="presParOf" srcId="{7B5BBFC3-86B5-4342-B501-0EEB1BD9BC0C}" destId="{939401ED-3BFE-2041-90C3-A4BEBD205E85}" srcOrd="2" destOrd="0" presId="urn:microsoft.com/office/officeart/2016/7/layout/BasicLinearProcessNumbered"/>
    <dgm:cxn modelId="{0CC7BD20-CAF0-3941-9C93-1992191A9E12}" type="presParOf" srcId="{7B5BBFC3-86B5-4342-B501-0EEB1BD9BC0C}" destId="{AB7EBAB5-4E5F-3642-8B81-FAEE4F47B2F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96CB2C-F3CC-4F3A-912D-1EB60993A55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7A6625D-0958-448A-BC85-A2C57F887ACE}">
      <dgm:prSet/>
      <dgm:spPr/>
      <dgm:t>
        <a:bodyPr/>
        <a:lstStyle/>
        <a:p>
          <a:r>
            <a:rPr lang="en-US"/>
            <a:t>Removed columns having null values &gt;40%</a:t>
          </a:r>
        </a:p>
      </dgm:t>
    </dgm:pt>
    <dgm:pt modelId="{A4FCBDD0-3B8A-460C-95F8-4D433A87843E}" type="parTrans" cxnId="{BD2BDD6E-CF2D-4623-84BA-E0E25FA90C88}">
      <dgm:prSet/>
      <dgm:spPr/>
      <dgm:t>
        <a:bodyPr/>
        <a:lstStyle/>
        <a:p>
          <a:endParaRPr lang="en-US"/>
        </a:p>
      </dgm:t>
    </dgm:pt>
    <dgm:pt modelId="{6BA6C29D-76F7-4FE3-BD3D-2AF53D0A0591}" type="sibTrans" cxnId="{BD2BDD6E-CF2D-4623-84BA-E0E25FA90C88}">
      <dgm:prSet/>
      <dgm:spPr/>
      <dgm:t>
        <a:bodyPr/>
        <a:lstStyle/>
        <a:p>
          <a:endParaRPr lang="en-US"/>
        </a:p>
      </dgm:t>
    </dgm:pt>
    <dgm:pt modelId="{62137BC0-C00C-49D3-B7F1-C9B82E534D5C}">
      <dgm:prSet/>
      <dgm:spPr/>
      <dgm:t>
        <a:bodyPr/>
        <a:lstStyle/>
        <a:p>
          <a:r>
            <a:rPr lang="en-US"/>
            <a:t>Dropped columns not required in analysis</a:t>
          </a:r>
        </a:p>
      </dgm:t>
    </dgm:pt>
    <dgm:pt modelId="{24EF8909-ED33-461C-95D5-A237892C66C4}" type="parTrans" cxnId="{B4EC6D26-87F6-44F8-865D-9647B73A903F}">
      <dgm:prSet/>
      <dgm:spPr/>
      <dgm:t>
        <a:bodyPr/>
        <a:lstStyle/>
        <a:p>
          <a:endParaRPr lang="en-US"/>
        </a:p>
      </dgm:t>
    </dgm:pt>
    <dgm:pt modelId="{8FFACC11-1F07-4A14-92ED-2D302837A312}" type="sibTrans" cxnId="{B4EC6D26-87F6-44F8-865D-9647B73A903F}">
      <dgm:prSet/>
      <dgm:spPr/>
      <dgm:t>
        <a:bodyPr/>
        <a:lstStyle/>
        <a:p>
          <a:endParaRPr lang="en-US"/>
        </a:p>
      </dgm:t>
    </dgm:pt>
    <dgm:pt modelId="{EAC7A3CB-4B75-4266-B8C1-7846851FDAD6}">
      <dgm:prSet/>
      <dgm:spPr/>
      <dgm:t>
        <a:bodyPr/>
        <a:lstStyle/>
        <a:p>
          <a:r>
            <a:rPr lang="en-US" dirty="0"/>
            <a:t>Handled Null values and imputed the missing data</a:t>
          </a:r>
        </a:p>
      </dgm:t>
    </dgm:pt>
    <dgm:pt modelId="{7CC615F3-2589-4968-A386-97B3DC9854B2}" type="parTrans" cxnId="{E005140B-B725-42B4-B81F-305B3762A29D}">
      <dgm:prSet/>
      <dgm:spPr/>
      <dgm:t>
        <a:bodyPr/>
        <a:lstStyle/>
        <a:p>
          <a:endParaRPr lang="en-US"/>
        </a:p>
      </dgm:t>
    </dgm:pt>
    <dgm:pt modelId="{1BAE024F-18BE-4AA5-B4D9-664705CE0962}" type="sibTrans" cxnId="{E005140B-B725-42B4-B81F-305B3762A29D}">
      <dgm:prSet/>
      <dgm:spPr/>
      <dgm:t>
        <a:bodyPr/>
        <a:lstStyle/>
        <a:p>
          <a:endParaRPr lang="en-US"/>
        </a:p>
      </dgm:t>
    </dgm:pt>
    <dgm:pt modelId="{223E06CF-72FF-4E76-9FE8-D60D778D0187}">
      <dgm:prSet/>
      <dgm:spPr/>
      <dgm:t>
        <a:bodyPr/>
        <a:lstStyle/>
        <a:p>
          <a:r>
            <a:rPr lang="en-US"/>
            <a:t>Corrected data types of columns</a:t>
          </a:r>
        </a:p>
      </dgm:t>
    </dgm:pt>
    <dgm:pt modelId="{838C2438-86DE-4977-BE0B-4C70F3920BE3}" type="parTrans" cxnId="{13BCDEFD-0EA2-4493-821F-EFFA5010E1E9}">
      <dgm:prSet/>
      <dgm:spPr/>
      <dgm:t>
        <a:bodyPr/>
        <a:lstStyle/>
        <a:p>
          <a:endParaRPr lang="en-US"/>
        </a:p>
      </dgm:t>
    </dgm:pt>
    <dgm:pt modelId="{012B230D-1E0F-4416-871A-2B5D9ABD0BF6}" type="sibTrans" cxnId="{13BCDEFD-0EA2-4493-821F-EFFA5010E1E9}">
      <dgm:prSet/>
      <dgm:spPr/>
      <dgm:t>
        <a:bodyPr/>
        <a:lstStyle/>
        <a:p>
          <a:endParaRPr lang="en-US"/>
        </a:p>
      </dgm:t>
    </dgm:pt>
    <dgm:pt modelId="{033862EE-1C00-4FBA-9BA1-0079BCB929D1}">
      <dgm:prSet/>
      <dgm:spPr/>
      <dgm:t>
        <a:bodyPr/>
        <a:lstStyle/>
        <a:p>
          <a:r>
            <a:rPr lang="en-US"/>
            <a:t>Created Derived Columns required for the analysis</a:t>
          </a:r>
        </a:p>
      </dgm:t>
    </dgm:pt>
    <dgm:pt modelId="{269297A5-AC01-4185-81E6-1CE8BE449C69}" type="parTrans" cxnId="{7B7C657D-DF1E-41E9-9A65-C1D2B04B5AE9}">
      <dgm:prSet/>
      <dgm:spPr/>
      <dgm:t>
        <a:bodyPr/>
        <a:lstStyle/>
        <a:p>
          <a:endParaRPr lang="en-US"/>
        </a:p>
      </dgm:t>
    </dgm:pt>
    <dgm:pt modelId="{39537BD8-68BF-4C98-9599-E2619FE96040}" type="sibTrans" cxnId="{7B7C657D-DF1E-41E9-9A65-C1D2B04B5AE9}">
      <dgm:prSet/>
      <dgm:spPr/>
      <dgm:t>
        <a:bodyPr/>
        <a:lstStyle/>
        <a:p>
          <a:endParaRPr lang="en-US"/>
        </a:p>
      </dgm:t>
    </dgm:pt>
    <dgm:pt modelId="{2FA311D8-538C-48FD-985A-AA55F57D7862}">
      <dgm:prSet/>
      <dgm:spPr/>
      <dgm:t>
        <a:bodyPr/>
        <a:lstStyle/>
        <a:p>
          <a:r>
            <a:rPr lang="en-US" dirty="0"/>
            <a:t>Found outliers and removed </a:t>
          </a:r>
        </a:p>
      </dgm:t>
    </dgm:pt>
    <dgm:pt modelId="{BEA33449-F509-4A9E-BB28-DDF426FBFA6E}" type="parTrans" cxnId="{BAABE558-F655-41DA-952C-58E8C58940C7}">
      <dgm:prSet/>
      <dgm:spPr/>
      <dgm:t>
        <a:bodyPr/>
        <a:lstStyle/>
        <a:p>
          <a:endParaRPr lang="en-US"/>
        </a:p>
      </dgm:t>
    </dgm:pt>
    <dgm:pt modelId="{30B1857E-2D1B-4914-8870-42F983ECD9FC}" type="sibTrans" cxnId="{BAABE558-F655-41DA-952C-58E8C58940C7}">
      <dgm:prSet/>
      <dgm:spPr/>
      <dgm:t>
        <a:bodyPr/>
        <a:lstStyle/>
        <a:p>
          <a:endParaRPr lang="en-US"/>
        </a:p>
      </dgm:t>
    </dgm:pt>
    <dgm:pt modelId="{E1A6A61E-C290-F24E-9879-EE9D6E8652F0}" type="pres">
      <dgm:prSet presAssocID="{6C96CB2C-F3CC-4F3A-912D-1EB60993A551}" presName="linear" presStyleCnt="0">
        <dgm:presLayoutVars>
          <dgm:animLvl val="lvl"/>
          <dgm:resizeHandles val="exact"/>
        </dgm:presLayoutVars>
      </dgm:prSet>
      <dgm:spPr/>
    </dgm:pt>
    <dgm:pt modelId="{AFEDF359-2A37-F743-B5BF-5723F8121057}" type="pres">
      <dgm:prSet presAssocID="{67A6625D-0958-448A-BC85-A2C57F887AC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7B05CFC-115A-EF42-94BE-47FFAAED79B1}" type="pres">
      <dgm:prSet presAssocID="{6BA6C29D-76F7-4FE3-BD3D-2AF53D0A0591}" presName="spacer" presStyleCnt="0"/>
      <dgm:spPr/>
    </dgm:pt>
    <dgm:pt modelId="{8B59AEF2-8B6B-034B-B872-F98088DCA928}" type="pres">
      <dgm:prSet presAssocID="{62137BC0-C00C-49D3-B7F1-C9B82E534D5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8EEC609-4EA3-A643-AF71-D9A5EF165496}" type="pres">
      <dgm:prSet presAssocID="{8FFACC11-1F07-4A14-92ED-2D302837A312}" presName="spacer" presStyleCnt="0"/>
      <dgm:spPr/>
    </dgm:pt>
    <dgm:pt modelId="{87DCB75D-3B8A-8B48-B2FA-49F097699C13}" type="pres">
      <dgm:prSet presAssocID="{EAC7A3CB-4B75-4266-B8C1-7846851FDAD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8841A16-CD78-8049-A4DC-73777BF0F682}" type="pres">
      <dgm:prSet presAssocID="{1BAE024F-18BE-4AA5-B4D9-664705CE0962}" presName="spacer" presStyleCnt="0"/>
      <dgm:spPr/>
    </dgm:pt>
    <dgm:pt modelId="{2F39008B-F4F5-2D44-9586-C3C628290FEE}" type="pres">
      <dgm:prSet presAssocID="{223E06CF-72FF-4E76-9FE8-D60D778D018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C285DCE-198E-324B-9A1C-807259E18574}" type="pres">
      <dgm:prSet presAssocID="{012B230D-1E0F-4416-871A-2B5D9ABD0BF6}" presName="spacer" presStyleCnt="0"/>
      <dgm:spPr/>
    </dgm:pt>
    <dgm:pt modelId="{6C71FB71-D932-1948-88D2-99086E497FAD}" type="pres">
      <dgm:prSet presAssocID="{033862EE-1C00-4FBA-9BA1-0079BCB929D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E63A22B-6A68-2D48-98B3-1FC562276181}" type="pres">
      <dgm:prSet presAssocID="{39537BD8-68BF-4C98-9599-E2619FE96040}" presName="spacer" presStyleCnt="0"/>
      <dgm:spPr/>
    </dgm:pt>
    <dgm:pt modelId="{EB409A37-6726-4C4F-BAEC-CDD9E7D86392}" type="pres">
      <dgm:prSet presAssocID="{2FA311D8-538C-48FD-985A-AA55F57D7862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005140B-B725-42B4-B81F-305B3762A29D}" srcId="{6C96CB2C-F3CC-4F3A-912D-1EB60993A551}" destId="{EAC7A3CB-4B75-4266-B8C1-7846851FDAD6}" srcOrd="2" destOrd="0" parTransId="{7CC615F3-2589-4968-A386-97B3DC9854B2}" sibTransId="{1BAE024F-18BE-4AA5-B4D9-664705CE0962}"/>
    <dgm:cxn modelId="{A5325020-CFCF-0941-B7C0-0375C3A75758}" type="presOf" srcId="{2FA311D8-538C-48FD-985A-AA55F57D7862}" destId="{EB409A37-6726-4C4F-BAEC-CDD9E7D86392}" srcOrd="0" destOrd="0" presId="urn:microsoft.com/office/officeart/2005/8/layout/vList2"/>
    <dgm:cxn modelId="{B4EC6D26-87F6-44F8-865D-9647B73A903F}" srcId="{6C96CB2C-F3CC-4F3A-912D-1EB60993A551}" destId="{62137BC0-C00C-49D3-B7F1-C9B82E534D5C}" srcOrd="1" destOrd="0" parTransId="{24EF8909-ED33-461C-95D5-A237892C66C4}" sibTransId="{8FFACC11-1F07-4A14-92ED-2D302837A312}"/>
    <dgm:cxn modelId="{45534F29-50C9-BA48-A9DB-D3F76BD2DE4F}" type="presOf" srcId="{62137BC0-C00C-49D3-B7F1-C9B82E534D5C}" destId="{8B59AEF2-8B6B-034B-B872-F98088DCA928}" srcOrd="0" destOrd="0" presId="urn:microsoft.com/office/officeart/2005/8/layout/vList2"/>
    <dgm:cxn modelId="{BAABE558-F655-41DA-952C-58E8C58940C7}" srcId="{6C96CB2C-F3CC-4F3A-912D-1EB60993A551}" destId="{2FA311D8-538C-48FD-985A-AA55F57D7862}" srcOrd="5" destOrd="0" parTransId="{BEA33449-F509-4A9E-BB28-DDF426FBFA6E}" sibTransId="{30B1857E-2D1B-4914-8870-42F983ECD9FC}"/>
    <dgm:cxn modelId="{BD2BDD6E-CF2D-4623-84BA-E0E25FA90C88}" srcId="{6C96CB2C-F3CC-4F3A-912D-1EB60993A551}" destId="{67A6625D-0958-448A-BC85-A2C57F887ACE}" srcOrd="0" destOrd="0" parTransId="{A4FCBDD0-3B8A-460C-95F8-4D433A87843E}" sibTransId="{6BA6C29D-76F7-4FE3-BD3D-2AF53D0A0591}"/>
    <dgm:cxn modelId="{D47AB47C-D9E6-8641-8ADE-6898880846CC}" type="presOf" srcId="{67A6625D-0958-448A-BC85-A2C57F887ACE}" destId="{AFEDF359-2A37-F743-B5BF-5723F8121057}" srcOrd="0" destOrd="0" presId="urn:microsoft.com/office/officeart/2005/8/layout/vList2"/>
    <dgm:cxn modelId="{8C61C07C-D33D-254D-8457-6188174A9A61}" type="presOf" srcId="{6C96CB2C-F3CC-4F3A-912D-1EB60993A551}" destId="{E1A6A61E-C290-F24E-9879-EE9D6E8652F0}" srcOrd="0" destOrd="0" presId="urn:microsoft.com/office/officeart/2005/8/layout/vList2"/>
    <dgm:cxn modelId="{7B7C657D-DF1E-41E9-9A65-C1D2B04B5AE9}" srcId="{6C96CB2C-F3CC-4F3A-912D-1EB60993A551}" destId="{033862EE-1C00-4FBA-9BA1-0079BCB929D1}" srcOrd="4" destOrd="0" parTransId="{269297A5-AC01-4185-81E6-1CE8BE449C69}" sibTransId="{39537BD8-68BF-4C98-9599-E2619FE96040}"/>
    <dgm:cxn modelId="{2A127AB1-B468-4942-9EFB-47D80505F09E}" type="presOf" srcId="{033862EE-1C00-4FBA-9BA1-0079BCB929D1}" destId="{6C71FB71-D932-1948-88D2-99086E497FAD}" srcOrd="0" destOrd="0" presId="urn:microsoft.com/office/officeart/2005/8/layout/vList2"/>
    <dgm:cxn modelId="{C3D69CEC-72F5-FA48-AA39-DC8DFBEF5BAB}" type="presOf" srcId="{EAC7A3CB-4B75-4266-B8C1-7846851FDAD6}" destId="{87DCB75D-3B8A-8B48-B2FA-49F097699C13}" srcOrd="0" destOrd="0" presId="urn:microsoft.com/office/officeart/2005/8/layout/vList2"/>
    <dgm:cxn modelId="{64A42BF4-FB35-3445-8FC2-EE69F2B53256}" type="presOf" srcId="{223E06CF-72FF-4E76-9FE8-D60D778D0187}" destId="{2F39008B-F4F5-2D44-9586-C3C628290FEE}" srcOrd="0" destOrd="0" presId="urn:microsoft.com/office/officeart/2005/8/layout/vList2"/>
    <dgm:cxn modelId="{13BCDEFD-0EA2-4493-821F-EFFA5010E1E9}" srcId="{6C96CB2C-F3CC-4F3A-912D-1EB60993A551}" destId="{223E06CF-72FF-4E76-9FE8-D60D778D0187}" srcOrd="3" destOrd="0" parTransId="{838C2438-86DE-4977-BE0B-4C70F3920BE3}" sibTransId="{012B230D-1E0F-4416-871A-2B5D9ABD0BF6}"/>
    <dgm:cxn modelId="{24FB5860-DDB8-5648-B74B-59EDB5723927}" type="presParOf" srcId="{E1A6A61E-C290-F24E-9879-EE9D6E8652F0}" destId="{AFEDF359-2A37-F743-B5BF-5723F8121057}" srcOrd="0" destOrd="0" presId="urn:microsoft.com/office/officeart/2005/8/layout/vList2"/>
    <dgm:cxn modelId="{04226D9D-047A-5A47-AE13-7992E00F3662}" type="presParOf" srcId="{E1A6A61E-C290-F24E-9879-EE9D6E8652F0}" destId="{D7B05CFC-115A-EF42-94BE-47FFAAED79B1}" srcOrd="1" destOrd="0" presId="urn:microsoft.com/office/officeart/2005/8/layout/vList2"/>
    <dgm:cxn modelId="{E30C1AC1-9477-1746-B7FE-32DFCD1E4222}" type="presParOf" srcId="{E1A6A61E-C290-F24E-9879-EE9D6E8652F0}" destId="{8B59AEF2-8B6B-034B-B872-F98088DCA928}" srcOrd="2" destOrd="0" presId="urn:microsoft.com/office/officeart/2005/8/layout/vList2"/>
    <dgm:cxn modelId="{A786C3F2-A325-6845-80C9-7DDD78B81BCB}" type="presParOf" srcId="{E1A6A61E-C290-F24E-9879-EE9D6E8652F0}" destId="{88EEC609-4EA3-A643-AF71-D9A5EF165496}" srcOrd="3" destOrd="0" presId="urn:microsoft.com/office/officeart/2005/8/layout/vList2"/>
    <dgm:cxn modelId="{D5337606-6755-A04B-BE29-A383CD14C90E}" type="presParOf" srcId="{E1A6A61E-C290-F24E-9879-EE9D6E8652F0}" destId="{87DCB75D-3B8A-8B48-B2FA-49F097699C13}" srcOrd="4" destOrd="0" presId="urn:microsoft.com/office/officeart/2005/8/layout/vList2"/>
    <dgm:cxn modelId="{DE4F4559-5D5C-E844-BCB0-E59BA8A6A91B}" type="presParOf" srcId="{E1A6A61E-C290-F24E-9879-EE9D6E8652F0}" destId="{D8841A16-CD78-8049-A4DC-73777BF0F682}" srcOrd="5" destOrd="0" presId="urn:microsoft.com/office/officeart/2005/8/layout/vList2"/>
    <dgm:cxn modelId="{312C511E-7A67-3B46-96D3-1FA0D3004638}" type="presParOf" srcId="{E1A6A61E-C290-F24E-9879-EE9D6E8652F0}" destId="{2F39008B-F4F5-2D44-9586-C3C628290FEE}" srcOrd="6" destOrd="0" presId="urn:microsoft.com/office/officeart/2005/8/layout/vList2"/>
    <dgm:cxn modelId="{B999F534-8F59-ED4C-BFE7-56F49E596815}" type="presParOf" srcId="{E1A6A61E-C290-F24E-9879-EE9D6E8652F0}" destId="{BC285DCE-198E-324B-9A1C-807259E18574}" srcOrd="7" destOrd="0" presId="urn:microsoft.com/office/officeart/2005/8/layout/vList2"/>
    <dgm:cxn modelId="{CB729FBD-6C92-C64D-8DFD-54A74FE244D4}" type="presParOf" srcId="{E1A6A61E-C290-F24E-9879-EE9D6E8652F0}" destId="{6C71FB71-D932-1948-88D2-99086E497FAD}" srcOrd="8" destOrd="0" presId="urn:microsoft.com/office/officeart/2005/8/layout/vList2"/>
    <dgm:cxn modelId="{B64E474A-5CF7-2A4C-B266-3A3418D4A487}" type="presParOf" srcId="{E1A6A61E-C290-F24E-9879-EE9D6E8652F0}" destId="{AE63A22B-6A68-2D48-98B3-1FC562276181}" srcOrd="9" destOrd="0" presId="urn:microsoft.com/office/officeart/2005/8/layout/vList2"/>
    <dgm:cxn modelId="{0562A086-7A42-2042-A52E-885CD855538D}" type="presParOf" srcId="{E1A6A61E-C290-F24E-9879-EE9D6E8652F0}" destId="{EB409A37-6726-4C4F-BAEC-CDD9E7D8639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6B332A-816C-4D82-A2AB-3B8E8AC1AC94}">
      <dsp:nvSpPr>
        <dsp:cNvPr id="0" name=""/>
        <dsp:cNvSpPr/>
      </dsp:nvSpPr>
      <dsp:spPr>
        <a:xfrm>
          <a:off x="0" y="908049"/>
          <a:ext cx="6572250" cy="16764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4DC8C0-35FB-4235-833D-F0A10C67429D}">
      <dsp:nvSpPr>
        <dsp:cNvPr id="0" name=""/>
        <dsp:cNvSpPr/>
      </dsp:nvSpPr>
      <dsp:spPr>
        <a:xfrm>
          <a:off x="507111" y="1285239"/>
          <a:ext cx="922020" cy="9220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6EAD3-6BFA-49DC-8662-088F344858B2}">
      <dsp:nvSpPr>
        <dsp:cNvPr id="0" name=""/>
        <dsp:cNvSpPr/>
      </dsp:nvSpPr>
      <dsp:spPr>
        <a:xfrm>
          <a:off x="1936242" y="908049"/>
          <a:ext cx="4636008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19" tIns="177419" rIns="177419" bIns="17741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understand the </a:t>
          </a:r>
          <a:r>
            <a:rPr lang="en-IN" sz="2100" b="1" kern="1200" dirty="0"/>
            <a:t>driving factors (or driver variables) </a:t>
          </a:r>
          <a:r>
            <a:rPr lang="en-IN" sz="2100" kern="1200" dirty="0"/>
            <a:t>behind loan default, i.e. the variables which are strong indicators of default.  </a:t>
          </a:r>
          <a:endParaRPr lang="en-US" sz="2100" kern="1200" dirty="0"/>
        </a:p>
      </dsp:txBody>
      <dsp:txXfrm>
        <a:off x="1936242" y="908049"/>
        <a:ext cx="4636008" cy="1676400"/>
      </dsp:txXfrm>
    </dsp:sp>
    <dsp:sp modelId="{FF37754F-1C97-4371-8AEC-C8AB40BA1C31}">
      <dsp:nvSpPr>
        <dsp:cNvPr id="0" name=""/>
        <dsp:cNvSpPr/>
      </dsp:nvSpPr>
      <dsp:spPr>
        <a:xfrm>
          <a:off x="0" y="3003550"/>
          <a:ext cx="6572250" cy="16764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50979-30CA-4A87-9B82-774298C25526}">
      <dsp:nvSpPr>
        <dsp:cNvPr id="0" name=""/>
        <dsp:cNvSpPr/>
      </dsp:nvSpPr>
      <dsp:spPr>
        <a:xfrm>
          <a:off x="507111" y="3380740"/>
          <a:ext cx="922020" cy="9220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E655F-9A19-48B4-A2CB-62787AA6318C}">
      <dsp:nvSpPr>
        <dsp:cNvPr id="0" name=""/>
        <dsp:cNvSpPr/>
      </dsp:nvSpPr>
      <dsp:spPr>
        <a:xfrm>
          <a:off x="1936242" y="3003550"/>
          <a:ext cx="4636008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19" tIns="177419" rIns="177419" bIns="17741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identify risky loan applicants using EDA. The company can utilise this knowledge for its portfolio and risk assessment. </a:t>
          </a:r>
          <a:endParaRPr lang="en-US" sz="2100" kern="1200"/>
        </a:p>
      </dsp:txBody>
      <dsp:txXfrm>
        <a:off x="1936242" y="3003550"/>
        <a:ext cx="4636008" cy="167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B8168-95AC-8C41-9CBA-F1BCE8CB0F35}">
      <dsp:nvSpPr>
        <dsp:cNvPr id="0" name=""/>
        <dsp:cNvSpPr/>
      </dsp:nvSpPr>
      <dsp:spPr>
        <a:xfrm>
          <a:off x="3437" y="505947"/>
          <a:ext cx="1861393" cy="26059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21" tIns="330200" rIns="145121" bIns="33020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Fix rows and columns</a:t>
          </a:r>
          <a:endParaRPr lang="en-US" sz="2200" kern="1200" dirty="0"/>
        </a:p>
      </dsp:txBody>
      <dsp:txXfrm>
        <a:off x="3437" y="1496208"/>
        <a:ext cx="1861393" cy="1563570"/>
      </dsp:txXfrm>
    </dsp:sp>
    <dsp:sp modelId="{26045F23-BBF4-9C49-9826-78F6B2C1C000}">
      <dsp:nvSpPr>
        <dsp:cNvPr id="0" name=""/>
        <dsp:cNvSpPr/>
      </dsp:nvSpPr>
      <dsp:spPr>
        <a:xfrm>
          <a:off x="543242" y="766542"/>
          <a:ext cx="781785" cy="7817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51" tIns="12700" rIns="60951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1</a:t>
          </a:r>
        </a:p>
      </dsp:txBody>
      <dsp:txXfrm>
        <a:off x="657732" y="881032"/>
        <a:ext cx="552805" cy="552805"/>
      </dsp:txXfrm>
    </dsp:sp>
    <dsp:sp modelId="{5913EFC9-7D4F-1247-A289-F08076523A2A}">
      <dsp:nvSpPr>
        <dsp:cNvPr id="0" name=""/>
        <dsp:cNvSpPr/>
      </dsp:nvSpPr>
      <dsp:spPr>
        <a:xfrm>
          <a:off x="3437" y="3111825"/>
          <a:ext cx="1861393" cy="72"/>
        </a:xfrm>
        <a:prstGeom prst="rect">
          <a:avLst/>
        </a:prstGeom>
        <a:solidFill>
          <a:schemeClr val="accent2">
            <a:hueOff val="211977"/>
            <a:satOff val="-4836"/>
            <a:lumOff val="1787"/>
            <a:alphaOff val="0"/>
          </a:schemeClr>
        </a:solidFill>
        <a:ln w="12700" cap="flat" cmpd="sng" algn="ctr">
          <a:solidFill>
            <a:schemeClr val="accent2">
              <a:hueOff val="211977"/>
              <a:satOff val="-4836"/>
              <a:lumOff val="17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5C4E0-5E23-0F4A-9AED-8C130B8A4F4D}">
      <dsp:nvSpPr>
        <dsp:cNvPr id="0" name=""/>
        <dsp:cNvSpPr/>
      </dsp:nvSpPr>
      <dsp:spPr>
        <a:xfrm>
          <a:off x="2050970" y="505947"/>
          <a:ext cx="1861393" cy="2605950"/>
        </a:xfrm>
        <a:prstGeom prst="rect">
          <a:avLst/>
        </a:prstGeom>
        <a:solidFill>
          <a:schemeClr val="accent2">
            <a:tint val="40000"/>
            <a:alpha val="90000"/>
            <a:hueOff val="493641"/>
            <a:satOff val="-1293"/>
            <a:lumOff val="46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93641"/>
              <a:satOff val="-1293"/>
              <a:lumOff val="4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21" tIns="330200" rIns="145121" bIns="33020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Fix missing values</a:t>
          </a:r>
          <a:endParaRPr lang="en-US" sz="2200" kern="1200" dirty="0"/>
        </a:p>
      </dsp:txBody>
      <dsp:txXfrm>
        <a:off x="2050970" y="1496208"/>
        <a:ext cx="1861393" cy="1563570"/>
      </dsp:txXfrm>
    </dsp:sp>
    <dsp:sp modelId="{F903DC76-B4E9-E341-A0C2-E148CD79BC92}">
      <dsp:nvSpPr>
        <dsp:cNvPr id="0" name=""/>
        <dsp:cNvSpPr/>
      </dsp:nvSpPr>
      <dsp:spPr>
        <a:xfrm>
          <a:off x="2590774" y="766542"/>
          <a:ext cx="781785" cy="781785"/>
        </a:xfrm>
        <a:prstGeom prst="ellipse">
          <a:avLst/>
        </a:prstGeom>
        <a:solidFill>
          <a:schemeClr val="accent2">
            <a:hueOff val="423953"/>
            <a:satOff val="-9673"/>
            <a:lumOff val="3573"/>
            <a:alphaOff val="0"/>
          </a:schemeClr>
        </a:solidFill>
        <a:ln w="12700" cap="flat" cmpd="sng" algn="ctr">
          <a:solidFill>
            <a:schemeClr val="accent2">
              <a:hueOff val="423953"/>
              <a:satOff val="-9673"/>
              <a:lumOff val="35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51" tIns="12700" rIns="60951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2</a:t>
          </a:r>
        </a:p>
      </dsp:txBody>
      <dsp:txXfrm>
        <a:off x="2705264" y="881032"/>
        <a:ext cx="552805" cy="552805"/>
      </dsp:txXfrm>
    </dsp:sp>
    <dsp:sp modelId="{3D7610D6-8F7A-4A49-B4DE-3399AB3953E0}">
      <dsp:nvSpPr>
        <dsp:cNvPr id="0" name=""/>
        <dsp:cNvSpPr/>
      </dsp:nvSpPr>
      <dsp:spPr>
        <a:xfrm>
          <a:off x="2050970" y="3111825"/>
          <a:ext cx="1861393" cy="72"/>
        </a:xfrm>
        <a:prstGeom prst="rect">
          <a:avLst/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 w="12700" cap="flat" cmpd="sng" algn="ctr">
          <a:solidFill>
            <a:schemeClr val="accent2">
              <a:hueOff val="635930"/>
              <a:satOff val="-14509"/>
              <a:lumOff val="53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A5C2A-DA67-F644-8069-8C36FD267E75}">
      <dsp:nvSpPr>
        <dsp:cNvPr id="0" name=""/>
        <dsp:cNvSpPr/>
      </dsp:nvSpPr>
      <dsp:spPr>
        <a:xfrm>
          <a:off x="4098503" y="505947"/>
          <a:ext cx="1861393" cy="2605950"/>
        </a:xfrm>
        <a:prstGeom prst="rect">
          <a:avLst/>
        </a:prstGeom>
        <a:solidFill>
          <a:schemeClr val="accent2">
            <a:tint val="40000"/>
            <a:alpha val="90000"/>
            <a:hueOff val="987282"/>
            <a:satOff val="-2587"/>
            <a:lumOff val="92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87282"/>
              <a:satOff val="-2587"/>
              <a:lumOff val="9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21" tIns="330200" rIns="145121" bIns="33020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Standardise values</a:t>
          </a:r>
          <a:endParaRPr lang="en-US" sz="2200" kern="1200" dirty="0"/>
        </a:p>
      </dsp:txBody>
      <dsp:txXfrm>
        <a:off x="4098503" y="1496208"/>
        <a:ext cx="1861393" cy="1563570"/>
      </dsp:txXfrm>
    </dsp:sp>
    <dsp:sp modelId="{C9099539-445C-E645-9DBD-449500CDA79A}">
      <dsp:nvSpPr>
        <dsp:cNvPr id="0" name=""/>
        <dsp:cNvSpPr/>
      </dsp:nvSpPr>
      <dsp:spPr>
        <a:xfrm>
          <a:off x="4638307" y="766542"/>
          <a:ext cx="781785" cy="781785"/>
        </a:xfrm>
        <a:prstGeom prst="ellipse">
          <a:avLst/>
        </a:prstGeom>
        <a:solidFill>
          <a:schemeClr val="accent2">
            <a:hueOff val="847906"/>
            <a:satOff val="-19346"/>
            <a:lumOff val="7146"/>
            <a:alphaOff val="0"/>
          </a:schemeClr>
        </a:solidFill>
        <a:ln w="12700" cap="flat" cmpd="sng" algn="ctr">
          <a:solidFill>
            <a:schemeClr val="accent2">
              <a:hueOff val="847906"/>
              <a:satOff val="-19346"/>
              <a:lumOff val="71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51" tIns="12700" rIns="60951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3</a:t>
          </a:r>
        </a:p>
      </dsp:txBody>
      <dsp:txXfrm>
        <a:off x="4752797" y="881032"/>
        <a:ext cx="552805" cy="552805"/>
      </dsp:txXfrm>
    </dsp:sp>
    <dsp:sp modelId="{EA468F62-255A-014C-A1B5-7094C0CF0BF3}">
      <dsp:nvSpPr>
        <dsp:cNvPr id="0" name=""/>
        <dsp:cNvSpPr/>
      </dsp:nvSpPr>
      <dsp:spPr>
        <a:xfrm>
          <a:off x="4098503" y="3111825"/>
          <a:ext cx="1861393" cy="72"/>
        </a:xfrm>
        <a:prstGeom prst="rect">
          <a:avLst/>
        </a:prstGeom>
        <a:solidFill>
          <a:schemeClr val="accent2">
            <a:hueOff val="1059883"/>
            <a:satOff val="-24182"/>
            <a:lumOff val="8933"/>
            <a:alphaOff val="0"/>
          </a:schemeClr>
        </a:solidFill>
        <a:ln w="12700" cap="flat" cmpd="sng" algn="ctr">
          <a:solidFill>
            <a:schemeClr val="accent2">
              <a:hueOff val="1059883"/>
              <a:satOff val="-24182"/>
              <a:lumOff val="89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20C53-F040-F14D-9197-A6538D97AEB9}">
      <dsp:nvSpPr>
        <dsp:cNvPr id="0" name=""/>
        <dsp:cNvSpPr/>
      </dsp:nvSpPr>
      <dsp:spPr>
        <a:xfrm>
          <a:off x="6146036" y="505947"/>
          <a:ext cx="1861393" cy="2605950"/>
        </a:xfrm>
        <a:prstGeom prst="rect">
          <a:avLst/>
        </a:prstGeom>
        <a:solidFill>
          <a:schemeClr val="accent2">
            <a:tint val="40000"/>
            <a:alpha val="90000"/>
            <a:hueOff val="1480923"/>
            <a:satOff val="-3880"/>
            <a:lumOff val="138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480923"/>
              <a:satOff val="-3880"/>
              <a:lumOff val="13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21" tIns="330200" rIns="145121" bIns="33020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Fix invalid values</a:t>
          </a:r>
          <a:endParaRPr lang="en-US" sz="2200" kern="1200" dirty="0"/>
        </a:p>
      </dsp:txBody>
      <dsp:txXfrm>
        <a:off x="6146036" y="1496208"/>
        <a:ext cx="1861393" cy="1563570"/>
      </dsp:txXfrm>
    </dsp:sp>
    <dsp:sp modelId="{29B010F7-B0A5-7446-BD62-A08D2E642F98}">
      <dsp:nvSpPr>
        <dsp:cNvPr id="0" name=""/>
        <dsp:cNvSpPr/>
      </dsp:nvSpPr>
      <dsp:spPr>
        <a:xfrm>
          <a:off x="6685840" y="766542"/>
          <a:ext cx="781785" cy="781785"/>
        </a:xfrm>
        <a:prstGeom prst="ellipse">
          <a:avLst/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 w="12700" cap="flat" cmpd="sng" algn="ctr">
          <a:solidFill>
            <a:schemeClr val="accent2">
              <a:hueOff val="1271860"/>
              <a:satOff val="-29019"/>
              <a:lumOff val="10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51" tIns="12700" rIns="60951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4</a:t>
          </a:r>
        </a:p>
      </dsp:txBody>
      <dsp:txXfrm>
        <a:off x="6800330" y="881032"/>
        <a:ext cx="552805" cy="552805"/>
      </dsp:txXfrm>
    </dsp:sp>
    <dsp:sp modelId="{162A4A74-45A5-AF46-AA63-6449CA398155}">
      <dsp:nvSpPr>
        <dsp:cNvPr id="0" name=""/>
        <dsp:cNvSpPr/>
      </dsp:nvSpPr>
      <dsp:spPr>
        <a:xfrm>
          <a:off x="6146036" y="3111825"/>
          <a:ext cx="1861393" cy="72"/>
        </a:xfrm>
        <a:prstGeom prst="rect">
          <a:avLst/>
        </a:prstGeom>
        <a:solidFill>
          <a:schemeClr val="accent2">
            <a:hueOff val="1483836"/>
            <a:satOff val="-33855"/>
            <a:lumOff val="12506"/>
            <a:alphaOff val="0"/>
          </a:schemeClr>
        </a:solidFill>
        <a:ln w="12700" cap="flat" cmpd="sng" algn="ctr">
          <a:solidFill>
            <a:schemeClr val="accent2">
              <a:hueOff val="1483836"/>
              <a:satOff val="-33855"/>
              <a:lumOff val="125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46962-7148-554C-8C8E-FA1464E7A9A0}">
      <dsp:nvSpPr>
        <dsp:cNvPr id="0" name=""/>
        <dsp:cNvSpPr/>
      </dsp:nvSpPr>
      <dsp:spPr>
        <a:xfrm>
          <a:off x="8193568" y="505947"/>
          <a:ext cx="1861393" cy="2605950"/>
        </a:xfrm>
        <a:prstGeom prst="rect">
          <a:avLst/>
        </a:prstGeom>
        <a:solidFill>
          <a:schemeClr val="accent2">
            <a:tint val="40000"/>
            <a:alpha val="90000"/>
            <a:hueOff val="1974564"/>
            <a:satOff val="-5173"/>
            <a:lumOff val="185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974564"/>
              <a:satOff val="-5173"/>
              <a:lumOff val="1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21" tIns="330200" rIns="145121" bIns="33020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Filter data</a:t>
          </a:r>
          <a:endParaRPr lang="en-US" sz="2200" kern="1200" dirty="0"/>
        </a:p>
      </dsp:txBody>
      <dsp:txXfrm>
        <a:off x="8193568" y="1496208"/>
        <a:ext cx="1861393" cy="1563570"/>
      </dsp:txXfrm>
    </dsp:sp>
    <dsp:sp modelId="{598C7AAD-DB3C-A842-8ADA-DEFB3D61DA3E}">
      <dsp:nvSpPr>
        <dsp:cNvPr id="0" name=""/>
        <dsp:cNvSpPr/>
      </dsp:nvSpPr>
      <dsp:spPr>
        <a:xfrm>
          <a:off x="8733372" y="766542"/>
          <a:ext cx="781785" cy="781785"/>
        </a:xfrm>
        <a:prstGeom prst="ellipse">
          <a:avLst/>
        </a:prstGeom>
        <a:solidFill>
          <a:schemeClr val="accent2">
            <a:hueOff val="1695813"/>
            <a:satOff val="-38692"/>
            <a:lumOff val="14292"/>
            <a:alphaOff val="0"/>
          </a:schemeClr>
        </a:solidFill>
        <a:ln w="12700" cap="flat" cmpd="sng" algn="ctr">
          <a:solidFill>
            <a:schemeClr val="accent2">
              <a:hueOff val="1695813"/>
              <a:satOff val="-38692"/>
              <a:lumOff val="142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51" tIns="12700" rIns="60951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5</a:t>
          </a:r>
        </a:p>
      </dsp:txBody>
      <dsp:txXfrm>
        <a:off x="8847862" y="881032"/>
        <a:ext cx="552805" cy="552805"/>
      </dsp:txXfrm>
    </dsp:sp>
    <dsp:sp modelId="{939401ED-3BFE-2041-90C3-A4BEBD205E85}">
      <dsp:nvSpPr>
        <dsp:cNvPr id="0" name=""/>
        <dsp:cNvSpPr/>
      </dsp:nvSpPr>
      <dsp:spPr>
        <a:xfrm>
          <a:off x="8193568" y="3111825"/>
          <a:ext cx="1861393" cy="72"/>
        </a:xfrm>
        <a:prstGeom prst="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EDF359-2A37-F743-B5BF-5723F8121057}">
      <dsp:nvSpPr>
        <dsp:cNvPr id="0" name=""/>
        <dsp:cNvSpPr/>
      </dsp:nvSpPr>
      <dsp:spPr>
        <a:xfrm>
          <a:off x="0" y="28722"/>
          <a:ext cx="10058399" cy="538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Removed columns having null values &gt;40%</a:t>
          </a:r>
        </a:p>
      </dsp:txBody>
      <dsp:txXfrm>
        <a:off x="26273" y="54995"/>
        <a:ext cx="10005853" cy="485654"/>
      </dsp:txXfrm>
    </dsp:sp>
    <dsp:sp modelId="{8B59AEF2-8B6B-034B-B872-F98088DCA928}">
      <dsp:nvSpPr>
        <dsp:cNvPr id="0" name=""/>
        <dsp:cNvSpPr/>
      </dsp:nvSpPr>
      <dsp:spPr>
        <a:xfrm>
          <a:off x="0" y="633162"/>
          <a:ext cx="10058399" cy="538200"/>
        </a:xfrm>
        <a:prstGeom prst="roundRect">
          <a:avLst/>
        </a:prstGeom>
        <a:solidFill>
          <a:schemeClr val="accent5">
            <a:hueOff val="-4264624"/>
            <a:satOff val="2424"/>
            <a:lumOff val="-2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Dropped columns not required in analysis</a:t>
          </a:r>
        </a:p>
      </dsp:txBody>
      <dsp:txXfrm>
        <a:off x="26273" y="659435"/>
        <a:ext cx="10005853" cy="485654"/>
      </dsp:txXfrm>
    </dsp:sp>
    <dsp:sp modelId="{87DCB75D-3B8A-8B48-B2FA-49F097699C13}">
      <dsp:nvSpPr>
        <dsp:cNvPr id="0" name=""/>
        <dsp:cNvSpPr/>
      </dsp:nvSpPr>
      <dsp:spPr>
        <a:xfrm>
          <a:off x="0" y="1237602"/>
          <a:ext cx="10058399" cy="538200"/>
        </a:xfrm>
        <a:prstGeom prst="roundRect">
          <a:avLst/>
        </a:prstGeom>
        <a:solidFill>
          <a:schemeClr val="accent5">
            <a:hueOff val="-8529249"/>
            <a:satOff val="4848"/>
            <a:lumOff val="-4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Handled Null values and imputed the missing data</a:t>
          </a:r>
        </a:p>
      </dsp:txBody>
      <dsp:txXfrm>
        <a:off x="26273" y="1263875"/>
        <a:ext cx="10005853" cy="485654"/>
      </dsp:txXfrm>
    </dsp:sp>
    <dsp:sp modelId="{2F39008B-F4F5-2D44-9586-C3C628290FEE}">
      <dsp:nvSpPr>
        <dsp:cNvPr id="0" name=""/>
        <dsp:cNvSpPr/>
      </dsp:nvSpPr>
      <dsp:spPr>
        <a:xfrm>
          <a:off x="0" y="1842042"/>
          <a:ext cx="10058399" cy="538200"/>
        </a:xfrm>
        <a:prstGeom prst="roundRect">
          <a:avLst/>
        </a:prstGeom>
        <a:solidFill>
          <a:schemeClr val="accent5">
            <a:hueOff val="-12793873"/>
            <a:satOff val="7271"/>
            <a:lumOff val="-6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Corrected data types of columns</a:t>
          </a:r>
        </a:p>
      </dsp:txBody>
      <dsp:txXfrm>
        <a:off x="26273" y="1868315"/>
        <a:ext cx="10005853" cy="485654"/>
      </dsp:txXfrm>
    </dsp:sp>
    <dsp:sp modelId="{6C71FB71-D932-1948-88D2-99086E497FAD}">
      <dsp:nvSpPr>
        <dsp:cNvPr id="0" name=""/>
        <dsp:cNvSpPr/>
      </dsp:nvSpPr>
      <dsp:spPr>
        <a:xfrm>
          <a:off x="0" y="2446482"/>
          <a:ext cx="10058399" cy="538200"/>
        </a:xfrm>
        <a:prstGeom prst="roundRect">
          <a:avLst/>
        </a:prstGeom>
        <a:solidFill>
          <a:schemeClr val="accent5">
            <a:hueOff val="-17058497"/>
            <a:satOff val="9695"/>
            <a:lumOff val="-8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Created Derived Columns required for the analysis</a:t>
          </a:r>
        </a:p>
      </dsp:txBody>
      <dsp:txXfrm>
        <a:off x="26273" y="2472755"/>
        <a:ext cx="10005853" cy="485654"/>
      </dsp:txXfrm>
    </dsp:sp>
    <dsp:sp modelId="{EB409A37-6726-4C4F-BAEC-CDD9E7D86392}">
      <dsp:nvSpPr>
        <dsp:cNvPr id="0" name=""/>
        <dsp:cNvSpPr/>
      </dsp:nvSpPr>
      <dsp:spPr>
        <a:xfrm>
          <a:off x="0" y="3050922"/>
          <a:ext cx="10058399" cy="538200"/>
        </a:xfrm>
        <a:prstGeom prst="roundRect">
          <a:avLst/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Found outliers and removed </a:t>
          </a:r>
        </a:p>
      </dsp:txBody>
      <dsp:txXfrm>
        <a:off x="26273" y="3077195"/>
        <a:ext cx="10005853" cy="485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0C9E-E622-264C-B951-AE75903431A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9B8DB59-0501-E44E-8D19-DB3AB74E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8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0C9E-E622-264C-B951-AE75903431A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DB59-0501-E44E-8D19-DB3AB74E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6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0C9E-E622-264C-B951-AE75903431A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DB59-0501-E44E-8D19-DB3AB74E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8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0C9E-E622-264C-B951-AE75903431A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DB59-0501-E44E-8D19-DB3AB74E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2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5380C9E-E622-264C-B951-AE75903431A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9B8DB59-0501-E44E-8D19-DB3AB74E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0C9E-E622-264C-B951-AE75903431A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DB59-0501-E44E-8D19-DB3AB74E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6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0C9E-E622-264C-B951-AE75903431A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DB59-0501-E44E-8D19-DB3AB74E35C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31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0C9E-E622-264C-B951-AE75903431A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DB59-0501-E44E-8D19-DB3AB74E35C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1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0C9E-E622-264C-B951-AE75903431A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DB59-0501-E44E-8D19-DB3AB74E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6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0C9E-E622-264C-B951-AE75903431A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DB59-0501-E44E-8D19-DB3AB74E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2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0C9E-E622-264C-B951-AE75903431A3}" type="datetimeFigureOut">
              <a:rPr lang="en-US" smtClean="0"/>
              <a:t>11/10/21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DB59-0501-E44E-8D19-DB3AB74E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4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5380C9E-E622-264C-B951-AE75903431A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9B8DB59-0501-E44E-8D19-DB3AB74E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CE5C-C9BC-AE43-8345-B3BC6F8D76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000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34CFA-6D11-914F-B221-D3DC603BA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5009231"/>
            <a:ext cx="7891272" cy="106984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Group Members:</a:t>
            </a:r>
          </a:p>
          <a:p>
            <a:pPr marL="457200" indent="-457200" algn="l">
              <a:buAutoNum type="arabicPeriod"/>
            </a:pPr>
            <a:r>
              <a:rPr lang="en-US" dirty="0"/>
              <a:t>Raina Sharma</a:t>
            </a:r>
          </a:p>
          <a:p>
            <a:pPr marL="457200" indent="-457200" algn="l">
              <a:buAutoNum type="arabicPeriod"/>
            </a:pPr>
            <a:r>
              <a:rPr lang="en-US" dirty="0"/>
              <a:t>Rahul Madan</a:t>
            </a:r>
          </a:p>
        </p:txBody>
      </p:sp>
    </p:spTree>
    <p:extLst>
      <p:ext uri="{BB962C8B-B14F-4D97-AF65-F5344CB8AC3E}">
        <p14:creationId xmlns:p14="http://schemas.microsoft.com/office/powerpoint/2010/main" val="131288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2366-99DC-7542-A6B2-CCBADE45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u="sng">
                <a:latin typeface="Abadi" panose="020F0502020204030204" pitchFamily="34" charset="0"/>
                <a:cs typeface="Abadi" panose="020F0502020204030204" pitchFamily="34" charset="0"/>
              </a:rPr>
              <a:t>Home ownership</a:t>
            </a:r>
            <a:endParaRPr lang="en-US" u="sng" dirty="0">
              <a:latin typeface="Abadi" panose="020F0502020204030204" pitchFamily="34" charset="0"/>
              <a:cs typeface="Abadi" panose="020F050202020403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36B0FB-40AF-4220-9C53-12F2D4D6B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5460" y="1779373"/>
            <a:ext cx="3880023" cy="43557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Observation:</a:t>
            </a:r>
          </a:p>
          <a:p>
            <a:pPr>
              <a:buFont typeface="Wingdings" pitchFamily="2" charset="2"/>
              <a:buChar char="v"/>
            </a:pPr>
            <a:r>
              <a:rPr lang="en-IN" dirty="0"/>
              <a:t> People with ownership type as Mortgage and Rent are the most who take loans.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The default rate is high for people having home ownership as other.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The default rate is not significantly impacted by the home ownership status - Mortgage/Owned/Rent</a:t>
            </a:r>
          </a:p>
        </p:txBody>
      </p:sp>
      <p:pic>
        <p:nvPicPr>
          <p:cNvPr id="6" name="Picture 5" descr="Chart, waterfall chart&#10;&#10;Description automatically generated">
            <a:extLst>
              <a:ext uri="{FF2B5EF4-FFF2-40B4-BE49-F238E27FC236}">
                <a16:creationId xmlns:a16="http://schemas.microsoft.com/office/drawing/2014/main" id="{F8CCE795-4444-7D49-9918-3C6786D97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434801"/>
            <a:ext cx="7605068" cy="370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3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2366-99DC-7542-A6B2-CCBADE45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N" u="sng" dirty="0">
                <a:latin typeface="Abadi" panose="020F0502020204030204" pitchFamily="34" charset="0"/>
              </a:rPr>
              <a:t>Verification status</a:t>
            </a:r>
            <a:endParaRPr lang="en-US" u="sng" dirty="0">
              <a:latin typeface="Abadi" panose="020F050202020403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36B0FB-40AF-4220-9C53-12F2D4D6B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1318" y="2121408"/>
            <a:ext cx="3880023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Observation:</a:t>
            </a:r>
          </a:p>
          <a:p>
            <a:pPr>
              <a:buFont typeface="Wingdings" pitchFamily="2" charset="2"/>
              <a:buChar char="v"/>
            </a:pPr>
            <a:r>
              <a:rPr lang="en-IN" dirty="0"/>
              <a:t>Majority of people taking loans are not verified.</a:t>
            </a:r>
          </a:p>
          <a:p>
            <a:pPr>
              <a:buFont typeface="Wingdings" pitchFamily="2" charset="2"/>
              <a:buChar char="v"/>
            </a:pPr>
            <a:r>
              <a:rPr lang="en-IN" dirty="0"/>
              <a:t> Chances of Defaulting is higher even with the verification status as verified.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7799873-48FB-1F4B-9EBB-ABF1A2481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1409"/>
            <a:ext cx="8081318" cy="405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31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2366-99DC-7542-A6B2-CCBADE45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36348"/>
            <a:ext cx="10058400" cy="1609344"/>
          </a:xfrm>
        </p:spPr>
        <p:txBody>
          <a:bodyPr>
            <a:normAutofit/>
          </a:bodyPr>
          <a:lstStyle/>
          <a:p>
            <a:r>
              <a:rPr lang="en-US" u="sng" dirty="0">
                <a:latin typeface="Abadi" panose="020F0502020204030204" pitchFamily="34" charset="0"/>
                <a:cs typeface="Abadi" panose="020F0502020204030204" pitchFamily="34" charset="0"/>
              </a:rPr>
              <a:t>purpose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36B0FB-40AF-4220-9C53-12F2D4D6B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24" y="5563397"/>
            <a:ext cx="10947152" cy="1107056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Observation:</a:t>
            </a:r>
          </a:p>
          <a:p>
            <a:pPr>
              <a:buFont typeface="Wingdings" pitchFamily="2" charset="2"/>
              <a:buChar char="v"/>
            </a:pPr>
            <a:r>
              <a:rPr lang="en-IN" dirty="0"/>
              <a:t>Majority of people taking loans have credit card or debt consolidation as purpose.</a:t>
            </a:r>
          </a:p>
          <a:p>
            <a:pPr>
              <a:buFont typeface="Wingdings" pitchFamily="2" charset="2"/>
              <a:buChar char="v"/>
            </a:pPr>
            <a:r>
              <a:rPr lang="en-IN" dirty="0"/>
              <a:t>Default rate is higher for small business, renewable energy, educational categories.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ECDA889-BC62-E54D-99ED-52001B159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55" y="1564617"/>
            <a:ext cx="12192000" cy="399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35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2366-99DC-7542-A6B2-CCBADE45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36348"/>
            <a:ext cx="10058400" cy="1609344"/>
          </a:xfrm>
        </p:spPr>
        <p:txBody>
          <a:bodyPr>
            <a:normAutofit/>
          </a:bodyPr>
          <a:lstStyle/>
          <a:p>
            <a:r>
              <a:rPr lang="en-IN" u="sng" dirty="0" err="1">
                <a:latin typeface="Abadi" panose="020F0502020204030204" pitchFamily="34" charset="0"/>
              </a:rPr>
              <a:t>BorRower</a:t>
            </a:r>
            <a:r>
              <a:rPr lang="en-IN" u="sng" dirty="0">
                <a:latin typeface="Abadi" panose="020F0502020204030204" pitchFamily="34" charset="0"/>
              </a:rPr>
              <a:t> State</a:t>
            </a:r>
            <a:br>
              <a:rPr lang="en-IN" b="1" dirty="0"/>
            </a:br>
            <a:endParaRPr lang="en-US" u="sng" dirty="0">
              <a:latin typeface="Abadi" panose="020F0502020204030204" pitchFamily="34" charset="0"/>
              <a:cs typeface="Abadi" panose="020F050202020403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36B0FB-40AF-4220-9C53-12F2D4D6B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24" y="5416033"/>
            <a:ext cx="10947152" cy="1429610"/>
          </a:xfrm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/>
              <a:t>Observation:</a:t>
            </a:r>
          </a:p>
          <a:p>
            <a:pPr>
              <a:buFont typeface="Wingdings" pitchFamily="2" charset="2"/>
              <a:buChar char="v"/>
            </a:pPr>
            <a:r>
              <a:rPr lang="en-IN" dirty="0"/>
              <a:t>Most of the borrowers are from California, New York, Florida.</a:t>
            </a:r>
          </a:p>
          <a:p>
            <a:pPr>
              <a:buFont typeface="Wingdings" pitchFamily="2" charset="2"/>
              <a:buChar char="v"/>
            </a:pPr>
            <a:r>
              <a:rPr lang="en-IN" dirty="0"/>
              <a:t>Although Nebraska(NE) has high default rate but can be ignored since it had insignificant number of borrowers. </a:t>
            </a:r>
          </a:p>
          <a:p>
            <a:pPr>
              <a:buFont typeface="Wingdings" pitchFamily="2" charset="2"/>
              <a:buChar char="v"/>
            </a:pPr>
            <a:r>
              <a:rPr lang="en-IN" dirty="0"/>
              <a:t>Nevada and South Dakota have high default rate and with significant % of borrowers. 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E918E30-B8EA-9A40-A450-D868330CD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56" y="1429610"/>
            <a:ext cx="12192000" cy="399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70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2366-99DC-7542-A6B2-CCBADE45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36348"/>
            <a:ext cx="10058400" cy="1609344"/>
          </a:xfrm>
        </p:spPr>
        <p:txBody>
          <a:bodyPr>
            <a:normAutofit/>
          </a:bodyPr>
          <a:lstStyle/>
          <a:p>
            <a:r>
              <a:rPr lang="en-IN" u="sng" dirty="0">
                <a:latin typeface="Abadi" panose="020F0502020204030204" pitchFamily="34" charset="0"/>
              </a:rPr>
              <a:t>Employment length</a:t>
            </a:r>
            <a:br>
              <a:rPr lang="en-IN" b="1" dirty="0"/>
            </a:br>
            <a:endParaRPr lang="en-US" u="sng" dirty="0">
              <a:latin typeface="Abadi" panose="020F0502020204030204" pitchFamily="34" charset="0"/>
              <a:cs typeface="Abadi" panose="020F050202020403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36B0FB-40AF-4220-9C53-12F2D4D6B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24" y="5416033"/>
            <a:ext cx="10947152" cy="14296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b="1" dirty="0"/>
              <a:t>Observation:</a:t>
            </a:r>
          </a:p>
          <a:p>
            <a:pPr>
              <a:buFont typeface="Wingdings" pitchFamily="2" charset="2"/>
              <a:buChar char="v"/>
            </a:pPr>
            <a:r>
              <a:rPr lang="en-IN" dirty="0"/>
              <a:t>Most of the borrowers either have experience &gt;10 or are freshers. </a:t>
            </a:r>
          </a:p>
          <a:p>
            <a:pPr>
              <a:buFont typeface="Wingdings" pitchFamily="2" charset="2"/>
              <a:buChar char="v"/>
            </a:pPr>
            <a:r>
              <a:rPr lang="en-IN" dirty="0"/>
              <a:t>Chances of defaulting is higher for people with experience &gt; 10 years.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89823128-010F-F542-8573-B372C4ECD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619250"/>
            <a:ext cx="112395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11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2366-99DC-7542-A6B2-CCBADE45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36348"/>
            <a:ext cx="10058400" cy="1609344"/>
          </a:xfrm>
        </p:spPr>
        <p:txBody>
          <a:bodyPr>
            <a:normAutofit/>
          </a:bodyPr>
          <a:lstStyle/>
          <a:p>
            <a:r>
              <a:rPr lang="en-IN" u="sng" dirty="0">
                <a:latin typeface="Abadi" panose="020F0502020204030204" pitchFamily="34" charset="0"/>
              </a:rPr>
              <a:t>Loan </a:t>
            </a:r>
            <a:r>
              <a:rPr lang="en-IN" u="sng" dirty="0" err="1">
                <a:latin typeface="Abadi" panose="020F0502020204030204" pitchFamily="34" charset="0"/>
              </a:rPr>
              <a:t>Installment</a:t>
            </a:r>
            <a:br>
              <a:rPr lang="en-IN" b="1" dirty="0"/>
            </a:br>
            <a:endParaRPr lang="en-US" u="sng" dirty="0">
              <a:latin typeface="Abadi" panose="020F0502020204030204" pitchFamily="34" charset="0"/>
              <a:cs typeface="Abadi" panose="020F050202020403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36B0FB-40AF-4220-9C53-12F2D4D6B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24" y="5280106"/>
            <a:ext cx="10947152" cy="14296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dirty="0"/>
              <a:t>Observation:</a:t>
            </a:r>
          </a:p>
          <a:p>
            <a:pPr>
              <a:buFont typeface="Wingdings" pitchFamily="2" charset="2"/>
              <a:buChar char="v"/>
            </a:pPr>
            <a:r>
              <a:rPr lang="en-IN" dirty="0"/>
              <a:t>Chances of defaulting are higher for loans with higher amount of instalment</a:t>
            </a:r>
          </a:p>
        </p:txBody>
      </p:sp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0D3FF32F-BC79-EB4C-B23A-E148CA83E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705749"/>
            <a:ext cx="112395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86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2366-99DC-7542-A6B2-CCBADE45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36348"/>
            <a:ext cx="10058400" cy="1609344"/>
          </a:xfrm>
        </p:spPr>
        <p:txBody>
          <a:bodyPr>
            <a:normAutofit/>
          </a:bodyPr>
          <a:lstStyle/>
          <a:p>
            <a:r>
              <a:rPr lang="en-IN" u="sng" dirty="0">
                <a:latin typeface="Abadi" panose="020F0502020204030204" pitchFamily="34" charset="0"/>
              </a:rPr>
              <a:t>Annual income</a:t>
            </a:r>
            <a:endParaRPr lang="en-US" u="sng" dirty="0">
              <a:latin typeface="Abadi" panose="020F0502020204030204" pitchFamily="34" charset="0"/>
              <a:cs typeface="Abadi" panose="020F050202020403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36B0FB-40AF-4220-9C53-12F2D4D6B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24" y="5280106"/>
            <a:ext cx="10947152" cy="14296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dirty="0"/>
              <a:t>Observation:</a:t>
            </a:r>
          </a:p>
          <a:p>
            <a:pPr>
              <a:buFont typeface="Wingdings" pitchFamily="2" charset="2"/>
              <a:buChar char="v"/>
            </a:pPr>
            <a:r>
              <a:rPr lang="en-IN" dirty="0"/>
              <a:t>People with low annual income have high chances of defaulting.</a:t>
            </a:r>
          </a:p>
        </p:txBody>
      </p:sp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1059D942-D976-6D49-8F39-871FC2B18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9738"/>
            <a:ext cx="12192000" cy="401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59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2366-99DC-7542-A6B2-CCBADE45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36348"/>
            <a:ext cx="10058400" cy="1609344"/>
          </a:xfrm>
        </p:spPr>
        <p:txBody>
          <a:bodyPr>
            <a:normAutofit/>
          </a:bodyPr>
          <a:lstStyle/>
          <a:p>
            <a:r>
              <a:rPr lang="en-IN" u="sng" dirty="0">
                <a:latin typeface="Abadi" panose="020F0502020204030204" pitchFamily="34" charset="0"/>
                <a:cs typeface="Abadi" panose="020F0502020204030204" pitchFamily="34" charset="0"/>
              </a:rPr>
              <a:t>Debt to income ratio</a:t>
            </a:r>
            <a:endParaRPr lang="en-US" u="sng" dirty="0">
              <a:latin typeface="Abadi" panose="020F0502020204030204" pitchFamily="34" charset="0"/>
              <a:cs typeface="Abadi" panose="020F050202020403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36B0FB-40AF-4220-9C53-12F2D4D6B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24" y="5280106"/>
            <a:ext cx="10947152" cy="14296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dirty="0"/>
              <a:t>Observation:</a:t>
            </a:r>
          </a:p>
          <a:p>
            <a:pPr>
              <a:buFont typeface="Wingdings" pitchFamily="2" charset="2"/>
              <a:buChar char="v"/>
            </a:pPr>
            <a:r>
              <a:rPr lang="en-IN" dirty="0"/>
              <a:t>High DTI ( debt to income ratio) results in higher charged off % for loans.</a:t>
            </a:r>
          </a:p>
        </p:txBody>
      </p:sp>
      <p:pic>
        <p:nvPicPr>
          <p:cNvPr id="4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6962D326-0F30-D042-966A-5D2F8709B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4544"/>
            <a:ext cx="12192000" cy="396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76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2366-99DC-7542-A6B2-CCBADE45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36348"/>
            <a:ext cx="10058400" cy="1609344"/>
          </a:xfrm>
        </p:spPr>
        <p:txBody>
          <a:bodyPr>
            <a:normAutofit/>
          </a:bodyPr>
          <a:lstStyle/>
          <a:p>
            <a:r>
              <a:rPr lang="en-IN" u="sng" dirty="0">
                <a:latin typeface="Abadi" panose="020F0502020204030204" pitchFamily="34" charset="0"/>
                <a:cs typeface="Abadi" panose="020F0502020204030204" pitchFamily="34" charset="0"/>
              </a:rPr>
              <a:t>Revolving balance</a:t>
            </a:r>
            <a:endParaRPr lang="en-US" u="sng" dirty="0">
              <a:latin typeface="Abadi" panose="020F0502020204030204" pitchFamily="34" charset="0"/>
              <a:cs typeface="Abadi" panose="020F050202020403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36B0FB-40AF-4220-9C53-12F2D4D6B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24" y="5280106"/>
            <a:ext cx="10947152" cy="14296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dirty="0"/>
              <a:t>Observation:</a:t>
            </a:r>
          </a:p>
          <a:p>
            <a:pPr>
              <a:buFont typeface="Wingdings" pitchFamily="2" charset="2"/>
              <a:buChar char="v"/>
            </a:pPr>
            <a:r>
              <a:rPr lang="en-IN" dirty="0"/>
              <a:t>Higher the revolving balance, bigger the chance of the loan getting defaulted.</a:t>
            </a:r>
          </a:p>
        </p:txBody>
      </p:sp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19A62E7C-9669-B445-9425-8AFB52632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3537"/>
            <a:ext cx="12192000" cy="403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47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2366-99DC-7542-A6B2-CCBADE45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36348"/>
            <a:ext cx="10058400" cy="1609344"/>
          </a:xfrm>
        </p:spPr>
        <p:txBody>
          <a:bodyPr>
            <a:normAutofit/>
          </a:bodyPr>
          <a:lstStyle/>
          <a:p>
            <a:r>
              <a:rPr lang="en-IN" u="sng" dirty="0">
                <a:latin typeface="Abadi" panose="020F0502020204030204" pitchFamily="34" charset="0"/>
                <a:cs typeface="Abadi" panose="020F0502020204030204" pitchFamily="34" charset="0"/>
              </a:rPr>
              <a:t>Interest rate</a:t>
            </a:r>
            <a:endParaRPr lang="en-US" u="sng" dirty="0">
              <a:latin typeface="Abadi" panose="020F0502020204030204" pitchFamily="34" charset="0"/>
              <a:cs typeface="Abadi" panose="020F050202020403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36B0FB-40AF-4220-9C53-12F2D4D6B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24" y="5280106"/>
            <a:ext cx="10947152" cy="14296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dirty="0"/>
              <a:t>Observation:</a:t>
            </a:r>
          </a:p>
          <a:p>
            <a:pPr>
              <a:buFont typeface="Wingdings" pitchFamily="2" charset="2"/>
              <a:buChar char="v"/>
            </a:pPr>
            <a:r>
              <a:rPr lang="en-IN" dirty="0"/>
              <a:t> Loans with high interest rates results into high default rates.</a:t>
            </a:r>
          </a:p>
        </p:txBody>
      </p:sp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C4EB6AA9-08F1-464D-8AD9-0D5832E17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1705"/>
            <a:ext cx="12192000" cy="401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21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0A9C8-EB37-4C4E-BEA0-C6395854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/>
              <a:t>Case Study Objectives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69" name="Content Placeholder 2">
            <a:extLst>
              <a:ext uri="{FF2B5EF4-FFF2-40B4-BE49-F238E27FC236}">
                <a16:creationId xmlns:a16="http://schemas.microsoft.com/office/drawing/2014/main" id="{2AD2862D-1958-4B1C-B71F-9386E15498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081724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53572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2366-99DC-7542-A6B2-CCBADE45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36348"/>
            <a:ext cx="10058400" cy="1609344"/>
          </a:xfrm>
        </p:spPr>
        <p:txBody>
          <a:bodyPr>
            <a:normAutofit/>
          </a:bodyPr>
          <a:lstStyle/>
          <a:p>
            <a:r>
              <a:rPr lang="en-IN" u="sng" dirty="0">
                <a:latin typeface="Abadi" panose="020F0502020204030204" pitchFamily="34" charset="0"/>
                <a:cs typeface="Abadi" panose="020F0502020204030204" pitchFamily="34" charset="0"/>
              </a:rPr>
              <a:t>Issue date</a:t>
            </a:r>
            <a:endParaRPr lang="en-US" u="sng" dirty="0">
              <a:latin typeface="Abadi" panose="020F0502020204030204" pitchFamily="34" charset="0"/>
              <a:cs typeface="Abadi" panose="020F050202020403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36B0FB-40AF-4220-9C53-12F2D4D6B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62" y="5092042"/>
            <a:ext cx="10947152" cy="14296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dirty="0"/>
              <a:t>Observation:</a:t>
            </a:r>
          </a:p>
          <a:p>
            <a:pPr>
              <a:buFont typeface="Wingdings" pitchFamily="2" charset="2"/>
              <a:buChar char="v"/>
            </a:pPr>
            <a:r>
              <a:rPr lang="en-IN" dirty="0"/>
              <a:t> December has the highest charged off ratio. </a:t>
            </a:r>
          </a:p>
          <a:p>
            <a:pPr>
              <a:buFont typeface="Wingdings" pitchFamily="2" charset="2"/>
              <a:buChar char="v"/>
            </a:pPr>
            <a:r>
              <a:rPr lang="en-IN" dirty="0"/>
              <a:t>Upward trend in number of borrowers from Jan to Dec.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307123B6-07C2-C641-9F16-B2D19999BE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2"/>
          <a:stretch/>
        </p:blipFill>
        <p:spPr>
          <a:xfrm>
            <a:off x="103436" y="1765957"/>
            <a:ext cx="6334898" cy="3146351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8D9143AF-BABE-CF41-8DA9-602FD5064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938" y="1650403"/>
            <a:ext cx="5535826" cy="349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5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B797-F03E-0443-8BDE-DCB5FDCD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500" dirty="0" err="1"/>
              <a:t>BIvariate</a:t>
            </a:r>
            <a:r>
              <a:rPr lang="en-US" sz="7500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1404683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2366-99DC-7542-A6B2-CCBADE45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N" b="1"/>
              <a:t>Annual Income and Instalment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36B0FB-40AF-4220-9C53-12F2D4D6B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924" y="2121408"/>
            <a:ext cx="4759452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Observation:</a:t>
            </a:r>
          </a:p>
          <a:p>
            <a:pPr>
              <a:buFont typeface="Wingdings" pitchFamily="2" charset="2"/>
              <a:buChar char="v"/>
            </a:pPr>
            <a:r>
              <a:rPr lang="en-IN" dirty="0"/>
              <a:t>Chances of defaulting is high when the borrower has annual income in the lowest segment, even though the instalment is lowest too.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62EC9B02-FF64-1B4B-BD89-B52981B17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436" y="1779112"/>
            <a:ext cx="5537660" cy="473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11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2366-99DC-7542-A6B2-CCBADE45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N" b="1" dirty="0"/>
              <a:t>Home ownership and purpose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36B0FB-40AF-4220-9C53-12F2D4D6B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924" y="2121408"/>
            <a:ext cx="4342411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Observation:</a:t>
            </a:r>
          </a:p>
          <a:p>
            <a:pPr>
              <a:buFont typeface="Wingdings" pitchFamily="2" charset="2"/>
              <a:buChar char="v"/>
            </a:pPr>
            <a:r>
              <a:rPr lang="en-IN" dirty="0"/>
              <a:t>Chances of defaulting is high when the borrower living in mortgage or rented home takes loan for the purpose of debt consolidation.</a:t>
            </a:r>
          </a:p>
        </p:txBody>
      </p:sp>
      <p:pic>
        <p:nvPicPr>
          <p:cNvPr id="4" name="Picture 3" descr="Bar chart&#10;&#10;Description automatically generated with medium confidence">
            <a:extLst>
              <a:ext uri="{FF2B5EF4-FFF2-40B4-BE49-F238E27FC236}">
                <a16:creationId xmlns:a16="http://schemas.microsoft.com/office/drawing/2014/main" id="{930714CE-5D92-3042-AE9D-118EBC8EE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673" y="1809059"/>
            <a:ext cx="6819285" cy="486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54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2366-99DC-7542-A6B2-CCBADE45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N" b="1" dirty="0"/>
              <a:t> </a:t>
            </a:r>
            <a:r>
              <a:rPr lang="en-IN" b="1" dirty="0" err="1"/>
              <a:t>dti</a:t>
            </a:r>
            <a:r>
              <a:rPr lang="en-IN" b="1" dirty="0"/>
              <a:t> and annual income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36B0FB-40AF-4220-9C53-12F2D4D6B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924" y="2121408"/>
            <a:ext cx="4342411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Observation:</a:t>
            </a:r>
          </a:p>
          <a:p>
            <a:pPr>
              <a:buFont typeface="Wingdings" pitchFamily="2" charset="2"/>
              <a:buChar char="v"/>
            </a:pPr>
            <a:r>
              <a:rPr lang="en-IN" dirty="0"/>
              <a:t>Chances of defaulting is high for the borrower with lowest income and high </a:t>
            </a:r>
            <a:r>
              <a:rPr lang="en-IN" dirty="0" err="1"/>
              <a:t>dti</a:t>
            </a:r>
            <a:r>
              <a:rPr lang="en-IN" dirty="0"/>
              <a:t>(debt to income ratio)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14DB06A2-C641-9343-8B63-628CF1A85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106" y="1612296"/>
            <a:ext cx="5938289" cy="506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85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2366-99DC-7542-A6B2-CCBADE45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N" b="1" dirty="0"/>
              <a:t>interest rate and annual income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36B0FB-40AF-4220-9C53-12F2D4D6B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924" y="2121408"/>
            <a:ext cx="4342411" cy="4050792"/>
          </a:xfrm>
        </p:spPr>
        <p:txBody>
          <a:bodyPr>
            <a:normAutofit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IN" dirty="0"/>
              <a:t>Observation:</a:t>
            </a:r>
          </a:p>
          <a:p>
            <a:pPr>
              <a:buFont typeface="Wingdings" pitchFamily="2" charset="2"/>
              <a:buChar char="v"/>
            </a:pPr>
            <a:r>
              <a:rPr lang="en-IN" dirty="0"/>
              <a:t>High interest rate for lower and medium income groups lead to high default rate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D40B658-0D89-AC43-A34F-D145E7BD5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463" y="1372608"/>
            <a:ext cx="6128395" cy="520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03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CF043BA-0C52-4068-BCF5-2B2D89BA9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12366-99DC-7542-A6B2-CCBADE45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612" y="484632"/>
            <a:ext cx="4129712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b="1" dirty="0"/>
              <a:t>Correlation matrix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36B0FB-40AF-4220-9C53-12F2D4D6B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2041" y="2121408"/>
            <a:ext cx="4526616" cy="4050792"/>
          </a:xfrm>
        </p:spPr>
        <p:txBody>
          <a:bodyPr>
            <a:normAutofit/>
          </a:bodyPr>
          <a:lstStyle/>
          <a:p>
            <a:endParaRPr lang="en-IN" sz="1600" dirty="0"/>
          </a:p>
          <a:p>
            <a:pPr marL="0" indent="0">
              <a:buNone/>
            </a:pPr>
            <a:r>
              <a:rPr lang="en-IN" dirty="0"/>
              <a:t>Observation:</a:t>
            </a:r>
          </a:p>
          <a:p>
            <a:pPr>
              <a:buFont typeface="Wingdings" pitchFamily="2" charset="2"/>
              <a:buChar char="v"/>
            </a:pPr>
            <a:r>
              <a:rPr lang="en-IN" dirty="0"/>
              <a:t>Funded amount have very high correlation with the loan income ratio.</a:t>
            </a:r>
          </a:p>
          <a:p>
            <a:pPr>
              <a:buFont typeface="Wingdings" pitchFamily="2" charset="2"/>
              <a:buChar char="v"/>
            </a:pPr>
            <a:r>
              <a:rPr lang="en-IN" dirty="0"/>
              <a:t> Term months and interest rate are positively correlated</a:t>
            </a:r>
            <a:endParaRPr lang="en-IN" sz="16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9ACCC8-A635-400E-B9C0-AD9CA571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BC21CEB-233C-4B50-8CCA-829AD0428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3DF2D74-CD63-49A8-A93B-9DA2F5951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9" name="Picture 8" descr="A picture containing Teams&#10;&#10;Description automatically generated">
            <a:extLst>
              <a:ext uri="{FF2B5EF4-FFF2-40B4-BE49-F238E27FC236}">
                <a16:creationId xmlns:a16="http://schemas.microsoft.com/office/drawing/2014/main" id="{D863A983-B150-5449-9EA1-6109725065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99" y="-1"/>
            <a:ext cx="73642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41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55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12366-99DC-7542-A6B2-CCBADE45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IN" sz="4800" b="1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49" name="Content Placeholder 12">
            <a:extLst>
              <a:ext uri="{FF2B5EF4-FFF2-40B4-BE49-F238E27FC236}">
                <a16:creationId xmlns:a16="http://schemas.microsoft.com/office/drawing/2014/main" id="{0336B0FB-40AF-4220-9C53-12F2D4D6B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43697"/>
            <a:ext cx="6494752" cy="6143184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IN" sz="1800" dirty="0"/>
              <a:t>The most impactful drivers are :</a:t>
            </a:r>
          </a:p>
          <a:p>
            <a:pPr marL="0" indent="0">
              <a:buNone/>
            </a:pPr>
            <a:r>
              <a:rPr lang="en-IN" sz="1400" b="1" dirty="0"/>
              <a:t>Univariate Factors</a:t>
            </a:r>
            <a:endParaRPr lang="en-IN" sz="1400" dirty="0"/>
          </a:p>
          <a:p>
            <a:r>
              <a:rPr lang="en-IN" sz="1400" dirty="0"/>
              <a:t>Higher interest rate</a:t>
            </a:r>
          </a:p>
          <a:p>
            <a:r>
              <a:rPr lang="en-IN" sz="1400" dirty="0"/>
              <a:t>Term of the loan (60 months)</a:t>
            </a:r>
          </a:p>
          <a:p>
            <a:r>
              <a:rPr lang="en-IN" sz="1400" dirty="0"/>
              <a:t>Loan purpose (small business, renewable energy, educational)</a:t>
            </a:r>
          </a:p>
          <a:p>
            <a:r>
              <a:rPr lang="en-IN" sz="1400" dirty="0"/>
              <a:t>Higher revolving line utilization rate</a:t>
            </a:r>
          </a:p>
          <a:p>
            <a:r>
              <a:rPr lang="en-IN" sz="1400" dirty="0"/>
              <a:t>Loan grade &amp; sub-grade</a:t>
            </a:r>
          </a:p>
          <a:p>
            <a:r>
              <a:rPr lang="en-IN" sz="1400" dirty="0"/>
              <a:t>Higher loan amount</a:t>
            </a:r>
          </a:p>
          <a:p>
            <a:r>
              <a:rPr lang="en-IN" sz="1400" dirty="0"/>
              <a:t>Higher instalment amount</a:t>
            </a:r>
          </a:p>
          <a:p>
            <a:r>
              <a:rPr lang="en-IN" sz="1400" dirty="0"/>
              <a:t>Lower annual income</a:t>
            </a:r>
          </a:p>
          <a:p>
            <a:r>
              <a:rPr lang="en-IN" sz="1400" dirty="0"/>
              <a:t>Higher debt to income ratio</a:t>
            </a:r>
          </a:p>
          <a:p>
            <a:r>
              <a:rPr lang="en-IN" sz="1400" dirty="0"/>
              <a:t>Applicant’s address state</a:t>
            </a:r>
          </a:p>
          <a:p>
            <a:r>
              <a:rPr lang="en-IN" sz="1400" dirty="0"/>
              <a:t>Loan issue month (Dec, May, Sep)</a:t>
            </a:r>
          </a:p>
          <a:p>
            <a:pPr marL="0" indent="0">
              <a:buNone/>
            </a:pPr>
            <a:r>
              <a:rPr lang="en-IN" sz="1400" b="1" dirty="0"/>
              <a:t>Bivariate Factors</a:t>
            </a:r>
            <a:endParaRPr lang="en-IN" sz="1400" dirty="0"/>
          </a:p>
          <a:p>
            <a:r>
              <a:rPr lang="en-IN" sz="1400" dirty="0"/>
              <a:t>High loan amount &amp; interest rate for lower income group</a:t>
            </a:r>
          </a:p>
          <a:p>
            <a:r>
              <a:rPr lang="en-IN" sz="1400" dirty="0"/>
              <a:t>Home ownership (mortgaged and rented) and loan purpose (debt consolidation)</a:t>
            </a:r>
          </a:p>
          <a:p>
            <a:r>
              <a:rPr lang="en-IN" sz="1400" dirty="0"/>
              <a:t>Residential state and loan purpose</a:t>
            </a:r>
          </a:p>
          <a:p>
            <a:r>
              <a:rPr lang="en-IN" sz="1400" dirty="0"/>
              <a:t>lowest income and high </a:t>
            </a:r>
            <a:r>
              <a:rPr lang="en-IN" sz="1400" dirty="0" err="1"/>
              <a:t>dti</a:t>
            </a:r>
            <a:r>
              <a:rPr lang="en-IN" sz="1400" dirty="0"/>
              <a:t>(debt to income ratio)</a:t>
            </a:r>
          </a:p>
          <a:p>
            <a:pPr marL="0" indent="0">
              <a:buNone/>
            </a:pPr>
            <a:endParaRPr lang="en-IN" sz="1100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93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FD76-47E9-8A4C-8373-FC0240B9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Data Cleaning Steps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52C58CA-5D74-4B0C-9569-2CBCD343A1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311328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9369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297D-537E-FB4B-A50D-CD54B334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Pre preparatory steps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EE395E8-D0A2-4DA3-AD36-42EDDBCA77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852235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25887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B797-F03E-0443-8BDE-DCB5FDCD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500" dirty="0"/>
              <a:t>Univariate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2433625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2366-99DC-7542-A6B2-CCBADE45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502920"/>
            <a:ext cx="4023359" cy="1463040"/>
          </a:xfrm>
        </p:spPr>
        <p:txBody>
          <a:bodyPr anchor="ctr">
            <a:normAutofit/>
          </a:bodyPr>
          <a:lstStyle/>
          <a:p>
            <a:r>
              <a:rPr lang="en-US" sz="4000" u="sng" dirty="0">
                <a:latin typeface="Abadi" panose="020F0502020204030204" pitchFamily="34" charset="0"/>
                <a:cs typeface="Abadi" panose="020F0502020204030204" pitchFamily="34" charset="0"/>
              </a:rPr>
              <a:t>Loan Status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36B0FB-40AF-4220-9C53-12F2D4D6B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400" dirty="0"/>
              <a:t>Observation:</a:t>
            </a:r>
            <a:endParaRPr lang="en-IN" sz="2200" dirty="0"/>
          </a:p>
          <a:p>
            <a:r>
              <a:rPr lang="en-IN" sz="2200" dirty="0"/>
              <a:t>85% of the loans are successfully paid and only 15% of the loans are defaulted</a:t>
            </a:r>
            <a:endParaRPr lang="en-US" sz="2200" dirty="0"/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5C02BDCA-5130-5246-A14E-CABF786DA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291737"/>
            <a:ext cx="10917936" cy="395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2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12366-99DC-7542-A6B2-CCBADE45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u="sng" dirty="0">
                <a:latin typeface="Abadi" panose="020F0502020204030204" pitchFamily="34" charset="0"/>
                <a:cs typeface="Abadi" panose="020F0502020204030204" pitchFamily="34" charset="0"/>
              </a:rPr>
              <a:t>Funded Amount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36B0FB-40AF-4220-9C53-12F2D4D6B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8293" y="2363297"/>
            <a:ext cx="4632031" cy="38517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400" i="1" dirty="0"/>
              <a:t>**Considering Funded amount for analysis as that is the actual loan amount funded</a:t>
            </a:r>
          </a:p>
          <a:p>
            <a:pPr marL="0" indent="0">
              <a:buNone/>
            </a:pPr>
            <a:r>
              <a:rPr lang="en-IN" dirty="0"/>
              <a:t>Observation:</a:t>
            </a:r>
          </a:p>
          <a:p>
            <a:pPr>
              <a:buFont typeface="Wingdings" pitchFamily="2" charset="2"/>
              <a:buChar char="v"/>
            </a:pPr>
            <a:r>
              <a:rPr lang="en-IN" dirty="0"/>
              <a:t>Overall, the funded amount distribution is slightly right-skewed with mean greater than the median. Most of the loans granted are below 16000 (75 percentile value) </a:t>
            </a:r>
          </a:p>
          <a:p>
            <a:pPr>
              <a:buFont typeface="Wingdings" pitchFamily="2" charset="2"/>
              <a:buChar char="v"/>
            </a:pPr>
            <a:r>
              <a:rPr lang="en-IN" dirty="0"/>
              <a:t> Charged off loans have higher average of funded amount than the paid off loans.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BBAC62B3-2C29-2246-8371-DB803E529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368" y="2581040"/>
            <a:ext cx="63881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17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2366-99DC-7542-A6B2-CCBADE45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dirty="0">
                <a:latin typeface="Abadi" panose="020F0502020204030204" pitchFamily="34" charset="0"/>
              </a:rPr>
              <a:t>Funded Amount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36B0FB-40AF-4220-9C53-12F2D4D6B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173" y="5108028"/>
            <a:ext cx="10947152" cy="11070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dirty="0"/>
              <a:t>Observation:</a:t>
            </a:r>
          </a:p>
          <a:p>
            <a:pPr>
              <a:buFont typeface="Wingdings" pitchFamily="2" charset="2"/>
              <a:buChar char="v"/>
            </a:pPr>
            <a:r>
              <a:rPr lang="en-IN" dirty="0"/>
              <a:t>The % of charged off loans increases substantially with increase in funded amount</a:t>
            </a:r>
            <a:endParaRPr lang="en-US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E8E2447-7742-5842-A22A-981288083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42" y="2093976"/>
            <a:ext cx="6364434" cy="2670049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A9D854D-C77A-5942-B929-B3D5CABE6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605" y="2093976"/>
            <a:ext cx="5514395" cy="285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0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2366-99DC-7542-A6B2-CCBADE45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u="sng" dirty="0">
                <a:latin typeface="Abadi" panose="020F0502020204030204" pitchFamily="34" charset="0"/>
                <a:cs typeface="Abadi" panose="020F0502020204030204" pitchFamily="34" charset="0"/>
              </a:rPr>
              <a:t>Grade &amp; sub grade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36B0FB-40AF-4220-9C53-12F2D4D6B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9121" y="1794721"/>
            <a:ext cx="4482879" cy="354509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b="1" dirty="0"/>
              <a:t>Observation:</a:t>
            </a:r>
          </a:p>
          <a:p>
            <a:pPr>
              <a:buFont typeface="Wingdings" pitchFamily="2" charset="2"/>
              <a:buChar char="v"/>
            </a:pPr>
            <a:r>
              <a:rPr lang="en-IN" dirty="0"/>
              <a:t>Chances of defaulting increases with grade from A to G and subgrade from A1-A5, B1-B5, &amp; so forth</a:t>
            </a:r>
            <a:endParaRPr lang="en-US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19B28AF-E6BD-1041-A9B2-8493E070B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92601"/>
            <a:ext cx="7300666" cy="2414255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CF3C1A9-D639-5F4D-BAF7-68CD01653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5" y="1778176"/>
            <a:ext cx="7300666" cy="25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56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{19ED9F9D-D52B-664F-B4DC-567EE46541A6}tf10001070_mac</Template>
  <TotalTime>851</TotalTime>
  <Words>802</Words>
  <Application>Microsoft Macintosh PowerPoint</Application>
  <PresentationFormat>Widescreen</PresentationFormat>
  <Paragraphs>125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Abadi</vt:lpstr>
      <vt:lpstr>Calibri</vt:lpstr>
      <vt:lpstr>Rockwell</vt:lpstr>
      <vt:lpstr>Rockwell Condensed</vt:lpstr>
      <vt:lpstr>Rockwell Extra Bold</vt:lpstr>
      <vt:lpstr>Wingdings</vt:lpstr>
      <vt:lpstr>Wood Type</vt:lpstr>
      <vt:lpstr>Lending Club Case Study</vt:lpstr>
      <vt:lpstr>Case Study Objectives</vt:lpstr>
      <vt:lpstr>Data Cleaning Steps</vt:lpstr>
      <vt:lpstr>Pre preparatory steps</vt:lpstr>
      <vt:lpstr>Univariate Analysis</vt:lpstr>
      <vt:lpstr>Loan Status</vt:lpstr>
      <vt:lpstr>Funded Amount</vt:lpstr>
      <vt:lpstr>Funded Amount</vt:lpstr>
      <vt:lpstr>Grade &amp; sub grade</vt:lpstr>
      <vt:lpstr>Home ownership</vt:lpstr>
      <vt:lpstr>Verification status</vt:lpstr>
      <vt:lpstr>purpose</vt:lpstr>
      <vt:lpstr>BorRower State </vt:lpstr>
      <vt:lpstr>Employment length </vt:lpstr>
      <vt:lpstr>Loan Installment </vt:lpstr>
      <vt:lpstr>Annual income</vt:lpstr>
      <vt:lpstr>Debt to income ratio</vt:lpstr>
      <vt:lpstr>Revolving balance</vt:lpstr>
      <vt:lpstr>Interest rate</vt:lpstr>
      <vt:lpstr>Issue date</vt:lpstr>
      <vt:lpstr>BIvariate Analysis</vt:lpstr>
      <vt:lpstr>Annual Income and Instalment</vt:lpstr>
      <vt:lpstr>Home ownership and purpose</vt:lpstr>
      <vt:lpstr> dti and annual income</vt:lpstr>
      <vt:lpstr>interest rate and annual income</vt:lpstr>
      <vt:lpstr>Correlation matrix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Raina Sharma</dc:creator>
  <cp:lastModifiedBy>Raina Sharma</cp:lastModifiedBy>
  <cp:revision>62</cp:revision>
  <dcterms:created xsi:type="dcterms:W3CDTF">2021-11-10T03:40:22Z</dcterms:created>
  <dcterms:modified xsi:type="dcterms:W3CDTF">2021-11-10T17:51:37Z</dcterms:modified>
</cp:coreProperties>
</file>