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73" r:id="rId9"/>
    <p:sldId id="262" r:id="rId10"/>
    <p:sldId id="263" r:id="rId11"/>
    <p:sldId id="264" r:id="rId12"/>
    <p:sldId id="265" r:id="rId13"/>
    <p:sldId id="266" r:id="rId14"/>
    <p:sldId id="274" r:id="rId15"/>
    <p:sldId id="267" r:id="rId16"/>
    <p:sldId id="268" r:id="rId17"/>
    <p:sldId id="275" r:id="rId18"/>
    <p:sldId id="269" r:id="rId19"/>
    <p:sldId id="276" r:id="rId20"/>
    <p:sldId id="277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67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2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737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512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11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697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345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235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3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47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6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35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73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1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17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4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2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705845"/>
            <a:ext cx="6526160" cy="1470025"/>
          </a:xfrm>
        </p:spPr>
        <p:txBody>
          <a:bodyPr/>
          <a:lstStyle/>
          <a:p>
            <a:r>
              <a:rPr dirty="0"/>
              <a:t>Flight Difficulty Score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40843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dirty="0"/>
              <a:t>United Airlines Operations Optimization</a:t>
            </a:r>
          </a:p>
          <a:p>
            <a:endParaRPr dirty="0"/>
          </a:p>
          <a:p>
            <a:r>
              <a:rPr dirty="0"/>
              <a:t>Team Members:</a:t>
            </a:r>
          </a:p>
          <a:p>
            <a:r>
              <a:rPr dirty="0"/>
              <a:t>SHIVEET RAINA 2K22/CO/439</a:t>
            </a:r>
          </a:p>
          <a:p>
            <a:r>
              <a:rPr dirty="0"/>
              <a:t>AMIT SALUNKE 2K22/CO/400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Exploratory Data Analysis: Special Service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Q5: Special Service Requests Impact</a:t>
            </a:r>
          </a:p>
          <a:p>
            <a:pPr lvl="1"/>
            <a:r>
              <a:t>• Avg Delay for High SSR (≥70) AND Low Load (&lt;1.15): 29.09 minutes</a:t>
            </a:r>
          </a:p>
          <a:p>
            <a:pPr lvl="1"/>
            <a:r>
              <a:t>• Overall Average Delay: 21.18 minutes</a:t>
            </a:r>
          </a:p>
          <a:p>
            <a:pPr lvl="1"/>
            <a:r>
              <a:t>• High SSR flights show 37% more delay even with low passenger load</a:t>
            </a:r>
          </a:p>
          <a:p>
            <a:pPr lvl="1"/>
            <a:r>
              <a:t>• Special service requests are significant independent driver of delays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Flight Difficulty Score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/>
          </a:p>
          <a:p>
            <a:r>
              <a:t>Methodology:</a:t>
            </a:r>
          </a:p>
          <a:p>
            <a:pPr lvl="1"/>
            <a:r>
              <a:t>• Daily-resetting scoring approach</a:t>
            </a:r>
          </a:p>
          <a:p>
            <a:pPr lvl="1"/>
            <a:r>
              <a:t>• Features included:</a:t>
            </a:r>
          </a:p>
          <a:p>
            <a:pPr lvl="2"/>
            <a:r>
              <a:t>  - Turn pressure score (25% weight)</a:t>
            </a:r>
          </a:p>
          <a:p>
            <a:pPr lvl="2"/>
            <a:r>
              <a:t>  - Transfer bags (20% weight)</a:t>
            </a:r>
          </a:p>
          <a:p>
            <a:pPr lvl="2"/>
            <a:r>
              <a:t>  - Special service requests (20% weight)</a:t>
            </a:r>
          </a:p>
          <a:p>
            <a:pPr lvl="2"/>
            <a:r>
              <a:t>  - Passenger load (10% weight)</a:t>
            </a:r>
          </a:p>
          <a:p>
            <a:pPr lvl="2"/>
            <a:r>
              <a:t>  - Other factors (25% weight)</a:t>
            </a:r>
          </a:p>
          <a:p>
            <a:pPr lvl="1"/>
            <a:r>
              <a:t>• Daily min-max scaling for normalization</a:t>
            </a:r>
          </a:p>
          <a:p>
            <a:pPr lvl="1"/>
            <a:r>
              <a:t>• Classification: Difficult (top 20%), Medium (20-50%), Easy (bottom 50%)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Difficulty Score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Example of Top Ranked Flights:</a:t>
            </a:r>
          </a:p>
          <a:p>
            <a:pPr lvl="1"/>
            <a:r>
              <a:t>• Flight 4792 to ROA (Aug 4): Easy classification</a:t>
            </a:r>
          </a:p>
          <a:p>
            <a:pPr lvl="1"/>
            <a:r>
              <a:t>• Flight 920 to LHR (Aug 3): Difficult classification</a:t>
            </a:r>
          </a:p>
          <a:p>
            <a:pPr lvl="1"/>
            <a:r>
              <a:t>• Flight 1776 to PHL (Aug 10): Medium classification</a:t>
            </a:r>
          </a:p>
          <a:p>
            <a:pPr lvl="1"/>
            <a:r>
              <a:t>• Flight 5790 to CRW (Aug 6): Easy classification</a:t>
            </a:r>
          </a:p>
          <a:p>
            <a:pPr lvl="1"/>
            <a:r>
              <a:t>• Flight 1398 to ATL (Aug 5): Medium classification</a:t>
            </a:r>
          </a:p>
          <a:p>
            <a:pPr lvl="1"/>
            <a:r>
              <a:t>• International flights consistently ranked higher difficulty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Post-Analysis: Most Difficult Destinations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/>
          </a:p>
          <a:p>
            <a:r>
              <a:t>Top 5 Most Consistently Difficult Destinations:</a:t>
            </a:r>
          </a:p>
          <a:p>
            <a:pPr lvl="1"/>
            <a:r>
              <a:t>1. GRU (São Paulo) - 100% difficult flights</a:t>
            </a:r>
          </a:p>
          <a:p>
            <a:pPr lvl="1"/>
            <a:r>
              <a:t>2. BRU (Brussels) - 100% difficult flights</a:t>
            </a:r>
          </a:p>
          <a:p>
            <a:pPr lvl="1"/>
            <a:r>
              <a:t>3. FRA (Frankfurt) - 100% difficult flights</a:t>
            </a:r>
          </a:p>
          <a:p>
            <a:pPr lvl="1"/>
            <a:r>
              <a:t>4. ATH (Athens) - 100% difficult flights</a:t>
            </a:r>
          </a:p>
          <a:p>
            <a:pPr lvl="1"/>
            <a:r>
              <a:t>5. HND (Tokyo Haneda) - 100% difficult flights</a:t>
            </a:r>
          </a:p>
          <a:p>
            <a:pPr lvl="1"/>
            <a:r>
              <a:t>• All top difficult destinations are international long-haul flights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BD4856-2492-32DE-9509-6D48D9143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68" y="1361786"/>
            <a:ext cx="7983064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3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Post-Analysis: Primary Difficulty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/>
          </a:p>
          <a:p>
            <a:r>
              <a:t>Top 5 Primary Drivers (Impact Ratio):</a:t>
            </a:r>
          </a:p>
          <a:p>
            <a:pPr lvl="1"/>
            <a:r>
              <a:t>1. Long-haul flights (4.64x impact)</a:t>
            </a:r>
          </a:p>
          <a:p>
            <a:pPr lvl="1"/>
            <a:r>
              <a:t>2. Transfer vs. checked bag ratio (2.02x impact)</a:t>
            </a:r>
          </a:p>
          <a:p>
            <a:pPr lvl="1"/>
            <a:r>
              <a:t>3. Total transfer bags (2.02x impact)</a:t>
            </a:r>
          </a:p>
          <a:p>
            <a:pPr lvl="1"/>
            <a:r>
              <a:t>4. Special service requests (1.95x impact)</a:t>
            </a:r>
          </a:p>
          <a:p>
            <a:pPr lvl="1"/>
            <a:r>
              <a:t>5. Lap children (1.81x impact)</a:t>
            </a:r>
          </a:p>
          <a:p>
            <a:pPr lvl="1"/>
            <a:r>
              <a:t>• Long-haul international flights are overwhelmingly the top difficulty factor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Operational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/>
          </a:p>
          <a:p>
            <a:r>
              <a:t>1. Tight Turn Mitigation</a:t>
            </a:r>
          </a:p>
          <a:p>
            <a:pPr lvl="1"/>
            <a:r>
              <a:t>• Implement 15-minute gate buffer for high turn pressure flights</a:t>
            </a:r>
          </a:p>
          <a:p>
            <a:pPr lvl="1"/>
            <a:r>
              <a:t>• Assign high-pressure flights to low-complexity gates</a:t>
            </a:r>
          </a:p>
          <a:p>
            <a:r>
              <a:t>2. Baggage Prioritization</a:t>
            </a:r>
          </a:p>
          <a:p>
            <a:pPr lvl="1"/>
            <a:r>
              <a:t>• Pre-assign dedicated ramp agents for high transfer bag flights</a:t>
            </a:r>
          </a:p>
          <a:p>
            <a:pPr lvl="1"/>
            <a:r>
              <a:t>• Confirm resource allocation 60 minutes before arrival</a:t>
            </a:r>
          </a:p>
          <a:p>
            <a:r>
              <a:t>3. Service Triage</a:t>
            </a:r>
          </a:p>
          <a:p>
            <a:pPr lvl="1"/>
            <a:r>
              <a:t>• Assign most experienced teams to high SSR flights</a:t>
            </a:r>
          </a:p>
          <a:p>
            <a:r>
              <a:t>4. Resource Indexing</a:t>
            </a:r>
          </a:p>
          <a:p>
            <a:pPr lvl="1"/>
            <a:r>
              <a:t>• Integrate daily difficulty rank into shift allocation tool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964DBD-578C-2820-1861-6318ACB24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9" y="618733"/>
            <a:ext cx="8160774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03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/>
          </a:p>
          <a:p>
            <a:r>
              <a:t>Key Takeaways:</a:t>
            </a:r>
          </a:p>
          <a:p>
            <a:pPr lvl="1"/>
            <a:r>
              <a:t>• Flight Difficulty Score effectively quantifies operational complexity</a:t>
            </a:r>
          </a:p>
          <a:p>
            <a:pPr lvl="1"/>
            <a:r>
              <a:t>• International long-haul flights present greatest challenges</a:t>
            </a:r>
          </a:p>
          <a:p>
            <a:pPr lvl="1"/>
            <a:r>
              <a:t>• Special service requests significantly impact delays regardless of load</a:t>
            </a:r>
          </a:p>
          <a:p>
            <a:pPr lvl="1"/>
            <a:r>
              <a:t>• Transfer bags create substantial operational complexity</a:t>
            </a:r>
          </a:p>
          <a:p>
            <a:pPr lvl="1"/>
            <a:r>
              <a:t>• Data-driven approach enables proactive resource allocation</a:t>
            </a:r>
          </a:p>
          <a:p>
            <a:pPr lvl="1"/>
            <a:r>
              <a:t>• Implementation of recommendations can improve on-time performance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5EA0AB-0768-F366-5C8A-031FA38F3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06" y="932565"/>
            <a:ext cx="8219768" cy="499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0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/>
          </a:p>
          <a:p>
            <a:r>
              <a:t>1. Executive Summary</a:t>
            </a:r>
          </a:p>
          <a:p>
            <a:r>
              <a:t>2. Exploratory Data Analysis</a:t>
            </a:r>
          </a:p>
          <a:p>
            <a:pPr lvl="1"/>
            <a:r>
              <a:t>   • Average Delay and Performance Metrics</a:t>
            </a:r>
          </a:p>
          <a:p>
            <a:pPr lvl="1"/>
            <a:r>
              <a:t>   • Ground Time Analysis</a:t>
            </a:r>
          </a:p>
          <a:p>
            <a:pPr lvl="1"/>
            <a:r>
              <a:t>   • Baggage Analysis</a:t>
            </a:r>
          </a:p>
          <a:p>
            <a:pPr lvl="1"/>
            <a:r>
              <a:t>   • Passenger Load Analysis</a:t>
            </a:r>
          </a:p>
          <a:p>
            <a:pPr lvl="1"/>
            <a:r>
              <a:t>   • Special Service Requests Analysis</a:t>
            </a:r>
          </a:p>
          <a:p>
            <a:r>
              <a:t>3. Flight Difficulty Score Development</a:t>
            </a:r>
          </a:p>
          <a:p>
            <a:r>
              <a:t>4. Post-Analysis &amp; Operational Insights</a:t>
            </a:r>
          </a:p>
          <a:p>
            <a:r>
              <a:t>5. Recommendations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0EEA40-38F0-4806-F932-BD65FB356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48862"/>
            <a:ext cx="7914968" cy="536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08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Questions &amp; Answers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/>
          </a:p>
          <a:p>
            <a:r>
              <a:t>Key Findings:</a:t>
            </a:r>
          </a:p>
          <a:p>
            <a:pPr lvl="1"/>
            <a:r>
              <a:t>• Average departure delay: 21.18 minutes</a:t>
            </a:r>
          </a:p>
          <a:p>
            <a:pPr lvl="1"/>
            <a:r>
              <a:t>• 49.61% of flights depart later than scheduled</a:t>
            </a:r>
          </a:p>
          <a:p>
            <a:pPr lvl="1"/>
            <a:r>
              <a:t>• 14.61% of flights have tight ground time (≤10 min margin)</a:t>
            </a:r>
          </a:p>
          <a:p>
            <a:pPr lvl="1"/>
            <a:r>
              <a:t>• High SSR flights show 37% more delay even with low passenger load</a:t>
            </a:r>
          </a:p>
          <a:p>
            <a:pPr lvl="1"/>
            <a:r>
              <a:t>• International long-haul flights are consistently most difficult</a:t>
            </a:r>
          </a:p>
          <a:p>
            <a:pPr lvl="1"/>
            <a:r>
              <a:t>• Primary difficulty drivers: long-haul flights, transfer bags, and special service requests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Exploratory Data Analysis: 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Q1: Average Delay and On-Time Performance</a:t>
            </a:r>
          </a:p>
          <a:p>
            <a:pPr lvl="1"/>
            <a:r>
              <a:t>• Average Departure Delay: 21.18 minutes</a:t>
            </a:r>
          </a:p>
          <a:p>
            <a:pPr lvl="1"/>
            <a:r>
              <a:t>• Percentage of Flights Departing Late (&gt; 0 min delay): 49.61%</a:t>
            </a:r>
          </a:p>
          <a:p>
            <a:pPr lvl="1"/>
            <a:r>
              <a:t>• Nearly half of all flights experience delays</a:t>
            </a:r>
          </a:p>
          <a:p>
            <a:pPr lvl="1"/>
            <a:r>
              <a:t>• Significant operational inefficiency exists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Exploratory Data Analysis: Ground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Q2: Ground Time Constraints</a:t>
            </a:r>
          </a:p>
          <a:p>
            <a:pPr lvl="1"/>
            <a:r>
              <a:t>• Flights with Scheduled Ground Time Margin ≤ 10 mins: 1,183</a:t>
            </a:r>
          </a:p>
          <a:p>
            <a:pPr lvl="1"/>
            <a:r>
              <a:t>• Percentage of Tight Turn Flights: 14.61%</a:t>
            </a:r>
          </a:p>
          <a:p>
            <a:pPr lvl="1"/>
            <a:r>
              <a:t>• Tight turns create operational pressure</a:t>
            </a:r>
          </a:p>
          <a:p>
            <a:pPr lvl="1"/>
            <a:r>
              <a:t>• Risk of cascading delays across flight network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505196-8FF7-8FD8-6372-A4C9FD8DE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1333500"/>
            <a:ext cx="74485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76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Exploratory Data Analysis: Baggage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Q3: Transfer vs. Checked Bags</a:t>
            </a:r>
          </a:p>
          <a:p>
            <a:pPr lvl="1"/>
            <a:r>
              <a:t>• Average Ratio of Transfer Bags vs. Checked Bags: 38.15</a:t>
            </a:r>
          </a:p>
          <a:p>
            <a:pPr lvl="1"/>
            <a:r>
              <a:t>• High transfer bag ratio indicates connection complexity</a:t>
            </a:r>
          </a:p>
          <a:p>
            <a:pPr lvl="1"/>
            <a:r>
              <a:t>• Transfer bags require additional handling and coordination</a:t>
            </a:r>
          </a:p>
          <a:p>
            <a:pPr lvl="1"/>
            <a:r>
              <a:t>• Key driver of operational difficulty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F32861-0888-7197-FFF6-97BC5905C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99" y="737418"/>
            <a:ext cx="7809801" cy="17727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B97B54-078A-D144-63F9-713BC8938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644" y="2615033"/>
            <a:ext cx="7226710" cy="253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7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Exploratory Data Analysis: Passenger 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Q4: Passenger Load Analysis</a:t>
            </a:r>
          </a:p>
          <a:p>
            <a:pPr lvl="1"/>
            <a:r>
              <a:t>• Average Total Passenger Load: 128 passengers</a:t>
            </a:r>
          </a:p>
          <a:p>
            <a:pPr lvl="1"/>
            <a:r>
              <a:t>• Average Load Factor (Pax/Seats): 1.02</a:t>
            </a:r>
          </a:p>
          <a:p>
            <a:pPr lvl="1"/>
            <a:r>
              <a:t>• Correlation (Load Factor vs. Departure Delay): -0.15</a:t>
            </a:r>
          </a:p>
          <a:p>
            <a:pPr lvl="1"/>
            <a:r>
              <a:t>• Surprising negative correlation suggests other factors more impactful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</TotalTime>
  <Words>832</Words>
  <Application>Microsoft Office PowerPoint</Application>
  <PresentationFormat>On-screen Show (4:3)</PresentationFormat>
  <Paragraphs>124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Garamond</vt:lpstr>
      <vt:lpstr>Organic</vt:lpstr>
      <vt:lpstr>Flight Difficulty Score Analysis</vt:lpstr>
      <vt:lpstr>Table of Contents</vt:lpstr>
      <vt:lpstr>Executive Summary</vt:lpstr>
      <vt:lpstr>Exploratory Data Analysis: Performance Metrics</vt:lpstr>
      <vt:lpstr>Exploratory Data Analysis: Ground Time</vt:lpstr>
      <vt:lpstr>PowerPoint Presentation</vt:lpstr>
      <vt:lpstr>Exploratory Data Analysis: Baggage</vt:lpstr>
      <vt:lpstr>PowerPoint Presentation</vt:lpstr>
      <vt:lpstr>Exploratory Data Analysis: Passenger Load</vt:lpstr>
      <vt:lpstr>Exploratory Data Analysis: Special Service Requests</vt:lpstr>
      <vt:lpstr>Flight Difficulty Score Development</vt:lpstr>
      <vt:lpstr>Difficulty Score Results</vt:lpstr>
      <vt:lpstr>Post-Analysis: Most Difficult Destinations</vt:lpstr>
      <vt:lpstr>PowerPoint Presentation</vt:lpstr>
      <vt:lpstr>Post-Analysis: Primary Difficulty Drivers</vt:lpstr>
      <vt:lpstr>Operational Recommendations</vt:lpstr>
      <vt:lpstr>PowerPoint Presentation</vt:lpstr>
      <vt:lpstr>Conclusion</vt:lpstr>
      <vt:lpstr>PowerPoint Presentation</vt:lpstr>
      <vt:lpstr>PowerPoint Presentation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Shiveet Raina</dc:creator>
  <cp:keywords/>
  <dc:description>generated using python-pptx</dc:description>
  <cp:lastModifiedBy>Shiveet Raina</cp:lastModifiedBy>
  <cp:revision>2</cp:revision>
  <dcterms:created xsi:type="dcterms:W3CDTF">2013-01-27T09:14:16Z</dcterms:created>
  <dcterms:modified xsi:type="dcterms:W3CDTF">2025-10-05T18:14:19Z</dcterms:modified>
  <cp:category/>
</cp:coreProperties>
</file>