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5" r:id="rId3"/>
    <p:sldId id="286" r:id="rId4"/>
    <p:sldId id="261" r:id="rId5"/>
    <p:sldId id="265" r:id="rId6"/>
    <p:sldId id="266" r:id="rId7"/>
    <p:sldId id="267" r:id="rId8"/>
    <p:sldId id="269" r:id="rId9"/>
    <p:sldId id="274" r:id="rId10"/>
    <p:sldId id="275" r:id="rId11"/>
    <p:sldId id="276" r:id="rId12"/>
    <p:sldId id="277" r:id="rId13"/>
    <p:sldId id="278" r:id="rId14"/>
    <p:sldId id="279" r:id="rId15"/>
    <p:sldId id="288" r:id="rId16"/>
    <p:sldId id="287"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EC744-EDD2-4365-9254-3DD75AA4F1F1}">
          <p14:sldIdLst>
            <p14:sldId id="256"/>
            <p14:sldId id="285"/>
            <p14:sldId id="286"/>
            <p14:sldId id="261"/>
            <p14:sldId id="265"/>
            <p14:sldId id="266"/>
            <p14:sldId id="267"/>
            <p14:sldId id="269"/>
            <p14:sldId id="274"/>
            <p14:sldId id="275"/>
            <p14:sldId id="276"/>
            <p14:sldId id="277"/>
            <p14:sldId id="278"/>
            <p14:sldId id="279"/>
            <p14:sldId id="288"/>
            <p14:sldId id="28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rish" initials="a" lastIdx="1" clrIdx="0">
    <p:extLst>
      <p:ext uri="{19B8F6BF-5375-455C-9EA6-DF929625EA0E}">
        <p15:presenceInfo xmlns:p15="http://schemas.microsoft.com/office/powerpoint/2012/main" userId="b93d68f8d3a09653" providerId="Windows Live"/>
      </p:ext>
    </p:extLst>
  </p:cmAuthor>
  <p:cmAuthor id="2" name="simran raina" initials="sr" lastIdx="1" clrIdx="1">
    <p:extLst>
      <p:ext uri="{19B8F6BF-5375-455C-9EA6-DF929625EA0E}">
        <p15:presenceInfo xmlns:p15="http://schemas.microsoft.com/office/powerpoint/2012/main" userId="c27283fa7b269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3969" autoAdjust="0"/>
  </p:normalViewPr>
  <p:slideViewPr>
    <p:cSldViewPr>
      <p:cViewPr varScale="1">
        <p:scale>
          <a:sx n="69" d="100"/>
          <a:sy n="69" d="100"/>
        </p:scale>
        <p:origin x="146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39:58.550"/>
    </inkml:context>
    <inkml:brush xml:id="br0">
      <inkml:brushProperty name="width" value="0.35" units="cm"/>
      <inkml:brushProperty name="height" value="0.35" units="cm"/>
      <inkml:brushProperty name="color" value="#FFFFFF"/>
    </inkml:brush>
  </inkml:definitions>
  <inkml:trace contextRef="#ctx0" brushRef="#br0">249 331 24575,'1845'0'0,"-1824"-1"0,0-1 0,37-9 0,-36 6 0,1 1 0,26-1 0,6 4 0,-7 0 0,1-1 0,51-10 0,-71 8 0,1 1 0,38 1 0,-38 2 0,0-1 0,34-6 0,-45 3 0,0-2 0,18-7 0,-21 7 0,0 0 0,0 1 0,25-4 0,16 5 0,84 4 0,-48 2 0,-594 14 0,-2 39 0,451-48 0,0-2 0,0-3 0,0-1 0,0-3 0,0-3 0,0-1 0,1-3 0,0-2 0,0-3 0,2-1 0,-52-24 0,76 29 0,-1 1 0,0 1 0,0 1 0,-31-3 0,10 1 0,1-2 0,-87-33 0,73 23 0,16 7 0,-1 3 0,-1 1 0,0 3 0,-53-3 0,-191 9 0,146 3 0,78-1 0,27 0 0,-1-1 0,0-2 0,-54-9 0,81 8 0,-28-5 0,39 7 0,0 1 0,-1 0 0,1 0 0,0 0 0,0 0 0,0 0 0,0 0 0,0 1 0,0-1 0,-1 1 0,1 0 0,0-1 0,0 1 0,0 0 0,-2 1 0,3 0 0,0-1 0,0 1 0,0 0 0,1-1 0,-1 1 0,0 0 0,1-1 0,-1 1 0,1 0 0,0 0 0,-1-1 0,1 1 0,0 0 0,0 0 0,0-1 0,0 1 0,1 0 0,-1 0 0,0 0 0,1-1 0,-1 1 0,2 3 0,16 37 0,15 2 0,-26-36 0,-1 1 0,1-1 0,-2 1 0,10 18 0,4 10 0,-15-32 0,0 1 0,-1 1 0,0-1 0,0 0 0,0 1 0,-1-1 0,1 1 0,-2 0 0,1 0 0,-1 0 0,1 13 0,-3-18 0,1 0 0,-1 0 0,0 0 0,0 0 0,0-1 0,0 1 0,0 0 0,0 0 0,0-1 0,-1 1 0,1-1 0,-1 1 0,1-1 0,-1 0 0,1 1 0,-1-1 0,0 0 0,0 0 0,1 0 0,-1 0 0,0-1 0,0 1 0,0 0 0,0-1 0,0 0 0,0 1 0,-4-1 0,-7 2 0,-1-1 0,1-1 0,-15 0 0,16-1 0,-46-1-1365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43:37.97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8T11:43:42.839"/>
    </inkml:context>
    <inkml:brush xml:id="br0">
      <inkml:brushProperty name="width" value="0.35" units="cm"/>
      <inkml:brushProperty name="height" value="0.35" units="cm"/>
      <inkml:brushProperty name="color" value="#FFFFFF"/>
    </inkml:brush>
  </inkml:definitions>
  <inkml:trace contextRef="#ctx0" brushRef="#br0">1275 396 24575,'481'-57'-498,"-292"37"13,505-47-166,-685 66 667,1 0 1,-1 0-1,0-1 1,13-4-1,-19 2 185,-13 4 255,-23 4 344,-214 56-705,3-1-259,134-33 58,-527 122-1071,-6-24 372,614-119 822,-191 21 812,197-25-704,-1-1 1,1-1-1,-1-1 1,1-1-1,0-1 1,0-1-1,-26-9 1,14 0 51,-144-47 48,77 39-225,159 15 0,315-5 0,-6 7-164,1798-1-5065,-1856 5 6548,289 3 2755,347 76-4074,-829-64 0,112 19 0,-161-13 0,-52-15 0,1 0 0,0-1 0,0 0 0,1-2 0,20 2 0,456-6 0,-481 2 0,-7 1 0,0-1 0,0 0 0,1 0 0,-1 0 0,0 0 0,0-1 0,0 1 0,0-1 0,0 0 0,0-1 0,0 1 0,0-1 0,4-2 0,-7 4 0,-1-1 0,0 1 0,0-1 0,0 0 0,0 1 0,0-1 0,0 1 0,0-1 0,0 1 0,0-1 0,0 1 0,0-1 0,0 0 0,0 1 0,0-1 0,0 1 0,-1-1 0,1 1 0,0-1 0,0 1 0,-1-1 0,1 1 0,0-1 0,-1 1 0,1-1 0,0 1 0,-1 0 0,1-1 0,-1 1 0,0-1 0,-14-13 0,-12-3 0,-1 1 0,-1 1 0,-41-16 0,-64-20 0,-45-19 0,-69-43 0,-124-52 0,278 122 0,62 28 0,0 0 0,-59-17 0,-126-29 0,184 54 0,-1 3 0,0 0 0,0 3 0,-50 3 0,22-1 0,37 1 0,1 0 0,0 1 0,-1 2 0,-32 10 0,10 0 0,-53 27 0,-30 16 0,122-54 0,1 0 0,-1 1 0,1 0 0,1 0 0,-10 9 0,15-13 0,-1 0 0,1 0 0,0 1 0,0-1 0,0 0 0,0 0 0,0 1 0,0-1 0,0 1 0,0-1 0,0 1 0,1-1 0,-1 1 0,1-1 0,-1 1 0,1-1 0,0 1 0,-1 0 0,1-1 0,0 1 0,0 0 0,0-1 0,0 1 0,1 0 0,-1-1 0,0 1 0,1-1 0,-1 1 0,1 0 0,-1-1 0,1 1 0,0-1 0,0 1 0,0-1 0,1 2 0,4 3 0,0-1 0,0 0 0,1 0 0,-1 0 0,1-1 0,0 0 0,0-1 0,1 0 0,-1 0 0,9 2 0,14 3 0,40 6 0,-39-9 0,211 32 0,1-11 0,327-5 0,-59-22-1365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DDFC314-2DD8-4D5D-B00D-F73682C2CDCE}" type="datetimeFigureOut">
              <a:rPr lang="en-IN" smtClean="0"/>
              <a:t>21-12-2022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A528776-9293-4051-8CE8-6A505D29B11B}" type="slidenum">
              <a:rPr lang="en-IN" smtClean="0"/>
              <a:t>‹#›</a:t>
            </a:fld>
            <a:endParaRPr lang="en-IN"/>
          </a:p>
        </p:txBody>
      </p:sp>
    </p:spTree>
    <p:extLst>
      <p:ext uri="{BB962C8B-B14F-4D97-AF65-F5344CB8AC3E}">
        <p14:creationId xmlns:p14="http://schemas.microsoft.com/office/powerpoint/2010/main" val="416152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528776-9293-4051-8CE8-6A505D29B11B}" type="slidenum">
              <a:rPr lang="en-IN" smtClean="0"/>
              <a:t>5</a:t>
            </a:fld>
            <a:endParaRPr lang="en-IN"/>
          </a:p>
        </p:txBody>
      </p:sp>
    </p:spTree>
    <p:extLst>
      <p:ext uri="{BB962C8B-B14F-4D97-AF65-F5344CB8AC3E}">
        <p14:creationId xmlns:p14="http://schemas.microsoft.com/office/powerpoint/2010/main" val="270430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01675" y="807067"/>
            <a:ext cx="7740650"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9"/>
          </a:xfrm>
          <a:prstGeom prst="rect">
            <a:avLst/>
          </a:prstGeom>
        </p:spPr>
      </p:pic>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79525"/>
            <a:ext cx="533400" cy="228600"/>
          </a:xfrm>
          <a:custGeom>
            <a:avLst/>
            <a:gdLst/>
            <a:ahLst/>
            <a:cxnLst/>
            <a:rect l="l" t="t" r="r" b="b"/>
            <a:pathLst>
              <a:path w="533400" h="228600">
                <a:moveTo>
                  <a:pt x="533399" y="228599"/>
                </a:moveTo>
                <a:lnTo>
                  <a:pt x="0" y="228599"/>
                </a:lnTo>
                <a:lnTo>
                  <a:pt x="0" y="0"/>
                </a:lnTo>
                <a:lnTo>
                  <a:pt x="533399" y="0"/>
                </a:lnTo>
                <a:lnTo>
                  <a:pt x="533399" y="228599"/>
                </a:lnTo>
                <a:close/>
              </a:path>
            </a:pathLst>
          </a:custGeom>
          <a:solidFill>
            <a:srgbClr val="438086"/>
          </a:solidFill>
        </p:spPr>
        <p:txBody>
          <a:bodyPr wrap="square" lIns="0" tIns="0" rIns="0" bIns="0" rtlCol="0"/>
          <a:lstStyle/>
          <a:p>
            <a:endParaRPr/>
          </a:p>
        </p:txBody>
      </p:sp>
      <p:sp>
        <p:nvSpPr>
          <p:cNvPr id="17" name="bg object 17"/>
          <p:cNvSpPr/>
          <p:nvPr/>
        </p:nvSpPr>
        <p:spPr>
          <a:xfrm>
            <a:off x="590550" y="1279525"/>
            <a:ext cx="8553450" cy="228600"/>
          </a:xfrm>
          <a:custGeom>
            <a:avLst/>
            <a:gdLst/>
            <a:ahLst/>
            <a:cxnLst/>
            <a:rect l="l" t="t" r="r" b="b"/>
            <a:pathLst>
              <a:path w="8553450" h="228600">
                <a:moveTo>
                  <a:pt x="8553449" y="228599"/>
                </a:moveTo>
                <a:lnTo>
                  <a:pt x="0" y="228599"/>
                </a:lnTo>
                <a:lnTo>
                  <a:pt x="0" y="0"/>
                </a:lnTo>
                <a:lnTo>
                  <a:pt x="8553449" y="0"/>
                </a:lnTo>
                <a:lnTo>
                  <a:pt x="8553449" y="228599"/>
                </a:lnTo>
                <a:close/>
              </a:path>
            </a:pathLst>
          </a:custGeom>
          <a:solidFill>
            <a:srgbClr val="53548A"/>
          </a:solidFill>
        </p:spPr>
        <p:txBody>
          <a:bodyPr wrap="square" lIns="0" tIns="0" rIns="0" bIns="0" rtlCol="0"/>
          <a:lstStyle/>
          <a:p>
            <a:endParaRPr/>
          </a:p>
        </p:txBody>
      </p:sp>
      <p:sp>
        <p:nvSpPr>
          <p:cNvPr id="2" name="Holder 2"/>
          <p:cNvSpPr>
            <a:spLocks noGrp="1"/>
          </p:cNvSpPr>
          <p:nvPr>
            <p:ph type="title"/>
          </p:nvPr>
        </p:nvSpPr>
        <p:spPr>
          <a:xfrm>
            <a:off x="2945990" y="3101136"/>
            <a:ext cx="3252018" cy="939800"/>
          </a:xfrm>
          <a:prstGeom prst="rect">
            <a:avLst/>
          </a:prstGeom>
        </p:spPr>
        <p:txBody>
          <a:bodyPr wrap="square" lIns="0" tIns="0" rIns="0" bIns="0">
            <a:spAutoFit/>
          </a:bodyPr>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a:xfrm>
            <a:off x="556591" y="1548193"/>
            <a:ext cx="8030816" cy="225425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235" y="17585"/>
            <a:ext cx="9144000" cy="6858000"/>
            <a:chOff x="0" y="0"/>
            <a:chExt cx="9144000" cy="685800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0" y="5970587"/>
              <a:ext cx="9144000" cy="887730"/>
            </a:xfrm>
            <a:custGeom>
              <a:avLst/>
              <a:gdLst/>
              <a:ahLst/>
              <a:cxnLst/>
              <a:rect l="l" t="t" r="r" b="b"/>
              <a:pathLst>
                <a:path w="9144000" h="887729">
                  <a:moveTo>
                    <a:pt x="9143999" y="887411"/>
                  </a:moveTo>
                  <a:lnTo>
                    <a:pt x="0" y="887411"/>
                  </a:lnTo>
                  <a:lnTo>
                    <a:pt x="0" y="0"/>
                  </a:lnTo>
                  <a:lnTo>
                    <a:pt x="9143999" y="0"/>
                  </a:lnTo>
                  <a:lnTo>
                    <a:pt x="9143999" y="887411"/>
                  </a:lnTo>
                  <a:close/>
                </a:path>
              </a:pathLst>
            </a:custGeom>
            <a:solidFill>
              <a:srgbClr val="FFFFFF"/>
            </a:solidFill>
          </p:spPr>
          <p:txBody>
            <a:bodyPr wrap="square" lIns="0" tIns="0" rIns="0" bIns="0" rtlCol="0"/>
            <a:lstStyle/>
            <a:p>
              <a:endParaRPr/>
            </a:p>
          </p:txBody>
        </p:sp>
        <p:sp>
          <p:nvSpPr>
            <p:cNvPr id="5" name="object 5"/>
            <p:cNvSpPr/>
            <p:nvPr/>
          </p:nvSpPr>
          <p:spPr>
            <a:xfrm>
              <a:off x="0" y="6053139"/>
              <a:ext cx="2239645" cy="713105"/>
            </a:xfrm>
            <a:custGeom>
              <a:avLst/>
              <a:gdLst/>
              <a:ahLst/>
              <a:cxnLst/>
              <a:rect l="l" t="t" r="r" b="b"/>
              <a:pathLst>
                <a:path w="2239645" h="713104">
                  <a:moveTo>
                    <a:pt x="2239565" y="712786"/>
                  </a:moveTo>
                  <a:lnTo>
                    <a:pt x="0" y="712786"/>
                  </a:lnTo>
                  <a:lnTo>
                    <a:pt x="0" y="0"/>
                  </a:lnTo>
                  <a:lnTo>
                    <a:pt x="2239565" y="0"/>
                  </a:lnTo>
                  <a:lnTo>
                    <a:pt x="2239565" y="712786"/>
                  </a:lnTo>
                  <a:close/>
                </a:path>
              </a:pathLst>
            </a:custGeom>
            <a:solidFill>
              <a:srgbClr val="438086"/>
            </a:solidFill>
          </p:spPr>
          <p:txBody>
            <a:bodyPr wrap="square" lIns="0" tIns="0" rIns="0" bIns="0" rtlCol="0"/>
            <a:lstStyle/>
            <a:p>
              <a:endParaRPr/>
            </a:p>
          </p:txBody>
        </p:sp>
        <p:sp>
          <p:nvSpPr>
            <p:cNvPr id="6" name="object 6"/>
            <p:cNvSpPr/>
            <p:nvPr/>
          </p:nvSpPr>
          <p:spPr>
            <a:xfrm>
              <a:off x="2358627" y="6043614"/>
              <a:ext cx="6785609" cy="714375"/>
            </a:xfrm>
            <a:custGeom>
              <a:avLst/>
              <a:gdLst/>
              <a:ahLst/>
              <a:cxnLst/>
              <a:rect l="l" t="t" r="r" b="b"/>
              <a:pathLst>
                <a:path w="6785609" h="714375">
                  <a:moveTo>
                    <a:pt x="6785371" y="714374"/>
                  </a:moveTo>
                  <a:lnTo>
                    <a:pt x="0" y="714374"/>
                  </a:lnTo>
                  <a:lnTo>
                    <a:pt x="0" y="0"/>
                  </a:lnTo>
                  <a:lnTo>
                    <a:pt x="6785371" y="0"/>
                  </a:lnTo>
                  <a:lnTo>
                    <a:pt x="6785371" y="714374"/>
                  </a:lnTo>
                  <a:close/>
                </a:path>
              </a:pathLst>
            </a:custGeom>
            <a:solidFill>
              <a:srgbClr val="53548A"/>
            </a:solidFill>
          </p:spPr>
          <p:txBody>
            <a:bodyPr wrap="square" lIns="0" tIns="0" rIns="0" bIns="0" rtlCol="0"/>
            <a:lstStyle/>
            <a:p>
              <a:endParaRPr/>
            </a:p>
          </p:txBody>
        </p:sp>
      </p:grpSp>
      <p:sp>
        <p:nvSpPr>
          <p:cNvPr id="7" name="object 7"/>
          <p:cNvSpPr txBox="1"/>
          <p:nvPr/>
        </p:nvSpPr>
        <p:spPr>
          <a:xfrm>
            <a:off x="5664230" y="5417670"/>
            <a:ext cx="1921510" cy="482600"/>
          </a:xfrm>
          <a:prstGeom prst="rect">
            <a:avLst/>
          </a:prstGeom>
        </p:spPr>
        <p:txBody>
          <a:bodyPr vert="horz" wrap="square" lIns="0" tIns="12065" rIns="0" bIns="0" rtlCol="0">
            <a:spAutoFit/>
          </a:bodyPr>
          <a:lstStyle/>
          <a:p>
            <a:pPr marL="12700" marR="5080" indent="643890">
              <a:lnSpc>
                <a:spcPct val="111100"/>
              </a:lnSpc>
              <a:spcBef>
                <a:spcPts val="95"/>
              </a:spcBef>
            </a:pPr>
            <a:r>
              <a:rPr sz="1350" dirty="0">
                <a:solidFill>
                  <a:srgbClr val="FFFFFF"/>
                </a:solidFill>
                <a:latin typeface="Times New Roman"/>
                <a:cs typeface="Times New Roman"/>
              </a:rPr>
              <a:t>Model</a:t>
            </a:r>
            <a:r>
              <a:rPr sz="1350" spc="-35" dirty="0">
                <a:solidFill>
                  <a:srgbClr val="FFFFFF"/>
                </a:solidFill>
                <a:latin typeface="Times New Roman"/>
                <a:cs typeface="Times New Roman"/>
              </a:rPr>
              <a:t> </a:t>
            </a:r>
            <a:r>
              <a:rPr sz="1350" spc="5" dirty="0">
                <a:solidFill>
                  <a:srgbClr val="FFFFFF"/>
                </a:solidFill>
                <a:latin typeface="Times New Roman"/>
                <a:cs typeface="Times New Roman"/>
              </a:rPr>
              <a:t>Institute</a:t>
            </a:r>
            <a:r>
              <a:rPr sz="1350" spc="-35" dirty="0">
                <a:solidFill>
                  <a:srgbClr val="FFFFFF"/>
                </a:solidFill>
                <a:latin typeface="Times New Roman"/>
                <a:cs typeface="Times New Roman"/>
              </a:rPr>
              <a:t> </a:t>
            </a:r>
            <a:r>
              <a:rPr sz="1350" spc="5" dirty="0">
                <a:solidFill>
                  <a:srgbClr val="FFFFFF"/>
                </a:solidFill>
                <a:latin typeface="Times New Roman"/>
                <a:cs typeface="Times New Roman"/>
              </a:rPr>
              <a:t>of </a:t>
            </a:r>
            <a:r>
              <a:rPr sz="1350" spc="-325" dirty="0">
                <a:solidFill>
                  <a:srgbClr val="FFFFFF"/>
                </a:solidFill>
                <a:latin typeface="Times New Roman"/>
                <a:cs typeface="Times New Roman"/>
              </a:rPr>
              <a:t> </a:t>
            </a:r>
            <a:r>
              <a:rPr sz="1350" dirty="0">
                <a:solidFill>
                  <a:srgbClr val="FFFFFF"/>
                </a:solidFill>
                <a:latin typeface="Times New Roman"/>
                <a:cs typeface="Times New Roman"/>
              </a:rPr>
              <a:t>Engineering</a:t>
            </a:r>
            <a:r>
              <a:rPr sz="1350" spc="-25" dirty="0">
                <a:solidFill>
                  <a:srgbClr val="FFFFFF"/>
                </a:solidFill>
                <a:latin typeface="Times New Roman"/>
                <a:cs typeface="Times New Roman"/>
              </a:rPr>
              <a:t> </a:t>
            </a:r>
            <a:r>
              <a:rPr sz="1350" spc="10" dirty="0">
                <a:solidFill>
                  <a:srgbClr val="FFFFFF"/>
                </a:solidFill>
                <a:latin typeface="Times New Roman"/>
                <a:cs typeface="Times New Roman"/>
              </a:rPr>
              <a:t>&amp;</a:t>
            </a:r>
            <a:r>
              <a:rPr sz="1350" spc="-25" dirty="0">
                <a:solidFill>
                  <a:srgbClr val="FFFFFF"/>
                </a:solidFill>
                <a:latin typeface="Times New Roman"/>
                <a:cs typeface="Times New Roman"/>
              </a:rPr>
              <a:t> </a:t>
            </a:r>
            <a:r>
              <a:rPr sz="1350" dirty="0">
                <a:solidFill>
                  <a:srgbClr val="FFFFFF"/>
                </a:solidFill>
                <a:latin typeface="Times New Roman"/>
                <a:cs typeface="Times New Roman"/>
              </a:rPr>
              <a:t>Technology</a:t>
            </a:r>
            <a:endParaRPr sz="1350">
              <a:latin typeface="Times New Roman"/>
              <a:cs typeface="Times New Roman"/>
            </a:endParaRPr>
          </a:p>
        </p:txBody>
      </p:sp>
      <p:grpSp>
        <p:nvGrpSpPr>
          <p:cNvPr id="8" name="object 8"/>
          <p:cNvGrpSpPr/>
          <p:nvPr/>
        </p:nvGrpSpPr>
        <p:grpSpPr>
          <a:xfrm>
            <a:off x="1689498" y="2514600"/>
            <a:ext cx="6117590" cy="3340100"/>
            <a:chOff x="1689498" y="2514600"/>
            <a:chExt cx="6117590" cy="3340100"/>
          </a:xfrm>
        </p:grpSpPr>
        <p:pic>
          <p:nvPicPr>
            <p:cNvPr id="9" name="object 9"/>
            <p:cNvPicPr/>
            <p:nvPr/>
          </p:nvPicPr>
          <p:blipFill>
            <a:blip r:embed="rId3" cstate="print"/>
            <a:stretch>
              <a:fillRect/>
            </a:stretch>
          </p:blipFill>
          <p:spPr>
            <a:xfrm>
              <a:off x="5886450" y="2514600"/>
              <a:ext cx="1920478" cy="2959893"/>
            </a:xfrm>
            <a:prstGeom prst="rect">
              <a:avLst/>
            </a:prstGeom>
          </p:spPr>
        </p:pic>
        <p:pic>
          <p:nvPicPr>
            <p:cNvPr id="10" name="object 10"/>
            <p:cNvPicPr/>
            <p:nvPr/>
          </p:nvPicPr>
          <p:blipFill>
            <a:blip r:embed="rId4" cstate="print"/>
            <a:stretch>
              <a:fillRect/>
            </a:stretch>
          </p:blipFill>
          <p:spPr>
            <a:xfrm>
              <a:off x="1689498" y="5454254"/>
              <a:ext cx="653652" cy="400049"/>
            </a:xfrm>
            <a:prstGeom prst="rect">
              <a:avLst/>
            </a:prstGeom>
          </p:spPr>
        </p:pic>
      </p:grpSp>
      <p:sp>
        <p:nvSpPr>
          <p:cNvPr id="11" name="object 11"/>
          <p:cNvSpPr txBox="1">
            <a:spLocks noGrp="1"/>
          </p:cNvSpPr>
          <p:nvPr>
            <p:ph type="title"/>
          </p:nvPr>
        </p:nvSpPr>
        <p:spPr>
          <a:xfrm>
            <a:off x="304800" y="880984"/>
            <a:ext cx="5138242" cy="5022016"/>
          </a:xfrm>
          <a:prstGeom prst="rect">
            <a:avLst/>
          </a:prstGeom>
        </p:spPr>
        <p:txBody>
          <a:bodyPr vert="horz" wrap="square" lIns="0" tIns="10795" rIns="0" bIns="0" rtlCol="0">
            <a:spAutoFit/>
          </a:bodyPr>
          <a:lstStyle/>
          <a:p>
            <a:pPr marL="12700" marR="5080" algn="ctr">
              <a:lnSpc>
                <a:spcPct val="100699"/>
              </a:lnSpc>
              <a:spcBef>
                <a:spcPts val="85"/>
              </a:spcBef>
            </a:pPr>
            <a:r>
              <a:rPr lang="en-IN" sz="3200" b="1" spc="-5" dirty="0">
                <a:solidFill>
                  <a:srgbClr val="FF0000"/>
                </a:solidFill>
                <a:latin typeface="Times New Roman"/>
                <a:cs typeface="Times New Roman"/>
              </a:rPr>
              <a:t>Presented by:</a:t>
            </a:r>
            <a:br>
              <a:rPr lang="en-IN" sz="3200" b="1" spc="-5" dirty="0">
                <a:solidFill>
                  <a:srgbClr val="FF0000"/>
                </a:solidFill>
                <a:latin typeface="Times New Roman"/>
                <a:cs typeface="Times New Roman"/>
              </a:rPr>
            </a:br>
            <a:r>
              <a:rPr lang="en-IN" sz="2000" b="1" dirty="0">
                <a:solidFill>
                  <a:srgbClr val="FF0000"/>
                </a:solidFill>
              </a:rPr>
              <a:t>Group no.- 9(G6) </a:t>
            </a:r>
            <a:br>
              <a:rPr lang="en-IN" sz="2000" b="1" spc="-5" dirty="0">
                <a:solidFill>
                  <a:srgbClr val="FF0000"/>
                </a:solidFill>
                <a:latin typeface="Times New Roman"/>
                <a:cs typeface="Times New Roman"/>
              </a:rPr>
            </a:br>
            <a:r>
              <a:rPr lang="en-IN" sz="3200" b="1" spc="-5" dirty="0">
                <a:solidFill>
                  <a:srgbClr val="FF0000"/>
                </a:solidFill>
                <a:latin typeface="Times New Roman"/>
                <a:cs typeface="Times New Roman"/>
              </a:rPr>
              <a:t>            </a:t>
            </a:r>
            <a:r>
              <a:rPr lang="en-IN" sz="1800" b="1" spc="-5" dirty="0">
                <a:solidFill>
                  <a:srgbClr val="000000"/>
                </a:solidFill>
                <a:latin typeface="Times New Roman"/>
                <a:cs typeface="Times New Roman"/>
              </a:rPr>
              <a:t>Neharika Goswami(2021A1L001)</a:t>
            </a:r>
            <a:br>
              <a:rPr lang="en-IN" sz="1800" b="1" spc="-5" dirty="0">
                <a:solidFill>
                  <a:srgbClr val="000000"/>
                </a:solidFill>
                <a:latin typeface="Times New Roman"/>
                <a:cs typeface="Times New Roman"/>
              </a:rPr>
            </a:br>
            <a:r>
              <a:rPr lang="en-IN" sz="1800" b="1" spc="-5" dirty="0">
                <a:solidFill>
                  <a:srgbClr val="000000"/>
                </a:solidFill>
                <a:latin typeface="Times New Roman"/>
                <a:cs typeface="Times New Roman"/>
              </a:rPr>
              <a:t>                  Himanshi Tickoo (2021A1L009)</a:t>
            </a:r>
            <a:br>
              <a:rPr lang="en-IN" sz="1800" b="1" spc="-5" dirty="0">
                <a:solidFill>
                  <a:srgbClr val="000000"/>
                </a:solidFill>
                <a:latin typeface="Times New Roman"/>
                <a:cs typeface="Times New Roman"/>
              </a:rPr>
            </a:br>
            <a:r>
              <a:rPr lang="en-IN" sz="1800" b="1" spc="-5" dirty="0">
                <a:solidFill>
                  <a:srgbClr val="000000"/>
                </a:solidFill>
                <a:latin typeface="Times New Roman"/>
                <a:cs typeface="Times New Roman"/>
              </a:rPr>
              <a:t>             Simran Raina (2021A1L013)</a:t>
            </a:r>
            <a:br>
              <a:rPr lang="en-IN" sz="1800" b="1" spc="-5" dirty="0">
                <a:solidFill>
                  <a:srgbClr val="000000"/>
                </a:solidFill>
                <a:latin typeface="Times New Roman"/>
                <a:cs typeface="Times New Roman"/>
              </a:rPr>
            </a:br>
            <a:r>
              <a:rPr lang="en-IN" sz="1800" b="1" spc="-5" dirty="0">
                <a:solidFill>
                  <a:srgbClr val="000000"/>
                </a:solidFill>
                <a:latin typeface="Times New Roman"/>
                <a:cs typeface="Times New Roman"/>
              </a:rPr>
              <a:t>                Agrima Sharma (114-CSE-17)</a:t>
            </a:r>
            <a:br>
              <a:rPr lang="en-IN" sz="1800" b="1" spc="-5" dirty="0">
                <a:solidFill>
                  <a:srgbClr val="000000"/>
                </a:solidFill>
                <a:latin typeface="Times New Roman"/>
                <a:cs typeface="Times New Roman"/>
              </a:rPr>
            </a:br>
            <a:br>
              <a:rPr lang="en-IN" sz="1800" b="1" spc="-5" dirty="0">
                <a:solidFill>
                  <a:srgbClr val="000000"/>
                </a:solidFill>
                <a:latin typeface="Times New Roman"/>
                <a:cs typeface="Times New Roman"/>
              </a:rPr>
            </a:br>
            <a:r>
              <a:rPr lang="en-IN" sz="1800" b="1" spc="-5" dirty="0">
                <a:solidFill>
                  <a:srgbClr val="FF0000"/>
                </a:solidFill>
                <a:latin typeface="Times New Roman"/>
                <a:cs typeface="Times New Roman"/>
              </a:rPr>
              <a:t>Branch</a:t>
            </a:r>
            <a:r>
              <a:rPr lang="en-IN" sz="1800" b="1" spc="-5" dirty="0">
                <a:solidFill>
                  <a:srgbClr val="000000"/>
                </a:solidFill>
                <a:latin typeface="Times New Roman"/>
                <a:cs typeface="Times New Roman"/>
              </a:rPr>
              <a:t>-CSE</a:t>
            </a:r>
            <a:br>
              <a:rPr lang="en-IN" sz="1800" b="1" spc="-5" dirty="0">
                <a:solidFill>
                  <a:srgbClr val="000000"/>
                </a:solidFill>
                <a:latin typeface="Times New Roman"/>
                <a:cs typeface="Times New Roman"/>
              </a:rPr>
            </a:br>
            <a:r>
              <a:rPr lang="en-IN" sz="1800" b="1" spc="-5" dirty="0">
                <a:solidFill>
                  <a:srgbClr val="FF0000"/>
                </a:solidFill>
                <a:latin typeface="Times New Roman"/>
                <a:cs typeface="Times New Roman"/>
              </a:rPr>
              <a:t>Subject</a:t>
            </a:r>
            <a:r>
              <a:rPr lang="en-IN" sz="1800" b="1" spc="-5" dirty="0">
                <a:solidFill>
                  <a:srgbClr val="000000"/>
                </a:solidFill>
                <a:latin typeface="Times New Roman"/>
                <a:cs typeface="Times New Roman"/>
              </a:rPr>
              <a:t>-Computer Network Lab</a:t>
            </a:r>
            <a:br>
              <a:rPr lang="en-IN" sz="1800" b="1" spc="-5" dirty="0">
                <a:solidFill>
                  <a:srgbClr val="000000"/>
                </a:solidFill>
                <a:latin typeface="Times New Roman"/>
                <a:cs typeface="Times New Roman"/>
              </a:rPr>
            </a:br>
            <a:r>
              <a:rPr lang="en-IN" sz="1800" b="1" spc="-5" dirty="0">
                <a:solidFill>
                  <a:srgbClr val="000000"/>
                </a:solidFill>
                <a:latin typeface="Times New Roman"/>
                <a:cs typeface="Times New Roman"/>
              </a:rPr>
              <a:t>(COM-512)</a:t>
            </a:r>
            <a:br>
              <a:rPr lang="en-IN" sz="1800" b="1" spc="-5" dirty="0">
                <a:solidFill>
                  <a:srgbClr val="000000"/>
                </a:solidFill>
                <a:latin typeface="Times New Roman"/>
                <a:cs typeface="Times New Roman"/>
              </a:rPr>
            </a:br>
            <a:br>
              <a:rPr lang="en-IN" sz="1800" b="1" spc="-5" dirty="0">
                <a:solidFill>
                  <a:srgbClr val="000000"/>
                </a:solidFill>
                <a:latin typeface="Times New Roman"/>
                <a:cs typeface="Times New Roman"/>
              </a:rPr>
            </a:br>
            <a:r>
              <a:rPr lang="en-IN" sz="3600" b="1" spc="-5" dirty="0">
                <a:solidFill>
                  <a:srgbClr val="FF0000"/>
                </a:solidFill>
                <a:latin typeface="Times New Roman"/>
                <a:cs typeface="Times New Roman"/>
              </a:rPr>
              <a:t>TOPIC-</a:t>
            </a:r>
            <a:br>
              <a:rPr lang="en-IN" sz="3200" b="1" spc="-5" dirty="0">
                <a:solidFill>
                  <a:srgbClr val="FF0000"/>
                </a:solidFill>
                <a:latin typeface="Times New Roman"/>
                <a:cs typeface="Times New Roman"/>
              </a:rPr>
            </a:br>
            <a:r>
              <a:rPr lang="en-IN" sz="3200" b="1" spc="-5" dirty="0">
                <a:solidFill>
                  <a:srgbClr val="FF0000"/>
                </a:solidFill>
                <a:latin typeface="Times New Roman"/>
                <a:cs typeface="Times New Roman"/>
              </a:rPr>
              <a:t>    </a:t>
            </a:r>
            <a:r>
              <a:rPr lang="en-GB" sz="2800" b="1" spc="-5" dirty="0">
                <a:solidFill>
                  <a:srgbClr val="000000"/>
                </a:solidFill>
                <a:latin typeface="Times New Roman"/>
                <a:cs typeface="Times New Roman"/>
              </a:rPr>
              <a:t>Network Topologies Using                 Switches And Routers</a:t>
            </a:r>
            <a:endParaRPr sz="28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6C69AA-CC81-F03E-C49B-C97927E4329A}"/>
              </a:ext>
            </a:extLst>
          </p:cNvPr>
          <p:cNvPicPr>
            <a:picLocks noChangeAspect="1"/>
          </p:cNvPicPr>
          <p:nvPr/>
        </p:nvPicPr>
        <p:blipFill>
          <a:blip r:embed="rId2"/>
          <a:stretch>
            <a:fillRect/>
          </a:stretch>
        </p:blipFill>
        <p:spPr>
          <a:xfrm>
            <a:off x="990600" y="2743200"/>
            <a:ext cx="6934200" cy="2385637"/>
          </a:xfrm>
          <a:prstGeom prst="rect">
            <a:avLst/>
          </a:prstGeom>
        </p:spPr>
      </p:pic>
      <p:sp>
        <p:nvSpPr>
          <p:cNvPr id="2" name="TextBox 1">
            <a:extLst>
              <a:ext uri="{FF2B5EF4-FFF2-40B4-BE49-F238E27FC236}">
                <a16:creationId xmlns:a16="http://schemas.microsoft.com/office/drawing/2014/main" id="{D2434EFC-73EB-C089-2508-DCA9F21B8E83}"/>
              </a:ext>
            </a:extLst>
          </p:cNvPr>
          <p:cNvSpPr txBox="1"/>
          <p:nvPr/>
        </p:nvSpPr>
        <p:spPr>
          <a:xfrm>
            <a:off x="0" y="1828800"/>
            <a:ext cx="9144000" cy="728726"/>
          </a:xfrm>
          <a:prstGeom prst="rect">
            <a:avLst/>
          </a:prstGeom>
          <a:noFill/>
        </p:spPr>
        <p:txBody>
          <a:bodyPr wrap="square" rtlCol="0">
            <a:spAutoFit/>
          </a:bodyPr>
          <a:lstStyle/>
          <a:p>
            <a:pPr algn="just" fontAlgn="base">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3:</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Assigning IP address using the ipconfig command.</a:t>
            </a:r>
            <a:r>
              <a:rPr lang="en-IN"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Repeat the same procedure with other PCs of Both LANs to configure them thoroughly.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68288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ACC0EB-67C2-F38F-B914-75C0E42B6A53}"/>
              </a:ext>
            </a:extLst>
          </p:cNvPr>
          <p:cNvPicPr>
            <a:picLocks noChangeAspect="1"/>
          </p:cNvPicPr>
          <p:nvPr/>
        </p:nvPicPr>
        <p:blipFill>
          <a:blip r:embed="rId2"/>
          <a:stretch>
            <a:fillRect/>
          </a:stretch>
        </p:blipFill>
        <p:spPr>
          <a:xfrm>
            <a:off x="914400" y="2590800"/>
            <a:ext cx="6629400" cy="4114800"/>
          </a:xfrm>
          <a:prstGeom prst="rect">
            <a:avLst/>
          </a:prstGeom>
        </p:spPr>
      </p:pic>
      <p:sp>
        <p:nvSpPr>
          <p:cNvPr id="2" name="TextBox 1">
            <a:extLst>
              <a:ext uri="{FF2B5EF4-FFF2-40B4-BE49-F238E27FC236}">
                <a16:creationId xmlns:a16="http://schemas.microsoft.com/office/drawing/2014/main" id="{CF9D65BA-4B71-0776-EC97-A3F57F429ABE}"/>
              </a:ext>
            </a:extLst>
          </p:cNvPr>
          <p:cNvSpPr txBox="1"/>
          <p:nvPr/>
        </p:nvSpPr>
        <p:spPr>
          <a:xfrm>
            <a:off x="457200" y="2057400"/>
            <a:ext cx="8153400" cy="400046"/>
          </a:xfrm>
          <a:prstGeom prst="rect">
            <a:avLst/>
          </a:prstGeom>
          <a:noFill/>
        </p:spPr>
        <p:txBody>
          <a:bodyPr wrap="square" rtlCol="0">
            <a:spAutoFit/>
          </a:bodyPr>
          <a:lstStyle/>
          <a:p>
            <a:pPr marL="457200" indent="-457200" algn="just">
              <a:lnSpc>
                <a:spcPct val="107000"/>
              </a:lnSpc>
              <a:spcAft>
                <a:spcPts val="800"/>
              </a:spcAft>
            </a:pPr>
            <a:r>
              <a:rPr lang="en-IN" sz="2000" b="1"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Step 4: </a:t>
            </a:r>
            <a:r>
              <a:rPr lang="en-IN" sz="20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Configure router with IP address and subnet mask</a:t>
            </a:r>
            <a:r>
              <a:rPr lang="en-IN"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28026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13F669-19C0-52E2-E4CD-2CBD10CED0D6}"/>
              </a:ext>
            </a:extLst>
          </p:cNvPr>
          <p:cNvPicPr>
            <a:picLocks noChangeAspect="1"/>
          </p:cNvPicPr>
          <p:nvPr/>
        </p:nvPicPr>
        <p:blipFill>
          <a:blip r:embed="rId2"/>
          <a:stretch>
            <a:fillRect/>
          </a:stretch>
        </p:blipFill>
        <p:spPr>
          <a:xfrm>
            <a:off x="1066800" y="3276600"/>
            <a:ext cx="6477000" cy="3352800"/>
          </a:xfrm>
          <a:prstGeom prst="rect">
            <a:avLst/>
          </a:prstGeom>
        </p:spPr>
      </p:pic>
      <p:sp>
        <p:nvSpPr>
          <p:cNvPr id="2" name="TextBox 1">
            <a:extLst>
              <a:ext uri="{FF2B5EF4-FFF2-40B4-BE49-F238E27FC236}">
                <a16:creationId xmlns:a16="http://schemas.microsoft.com/office/drawing/2014/main" id="{2DA46B45-32F4-20A5-ED09-E43CA78F9D7B}"/>
              </a:ext>
            </a:extLst>
          </p:cNvPr>
          <p:cNvSpPr txBox="1"/>
          <p:nvPr/>
        </p:nvSpPr>
        <p:spPr>
          <a:xfrm>
            <a:off x="304800" y="2362200"/>
            <a:ext cx="8001000" cy="734688"/>
          </a:xfrm>
          <a:prstGeom prst="rect">
            <a:avLst/>
          </a:prstGeom>
          <a:noFill/>
        </p:spPr>
        <p:txBody>
          <a:bodyPr wrap="square" rtlCol="0">
            <a:spAutoFit/>
          </a:bodyPr>
          <a:lstStyle/>
          <a:p>
            <a:pPr marL="457200" indent="-457200" algn="just">
              <a:lnSpc>
                <a:spcPct val="107000"/>
              </a:lnSpc>
              <a:spcAft>
                <a:spcPts val="800"/>
              </a:spcAft>
            </a:pPr>
            <a:r>
              <a:rPr lang="en-IN" sz="2000" b="1"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Step 5: </a:t>
            </a:r>
            <a:r>
              <a:rPr lang="en-IN" sz="20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Verifying the network by pinging the IP address of any PC. We will use the ping command to do so.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29306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584110-39C2-E6B6-6DE4-C75F4CCFE926}"/>
              </a:ext>
            </a:extLst>
          </p:cNvPr>
          <p:cNvPicPr>
            <a:picLocks noChangeAspect="1"/>
          </p:cNvPicPr>
          <p:nvPr/>
        </p:nvPicPr>
        <p:blipFill>
          <a:blip r:embed="rId2"/>
          <a:stretch>
            <a:fillRect/>
          </a:stretch>
        </p:blipFill>
        <p:spPr>
          <a:xfrm>
            <a:off x="914400" y="3733800"/>
            <a:ext cx="7140210" cy="2895600"/>
          </a:xfrm>
          <a:prstGeom prst="rect">
            <a:avLst/>
          </a:prstGeom>
        </p:spPr>
      </p:pic>
      <p:sp>
        <p:nvSpPr>
          <p:cNvPr id="2" name="TextBox 1">
            <a:extLst>
              <a:ext uri="{FF2B5EF4-FFF2-40B4-BE49-F238E27FC236}">
                <a16:creationId xmlns:a16="http://schemas.microsoft.com/office/drawing/2014/main" id="{FD3F0851-4F75-B4CD-864C-44206072BDC7}"/>
              </a:ext>
            </a:extLst>
          </p:cNvPr>
          <p:cNvSpPr txBox="1"/>
          <p:nvPr/>
        </p:nvSpPr>
        <p:spPr>
          <a:xfrm>
            <a:off x="381000" y="2438400"/>
            <a:ext cx="8382000" cy="729367"/>
          </a:xfrm>
          <a:prstGeom prst="rect">
            <a:avLst/>
          </a:prstGeom>
          <a:noFill/>
        </p:spPr>
        <p:txBody>
          <a:bodyPr wrap="square" rtlCol="0">
            <a:spAutoFit/>
          </a:bodyPr>
          <a:lstStyle/>
          <a:p>
            <a:pPr marL="457200" indent="-457200">
              <a:lnSpc>
                <a:spcPct val="107000"/>
              </a:lnSpc>
              <a:spcAft>
                <a:spcPts val="800"/>
              </a:spcAft>
            </a:pPr>
            <a:r>
              <a:rPr lang="en-IN" sz="2000" b="1"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Step 6:</a:t>
            </a:r>
            <a:r>
              <a:rPr lang="en-IN" sz="20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In simulation, the cables are connecting the devices with others and we are getting replies which means the connection is working properly</a:t>
            </a:r>
            <a:r>
              <a:rPr lang="en-IN"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4626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7319CB1-ACEE-6A0E-A5F8-37B7C62D9527}"/>
              </a:ext>
            </a:extLst>
          </p:cNvPr>
          <p:cNvSpPr txBox="1"/>
          <p:nvPr/>
        </p:nvSpPr>
        <p:spPr>
          <a:xfrm>
            <a:off x="226088" y="2690336"/>
            <a:ext cx="8686800" cy="1477328"/>
          </a:xfrm>
          <a:prstGeom prst="rect">
            <a:avLst/>
          </a:prstGeom>
          <a:noFill/>
        </p:spPr>
        <p:txBody>
          <a:bodyPr wrap="square">
            <a:spAutoFit/>
          </a:bodyPr>
          <a:lstStyle/>
          <a:p>
            <a:pPr algn="just"/>
            <a:r>
              <a:rPr lang="en-GB" dirty="0">
                <a:latin typeface="Times New Roman" panose="02020603050405020304" pitchFamily="18" charset="0"/>
                <a:cs typeface="Times New Roman" panose="02020603050405020304" pitchFamily="18" charset="0"/>
              </a:rPr>
              <a:t>It proves to be more flexible, reliable, effective and scalable than other networking topologies but at the same time difficult to manage and costly also. Although its complex structure can create hazards due to its robust and effective features gained a lot of popularity. The Network of topology differs from place to place. If the server problem occurs server gets down, Then </a:t>
            </a:r>
            <a:r>
              <a:rPr lang="en-IN" dirty="0">
                <a:latin typeface="Times New Roman" panose="02020603050405020304" pitchFamily="18" charset="0"/>
                <a:cs typeface="Times New Roman" panose="02020603050405020304" pitchFamily="18" charset="0"/>
              </a:rPr>
              <a:t>topology faces its failure.</a:t>
            </a:r>
          </a:p>
        </p:txBody>
      </p:sp>
      <p:sp>
        <p:nvSpPr>
          <p:cNvPr id="19" name="TextBox 18">
            <a:extLst>
              <a:ext uri="{FF2B5EF4-FFF2-40B4-BE49-F238E27FC236}">
                <a16:creationId xmlns:a16="http://schemas.microsoft.com/office/drawing/2014/main" id="{8FA9A765-399B-0330-47CE-591F0C4782C7}"/>
              </a:ext>
            </a:extLst>
          </p:cNvPr>
          <p:cNvSpPr txBox="1"/>
          <p:nvPr/>
        </p:nvSpPr>
        <p:spPr>
          <a:xfrm>
            <a:off x="-5024" y="762000"/>
            <a:ext cx="9149024"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41242434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3C4477-68F1-F44D-04AC-C9BA4C1C6ABF}"/>
              </a:ext>
            </a:extLst>
          </p:cNvPr>
          <p:cNvSpPr/>
          <p:nvPr/>
        </p:nvSpPr>
        <p:spPr>
          <a:xfrm>
            <a:off x="2092036" y="498764"/>
            <a:ext cx="5223164" cy="720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gn="ct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70896F8-7B44-EA0D-88B3-C31D57B0B110}"/>
              </a:ext>
            </a:extLst>
          </p:cNvPr>
          <p:cNvSpPr txBox="1"/>
          <p:nvPr/>
        </p:nvSpPr>
        <p:spPr>
          <a:xfrm>
            <a:off x="1066800" y="2057400"/>
            <a:ext cx="7696200" cy="215225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https://www.geeksforgeeks.org/connection-between-ring-and-bus-topology-in-cisco/?ref=rp</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07000"/>
              </a:lnSpc>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https://www.geeksforgeeks.org/types-of-network-topology/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https://www.javatpoint.com/computer-network-topologies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3525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082B-36C9-4E9B-2A94-064C47F6D0DB}"/>
              </a:ext>
            </a:extLst>
          </p:cNvPr>
          <p:cNvSpPr>
            <a:spLocks noGrp="1"/>
          </p:cNvSpPr>
          <p:nvPr>
            <p:ph type="title"/>
          </p:nvPr>
        </p:nvSpPr>
        <p:spPr>
          <a:xfrm>
            <a:off x="2286000" y="2514600"/>
            <a:ext cx="3912008" cy="1371599"/>
          </a:xfrm>
        </p:spPr>
        <p:txBody>
          <a:bodyPr/>
          <a:lstStyle/>
          <a:p>
            <a:r>
              <a:rPr lang="en-US" dirty="0"/>
              <a:t>  </a:t>
            </a: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1537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2520-C68D-05D5-1533-5206F96D2C2A}"/>
              </a:ext>
            </a:extLst>
          </p:cNvPr>
          <p:cNvSpPr>
            <a:spLocks noGrp="1"/>
          </p:cNvSpPr>
          <p:nvPr>
            <p:ph type="title"/>
          </p:nvPr>
        </p:nvSpPr>
        <p:spPr>
          <a:xfrm>
            <a:off x="5038725" y="2810951"/>
            <a:ext cx="3252018" cy="939800"/>
          </a:xfrm>
        </p:spPr>
        <p:txBody>
          <a:bodyPr/>
          <a:lstStyle/>
          <a:p>
            <a:r>
              <a:rPr lang="en-IN" dirty="0"/>
              <a:t>                          </a:t>
            </a:r>
          </a:p>
        </p:txBody>
      </p:sp>
      <p:sp>
        <p:nvSpPr>
          <p:cNvPr id="5" name="TextBox 4">
            <a:extLst>
              <a:ext uri="{FF2B5EF4-FFF2-40B4-BE49-F238E27FC236}">
                <a16:creationId xmlns:a16="http://schemas.microsoft.com/office/drawing/2014/main" id="{1A25C06F-CCE6-47EB-8962-86711CF9126F}"/>
              </a:ext>
            </a:extLst>
          </p:cNvPr>
          <p:cNvSpPr txBox="1"/>
          <p:nvPr/>
        </p:nvSpPr>
        <p:spPr>
          <a:xfrm>
            <a:off x="2133600" y="762000"/>
            <a:ext cx="3657600"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CONTENTS</a:t>
            </a:r>
            <a:r>
              <a:rPr lang="en-IN" sz="2800" dirty="0">
                <a:latin typeface="Times New Roman" panose="02020603050405020304" pitchFamily="18" charset="0"/>
                <a:cs typeface="Times New Roman" panose="02020603050405020304" pitchFamily="18" charset="0"/>
              </a:rPr>
              <a:t>                      </a:t>
            </a:r>
          </a:p>
        </p:txBody>
      </p:sp>
      <p:graphicFrame>
        <p:nvGraphicFramePr>
          <p:cNvPr id="8" name="Table 8">
            <a:extLst>
              <a:ext uri="{FF2B5EF4-FFF2-40B4-BE49-F238E27FC236}">
                <a16:creationId xmlns:a16="http://schemas.microsoft.com/office/drawing/2014/main" id="{7ABFD0FE-84FC-51A0-7167-554DB9330FC6}"/>
              </a:ext>
            </a:extLst>
          </p:cNvPr>
          <p:cNvGraphicFramePr>
            <a:graphicFrameLocks noGrp="1"/>
          </p:cNvGraphicFramePr>
          <p:nvPr>
            <p:extLst>
              <p:ext uri="{D42A27DB-BD31-4B8C-83A1-F6EECF244321}">
                <p14:modId xmlns:p14="http://schemas.microsoft.com/office/powerpoint/2010/main" val="1480909511"/>
              </p:ext>
            </p:extLst>
          </p:nvPr>
        </p:nvGraphicFramePr>
        <p:xfrm>
          <a:off x="838200" y="1671320"/>
          <a:ext cx="7315200" cy="4805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512112240"/>
                    </a:ext>
                  </a:extLst>
                </a:gridCol>
                <a:gridCol w="6096000">
                  <a:extLst>
                    <a:ext uri="{9D8B030D-6E8A-4147-A177-3AD203B41FA5}">
                      <a16:colId xmlns:a16="http://schemas.microsoft.com/office/drawing/2014/main" val="1822220859"/>
                    </a:ext>
                  </a:extLst>
                </a:gridCol>
              </a:tblGrid>
              <a:tr h="600710">
                <a:tc>
                  <a:txBody>
                    <a:bodyPr/>
                    <a:lstStyle/>
                    <a:p>
                      <a:r>
                        <a:rPr lang="en-US" sz="2800" dirty="0">
                          <a:latin typeface="Times New Roman" panose="02020603050405020304" pitchFamily="18" charset="0"/>
                          <a:cs typeface="Times New Roman" panose="02020603050405020304" pitchFamily="18" charset="0"/>
                        </a:rPr>
                        <a:t>S.NO.</a:t>
                      </a:r>
                      <a:endParaRPr lang="en-IN" sz="2800" dirty="0">
                        <a:latin typeface="Times New Roman" panose="02020603050405020304" pitchFamily="18" charset="0"/>
                        <a:cs typeface="Times New Roman" panose="02020603050405020304" pitchFamily="18" charset="0"/>
                      </a:endParaRPr>
                    </a:p>
                  </a:txBody>
                  <a:tcPr/>
                </a:tc>
                <a:tc>
                  <a:txBody>
                    <a:bodyPr/>
                    <a:lstStyle/>
                    <a:p>
                      <a:pPr algn="l"/>
                      <a:r>
                        <a:rPr lang="en-US" sz="2800" dirty="0">
                          <a:latin typeface="Times New Roman" panose="02020603050405020304" pitchFamily="18" charset="0"/>
                          <a:cs typeface="Times New Roman" panose="02020603050405020304" pitchFamily="18" charset="0"/>
                        </a:rPr>
                        <a:t>                TOPICS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82114"/>
                  </a:ext>
                </a:extLst>
              </a:tr>
              <a:tr h="600710">
                <a:tc>
                  <a:txBody>
                    <a:bodyPr/>
                    <a:lstStyle/>
                    <a:p>
                      <a:pPr algn="ctr"/>
                      <a:r>
                        <a:rPr lang="en-US" sz="2800" b="1" dirty="0">
                          <a:latin typeface="Times New Roman" panose="02020603050405020304" pitchFamily="18" charset="0"/>
                          <a:cs typeface="Times New Roman" panose="02020603050405020304" pitchFamily="18" charset="0"/>
                        </a:rPr>
                        <a:t>   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INTRODUCTION</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0231976"/>
                  </a:ext>
                </a:extLst>
              </a:tr>
              <a:tr h="600710">
                <a:tc>
                  <a:txBody>
                    <a:bodyPr/>
                    <a:lstStyle/>
                    <a:p>
                      <a:r>
                        <a:rPr lang="en-US" b="1" dirty="0"/>
                        <a:t>          </a:t>
                      </a:r>
                      <a:r>
                        <a:rPr lang="en-US" sz="2800" b="1" dirty="0">
                          <a:latin typeface="Times New Roman" panose="02020603050405020304" pitchFamily="18" charset="0"/>
                          <a:cs typeface="Times New Roman" panose="02020603050405020304" pitchFamily="18" charset="0"/>
                        </a:rPr>
                        <a:t>2.</a:t>
                      </a:r>
                      <a:endParaRPr lang="en-IN" b="1" dirty="0"/>
                    </a:p>
                  </a:txBody>
                  <a:tcPr/>
                </a:tc>
                <a:tc>
                  <a:txBody>
                    <a:bodyPr/>
                    <a:lstStyle/>
                    <a:p>
                      <a:r>
                        <a:rPr lang="en-US" sz="2000" b="1" dirty="0">
                          <a:latin typeface="Times New Roman" panose="02020603050405020304" pitchFamily="18" charset="0"/>
                          <a:cs typeface="Times New Roman" panose="02020603050405020304" pitchFamily="18" charset="0"/>
                        </a:rPr>
                        <a:t>TOPOLOGY USED-HYBRID TOPOLOGY</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497178"/>
                  </a:ext>
                </a:extLst>
              </a:tr>
              <a:tr h="600710">
                <a:tc>
                  <a:txBody>
                    <a:bodyPr/>
                    <a:lstStyle/>
                    <a:p>
                      <a:r>
                        <a:rPr lang="en-US" b="1" dirty="0"/>
                        <a:t>          </a:t>
                      </a:r>
                      <a:r>
                        <a:rPr lang="en-US" sz="2800" b="1" dirty="0">
                          <a:latin typeface="Times New Roman" panose="02020603050405020304" pitchFamily="18" charset="0"/>
                          <a:cs typeface="Times New Roman" panose="02020603050405020304" pitchFamily="18" charset="0"/>
                        </a:rPr>
                        <a:t>3.</a:t>
                      </a:r>
                      <a:endParaRPr lang="en-IN" b="1" dirty="0"/>
                    </a:p>
                  </a:txBody>
                  <a:tcPr/>
                </a:tc>
                <a:tc>
                  <a:txBody>
                    <a:bodyPr/>
                    <a:lstStyle/>
                    <a:p>
                      <a:r>
                        <a:rPr lang="en-US" sz="2000" b="1" dirty="0">
                          <a:latin typeface="Times New Roman" panose="02020603050405020304" pitchFamily="18" charset="0"/>
                          <a:cs typeface="Times New Roman" panose="02020603050405020304" pitchFamily="18" charset="0"/>
                        </a:rPr>
                        <a:t>TYPES OF TOPOLOGY</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1939648"/>
                  </a:ext>
                </a:extLst>
              </a:tr>
              <a:tr h="600710">
                <a:tc>
                  <a:txBody>
                    <a:bodyPr/>
                    <a:lstStyle/>
                    <a:p>
                      <a:r>
                        <a:rPr lang="en-US" b="1" dirty="0"/>
                        <a:t>          </a:t>
                      </a:r>
                      <a:r>
                        <a:rPr lang="en-US" sz="2800" b="1" dirty="0">
                          <a:latin typeface="Times New Roman" panose="02020603050405020304" pitchFamily="18" charset="0"/>
                          <a:cs typeface="Times New Roman" panose="02020603050405020304" pitchFamily="18" charset="0"/>
                        </a:rPr>
                        <a:t>4.</a:t>
                      </a:r>
                      <a:endParaRPr lang="en-IN" b="1" dirty="0"/>
                    </a:p>
                  </a:txBody>
                  <a:tcPr/>
                </a:tc>
                <a:tc>
                  <a:txBody>
                    <a:bodyPr/>
                    <a:lstStyle/>
                    <a:p>
                      <a:r>
                        <a:rPr lang="en-US" sz="2000" b="1" dirty="0">
                          <a:latin typeface="Times New Roman" panose="02020603050405020304" pitchFamily="18" charset="0"/>
                          <a:cs typeface="Times New Roman" panose="02020603050405020304" pitchFamily="18" charset="0"/>
                        </a:rPr>
                        <a:t>DEVICES AND MACHINES USED</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9040050"/>
                  </a:ext>
                </a:extLst>
              </a:tr>
              <a:tr h="600710">
                <a:tc>
                  <a:txBody>
                    <a:bodyPr/>
                    <a:lstStyle/>
                    <a:p>
                      <a:r>
                        <a:rPr lang="en-US" sz="20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DEMONSTRATION</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0469433"/>
                  </a:ext>
                </a:extLst>
              </a:tr>
              <a:tr h="600710">
                <a:tc>
                  <a:txBody>
                    <a:bodyPr/>
                    <a:lstStyle/>
                    <a:p>
                      <a:r>
                        <a:rPr lang="en-US" dirty="0"/>
                        <a:t>         </a:t>
                      </a:r>
                      <a:r>
                        <a:rPr lang="en-US" sz="2800" b="1" dirty="0">
                          <a:latin typeface="Times New Roman" panose="02020603050405020304" pitchFamily="18" charset="0"/>
                          <a:cs typeface="Times New Roman" panose="02020603050405020304" pitchFamily="18" charset="0"/>
                        </a:rPr>
                        <a:t>6.</a:t>
                      </a:r>
                      <a:endParaRPr lang="en-IN" dirty="0"/>
                    </a:p>
                  </a:txBody>
                  <a:tcPr/>
                </a:tc>
                <a:tc>
                  <a:txBody>
                    <a:bodyPr/>
                    <a:lstStyle/>
                    <a:p>
                      <a:r>
                        <a:rPr lang="en-US" sz="20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3520558"/>
                  </a:ext>
                </a:extLst>
              </a:tr>
              <a:tr h="600710">
                <a:tc>
                  <a:txBody>
                    <a:bodyPr/>
                    <a:lstStyle/>
                    <a:p>
                      <a:r>
                        <a:rPr lang="en-US" dirty="0"/>
                        <a:t>         </a:t>
                      </a:r>
                      <a:r>
                        <a:rPr lang="en-US" sz="2800" b="1" dirty="0">
                          <a:latin typeface="Times New Roman" panose="02020603050405020304" pitchFamily="18" charset="0"/>
                          <a:cs typeface="Times New Roman" panose="02020603050405020304" pitchFamily="18" charset="0"/>
                        </a:rPr>
                        <a:t>7.</a:t>
                      </a:r>
                      <a:endParaRPr lang="en-IN" dirty="0"/>
                    </a:p>
                  </a:txBody>
                  <a:tcPr/>
                </a:tc>
                <a:tc>
                  <a:txBody>
                    <a:bodyPr/>
                    <a:lstStyle/>
                    <a:p>
                      <a:r>
                        <a:rPr lang="en-US" sz="2000" b="1" dirty="0">
                          <a:latin typeface="Times New Roman" panose="02020603050405020304" pitchFamily="18" charset="0"/>
                          <a:cs typeface="Times New Roman" panose="02020603050405020304" pitchFamily="18" charset="0"/>
                        </a:rPr>
                        <a:t>REFRENCES</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9885028"/>
                  </a:ext>
                </a:extLst>
              </a:tr>
            </a:tbl>
          </a:graphicData>
        </a:graphic>
      </p:graphicFrame>
    </p:spTree>
    <p:extLst>
      <p:ext uri="{BB962C8B-B14F-4D97-AF65-F5344CB8AC3E}">
        <p14:creationId xmlns:p14="http://schemas.microsoft.com/office/powerpoint/2010/main" val="25123438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795EEA-2001-1D72-5FCE-C022ACAA2274}"/>
              </a:ext>
            </a:extLst>
          </p:cNvPr>
          <p:cNvSpPr txBox="1"/>
          <p:nvPr/>
        </p:nvSpPr>
        <p:spPr>
          <a:xfrm>
            <a:off x="609600" y="1828800"/>
            <a:ext cx="7696200" cy="3046988"/>
          </a:xfrm>
          <a:prstGeom prst="rect">
            <a:avLst/>
          </a:prstGeom>
          <a:noFill/>
        </p:spPr>
        <p:txBody>
          <a:bodyPr wrap="square">
            <a:spAutoFit/>
          </a:bodyPr>
          <a:lstStyle/>
          <a:p>
            <a:pPr algn="l"/>
            <a:r>
              <a:rPr lang="en-GB" sz="3600" b="1" i="0" dirty="0">
                <a:solidFill>
                  <a:schemeClr val="accent4">
                    <a:lumMod val="50000"/>
                  </a:schemeClr>
                </a:solidFill>
                <a:effectLst/>
                <a:latin typeface="Times New Roman" panose="02020603050405020304" pitchFamily="18" charset="0"/>
                <a:cs typeface="Times New Roman" panose="02020603050405020304" pitchFamily="18" charset="0"/>
              </a:rPr>
              <a:t>What is a network topology?</a:t>
            </a:r>
          </a:p>
          <a:p>
            <a:pPr algn="l"/>
            <a:endParaRPr lang="en-GB" sz="3600" b="1" i="0" dirty="0">
              <a:solidFill>
                <a:schemeClr val="accent4">
                  <a:lumMod val="50000"/>
                </a:schemeClr>
              </a:solidFill>
              <a:effectLst/>
              <a:latin typeface="Times New Roman" panose="02020603050405020304" pitchFamily="18" charset="0"/>
              <a:cs typeface="Times New Roman" panose="02020603050405020304" pitchFamily="18" charset="0"/>
            </a:endParaRPr>
          </a:p>
          <a:p>
            <a:pPr algn="just"/>
            <a:r>
              <a:rPr lang="en-GB" sz="2400" b="0" i="0" dirty="0">
                <a:solidFill>
                  <a:srgbClr val="666666"/>
                </a:solidFill>
                <a:effectLst/>
                <a:latin typeface="Times New Roman" panose="02020603050405020304" pitchFamily="18" charset="0"/>
                <a:cs typeface="Times New Roman" panose="02020603050405020304" pitchFamily="18" charset="0"/>
              </a:rPr>
              <a:t>A network topology is the physical and logical arrangement of nodes and connections in a network. Nodes usually include devices such as switches, routers and software with switch and router features. Network topologies are often represented as a graph.</a:t>
            </a:r>
          </a:p>
        </p:txBody>
      </p:sp>
      <p:sp>
        <p:nvSpPr>
          <p:cNvPr id="2" name="TextBox 1">
            <a:extLst>
              <a:ext uri="{FF2B5EF4-FFF2-40B4-BE49-F238E27FC236}">
                <a16:creationId xmlns:a16="http://schemas.microsoft.com/office/drawing/2014/main" id="{DCD337DF-B8A5-636B-124E-BFA404648D1A}"/>
              </a:ext>
            </a:extLst>
          </p:cNvPr>
          <p:cNvSpPr txBox="1"/>
          <p:nvPr/>
        </p:nvSpPr>
        <p:spPr>
          <a:xfrm>
            <a:off x="76200" y="609600"/>
            <a:ext cx="8839200" cy="646331"/>
          </a:xfrm>
          <a:prstGeom prst="rect">
            <a:avLst/>
          </a:prstGeom>
          <a:noFill/>
        </p:spPr>
        <p:txBody>
          <a:bodyPr wrap="square" rtlCol="0">
            <a:spAutoFit/>
          </a:bodyPr>
          <a:lstStyle/>
          <a:p>
            <a:r>
              <a:rPr lang="en-IN" sz="3600" b="1" dirty="0">
                <a:solidFill>
                  <a:schemeClr val="tx2">
                    <a:lumMod val="60000"/>
                    <a:lumOff val="40000"/>
                  </a:schemeClr>
                </a:solidFill>
                <a:latin typeface="Times New Roman" panose="02020603050405020304" pitchFamily="18" charset="0"/>
                <a:cs typeface="Times New Roman" panose="02020603050405020304" pitchFamily="18" charset="0"/>
              </a:rPr>
              <a:t>                     INTRODUCTION       </a:t>
            </a:r>
          </a:p>
        </p:txBody>
      </p:sp>
    </p:spTree>
    <p:extLst>
      <p:ext uri="{BB962C8B-B14F-4D97-AF65-F5344CB8AC3E}">
        <p14:creationId xmlns:p14="http://schemas.microsoft.com/office/powerpoint/2010/main" val="36701089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EF3FE-045A-4217-B1A2-F5AA62095B64}"/>
              </a:ext>
            </a:extLst>
          </p:cNvPr>
          <p:cNvSpPr txBox="1"/>
          <p:nvPr/>
        </p:nvSpPr>
        <p:spPr>
          <a:xfrm>
            <a:off x="152400" y="1676400"/>
            <a:ext cx="8915400" cy="1200329"/>
          </a:xfrm>
          <a:prstGeom prst="rect">
            <a:avLst/>
          </a:prstGeom>
          <a:noFill/>
        </p:spPr>
        <p:txBody>
          <a:bodyPr wrap="square">
            <a:spAutoFit/>
          </a:bodyPr>
          <a:lstStyle/>
          <a:p>
            <a:pPr algn="just"/>
            <a:r>
              <a:rPr lang="en-GB" dirty="0">
                <a:latin typeface="Times New Roman" panose="02020603050405020304" pitchFamily="18" charset="0"/>
                <a:cs typeface="Times New Roman" panose="02020603050405020304" pitchFamily="18" charset="0"/>
              </a:rPr>
              <a:t>This topological technology is the combination of all the various types of topologies. It is used when the nodes are free to take any form. It means these can be individuals such as Ring or Star topology or can be a combination of various types of topologies. Each individual topology uses the protocol.</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3CC8A9-CD72-4CA2-89AA-E8EBEBADCD9F}"/>
              </a:ext>
            </a:extLst>
          </p:cNvPr>
          <p:cNvSpPr txBox="1"/>
          <p:nvPr/>
        </p:nvSpPr>
        <p:spPr>
          <a:xfrm>
            <a:off x="152400" y="457200"/>
            <a:ext cx="8991600" cy="1169551"/>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800" b="1" dirty="0">
                <a:solidFill>
                  <a:srgbClr val="00B050"/>
                </a:solidFill>
                <a:latin typeface="Times New Roman" panose="02020603050405020304" pitchFamily="18" charset="0"/>
                <a:cs typeface="Times New Roman" panose="02020603050405020304" pitchFamily="18" charset="0"/>
              </a:rPr>
              <a:t>        TOPOLOGY USED- HYBRID TOPOLOGY</a:t>
            </a:r>
          </a:p>
          <a:p>
            <a:r>
              <a:rPr lang="en-IN" dirty="0"/>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B604A3C-F585-1CC5-E6C7-131DACAF87C0}"/>
                  </a:ext>
                </a:extLst>
              </p14:cNvPr>
              <p14:cNvContentPartPr/>
              <p14:nvPr/>
            </p14:nvContentPartPr>
            <p14:xfrm>
              <a:off x="5587635" y="5558123"/>
              <a:ext cx="1168920" cy="131400"/>
            </p14:xfrm>
          </p:contentPart>
        </mc:Choice>
        <mc:Fallback xmlns="">
          <p:pic>
            <p:nvPicPr>
              <p:cNvPr id="5" name="Ink 4">
                <a:extLst>
                  <a:ext uri="{FF2B5EF4-FFF2-40B4-BE49-F238E27FC236}">
                    <a16:creationId xmlns:a16="http://schemas.microsoft.com/office/drawing/2014/main" id="{1B604A3C-F585-1CC5-E6C7-131DACAF87C0}"/>
                  </a:ext>
                </a:extLst>
              </p:cNvPr>
              <p:cNvPicPr/>
              <p:nvPr/>
            </p:nvPicPr>
            <p:blipFill>
              <a:blip r:embed="rId3"/>
              <a:stretch>
                <a:fillRect/>
              </a:stretch>
            </p:blipFill>
            <p:spPr>
              <a:xfrm>
                <a:off x="5524635" y="5495483"/>
                <a:ext cx="1294560" cy="257040"/>
              </a:xfrm>
              <a:prstGeom prst="rect">
                <a:avLst/>
              </a:prstGeom>
            </p:spPr>
          </p:pic>
        </mc:Fallback>
      </mc:AlternateContent>
      <p:pic>
        <p:nvPicPr>
          <p:cNvPr id="1026" name="Picture 2" descr="Diagram&#10;&#10;Description automatically generated with medium confidence">
            <a:extLst>
              <a:ext uri="{FF2B5EF4-FFF2-40B4-BE49-F238E27FC236}">
                <a16:creationId xmlns:a16="http://schemas.microsoft.com/office/drawing/2014/main" id="{179510D4-B18E-416F-859E-0669A04E97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04" b="800"/>
          <a:stretch/>
        </p:blipFill>
        <p:spPr bwMode="auto">
          <a:xfrm>
            <a:off x="1905000" y="2905021"/>
            <a:ext cx="6248400" cy="37910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AD5234D3-62C9-746F-9292-7444D5CC5FBA}"/>
                  </a:ext>
                </a:extLst>
              </p14:cNvPr>
              <p14:cNvContentPartPr/>
              <p14:nvPr/>
            </p14:nvContentPartPr>
            <p14:xfrm>
              <a:off x="6812715" y="6511403"/>
              <a:ext cx="360" cy="360"/>
            </p14:xfrm>
          </p:contentPart>
        </mc:Choice>
        <mc:Fallback xmlns="">
          <p:pic>
            <p:nvPicPr>
              <p:cNvPr id="11" name="Ink 10">
                <a:extLst>
                  <a:ext uri="{FF2B5EF4-FFF2-40B4-BE49-F238E27FC236}">
                    <a16:creationId xmlns:a16="http://schemas.microsoft.com/office/drawing/2014/main" id="{AD5234D3-62C9-746F-9292-7444D5CC5FBA}"/>
                  </a:ext>
                </a:extLst>
              </p:cNvPr>
              <p:cNvPicPr/>
              <p:nvPr/>
            </p:nvPicPr>
            <p:blipFill>
              <a:blip r:embed="rId6"/>
              <a:stretch>
                <a:fillRect/>
              </a:stretch>
            </p:blipFill>
            <p:spPr>
              <a:xfrm>
                <a:off x="6749715" y="64484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42C061CE-86C1-7D44-6B91-FDA17FC65B82}"/>
                  </a:ext>
                </a:extLst>
              </p14:cNvPr>
              <p14:cNvContentPartPr/>
              <p14:nvPr/>
            </p14:nvContentPartPr>
            <p14:xfrm>
              <a:off x="6132675" y="6288563"/>
              <a:ext cx="2121480" cy="253800"/>
            </p14:xfrm>
          </p:contentPart>
        </mc:Choice>
        <mc:Fallback xmlns="">
          <p:pic>
            <p:nvPicPr>
              <p:cNvPr id="12" name="Ink 11">
                <a:extLst>
                  <a:ext uri="{FF2B5EF4-FFF2-40B4-BE49-F238E27FC236}">
                    <a16:creationId xmlns:a16="http://schemas.microsoft.com/office/drawing/2014/main" id="{42C061CE-86C1-7D44-6B91-FDA17FC65B82}"/>
                  </a:ext>
                </a:extLst>
              </p:cNvPr>
              <p:cNvPicPr/>
              <p:nvPr/>
            </p:nvPicPr>
            <p:blipFill>
              <a:blip r:embed="rId8"/>
              <a:stretch>
                <a:fillRect/>
              </a:stretch>
            </p:blipFill>
            <p:spPr>
              <a:xfrm>
                <a:off x="6069675" y="6225923"/>
                <a:ext cx="2247120" cy="379440"/>
              </a:xfrm>
              <a:prstGeom prst="rect">
                <a:avLst/>
              </a:prstGeom>
            </p:spPr>
          </p:pic>
        </mc:Fallback>
      </mc:AlternateContent>
      <p:sp>
        <p:nvSpPr>
          <p:cNvPr id="16" name="TextBox 15">
            <a:extLst>
              <a:ext uri="{FF2B5EF4-FFF2-40B4-BE49-F238E27FC236}">
                <a16:creationId xmlns:a16="http://schemas.microsoft.com/office/drawing/2014/main" id="{F10597AA-477D-1FB3-5800-2D002F8D4091}"/>
              </a:ext>
            </a:extLst>
          </p:cNvPr>
          <p:cNvSpPr txBox="1"/>
          <p:nvPr/>
        </p:nvSpPr>
        <p:spPr>
          <a:xfrm>
            <a:off x="3301635" y="6499140"/>
            <a:ext cx="4572000" cy="369332"/>
          </a:xfrm>
          <a:prstGeom prst="rect">
            <a:avLst/>
          </a:prstGeom>
          <a:noFill/>
        </p:spPr>
        <p:txBody>
          <a:bodyPr wrap="square">
            <a:spAutoFit/>
          </a:bodyPr>
          <a:lstStyle/>
          <a:p>
            <a:r>
              <a:rPr lang="en-IN" dirty="0"/>
              <a:t>       </a:t>
            </a:r>
            <a:r>
              <a:rPr lang="en-IN" dirty="0">
                <a:solidFill>
                  <a:schemeClr val="accent1">
                    <a:lumMod val="75000"/>
                  </a:schemeClr>
                </a:solidFill>
              </a:rPr>
              <a:t>Hybrid Topology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3277F97-9575-DC03-5EB7-78645749CBAA}"/>
              </a:ext>
            </a:extLst>
          </p:cNvPr>
          <p:cNvSpPr txBox="1"/>
          <p:nvPr/>
        </p:nvSpPr>
        <p:spPr>
          <a:xfrm>
            <a:off x="228600" y="457200"/>
            <a:ext cx="7696200" cy="769441"/>
          </a:xfrm>
          <a:prstGeom prst="rect">
            <a:avLst/>
          </a:prstGeom>
          <a:noFill/>
        </p:spPr>
        <p:txBody>
          <a:bodyPr wrap="square" rtlCol="0">
            <a:spAutoFit/>
          </a:bodyPr>
          <a:lstStyle/>
          <a:p>
            <a:pPr algn="ctr"/>
            <a:r>
              <a:rPr lang="en-IN" sz="4400" b="1" dirty="0">
                <a:solidFill>
                  <a:schemeClr val="tx2">
                    <a:lumMod val="75000"/>
                  </a:schemeClr>
                </a:solidFill>
              </a:rPr>
              <a:t>        TYPES OF TOPOLOGY</a:t>
            </a:r>
          </a:p>
        </p:txBody>
      </p:sp>
      <p:pic>
        <p:nvPicPr>
          <p:cNvPr id="2050" name="Picture 2" descr="Computer Network Topology: What It is and Types - javatpoint">
            <a:extLst>
              <a:ext uri="{FF2B5EF4-FFF2-40B4-BE49-F238E27FC236}">
                <a16:creationId xmlns:a16="http://schemas.microsoft.com/office/drawing/2014/main" id="{9496DB41-40B7-920F-A80D-E65BA0A43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38" y="1828800"/>
            <a:ext cx="8340132" cy="4287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3CC91-05CE-5086-A440-8615372826E8}"/>
              </a:ext>
            </a:extLst>
          </p:cNvPr>
          <p:cNvSpPr txBox="1"/>
          <p:nvPr/>
        </p:nvSpPr>
        <p:spPr>
          <a:xfrm>
            <a:off x="152400" y="1600200"/>
            <a:ext cx="8153400" cy="5078313"/>
          </a:xfrm>
          <a:prstGeom prst="rect">
            <a:avLst/>
          </a:prstGeom>
          <a:noFill/>
        </p:spPr>
        <p:txBody>
          <a:bodyPr wrap="square">
            <a:spAutoFit/>
          </a:bodyPr>
          <a:lstStyle/>
          <a:p>
            <a:r>
              <a:rPr lang="en-IN" b="1" dirty="0"/>
              <a:t>Mesh Topology</a:t>
            </a:r>
            <a:r>
              <a:rPr lang="en-IN" dirty="0"/>
              <a:t>: In a mesh topology, every device is connected to another device via a particular channel. In Mesh Topology, the protocols used are AHCP (Ad Hoc Configuration Protocols), DHCP (Dynamic Host Configuration Protocol), etc. </a:t>
            </a:r>
          </a:p>
          <a:p>
            <a:endParaRPr lang="en-IN" dirty="0"/>
          </a:p>
          <a:p>
            <a:r>
              <a:rPr lang="en-GB" b="1" dirty="0"/>
              <a:t>Star Topology</a:t>
            </a:r>
            <a:r>
              <a:rPr lang="en-GB" dirty="0"/>
              <a:t>: In star topology, all the devices are connected to a single hub through a cable. This hub is the central node and all other nodes are connected to the central node. </a:t>
            </a:r>
          </a:p>
          <a:p>
            <a:endParaRPr lang="en-GB" dirty="0"/>
          </a:p>
          <a:p>
            <a:r>
              <a:rPr lang="en-GB" b="1" dirty="0"/>
              <a:t>Bus Topology</a:t>
            </a:r>
            <a:r>
              <a:rPr lang="en-GB" dirty="0"/>
              <a:t>: Bus topology is a network type in which every computer and network device is connected to a single cable. It is bi-directional. </a:t>
            </a:r>
          </a:p>
          <a:p>
            <a:endParaRPr lang="en-GB" dirty="0"/>
          </a:p>
          <a:p>
            <a:r>
              <a:rPr lang="en-GB" b="1" dirty="0"/>
              <a:t>Ring Topology</a:t>
            </a:r>
            <a:r>
              <a:rPr lang="en-GB" dirty="0"/>
              <a:t>: In this topology, it forms a ring connecting devices with exactly two neighbouring devices. A number of repeaters are used for Ring topology with a large number of nodes.</a:t>
            </a:r>
          </a:p>
          <a:p>
            <a:endParaRPr lang="en-GB" dirty="0"/>
          </a:p>
          <a:p>
            <a:r>
              <a:rPr lang="en-GB" b="1" dirty="0"/>
              <a:t>Tree Topology: </a:t>
            </a:r>
            <a:r>
              <a:rPr lang="en-GB" dirty="0"/>
              <a:t>This topology is the variation of the Star topology. This topology has a hierarchical flow of data. In Tree Topology, protocols like DHCP and SAC (Standard Automatic Configuration) are used.</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722FB3-9A9F-592D-3CA8-46D34377C967}"/>
              </a:ext>
            </a:extLst>
          </p:cNvPr>
          <p:cNvPicPr>
            <a:picLocks noChangeAspect="1"/>
          </p:cNvPicPr>
          <p:nvPr/>
        </p:nvPicPr>
        <p:blipFill>
          <a:blip r:embed="rId2"/>
          <a:stretch>
            <a:fillRect/>
          </a:stretch>
        </p:blipFill>
        <p:spPr>
          <a:xfrm>
            <a:off x="533400" y="1676400"/>
            <a:ext cx="7800080" cy="4724400"/>
          </a:xfrm>
          <a:prstGeom prst="rect">
            <a:avLst/>
          </a:prstGeom>
        </p:spPr>
      </p:pic>
      <p:sp>
        <p:nvSpPr>
          <p:cNvPr id="15" name="TextBox 14">
            <a:extLst>
              <a:ext uri="{FF2B5EF4-FFF2-40B4-BE49-F238E27FC236}">
                <a16:creationId xmlns:a16="http://schemas.microsoft.com/office/drawing/2014/main" id="{67818D3E-CEEA-7BB0-E965-F7F3FB787A74}"/>
              </a:ext>
            </a:extLst>
          </p:cNvPr>
          <p:cNvSpPr txBox="1"/>
          <p:nvPr/>
        </p:nvSpPr>
        <p:spPr>
          <a:xfrm>
            <a:off x="23446" y="482321"/>
            <a:ext cx="9120554"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    DEVICES AND MACHINES USED FOR DESIGN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C3675-7A14-4DC7-1358-3E2446142420}"/>
              </a:ext>
            </a:extLst>
          </p:cNvPr>
          <p:cNvSpPr txBox="1"/>
          <p:nvPr/>
        </p:nvSpPr>
        <p:spPr>
          <a:xfrm>
            <a:off x="0" y="685800"/>
            <a:ext cx="9144000" cy="156966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DEMONSTRATION</a:t>
            </a:r>
          </a:p>
          <a:p>
            <a:endParaRPr lang="en-IN"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1: The Network Topology is established between router, switches and further with PCs.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9B9917-0EFC-828F-EC57-097BA4FD175C}"/>
              </a:ext>
            </a:extLst>
          </p:cNvPr>
          <p:cNvPicPr>
            <a:picLocks noChangeAspect="1"/>
          </p:cNvPicPr>
          <p:nvPr/>
        </p:nvPicPr>
        <p:blipFill>
          <a:blip r:embed="rId2"/>
          <a:stretch>
            <a:fillRect/>
          </a:stretch>
        </p:blipFill>
        <p:spPr>
          <a:xfrm>
            <a:off x="659130" y="2743200"/>
            <a:ext cx="7341870" cy="3429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33C962-FD6E-049B-7274-DCFD2F57FE70}"/>
              </a:ext>
            </a:extLst>
          </p:cNvPr>
          <p:cNvPicPr>
            <a:picLocks noChangeAspect="1"/>
          </p:cNvPicPr>
          <p:nvPr/>
        </p:nvPicPr>
        <p:blipFill>
          <a:blip r:embed="rId2"/>
          <a:stretch>
            <a:fillRect/>
          </a:stretch>
        </p:blipFill>
        <p:spPr>
          <a:xfrm>
            <a:off x="762000" y="2819400"/>
            <a:ext cx="7391400" cy="3581400"/>
          </a:xfrm>
          <a:prstGeom prst="rect">
            <a:avLst/>
          </a:prstGeom>
        </p:spPr>
      </p:pic>
      <p:sp>
        <p:nvSpPr>
          <p:cNvPr id="4" name="TextBox 3">
            <a:extLst>
              <a:ext uri="{FF2B5EF4-FFF2-40B4-BE49-F238E27FC236}">
                <a16:creationId xmlns:a16="http://schemas.microsoft.com/office/drawing/2014/main" id="{5B0CF1A8-3708-F813-4220-90C8B120E394}"/>
              </a:ext>
            </a:extLst>
          </p:cNvPr>
          <p:cNvSpPr txBox="1"/>
          <p:nvPr/>
        </p:nvSpPr>
        <p:spPr>
          <a:xfrm>
            <a:off x="152400" y="1752600"/>
            <a:ext cx="8991600" cy="1064009"/>
          </a:xfrm>
          <a:prstGeom prst="rect">
            <a:avLst/>
          </a:prstGeom>
          <a:noFill/>
        </p:spPr>
        <p:txBody>
          <a:bodyPr wrap="square" rtlCol="0">
            <a:spAutoFit/>
          </a:bodyPr>
          <a:lstStyle/>
          <a:p>
            <a:pPr marL="457200" indent="-457200" algn="just">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Configure the PCs (hosts) with IPv4 address, Subnet Mask, and Default gateway according to the IP addressing. Repeat the same Procedure with PCs of LAN2 to configure them.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6747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TotalTime>
  <Words>682</Words>
  <Application>Microsoft Office PowerPoint</Application>
  <PresentationFormat>On-screen Show (4:3)</PresentationFormat>
  <Paragraphs>59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Symbol</vt:lpstr>
      <vt:lpstr>Times New Roman</vt:lpstr>
      <vt:lpstr>Office Theme</vt:lpstr>
      <vt:lpstr>Presented by: Group no.- 9(G6)              Neharika Goswami(2021A1L001)                   Himanshi Tickoo (2021A1L009)              Simran Raina (2021A1L013)                 Agrima Sharma (114-CSE-17)  Branch-CSE Subject-Computer Network Lab (COM-512)  TOPIC-     Network Topologies Using                 Switches And Routers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Ambrish Singh Jamwal Roll No- 2020a3r002 Branch-ECE Course name- PLC</dc:title>
  <dc:creator>AMBRISH SINGH</dc:creator>
  <cp:lastModifiedBy>simran raina</cp:lastModifiedBy>
  <cp:revision>18</cp:revision>
  <dcterms:created xsi:type="dcterms:W3CDTF">2022-09-02T15:52:56Z</dcterms:created>
  <dcterms:modified xsi:type="dcterms:W3CDTF">2022-12-21T17:17:47Z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2022-06-06T00:00:00Z</vt:filetime>
  </property>
  <property fmtid="{D5CDD505-2E9C-101B-9397-08002B2CF9AE}" pid="3" name="Creator">
    <vt:lpwstr>PDFium</vt:lpwstr>
  </property>
  <property fmtid="{D5CDD505-2E9C-101B-9397-08002B2CF9AE}" pid="4" name="LastSaved">
    <vt:filetime>2022-06-06T00:00:00Z</vt:filetime>
  </property>
</Properties>
</file>