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18" roundtripDataSignature="AMtx7mgPhkaQsPdFhKyLpEWmcGUSDBNU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1240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Cab Investment Insights</a:t>
            </a:r>
            <a:endParaRPr sz="6600">
              <a:solidFill>
                <a:srgbClr val="FF6600"/>
              </a:solidFill>
              <a:latin typeface="Calibri"/>
              <a:ea typeface="Calibri"/>
              <a:cs typeface="Calibri"/>
              <a:sym typeface="Calibri"/>
            </a:endParaRPr>
          </a:p>
        </p:txBody>
      </p:sp>
      <p:sp>
        <p:nvSpPr>
          <p:cNvPr id="86" name="Google Shape;86;p1"/>
          <p:cNvSpPr txBox="1"/>
          <p:nvPr/>
        </p:nvSpPr>
        <p:spPr>
          <a:xfrm>
            <a:off x="870850" y="4559225"/>
            <a:ext cx="51267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FFFFFF"/>
                </a:solidFill>
                <a:latin typeface="Calibri"/>
                <a:ea typeface="Calibri"/>
                <a:cs typeface="Calibri"/>
                <a:sym typeface="Calibri"/>
              </a:rPr>
              <a:t>Raina Singh</a:t>
            </a:r>
            <a:endParaRPr sz="28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58" name="Google Shape;158;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1000"/>
              </a:spcBef>
              <a:spcAft>
                <a:spcPts val="0"/>
              </a:spcAft>
              <a:buClr>
                <a:schemeClr val="dk1"/>
              </a:buClr>
              <a:buSzPts val="2400"/>
              <a:buFont typeface="Comfortaa"/>
              <a:buChar char="•"/>
            </a:pPr>
            <a:r>
              <a:rPr lang="en-US" sz="2400">
                <a:latin typeface="Comfortaa"/>
                <a:ea typeface="Comfortaa"/>
                <a:cs typeface="Comfortaa"/>
                <a:sym typeface="Comfortaa"/>
              </a:rPr>
              <a:t>We want to figure out which of the two companies (Pink Cab or Yellow Cab) should our client invest in</a:t>
            </a:r>
            <a:endParaRPr sz="2400">
              <a:latin typeface="Comfortaa"/>
              <a:ea typeface="Comfortaa"/>
              <a:cs typeface="Comfortaa"/>
              <a:sym typeface="Comfortaa"/>
            </a:endParaRPr>
          </a:p>
          <a:p>
            <a:pPr indent="0" lvl="0" marL="0" rtl="0" algn="l">
              <a:lnSpc>
                <a:spcPct val="90000"/>
              </a:lnSpc>
              <a:spcBef>
                <a:spcPts val="1000"/>
              </a:spcBef>
              <a:spcAft>
                <a:spcPts val="0"/>
              </a:spcAft>
              <a:buNone/>
            </a:pPr>
            <a:r>
              <a:t/>
            </a:r>
            <a:endParaRPr sz="2400">
              <a:latin typeface="Comfortaa"/>
              <a:ea typeface="Comfortaa"/>
              <a:cs typeface="Comfortaa"/>
              <a:sym typeface="Comfortaa"/>
            </a:endParaRPr>
          </a:p>
          <a:p>
            <a:pPr indent="0" lvl="0" marL="0" rtl="0" algn="l">
              <a:lnSpc>
                <a:spcPct val="90000"/>
              </a:lnSpc>
              <a:spcBef>
                <a:spcPts val="1000"/>
              </a:spcBef>
              <a:spcAft>
                <a:spcPts val="0"/>
              </a:spcAft>
              <a:buNone/>
            </a:pPr>
            <a:r>
              <a:rPr lang="en-US" sz="2400">
                <a:latin typeface="Comfortaa"/>
                <a:ea typeface="Comfortaa"/>
                <a:cs typeface="Comfortaa"/>
                <a:sym typeface="Comfortaa"/>
              </a:rPr>
              <a:t>Process:</a:t>
            </a:r>
            <a:endParaRPr sz="2400">
              <a:latin typeface="Comfortaa"/>
              <a:ea typeface="Comfortaa"/>
              <a:cs typeface="Comfortaa"/>
              <a:sym typeface="Comfortaa"/>
            </a:endParaRPr>
          </a:p>
          <a:p>
            <a:pPr indent="-381000" lvl="0" marL="457200" rtl="0" algn="l">
              <a:lnSpc>
                <a:spcPct val="90000"/>
              </a:lnSpc>
              <a:spcBef>
                <a:spcPts val="1000"/>
              </a:spcBef>
              <a:spcAft>
                <a:spcPts val="0"/>
              </a:spcAft>
              <a:buSzPts val="2400"/>
              <a:buFont typeface="Comfortaa"/>
              <a:buAutoNum type="arabicPeriod"/>
            </a:pPr>
            <a:r>
              <a:rPr lang="en-US" sz="2400">
                <a:latin typeface="Comfortaa"/>
                <a:ea typeface="Comfortaa"/>
                <a:cs typeface="Comfortaa"/>
                <a:sym typeface="Comfortaa"/>
              </a:rPr>
              <a:t>Make the data usable </a:t>
            </a:r>
            <a:endParaRPr sz="2400">
              <a:latin typeface="Comfortaa"/>
              <a:ea typeface="Comfortaa"/>
              <a:cs typeface="Comfortaa"/>
              <a:sym typeface="Comfortaa"/>
            </a:endParaRPr>
          </a:p>
          <a:p>
            <a:pPr indent="-381000" lvl="0" marL="457200" rtl="0" algn="l">
              <a:lnSpc>
                <a:spcPct val="90000"/>
              </a:lnSpc>
              <a:spcBef>
                <a:spcPts val="0"/>
              </a:spcBef>
              <a:spcAft>
                <a:spcPts val="0"/>
              </a:spcAft>
              <a:buSzPts val="2400"/>
              <a:buFont typeface="Comfortaa"/>
              <a:buAutoNum type="arabicPeriod"/>
            </a:pPr>
            <a:r>
              <a:rPr lang="en-US" sz="2400">
                <a:latin typeface="Comfortaa"/>
                <a:ea typeface="Comfortaa"/>
                <a:cs typeface="Comfortaa"/>
                <a:sym typeface="Comfortaa"/>
              </a:rPr>
              <a:t>Figure out which metrics have a significant impact on returns</a:t>
            </a:r>
            <a:endParaRPr sz="2400">
              <a:latin typeface="Comfortaa"/>
              <a:ea typeface="Comfortaa"/>
              <a:cs typeface="Comfortaa"/>
              <a:sym typeface="Comfortaa"/>
            </a:endParaRPr>
          </a:p>
          <a:p>
            <a:pPr indent="-381000" lvl="0" marL="457200" rtl="0" algn="l">
              <a:lnSpc>
                <a:spcPct val="90000"/>
              </a:lnSpc>
              <a:spcBef>
                <a:spcPts val="0"/>
              </a:spcBef>
              <a:spcAft>
                <a:spcPts val="0"/>
              </a:spcAft>
              <a:buSzPts val="2400"/>
              <a:buFont typeface="Comfortaa"/>
              <a:buAutoNum type="arabicPeriod"/>
            </a:pPr>
            <a:r>
              <a:rPr lang="en-US" sz="2400">
                <a:latin typeface="Comfortaa"/>
                <a:ea typeface="Comfortaa"/>
                <a:cs typeface="Comfortaa"/>
                <a:sym typeface="Comfortaa"/>
              </a:rPr>
              <a:t>Perform statistical analysis techniques</a:t>
            </a:r>
            <a:endParaRPr sz="2400">
              <a:latin typeface="Comfortaa"/>
              <a:ea typeface="Comfortaa"/>
              <a:cs typeface="Comfortaa"/>
              <a:sym typeface="Comfortaa"/>
            </a:endParaRPr>
          </a:p>
          <a:p>
            <a:pPr indent="-381000" lvl="0" marL="457200" rtl="0" algn="l">
              <a:lnSpc>
                <a:spcPct val="90000"/>
              </a:lnSpc>
              <a:spcBef>
                <a:spcPts val="0"/>
              </a:spcBef>
              <a:spcAft>
                <a:spcPts val="0"/>
              </a:spcAft>
              <a:buSzPts val="2400"/>
              <a:buFont typeface="Comfortaa"/>
              <a:buAutoNum type="arabicPeriod"/>
            </a:pPr>
            <a:r>
              <a:rPr lang="en-US" sz="2400">
                <a:latin typeface="Comfortaa"/>
                <a:ea typeface="Comfortaa"/>
                <a:cs typeface="Comfortaa"/>
                <a:sym typeface="Comfortaa"/>
              </a:rPr>
              <a:t>Come to valuable conclusions</a:t>
            </a:r>
            <a:endParaRPr sz="2400">
              <a:latin typeface="Comfortaa"/>
              <a:ea typeface="Comfortaa"/>
              <a:cs typeface="Comfortaa"/>
              <a:sym typeface="Comfortaa"/>
            </a:endParaRPr>
          </a:p>
        </p:txBody>
      </p:sp>
      <p:sp>
        <p:nvSpPr>
          <p:cNvPr id="92" name="Google Shape;92;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Background Information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802900" y="1371600"/>
            <a:ext cx="10551000" cy="54489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30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3000"/>
              <a:buFont typeface="Comfortaa"/>
              <a:buChar char="•"/>
            </a:pPr>
            <a:r>
              <a:rPr lang="en-US" sz="3000">
                <a:solidFill>
                  <a:schemeClr val="dk1"/>
                </a:solidFill>
                <a:latin typeface="Comfortaa"/>
                <a:ea typeface="Comfortaa"/>
                <a:cs typeface="Comfortaa"/>
                <a:sym typeface="Comfortaa"/>
              </a:rPr>
              <a:t>From 31/01/2016 to 31/12/2018</a:t>
            </a:r>
            <a:endParaRPr sz="3000">
              <a:solidFill>
                <a:schemeClr val="dk1"/>
              </a:solidFill>
              <a:latin typeface="Comfortaa"/>
              <a:ea typeface="Comfortaa"/>
              <a:cs typeface="Comfortaa"/>
              <a:sym typeface="Comfortaa"/>
            </a:endParaRPr>
          </a:p>
          <a:p>
            <a:pPr indent="0" lvl="0" marL="457200" marR="0" rtl="0" algn="l">
              <a:spcBef>
                <a:spcPts val="0"/>
              </a:spcBef>
              <a:spcAft>
                <a:spcPts val="0"/>
              </a:spcAft>
              <a:buNone/>
            </a:pPr>
            <a:r>
              <a:t/>
            </a:r>
            <a:endParaRPr sz="3000">
              <a:solidFill>
                <a:schemeClr val="dk1"/>
              </a:solidFill>
              <a:latin typeface="Comfortaa"/>
              <a:ea typeface="Comfortaa"/>
              <a:cs typeface="Comfortaa"/>
              <a:sym typeface="Comfortaa"/>
            </a:endParaRPr>
          </a:p>
          <a:p>
            <a:pPr indent="0" lvl="0" marL="0" marR="0" rtl="0" algn="l">
              <a:spcBef>
                <a:spcPts val="0"/>
              </a:spcBef>
              <a:spcAft>
                <a:spcPts val="0"/>
              </a:spcAft>
              <a:buNone/>
            </a:pPr>
            <a:r>
              <a:rPr lang="en-US" sz="3000">
                <a:solidFill>
                  <a:schemeClr val="dk1"/>
                </a:solidFill>
                <a:latin typeface="Comfortaa"/>
                <a:ea typeface="Comfortaa"/>
                <a:cs typeface="Comfortaa"/>
                <a:sym typeface="Comfortaa"/>
              </a:rPr>
              <a:t> </a:t>
            </a:r>
            <a:endParaRPr sz="3000">
              <a:solidFill>
                <a:schemeClr val="dk1"/>
              </a:solidFill>
              <a:latin typeface="Comfortaa"/>
              <a:ea typeface="Comfortaa"/>
              <a:cs typeface="Comfortaa"/>
              <a:sym typeface="Comfortaa"/>
            </a:endParaRPr>
          </a:p>
          <a:p>
            <a:pPr indent="-361950" lvl="0" marL="285750" marR="0" rtl="0" algn="l">
              <a:spcBef>
                <a:spcPts val="0"/>
              </a:spcBef>
              <a:spcAft>
                <a:spcPts val="0"/>
              </a:spcAft>
              <a:buClr>
                <a:schemeClr val="dk1"/>
              </a:buClr>
              <a:buSzPts val="3000"/>
              <a:buFont typeface="Comfortaa"/>
              <a:buChar char="•"/>
            </a:pPr>
            <a:r>
              <a:rPr lang="en-US" sz="3000">
                <a:solidFill>
                  <a:schemeClr val="dk1"/>
                </a:solidFill>
                <a:latin typeface="Comfortaa"/>
                <a:ea typeface="Comfortaa"/>
                <a:cs typeface="Comfortaa"/>
                <a:sym typeface="Comfortaa"/>
              </a:rPr>
              <a:t>Total of 359,392 tuples of data</a:t>
            </a:r>
            <a:endParaRPr sz="3000">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sz="3000">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sz="3000">
              <a:solidFill>
                <a:schemeClr val="dk1"/>
              </a:solidFill>
              <a:latin typeface="Comfortaa"/>
              <a:ea typeface="Comfortaa"/>
              <a:cs typeface="Comfortaa"/>
              <a:sym typeface="Comfortaa"/>
            </a:endParaRPr>
          </a:p>
          <a:p>
            <a:pPr indent="-361950" lvl="0" marL="285750" marR="0" rtl="0" algn="l">
              <a:spcBef>
                <a:spcPts val="0"/>
              </a:spcBef>
              <a:spcAft>
                <a:spcPts val="0"/>
              </a:spcAft>
              <a:buClr>
                <a:schemeClr val="dk1"/>
              </a:buClr>
              <a:buSzPts val="3000"/>
              <a:buFont typeface="Comfortaa"/>
              <a:buChar char="•"/>
            </a:pPr>
            <a:r>
              <a:rPr lang="en-US" sz="3000">
                <a:solidFill>
                  <a:schemeClr val="dk1"/>
                </a:solidFill>
                <a:latin typeface="Comfortaa"/>
                <a:ea typeface="Comfortaa"/>
                <a:cs typeface="Comfortaa"/>
                <a:sym typeface="Comfortaa"/>
              </a:rPr>
              <a:t>Categories: Transaction ID, Date of Travel, Company, City, KM Traveled, Price Charged, Cost of Trip, Customer ID, Payment Mode, Gender, Age, Income, Population, Users</a:t>
            </a:r>
            <a:endParaRPr sz="2600">
              <a:latin typeface="Comfortaa"/>
              <a:ea typeface="Comfortaa"/>
              <a:cs typeface="Comfortaa"/>
              <a:sym typeface="Comfortaa"/>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txBox="1"/>
          <p:nvPr>
            <p:ph type="title"/>
          </p:nvPr>
        </p:nvSpPr>
        <p:spPr>
          <a:xfrm>
            <a:off x="820600" y="19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About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6" name="Google Shape;106;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Our Analysis </a:t>
            </a:r>
            <a:endParaRPr b="1" sz="4400">
              <a:solidFill>
                <a:srgbClr val="3A3838"/>
              </a:solidFill>
              <a:latin typeface="Calibri"/>
              <a:ea typeface="Calibri"/>
              <a:cs typeface="Calibri"/>
              <a:sym typeface="Calibri"/>
            </a:endParaRPr>
          </a:p>
        </p:txBody>
      </p:sp>
      <p:sp>
        <p:nvSpPr>
          <p:cNvPr id="107" name="Google Shape;107;p4"/>
          <p:cNvSpPr txBox="1"/>
          <p:nvPr/>
        </p:nvSpPr>
        <p:spPr>
          <a:xfrm>
            <a:off x="946900" y="1742525"/>
            <a:ext cx="10314000" cy="44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Verdana"/>
                <a:ea typeface="Verdana"/>
                <a:cs typeface="Verdana"/>
                <a:sym typeface="Verdana"/>
              </a:rPr>
              <a:t>For simplicity we will only use:</a:t>
            </a:r>
            <a:endParaRPr sz="2800">
              <a:solidFill>
                <a:schemeClr val="dk1"/>
              </a:solidFill>
              <a:latin typeface="Verdana"/>
              <a:ea typeface="Verdana"/>
              <a:cs typeface="Verdana"/>
              <a:sym typeface="Verdana"/>
            </a:endParaRPr>
          </a:p>
          <a:p>
            <a:pPr indent="0" lvl="0" marL="0" rtl="0" algn="l">
              <a:spcBef>
                <a:spcPts val="0"/>
              </a:spcBef>
              <a:spcAft>
                <a:spcPts val="0"/>
              </a:spcAft>
              <a:buNone/>
            </a:pPr>
            <a:r>
              <a:t/>
            </a:r>
            <a:endParaRPr sz="2800">
              <a:solidFill>
                <a:schemeClr val="dk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3000">
              <a:solidFill>
                <a:schemeClr val="dk1"/>
              </a:solidFill>
              <a:latin typeface="Comfortaa"/>
              <a:ea typeface="Comfortaa"/>
              <a:cs typeface="Comfortaa"/>
              <a:sym typeface="Comfortaa"/>
            </a:endParaRPr>
          </a:p>
          <a:p>
            <a:pPr indent="0" lvl="0" marL="457200" rtl="0" algn="l">
              <a:spcBef>
                <a:spcPts val="0"/>
              </a:spcBef>
              <a:spcAft>
                <a:spcPts val="0"/>
              </a:spcAft>
              <a:buNone/>
            </a:pPr>
            <a:r>
              <a:rPr lang="en-US" sz="3000">
                <a:solidFill>
                  <a:srgbClr val="980000"/>
                </a:solidFill>
                <a:latin typeface="Comfortaa"/>
                <a:ea typeface="Comfortaa"/>
                <a:cs typeface="Comfortaa"/>
                <a:sym typeface="Comfortaa"/>
              </a:rPr>
              <a:t>Transaction ID</a:t>
            </a:r>
            <a:r>
              <a:rPr lang="en-US" sz="3000">
                <a:solidFill>
                  <a:schemeClr val="dk1"/>
                </a:solidFill>
                <a:latin typeface="Comfortaa"/>
                <a:ea typeface="Comfortaa"/>
                <a:cs typeface="Comfortaa"/>
                <a:sym typeface="Comfortaa"/>
              </a:rPr>
              <a:t>, </a:t>
            </a:r>
            <a:r>
              <a:rPr lang="en-US" sz="3000">
                <a:solidFill>
                  <a:srgbClr val="980000"/>
                </a:solidFill>
                <a:latin typeface="Comfortaa"/>
                <a:ea typeface="Comfortaa"/>
                <a:cs typeface="Comfortaa"/>
                <a:sym typeface="Comfortaa"/>
              </a:rPr>
              <a:t>Date of Travel</a:t>
            </a:r>
            <a:r>
              <a:rPr lang="en-US" sz="3000">
                <a:solidFill>
                  <a:schemeClr val="dk1"/>
                </a:solidFill>
                <a:latin typeface="Comfortaa"/>
                <a:ea typeface="Comfortaa"/>
                <a:cs typeface="Comfortaa"/>
                <a:sym typeface="Comfortaa"/>
              </a:rPr>
              <a:t>, </a:t>
            </a:r>
            <a:r>
              <a:rPr lang="en-US" sz="3000">
                <a:solidFill>
                  <a:srgbClr val="980000"/>
                </a:solidFill>
                <a:latin typeface="Comfortaa"/>
                <a:ea typeface="Comfortaa"/>
                <a:cs typeface="Comfortaa"/>
                <a:sym typeface="Comfortaa"/>
              </a:rPr>
              <a:t>Company</a:t>
            </a:r>
            <a:r>
              <a:rPr lang="en-US" sz="3000">
                <a:solidFill>
                  <a:schemeClr val="dk1"/>
                </a:solidFill>
                <a:latin typeface="Comfortaa"/>
                <a:ea typeface="Comfortaa"/>
                <a:cs typeface="Comfortaa"/>
                <a:sym typeface="Comfortaa"/>
              </a:rPr>
              <a:t>, </a:t>
            </a:r>
            <a:r>
              <a:rPr lang="en-US" sz="3000">
                <a:solidFill>
                  <a:srgbClr val="980000"/>
                </a:solidFill>
                <a:latin typeface="Comfortaa"/>
                <a:ea typeface="Comfortaa"/>
                <a:cs typeface="Comfortaa"/>
                <a:sym typeface="Comfortaa"/>
              </a:rPr>
              <a:t>City</a:t>
            </a:r>
            <a:r>
              <a:rPr lang="en-US" sz="3000">
                <a:solidFill>
                  <a:schemeClr val="dk1"/>
                </a:solidFill>
                <a:latin typeface="Comfortaa"/>
                <a:ea typeface="Comfortaa"/>
                <a:cs typeface="Comfortaa"/>
                <a:sym typeface="Comfortaa"/>
              </a:rPr>
              <a:t>, KM Traveled, </a:t>
            </a:r>
            <a:r>
              <a:rPr lang="en-US" sz="3000">
                <a:solidFill>
                  <a:srgbClr val="980000"/>
                </a:solidFill>
                <a:latin typeface="Comfortaa"/>
                <a:ea typeface="Comfortaa"/>
                <a:cs typeface="Comfortaa"/>
                <a:sym typeface="Comfortaa"/>
              </a:rPr>
              <a:t>Price Charged</a:t>
            </a:r>
            <a:r>
              <a:rPr lang="en-US" sz="3000">
                <a:solidFill>
                  <a:schemeClr val="dk1"/>
                </a:solidFill>
                <a:latin typeface="Comfortaa"/>
                <a:ea typeface="Comfortaa"/>
                <a:cs typeface="Comfortaa"/>
                <a:sym typeface="Comfortaa"/>
              </a:rPr>
              <a:t>, </a:t>
            </a:r>
            <a:r>
              <a:rPr lang="en-US" sz="3000">
                <a:solidFill>
                  <a:srgbClr val="980000"/>
                </a:solidFill>
                <a:latin typeface="Comfortaa"/>
                <a:ea typeface="Comfortaa"/>
                <a:cs typeface="Comfortaa"/>
                <a:sym typeface="Comfortaa"/>
              </a:rPr>
              <a:t>Cost of Trip</a:t>
            </a:r>
            <a:r>
              <a:rPr lang="en-US" sz="3000">
                <a:solidFill>
                  <a:schemeClr val="dk1"/>
                </a:solidFill>
                <a:latin typeface="Comfortaa"/>
                <a:ea typeface="Comfortaa"/>
                <a:cs typeface="Comfortaa"/>
                <a:sym typeface="Comfortaa"/>
              </a:rPr>
              <a:t>, </a:t>
            </a:r>
            <a:r>
              <a:rPr lang="en-US" sz="3000">
                <a:solidFill>
                  <a:srgbClr val="980000"/>
                </a:solidFill>
                <a:latin typeface="Comfortaa"/>
                <a:ea typeface="Comfortaa"/>
                <a:cs typeface="Comfortaa"/>
                <a:sym typeface="Comfortaa"/>
              </a:rPr>
              <a:t>Customer ID</a:t>
            </a:r>
            <a:r>
              <a:rPr lang="en-US" sz="3000">
                <a:solidFill>
                  <a:schemeClr val="dk1"/>
                </a:solidFill>
                <a:latin typeface="Comfortaa"/>
                <a:ea typeface="Comfortaa"/>
                <a:cs typeface="Comfortaa"/>
                <a:sym typeface="Comfortaa"/>
              </a:rPr>
              <a:t>, Payment Mode, Gender, Age, </a:t>
            </a:r>
            <a:r>
              <a:rPr lang="en-US" sz="3000">
                <a:solidFill>
                  <a:srgbClr val="980000"/>
                </a:solidFill>
                <a:latin typeface="Comfortaa"/>
                <a:ea typeface="Comfortaa"/>
                <a:cs typeface="Comfortaa"/>
                <a:sym typeface="Comfortaa"/>
              </a:rPr>
              <a:t>Income, Population, Users</a:t>
            </a:r>
            <a:endParaRPr sz="2800">
              <a:solidFill>
                <a:srgbClr val="98000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p:nvPr/>
        </p:nvSpPr>
        <p:spPr>
          <a:xfrm>
            <a:off x="4903852" y="5927907"/>
            <a:ext cx="4625100" cy="369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9"/>
          <p:cNvSpPr/>
          <p:nvPr/>
        </p:nvSpPr>
        <p:spPr>
          <a:xfrm>
            <a:off x="0" y="-13733"/>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Starting Simple</a:t>
            </a:r>
            <a:endParaRPr/>
          </a:p>
        </p:txBody>
      </p:sp>
      <p:pic>
        <p:nvPicPr>
          <p:cNvPr id="114" name="Google Shape;114;p9"/>
          <p:cNvPicPr preferRelativeResize="0"/>
          <p:nvPr/>
        </p:nvPicPr>
        <p:blipFill>
          <a:blip r:embed="rId3">
            <a:alphaModFix/>
          </a:blip>
          <a:stretch>
            <a:fillRect/>
          </a:stretch>
        </p:blipFill>
        <p:spPr>
          <a:xfrm>
            <a:off x="152400" y="1522574"/>
            <a:ext cx="6091900" cy="3749800"/>
          </a:xfrm>
          <a:prstGeom prst="rect">
            <a:avLst/>
          </a:prstGeom>
          <a:noFill/>
          <a:ln>
            <a:noFill/>
          </a:ln>
        </p:spPr>
      </p:pic>
      <p:pic>
        <p:nvPicPr>
          <p:cNvPr id="115" name="Google Shape;115;p9"/>
          <p:cNvPicPr preferRelativeResize="0"/>
          <p:nvPr/>
        </p:nvPicPr>
        <p:blipFill>
          <a:blip r:embed="rId4">
            <a:alphaModFix/>
          </a:blip>
          <a:stretch>
            <a:fillRect/>
          </a:stretch>
        </p:blipFill>
        <p:spPr>
          <a:xfrm>
            <a:off x="6073983" y="1522575"/>
            <a:ext cx="5965618" cy="3749800"/>
          </a:xfrm>
          <a:prstGeom prst="rect">
            <a:avLst/>
          </a:prstGeom>
          <a:noFill/>
          <a:ln>
            <a:noFill/>
          </a:ln>
        </p:spPr>
      </p:pic>
      <p:sp>
        <p:nvSpPr>
          <p:cNvPr id="116" name="Google Shape;116;p9"/>
          <p:cNvSpPr txBox="1"/>
          <p:nvPr/>
        </p:nvSpPr>
        <p:spPr>
          <a:xfrm>
            <a:off x="745200" y="5507700"/>
            <a:ext cx="10875300" cy="1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mfortaa"/>
                <a:ea typeface="Comfortaa"/>
                <a:cs typeface="Comfortaa"/>
                <a:sym typeface="Comfortaa"/>
              </a:rPr>
              <a:t>Although neither of the companies show significant growth, the revenue of Yellow Cab (left) is shifted significantly higher. </a:t>
            </a:r>
            <a:endParaRPr sz="1800">
              <a:solidFill>
                <a:schemeClr val="dk1"/>
              </a:solidFill>
              <a:latin typeface="Comfortaa"/>
              <a:ea typeface="Comfortaa"/>
              <a:cs typeface="Comfortaa"/>
              <a:sym typeface="Comfortaa"/>
            </a:endParaRPr>
          </a:p>
        </p:txBody>
      </p:sp>
      <p:pic>
        <p:nvPicPr>
          <p:cNvPr id="117" name="Google Shape;117;p9"/>
          <p:cNvPicPr preferRelativeResize="0"/>
          <p:nvPr/>
        </p:nvPicPr>
        <p:blipFill>
          <a:blip r:embed="rId5">
            <a:alphaModFix/>
          </a:blip>
          <a:stretch>
            <a:fillRect/>
          </a:stretch>
        </p:blipFill>
        <p:spPr>
          <a:xfrm>
            <a:off x="5732104" y="5927900"/>
            <a:ext cx="4898400" cy="55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Users</a:t>
            </a:r>
            <a:endParaRPr/>
          </a:p>
        </p:txBody>
      </p:sp>
      <p:sp>
        <p:nvSpPr>
          <p:cNvPr id="123" name="Google Shape;123;p5"/>
          <p:cNvSpPr txBox="1"/>
          <p:nvPr/>
        </p:nvSpPr>
        <p:spPr>
          <a:xfrm>
            <a:off x="3871625" y="3557875"/>
            <a:ext cx="34122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24" name="Google Shape;124;p5"/>
          <p:cNvPicPr preferRelativeResize="0"/>
          <p:nvPr/>
        </p:nvPicPr>
        <p:blipFill>
          <a:blip r:embed="rId3">
            <a:alphaModFix/>
          </a:blip>
          <a:stretch>
            <a:fillRect/>
          </a:stretch>
        </p:blipFill>
        <p:spPr>
          <a:xfrm>
            <a:off x="284927" y="1522900"/>
            <a:ext cx="5267600" cy="5076675"/>
          </a:xfrm>
          <a:prstGeom prst="rect">
            <a:avLst/>
          </a:prstGeom>
          <a:noFill/>
          <a:ln>
            <a:noFill/>
          </a:ln>
        </p:spPr>
      </p:pic>
      <p:pic>
        <p:nvPicPr>
          <p:cNvPr id="125" name="Google Shape;125;p5"/>
          <p:cNvPicPr preferRelativeResize="0"/>
          <p:nvPr/>
        </p:nvPicPr>
        <p:blipFill>
          <a:blip r:embed="rId4">
            <a:alphaModFix/>
          </a:blip>
          <a:stretch>
            <a:fillRect/>
          </a:stretch>
        </p:blipFill>
        <p:spPr>
          <a:xfrm>
            <a:off x="5261675" y="1624850"/>
            <a:ext cx="5487550" cy="991725"/>
          </a:xfrm>
          <a:prstGeom prst="rect">
            <a:avLst/>
          </a:prstGeom>
          <a:noFill/>
          <a:ln>
            <a:noFill/>
          </a:ln>
        </p:spPr>
      </p:pic>
      <p:sp>
        <p:nvSpPr>
          <p:cNvPr id="126" name="Google Shape;126;p5"/>
          <p:cNvSpPr txBox="1"/>
          <p:nvPr/>
        </p:nvSpPr>
        <p:spPr>
          <a:xfrm>
            <a:off x="5535700" y="2986375"/>
            <a:ext cx="5698200" cy="23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omfortaa"/>
                <a:ea typeface="Comfortaa"/>
                <a:cs typeface="Comfortaa"/>
                <a:sym typeface="Comfortaa"/>
              </a:rPr>
              <a:t>Although not significant, there are a slightly greater number of users for Yellow Cab than there are for Pink Cab. </a:t>
            </a:r>
            <a:endParaRPr sz="2800">
              <a:solidFill>
                <a:schemeClr val="dk1"/>
              </a:solidFill>
              <a:latin typeface="Comfortaa"/>
              <a:ea typeface="Comfortaa"/>
              <a:cs typeface="Comfortaa"/>
              <a:sym typeface="Comfortaa"/>
            </a:endParaRPr>
          </a:p>
        </p:txBody>
      </p:sp>
      <p:sp>
        <p:nvSpPr>
          <p:cNvPr id="127" name="Google Shape;127;p5"/>
          <p:cNvSpPr txBox="1"/>
          <p:nvPr/>
        </p:nvSpPr>
        <p:spPr>
          <a:xfrm>
            <a:off x="5527300" y="5305975"/>
            <a:ext cx="57150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CC4125"/>
                </a:solidFill>
                <a:latin typeface="Comfortaa"/>
                <a:ea typeface="Comfortaa"/>
                <a:cs typeface="Comfortaa"/>
                <a:sym typeface="Comfortaa"/>
              </a:rPr>
              <a:t>*Important note: these values can be biased towards city populations</a:t>
            </a:r>
            <a:endParaRPr sz="2800">
              <a:solidFill>
                <a:srgbClr val="CC4125"/>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a:t>
            </a:r>
            <a:r>
              <a:rPr b="1" lang="en-US" sz="4300">
                <a:solidFill>
                  <a:schemeClr val="accent2"/>
                </a:solidFill>
                <a:latin typeface="Calibri"/>
                <a:ea typeface="Calibri"/>
                <a:cs typeface="Calibri"/>
                <a:sym typeface="Calibri"/>
              </a:rPr>
              <a:t>Comparing</a:t>
            </a:r>
            <a:r>
              <a:rPr b="1" lang="en-US" sz="4300">
                <a:solidFill>
                  <a:schemeClr val="accent2"/>
                </a:solidFill>
                <a:latin typeface="Calibri"/>
                <a:ea typeface="Calibri"/>
                <a:cs typeface="Calibri"/>
                <a:sym typeface="Calibri"/>
              </a:rPr>
              <a:t> Users with Population</a:t>
            </a:r>
            <a:endParaRPr sz="4300">
              <a:solidFill>
                <a:schemeClr val="accent2"/>
              </a:solidFill>
              <a:latin typeface="Calibri"/>
              <a:ea typeface="Calibri"/>
              <a:cs typeface="Calibri"/>
              <a:sym typeface="Calibri"/>
            </a:endParaRPr>
          </a:p>
        </p:txBody>
      </p:sp>
      <p:pic>
        <p:nvPicPr>
          <p:cNvPr id="133" name="Google Shape;133;p8"/>
          <p:cNvPicPr preferRelativeResize="0"/>
          <p:nvPr/>
        </p:nvPicPr>
        <p:blipFill>
          <a:blip r:embed="rId3">
            <a:alphaModFix/>
          </a:blip>
          <a:stretch>
            <a:fillRect/>
          </a:stretch>
        </p:blipFill>
        <p:spPr>
          <a:xfrm>
            <a:off x="152400" y="1524000"/>
            <a:ext cx="5299249" cy="5103400"/>
          </a:xfrm>
          <a:prstGeom prst="rect">
            <a:avLst/>
          </a:prstGeom>
          <a:noFill/>
          <a:ln>
            <a:noFill/>
          </a:ln>
        </p:spPr>
      </p:pic>
      <p:sp>
        <p:nvSpPr>
          <p:cNvPr id="134" name="Google Shape;134;p8"/>
          <p:cNvSpPr txBox="1"/>
          <p:nvPr/>
        </p:nvSpPr>
        <p:spPr>
          <a:xfrm>
            <a:off x="7367875" y="1977850"/>
            <a:ext cx="483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35" name="Google Shape;135;p8"/>
          <p:cNvPicPr preferRelativeResize="0"/>
          <p:nvPr/>
        </p:nvPicPr>
        <p:blipFill>
          <a:blip r:embed="rId4">
            <a:alphaModFix/>
          </a:blip>
          <a:stretch>
            <a:fillRect/>
          </a:stretch>
        </p:blipFill>
        <p:spPr>
          <a:xfrm>
            <a:off x="5839375" y="1977850"/>
            <a:ext cx="5459400" cy="615600"/>
          </a:xfrm>
          <a:prstGeom prst="rect">
            <a:avLst/>
          </a:prstGeom>
          <a:noFill/>
          <a:ln>
            <a:noFill/>
          </a:ln>
        </p:spPr>
      </p:pic>
      <p:sp>
        <p:nvSpPr>
          <p:cNvPr id="136" name="Google Shape;136;p8"/>
          <p:cNvSpPr txBox="1"/>
          <p:nvPr/>
        </p:nvSpPr>
        <p:spPr>
          <a:xfrm>
            <a:off x="5922300" y="2885525"/>
            <a:ext cx="5459400" cy="34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Comfortaa"/>
                <a:ea typeface="Comfortaa"/>
                <a:cs typeface="Comfortaa"/>
                <a:sym typeface="Comfortaa"/>
              </a:rPr>
              <a:t>When we compare the users of both companies with the density of users in each city, we can see that there is still a clear favoring for Yellow Cab</a:t>
            </a:r>
            <a:endParaRPr sz="2500">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4400">
                <a:solidFill>
                  <a:schemeClr val="accent2"/>
                </a:solidFill>
                <a:latin typeface="Calibri"/>
                <a:ea typeface="Calibri"/>
                <a:cs typeface="Calibri"/>
                <a:sym typeface="Calibri"/>
              </a:rPr>
              <a:t>      </a:t>
            </a:r>
            <a:r>
              <a:rPr b="1" lang="en-US" sz="3900">
                <a:solidFill>
                  <a:schemeClr val="accent2"/>
                </a:solidFill>
                <a:latin typeface="Calibri"/>
                <a:ea typeface="Calibri"/>
                <a:cs typeface="Calibri"/>
                <a:sym typeface="Calibri"/>
              </a:rPr>
              <a:t>Average Monthly Spending Compared with Income </a:t>
            </a:r>
            <a:r>
              <a:rPr b="1" lang="en-US" sz="4400">
                <a:solidFill>
                  <a:schemeClr val="accent2"/>
                </a:solidFill>
                <a:latin typeface="Calibri"/>
                <a:ea typeface="Calibri"/>
                <a:cs typeface="Calibri"/>
                <a:sym typeface="Calibri"/>
              </a:rPr>
              <a:t>    </a:t>
            </a:r>
            <a:endParaRPr sz="4200">
              <a:solidFill>
                <a:schemeClr val="accent2"/>
              </a:solidFill>
              <a:latin typeface="Calibri"/>
              <a:ea typeface="Calibri"/>
              <a:cs typeface="Calibri"/>
              <a:sym typeface="Calibri"/>
            </a:endParaRPr>
          </a:p>
        </p:txBody>
      </p:sp>
      <p:pic>
        <p:nvPicPr>
          <p:cNvPr id="143" name="Google Shape;143;p7"/>
          <p:cNvPicPr preferRelativeResize="0"/>
          <p:nvPr/>
        </p:nvPicPr>
        <p:blipFill>
          <a:blip r:embed="rId3">
            <a:alphaModFix/>
          </a:blip>
          <a:stretch>
            <a:fillRect/>
          </a:stretch>
        </p:blipFill>
        <p:spPr>
          <a:xfrm>
            <a:off x="118775" y="1412849"/>
            <a:ext cx="5282450" cy="4230950"/>
          </a:xfrm>
          <a:prstGeom prst="rect">
            <a:avLst/>
          </a:prstGeom>
          <a:noFill/>
          <a:ln>
            <a:noFill/>
          </a:ln>
        </p:spPr>
      </p:pic>
      <p:pic>
        <p:nvPicPr>
          <p:cNvPr id="144" name="Google Shape;144;p7"/>
          <p:cNvPicPr preferRelativeResize="0"/>
          <p:nvPr/>
        </p:nvPicPr>
        <p:blipFill>
          <a:blip r:embed="rId4">
            <a:alphaModFix/>
          </a:blip>
          <a:stretch>
            <a:fillRect/>
          </a:stretch>
        </p:blipFill>
        <p:spPr>
          <a:xfrm>
            <a:off x="6224875" y="1373850"/>
            <a:ext cx="5663450" cy="4308950"/>
          </a:xfrm>
          <a:prstGeom prst="rect">
            <a:avLst/>
          </a:prstGeom>
          <a:noFill/>
          <a:ln>
            <a:noFill/>
          </a:ln>
        </p:spPr>
      </p:pic>
      <p:sp>
        <p:nvSpPr>
          <p:cNvPr id="145" name="Google Shape;145;p7"/>
          <p:cNvSpPr txBox="1"/>
          <p:nvPr/>
        </p:nvSpPr>
        <p:spPr>
          <a:xfrm>
            <a:off x="392200" y="5743025"/>
            <a:ext cx="112788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omfortaa"/>
                <a:ea typeface="Comfortaa"/>
                <a:cs typeface="Comfortaa"/>
                <a:sym typeface="Comfortaa"/>
              </a:rPr>
              <a:t>Average monthly income of users for both companies is around the same. However, Yellow Cab users spend almost four times as much as Pink Cab users on rides, indicating preference for Yellow Cab. </a:t>
            </a:r>
            <a:endParaRPr sz="1500">
              <a:solidFill>
                <a:schemeClr val="dk1"/>
              </a:solidFill>
              <a:latin typeface="Comfortaa"/>
              <a:ea typeface="Comfortaa"/>
              <a:cs typeface="Comfortaa"/>
              <a:sym typeface="Comfortaa"/>
            </a:endParaRPr>
          </a:p>
        </p:txBody>
      </p:sp>
      <p:pic>
        <p:nvPicPr>
          <p:cNvPr id="146" name="Google Shape;146;p7"/>
          <p:cNvPicPr preferRelativeResize="0"/>
          <p:nvPr/>
        </p:nvPicPr>
        <p:blipFill>
          <a:blip r:embed="rId5">
            <a:alphaModFix/>
          </a:blip>
          <a:stretch>
            <a:fillRect/>
          </a:stretch>
        </p:blipFill>
        <p:spPr>
          <a:xfrm>
            <a:off x="392188" y="6303425"/>
            <a:ext cx="4905375" cy="3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Conclusions of Study</a:t>
            </a:r>
            <a:endParaRPr sz="4400">
              <a:solidFill>
                <a:schemeClr val="accent2"/>
              </a:solidFill>
              <a:latin typeface="Calibri"/>
              <a:ea typeface="Calibri"/>
              <a:cs typeface="Calibri"/>
              <a:sym typeface="Calibri"/>
            </a:endParaRPr>
          </a:p>
        </p:txBody>
      </p:sp>
      <p:sp>
        <p:nvSpPr>
          <p:cNvPr id="152" name="Google Shape;152;p17"/>
          <p:cNvSpPr txBox="1"/>
          <p:nvPr/>
        </p:nvSpPr>
        <p:spPr>
          <a:xfrm>
            <a:off x="442625" y="1708900"/>
            <a:ext cx="11446800" cy="47064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Comfortaa"/>
              <a:buAutoNum type="arabicPeriod"/>
            </a:pPr>
            <a:r>
              <a:rPr lang="en-US" sz="2500">
                <a:solidFill>
                  <a:schemeClr val="dk1"/>
                </a:solidFill>
                <a:latin typeface="Comfortaa"/>
                <a:ea typeface="Comfortaa"/>
                <a:cs typeface="Comfortaa"/>
                <a:sym typeface="Comfortaa"/>
              </a:rPr>
              <a:t>Revenue for both companies is constant (could indicate stability), but Yellow Cab has made significantly more profit than Pink Cab over the time period from which the data is collected</a:t>
            </a:r>
            <a:endParaRPr sz="2500">
              <a:solidFill>
                <a:schemeClr val="dk1"/>
              </a:solidFill>
              <a:latin typeface="Comfortaa"/>
              <a:ea typeface="Comfortaa"/>
              <a:cs typeface="Comfortaa"/>
              <a:sym typeface="Comfortaa"/>
            </a:endParaRPr>
          </a:p>
          <a:p>
            <a:pPr indent="-387350" lvl="0" marL="457200" rtl="0" algn="l">
              <a:spcBef>
                <a:spcPts val="0"/>
              </a:spcBef>
              <a:spcAft>
                <a:spcPts val="0"/>
              </a:spcAft>
              <a:buClr>
                <a:schemeClr val="dk1"/>
              </a:buClr>
              <a:buSzPts val="2500"/>
              <a:buFont typeface="Comfortaa"/>
              <a:buAutoNum type="arabicPeriod"/>
            </a:pPr>
            <a:r>
              <a:rPr lang="en-US" sz="2500">
                <a:solidFill>
                  <a:schemeClr val="dk1"/>
                </a:solidFill>
                <a:latin typeface="Comfortaa"/>
                <a:ea typeface="Comfortaa"/>
                <a:cs typeface="Comfortaa"/>
                <a:sym typeface="Comfortaa"/>
              </a:rPr>
              <a:t>Yellow Cab has more users than Pink Cab, regardless of discrepancies in city populations</a:t>
            </a:r>
            <a:endParaRPr sz="2500">
              <a:solidFill>
                <a:schemeClr val="dk1"/>
              </a:solidFill>
              <a:latin typeface="Comfortaa"/>
              <a:ea typeface="Comfortaa"/>
              <a:cs typeface="Comfortaa"/>
              <a:sym typeface="Comfortaa"/>
            </a:endParaRPr>
          </a:p>
          <a:p>
            <a:pPr indent="-387350" lvl="0" marL="457200" rtl="0" algn="l">
              <a:spcBef>
                <a:spcPts val="0"/>
              </a:spcBef>
              <a:spcAft>
                <a:spcPts val="0"/>
              </a:spcAft>
              <a:buClr>
                <a:schemeClr val="dk1"/>
              </a:buClr>
              <a:buSzPts val="2500"/>
              <a:buFont typeface="Comfortaa"/>
              <a:buAutoNum type="arabicPeriod"/>
            </a:pPr>
            <a:r>
              <a:rPr lang="en-US" sz="2500">
                <a:solidFill>
                  <a:schemeClr val="dk1"/>
                </a:solidFill>
                <a:latin typeface="Comfortaa"/>
                <a:ea typeface="Comfortaa"/>
                <a:cs typeface="Comfortaa"/>
                <a:sym typeface="Comfortaa"/>
              </a:rPr>
              <a:t>Customers tend to spend 4x more on Yellow Cab than Pink Cab regardless of income</a:t>
            </a:r>
            <a:endParaRPr sz="25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2500">
              <a:solidFill>
                <a:schemeClr val="dk1"/>
              </a:solidFill>
              <a:latin typeface="Comfortaa"/>
              <a:ea typeface="Comfortaa"/>
              <a:cs typeface="Comfortaa"/>
              <a:sym typeface="Comfortaa"/>
            </a:endParaRPr>
          </a:p>
          <a:p>
            <a:pPr indent="0" lvl="0" marL="0" rtl="0" algn="l">
              <a:spcBef>
                <a:spcPts val="0"/>
              </a:spcBef>
              <a:spcAft>
                <a:spcPts val="0"/>
              </a:spcAft>
              <a:buNone/>
            </a:pPr>
            <a:r>
              <a:rPr lang="en-US" sz="2500">
                <a:solidFill>
                  <a:schemeClr val="dk1"/>
                </a:solidFill>
                <a:latin typeface="Comfortaa"/>
                <a:ea typeface="Comfortaa"/>
                <a:cs typeface="Comfortaa"/>
                <a:sym typeface="Comfortaa"/>
              </a:rPr>
              <a:t>Overall suggestion to client: It would be advisable to invest in Yellow Cab due to its revenue stability, greater number of users, and preference from users over Pink Cab</a:t>
            </a:r>
            <a:endParaRPr sz="25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25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