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328" r:id="rId2"/>
    <p:sldId id="330" r:id="rId3"/>
    <p:sldId id="332" r:id="rId4"/>
    <p:sldId id="460" r:id="rId5"/>
    <p:sldId id="461" r:id="rId6"/>
    <p:sldId id="337" r:id="rId7"/>
    <p:sldId id="339" r:id="rId8"/>
    <p:sldId id="340" r:id="rId9"/>
    <p:sldId id="341" r:id="rId10"/>
    <p:sldId id="451" r:id="rId11"/>
    <p:sldId id="343" r:id="rId12"/>
    <p:sldId id="344" r:id="rId13"/>
    <p:sldId id="454" r:id="rId14"/>
    <p:sldId id="455" r:id="rId15"/>
    <p:sldId id="345" r:id="rId16"/>
    <p:sldId id="359" r:id="rId17"/>
    <p:sldId id="436" r:id="rId18"/>
    <p:sldId id="437" r:id="rId19"/>
    <p:sldId id="459" r:id="rId20"/>
    <p:sldId id="456" r:id="rId21"/>
    <p:sldId id="452" r:id="rId22"/>
    <p:sldId id="361" r:id="rId23"/>
    <p:sldId id="362" r:id="rId24"/>
    <p:sldId id="363" r:id="rId25"/>
    <p:sldId id="364" r:id="rId26"/>
    <p:sldId id="453" r:id="rId27"/>
    <p:sldId id="367" r:id="rId28"/>
    <p:sldId id="301" r:id="rId29"/>
    <p:sldId id="377" r:id="rId30"/>
    <p:sldId id="374" r:id="rId31"/>
    <p:sldId id="417" r:id="rId32"/>
    <p:sldId id="419" r:id="rId33"/>
    <p:sldId id="416" r:id="rId34"/>
    <p:sldId id="463" r:id="rId35"/>
    <p:sldId id="395" r:id="rId36"/>
    <p:sldId id="396" r:id="rId37"/>
    <p:sldId id="397" r:id="rId38"/>
    <p:sldId id="423" r:id="rId39"/>
    <p:sldId id="447" r:id="rId40"/>
    <p:sldId id="406" r:id="rId41"/>
    <p:sldId id="403" r:id="rId42"/>
    <p:sldId id="444" r:id="rId43"/>
    <p:sldId id="445" r:id="rId44"/>
    <p:sldId id="465" r:id="rId45"/>
    <p:sldId id="408" r:id="rId46"/>
    <p:sldId id="409" r:id="rId47"/>
    <p:sldId id="410" r:id="rId48"/>
    <p:sldId id="411" r:id="rId49"/>
    <p:sldId id="442" r:id="rId50"/>
    <p:sldId id="462" r:id="rId51"/>
    <p:sldId id="466" r:id="rId52"/>
    <p:sldId id="467" r:id="rId53"/>
    <p:sldId id="468" r:id="rId54"/>
    <p:sldId id="387" r:id="rId55"/>
    <p:sldId id="386" r:id="rId56"/>
    <p:sldId id="428" r:id="rId57"/>
    <p:sldId id="429" r:id="rId58"/>
    <p:sldId id="457" r:id="rId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AA50"/>
    <a:srgbClr val="058FCD"/>
    <a:srgbClr val="058FE5"/>
    <a:srgbClr val="00B4A0"/>
    <a:srgbClr val="C81414"/>
    <a:srgbClr val="0578AA"/>
    <a:srgbClr val="AA64B4"/>
    <a:srgbClr val="0066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932" autoAdjust="0"/>
    <p:restoredTop sz="86282" autoAdjust="0"/>
  </p:normalViewPr>
  <p:slideViewPr>
    <p:cSldViewPr>
      <p:cViewPr>
        <p:scale>
          <a:sx n="59" d="100"/>
          <a:sy n="59" d="100"/>
        </p:scale>
        <p:origin x="-2718" y="-8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24" d="100"/>
          <a:sy n="124" d="100"/>
        </p:scale>
        <p:origin x="-494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1D29D97-3E43-4886-AA46-FC9711EBFACF}" type="datetimeFigureOut">
              <a:rPr lang="zh-CN" altLang="en-US"/>
              <a:pPr>
                <a:defRPr/>
              </a:pPr>
              <a:t>2018-3-15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2198588A-04DF-4C56-B06A-640EDEFC41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C0761F3-627D-444B-A869-B59FB889F6CF}" type="datetimeFigureOut">
              <a:rPr lang="zh-CN" altLang="en-US"/>
              <a:pPr>
                <a:defRPr/>
              </a:pPr>
              <a:t>2018-3-15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CC9294C-C17A-4DBD-AB08-CBF869C2047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1" dirty="0" smtClean="0"/>
              <a:t>Web</a:t>
            </a:r>
            <a:r>
              <a:rPr lang="zh-CN" altLang="en-US" b="1" dirty="0" smtClean="0"/>
              <a:t>开发：</a:t>
            </a:r>
            <a:r>
              <a:rPr lang="zh-CN" altLang="en-US" sz="1200" dirty="0" smtClean="0"/>
              <a:t>服务器端编程具有丰富的</a:t>
            </a:r>
            <a:r>
              <a:rPr lang="en-US" altLang="zh-CN" sz="1200" dirty="0" smtClean="0"/>
              <a:t>Web</a:t>
            </a:r>
            <a:r>
              <a:rPr lang="zh-CN" altLang="en-US" sz="1200" dirty="0" smtClean="0"/>
              <a:t>开发框架，如</a:t>
            </a:r>
            <a:r>
              <a:rPr lang="en-US" altLang="zh-CN" sz="1200" dirty="0" err="1" smtClean="0"/>
              <a:t>Django</a:t>
            </a:r>
            <a:r>
              <a:rPr lang="zh-CN" altLang="en-US" sz="1200" dirty="0" smtClean="0"/>
              <a:t>，快速完成一个网站的开发和</a:t>
            </a:r>
            <a:r>
              <a:rPr lang="en-US" altLang="zh-CN" sz="1200" dirty="0" smtClean="0"/>
              <a:t>web</a:t>
            </a:r>
            <a:r>
              <a:rPr lang="zh-CN" altLang="en-US" sz="1200" dirty="0" smtClean="0"/>
              <a:t>服务。典型的如国内的豆瓣、知乎，国外的</a:t>
            </a:r>
            <a:r>
              <a:rPr lang="en-US" altLang="zh-CN" sz="1200" dirty="0" smtClean="0"/>
              <a:t>Google</a:t>
            </a:r>
            <a:r>
              <a:rPr lang="zh-CN" altLang="en-US" sz="1200" dirty="0" smtClean="0"/>
              <a:t>，</a:t>
            </a:r>
            <a:r>
              <a:rPr lang="en-US" altLang="zh-CN" sz="1200" dirty="0" err="1" smtClean="0"/>
              <a:t>Youtube</a:t>
            </a:r>
            <a:endParaRPr lang="zh-CN" alt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t>系统网络运维</a:t>
            </a:r>
            <a:r>
              <a:rPr lang="zh-CN" altLang="en-US" sz="1200" dirty="0" smtClean="0"/>
              <a:t>：在运维工作中，有大量重复性工作，需做系统管理、监控等，</a:t>
            </a:r>
            <a:r>
              <a:rPr lang="en-US" altLang="zh-CN" sz="1200" dirty="0" smtClean="0"/>
              <a:t>Python</a:t>
            </a:r>
            <a:r>
              <a:rPr lang="zh-CN" altLang="en-US" sz="1200" dirty="0" smtClean="0"/>
              <a:t>非常适合用于将工作自动化，提高工作效率</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t>科学计算：</a:t>
            </a:r>
            <a:r>
              <a:rPr lang="en-US" altLang="zh-CN" sz="1200" b="0" dirty="0" smtClean="0"/>
              <a:t>Python</a:t>
            </a:r>
            <a:r>
              <a:rPr lang="zh-CN" altLang="en-US" sz="1200" b="0" dirty="0" smtClean="0"/>
              <a:t>被广泛应用于科学和数字计算中，例如生物信息学、物理、建筑、地理信息、常用</a:t>
            </a:r>
            <a:r>
              <a:rPr lang="en-US" altLang="zh-CN" sz="1200" b="0" dirty="0" err="1" smtClean="0"/>
              <a:t>numpy</a:t>
            </a:r>
            <a:r>
              <a:rPr lang="zh-CN" altLang="en-US" sz="1200" b="0" dirty="0" smtClean="0"/>
              <a:t>，</a:t>
            </a:r>
            <a:r>
              <a:rPr lang="en-US" altLang="zh-CN" sz="1200" b="0" dirty="0" err="1" smtClean="0"/>
              <a:t>SciPy</a:t>
            </a:r>
            <a:endParaRPr lang="en-US" altLang="zh-CN" sz="1200" b="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t>游戏开发：</a:t>
            </a:r>
            <a:r>
              <a:rPr lang="en-US" altLang="zh-CN" sz="1200" b="0" dirty="0" smtClean="0"/>
              <a:t>Python</a:t>
            </a:r>
            <a:r>
              <a:rPr lang="zh-CN" altLang="en-US" sz="1200" b="0" dirty="0" smtClean="0"/>
              <a:t>有很好的</a:t>
            </a:r>
            <a:r>
              <a:rPr lang="en-US" altLang="zh-CN" sz="1200" b="0" dirty="0" smtClean="0"/>
              <a:t>3D</a:t>
            </a:r>
            <a:r>
              <a:rPr lang="zh-CN" altLang="en-US" sz="1200" b="0" dirty="0" smtClean="0"/>
              <a:t>游戏渲染库和游戏开发框架，有很多使用</a:t>
            </a:r>
            <a:r>
              <a:rPr lang="en-US" altLang="zh-CN" sz="1200" b="0" dirty="0" smtClean="0"/>
              <a:t>Python</a:t>
            </a:r>
            <a:r>
              <a:rPr lang="zh-CN" altLang="en-US" sz="1200" b="0" dirty="0" smtClean="0"/>
              <a:t>开发的游戏，如迪斯尼卡通城。常用</a:t>
            </a:r>
            <a:r>
              <a:rPr lang="en-US" altLang="zh-CN" sz="1200" b="0" dirty="0" err="1" smtClean="0"/>
              <a:t>PyGame</a:t>
            </a:r>
            <a:r>
              <a:rPr lang="zh-CN" altLang="en-US" sz="1200" b="0" dirty="0" smtClean="0"/>
              <a:t>。</a:t>
            </a:r>
            <a:endParaRPr lang="en-US" altLang="zh-CN" sz="1200" b="0" dirty="0" smtClean="0"/>
          </a:p>
          <a:p>
            <a:r>
              <a:rPr lang="zh-CN" altLang="en-US" b="1" dirty="0" smtClean="0"/>
              <a:t>图形界面开发</a:t>
            </a:r>
            <a:r>
              <a:rPr lang="zh-CN" altLang="en-US" dirty="0" smtClean="0"/>
              <a:t>：可编写做梦图形用户界面，还可以扩展微软的</a:t>
            </a:r>
            <a:r>
              <a:rPr lang="en-US" altLang="zh-CN" dirty="0" smtClean="0"/>
              <a:t>Windows</a:t>
            </a:r>
            <a:r>
              <a:rPr lang="zh-CN" altLang="en-US" dirty="0" smtClean="0"/>
              <a:t>。常用</a:t>
            </a:r>
            <a:r>
              <a:rPr lang="en-US" altLang="zh-CN" dirty="0" smtClean="0"/>
              <a:t>TK\</a:t>
            </a:r>
            <a:r>
              <a:rPr lang="en-US" altLang="zh-CN" dirty="0" err="1" smtClean="0"/>
              <a:t>gtk</a:t>
            </a:r>
            <a:r>
              <a:rPr lang="en-US" altLang="zh-CN" dirty="0" smtClean="0"/>
              <a:t>+</a:t>
            </a:r>
            <a:r>
              <a:rPr lang="zh-CN" altLang="en-US" dirty="0" smtClean="0"/>
              <a:t>、</a:t>
            </a:r>
            <a:r>
              <a:rPr lang="en-US" altLang="zh-CN" dirty="0" err="1" smtClean="0"/>
              <a:t>Pyqt</a:t>
            </a:r>
            <a:r>
              <a:rPr lang="zh-CN" altLang="en-US" dirty="0" smtClean="0"/>
              <a:t>、</a:t>
            </a:r>
            <a:r>
              <a:rPr lang="en-US" altLang="zh-CN" dirty="0" smtClean="0"/>
              <a:t>win32</a:t>
            </a:r>
            <a:r>
              <a:rPr lang="zh-CN" altLang="en-US" dirty="0" smtClean="0"/>
              <a:t>等</a:t>
            </a:r>
            <a:endParaRPr lang="en-US" altLang="zh-CN" dirty="0" smtClean="0"/>
          </a:p>
          <a:p>
            <a:r>
              <a:rPr lang="zh-CN" altLang="en-US" b="1" dirty="0" smtClean="0"/>
              <a:t>网络编程</a:t>
            </a:r>
            <a:r>
              <a:rPr lang="zh-CN" altLang="en-US" dirty="0" smtClean="0"/>
              <a:t>：除了网络和互联网的支持，</a:t>
            </a:r>
            <a:r>
              <a:rPr lang="en-US" altLang="zh-CN" dirty="0" smtClean="0"/>
              <a:t>Python</a:t>
            </a:r>
            <a:r>
              <a:rPr lang="zh-CN" altLang="en-US" dirty="0" smtClean="0"/>
              <a:t>还提供了对底层网络的支持。</a:t>
            </a:r>
            <a:endParaRPr lang="zh-CN" altLang="en-US" dirty="0"/>
          </a:p>
        </p:txBody>
      </p:sp>
      <p:sp>
        <p:nvSpPr>
          <p:cNvPr id="4" name="灯片编号占位符 3"/>
          <p:cNvSpPr>
            <a:spLocks noGrp="1"/>
          </p:cNvSpPr>
          <p:nvPr>
            <p:ph type="sldNum" sz="quarter" idx="10"/>
          </p:nvPr>
        </p:nvSpPr>
        <p:spPr/>
        <p:txBody>
          <a:bodyPr/>
          <a:lstStyle/>
          <a:p>
            <a:pPr>
              <a:defRPr/>
            </a:pPr>
            <a:fld id="{6CC9294C-C17A-4DBD-AB08-CBF869C2047C}" type="slidenum">
              <a:rPr lang="zh-CN" altLang="en-US" smtClean="0"/>
              <a:pPr>
                <a:defRPr/>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70000" lnSpcReduction="20000"/>
          </a:bodyPr>
          <a:lstStyle/>
          <a:p>
            <a:pPr>
              <a:defRPr/>
            </a:pPr>
            <a:r>
              <a:rPr lang="en-US" altLang="zh-CN" b="1" dirty="0" smtClean="0"/>
              <a:t>1.</a:t>
            </a:r>
            <a:r>
              <a:rPr lang="zh-CN" altLang="en-US" b="1" dirty="0" smtClean="0"/>
              <a:t>动态类型和静态类型</a:t>
            </a:r>
            <a:endParaRPr lang="en-US" altLang="zh-CN" b="1" dirty="0" smtClean="0"/>
          </a:p>
          <a:p>
            <a:pPr>
              <a:defRPr/>
            </a:pPr>
            <a:r>
              <a:rPr lang="en-US" altLang="zh-CN" dirty="0" smtClean="0"/>
              <a:t>Java</a:t>
            </a:r>
            <a:r>
              <a:rPr lang="zh-CN" altLang="en-US" dirty="0" smtClean="0"/>
              <a:t>和</a:t>
            </a:r>
            <a:r>
              <a:rPr lang="en-US" altLang="zh-CN" dirty="0" smtClean="0"/>
              <a:t>Python</a:t>
            </a:r>
            <a:r>
              <a:rPr lang="zh-CN" altLang="en-US" dirty="0" smtClean="0"/>
              <a:t>之间最大的区别之一就是两种语言处理变量的方式。</a:t>
            </a:r>
            <a:r>
              <a:rPr lang="en-US" altLang="zh-CN" dirty="0" smtClean="0"/>
              <a:t>Java</a:t>
            </a:r>
            <a:r>
              <a:rPr lang="zh-CN" altLang="en-US" dirty="0" smtClean="0"/>
              <a:t>强迫你在第一次声明变量时就定义其类型并且不允许你在后面的程序中更改它的类型。这就是静态类型。与之相反，</a:t>
            </a:r>
            <a:r>
              <a:rPr lang="en-US" altLang="zh-CN" dirty="0" smtClean="0"/>
              <a:t>Python</a:t>
            </a:r>
            <a:r>
              <a:rPr lang="zh-CN" altLang="en-US" dirty="0" smtClean="0"/>
              <a:t>不许声明时定义变量类型，可以改变一个变量的类型，例如可以把整型替换为字符串。但是不要因此以为</a:t>
            </a:r>
            <a:r>
              <a:rPr lang="en-US" altLang="zh-CN" dirty="0" smtClean="0"/>
              <a:t>Python</a:t>
            </a:r>
            <a:r>
              <a:rPr lang="zh-CN" altLang="en-US" dirty="0" smtClean="0"/>
              <a:t>是一个弱类型语言，因为不需要指定类型，还可以随时改变，事实上，</a:t>
            </a:r>
            <a:r>
              <a:rPr lang="en-US" altLang="zh-CN" dirty="0" smtClean="0"/>
              <a:t>Python</a:t>
            </a:r>
            <a:r>
              <a:rPr lang="zh-CN" altLang="en-US" dirty="0" smtClean="0"/>
              <a:t>是强类型语言，变量所绑定的对象在对象创建初期就确定好了类型，永远不可能被改变。同样，</a:t>
            </a:r>
            <a:r>
              <a:rPr lang="en-US" altLang="zh-CN" dirty="0" smtClean="0"/>
              <a:t>Java</a:t>
            </a:r>
            <a:r>
              <a:rPr lang="zh-CN" altLang="en-US" dirty="0" smtClean="0"/>
              <a:t>也是一个强类型语言。</a:t>
            </a:r>
          </a:p>
          <a:p>
            <a:pPr>
              <a:defRPr/>
            </a:pPr>
            <a:endParaRPr lang="zh-CN" altLang="en-US" dirty="0" smtClean="0"/>
          </a:p>
          <a:p>
            <a:pPr>
              <a:defRPr/>
            </a:pPr>
            <a:r>
              <a:rPr lang="en-US" altLang="zh-CN" dirty="0" smtClean="0"/>
              <a:t>2</a:t>
            </a:r>
            <a:r>
              <a:rPr lang="en-US" altLang="zh-CN" b="1" dirty="0" smtClean="0"/>
              <a:t>Python</a:t>
            </a:r>
            <a:r>
              <a:rPr lang="zh-CN" altLang="en-US" b="1" dirty="0" smtClean="0"/>
              <a:t>中一切皆对象</a:t>
            </a:r>
            <a:endParaRPr lang="en-US" altLang="zh-CN" b="1" dirty="0" smtClean="0"/>
          </a:p>
          <a:p>
            <a:pPr>
              <a:defRPr/>
            </a:pPr>
            <a:r>
              <a:rPr lang="zh-CN" altLang="en-US" dirty="0" smtClean="0"/>
              <a:t>在</a:t>
            </a:r>
            <a:r>
              <a:rPr lang="en-US" altLang="zh-CN" dirty="0" smtClean="0"/>
              <a:t>Python</a:t>
            </a:r>
            <a:r>
              <a:rPr lang="zh-CN" altLang="en-US" dirty="0" smtClean="0"/>
              <a:t>中，不论是数值（整型、浮点型），字符串，字典，元组对象，还是他们所对应的类型，以及函数，模块等你所能看到的都是对象，他们的祖先是</a:t>
            </a:r>
            <a:r>
              <a:rPr lang="en-US" altLang="zh-CN" dirty="0" err="1" smtClean="0"/>
              <a:t>PyObject</a:t>
            </a:r>
            <a:r>
              <a:rPr lang="zh-CN" altLang="en-US" dirty="0" smtClean="0"/>
              <a:t>。而</a:t>
            </a:r>
            <a:r>
              <a:rPr lang="en-US" altLang="zh-CN" dirty="0" smtClean="0"/>
              <a:t>Java</a:t>
            </a:r>
            <a:r>
              <a:rPr lang="zh-CN" altLang="en-US" dirty="0" smtClean="0"/>
              <a:t>中至少函数，基本数据类型都不算对象。</a:t>
            </a:r>
            <a:br>
              <a:rPr lang="zh-CN" altLang="en-US" dirty="0" smtClean="0"/>
            </a:br>
            <a:endParaRPr lang="zh-CN" altLang="en-US" dirty="0" smtClean="0"/>
          </a:p>
          <a:p>
            <a:pPr>
              <a:defRPr/>
            </a:pPr>
            <a:r>
              <a:rPr lang="en-US" altLang="zh-CN" dirty="0" smtClean="0"/>
              <a:t>3</a:t>
            </a:r>
            <a:r>
              <a:rPr lang="zh-CN" altLang="en-US" b="1" dirty="0" smtClean="0"/>
              <a:t>括号和缩进</a:t>
            </a:r>
            <a:endParaRPr lang="en-US" altLang="zh-CN" b="1" dirty="0" smtClean="0"/>
          </a:p>
          <a:p>
            <a:pPr>
              <a:defRPr/>
            </a:pPr>
            <a:r>
              <a:rPr lang="en-US" altLang="zh-CN" dirty="0" smtClean="0"/>
              <a:t>Python</a:t>
            </a:r>
            <a:r>
              <a:rPr lang="zh-CN" altLang="en-US" dirty="0" smtClean="0"/>
              <a:t>与众多编程语言的不同之处还在于它使用缩进将代码分割成块。</a:t>
            </a:r>
            <a:r>
              <a:rPr lang="en-US" altLang="zh-CN" dirty="0" smtClean="0"/>
              <a:t>Java</a:t>
            </a:r>
            <a:r>
              <a:rPr lang="zh-CN" altLang="en-US" dirty="0" smtClean="0"/>
              <a:t>，像大部分其他语言一样，使用大括号定义函数和类定义的开头和结尾。使用缩进的好处在于它强迫你将你的程序写得比较易读，不会有缺括号导致错误的可能。</a:t>
            </a:r>
            <a:br>
              <a:rPr lang="zh-CN" altLang="en-US" dirty="0" smtClean="0"/>
            </a:br>
            <a:endParaRPr lang="zh-CN" altLang="en-US" dirty="0" smtClean="0"/>
          </a:p>
          <a:p>
            <a:pPr>
              <a:defRPr/>
            </a:pPr>
            <a:r>
              <a:rPr lang="en-US" altLang="zh-CN" dirty="0" smtClean="0"/>
              <a:t>4</a:t>
            </a:r>
            <a:r>
              <a:rPr lang="zh-CN" altLang="en-US" b="1" dirty="0" smtClean="0"/>
              <a:t>可移植性</a:t>
            </a:r>
            <a:endParaRPr lang="en-US" altLang="zh-CN" b="1" dirty="0" smtClean="0"/>
          </a:p>
          <a:p>
            <a:pPr>
              <a:defRPr/>
            </a:pPr>
            <a:r>
              <a:rPr lang="en-US" altLang="zh-CN" dirty="0" smtClean="0"/>
              <a:t>Java</a:t>
            </a:r>
            <a:r>
              <a:rPr lang="zh-CN" altLang="en-US" dirty="0" smtClean="0"/>
              <a:t>的可移植性更强，它可以用于开发平台独立的应用。这是</a:t>
            </a:r>
            <a:r>
              <a:rPr lang="en-US" altLang="zh-CN" dirty="0" smtClean="0"/>
              <a:t>Java</a:t>
            </a:r>
            <a:r>
              <a:rPr lang="zh-CN" altLang="en-US" dirty="0" smtClean="0"/>
              <a:t>相较于</a:t>
            </a:r>
            <a:r>
              <a:rPr lang="en-US" altLang="zh-CN" dirty="0" smtClean="0"/>
              <a:t>Python</a:t>
            </a:r>
            <a:r>
              <a:rPr lang="zh-CN" altLang="en-US" dirty="0" smtClean="0"/>
              <a:t>的优势之一，任何可以运用</a:t>
            </a:r>
            <a:r>
              <a:rPr lang="en-US" altLang="zh-CN" dirty="0" smtClean="0"/>
              <a:t>Java</a:t>
            </a:r>
            <a:r>
              <a:rPr lang="zh-CN" altLang="en-US" dirty="0" smtClean="0"/>
              <a:t>虚拟机的电脑或者移动设备都可以运行</a:t>
            </a:r>
            <a:r>
              <a:rPr lang="en-US" altLang="zh-CN" dirty="0" smtClean="0"/>
              <a:t>Java</a:t>
            </a:r>
            <a:r>
              <a:rPr lang="zh-CN" altLang="en-US" dirty="0" smtClean="0"/>
              <a:t>的应用，而不管你在哪里运行</a:t>
            </a:r>
            <a:r>
              <a:rPr lang="en-US" altLang="zh-CN" dirty="0" smtClean="0"/>
              <a:t>Python</a:t>
            </a:r>
            <a:r>
              <a:rPr lang="zh-CN" altLang="en-US" dirty="0" smtClean="0"/>
              <a:t>的程序你都需要一个编译器来将</a:t>
            </a:r>
            <a:r>
              <a:rPr lang="en-US" altLang="zh-CN" dirty="0" smtClean="0"/>
              <a:t>Python</a:t>
            </a:r>
            <a:r>
              <a:rPr lang="zh-CN" altLang="en-US" dirty="0" smtClean="0"/>
              <a:t>代码转化为你特定的操作系统可理解的代码。这是因为大部分设备已经安装了</a:t>
            </a:r>
            <a:r>
              <a:rPr lang="en-US" altLang="zh-CN" dirty="0" smtClean="0"/>
              <a:t>Java</a:t>
            </a:r>
            <a:r>
              <a:rPr lang="zh-CN" altLang="en-US" dirty="0" smtClean="0"/>
              <a:t>虚拟机，所以</a:t>
            </a:r>
            <a:r>
              <a:rPr lang="en-US" altLang="zh-CN" dirty="0" smtClean="0"/>
              <a:t>Java</a:t>
            </a:r>
            <a:r>
              <a:rPr lang="zh-CN" altLang="en-US" dirty="0" smtClean="0"/>
              <a:t>程序员可以自信的说他们的应用几乎对所有用户都可用。</a:t>
            </a:r>
          </a:p>
          <a:p>
            <a:pPr>
              <a:defRPr/>
            </a:pPr>
            <a:r>
              <a:rPr lang="zh-CN" altLang="en-US" dirty="0" smtClean="0"/>
              <a:t> </a:t>
            </a:r>
          </a:p>
          <a:p>
            <a:pPr>
              <a:defRPr/>
            </a:pPr>
            <a:r>
              <a:rPr lang="en-US" altLang="zh-CN" dirty="0" smtClean="0"/>
              <a:t>5</a:t>
            </a:r>
            <a:r>
              <a:rPr lang="en-US" altLang="zh-CN" b="1" dirty="0" smtClean="0"/>
              <a:t>Python</a:t>
            </a:r>
            <a:r>
              <a:rPr lang="zh-CN" altLang="en-US" b="1" dirty="0" smtClean="0"/>
              <a:t>的</a:t>
            </a:r>
            <a:r>
              <a:rPr lang="en-US" altLang="zh-CN" b="1" dirty="0" smtClean="0"/>
              <a:t>GIL</a:t>
            </a:r>
            <a:r>
              <a:rPr lang="zh-CN" altLang="en-US" b="1" dirty="0" smtClean="0"/>
              <a:t>（缺点） </a:t>
            </a:r>
            <a:r>
              <a:rPr lang="en-US" altLang="zh-CN" dirty="0" smtClean="0"/>
              <a:t>Global Interpreter Lock</a:t>
            </a:r>
            <a:endParaRPr lang="en-US" altLang="zh-CN" b="1" dirty="0" smtClean="0"/>
          </a:p>
          <a:p>
            <a:pPr>
              <a:defRPr/>
            </a:pPr>
            <a:r>
              <a:rPr lang="en-US" altLang="zh-CN" dirty="0" smtClean="0"/>
              <a:t>Python</a:t>
            </a:r>
            <a:r>
              <a:rPr lang="zh-CN" altLang="en-US" dirty="0" smtClean="0"/>
              <a:t>中的</a:t>
            </a:r>
            <a:r>
              <a:rPr lang="en-US" altLang="zh-CN" dirty="0" smtClean="0"/>
              <a:t>GIL</a:t>
            </a:r>
            <a:r>
              <a:rPr lang="zh-CN" altLang="en-US" dirty="0" smtClean="0"/>
              <a:t>一直被不少开发者所诟病，</a:t>
            </a:r>
            <a:r>
              <a:rPr lang="en-US" altLang="zh-CN" dirty="0" smtClean="0"/>
              <a:t>GIL</a:t>
            </a:r>
            <a:r>
              <a:rPr lang="zh-CN" altLang="en-US" dirty="0" smtClean="0"/>
              <a:t>是指全局解释锁，</a:t>
            </a:r>
            <a:r>
              <a:rPr lang="en-US" altLang="zh-CN" dirty="0" smtClean="0"/>
              <a:t>Python</a:t>
            </a:r>
            <a:r>
              <a:rPr lang="zh-CN" altLang="en-US" dirty="0" smtClean="0"/>
              <a:t>的多线程在多</a:t>
            </a:r>
            <a:r>
              <a:rPr lang="en-US" altLang="zh-CN" dirty="0" smtClean="0"/>
              <a:t>CPU</a:t>
            </a:r>
            <a:r>
              <a:rPr lang="zh-CN" altLang="en-US" dirty="0" smtClean="0"/>
              <a:t>条件下并不能并行的运行，而只能是每个线程运行的时候首先需要获得解释器的访问权限才可以执行，其他线程只能处于等待的过程，不过</a:t>
            </a:r>
            <a:r>
              <a:rPr lang="en-US" altLang="zh-CN" dirty="0" smtClean="0"/>
              <a:t>GIL</a:t>
            </a:r>
            <a:r>
              <a:rPr lang="zh-CN" altLang="en-US" dirty="0" smtClean="0"/>
              <a:t>并不是</a:t>
            </a:r>
            <a:r>
              <a:rPr lang="en-US" altLang="zh-CN" dirty="0" smtClean="0"/>
              <a:t>Python</a:t>
            </a:r>
            <a:r>
              <a:rPr lang="zh-CN" altLang="en-US" dirty="0" smtClean="0"/>
              <a:t>的致命缺点，否则现在没人会用的，因为有很多方案是协程，或者是用多进程机制来弥补。而</a:t>
            </a:r>
            <a:r>
              <a:rPr lang="en-US" altLang="zh-CN" dirty="0" smtClean="0"/>
              <a:t>Java</a:t>
            </a:r>
            <a:r>
              <a:rPr lang="zh-CN" altLang="en-US" dirty="0" smtClean="0"/>
              <a:t>支持真正的多线程并发操作，能很好的控制资源的的共享。</a:t>
            </a:r>
          </a:p>
          <a:p>
            <a:pPr>
              <a:defRPr/>
            </a:pPr>
            <a:r>
              <a:rPr lang="zh-CN" altLang="en-US" dirty="0" smtClean="0"/>
              <a:t> </a:t>
            </a:r>
          </a:p>
          <a:p>
            <a:pPr>
              <a:defRPr/>
            </a:pPr>
            <a:r>
              <a:rPr lang="en-US" altLang="zh-CN" dirty="0" smtClean="0"/>
              <a:t>6</a:t>
            </a:r>
            <a:r>
              <a:rPr lang="zh-CN" altLang="en-US" b="1" dirty="0" smtClean="0"/>
              <a:t>应用领域</a:t>
            </a:r>
            <a:endParaRPr lang="en-US" altLang="zh-CN" b="1" dirty="0" smtClean="0"/>
          </a:p>
          <a:p>
            <a:pPr>
              <a:defRPr/>
            </a:pPr>
            <a:r>
              <a:rPr lang="en-US" altLang="zh-CN" dirty="0" smtClean="0"/>
              <a:t>Java</a:t>
            </a:r>
            <a:r>
              <a:rPr lang="zh-CN" altLang="en-US" dirty="0" smtClean="0"/>
              <a:t>主要用于商业逻辑强的领域，如商城系统，金融，保险等传统数据库事务领域，通过类似</a:t>
            </a:r>
            <a:r>
              <a:rPr lang="en-US" altLang="zh-CN" dirty="0" err="1" smtClean="0"/>
              <a:t>ssh</a:t>
            </a:r>
            <a:r>
              <a:rPr lang="zh-CN" altLang="en-US" dirty="0" smtClean="0"/>
              <a:t>框架事务代码，对商业数据库，如</a:t>
            </a:r>
            <a:r>
              <a:rPr lang="en-US" altLang="zh-CN" dirty="0" smtClean="0"/>
              <a:t>oralce,db2,sql server</a:t>
            </a:r>
            <a:r>
              <a:rPr lang="zh-CN" altLang="en-US" dirty="0" smtClean="0"/>
              <a:t>等支持较好，软件工程理念较强，适合软件工程式的多人开发模式。</a:t>
            </a:r>
            <a:r>
              <a:rPr lang="en-US" altLang="zh-CN" dirty="0" smtClean="0"/>
              <a:t>Python</a:t>
            </a:r>
            <a:r>
              <a:rPr lang="zh-CN" altLang="en-US" dirty="0" smtClean="0"/>
              <a:t>主要用于</a:t>
            </a:r>
            <a:r>
              <a:rPr lang="en-US" altLang="zh-CN" dirty="0" smtClean="0"/>
              <a:t>web</a:t>
            </a:r>
            <a:r>
              <a:rPr lang="zh-CN" altLang="en-US" dirty="0" smtClean="0"/>
              <a:t>数据分析，科学计算，金融分析，信号分析，图像算法，数学计算，统计分析，算法建模，服务器运维，自动化操作，快速开发理念强，适合快速开发团队或个人敏捷模式。</a:t>
            </a:r>
          </a:p>
          <a:p>
            <a:pPr>
              <a:defRPr/>
            </a:pPr>
            <a:r>
              <a:rPr lang="en-US" altLang="zh-CN" dirty="0" smtClean="0"/>
              <a:t>7</a:t>
            </a:r>
            <a:r>
              <a:rPr lang="zh-CN" altLang="en-US" b="1" dirty="0" smtClean="0"/>
              <a:t>最多用途</a:t>
            </a:r>
            <a:endParaRPr lang="en-US" altLang="zh-CN" b="1" dirty="0" smtClean="0"/>
          </a:p>
          <a:p>
            <a:pPr>
              <a:defRPr/>
            </a:pPr>
            <a:r>
              <a:rPr lang="en-US" altLang="zh-CN" dirty="0" smtClean="0"/>
              <a:t>Java</a:t>
            </a:r>
            <a:r>
              <a:rPr lang="zh-CN" altLang="en-US" dirty="0" smtClean="0"/>
              <a:t>用途最多的是</a:t>
            </a:r>
            <a:r>
              <a:rPr lang="en-US" altLang="zh-CN" dirty="0" smtClean="0"/>
              <a:t>web</a:t>
            </a:r>
            <a:r>
              <a:rPr lang="zh-CN" altLang="en-US" dirty="0" smtClean="0"/>
              <a:t>，</a:t>
            </a:r>
            <a:r>
              <a:rPr lang="en-US" altLang="zh-CN" dirty="0" smtClean="0"/>
              <a:t>Python</a:t>
            </a:r>
            <a:r>
              <a:rPr lang="zh-CN" altLang="en-US" dirty="0" smtClean="0"/>
              <a:t>用途最多的是脚本。</a:t>
            </a:r>
            <a:endParaRPr lang="zh-CN" altLang="en-US" dirty="0"/>
          </a:p>
        </p:txBody>
      </p:sp>
      <p:sp>
        <p:nvSpPr>
          <p:cNvPr id="4" name="灯片编号占位符 3"/>
          <p:cNvSpPr>
            <a:spLocks noGrp="1"/>
          </p:cNvSpPr>
          <p:nvPr>
            <p:ph type="sldNum" sz="quarter" idx="5"/>
          </p:nvPr>
        </p:nvSpPr>
        <p:spPr/>
        <p:txBody>
          <a:bodyPr/>
          <a:lstStyle/>
          <a:p>
            <a:pPr>
              <a:defRPr/>
            </a:pPr>
            <a:fld id="{CD93ABD9-9626-49F6-BCD3-D302B1FD8E6D}" type="slidenum">
              <a:rPr lang="zh-CN" altLang="en-US" smtClean="0"/>
              <a:pPr>
                <a:defRPr/>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pPr marL="342900" indent="-342900">
              <a:buFontTx/>
              <a:buAutoNum type="arabicPeriod"/>
            </a:pPr>
            <a:r>
              <a:rPr lang="zh-CN" altLang="en-US" smtClean="0">
                <a:ea typeface="微软雅黑" pitchFamily="34" charset="-122"/>
              </a:rPr>
              <a:t>高级；距离机器越远的语言</a:t>
            </a:r>
            <a:endParaRPr lang="en-US" altLang="zh-CN" smtClean="0">
              <a:ea typeface="微软雅黑" pitchFamily="34" charset="-122"/>
            </a:endParaRPr>
          </a:p>
          <a:p>
            <a:pPr marL="342900" indent="-342900">
              <a:buFontTx/>
              <a:buAutoNum type="arabicPeriod"/>
            </a:pPr>
            <a:r>
              <a:rPr lang="zh-CN" altLang="en-US" smtClean="0">
                <a:ea typeface="微软雅黑" pitchFamily="34" charset="-122"/>
              </a:rPr>
              <a:t>面向对象；拥有类等机制，能够进行对象编程。</a:t>
            </a:r>
            <a:endParaRPr lang="en-US" altLang="zh-CN" smtClean="0">
              <a:ea typeface="微软雅黑" pitchFamily="34" charset="-122"/>
            </a:endParaRPr>
          </a:p>
          <a:p>
            <a:pPr marL="342900" indent="-342900">
              <a:buFontTx/>
              <a:buAutoNum type="arabicPeriod"/>
            </a:pPr>
            <a:r>
              <a:rPr lang="zh-CN" altLang="en-US" smtClean="0">
                <a:ea typeface="微软雅黑" pitchFamily="34" charset="-122"/>
              </a:rPr>
              <a:t>动态；能在运行中添加或者删除类或者实例的属性、方法。</a:t>
            </a:r>
            <a:endParaRPr lang="en-US" altLang="zh-CN" smtClean="0">
              <a:ea typeface="微软雅黑" pitchFamily="34" charset="-122"/>
            </a:endParaRPr>
          </a:p>
          <a:p>
            <a:pPr marL="342900" indent="-342900">
              <a:buFontTx/>
              <a:buAutoNum type="arabicPeriod"/>
            </a:pPr>
            <a:r>
              <a:rPr lang="zh-CN" altLang="en-US" smtClean="0">
                <a:ea typeface="微软雅黑" pitchFamily="34" charset="-122"/>
              </a:rPr>
              <a:t>解释型；执行代码不是直接翻译成机器语言，而是翻译成中间码，再由解释器对中间代码进行解释执行。</a:t>
            </a:r>
          </a:p>
          <a:p>
            <a:pPr marL="342900" indent="-342900"/>
            <a:endParaRPr lang="zh-CN" altLang="en-US" smtClean="0"/>
          </a:p>
        </p:txBody>
      </p:sp>
      <p:sp>
        <p:nvSpPr>
          <p:cNvPr id="4" name="灯片编号占位符 3"/>
          <p:cNvSpPr>
            <a:spLocks noGrp="1"/>
          </p:cNvSpPr>
          <p:nvPr>
            <p:ph type="sldNum" sz="quarter" idx="5"/>
          </p:nvPr>
        </p:nvSpPr>
        <p:spPr/>
        <p:txBody>
          <a:bodyPr/>
          <a:lstStyle/>
          <a:p>
            <a:pPr>
              <a:defRPr/>
            </a:pPr>
            <a:fld id="{6CC3D3C9-43E2-444B-99BD-2214EECD5FA6}" type="slidenum">
              <a:rPr lang="zh-CN" altLang="en-US" smtClean="0"/>
              <a:pPr>
                <a:defRPr/>
              </a:pPr>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红色表示使用最频繁的数据类型</a:t>
            </a:r>
          </a:p>
        </p:txBody>
      </p:sp>
      <p:sp>
        <p:nvSpPr>
          <p:cNvPr id="901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A5A724-A69B-4F0D-BCED-5EEF9A851787}" type="slidenum">
              <a:rPr lang="zh-CN" altLang="en-US" smtClean="0"/>
              <a:pPr fontAlgn="base">
                <a:spcBef>
                  <a:spcPct val="0"/>
                </a:spcBef>
                <a:spcAft>
                  <a:spcPct val="0"/>
                </a:spcAft>
                <a:defRPr/>
              </a:pPr>
              <a:t>22</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150000"/>
              </a:lnSpc>
              <a:spcBef>
                <a:spcPct val="0"/>
              </a:spcBef>
            </a:pPr>
            <a:r>
              <a:rPr kumimoji="1" lang="zh-CN" altLang="en-US" smtClean="0"/>
              <a:t>在其他语言中需要制定类型；</a:t>
            </a:r>
            <a:endParaRPr kumimoji="1" lang="en-US" altLang="zh-CN" smtClean="0"/>
          </a:p>
          <a:p>
            <a:pPr eaLnBrk="1" hangingPunct="1">
              <a:lnSpc>
                <a:spcPct val="150000"/>
              </a:lnSpc>
              <a:spcBef>
                <a:spcPct val="0"/>
              </a:spcBef>
            </a:pPr>
            <a:r>
              <a:rPr lang="zh-CN" altLang="en-US" smtClean="0"/>
              <a:t>同一变量可以反复赋值，而且可以是不同类型的变量，这也是</a:t>
            </a:r>
            <a:r>
              <a:rPr lang="en-US" altLang="zh-CN" smtClean="0"/>
              <a:t>Python</a:t>
            </a:r>
            <a:r>
              <a:rPr lang="zh-CN" altLang="en-US" smtClean="0"/>
              <a:t>语言称之为动态语言的原因</a:t>
            </a:r>
            <a:endParaRPr kumimoji="1" lang="zh-CN" altLang="en-US" smtClean="0"/>
          </a:p>
          <a:p>
            <a:pPr eaLnBrk="1" hangingPunct="1">
              <a:spcBef>
                <a:spcPct val="0"/>
              </a:spcBef>
            </a:pPr>
            <a:endParaRPr lang="zh-CN" altLang="en-US" smtClean="0"/>
          </a:p>
        </p:txBody>
      </p:sp>
      <p:sp>
        <p:nvSpPr>
          <p:cNvPr id="890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11A55E-0300-453B-85D1-A8D9F51AAEA4}" type="slidenum">
              <a:rPr lang="zh-CN" altLang="en-US" smtClean="0"/>
              <a:pPr fontAlgn="base">
                <a:spcBef>
                  <a:spcPct val="0"/>
                </a:spcBef>
                <a:spcAft>
                  <a:spcPct val="0"/>
                </a:spcAft>
                <a:defRPr/>
              </a:pPr>
              <a:t>26</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弄清</a:t>
            </a:r>
            <a:r>
              <a:rPr lang="en-US" altLang="zh-CN" smtClean="0"/>
              <a:t>list</a:t>
            </a:r>
            <a:r>
              <a:rPr lang="zh-CN" altLang="en-US" smtClean="0"/>
              <a:t>的定义、</a:t>
            </a:r>
            <a:r>
              <a:rPr lang="en-US" altLang="zh-CN" smtClean="0"/>
              <a:t>list</a:t>
            </a:r>
            <a:r>
              <a:rPr lang="zh-CN" altLang="en-US" smtClean="0"/>
              <a:t>具有哪些特性、</a:t>
            </a:r>
            <a:r>
              <a:rPr lang="en-US" altLang="zh-CN" smtClean="0"/>
              <a:t>list</a:t>
            </a:r>
            <a:r>
              <a:rPr lang="zh-CN" altLang="en-US" smtClean="0"/>
              <a:t>的常用操作。执行</a:t>
            </a:r>
            <a:r>
              <a:rPr lang="en-US" altLang="zh-CN" smtClean="0"/>
              <a:t>print help(list)</a:t>
            </a:r>
            <a:r>
              <a:rPr lang="zh-CN" altLang="en-US" smtClean="0"/>
              <a:t>，查看</a:t>
            </a:r>
            <a:r>
              <a:rPr lang="en-US" altLang="zh-CN" smtClean="0"/>
              <a:t>list</a:t>
            </a:r>
            <a:r>
              <a:rPr lang="zh-CN" altLang="en-US" smtClean="0"/>
              <a:t>类的所有属性</a:t>
            </a:r>
          </a:p>
        </p:txBody>
      </p:sp>
      <p:sp>
        <p:nvSpPr>
          <p:cNvPr id="9114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487A45-C6E8-4AB3-87B8-BA3456C0BD88}" type="slidenum">
              <a:rPr lang="zh-CN" altLang="en-US" smtClean="0"/>
              <a:pPr fontAlgn="base">
                <a:spcBef>
                  <a:spcPct val="0"/>
                </a:spcBef>
                <a:spcAft>
                  <a:spcPct val="0"/>
                </a:spcAft>
                <a:defRPr/>
              </a:pPr>
              <a:t>28</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random</a:t>
            </a:r>
            <a:r>
              <a:rPr lang="zh-CN" altLang="en-US" b="1" dirty="0" smtClean="0"/>
              <a:t>模块：可用于生成验证码，微信随机红包</a:t>
            </a:r>
          </a:p>
          <a:p>
            <a:endParaRPr lang="zh-CN" altLang="en-US" dirty="0"/>
          </a:p>
        </p:txBody>
      </p:sp>
      <p:sp>
        <p:nvSpPr>
          <p:cNvPr id="4" name="灯片编号占位符 3"/>
          <p:cNvSpPr>
            <a:spLocks noGrp="1"/>
          </p:cNvSpPr>
          <p:nvPr>
            <p:ph type="sldNum" sz="quarter" idx="10"/>
          </p:nvPr>
        </p:nvSpPr>
        <p:spPr/>
        <p:txBody>
          <a:bodyPr/>
          <a:lstStyle/>
          <a:p>
            <a:pPr>
              <a:defRPr/>
            </a:pPr>
            <a:fld id="{6CC9294C-C17A-4DBD-AB08-CBF869C2047C}" type="slidenum">
              <a:rPr lang="zh-CN" altLang="en-US" smtClean="0"/>
              <a:pPr>
                <a:defRPr/>
              </a:pPr>
              <a:t>52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2411413" y="3236913"/>
            <a:ext cx="4105275" cy="0"/>
          </a:xfrm>
          <a:prstGeom prst="line">
            <a:avLst/>
          </a:prstGeom>
          <a:noFill/>
          <a:ln w="12700" cap="flat" cmpd="sng">
            <a:solidFill>
              <a:schemeClr val="bg1">
                <a:alpha val="46000"/>
              </a:schemeClr>
            </a:solidFill>
            <a:miter lim="800000"/>
            <a:headEnd/>
            <a:tailEnd/>
          </a:ln>
          <a:effectLst/>
          <a:extLst/>
        </p:spPr>
        <p:txBody>
          <a:bodyPr/>
          <a:lstStyle/>
          <a:p>
            <a:pPr fontAlgn="auto">
              <a:spcBef>
                <a:spcPts val="0"/>
              </a:spcBef>
              <a:spcAft>
                <a:spcPts val="0"/>
              </a:spcAft>
              <a:defRPr/>
            </a:pPr>
            <a:endParaRPr lang="zh-CN" altLang="en-US">
              <a:latin typeface="+mn-lt"/>
              <a:ea typeface="+mn-ea"/>
            </a:endParaRPr>
          </a:p>
        </p:txBody>
      </p:sp>
      <p:pic>
        <p:nvPicPr>
          <p:cNvPr id="5" name="图片 4"/>
          <p:cNvPicPr>
            <a:picLocks noChangeAspect="1"/>
          </p:cNvPicPr>
          <p:nvPr userDrawn="1"/>
        </p:nvPicPr>
        <p:blipFill>
          <a:blip r:embed="rId2"/>
          <a:srcRect/>
          <a:stretch>
            <a:fillRect/>
          </a:stretch>
        </p:blipFill>
        <p:spPr bwMode="auto">
          <a:xfrm>
            <a:off x="3714750" y="1714500"/>
            <a:ext cx="1439863" cy="1825625"/>
          </a:xfrm>
          <a:prstGeom prst="rect">
            <a:avLst/>
          </a:prstGeom>
          <a:noFill/>
          <a:ln w="9525">
            <a:noFill/>
            <a:miter lim="800000"/>
            <a:headEnd/>
            <a:tailEnd/>
          </a:ln>
        </p:spPr>
      </p:pic>
      <p:sp>
        <p:nvSpPr>
          <p:cNvPr id="6" name="TextBox 23"/>
          <p:cNvSpPr>
            <a:spLocks noChangeArrowheads="1"/>
          </p:cNvSpPr>
          <p:nvPr userDrawn="1"/>
        </p:nvSpPr>
        <p:spPr bwMode="auto">
          <a:xfrm>
            <a:off x="1979613" y="5637213"/>
            <a:ext cx="4965700" cy="254000"/>
          </a:xfrm>
          <a:prstGeom prst="rect">
            <a:avLst/>
          </a:prstGeom>
          <a:noFill/>
          <a:ln>
            <a:noFill/>
          </a:ln>
          <a:effectLst>
            <a:outerShdw blurRad="38100" dist="50800" dir="2700000" algn="ctr" rotWithShape="0">
              <a:srgbClr val="0070C0"/>
            </a:outerShdw>
          </a:effectLst>
          <a:extLst/>
        </p:spPr>
        <p:txBody>
          <a:bodyPr lIns="68571" tIns="34286" rIns="68571" bIns="34286">
            <a:spAutoFit/>
          </a:bodyPr>
          <a:lstStyle/>
          <a:p>
            <a:pPr algn="ctr" fontAlgn="auto">
              <a:spcBef>
                <a:spcPts val="0"/>
              </a:spcBef>
              <a:spcAft>
                <a:spcPts val="0"/>
              </a:spcAft>
              <a:defRPr/>
            </a:pPr>
            <a:r>
              <a:rPr lang="zh-CN" altLang="en-US" sz="1200" dirty="0">
                <a:solidFill>
                  <a:schemeClr val="bg1">
                    <a:lumMod val="75000"/>
                  </a:schemeClr>
                </a:solidFill>
                <a:latin typeface="微软雅黑" pitchFamily="34" charset="-122"/>
                <a:ea typeface="微软雅黑" pitchFamily="34" charset="-122"/>
                <a:sym typeface="Calibri" pitchFamily="34" charset="0"/>
              </a:rPr>
              <a:t>中国电子科技网络信息安全有限公司   云计算与大数据事业部</a:t>
            </a:r>
          </a:p>
        </p:txBody>
      </p:sp>
      <p:sp>
        <p:nvSpPr>
          <p:cNvPr id="7" name="Line 9"/>
          <p:cNvSpPr>
            <a:spLocks noChangeShapeType="1"/>
          </p:cNvSpPr>
          <p:nvPr userDrawn="1"/>
        </p:nvSpPr>
        <p:spPr bwMode="auto">
          <a:xfrm>
            <a:off x="2411413" y="4773613"/>
            <a:ext cx="4105275" cy="0"/>
          </a:xfrm>
          <a:prstGeom prst="line">
            <a:avLst/>
          </a:prstGeom>
          <a:noFill/>
          <a:ln w="12700" cap="flat" cmpd="sng">
            <a:solidFill>
              <a:schemeClr val="bg1">
                <a:alpha val="46000"/>
              </a:schemeClr>
            </a:solidFill>
            <a:miter lim="800000"/>
            <a:headEnd/>
            <a:tailEnd/>
          </a:ln>
          <a:effectLst/>
          <a:extLst/>
        </p:spPr>
        <p:txBody>
          <a:bodyPr/>
          <a:lstStyle/>
          <a:p>
            <a:pPr fontAlgn="auto">
              <a:spcBef>
                <a:spcPts val="0"/>
              </a:spcBef>
              <a:spcAft>
                <a:spcPts val="0"/>
              </a:spcAft>
              <a:defRPr/>
            </a:pPr>
            <a:endParaRPr lang="zh-CN" altLang="en-US">
              <a:latin typeface="+mn-lt"/>
              <a:ea typeface="+mn-ea"/>
            </a:endParaRPr>
          </a:p>
        </p:txBody>
      </p:sp>
      <p:sp>
        <p:nvSpPr>
          <p:cNvPr id="8" name="矩形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endParaRPr lang="zh-CN" altLang="en-US" dirty="0">
              <a:solidFill>
                <a:prstClr val="white"/>
              </a:solidFill>
            </a:endParaRPr>
          </a:p>
        </p:txBody>
      </p:sp>
      <p:pic>
        <p:nvPicPr>
          <p:cNvPr id="9" name="Picture 3" descr="C:\Users\vivianting\Desktop\1234131.png"/>
          <p:cNvPicPr>
            <a:picLocks noChangeAspect="1" noChangeArrowheads="1"/>
          </p:cNvPicPr>
          <p:nvPr userDrawn="1"/>
        </p:nvPicPr>
        <p:blipFill>
          <a:blip r:embed="rId3"/>
          <a:srcRect/>
          <a:stretch>
            <a:fillRect/>
          </a:stretch>
        </p:blipFill>
        <p:spPr bwMode="auto">
          <a:xfrm>
            <a:off x="7286625" y="285750"/>
            <a:ext cx="1487488" cy="1030288"/>
          </a:xfrm>
          <a:prstGeom prst="rect">
            <a:avLst/>
          </a:prstGeom>
          <a:noFill/>
          <a:ln w="9525">
            <a:noFill/>
            <a:miter lim="800000"/>
            <a:headEnd/>
            <a:tailEnd/>
          </a:ln>
        </p:spPr>
      </p:pic>
      <p:pic>
        <p:nvPicPr>
          <p:cNvPr id="10" name="Picture 2055" descr="色条 拷贝"/>
          <p:cNvPicPr>
            <a:picLocks noChangeAspect="1" noChangeArrowheads="1"/>
          </p:cNvPicPr>
          <p:nvPr userDrawn="1"/>
        </p:nvPicPr>
        <p:blipFill>
          <a:blip r:embed="rId4"/>
          <a:srcRect/>
          <a:stretch>
            <a:fillRect/>
          </a:stretch>
        </p:blipFill>
        <p:spPr bwMode="auto">
          <a:xfrm>
            <a:off x="0" y="1579563"/>
            <a:ext cx="9144000" cy="3698875"/>
          </a:xfrm>
          <a:prstGeom prst="rect">
            <a:avLst/>
          </a:prstGeom>
          <a:noFill/>
          <a:ln w="9525">
            <a:noFill/>
            <a:miter lim="800000"/>
            <a:headEnd/>
            <a:tailEnd/>
          </a:ln>
        </p:spPr>
      </p:pic>
      <p:sp>
        <p:nvSpPr>
          <p:cNvPr id="12" name="文本占位符 2"/>
          <p:cNvSpPr>
            <a:spLocks noGrp="1"/>
          </p:cNvSpPr>
          <p:nvPr>
            <p:ph type="body" sz="quarter" idx="10"/>
          </p:nvPr>
        </p:nvSpPr>
        <p:spPr>
          <a:xfrm>
            <a:off x="1979613" y="3479807"/>
            <a:ext cx="4965700" cy="673033"/>
          </a:xfrm>
          <a:prstGeom prst="rect">
            <a:avLst/>
          </a:prstGeom>
        </p:spPr>
        <p:txBody>
          <a:bodyPr/>
          <a:lstStyle>
            <a:lvl1pPr marL="0" indent="0" algn="ctr">
              <a:buNone/>
              <a:defRPr sz="3200" b="1">
                <a:solidFill>
                  <a:schemeClr val="bg1"/>
                </a:solidFill>
                <a:latin typeface="+mj-ea"/>
                <a:ea typeface="+mj-ea"/>
              </a:defRPr>
            </a:lvl1pPr>
          </a:lstStyle>
          <a:p>
            <a:pPr lvl="0"/>
            <a:r>
              <a:rPr lang="zh-CN" altLang="en-US" smtClean="0"/>
              <a:t>单击此处编辑母版文本样式</a:t>
            </a:r>
          </a:p>
        </p:txBody>
      </p:sp>
      <p:sp>
        <p:nvSpPr>
          <p:cNvPr id="13" name="文本占位符 4"/>
          <p:cNvSpPr>
            <a:spLocks noGrp="1"/>
          </p:cNvSpPr>
          <p:nvPr>
            <p:ph type="body" sz="quarter" idx="11"/>
          </p:nvPr>
        </p:nvSpPr>
        <p:spPr>
          <a:xfrm>
            <a:off x="1979613" y="4197086"/>
            <a:ext cx="4965700" cy="432751"/>
          </a:xfrm>
          <a:prstGeom prst="rect">
            <a:avLst/>
          </a:prstGeom>
        </p:spPr>
        <p:txBody>
          <a:bodyPr/>
          <a:lstStyle>
            <a:lvl1pPr marL="0" indent="0" algn="ctr">
              <a:buNone/>
              <a:defRPr>
                <a:solidFill>
                  <a:schemeClr val="bg1"/>
                </a:solidFill>
              </a:defRPr>
            </a:lvl1pPr>
          </a:lstStyle>
          <a:p>
            <a:pPr lvl="0"/>
            <a:r>
              <a:rPr lang="zh-CN" altLang="en-US" smtClean="0"/>
              <a:t>单击此处编辑母版文本样式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1250"/>
                            </p:stCondLst>
                            <p:childTnLst>
                              <p:par>
                                <p:cTn id="11" presetID="2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1000"/>
                                        <p:tgtEl>
                                          <p:spTgt spid="7"/>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5"/>
          <p:cNvSpPr txBox="1">
            <a:spLocks/>
          </p:cNvSpPr>
          <p:nvPr userDrawn="1"/>
        </p:nvSpPr>
        <p:spPr>
          <a:xfrm>
            <a:off x="7596188" y="6318250"/>
            <a:ext cx="504825" cy="366713"/>
          </a:xfrm>
          <a:prstGeom prst="rect">
            <a:avLst/>
          </a:prstGeom>
          <a:noFill/>
          <a:ln>
            <a:noFill/>
          </a:ln>
        </p:spPr>
        <p:txBody>
          <a:bodyPr anchor="ctr"/>
          <a:lstStyle>
            <a:defPPr>
              <a:defRPr lang="zh-CN"/>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dirty="0" smtClean="0">
                <a:solidFill>
                  <a:schemeClr val="tx1">
                    <a:lumMod val="85000"/>
                    <a:lumOff val="15000"/>
                  </a:schemeClr>
                </a:solidFill>
              </a:rPr>
              <a:t>P</a:t>
            </a:r>
            <a:fld id="{6ECEA858-1DFB-4F8A-A34B-17865EDED164}" type="slidenum">
              <a:rPr lang="zh-CN" altLang="en-US" smtClean="0">
                <a:solidFill>
                  <a:schemeClr val="tx1">
                    <a:lumMod val="85000"/>
                    <a:lumOff val="15000"/>
                  </a:schemeClr>
                </a:solidFill>
              </a:rPr>
              <a:pPr fontAlgn="auto">
                <a:spcBef>
                  <a:spcPts val="0"/>
                </a:spcBef>
                <a:spcAft>
                  <a:spcPts val="0"/>
                </a:spcAft>
                <a:defRPr/>
              </a:pPr>
              <a:t>‹#›</a:t>
            </a:fld>
            <a:endParaRPr lang="zh-CN" altLang="en-US" dirty="0">
              <a:solidFill>
                <a:schemeClr val="tx1">
                  <a:lumMod val="85000"/>
                  <a:lumOff val="15000"/>
                </a:schemeClr>
              </a:solidFill>
            </a:endParaRPr>
          </a:p>
        </p:txBody>
      </p:sp>
      <p:sp>
        <p:nvSpPr>
          <p:cNvPr id="4" name="平行四边形 3"/>
          <p:cNvSpPr/>
          <p:nvPr userDrawn="1"/>
        </p:nvSpPr>
        <p:spPr bwMode="auto">
          <a:xfrm>
            <a:off x="7200900" y="6470650"/>
            <a:ext cx="466725" cy="61913"/>
          </a:xfrm>
          <a:prstGeom prst="parallelogram">
            <a:avLst/>
          </a:prstGeom>
          <a:solidFill>
            <a:srgbClr val="058FCD"/>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5" name="平行四边形 4"/>
          <p:cNvSpPr/>
          <p:nvPr userDrawn="1"/>
        </p:nvSpPr>
        <p:spPr bwMode="auto">
          <a:xfrm>
            <a:off x="8101013" y="6470650"/>
            <a:ext cx="503237" cy="61913"/>
          </a:xfrm>
          <a:prstGeom prst="parallelogram">
            <a:avLst/>
          </a:prstGeom>
          <a:solidFill>
            <a:srgbClr val="C81414"/>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7" name="标题 1"/>
          <p:cNvSpPr>
            <a:spLocks noGrp="1"/>
          </p:cNvSpPr>
          <p:nvPr>
            <p:ph type="title"/>
          </p:nvPr>
        </p:nvSpPr>
        <p:spPr>
          <a:xfrm>
            <a:off x="683568" y="164637"/>
            <a:ext cx="7200800" cy="482600"/>
          </a:xfrm>
          <a:prstGeom prst="rect">
            <a:avLst/>
          </a:prstGeom>
        </p:spPr>
        <p:txBody>
          <a:bodyPr/>
          <a:lstStyle>
            <a:lvl1pPr>
              <a:defRPr sz="1800">
                <a:solidFill>
                  <a:schemeClr val="bg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3" name="标题 1"/>
          <p:cNvSpPr txBox="1">
            <a:spLocks/>
          </p:cNvSpPr>
          <p:nvPr userDrawn="1"/>
        </p:nvSpPr>
        <p:spPr>
          <a:xfrm>
            <a:off x="755650" y="107950"/>
            <a:ext cx="7200900" cy="482600"/>
          </a:xfrm>
          <a:prstGeom prst="rect">
            <a:avLst/>
          </a:prstGeom>
        </p:spPr>
        <p:txBody>
          <a:bodyPr/>
          <a:lstStyle>
            <a:lvl1pPr algn="l" rtl="0" fontAlgn="base">
              <a:spcBef>
                <a:spcPct val="0"/>
              </a:spcBef>
              <a:spcAft>
                <a:spcPct val="0"/>
              </a:spcAft>
              <a:defRPr sz="2000">
                <a:solidFill>
                  <a:srgbClr val="058FCD"/>
                </a:solidFill>
                <a:latin typeface="+mj-lt"/>
                <a:ea typeface="+mj-ea"/>
                <a:cs typeface="+mj-cs"/>
              </a:defRPr>
            </a:lvl1pPr>
            <a:lvl2pPr algn="l" rtl="0" fontAlgn="base">
              <a:spcBef>
                <a:spcPct val="0"/>
              </a:spcBef>
              <a:spcAft>
                <a:spcPct val="0"/>
              </a:spcAft>
              <a:defRPr sz="1600">
                <a:solidFill>
                  <a:srgbClr val="058FCD"/>
                </a:solidFill>
                <a:latin typeface="Arial" pitchFamily="34" charset="0"/>
                <a:ea typeface="微软雅黑" pitchFamily="34" charset="-122"/>
              </a:defRPr>
            </a:lvl2pPr>
            <a:lvl3pPr algn="l" rtl="0" fontAlgn="base">
              <a:spcBef>
                <a:spcPct val="0"/>
              </a:spcBef>
              <a:spcAft>
                <a:spcPct val="0"/>
              </a:spcAft>
              <a:defRPr sz="1600">
                <a:solidFill>
                  <a:srgbClr val="058FCD"/>
                </a:solidFill>
                <a:latin typeface="Arial" pitchFamily="34" charset="0"/>
                <a:ea typeface="微软雅黑" pitchFamily="34" charset="-122"/>
              </a:defRPr>
            </a:lvl3pPr>
            <a:lvl4pPr algn="l" rtl="0" fontAlgn="base">
              <a:spcBef>
                <a:spcPct val="0"/>
              </a:spcBef>
              <a:spcAft>
                <a:spcPct val="0"/>
              </a:spcAft>
              <a:defRPr sz="1600">
                <a:solidFill>
                  <a:srgbClr val="058FCD"/>
                </a:solidFill>
                <a:latin typeface="Arial" pitchFamily="34" charset="0"/>
                <a:ea typeface="微软雅黑" pitchFamily="34" charset="-122"/>
              </a:defRPr>
            </a:lvl4pPr>
            <a:lvl5pPr algn="l" rtl="0" fontAlgn="base">
              <a:spcBef>
                <a:spcPct val="0"/>
              </a:spcBef>
              <a:spcAft>
                <a:spcPct val="0"/>
              </a:spcAft>
              <a:defRPr sz="1600">
                <a:solidFill>
                  <a:srgbClr val="058FCD"/>
                </a:solidFill>
                <a:latin typeface="Arial" pitchFamily="34" charset="0"/>
                <a:ea typeface="微软雅黑" pitchFamily="34" charset="-122"/>
              </a:defRPr>
            </a:lvl5pPr>
            <a:lvl6pPr marL="457200" algn="l" rtl="0" fontAlgn="base">
              <a:spcBef>
                <a:spcPct val="0"/>
              </a:spcBef>
              <a:spcAft>
                <a:spcPct val="0"/>
              </a:spcAft>
              <a:defRPr sz="1600">
                <a:solidFill>
                  <a:srgbClr val="058FCD"/>
                </a:solidFill>
                <a:latin typeface="Arial" pitchFamily="34" charset="0"/>
                <a:ea typeface="微软雅黑" pitchFamily="34" charset="-122"/>
              </a:defRPr>
            </a:lvl6pPr>
            <a:lvl7pPr marL="914400" algn="l" rtl="0" fontAlgn="base">
              <a:spcBef>
                <a:spcPct val="0"/>
              </a:spcBef>
              <a:spcAft>
                <a:spcPct val="0"/>
              </a:spcAft>
              <a:defRPr sz="1600">
                <a:solidFill>
                  <a:srgbClr val="058FCD"/>
                </a:solidFill>
                <a:latin typeface="Arial" pitchFamily="34" charset="0"/>
                <a:ea typeface="微软雅黑" pitchFamily="34" charset="-122"/>
              </a:defRPr>
            </a:lvl7pPr>
            <a:lvl8pPr marL="1371600" algn="l" rtl="0" fontAlgn="base">
              <a:spcBef>
                <a:spcPct val="0"/>
              </a:spcBef>
              <a:spcAft>
                <a:spcPct val="0"/>
              </a:spcAft>
              <a:defRPr sz="1600">
                <a:solidFill>
                  <a:srgbClr val="058FCD"/>
                </a:solidFill>
                <a:latin typeface="Arial" pitchFamily="34" charset="0"/>
                <a:ea typeface="微软雅黑" pitchFamily="34" charset="-122"/>
              </a:defRPr>
            </a:lvl8pPr>
            <a:lvl9pPr marL="1828800" algn="l" rtl="0" fontAlgn="base">
              <a:spcBef>
                <a:spcPct val="0"/>
              </a:spcBef>
              <a:spcAft>
                <a:spcPct val="0"/>
              </a:spcAft>
              <a:defRPr sz="1600">
                <a:solidFill>
                  <a:srgbClr val="058FCD"/>
                </a:solidFill>
                <a:latin typeface="Arial" pitchFamily="34" charset="0"/>
                <a:ea typeface="微软雅黑" pitchFamily="34" charset="-122"/>
              </a:defRPr>
            </a:lvl9pPr>
          </a:lstStyle>
          <a:p>
            <a:pPr>
              <a:defRPr/>
            </a:pPr>
            <a:r>
              <a:rPr lang="zh-CN" altLang="en-US" kern="0" dirty="0" smtClean="0">
                <a:solidFill>
                  <a:schemeClr val="bg1"/>
                </a:solidFill>
              </a:rPr>
              <a:t>单击此处编辑母版标题样式</a:t>
            </a:r>
            <a:endParaRPr lang="zh-CN" altLang="en-US" kern="0" dirty="0">
              <a:solidFill>
                <a:schemeClr val="bg1"/>
              </a:solidFill>
            </a:endParaRPr>
          </a:p>
        </p:txBody>
      </p:sp>
      <p:sp>
        <p:nvSpPr>
          <p:cNvPr id="9" name="标题 1"/>
          <p:cNvSpPr>
            <a:spLocks noGrp="1"/>
          </p:cNvSpPr>
          <p:nvPr>
            <p:ph type="title"/>
          </p:nvPr>
        </p:nvSpPr>
        <p:spPr>
          <a:xfrm>
            <a:off x="285720" y="380979"/>
            <a:ext cx="7200800" cy="482600"/>
          </a:xfrm>
          <a:prstGeom prst="rect">
            <a:avLst/>
          </a:prstGeom>
        </p:spPr>
        <p:txBody>
          <a:bodyPr/>
          <a:lstStyle>
            <a:lvl1pPr>
              <a:defRPr sz="1800">
                <a:solidFill>
                  <a:schemeClr val="bg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Content Placeholder 2"/>
          <p:cNvSpPr>
            <a:spLocks noGrp="1"/>
          </p:cNvSpPr>
          <p:nvPr>
            <p:ph idx="1"/>
          </p:nvPr>
        </p:nvSpPr>
        <p:spPr>
          <a:xfrm>
            <a:off x="683568" y="1142037"/>
            <a:ext cx="7920880" cy="4975263"/>
          </a:xfrm>
          <a:prstGeom prst="rect">
            <a:avLst/>
          </a:prstGeom>
          <a:ln>
            <a:noFill/>
          </a:ln>
        </p:spPr>
        <p:txBody>
          <a:bodyPr lIns="0"/>
          <a:lstStyle>
            <a:lvl1pPr marL="0" indent="0">
              <a:lnSpc>
                <a:spcPct val="150000"/>
              </a:lnSpc>
              <a:spcBef>
                <a:spcPts val="0"/>
              </a:spcBef>
              <a:buClr>
                <a:srgbClr val="C81414"/>
              </a:buClr>
              <a:buFont typeface="Arial" panose="020B0604020202020204" pitchFamily="34" charset="0"/>
              <a:buNone/>
              <a:defRPr sz="1400">
                <a:solidFill>
                  <a:schemeClr val="tx1">
                    <a:lumMod val="75000"/>
                    <a:lumOff val="25000"/>
                  </a:schemeClr>
                </a:solidFill>
              </a:defRPr>
            </a:lvl1pPr>
            <a:lvl2pPr marL="742950" indent="-285750">
              <a:lnSpc>
                <a:spcPct val="150000"/>
              </a:lnSpc>
              <a:buClr>
                <a:srgbClr val="058FCD"/>
              </a:buClr>
              <a:buFont typeface="Arial" panose="020B0604020202020204" pitchFamily="34" charset="0"/>
              <a:buChar char="●"/>
              <a:defRPr sz="1600">
                <a:solidFill>
                  <a:schemeClr val="tx1">
                    <a:lumMod val="65000"/>
                    <a:lumOff val="35000"/>
                  </a:schemeClr>
                </a:solidFill>
              </a:defRPr>
            </a:lvl2pPr>
            <a:lvl3pPr marL="1257300" indent="-342900">
              <a:lnSpc>
                <a:spcPct val="150000"/>
              </a:lnSpc>
              <a:buClr>
                <a:srgbClr val="C81414"/>
              </a:buClr>
              <a:buFont typeface="微软雅黑" panose="020B0503020204020204" pitchFamily="34" charset="-122"/>
              <a:buChar char="○"/>
              <a:defRPr sz="1400">
                <a:solidFill>
                  <a:schemeClr val="tx1">
                    <a:lumMod val="65000"/>
                    <a:lumOff val="35000"/>
                  </a:schemeClr>
                </a:solidFill>
                <a:latin typeface="+mn-ea"/>
                <a:ea typeface="+mn-ea"/>
              </a:defRPr>
            </a:lvl3pPr>
            <a:lvl4pPr marL="1600200" marR="0" indent="-228600" algn="l" defTabSz="914400" rtl="0" eaLnBrk="0" fontAlgn="base" latinLnBrk="0" hangingPunct="0">
              <a:lnSpc>
                <a:spcPct val="150000"/>
              </a:lnSpc>
              <a:spcBef>
                <a:spcPct val="20000"/>
              </a:spcBef>
              <a:spcAft>
                <a:spcPct val="0"/>
              </a:spcAft>
              <a:buClr>
                <a:srgbClr val="058FCD"/>
              </a:buClr>
              <a:buSzTx/>
              <a:buFont typeface="微软雅黑" panose="020B0503020204020204" pitchFamily="34" charset="-122"/>
              <a:buChar char="○"/>
              <a:tabLst/>
              <a:defRPr sz="1200">
                <a:solidFill>
                  <a:schemeClr val="tx1">
                    <a:lumMod val="65000"/>
                    <a:lumOff val="35000"/>
                  </a:schemeClr>
                </a:solidFill>
                <a:latin typeface="+mn-ea"/>
                <a:ea typeface="+mn-ea"/>
              </a:defRPr>
            </a:lvl4pPr>
            <a:lvl5pPr marL="2057400" indent="-228600">
              <a:lnSpc>
                <a:spcPct val="150000"/>
              </a:lnSpc>
              <a:buClr>
                <a:srgbClr val="AA64B4"/>
              </a:buClr>
              <a:buFont typeface="微软雅黑" panose="020B0503020204020204" pitchFamily="34" charset="-122"/>
              <a:buChar char="•"/>
              <a:defRPr sz="1100">
                <a:solidFill>
                  <a:schemeClr val="tx1">
                    <a:lumMod val="65000"/>
                    <a:lumOff val="35000"/>
                  </a:schemeClr>
                </a:solidFill>
                <a:latin typeface="+mn-ea"/>
                <a:ea typeface="+mn-ea"/>
              </a:defRPr>
            </a:lvl5pPr>
            <a:lvl6pPr marL="2514600" indent="-228600">
              <a:buClr>
                <a:schemeClr val="bg2">
                  <a:lumMod val="75000"/>
                </a:schemeClr>
              </a:buClr>
              <a:buFont typeface="微软雅黑" panose="020B0503020204020204" pitchFamily="34" charset="-122"/>
              <a:buChar char="›"/>
              <a:defRPr sz="1000">
                <a:latin typeface="+mn-ea"/>
                <a:ea typeface="+mn-ea"/>
              </a:defRPr>
            </a:lvl6pPr>
            <a:lvl7pPr>
              <a:defRPr sz="2000"/>
            </a:lvl7pPr>
            <a:lvl8pPr>
              <a:defRPr sz="2000"/>
            </a:lvl8pPr>
            <a:lvl9pPr>
              <a:defRPr sz="2000"/>
            </a:lvl9pPr>
          </a:lstStyle>
          <a:p>
            <a:pPr lvl="0"/>
            <a:r>
              <a:rPr lang="zh-CN" altLang="en-US" dirty="0" smtClean="0"/>
              <a:t>单击此处编辑母版文本样式</a:t>
            </a:r>
          </a:p>
        </p:txBody>
      </p:sp>
      <p:sp>
        <p:nvSpPr>
          <p:cNvPr id="7" name="标题 1"/>
          <p:cNvSpPr>
            <a:spLocks noGrp="1"/>
          </p:cNvSpPr>
          <p:nvPr>
            <p:ph type="title"/>
          </p:nvPr>
        </p:nvSpPr>
        <p:spPr>
          <a:xfrm>
            <a:off x="500034" y="357166"/>
            <a:ext cx="7200800" cy="482600"/>
          </a:xfrm>
          <a:prstGeom prst="rect">
            <a:avLst/>
          </a:prstGeom>
        </p:spPr>
        <p:txBody>
          <a:bodyPr/>
          <a:lstStyle>
            <a:lvl1pPr>
              <a:defRPr sz="2400">
                <a:solidFill>
                  <a:schemeClr val="tx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层级列表">
    <p:spTree>
      <p:nvGrpSpPr>
        <p:cNvPr id="1" name=""/>
        <p:cNvGrpSpPr/>
        <p:nvPr/>
      </p:nvGrpSpPr>
      <p:grpSpPr>
        <a:xfrm>
          <a:off x="0" y="0"/>
          <a:ext cx="0" cy="0"/>
          <a:chOff x="0" y="0"/>
          <a:chExt cx="0" cy="0"/>
        </a:xfrm>
      </p:grpSpPr>
      <p:sp>
        <p:nvSpPr>
          <p:cNvPr id="14" name="Content Placeholder 2"/>
          <p:cNvSpPr>
            <a:spLocks noGrp="1"/>
          </p:cNvSpPr>
          <p:nvPr>
            <p:ph idx="1"/>
          </p:nvPr>
        </p:nvSpPr>
        <p:spPr>
          <a:xfrm>
            <a:off x="683568" y="1142037"/>
            <a:ext cx="7920880" cy="4975263"/>
          </a:xfrm>
          <a:prstGeom prst="rect">
            <a:avLst/>
          </a:prstGeom>
        </p:spPr>
        <p:txBody>
          <a:bodyPr lIns="0"/>
          <a:lstStyle>
            <a:lvl1pPr marL="180000" indent="-342900">
              <a:lnSpc>
                <a:spcPct val="150000"/>
              </a:lnSpc>
              <a:spcBef>
                <a:spcPts val="0"/>
              </a:spcBef>
              <a:buClr>
                <a:srgbClr val="C81414"/>
              </a:buClr>
              <a:buFont typeface="Arial" panose="020B0604020202020204" pitchFamily="34" charset="0"/>
              <a:buChar char="●"/>
              <a:defRPr sz="1800">
                <a:solidFill>
                  <a:schemeClr val="tx1">
                    <a:lumMod val="75000"/>
                    <a:lumOff val="25000"/>
                  </a:schemeClr>
                </a:solidFill>
              </a:defRPr>
            </a:lvl1pPr>
            <a:lvl2pPr marL="742950" indent="-285750">
              <a:lnSpc>
                <a:spcPct val="150000"/>
              </a:lnSpc>
              <a:buClr>
                <a:srgbClr val="058FCD"/>
              </a:buClr>
              <a:buFont typeface="Arial" panose="020B0604020202020204" pitchFamily="34" charset="0"/>
              <a:buChar char="●"/>
              <a:defRPr sz="1600">
                <a:solidFill>
                  <a:schemeClr val="tx1">
                    <a:lumMod val="65000"/>
                    <a:lumOff val="35000"/>
                  </a:schemeClr>
                </a:solidFill>
              </a:defRPr>
            </a:lvl2pPr>
            <a:lvl3pPr marL="1257300" indent="-342900">
              <a:lnSpc>
                <a:spcPct val="150000"/>
              </a:lnSpc>
              <a:buClr>
                <a:srgbClr val="C81414"/>
              </a:buClr>
              <a:buFont typeface="微软雅黑" panose="020B0503020204020204" pitchFamily="34" charset="-122"/>
              <a:buChar char="○"/>
              <a:defRPr sz="1400">
                <a:solidFill>
                  <a:schemeClr val="tx1">
                    <a:lumMod val="65000"/>
                    <a:lumOff val="35000"/>
                  </a:schemeClr>
                </a:solidFill>
                <a:latin typeface="+mn-ea"/>
                <a:ea typeface="+mn-ea"/>
              </a:defRPr>
            </a:lvl3pPr>
            <a:lvl4pPr marL="1600200" marR="0" indent="-228600" algn="l" defTabSz="914400" rtl="0" eaLnBrk="0" fontAlgn="base" latinLnBrk="0" hangingPunct="0">
              <a:lnSpc>
                <a:spcPct val="150000"/>
              </a:lnSpc>
              <a:spcBef>
                <a:spcPct val="20000"/>
              </a:spcBef>
              <a:spcAft>
                <a:spcPct val="0"/>
              </a:spcAft>
              <a:buClr>
                <a:srgbClr val="058FCD"/>
              </a:buClr>
              <a:buSzTx/>
              <a:buFont typeface="微软雅黑" panose="020B0503020204020204" pitchFamily="34" charset="-122"/>
              <a:buChar char="○"/>
              <a:tabLst/>
              <a:defRPr sz="1200">
                <a:solidFill>
                  <a:schemeClr val="tx1">
                    <a:lumMod val="65000"/>
                    <a:lumOff val="35000"/>
                  </a:schemeClr>
                </a:solidFill>
                <a:latin typeface="+mn-ea"/>
                <a:ea typeface="+mn-ea"/>
              </a:defRPr>
            </a:lvl4pPr>
            <a:lvl5pPr marL="2057400" indent="-228600">
              <a:lnSpc>
                <a:spcPct val="150000"/>
              </a:lnSpc>
              <a:buClr>
                <a:srgbClr val="AA64B4"/>
              </a:buClr>
              <a:buFont typeface="微软雅黑" panose="020B0503020204020204" pitchFamily="34" charset="-122"/>
              <a:buChar char="•"/>
              <a:defRPr sz="1100">
                <a:solidFill>
                  <a:schemeClr val="tx1">
                    <a:lumMod val="65000"/>
                    <a:lumOff val="35000"/>
                  </a:schemeClr>
                </a:solidFill>
                <a:latin typeface="+mn-ea"/>
                <a:ea typeface="+mn-ea"/>
              </a:defRPr>
            </a:lvl5pPr>
            <a:lvl6pPr marL="2514600" indent="-228600">
              <a:buClr>
                <a:schemeClr val="bg2">
                  <a:lumMod val="75000"/>
                </a:schemeClr>
              </a:buClr>
              <a:buFont typeface="微软雅黑" panose="020B0503020204020204" pitchFamily="34" charset="-122"/>
              <a:buChar char="›"/>
              <a:defRPr sz="1000">
                <a:latin typeface="+mn-ea"/>
                <a:ea typeface="+mn-ea"/>
              </a:defRPr>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a:p>
            <a:pPr lvl="5"/>
            <a:r>
              <a:rPr lang="zh-CN" altLang="en-US" dirty="0" smtClean="0"/>
              <a:t>第六级</a:t>
            </a:r>
            <a:endParaRPr lang="en-US" altLang="zh-CN" dirty="0" smtClean="0"/>
          </a:p>
        </p:txBody>
      </p:sp>
      <p:sp>
        <p:nvSpPr>
          <p:cNvPr id="6" name="标题 1"/>
          <p:cNvSpPr>
            <a:spLocks noGrp="1"/>
          </p:cNvSpPr>
          <p:nvPr>
            <p:ph type="title"/>
          </p:nvPr>
        </p:nvSpPr>
        <p:spPr>
          <a:xfrm>
            <a:off x="571472" y="285728"/>
            <a:ext cx="7200800" cy="482600"/>
          </a:xfrm>
          <a:prstGeom prst="rect">
            <a:avLst/>
          </a:prstGeom>
        </p:spPr>
        <p:txBody>
          <a:bodyPr/>
          <a:lstStyle>
            <a:lvl1pPr>
              <a:defRPr sz="1800">
                <a:solidFill>
                  <a:schemeClr val="bg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无图标">
    <p:spTree>
      <p:nvGrpSpPr>
        <p:cNvPr id="1" name=""/>
        <p:cNvGrpSpPr/>
        <p:nvPr/>
      </p:nvGrpSpPr>
      <p:grpSpPr>
        <a:xfrm>
          <a:off x="0" y="0"/>
          <a:ext cx="0" cy="0"/>
          <a:chOff x="0" y="0"/>
          <a:chExt cx="0" cy="0"/>
        </a:xfrm>
      </p:grpSpPr>
      <p:sp>
        <p:nvSpPr>
          <p:cNvPr id="4" name="灯片编号占位符 5"/>
          <p:cNvSpPr txBox="1">
            <a:spLocks/>
          </p:cNvSpPr>
          <p:nvPr userDrawn="1"/>
        </p:nvSpPr>
        <p:spPr>
          <a:xfrm>
            <a:off x="7596188" y="6318250"/>
            <a:ext cx="504825" cy="366713"/>
          </a:xfrm>
          <a:prstGeom prst="rect">
            <a:avLst/>
          </a:prstGeom>
          <a:noFill/>
          <a:ln>
            <a:noFill/>
          </a:ln>
        </p:spPr>
        <p:txBody>
          <a:bodyPr anchor="ctr"/>
          <a:lstStyle>
            <a:defPPr>
              <a:defRPr lang="zh-CN"/>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dirty="0" smtClean="0">
                <a:solidFill>
                  <a:schemeClr val="tx1">
                    <a:lumMod val="85000"/>
                    <a:lumOff val="15000"/>
                  </a:schemeClr>
                </a:solidFill>
              </a:rPr>
              <a:t>P</a:t>
            </a:r>
            <a:fld id="{3C024DE0-9A1F-4078-8B94-1674AABA6E95}" type="slidenum">
              <a:rPr lang="zh-CN" altLang="en-US" smtClean="0">
                <a:solidFill>
                  <a:schemeClr val="tx1">
                    <a:lumMod val="85000"/>
                    <a:lumOff val="15000"/>
                  </a:schemeClr>
                </a:solidFill>
              </a:rPr>
              <a:pPr fontAlgn="auto">
                <a:spcBef>
                  <a:spcPts val="0"/>
                </a:spcBef>
                <a:spcAft>
                  <a:spcPts val="0"/>
                </a:spcAft>
                <a:defRPr/>
              </a:pPr>
              <a:t>‹#›</a:t>
            </a:fld>
            <a:endParaRPr lang="zh-CN" altLang="en-US" dirty="0">
              <a:solidFill>
                <a:schemeClr val="tx1">
                  <a:lumMod val="85000"/>
                  <a:lumOff val="15000"/>
                </a:schemeClr>
              </a:solidFill>
            </a:endParaRPr>
          </a:p>
        </p:txBody>
      </p:sp>
      <p:sp>
        <p:nvSpPr>
          <p:cNvPr id="5" name="平行四边形 4"/>
          <p:cNvSpPr/>
          <p:nvPr userDrawn="1"/>
        </p:nvSpPr>
        <p:spPr bwMode="auto">
          <a:xfrm>
            <a:off x="7200900" y="6470650"/>
            <a:ext cx="466725" cy="61913"/>
          </a:xfrm>
          <a:prstGeom prst="parallelogram">
            <a:avLst/>
          </a:prstGeom>
          <a:solidFill>
            <a:srgbClr val="058FCD"/>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6" name="平行四边形 5"/>
          <p:cNvSpPr/>
          <p:nvPr userDrawn="1"/>
        </p:nvSpPr>
        <p:spPr bwMode="auto">
          <a:xfrm>
            <a:off x="8101013" y="6470650"/>
            <a:ext cx="503237" cy="61913"/>
          </a:xfrm>
          <a:prstGeom prst="parallelogram">
            <a:avLst/>
          </a:prstGeom>
          <a:solidFill>
            <a:srgbClr val="C81414"/>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14" name="Content Placeholder 2"/>
          <p:cNvSpPr>
            <a:spLocks noGrp="1"/>
          </p:cNvSpPr>
          <p:nvPr>
            <p:ph idx="1"/>
          </p:nvPr>
        </p:nvSpPr>
        <p:spPr>
          <a:xfrm>
            <a:off x="683568" y="1142037"/>
            <a:ext cx="7920880" cy="4975263"/>
          </a:xfrm>
          <a:prstGeom prst="rect">
            <a:avLst/>
          </a:prstGeom>
        </p:spPr>
        <p:txBody>
          <a:bodyPr lIns="0"/>
          <a:lstStyle>
            <a:lvl1pPr marL="0" indent="0">
              <a:lnSpc>
                <a:spcPct val="150000"/>
              </a:lnSpc>
              <a:spcBef>
                <a:spcPts val="0"/>
              </a:spcBef>
              <a:buClr>
                <a:srgbClr val="C81414"/>
              </a:buClr>
              <a:buFontTx/>
              <a:buNone/>
              <a:defRPr sz="1800">
                <a:solidFill>
                  <a:schemeClr val="tx1">
                    <a:lumMod val="75000"/>
                    <a:lumOff val="25000"/>
                  </a:schemeClr>
                </a:solidFill>
              </a:defRPr>
            </a:lvl1pPr>
            <a:lvl2pPr marL="457200" indent="0">
              <a:lnSpc>
                <a:spcPct val="150000"/>
              </a:lnSpc>
              <a:buClr>
                <a:srgbClr val="058FCD"/>
              </a:buClr>
              <a:buFontTx/>
              <a:buNone/>
              <a:defRPr sz="1400">
                <a:solidFill>
                  <a:schemeClr val="tx1">
                    <a:lumMod val="65000"/>
                    <a:lumOff val="35000"/>
                  </a:schemeClr>
                </a:solidFill>
              </a:defRPr>
            </a:lvl2pPr>
            <a:lvl3pPr marL="914400" indent="0">
              <a:lnSpc>
                <a:spcPct val="150000"/>
              </a:lnSpc>
              <a:buClr>
                <a:srgbClr val="C81414"/>
              </a:buClr>
              <a:buFontTx/>
              <a:buNone/>
              <a:defRPr sz="1200">
                <a:solidFill>
                  <a:schemeClr val="tx1">
                    <a:lumMod val="65000"/>
                    <a:lumOff val="35000"/>
                  </a:schemeClr>
                </a:solidFill>
                <a:latin typeface="+mn-ea"/>
                <a:ea typeface="+mn-ea"/>
              </a:defRPr>
            </a:lvl3pPr>
            <a:lvl4pPr marL="1371600" marR="0" indent="0" algn="l" defTabSz="914400" rtl="0" eaLnBrk="0" fontAlgn="base" latinLnBrk="0" hangingPunct="0">
              <a:lnSpc>
                <a:spcPct val="150000"/>
              </a:lnSpc>
              <a:spcBef>
                <a:spcPct val="20000"/>
              </a:spcBef>
              <a:spcAft>
                <a:spcPct val="0"/>
              </a:spcAft>
              <a:buClr>
                <a:srgbClr val="058FCD"/>
              </a:buClr>
              <a:buSzTx/>
              <a:buFontTx/>
              <a:buNone/>
              <a:tabLst/>
              <a:defRPr sz="1000">
                <a:solidFill>
                  <a:schemeClr val="tx1">
                    <a:lumMod val="65000"/>
                    <a:lumOff val="35000"/>
                  </a:schemeClr>
                </a:solidFill>
                <a:latin typeface="+mn-ea"/>
                <a:ea typeface="+mn-ea"/>
              </a:defRPr>
            </a:lvl4pPr>
            <a:lvl5pPr marL="2057400" indent="-228600">
              <a:lnSpc>
                <a:spcPct val="150000"/>
              </a:lnSpc>
              <a:buClr>
                <a:srgbClr val="AA64B4"/>
              </a:buClr>
              <a:buFont typeface="微软雅黑" panose="020B0503020204020204" pitchFamily="34" charset="-122"/>
              <a:buChar char="•"/>
              <a:defRPr sz="1100">
                <a:solidFill>
                  <a:schemeClr val="tx1">
                    <a:lumMod val="65000"/>
                    <a:lumOff val="35000"/>
                  </a:schemeClr>
                </a:solidFill>
                <a:latin typeface="+mn-ea"/>
                <a:ea typeface="+mn-ea"/>
              </a:defRPr>
            </a:lvl5pPr>
            <a:lvl6pPr marL="2514600" indent="-228600">
              <a:buClr>
                <a:schemeClr val="bg2">
                  <a:lumMod val="75000"/>
                </a:schemeClr>
              </a:buClr>
              <a:buFont typeface="微软雅黑" panose="020B0503020204020204" pitchFamily="34" charset="-122"/>
              <a:buChar char="›"/>
              <a:defRPr sz="1000">
                <a:latin typeface="+mn-ea"/>
                <a:ea typeface="+mn-ea"/>
              </a:defRPr>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7" name="标题 1"/>
          <p:cNvSpPr>
            <a:spLocks noGrp="1"/>
          </p:cNvSpPr>
          <p:nvPr>
            <p:ph type="title"/>
          </p:nvPr>
        </p:nvSpPr>
        <p:spPr>
          <a:xfrm>
            <a:off x="683568" y="164637"/>
            <a:ext cx="7200800" cy="482600"/>
          </a:xfrm>
          <a:prstGeom prst="rect">
            <a:avLst/>
          </a:prstGeom>
        </p:spPr>
        <p:txBody>
          <a:bodyPr/>
          <a:lstStyle>
            <a:lvl1pPr>
              <a:defRPr sz="1800">
                <a:solidFill>
                  <a:schemeClr val="bg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两列">
    <p:spTree>
      <p:nvGrpSpPr>
        <p:cNvPr id="1" name=""/>
        <p:cNvGrpSpPr/>
        <p:nvPr/>
      </p:nvGrpSpPr>
      <p:grpSpPr>
        <a:xfrm>
          <a:off x="0" y="0"/>
          <a:ext cx="0" cy="0"/>
          <a:chOff x="0" y="0"/>
          <a:chExt cx="0" cy="0"/>
        </a:xfrm>
      </p:grpSpPr>
      <p:sp>
        <p:nvSpPr>
          <p:cNvPr id="5" name="灯片编号占位符 5"/>
          <p:cNvSpPr txBox="1">
            <a:spLocks/>
          </p:cNvSpPr>
          <p:nvPr userDrawn="1"/>
        </p:nvSpPr>
        <p:spPr>
          <a:xfrm>
            <a:off x="7596188" y="6318250"/>
            <a:ext cx="504825" cy="366713"/>
          </a:xfrm>
          <a:prstGeom prst="rect">
            <a:avLst/>
          </a:prstGeom>
          <a:noFill/>
          <a:ln>
            <a:noFill/>
          </a:ln>
        </p:spPr>
        <p:txBody>
          <a:bodyPr anchor="ctr"/>
          <a:lstStyle>
            <a:defPPr>
              <a:defRPr lang="zh-CN"/>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dirty="0" smtClean="0">
                <a:solidFill>
                  <a:schemeClr val="tx1">
                    <a:lumMod val="85000"/>
                    <a:lumOff val="15000"/>
                  </a:schemeClr>
                </a:solidFill>
              </a:rPr>
              <a:t>P</a:t>
            </a:r>
            <a:fld id="{D5E4E501-7FE3-4D2A-BBC6-D74BAD1AC999}" type="slidenum">
              <a:rPr lang="zh-CN" altLang="en-US" smtClean="0">
                <a:solidFill>
                  <a:schemeClr val="tx1">
                    <a:lumMod val="85000"/>
                    <a:lumOff val="15000"/>
                  </a:schemeClr>
                </a:solidFill>
              </a:rPr>
              <a:pPr fontAlgn="auto">
                <a:spcBef>
                  <a:spcPts val="0"/>
                </a:spcBef>
                <a:spcAft>
                  <a:spcPts val="0"/>
                </a:spcAft>
                <a:defRPr/>
              </a:pPr>
              <a:t>‹#›</a:t>
            </a:fld>
            <a:endParaRPr lang="zh-CN" altLang="en-US" dirty="0">
              <a:solidFill>
                <a:schemeClr val="tx1">
                  <a:lumMod val="85000"/>
                  <a:lumOff val="15000"/>
                </a:schemeClr>
              </a:solidFill>
            </a:endParaRPr>
          </a:p>
        </p:txBody>
      </p:sp>
      <p:sp>
        <p:nvSpPr>
          <p:cNvPr id="6" name="平行四边形 5"/>
          <p:cNvSpPr/>
          <p:nvPr userDrawn="1"/>
        </p:nvSpPr>
        <p:spPr bwMode="auto">
          <a:xfrm>
            <a:off x="7200900" y="6470650"/>
            <a:ext cx="466725" cy="61913"/>
          </a:xfrm>
          <a:prstGeom prst="parallelogram">
            <a:avLst/>
          </a:prstGeom>
          <a:solidFill>
            <a:srgbClr val="058FCD"/>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7" name="平行四边形 6"/>
          <p:cNvSpPr/>
          <p:nvPr userDrawn="1"/>
        </p:nvSpPr>
        <p:spPr bwMode="auto">
          <a:xfrm>
            <a:off x="8101013" y="6470650"/>
            <a:ext cx="503237" cy="61913"/>
          </a:xfrm>
          <a:prstGeom prst="parallelogram">
            <a:avLst/>
          </a:prstGeom>
          <a:solidFill>
            <a:srgbClr val="C81414"/>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14" name="Content Placeholder 2"/>
          <p:cNvSpPr>
            <a:spLocks noGrp="1"/>
          </p:cNvSpPr>
          <p:nvPr>
            <p:ph idx="1"/>
          </p:nvPr>
        </p:nvSpPr>
        <p:spPr>
          <a:xfrm>
            <a:off x="683568" y="1142037"/>
            <a:ext cx="3744416" cy="4975263"/>
          </a:xfrm>
          <a:prstGeom prst="rect">
            <a:avLst/>
          </a:prstGeom>
        </p:spPr>
        <p:txBody>
          <a:bodyPr lIns="0"/>
          <a:lstStyle>
            <a:lvl1pPr marL="180000" indent="-342900">
              <a:lnSpc>
                <a:spcPct val="150000"/>
              </a:lnSpc>
              <a:spcBef>
                <a:spcPts val="0"/>
              </a:spcBef>
              <a:buClr>
                <a:srgbClr val="C81414"/>
              </a:buClr>
              <a:buFont typeface="Arial" panose="020B0604020202020204" pitchFamily="34" charset="0"/>
              <a:buChar char="●"/>
              <a:defRPr sz="1800">
                <a:solidFill>
                  <a:schemeClr val="tx1">
                    <a:lumMod val="75000"/>
                    <a:lumOff val="25000"/>
                  </a:schemeClr>
                </a:solidFill>
              </a:defRPr>
            </a:lvl1pPr>
            <a:lvl2pPr marL="742950" indent="-285750">
              <a:lnSpc>
                <a:spcPct val="150000"/>
              </a:lnSpc>
              <a:buClr>
                <a:srgbClr val="058FCD"/>
              </a:buClr>
              <a:buFont typeface="Arial" panose="020B0604020202020204" pitchFamily="34" charset="0"/>
              <a:buChar char="●"/>
              <a:defRPr sz="1600">
                <a:solidFill>
                  <a:schemeClr val="tx1">
                    <a:lumMod val="65000"/>
                    <a:lumOff val="35000"/>
                  </a:schemeClr>
                </a:solidFill>
              </a:defRPr>
            </a:lvl2pPr>
            <a:lvl3pPr marL="1257300" indent="-342900">
              <a:lnSpc>
                <a:spcPct val="150000"/>
              </a:lnSpc>
              <a:buClr>
                <a:srgbClr val="C81414"/>
              </a:buClr>
              <a:buFont typeface="微软雅黑" panose="020B0503020204020204" pitchFamily="34" charset="-122"/>
              <a:buChar char="○"/>
              <a:defRPr sz="1400">
                <a:solidFill>
                  <a:schemeClr val="tx1">
                    <a:lumMod val="65000"/>
                    <a:lumOff val="35000"/>
                  </a:schemeClr>
                </a:solidFill>
                <a:latin typeface="+mn-ea"/>
                <a:ea typeface="+mn-ea"/>
              </a:defRPr>
            </a:lvl3pPr>
            <a:lvl4pPr marL="1600200" marR="0" indent="-228600" algn="l" defTabSz="914400" rtl="0" eaLnBrk="0" fontAlgn="base" latinLnBrk="0" hangingPunct="0">
              <a:lnSpc>
                <a:spcPct val="150000"/>
              </a:lnSpc>
              <a:spcBef>
                <a:spcPct val="20000"/>
              </a:spcBef>
              <a:spcAft>
                <a:spcPct val="0"/>
              </a:spcAft>
              <a:buClr>
                <a:srgbClr val="058FCD"/>
              </a:buClr>
              <a:buSzTx/>
              <a:buFont typeface="微软雅黑" panose="020B0503020204020204" pitchFamily="34" charset="-122"/>
              <a:buChar char="○"/>
              <a:tabLst/>
              <a:defRPr sz="1200">
                <a:solidFill>
                  <a:schemeClr val="tx1">
                    <a:lumMod val="65000"/>
                    <a:lumOff val="35000"/>
                  </a:schemeClr>
                </a:solidFill>
                <a:latin typeface="+mn-ea"/>
                <a:ea typeface="+mn-ea"/>
              </a:defRPr>
            </a:lvl4pPr>
            <a:lvl5pPr marL="2057400" indent="-228600">
              <a:lnSpc>
                <a:spcPct val="150000"/>
              </a:lnSpc>
              <a:buClr>
                <a:srgbClr val="AA64B4"/>
              </a:buClr>
              <a:buFont typeface="微软雅黑" panose="020B0503020204020204" pitchFamily="34" charset="-122"/>
              <a:buChar char="•"/>
              <a:defRPr sz="1100">
                <a:solidFill>
                  <a:schemeClr val="tx1">
                    <a:lumMod val="65000"/>
                    <a:lumOff val="35000"/>
                  </a:schemeClr>
                </a:solidFill>
                <a:latin typeface="+mn-ea"/>
                <a:ea typeface="+mn-ea"/>
              </a:defRPr>
            </a:lvl5pPr>
            <a:lvl6pPr marL="2457450" indent="-171450">
              <a:buClr>
                <a:schemeClr val="tx2">
                  <a:lumMod val="50000"/>
                  <a:lumOff val="50000"/>
                </a:schemeClr>
              </a:buClr>
              <a:buFont typeface="微软雅黑" panose="020B0503020204020204" pitchFamily="34" charset="-122"/>
              <a:buChar char="›"/>
              <a:defRPr sz="1000">
                <a:latin typeface="+mn-ea"/>
                <a:ea typeface="+mn-ea"/>
              </a:defRPr>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a:p>
            <a:pPr lvl="5"/>
            <a:r>
              <a:rPr lang="zh-CN" altLang="en-US" dirty="0" smtClean="0"/>
              <a:t>第六级</a:t>
            </a:r>
            <a:endParaRPr lang="en-US" altLang="zh-CN" dirty="0" smtClean="0"/>
          </a:p>
        </p:txBody>
      </p:sp>
      <p:sp>
        <p:nvSpPr>
          <p:cNvPr id="9" name="Content Placeholder 2"/>
          <p:cNvSpPr>
            <a:spLocks noGrp="1"/>
          </p:cNvSpPr>
          <p:nvPr>
            <p:ph idx="10"/>
          </p:nvPr>
        </p:nvSpPr>
        <p:spPr>
          <a:xfrm>
            <a:off x="4788024" y="1124745"/>
            <a:ext cx="3744416" cy="4975263"/>
          </a:xfrm>
          <a:prstGeom prst="rect">
            <a:avLst/>
          </a:prstGeom>
        </p:spPr>
        <p:txBody>
          <a:bodyPr lIns="0"/>
          <a:lstStyle>
            <a:lvl1pPr marL="180000" indent="-342900">
              <a:lnSpc>
                <a:spcPct val="150000"/>
              </a:lnSpc>
              <a:spcBef>
                <a:spcPts val="0"/>
              </a:spcBef>
              <a:buClr>
                <a:srgbClr val="C81414"/>
              </a:buClr>
              <a:buFont typeface="Arial" panose="020B0604020202020204" pitchFamily="34" charset="0"/>
              <a:buChar char="●"/>
              <a:defRPr sz="1800">
                <a:solidFill>
                  <a:schemeClr val="tx1">
                    <a:lumMod val="75000"/>
                    <a:lumOff val="25000"/>
                  </a:schemeClr>
                </a:solidFill>
              </a:defRPr>
            </a:lvl1pPr>
            <a:lvl2pPr marL="742950" indent="-285750">
              <a:lnSpc>
                <a:spcPct val="150000"/>
              </a:lnSpc>
              <a:buClr>
                <a:srgbClr val="058FCD"/>
              </a:buClr>
              <a:buFont typeface="Arial" panose="020B0604020202020204" pitchFamily="34" charset="0"/>
              <a:buChar char="●"/>
              <a:defRPr sz="1600">
                <a:solidFill>
                  <a:schemeClr val="tx1">
                    <a:lumMod val="65000"/>
                    <a:lumOff val="35000"/>
                  </a:schemeClr>
                </a:solidFill>
              </a:defRPr>
            </a:lvl2pPr>
            <a:lvl3pPr marL="1257300" indent="-342900">
              <a:lnSpc>
                <a:spcPct val="150000"/>
              </a:lnSpc>
              <a:buClr>
                <a:srgbClr val="C81414"/>
              </a:buClr>
              <a:buFont typeface="微软雅黑" panose="020B0503020204020204" pitchFamily="34" charset="-122"/>
              <a:buChar char="○"/>
              <a:defRPr sz="1400">
                <a:solidFill>
                  <a:schemeClr val="tx1">
                    <a:lumMod val="65000"/>
                    <a:lumOff val="35000"/>
                  </a:schemeClr>
                </a:solidFill>
                <a:latin typeface="+mn-ea"/>
                <a:ea typeface="+mn-ea"/>
              </a:defRPr>
            </a:lvl3pPr>
            <a:lvl4pPr marL="1600200" marR="0" indent="-228600" algn="l" defTabSz="914400" rtl="0" eaLnBrk="0" fontAlgn="base" latinLnBrk="0" hangingPunct="0">
              <a:lnSpc>
                <a:spcPct val="150000"/>
              </a:lnSpc>
              <a:spcBef>
                <a:spcPct val="20000"/>
              </a:spcBef>
              <a:spcAft>
                <a:spcPct val="0"/>
              </a:spcAft>
              <a:buClr>
                <a:srgbClr val="058FCD"/>
              </a:buClr>
              <a:buSzTx/>
              <a:buFont typeface="微软雅黑" panose="020B0503020204020204" pitchFamily="34" charset="-122"/>
              <a:buChar char="○"/>
              <a:tabLst/>
              <a:defRPr sz="1200">
                <a:solidFill>
                  <a:schemeClr val="tx1">
                    <a:lumMod val="65000"/>
                    <a:lumOff val="35000"/>
                  </a:schemeClr>
                </a:solidFill>
                <a:latin typeface="+mn-ea"/>
                <a:ea typeface="+mn-ea"/>
              </a:defRPr>
            </a:lvl4pPr>
            <a:lvl5pPr marL="2057400" indent="-228600">
              <a:lnSpc>
                <a:spcPct val="150000"/>
              </a:lnSpc>
              <a:buClr>
                <a:srgbClr val="AA64B4"/>
              </a:buClr>
              <a:buFont typeface="微软雅黑" panose="020B0503020204020204" pitchFamily="34" charset="-122"/>
              <a:buChar char="•"/>
              <a:defRPr sz="1100">
                <a:solidFill>
                  <a:schemeClr val="tx1">
                    <a:lumMod val="65000"/>
                    <a:lumOff val="35000"/>
                  </a:schemeClr>
                </a:solidFill>
                <a:latin typeface="+mn-ea"/>
                <a:ea typeface="+mn-ea"/>
              </a:defRPr>
            </a:lvl5pPr>
            <a:lvl6pPr marL="2457450" indent="-171450">
              <a:buClr>
                <a:schemeClr val="tx2">
                  <a:lumMod val="50000"/>
                  <a:lumOff val="50000"/>
                </a:schemeClr>
              </a:buClr>
              <a:buFont typeface="微软雅黑" panose="020B0503020204020204" pitchFamily="34" charset="-122"/>
              <a:buChar char="›"/>
              <a:defRPr sz="1000">
                <a:latin typeface="+mn-ea"/>
                <a:ea typeface="+mn-ea"/>
              </a:defRPr>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a:p>
            <a:pPr lvl="5"/>
            <a:r>
              <a:rPr lang="zh-CN" altLang="en-US" dirty="0" smtClean="0"/>
              <a:t>第六级</a:t>
            </a:r>
            <a:endParaRPr lang="en-US" altLang="zh-CN" dirty="0" smtClean="0"/>
          </a:p>
        </p:txBody>
      </p:sp>
      <p:sp>
        <p:nvSpPr>
          <p:cNvPr id="8" name="标题 1"/>
          <p:cNvSpPr>
            <a:spLocks noGrp="1"/>
          </p:cNvSpPr>
          <p:nvPr>
            <p:ph type="title"/>
          </p:nvPr>
        </p:nvSpPr>
        <p:spPr>
          <a:xfrm>
            <a:off x="683568" y="164637"/>
            <a:ext cx="7200800" cy="482600"/>
          </a:xfrm>
          <a:prstGeom prst="rect">
            <a:avLst/>
          </a:prstGeom>
        </p:spPr>
        <p:txBody>
          <a:bodyPr/>
          <a:lstStyle>
            <a:lvl1pPr>
              <a:defRPr sz="1800">
                <a:solidFill>
                  <a:schemeClr val="bg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两列-带子标题">
    <p:spTree>
      <p:nvGrpSpPr>
        <p:cNvPr id="1" name=""/>
        <p:cNvGrpSpPr/>
        <p:nvPr/>
      </p:nvGrpSpPr>
      <p:grpSpPr>
        <a:xfrm>
          <a:off x="0" y="0"/>
          <a:ext cx="0" cy="0"/>
          <a:chOff x="0" y="0"/>
          <a:chExt cx="0" cy="0"/>
        </a:xfrm>
      </p:grpSpPr>
      <p:sp>
        <p:nvSpPr>
          <p:cNvPr id="7" name="灯片编号占位符 5"/>
          <p:cNvSpPr txBox="1">
            <a:spLocks/>
          </p:cNvSpPr>
          <p:nvPr userDrawn="1"/>
        </p:nvSpPr>
        <p:spPr>
          <a:xfrm>
            <a:off x="7596188" y="6318250"/>
            <a:ext cx="504825" cy="366713"/>
          </a:xfrm>
          <a:prstGeom prst="rect">
            <a:avLst/>
          </a:prstGeom>
          <a:noFill/>
          <a:ln>
            <a:noFill/>
          </a:ln>
        </p:spPr>
        <p:txBody>
          <a:bodyPr anchor="ctr"/>
          <a:lstStyle>
            <a:defPPr>
              <a:defRPr lang="zh-CN"/>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dirty="0" smtClean="0">
                <a:solidFill>
                  <a:schemeClr val="tx1">
                    <a:lumMod val="85000"/>
                    <a:lumOff val="15000"/>
                  </a:schemeClr>
                </a:solidFill>
              </a:rPr>
              <a:t>P</a:t>
            </a:r>
            <a:fld id="{BE272774-FF69-4E3D-9DDF-7BA92434C869}" type="slidenum">
              <a:rPr lang="zh-CN" altLang="en-US" smtClean="0">
                <a:solidFill>
                  <a:schemeClr val="tx1">
                    <a:lumMod val="85000"/>
                    <a:lumOff val="15000"/>
                  </a:schemeClr>
                </a:solidFill>
              </a:rPr>
              <a:pPr fontAlgn="auto">
                <a:spcBef>
                  <a:spcPts val="0"/>
                </a:spcBef>
                <a:spcAft>
                  <a:spcPts val="0"/>
                </a:spcAft>
                <a:defRPr/>
              </a:pPr>
              <a:t>‹#›</a:t>
            </a:fld>
            <a:endParaRPr lang="zh-CN" altLang="en-US" dirty="0">
              <a:solidFill>
                <a:schemeClr val="tx1">
                  <a:lumMod val="85000"/>
                  <a:lumOff val="15000"/>
                </a:schemeClr>
              </a:solidFill>
            </a:endParaRPr>
          </a:p>
        </p:txBody>
      </p:sp>
      <p:sp>
        <p:nvSpPr>
          <p:cNvPr id="8" name="平行四边形 7"/>
          <p:cNvSpPr/>
          <p:nvPr userDrawn="1"/>
        </p:nvSpPr>
        <p:spPr bwMode="auto">
          <a:xfrm>
            <a:off x="7200900" y="6470650"/>
            <a:ext cx="466725" cy="61913"/>
          </a:xfrm>
          <a:prstGeom prst="parallelogram">
            <a:avLst/>
          </a:prstGeom>
          <a:solidFill>
            <a:srgbClr val="058FCD"/>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11" name="平行四边形 10"/>
          <p:cNvSpPr/>
          <p:nvPr userDrawn="1"/>
        </p:nvSpPr>
        <p:spPr bwMode="auto">
          <a:xfrm>
            <a:off x="8101013" y="6470650"/>
            <a:ext cx="503237" cy="61913"/>
          </a:xfrm>
          <a:prstGeom prst="parallelogram">
            <a:avLst/>
          </a:prstGeom>
          <a:solidFill>
            <a:srgbClr val="C81414"/>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14" name="Content Placeholder 2"/>
          <p:cNvSpPr>
            <a:spLocks noGrp="1"/>
          </p:cNvSpPr>
          <p:nvPr>
            <p:ph idx="1"/>
          </p:nvPr>
        </p:nvSpPr>
        <p:spPr>
          <a:xfrm>
            <a:off x="683568" y="1900031"/>
            <a:ext cx="3744416" cy="3929237"/>
          </a:xfrm>
          <a:prstGeom prst="rect">
            <a:avLst/>
          </a:prstGeom>
        </p:spPr>
        <p:txBody>
          <a:bodyPr lIns="0"/>
          <a:lstStyle>
            <a:lvl1pPr marL="180000" indent="-342900">
              <a:lnSpc>
                <a:spcPct val="150000"/>
              </a:lnSpc>
              <a:spcBef>
                <a:spcPts val="0"/>
              </a:spcBef>
              <a:buClr>
                <a:srgbClr val="C81414"/>
              </a:buClr>
              <a:buFont typeface="Arial" panose="020B0604020202020204" pitchFamily="34" charset="0"/>
              <a:buChar char="●"/>
              <a:defRPr sz="1800">
                <a:solidFill>
                  <a:schemeClr val="tx1">
                    <a:lumMod val="75000"/>
                    <a:lumOff val="25000"/>
                  </a:schemeClr>
                </a:solidFill>
              </a:defRPr>
            </a:lvl1pPr>
            <a:lvl2pPr marL="742950" indent="-285750">
              <a:lnSpc>
                <a:spcPct val="150000"/>
              </a:lnSpc>
              <a:buClr>
                <a:srgbClr val="058FCD"/>
              </a:buClr>
              <a:buFont typeface="Arial" panose="020B0604020202020204" pitchFamily="34" charset="0"/>
              <a:buChar char="●"/>
              <a:defRPr sz="1600">
                <a:solidFill>
                  <a:schemeClr val="tx1">
                    <a:lumMod val="65000"/>
                    <a:lumOff val="35000"/>
                  </a:schemeClr>
                </a:solidFill>
              </a:defRPr>
            </a:lvl2pPr>
            <a:lvl3pPr marL="1257300" indent="-342900">
              <a:lnSpc>
                <a:spcPct val="150000"/>
              </a:lnSpc>
              <a:buClr>
                <a:srgbClr val="C81414"/>
              </a:buClr>
              <a:buFont typeface="微软雅黑" panose="020B0503020204020204" pitchFamily="34" charset="-122"/>
              <a:buChar char="○"/>
              <a:defRPr sz="1400">
                <a:solidFill>
                  <a:schemeClr val="tx1">
                    <a:lumMod val="65000"/>
                    <a:lumOff val="35000"/>
                  </a:schemeClr>
                </a:solidFill>
                <a:latin typeface="+mn-ea"/>
                <a:ea typeface="+mn-ea"/>
              </a:defRPr>
            </a:lvl3pPr>
            <a:lvl4pPr marL="1600200" marR="0" indent="-228600" algn="l" defTabSz="914400" rtl="0" eaLnBrk="0" fontAlgn="base" latinLnBrk="0" hangingPunct="0">
              <a:lnSpc>
                <a:spcPct val="150000"/>
              </a:lnSpc>
              <a:spcBef>
                <a:spcPct val="20000"/>
              </a:spcBef>
              <a:spcAft>
                <a:spcPct val="0"/>
              </a:spcAft>
              <a:buClr>
                <a:srgbClr val="058FCD"/>
              </a:buClr>
              <a:buSzTx/>
              <a:buFont typeface="微软雅黑" panose="020B0503020204020204" pitchFamily="34" charset="-122"/>
              <a:buChar char="○"/>
              <a:tabLst/>
              <a:defRPr sz="1200">
                <a:solidFill>
                  <a:schemeClr val="tx1">
                    <a:lumMod val="65000"/>
                    <a:lumOff val="35000"/>
                  </a:schemeClr>
                </a:solidFill>
                <a:latin typeface="+mn-ea"/>
                <a:ea typeface="+mn-ea"/>
              </a:defRPr>
            </a:lvl4pPr>
            <a:lvl5pPr marL="2057400" indent="-228600">
              <a:lnSpc>
                <a:spcPct val="150000"/>
              </a:lnSpc>
              <a:buClr>
                <a:srgbClr val="AA64B4"/>
              </a:buClr>
              <a:buFont typeface="微软雅黑" panose="020B0503020204020204" pitchFamily="34" charset="-122"/>
              <a:buChar char="•"/>
              <a:defRPr sz="1100">
                <a:solidFill>
                  <a:schemeClr val="tx1">
                    <a:lumMod val="65000"/>
                    <a:lumOff val="35000"/>
                  </a:schemeClr>
                </a:solidFill>
                <a:latin typeface="+mn-ea"/>
                <a:ea typeface="+mn-ea"/>
              </a:defRPr>
            </a:lvl5pPr>
            <a:lvl6pPr marL="2457450" indent="-171450">
              <a:buClr>
                <a:schemeClr val="tx2">
                  <a:lumMod val="50000"/>
                  <a:lumOff val="50000"/>
                </a:schemeClr>
              </a:buClr>
              <a:buFont typeface="微软雅黑" panose="020B0503020204020204" pitchFamily="34" charset="-122"/>
              <a:buChar char="›"/>
              <a:defRPr sz="1000">
                <a:latin typeface="+mn-ea"/>
                <a:ea typeface="+mn-ea"/>
              </a:defRPr>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a:p>
            <a:pPr lvl="5"/>
            <a:r>
              <a:rPr lang="zh-CN" altLang="en-US" dirty="0" smtClean="0"/>
              <a:t>第六级</a:t>
            </a:r>
            <a:endParaRPr lang="en-US" altLang="zh-CN" dirty="0" smtClean="0"/>
          </a:p>
        </p:txBody>
      </p:sp>
      <p:sp>
        <p:nvSpPr>
          <p:cNvPr id="9" name="Content Placeholder 2"/>
          <p:cNvSpPr>
            <a:spLocks noGrp="1"/>
          </p:cNvSpPr>
          <p:nvPr>
            <p:ph idx="10"/>
          </p:nvPr>
        </p:nvSpPr>
        <p:spPr>
          <a:xfrm>
            <a:off x="4788024" y="1882738"/>
            <a:ext cx="3744416" cy="3946529"/>
          </a:xfrm>
          <a:prstGeom prst="rect">
            <a:avLst/>
          </a:prstGeom>
        </p:spPr>
        <p:txBody>
          <a:bodyPr lIns="0"/>
          <a:lstStyle>
            <a:lvl1pPr marL="180000" indent="-342900">
              <a:lnSpc>
                <a:spcPct val="150000"/>
              </a:lnSpc>
              <a:spcBef>
                <a:spcPts val="0"/>
              </a:spcBef>
              <a:buClr>
                <a:srgbClr val="C81414"/>
              </a:buClr>
              <a:buFont typeface="Arial" panose="020B0604020202020204" pitchFamily="34" charset="0"/>
              <a:buChar char="●"/>
              <a:defRPr sz="1800">
                <a:solidFill>
                  <a:schemeClr val="tx1">
                    <a:lumMod val="75000"/>
                    <a:lumOff val="25000"/>
                  </a:schemeClr>
                </a:solidFill>
              </a:defRPr>
            </a:lvl1pPr>
            <a:lvl2pPr marL="742950" indent="-285750">
              <a:lnSpc>
                <a:spcPct val="150000"/>
              </a:lnSpc>
              <a:buClr>
                <a:srgbClr val="058FCD"/>
              </a:buClr>
              <a:buFont typeface="Arial" panose="020B0604020202020204" pitchFamily="34" charset="0"/>
              <a:buChar char="●"/>
              <a:defRPr sz="1600">
                <a:solidFill>
                  <a:schemeClr val="tx1">
                    <a:lumMod val="65000"/>
                    <a:lumOff val="35000"/>
                  </a:schemeClr>
                </a:solidFill>
              </a:defRPr>
            </a:lvl2pPr>
            <a:lvl3pPr marL="1257300" indent="-342900">
              <a:lnSpc>
                <a:spcPct val="150000"/>
              </a:lnSpc>
              <a:buClr>
                <a:srgbClr val="C81414"/>
              </a:buClr>
              <a:buFont typeface="微软雅黑" panose="020B0503020204020204" pitchFamily="34" charset="-122"/>
              <a:buChar char="○"/>
              <a:defRPr sz="1400">
                <a:solidFill>
                  <a:schemeClr val="tx1">
                    <a:lumMod val="65000"/>
                    <a:lumOff val="35000"/>
                  </a:schemeClr>
                </a:solidFill>
                <a:latin typeface="+mn-ea"/>
                <a:ea typeface="+mn-ea"/>
              </a:defRPr>
            </a:lvl3pPr>
            <a:lvl4pPr marL="1600200" marR="0" indent="-228600" algn="l" defTabSz="914400" rtl="0" eaLnBrk="0" fontAlgn="base" latinLnBrk="0" hangingPunct="0">
              <a:lnSpc>
                <a:spcPct val="150000"/>
              </a:lnSpc>
              <a:spcBef>
                <a:spcPct val="20000"/>
              </a:spcBef>
              <a:spcAft>
                <a:spcPct val="0"/>
              </a:spcAft>
              <a:buClr>
                <a:srgbClr val="058FCD"/>
              </a:buClr>
              <a:buSzTx/>
              <a:buFont typeface="微软雅黑" panose="020B0503020204020204" pitchFamily="34" charset="-122"/>
              <a:buChar char="○"/>
              <a:tabLst/>
              <a:defRPr sz="1200">
                <a:solidFill>
                  <a:schemeClr val="tx1">
                    <a:lumMod val="65000"/>
                    <a:lumOff val="35000"/>
                  </a:schemeClr>
                </a:solidFill>
                <a:latin typeface="+mn-ea"/>
                <a:ea typeface="+mn-ea"/>
              </a:defRPr>
            </a:lvl4pPr>
            <a:lvl5pPr marL="2057400" indent="-228600">
              <a:lnSpc>
                <a:spcPct val="150000"/>
              </a:lnSpc>
              <a:buClr>
                <a:srgbClr val="AA64B4"/>
              </a:buClr>
              <a:buFont typeface="微软雅黑" panose="020B0503020204020204" pitchFamily="34" charset="-122"/>
              <a:buChar char="•"/>
              <a:defRPr sz="1100">
                <a:solidFill>
                  <a:schemeClr val="tx1">
                    <a:lumMod val="65000"/>
                    <a:lumOff val="35000"/>
                  </a:schemeClr>
                </a:solidFill>
                <a:latin typeface="+mn-ea"/>
                <a:ea typeface="+mn-ea"/>
              </a:defRPr>
            </a:lvl5pPr>
            <a:lvl6pPr marL="2457450" indent="-171450">
              <a:buClr>
                <a:schemeClr val="tx2">
                  <a:lumMod val="50000"/>
                  <a:lumOff val="50000"/>
                </a:schemeClr>
              </a:buClr>
              <a:buFont typeface="微软雅黑" panose="020B0503020204020204" pitchFamily="34" charset="-122"/>
              <a:buChar char="›"/>
              <a:defRPr sz="1000">
                <a:latin typeface="+mn-ea"/>
                <a:ea typeface="+mn-ea"/>
              </a:defRPr>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a:p>
            <a:pPr lvl="5"/>
            <a:r>
              <a:rPr lang="zh-CN" altLang="en-US" dirty="0" smtClean="0"/>
              <a:t>第六级</a:t>
            </a:r>
            <a:endParaRPr lang="en-US" altLang="zh-CN" dirty="0" smtClean="0"/>
          </a:p>
        </p:txBody>
      </p:sp>
      <p:sp>
        <p:nvSpPr>
          <p:cNvPr id="16" name="文本占位符 2"/>
          <p:cNvSpPr>
            <a:spLocks noGrp="1"/>
          </p:cNvSpPr>
          <p:nvPr>
            <p:ph type="body" idx="13"/>
          </p:nvPr>
        </p:nvSpPr>
        <p:spPr>
          <a:xfrm>
            <a:off x="683568" y="1124745"/>
            <a:ext cx="3744416" cy="576065"/>
          </a:xfrm>
          <a:prstGeom prst="rect">
            <a:avLst/>
          </a:prstGeom>
          <a:noFill/>
        </p:spPr>
        <p:txBody>
          <a:bodyPr anchor="ctr">
            <a:noAutofit/>
          </a:bodyPr>
          <a:lstStyle>
            <a:lvl1pPr marL="91440" indent="0" algn="l">
              <a:spcBef>
                <a:spcPts val="0"/>
              </a:spcBef>
              <a:buNone/>
              <a:defRPr sz="1800" b="0" cap="all" baseline="0"/>
            </a:lvl1pPr>
            <a:lvl2pPr>
              <a:buNone/>
              <a:defRPr sz="2000" b="1"/>
            </a:lvl2pPr>
            <a:lvl3pPr>
              <a:buNone/>
              <a:defRPr sz="1800" b="1"/>
            </a:lvl3pPr>
            <a:lvl4pPr>
              <a:buNone/>
              <a:defRPr sz="1600" b="1"/>
            </a:lvl4pPr>
            <a:lvl5pPr>
              <a:buNone/>
              <a:defRPr sz="1600" b="1"/>
            </a:lvl5pPr>
            <a:extLst/>
          </a:lstStyle>
          <a:p>
            <a:pPr lvl="0"/>
            <a:r>
              <a:rPr lang="zh-CN" altLang="en-US" dirty="0" smtClean="0"/>
              <a:t>单击此处编辑母版文本样式</a:t>
            </a:r>
          </a:p>
        </p:txBody>
      </p:sp>
      <p:sp>
        <p:nvSpPr>
          <p:cNvPr id="21" name="文本占位符 2"/>
          <p:cNvSpPr>
            <a:spLocks noGrp="1"/>
          </p:cNvSpPr>
          <p:nvPr>
            <p:ph type="body" idx="14"/>
          </p:nvPr>
        </p:nvSpPr>
        <p:spPr>
          <a:xfrm>
            <a:off x="4788024" y="1124744"/>
            <a:ext cx="3744416" cy="576064"/>
          </a:xfrm>
          <a:prstGeom prst="rect">
            <a:avLst/>
          </a:prstGeom>
        </p:spPr>
        <p:txBody>
          <a:bodyPr anchor="ctr">
            <a:noAutofit/>
          </a:bodyPr>
          <a:lstStyle>
            <a:lvl1pPr marL="91440" indent="0" algn="l">
              <a:spcBef>
                <a:spcPts val="0"/>
              </a:spcBef>
              <a:buNone/>
              <a:defRPr sz="1800" b="0" cap="all" baseline="0"/>
            </a:lvl1pPr>
            <a:lvl2pPr>
              <a:buNone/>
              <a:defRPr sz="2000" b="1"/>
            </a:lvl2pPr>
            <a:lvl3pPr>
              <a:buNone/>
              <a:defRPr sz="1800" b="1"/>
            </a:lvl3pPr>
            <a:lvl4pPr>
              <a:buNone/>
              <a:defRPr sz="1600" b="1"/>
            </a:lvl4pPr>
            <a:lvl5pPr>
              <a:buNone/>
              <a:defRPr sz="1600" b="1"/>
            </a:lvl5pPr>
            <a:extLst/>
          </a:lstStyle>
          <a:p>
            <a:pPr lvl="0"/>
            <a:r>
              <a:rPr lang="zh-CN" altLang="en-US" dirty="0" smtClean="0"/>
              <a:t>单击此处编辑母版文本样式</a:t>
            </a:r>
          </a:p>
        </p:txBody>
      </p:sp>
      <p:sp>
        <p:nvSpPr>
          <p:cNvPr id="10" name="标题 1"/>
          <p:cNvSpPr>
            <a:spLocks noGrp="1"/>
          </p:cNvSpPr>
          <p:nvPr>
            <p:ph type="title"/>
          </p:nvPr>
        </p:nvSpPr>
        <p:spPr>
          <a:xfrm>
            <a:off x="683568" y="164637"/>
            <a:ext cx="7200800" cy="482600"/>
          </a:xfrm>
          <a:prstGeom prst="rect">
            <a:avLst/>
          </a:prstGeom>
        </p:spPr>
        <p:txBody>
          <a:bodyPr/>
          <a:lstStyle>
            <a:lvl1pPr>
              <a:defRPr sz="1800">
                <a:solidFill>
                  <a:schemeClr val="bg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列表-横向">
    <p:spTree>
      <p:nvGrpSpPr>
        <p:cNvPr id="1" name=""/>
        <p:cNvGrpSpPr/>
        <p:nvPr/>
      </p:nvGrpSpPr>
      <p:grpSpPr>
        <a:xfrm>
          <a:off x="0" y="0"/>
          <a:ext cx="0" cy="0"/>
          <a:chOff x="0" y="0"/>
          <a:chExt cx="0" cy="0"/>
        </a:xfrm>
      </p:grpSpPr>
      <p:sp>
        <p:nvSpPr>
          <p:cNvPr id="12" name="灯片编号占位符 5"/>
          <p:cNvSpPr txBox="1">
            <a:spLocks/>
          </p:cNvSpPr>
          <p:nvPr userDrawn="1"/>
        </p:nvSpPr>
        <p:spPr>
          <a:xfrm>
            <a:off x="7596188" y="6318250"/>
            <a:ext cx="504825" cy="366713"/>
          </a:xfrm>
          <a:prstGeom prst="rect">
            <a:avLst/>
          </a:prstGeom>
          <a:noFill/>
          <a:ln>
            <a:noFill/>
          </a:ln>
        </p:spPr>
        <p:txBody>
          <a:bodyPr anchor="ctr"/>
          <a:lstStyle>
            <a:defPPr>
              <a:defRPr lang="zh-CN"/>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dirty="0" smtClean="0">
                <a:solidFill>
                  <a:schemeClr val="tx1">
                    <a:lumMod val="85000"/>
                    <a:lumOff val="15000"/>
                  </a:schemeClr>
                </a:solidFill>
              </a:rPr>
              <a:t>P</a:t>
            </a:r>
            <a:fld id="{E8A92D5D-B470-4853-AB47-76CC2448AA81}" type="slidenum">
              <a:rPr lang="zh-CN" altLang="en-US" smtClean="0">
                <a:solidFill>
                  <a:schemeClr val="tx1">
                    <a:lumMod val="85000"/>
                    <a:lumOff val="15000"/>
                  </a:schemeClr>
                </a:solidFill>
              </a:rPr>
              <a:pPr fontAlgn="auto">
                <a:spcBef>
                  <a:spcPts val="0"/>
                </a:spcBef>
                <a:spcAft>
                  <a:spcPts val="0"/>
                </a:spcAft>
                <a:defRPr/>
              </a:pPr>
              <a:t>‹#›</a:t>
            </a:fld>
            <a:endParaRPr lang="zh-CN" altLang="en-US" dirty="0">
              <a:solidFill>
                <a:schemeClr val="tx1">
                  <a:lumMod val="85000"/>
                  <a:lumOff val="15000"/>
                </a:schemeClr>
              </a:solidFill>
            </a:endParaRPr>
          </a:p>
        </p:txBody>
      </p:sp>
      <p:sp>
        <p:nvSpPr>
          <p:cNvPr id="13" name="平行四边形 12"/>
          <p:cNvSpPr/>
          <p:nvPr userDrawn="1"/>
        </p:nvSpPr>
        <p:spPr bwMode="auto">
          <a:xfrm>
            <a:off x="7200900" y="6470650"/>
            <a:ext cx="466725" cy="61913"/>
          </a:xfrm>
          <a:prstGeom prst="parallelogram">
            <a:avLst/>
          </a:prstGeom>
          <a:solidFill>
            <a:srgbClr val="058FCD"/>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14" name="平行四边形 13"/>
          <p:cNvSpPr/>
          <p:nvPr userDrawn="1"/>
        </p:nvSpPr>
        <p:spPr bwMode="auto">
          <a:xfrm>
            <a:off x="8101013" y="6470650"/>
            <a:ext cx="503237" cy="61913"/>
          </a:xfrm>
          <a:prstGeom prst="parallelogram">
            <a:avLst/>
          </a:prstGeom>
          <a:solidFill>
            <a:srgbClr val="C81414"/>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16" name="文本占位符 2"/>
          <p:cNvSpPr>
            <a:spLocks noGrp="1"/>
          </p:cNvSpPr>
          <p:nvPr>
            <p:ph type="body" idx="13"/>
          </p:nvPr>
        </p:nvSpPr>
        <p:spPr>
          <a:xfrm>
            <a:off x="683146" y="3525805"/>
            <a:ext cx="2304256" cy="576065"/>
          </a:xfrm>
          <a:prstGeom prst="rect">
            <a:avLst/>
          </a:prstGeom>
          <a:noFill/>
        </p:spPr>
        <p:txBody>
          <a:bodyPr anchor="ctr">
            <a:noAutofit/>
          </a:bodyPr>
          <a:lstStyle>
            <a:lvl1pPr marL="91440" indent="0" algn="ctr">
              <a:spcBef>
                <a:spcPts val="0"/>
              </a:spcBef>
              <a:buNone/>
              <a:defRPr sz="14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3" name="图片占位符 2"/>
          <p:cNvSpPr>
            <a:spLocks noGrp="1"/>
          </p:cNvSpPr>
          <p:nvPr>
            <p:ph type="pic" sz="quarter" idx="14"/>
          </p:nvPr>
        </p:nvSpPr>
        <p:spPr>
          <a:xfrm>
            <a:off x="683568" y="1700809"/>
            <a:ext cx="2304256" cy="1536700"/>
          </a:xfrm>
          <a:prstGeom prst="rect">
            <a:avLst/>
          </a:prstGeom>
        </p:spPr>
        <p:txBody>
          <a:bodyPr/>
          <a:lstStyle>
            <a:lvl1pPr marL="0" indent="0" algn="ctr">
              <a:buNone/>
              <a:defRPr/>
            </a:lvl1pPr>
          </a:lstStyle>
          <a:p>
            <a:pPr lvl="0"/>
            <a:r>
              <a:rPr lang="zh-CN" altLang="en-US" noProof="0" smtClean="0"/>
              <a:t>单击图标添加图片</a:t>
            </a:r>
            <a:endParaRPr lang="zh-CN" altLang="en-US" noProof="0" dirty="0"/>
          </a:p>
        </p:txBody>
      </p:sp>
      <p:sp>
        <p:nvSpPr>
          <p:cNvPr id="15" name="文本占位符 2"/>
          <p:cNvSpPr>
            <a:spLocks noGrp="1"/>
          </p:cNvSpPr>
          <p:nvPr>
            <p:ph type="body" idx="15"/>
          </p:nvPr>
        </p:nvSpPr>
        <p:spPr>
          <a:xfrm>
            <a:off x="3382888" y="3525805"/>
            <a:ext cx="2304256" cy="576065"/>
          </a:xfrm>
          <a:prstGeom prst="rect">
            <a:avLst/>
          </a:prstGeom>
          <a:noFill/>
        </p:spPr>
        <p:txBody>
          <a:bodyPr anchor="ctr">
            <a:noAutofit/>
          </a:bodyPr>
          <a:lstStyle>
            <a:lvl1pPr marL="91440" indent="0" algn="ctr">
              <a:spcBef>
                <a:spcPts val="0"/>
              </a:spcBef>
              <a:buNone/>
              <a:defRPr sz="14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17" name="图片占位符 2"/>
          <p:cNvSpPr>
            <a:spLocks noGrp="1"/>
          </p:cNvSpPr>
          <p:nvPr>
            <p:ph type="pic" sz="quarter" idx="16"/>
          </p:nvPr>
        </p:nvSpPr>
        <p:spPr>
          <a:xfrm>
            <a:off x="3383310" y="1700809"/>
            <a:ext cx="2304256" cy="1536700"/>
          </a:xfrm>
          <a:prstGeom prst="rect">
            <a:avLst/>
          </a:prstGeom>
        </p:spPr>
        <p:txBody>
          <a:bodyPr/>
          <a:lstStyle>
            <a:lvl1pPr marL="0" indent="0" algn="ctr">
              <a:buNone/>
              <a:defRPr/>
            </a:lvl1pPr>
          </a:lstStyle>
          <a:p>
            <a:pPr lvl="0"/>
            <a:r>
              <a:rPr lang="zh-CN" altLang="en-US" noProof="0" smtClean="0"/>
              <a:t>单击图标添加图片</a:t>
            </a:r>
            <a:endParaRPr lang="zh-CN" altLang="en-US" noProof="0" dirty="0"/>
          </a:p>
        </p:txBody>
      </p:sp>
      <p:sp>
        <p:nvSpPr>
          <p:cNvPr id="18" name="文本占位符 2"/>
          <p:cNvSpPr>
            <a:spLocks noGrp="1"/>
          </p:cNvSpPr>
          <p:nvPr>
            <p:ph type="body" idx="17"/>
          </p:nvPr>
        </p:nvSpPr>
        <p:spPr>
          <a:xfrm>
            <a:off x="6083746" y="3525805"/>
            <a:ext cx="2304256" cy="576065"/>
          </a:xfrm>
          <a:prstGeom prst="rect">
            <a:avLst/>
          </a:prstGeom>
          <a:noFill/>
        </p:spPr>
        <p:txBody>
          <a:bodyPr anchor="ctr">
            <a:noAutofit/>
          </a:bodyPr>
          <a:lstStyle>
            <a:lvl1pPr marL="91440" indent="0" algn="ctr">
              <a:spcBef>
                <a:spcPts val="0"/>
              </a:spcBef>
              <a:buNone/>
              <a:defRPr sz="14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19" name="图片占位符 2"/>
          <p:cNvSpPr>
            <a:spLocks noGrp="1"/>
          </p:cNvSpPr>
          <p:nvPr>
            <p:ph type="pic" sz="quarter" idx="18"/>
          </p:nvPr>
        </p:nvSpPr>
        <p:spPr>
          <a:xfrm>
            <a:off x="6084168" y="1700809"/>
            <a:ext cx="2304256" cy="1536700"/>
          </a:xfrm>
          <a:prstGeom prst="rect">
            <a:avLst/>
          </a:prstGeom>
        </p:spPr>
        <p:txBody>
          <a:bodyPr/>
          <a:lstStyle>
            <a:lvl1pPr marL="0" indent="0" algn="ctr">
              <a:buNone/>
              <a:defRPr/>
            </a:lvl1pPr>
          </a:lstStyle>
          <a:p>
            <a:pPr lvl="0"/>
            <a:r>
              <a:rPr lang="zh-CN" altLang="en-US" noProof="0" smtClean="0"/>
              <a:t>单击图标添加图片</a:t>
            </a:r>
            <a:endParaRPr lang="zh-CN" altLang="en-US" noProof="0" dirty="0"/>
          </a:p>
        </p:txBody>
      </p:sp>
      <p:sp>
        <p:nvSpPr>
          <p:cNvPr id="20" name="文本占位符 2"/>
          <p:cNvSpPr>
            <a:spLocks noGrp="1"/>
          </p:cNvSpPr>
          <p:nvPr>
            <p:ph type="body" idx="19"/>
          </p:nvPr>
        </p:nvSpPr>
        <p:spPr>
          <a:xfrm>
            <a:off x="683568" y="4197086"/>
            <a:ext cx="2304256" cy="1056117"/>
          </a:xfrm>
          <a:prstGeom prst="rect">
            <a:avLst/>
          </a:prstGeom>
          <a:noFill/>
        </p:spPr>
        <p:txBody>
          <a:bodyPr anchor="t">
            <a:noAutofit/>
          </a:bodyPr>
          <a:lstStyle>
            <a:lvl1pPr marL="91440" indent="0" algn="l">
              <a:spcBef>
                <a:spcPts val="0"/>
              </a:spcBef>
              <a:buNone/>
              <a:defRPr sz="10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22" name="文本占位符 2"/>
          <p:cNvSpPr>
            <a:spLocks noGrp="1"/>
          </p:cNvSpPr>
          <p:nvPr>
            <p:ph type="body" idx="20"/>
          </p:nvPr>
        </p:nvSpPr>
        <p:spPr>
          <a:xfrm>
            <a:off x="3382888" y="4197086"/>
            <a:ext cx="2304256" cy="1056117"/>
          </a:xfrm>
          <a:prstGeom prst="rect">
            <a:avLst/>
          </a:prstGeom>
          <a:noFill/>
        </p:spPr>
        <p:txBody>
          <a:bodyPr anchor="t">
            <a:noAutofit/>
          </a:bodyPr>
          <a:lstStyle>
            <a:lvl1pPr marL="91440" marR="0" indent="0" algn="l" defTabSz="914400" rtl="0" eaLnBrk="1" fontAlgn="base" latinLnBrk="0" hangingPunct="1">
              <a:lnSpc>
                <a:spcPct val="100000"/>
              </a:lnSpc>
              <a:spcBef>
                <a:spcPts val="0"/>
              </a:spcBef>
              <a:spcAft>
                <a:spcPct val="0"/>
              </a:spcAft>
              <a:buClrTx/>
              <a:buSzTx/>
              <a:buFontTx/>
              <a:buNone/>
              <a:tabLst/>
              <a:defRPr sz="10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26" name="文本占位符 2"/>
          <p:cNvSpPr>
            <a:spLocks noGrp="1"/>
          </p:cNvSpPr>
          <p:nvPr>
            <p:ph type="body" idx="21"/>
          </p:nvPr>
        </p:nvSpPr>
        <p:spPr>
          <a:xfrm>
            <a:off x="6083052" y="4197086"/>
            <a:ext cx="2304256" cy="1056117"/>
          </a:xfrm>
          <a:prstGeom prst="rect">
            <a:avLst/>
          </a:prstGeom>
          <a:noFill/>
        </p:spPr>
        <p:txBody>
          <a:bodyPr anchor="t">
            <a:noAutofit/>
          </a:bodyPr>
          <a:lstStyle>
            <a:lvl1pPr marL="91440" marR="0" indent="0" algn="l" defTabSz="914400" rtl="0" eaLnBrk="1" fontAlgn="base" latinLnBrk="0" hangingPunct="1">
              <a:lnSpc>
                <a:spcPct val="100000"/>
              </a:lnSpc>
              <a:spcBef>
                <a:spcPts val="0"/>
              </a:spcBef>
              <a:spcAft>
                <a:spcPct val="0"/>
              </a:spcAft>
              <a:buClrTx/>
              <a:buSzTx/>
              <a:buFontTx/>
              <a:buNone/>
              <a:tabLst/>
              <a:defRPr sz="10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21" name="标题 1"/>
          <p:cNvSpPr>
            <a:spLocks noGrp="1"/>
          </p:cNvSpPr>
          <p:nvPr>
            <p:ph type="title"/>
          </p:nvPr>
        </p:nvSpPr>
        <p:spPr>
          <a:xfrm>
            <a:off x="683568" y="164637"/>
            <a:ext cx="7200800" cy="482600"/>
          </a:xfrm>
          <a:prstGeom prst="rect">
            <a:avLst/>
          </a:prstGeom>
        </p:spPr>
        <p:txBody>
          <a:bodyPr/>
          <a:lstStyle>
            <a:lvl1pPr>
              <a:defRPr sz="1800">
                <a:solidFill>
                  <a:schemeClr val="bg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列表-竖向">
    <p:spTree>
      <p:nvGrpSpPr>
        <p:cNvPr id="1" name=""/>
        <p:cNvGrpSpPr/>
        <p:nvPr/>
      </p:nvGrpSpPr>
      <p:grpSpPr>
        <a:xfrm>
          <a:off x="0" y="0"/>
          <a:ext cx="0" cy="0"/>
          <a:chOff x="0" y="0"/>
          <a:chExt cx="0" cy="0"/>
        </a:xfrm>
      </p:grpSpPr>
      <p:sp>
        <p:nvSpPr>
          <p:cNvPr id="9" name="灯片编号占位符 5"/>
          <p:cNvSpPr txBox="1">
            <a:spLocks/>
          </p:cNvSpPr>
          <p:nvPr userDrawn="1"/>
        </p:nvSpPr>
        <p:spPr>
          <a:xfrm>
            <a:off x="7596188" y="6318250"/>
            <a:ext cx="504825" cy="366713"/>
          </a:xfrm>
          <a:prstGeom prst="rect">
            <a:avLst/>
          </a:prstGeom>
          <a:noFill/>
          <a:ln>
            <a:noFill/>
          </a:ln>
        </p:spPr>
        <p:txBody>
          <a:bodyPr anchor="ctr"/>
          <a:lstStyle>
            <a:defPPr>
              <a:defRPr lang="zh-CN"/>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dirty="0" smtClean="0">
                <a:solidFill>
                  <a:schemeClr val="tx1">
                    <a:lumMod val="85000"/>
                    <a:lumOff val="15000"/>
                  </a:schemeClr>
                </a:solidFill>
              </a:rPr>
              <a:t>P</a:t>
            </a:r>
            <a:fld id="{F7C28F58-B524-4F28-9E95-9D886A362B7B}" type="slidenum">
              <a:rPr lang="zh-CN" altLang="en-US" smtClean="0">
                <a:solidFill>
                  <a:schemeClr val="tx1">
                    <a:lumMod val="85000"/>
                    <a:lumOff val="15000"/>
                  </a:schemeClr>
                </a:solidFill>
              </a:rPr>
              <a:pPr fontAlgn="auto">
                <a:spcBef>
                  <a:spcPts val="0"/>
                </a:spcBef>
                <a:spcAft>
                  <a:spcPts val="0"/>
                </a:spcAft>
                <a:defRPr/>
              </a:pPr>
              <a:t>‹#›</a:t>
            </a:fld>
            <a:endParaRPr lang="zh-CN" altLang="en-US" dirty="0">
              <a:solidFill>
                <a:schemeClr val="tx1">
                  <a:lumMod val="85000"/>
                  <a:lumOff val="15000"/>
                </a:schemeClr>
              </a:solidFill>
            </a:endParaRPr>
          </a:p>
        </p:txBody>
      </p:sp>
      <p:sp>
        <p:nvSpPr>
          <p:cNvPr id="10" name="平行四边形 9"/>
          <p:cNvSpPr/>
          <p:nvPr userDrawn="1"/>
        </p:nvSpPr>
        <p:spPr bwMode="auto">
          <a:xfrm>
            <a:off x="7200900" y="6470650"/>
            <a:ext cx="466725" cy="61913"/>
          </a:xfrm>
          <a:prstGeom prst="parallelogram">
            <a:avLst/>
          </a:prstGeom>
          <a:solidFill>
            <a:srgbClr val="058FCD"/>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11" name="平行四边形 10"/>
          <p:cNvSpPr/>
          <p:nvPr userDrawn="1"/>
        </p:nvSpPr>
        <p:spPr bwMode="auto">
          <a:xfrm>
            <a:off x="8101013" y="6470650"/>
            <a:ext cx="503237" cy="61913"/>
          </a:xfrm>
          <a:prstGeom prst="parallelogram">
            <a:avLst/>
          </a:prstGeom>
          <a:solidFill>
            <a:srgbClr val="C81414"/>
          </a:solidFill>
          <a:ln w="952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p>
        </p:txBody>
      </p:sp>
      <p:sp>
        <p:nvSpPr>
          <p:cNvPr id="16" name="文本占位符 2"/>
          <p:cNvSpPr>
            <a:spLocks noGrp="1"/>
          </p:cNvSpPr>
          <p:nvPr>
            <p:ph type="body" idx="13"/>
          </p:nvPr>
        </p:nvSpPr>
        <p:spPr>
          <a:xfrm>
            <a:off x="3347864" y="1700809"/>
            <a:ext cx="5040560" cy="576065"/>
          </a:xfrm>
          <a:prstGeom prst="rect">
            <a:avLst/>
          </a:prstGeom>
          <a:noFill/>
        </p:spPr>
        <p:txBody>
          <a:bodyPr anchor="ctr">
            <a:noAutofit/>
          </a:bodyPr>
          <a:lstStyle>
            <a:lvl1pPr marL="91440" indent="0" algn="l">
              <a:spcBef>
                <a:spcPts val="0"/>
              </a:spcBef>
              <a:buNone/>
              <a:defRPr sz="14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3" name="图片占位符 2"/>
          <p:cNvSpPr>
            <a:spLocks noGrp="1"/>
          </p:cNvSpPr>
          <p:nvPr>
            <p:ph type="pic" sz="quarter" idx="14"/>
          </p:nvPr>
        </p:nvSpPr>
        <p:spPr>
          <a:xfrm>
            <a:off x="683568" y="1700809"/>
            <a:ext cx="2304256" cy="1536700"/>
          </a:xfrm>
          <a:prstGeom prst="rect">
            <a:avLst/>
          </a:prstGeom>
        </p:spPr>
        <p:txBody>
          <a:bodyPr/>
          <a:lstStyle>
            <a:lvl1pPr marL="0" indent="0" algn="ctr">
              <a:buNone/>
              <a:defRPr/>
            </a:lvl1pPr>
          </a:lstStyle>
          <a:p>
            <a:pPr lvl="0"/>
            <a:r>
              <a:rPr lang="zh-CN" altLang="en-US" noProof="0" smtClean="0"/>
              <a:t>单击图标添加图片</a:t>
            </a:r>
            <a:endParaRPr lang="zh-CN" altLang="en-US" noProof="0" dirty="0"/>
          </a:p>
        </p:txBody>
      </p:sp>
      <p:sp>
        <p:nvSpPr>
          <p:cNvPr id="15" name="文本占位符 2"/>
          <p:cNvSpPr>
            <a:spLocks noGrp="1"/>
          </p:cNvSpPr>
          <p:nvPr>
            <p:ph type="body" idx="15"/>
          </p:nvPr>
        </p:nvSpPr>
        <p:spPr>
          <a:xfrm>
            <a:off x="3347864" y="3909054"/>
            <a:ext cx="5040560" cy="576065"/>
          </a:xfrm>
          <a:prstGeom prst="rect">
            <a:avLst/>
          </a:prstGeom>
          <a:noFill/>
        </p:spPr>
        <p:txBody>
          <a:bodyPr anchor="ctr">
            <a:noAutofit/>
          </a:bodyPr>
          <a:lstStyle>
            <a:lvl1pPr marL="91440" indent="0" algn="l">
              <a:spcBef>
                <a:spcPts val="0"/>
              </a:spcBef>
              <a:buNone/>
              <a:defRPr sz="14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17" name="图片占位符 2"/>
          <p:cNvSpPr>
            <a:spLocks noGrp="1"/>
          </p:cNvSpPr>
          <p:nvPr>
            <p:ph type="pic" sz="quarter" idx="16"/>
          </p:nvPr>
        </p:nvSpPr>
        <p:spPr>
          <a:xfrm>
            <a:off x="683568" y="3909054"/>
            <a:ext cx="2304256" cy="1536700"/>
          </a:xfrm>
          <a:prstGeom prst="rect">
            <a:avLst/>
          </a:prstGeom>
        </p:spPr>
        <p:txBody>
          <a:bodyPr/>
          <a:lstStyle>
            <a:lvl1pPr marL="0" indent="0" algn="ctr">
              <a:buNone/>
              <a:defRPr/>
            </a:lvl1pPr>
          </a:lstStyle>
          <a:p>
            <a:pPr lvl="0"/>
            <a:r>
              <a:rPr lang="zh-CN" altLang="en-US" noProof="0" smtClean="0"/>
              <a:t>单击图标添加图片</a:t>
            </a:r>
            <a:endParaRPr lang="zh-CN" altLang="en-US" noProof="0" dirty="0"/>
          </a:p>
        </p:txBody>
      </p:sp>
      <p:sp>
        <p:nvSpPr>
          <p:cNvPr id="20" name="文本占位符 2"/>
          <p:cNvSpPr>
            <a:spLocks noGrp="1"/>
          </p:cNvSpPr>
          <p:nvPr>
            <p:ph type="body" idx="19"/>
          </p:nvPr>
        </p:nvSpPr>
        <p:spPr>
          <a:xfrm>
            <a:off x="3348286" y="2372090"/>
            <a:ext cx="5040138" cy="864889"/>
          </a:xfrm>
          <a:prstGeom prst="rect">
            <a:avLst/>
          </a:prstGeom>
          <a:noFill/>
        </p:spPr>
        <p:txBody>
          <a:bodyPr anchor="t">
            <a:noAutofit/>
          </a:bodyPr>
          <a:lstStyle>
            <a:lvl1pPr marL="91440" indent="0" algn="l">
              <a:spcBef>
                <a:spcPts val="0"/>
              </a:spcBef>
              <a:buNone/>
              <a:defRPr sz="10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22" name="文本占位符 2"/>
          <p:cNvSpPr>
            <a:spLocks noGrp="1"/>
          </p:cNvSpPr>
          <p:nvPr>
            <p:ph type="body" idx="20"/>
          </p:nvPr>
        </p:nvSpPr>
        <p:spPr>
          <a:xfrm>
            <a:off x="3347864" y="4580336"/>
            <a:ext cx="5040560" cy="864889"/>
          </a:xfrm>
          <a:prstGeom prst="rect">
            <a:avLst/>
          </a:prstGeom>
          <a:noFill/>
        </p:spPr>
        <p:txBody>
          <a:bodyPr anchor="t">
            <a:noAutofit/>
          </a:bodyPr>
          <a:lstStyle>
            <a:lvl1pPr marL="91440" marR="0" indent="0" algn="l" defTabSz="914400" rtl="0" eaLnBrk="1" fontAlgn="base" latinLnBrk="0" hangingPunct="1">
              <a:lnSpc>
                <a:spcPct val="100000"/>
              </a:lnSpc>
              <a:spcBef>
                <a:spcPts val="0"/>
              </a:spcBef>
              <a:spcAft>
                <a:spcPct val="0"/>
              </a:spcAft>
              <a:buClrTx/>
              <a:buSzTx/>
              <a:buFontTx/>
              <a:buNone/>
              <a:tabLst/>
              <a:defRPr sz="1000" b="0" cap="all" baseline="0"/>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12" name="标题 1"/>
          <p:cNvSpPr>
            <a:spLocks noGrp="1"/>
          </p:cNvSpPr>
          <p:nvPr>
            <p:ph type="title"/>
          </p:nvPr>
        </p:nvSpPr>
        <p:spPr>
          <a:xfrm>
            <a:off x="683568" y="164637"/>
            <a:ext cx="7200800" cy="482600"/>
          </a:xfrm>
          <a:prstGeom prst="rect">
            <a:avLst/>
          </a:prstGeom>
        </p:spPr>
        <p:txBody>
          <a:bodyPr/>
          <a:lstStyle>
            <a:lvl1pPr>
              <a:defRPr sz="1800">
                <a:solidFill>
                  <a:schemeClr val="bg1"/>
                </a:solidFill>
              </a:defRPr>
            </a:lvl1pPr>
          </a:lstStyle>
          <a:p>
            <a:r>
              <a:rPr lang="zh-CN" altLang="en-US" dirty="0" smtClean="0"/>
              <a:t>单击此处编辑母版标题样式</a:t>
            </a:r>
            <a:endParaRPr lang="zh-CN" alt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 name="Content Placeholder 2"/>
          <p:cNvSpPr txBox="1">
            <a:spLocks/>
          </p:cNvSpPr>
          <p:nvPr/>
        </p:nvSpPr>
        <p:spPr>
          <a:xfrm>
            <a:off x="468313" y="1604963"/>
            <a:ext cx="8207375" cy="4319587"/>
          </a:xfrm>
          <a:prstGeom prst="rect">
            <a:avLst/>
          </a:prstGeom>
        </p:spPr>
        <p:txBody>
          <a:bodyPr lIns="0"/>
          <a:lstStyle>
            <a:lvl1pPr marL="180000" indent="-342900" algn="l" rtl="0" fontAlgn="base">
              <a:lnSpc>
                <a:spcPct val="150000"/>
              </a:lnSpc>
              <a:spcBef>
                <a:spcPts val="0"/>
              </a:spcBef>
              <a:spcAft>
                <a:spcPct val="0"/>
              </a:spcAft>
              <a:buClr>
                <a:srgbClr val="C81414"/>
              </a:buClr>
              <a:buFont typeface="Arial" panose="020B0604020202020204" pitchFamily="34" charset="0"/>
              <a:buChar char="●"/>
              <a:defRPr sz="1800">
                <a:solidFill>
                  <a:schemeClr val="tx1">
                    <a:lumMod val="75000"/>
                    <a:lumOff val="25000"/>
                  </a:schemeClr>
                </a:solidFill>
                <a:latin typeface="+mn-lt"/>
                <a:ea typeface="+mn-ea"/>
                <a:cs typeface="+mn-cs"/>
              </a:defRPr>
            </a:lvl1pPr>
            <a:lvl2pPr marL="742950" indent="-285750" algn="l" rtl="0" eaLnBrk="0" fontAlgn="base" hangingPunct="0">
              <a:lnSpc>
                <a:spcPct val="150000"/>
              </a:lnSpc>
              <a:spcBef>
                <a:spcPct val="20000"/>
              </a:spcBef>
              <a:spcAft>
                <a:spcPct val="0"/>
              </a:spcAft>
              <a:buClr>
                <a:srgbClr val="058FCD"/>
              </a:buClr>
              <a:buFont typeface="Arial" panose="020B0604020202020204" pitchFamily="34" charset="0"/>
              <a:buChar char="●"/>
              <a:defRPr sz="1600">
                <a:solidFill>
                  <a:schemeClr val="tx1">
                    <a:lumMod val="65000"/>
                    <a:lumOff val="35000"/>
                  </a:schemeClr>
                </a:solidFill>
                <a:latin typeface="+mn-lt"/>
                <a:ea typeface="+mn-ea"/>
              </a:defRPr>
            </a:lvl2pPr>
            <a:lvl3pPr marL="1257300" indent="-342900" algn="l" rtl="0" eaLnBrk="0" fontAlgn="base" hangingPunct="0">
              <a:lnSpc>
                <a:spcPct val="150000"/>
              </a:lnSpc>
              <a:spcBef>
                <a:spcPct val="20000"/>
              </a:spcBef>
              <a:spcAft>
                <a:spcPct val="0"/>
              </a:spcAft>
              <a:buClr>
                <a:srgbClr val="C81414"/>
              </a:buClr>
              <a:buFont typeface="微软雅黑" panose="020B0503020204020204" pitchFamily="34" charset="-122"/>
              <a:buChar char="○"/>
              <a:defRPr sz="1400">
                <a:solidFill>
                  <a:schemeClr val="tx1">
                    <a:lumMod val="65000"/>
                    <a:lumOff val="35000"/>
                  </a:schemeClr>
                </a:solidFill>
                <a:latin typeface="+mn-ea"/>
                <a:ea typeface="+mn-ea"/>
              </a:defRPr>
            </a:lvl3pPr>
            <a:lvl4pPr marL="1600200" marR="0" indent="-228600" algn="l" defTabSz="914400" rtl="0" eaLnBrk="0" fontAlgn="base" latinLnBrk="0" hangingPunct="0">
              <a:lnSpc>
                <a:spcPct val="150000"/>
              </a:lnSpc>
              <a:spcBef>
                <a:spcPct val="20000"/>
              </a:spcBef>
              <a:spcAft>
                <a:spcPct val="0"/>
              </a:spcAft>
              <a:buClr>
                <a:srgbClr val="058FCD"/>
              </a:buClr>
              <a:buSzTx/>
              <a:buFont typeface="微软雅黑" panose="020B0503020204020204" pitchFamily="34" charset="-122"/>
              <a:buChar char="○"/>
              <a:tabLst/>
              <a:defRPr sz="1200">
                <a:solidFill>
                  <a:schemeClr val="tx1">
                    <a:lumMod val="65000"/>
                    <a:lumOff val="35000"/>
                  </a:schemeClr>
                </a:solidFill>
                <a:latin typeface="+mn-ea"/>
                <a:ea typeface="+mn-ea"/>
              </a:defRPr>
            </a:lvl4pPr>
            <a:lvl5pPr marL="2057400" indent="-228600" algn="l" rtl="0" eaLnBrk="0" fontAlgn="base" hangingPunct="0">
              <a:lnSpc>
                <a:spcPct val="150000"/>
              </a:lnSpc>
              <a:spcBef>
                <a:spcPct val="20000"/>
              </a:spcBef>
              <a:spcAft>
                <a:spcPct val="0"/>
              </a:spcAft>
              <a:buClr>
                <a:srgbClr val="AA64B4"/>
              </a:buClr>
              <a:buFont typeface="微软雅黑" panose="020B0503020204020204" pitchFamily="34" charset="-122"/>
              <a:buChar char="•"/>
              <a:defRPr sz="1100">
                <a:solidFill>
                  <a:schemeClr val="tx1">
                    <a:lumMod val="65000"/>
                    <a:lumOff val="35000"/>
                  </a:schemeClr>
                </a:solidFill>
                <a:latin typeface="+mn-ea"/>
                <a:ea typeface="+mn-ea"/>
              </a:defRPr>
            </a:lvl5pPr>
            <a:lvl6pPr marL="2457450" indent="-171450" algn="l" rtl="0" eaLnBrk="0" fontAlgn="base" hangingPunct="0">
              <a:spcBef>
                <a:spcPct val="20000"/>
              </a:spcBef>
              <a:spcAft>
                <a:spcPct val="0"/>
              </a:spcAft>
              <a:buClr>
                <a:schemeClr val="tx2">
                  <a:lumMod val="50000"/>
                  <a:lumOff val="50000"/>
                </a:schemeClr>
              </a:buClr>
              <a:buFont typeface="微软雅黑" panose="020B0503020204020204" pitchFamily="34" charset="-122"/>
              <a:buChar char="›"/>
              <a:defRPr sz="1000">
                <a:solidFill>
                  <a:schemeClr val="tx1"/>
                </a:solidFill>
                <a:latin typeface="+mn-ea"/>
                <a:ea typeface="+mn-ea"/>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a:lstStyle>
          <a:p>
            <a:pPr>
              <a:defRPr/>
            </a:pPr>
            <a:endParaRPr lang="en-US" altLang="zh-CN" kern="0" dirty="0" smtClean="0"/>
          </a:p>
        </p:txBody>
      </p:sp>
      <p:pic>
        <p:nvPicPr>
          <p:cNvPr id="1027" name="Picture 5"/>
          <p:cNvPicPr>
            <a:picLocks noChangeAspect="1" noChangeArrowheads="1"/>
          </p:cNvPicPr>
          <p:nvPr/>
        </p:nvPicPr>
        <p:blipFill>
          <a:blip r:embed="rId12"/>
          <a:srcRect/>
          <a:stretch>
            <a:fillRect/>
          </a:stretch>
        </p:blipFill>
        <p:spPr bwMode="auto">
          <a:xfrm>
            <a:off x="179388" y="112713"/>
            <a:ext cx="442912" cy="560387"/>
          </a:xfrm>
          <a:prstGeom prst="rect">
            <a:avLst/>
          </a:prstGeom>
          <a:noFill/>
          <a:ln w="9525">
            <a:noFill/>
            <a:miter lim="800000"/>
            <a:headEnd/>
            <a:tailEnd/>
          </a:ln>
        </p:spPr>
      </p:pic>
      <p:cxnSp>
        <p:nvCxnSpPr>
          <p:cNvPr id="7" name="直接连接符 6"/>
          <p:cNvCxnSpPr/>
          <p:nvPr userDrawn="1"/>
        </p:nvCxnSpPr>
        <p:spPr bwMode="auto">
          <a:xfrm>
            <a:off x="0" y="1047750"/>
            <a:ext cx="9144000"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标题 1"/>
          <p:cNvSpPr txBox="1">
            <a:spLocks/>
          </p:cNvSpPr>
          <p:nvPr userDrawn="1"/>
        </p:nvSpPr>
        <p:spPr>
          <a:xfrm>
            <a:off x="684213" y="165100"/>
            <a:ext cx="7200900" cy="482600"/>
          </a:xfrm>
          <a:prstGeom prst="rect">
            <a:avLst/>
          </a:prstGeom>
        </p:spPr>
        <p:txBody>
          <a:bodyPr/>
          <a:lstStyle>
            <a:lvl1pPr>
              <a:defRPr sz="1800">
                <a:solidFill>
                  <a:schemeClr val="bg1"/>
                </a:solidFill>
              </a:defRPr>
            </a:lvl1pPr>
          </a:lstStyle>
          <a:p>
            <a:pPr>
              <a:defRPr/>
            </a:pPr>
            <a:r>
              <a:rPr lang="zh-CN" altLang="en-US" kern="0" smtClean="0">
                <a:latin typeface="+mj-lt"/>
                <a:ea typeface="+mj-ea"/>
                <a:cs typeface="+mj-cs"/>
              </a:rPr>
              <a:t>单击此处编辑母版标题样式</a:t>
            </a:r>
            <a:endParaRPr lang="zh-CN" altLang="en-US" kern="0" dirty="0">
              <a:latin typeface="+mj-lt"/>
              <a:ea typeface="+mj-ea"/>
              <a:cs typeface="+mj-cs"/>
            </a:endParaRPr>
          </a:p>
        </p:txBody>
      </p:sp>
      <p:pic>
        <p:nvPicPr>
          <p:cNvPr id="1030" name="Picture 9"/>
          <p:cNvPicPr>
            <a:picLocks noChangeAspect="1" noChangeArrowheads="1"/>
          </p:cNvPicPr>
          <p:nvPr userDrawn="1"/>
        </p:nvPicPr>
        <p:blipFill>
          <a:blip r:embed="rId13"/>
          <a:srcRect l="10513" t="10342" r="12415" b="6898"/>
          <a:stretch>
            <a:fillRect/>
          </a:stretch>
        </p:blipFill>
        <p:spPr bwMode="auto">
          <a:xfrm>
            <a:off x="7429500" y="142875"/>
            <a:ext cx="1379538" cy="1003300"/>
          </a:xfrm>
          <a:prstGeom prst="rect">
            <a:avLst/>
          </a:prstGeom>
          <a:noFill/>
          <a:ln w="12700" algn="ctr">
            <a:noFill/>
            <a:miter lim="800000"/>
            <a:headEnd/>
            <a:tailEnd/>
          </a:ln>
        </p:spPr>
      </p:pic>
      <p:pic>
        <p:nvPicPr>
          <p:cNvPr id="1031" name="Picture 10" descr="C:\Users\vivianting\Desktop\未标题8.png"/>
          <p:cNvPicPr>
            <a:picLocks noChangeAspect="1" noChangeArrowheads="1"/>
          </p:cNvPicPr>
          <p:nvPr userDrawn="1"/>
        </p:nvPicPr>
        <p:blipFill>
          <a:blip r:embed="rId14"/>
          <a:srcRect l="4971" t="1717" r="74190" b="70428"/>
          <a:stretch>
            <a:fillRect/>
          </a:stretch>
        </p:blipFill>
        <p:spPr bwMode="auto">
          <a:xfrm>
            <a:off x="7786688" y="5260975"/>
            <a:ext cx="1357312" cy="1571625"/>
          </a:xfrm>
          <a:prstGeom prst="rect">
            <a:avLst/>
          </a:prstGeom>
          <a:noFill/>
          <a:ln w="9525">
            <a:noFill/>
            <a:miter lim="800000"/>
            <a:headEnd/>
            <a:tailEnd/>
          </a:ln>
        </p:spPr>
      </p:pic>
      <p:sp>
        <p:nvSpPr>
          <p:cNvPr id="11" name="灯片编号占位符 5"/>
          <p:cNvSpPr>
            <a:spLocks noGrp="1"/>
          </p:cNvSpPr>
          <p:nvPr userDrawn="1"/>
        </p:nvSpPr>
        <p:spPr>
          <a:xfrm>
            <a:off x="8001000" y="6561138"/>
            <a:ext cx="500063" cy="296862"/>
          </a:xfrm>
          <a:prstGeom prst="rect">
            <a:avLst/>
          </a:prstGeom>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B01457CE-75C7-411E-B3D0-52558BC4DA29}" type="slidenum">
              <a:rPr lang="zh-CN" altLang="en-US" smtClean="0"/>
              <a:pPr fontAlgn="auto">
                <a:spcBef>
                  <a:spcPts val="0"/>
                </a:spcBef>
                <a:spcAft>
                  <a:spcPts val="0"/>
                </a:spcAft>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2" r:id="rId3"/>
    <p:sldLayoutId id="2147483783" r:id="rId4"/>
    <p:sldLayoutId id="2147483786" r:id="rId5"/>
    <p:sldLayoutId id="2147483787" r:id="rId6"/>
    <p:sldLayoutId id="2147483788" r:id="rId7"/>
    <p:sldLayoutId id="2147483789" r:id="rId8"/>
    <p:sldLayoutId id="2147483790" r:id="rId9"/>
    <p:sldLayoutId id="2147483791" r:id="rId10"/>
  </p:sldLayoutIdLst>
  <p:transition spd="slow"/>
  <p:timing>
    <p:tnLst>
      <p:par>
        <p:cTn id="1" dur="indefinite" restart="never" nodeType="tmRoot"/>
      </p:par>
    </p:tnLst>
  </p:timing>
  <p:hf hdr="0" ftr="0" dt="0"/>
  <p:txStyles>
    <p:titleStyle>
      <a:lvl1pPr algn="l" rtl="0" eaLnBrk="0" fontAlgn="base" hangingPunct="0">
        <a:spcBef>
          <a:spcPct val="0"/>
        </a:spcBef>
        <a:spcAft>
          <a:spcPct val="0"/>
        </a:spcAft>
        <a:defRPr sz="2000">
          <a:solidFill>
            <a:srgbClr val="058FCD"/>
          </a:solidFill>
          <a:latin typeface="+mj-lt"/>
          <a:ea typeface="+mj-ea"/>
          <a:cs typeface="+mj-cs"/>
        </a:defRPr>
      </a:lvl1pPr>
      <a:lvl2pPr algn="l" rtl="0" eaLnBrk="0" fontAlgn="base" hangingPunct="0">
        <a:spcBef>
          <a:spcPct val="0"/>
        </a:spcBef>
        <a:spcAft>
          <a:spcPct val="0"/>
        </a:spcAft>
        <a:defRPr sz="2000">
          <a:solidFill>
            <a:srgbClr val="058FCD"/>
          </a:solidFill>
          <a:latin typeface="Arial" pitchFamily="34" charset="0"/>
          <a:ea typeface="微软雅黑" pitchFamily="34" charset="-122"/>
        </a:defRPr>
      </a:lvl2pPr>
      <a:lvl3pPr algn="l" rtl="0" eaLnBrk="0" fontAlgn="base" hangingPunct="0">
        <a:spcBef>
          <a:spcPct val="0"/>
        </a:spcBef>
        <a:spcAft>
          <a:spcPct val="0"/>
        </a:spcAft>
        <a:defRPr sz="2000">
          <a:solidFill>
            <a:srgbClr val="058FCD"/>
          </a:solidFill>
          <a:latin typeface="Arial" pitchFamily="34" charset="0"/>
          <a:ea typeface="微软雅黑" pitchFamily="34" charset="-122"/>
        </a:defRPr>
      </a:lvl3pPr>
      <a:lvl4pPr algn="l" rtl="0" eaLnBrk="0" fontAlgn="base" hangingPunct="0">
        <a:spcBef>
          <a:spcPct val="0"/>
        </a:spcBef>
        <a:spcAft>
          <a:spcPct val="0"/>
        </a:spcAft>
        <a:defRPr sz="2000">
          <a:solidFill>
            <a:srgbClr val="058FCD"/>
          </a:solidFill>
          <a:latin typeface="Arial" pitchFamily="34" charset="0"/>
          <a:ea typeface="微软雅黑" pitchFamily="34" charset="-122"/>
        </a:defRPr>
      </a:lvl4pPr>
      <a:lvl5pPr algn="l" rtl="0" eaLnBrk="0" fontAlgn="base" hangingPunct="0">
        <a:spcBef>
          <a:spcPct val="0"/>
        </a:spcBef>
        <a:spcAft>
          <a:spcPct val="0"/>
        </a:spcAft>
        <a:defRPr sz="2000">
          <a:solidFill>
            <a:srgbClr val="058FCD"/>
          </a:solidFill>
          <a:latin typeface="Arial" pitchFamily="34" charset="0"/>
          <a:ea typeface="微软雅黑" pitchFamily="34" charset="-122"/>
        </a:defRPr>
      </a:lvl5pPr>
      <a:lvl6pPr marL="457200" algn="l" rtl="0" fontAlgn="base">
        <a:spcBef>
          <a:spcPct val="0"/>
        </a:spcBef>
        <a:spcAft>
          <a:spcPct val="0"/>
        </a:spcAft>
        <a:defRPr sz="1600">
          <a:solidFill>
            <a:srgbClr val="058FCD"/>
          </a:solidFill>
          <a:latin typeface="Arial" pitchFamily="34" charset="0"/>
          <a:ea typeface="微软雅黑" pitchFamily="34" charset="-122"/>
        </a:defRPr>
      </a:lvl6pPr>
      <a:lvl7pPr marL="914400" algn="l" rtl="0" fontAlgn="base">
        <a:spcBef>
          <a:spcPct val="0"/>
        </a:spcBef>
        <a:spcAft>
          <a:spcPct val="0"/>
        </a:spcAft>
        <a:defRPr sz="1600">
          <a:solidFill>
            <a:srgbClr val="058FCD"/>
          </a:solidFill>
          <a:latin typeface="Arial" pitchFamily="34" charset="0"/>
          <a:ea typeface="微软雅黑" pitchFamily="34" charset="-122"/>
        </a:defRPr>
      </a:lvl7pPr>
      <a:lvl8pPr marL="1371600" algn="l" rtl="0" fontAlgn="base">
        <a:spcBef>
          <a:spcPct val="0"/>
        </a:spcBef>
        <a:spcAft>
          <a:spcPct val="0"/>
        </a:spcAft>
        <a:defRPr sz="1600">
          <a:solidFill>
            <a:srgbClr val="058FCD"/>
          </a:solidFill>
          <a:latin typeface="Arial" pitchFamily="34" charset="0"/>
          <a:ea typeface="微软雅黑" pitchFamily="34" charset="-122"/>
        </a:defRPr>
      </a:lvl8pPr>
      <a:lvl9pPr marL="1828800" algn="l" rtl="0" fontAlgn="base">
        <a:spcBef>
          <a:spcPct val="0"/>
        </a:spcBef>
        <a:spcAft>
          <a:spcPct val="0"/>
        </a:spcAft>
        <a:defRPr sz="1600">
          <a:solidFill>
            <a:srgbClr val="058FCD"/>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localhost:8888/notebooks/work/rnc2ip/rnc2ip.ipynb"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pypi.python.org/"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3"/>
          <p:cNvSpPr>
            <a:spLocks noChangeArrowheads="1"/>
          </p:cNvSpPr>
          <p:nvPr/>
        </p:nvSpPr>
        <p:spPr bwMode="auto">
          <a:xfrm>
            <a:off x="0" y="1047750"/>
            <a:ext cx="3868738" cy="508000"/>
          </a:xfrm>
          <a:prstGeom prst="rect">
            <a:avLst/>
          </a:prstGeom>
          <a:noFill/>
          <a:ln w="9525">
            <a:noFill/>
            <a:miter lim="800000"/>
            <a:headEnd/>
            <a:tailEnd/>
          </a:ln>
        </p:spPr>
        <p:txBody>
          <a:bodyPr wrap="none">
            <a:spAutoFit/>
          </a:bodyPr>
          <a:lstStyle/>
          <a:p>
            <a:pPr defTabSz="911225" eaLnBrk="0" hangingPunct="0">
              <a:lnSpc>
                <a:spcPct val="150000"/>
              </a:lnSpc>
            </a:pPr>
            <a:r>
              <a:rPr lang="zh-CN" altLang="en-US" b="1">
                <a:solidFill>
                  <a:srgbClr val="F9FBFB"/>
                </a:solidFill>
                <a:latin typeface="微软雅黑" pitchFamily="34" charset="-122"/>
                <a:ea typeface="微软雅黑" pitchFamily="34" charset="-122"/>
              </a:rPr>
              <a:t>四川联通</a:t>
            </a:r>
            <a:r>
              <a:rPr lang="en-US" altLang="zh-CN" b="1">
                <a:solidFill>
                  <a:srgbClr val="F9FBFB"/>
                </a:solidFill>
                <a:latin typeface="微软雅黑" pitchFamily="34" charset="-122"/>
                <a:ea typeface="微软雅黑" pitchFamily="34" charset="-122"/>
              </a:rPr>
              <a:t>IT</a:t>
            </a:r>
            <a:r>
              <a:rPr lang="zh-CN" altLang="en-US" b="1">
                <a:solidFill>
                  <a:srgbClr val="F9FBFB"/>
                </a:solidFill>
                <a:latin typeface="微软雅黑" pitchFamily="34" charset="-122"/>
                <a:ea typeface="微软雅黑" pitchFamily="34" charset="-122"/>
              </a:rPr>
              <a:t>工程师系列培训（初级）</a:t>
            </a:r>
            <a:endParaRPr lang="zh-CN" altLang="en-US" sz="2800" b="1">
              <a:solidFill>
                <a:srgbClr val="F9FBFB"/>
              </a:solidFill>
              <a:latin typeface="微软雅黑" pitchFamily="34" charset="-122"/>
              <a:ea typeface="微软雅黑" pitchFamily="34" charset="-122"/>
            </a:endParaRPr>
          </a:p>
        </p:txBody>
      </p:sp>
      <p:sp>
        <p:nvSpPr>
          <p:cNvPr id="10243" name="Text Box 4"/>
          <p:cNvSpPr txBox="1">
            <a:spLocks noChangeArrowheads="1"/>
          </p:cNvSpPr>
          <p:nvPr/>
        </p:nvSpPr>
        <p:spPr bwMode="auto">
          <a:xfrm>
            <a:off x="1428750" y="2667000"/>
            <a:ext cx="6000750" cy="2178050"/>
          </a:xfrm>
          <a:prstGeom prst="rect">
            <a:avLst/>
          </a:prstGeom>
          <a:noFill/>
          <a:ln w="9525">
            <a:noFill/>
            <a:miter lim="800000"/>
            <a:headEnd/>
            <a:tailEnd/>
          </a:ln>
        </p:spPr>
        <p:txBody>
          <a:bodyPr>
            <a:spAutoFit/>
          </a:bodyPr>
          <a:lstStyle/>
          <a:p>
            <a:pPr algn="ctr" defTabSz="911225" eaLnBrk="0" hangingPunct="0">
              <a:lnSpc>
                <a:spcPct val="150000"/>
              </a:lnSpc>
            </a:pPr>
            <a:r>
              <a:rPr lang="en-US" altLang="zh-CN" sz="4800">
                <a:solidFill>
                  <a:schemeClr val="bg1"/>
                </a:solidFill>
                <a:latin typeface="微软雅黑" pitchFamily="34" charset="-122"/>
                <a:ea typeface="微软雅黑" pitchFamily="34" charset="-122"/>
              </a:rPr>
              <a:t>Python</a:t>
            </a:r>
            <a:r>
              <a:rPr lang="zh-CN" altLang="en-US" sz="4800">
                <a:solidFill>
                  <a:schemeClr val="bg1"/>
                </a:solidFill>
                <a:latin typeface="微软雅黑" pitchFamily="34" charset="-122"/>
                <a:ea typeface="微软雅黑" pitchFamily="34" charset="-122"/>
              </a:rPr>
              <a:t>程序设计语言入门</a:t>
            </a:r>
          </a:p>
        </p:txBody>
      </p:sp>
      <p:sp>
        <p:nvSpPr>
          <p:cNvPr id="10244" name="TextBox 3"/>
          <p:cNvSpPr txBox="1">
            <a:spLocks noChangeArrowheads="1"/>
          </p:cNvSpPr>
          <p:nvPr/>
        </p:nvSpPr>
        <p:spPr bwMode="auto">
          <a:xfrm>
            <a:off x="2143125" y="5929313"/>
            <a:ext cx="4679950" cy="461962"/>
          </a:xfrm>
          <a:prstGeom prst="rect">
            <a:avLst/>
          </a:prstGeom>
          <a:noFill/>
          <a:ln w="9525">
            <a:noFill/>
            <a:miter lim="800000"/>
            <a:headEnd/>
            <a:tailEnd/>
          </a:ln>
        </p:spPr>
        <p:txBody>
          <a:bodyPr>
            <a:spAutoFit/>
          </a:bodyPr>
          <a:lstStyle/>
          <a:p>
            <a:pPr algn="ctr"/>
            <a:r>
              <a:rPr lang="en-US" altLang="zh-CN" sz="2400" b="1">
                <a:ea typeface="微软雅黑" pitchFamily="34" charset="-122"/>
              </a:rPr>
              <a:t>2018</a:t>
            </a:r>
            <a:r>
              <a:rPr lang="zh-CN" altLang="en-US" sz="2400" b="1">
                <a:ea typeface="微软雅黑" pitchFamily="34" charset="-122"/>
              </a:rPr>
              <a:t>年</a:t>
            </a:r>
            <a:r>
              <a:rPr lang="en-US" altLang="zh-CN" sz="2400" b="1">
                <a:ea typeface="微软雅黑" pitchFamily="34" charset="-122"/>
              </a:rPr>
              <a:t>3</a:t>
            </a:r>
            <a:r>
              <a:rPr lang="zh-CN" altLang="en-US" sz="2400" b="1">
                <a:ea typeface="微软雅黑" pitchFamily="34" charset="-122"/>
              </a:rPr>
              <a:t>月</a:t>
            </a:r>
          </a:p>
        </p:txBody>
      </p:sp>
      <p:sp>
        <p:nvSpPr>
          <p:cNvPr id="7" name="TextBox 3">
            <a:extLst>
              <a:ext uri="{FF2B5EF4-FFF2-40B4-BE49-F238E27FC236}"/>
            </a:extLst>
          </p:cNvPr>
          <p:cNvSpPr txBox="1"/>
          <p:nvPr/>
        </p:nvSpPr>
        <p:spPr>
          <a:xfrm>
            <a:off x="5010150" y="6550025"/>
            <a:ext cx="4133850" cy="307975"/>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400" dirty="0">
                <a:solidFill>
                  <a:schemeClr val="bg1">
                    <a:lumMod val="65000"/>
                  </a:schemeClr>
                </a:solidFill>
                <a:latin typeface="微软雅黑" pitchFamily="34" charset="-122"/>
              </a:rPr>
              <a:t>中国联合网络通信有限公司四川省分公司版权所有</a:t>
            </a:r>
          </a:p>
        </p:txBody>
      </p:sp>
      <p:sp>
        <p:nvSpPr>
          <p:cNvPr id="10246" name="矩形 7"/>
          <p:cNvSpPr>
            <a:spLocks noChangeArrowheads="1"/>
          </p:cNvSpPr>
          <p:nvPr/>
        </p:nvSpPr>
        <p:spPr bwMode="auto">
          <a:xfrm>
            <a:off x="0" y="1500188"/>
            <a:ext cx="3868738" cy="738187"/>
          </a:xfrm>
          <a:prstGeom prst="rect">
            <a:avLst/>
          </a:prstGeom>
          <a:noFill/>
          <a:ln w="9525">
            <a:noFill/>
            <a:miter lim="800000"/>
            <a:headEnd/>
            <a:tailEnd/>
          </a:ln>
        </p:spPr>
        <p:txBody>
          <a:bodyPr wrap="none">
            <a:spAutoFit/>
          </a:bodyPr>
          <a:lstStyle/>
          <a:p>
            <a:pPr defTabSz="911225" eaLnBrk="0" hangingPunct="0">
              <a:lnSpc>
                <a:spcPct val="150000"/>
              </a:lnSpc>
            </a:pPr>
            <a:r>
              <a:rPr lang="zh-CN" altLang="en-US" b="1">
                <a:solidFill>
                  <a:srgbClr val="F9FBFB"/>
                </a:solidFill>
                <a:latin typeface="微软雅黑" pitchFamily="34" charset="-122"/>
                <a:ea typeface="微软雅黑" pitchFamily="34" charset="-122"/>
              </a:rPr>
              <a:t>四川联通</a:t>
            </a:r>
            <a:r>
              <a:rPr lang="en-US" altLang="zh-CN" b="1">
                <a:solidFill>
                  <a:srgbClr val="F9FBFB"/>
                </a:solidFill>
                <a:latin typeface="微软雅黑" pitchFamily="34" charset="-122"/>
                <a:ea typeface="微软雅黑" pitchFamily="34" charset="-122"/>
              </a:rPr>
              <a:t>IT</a:t>
            </a:r>
            <a:r>
              <a:rPr lang="zh-CN" altLang="en-US" b="1">
                <a:solidFill>
                  <a:srgbClr val="F9FBFB"/>
                </a:solidFill>
                <a:latin typeface="微软雅黑" pitchFamily="34" charset="-122"/>
                <a:ea typeface="微软雅黑" pitchFamily="34" charset="-122"/>
              </a:rPr>
              <a:t>工程师系列培训（初级）</a:t>
            </a:r>
            <a:endParaRPr lang="zh-CN" altLang="en-US" sz="2800" b="1">
              <a:solidFill>
                <a:srgbClr val="F9FBFB"/>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en-US" altLang="zh-CN" b="1" smtClean="0">
                <a:solidFill>
                  <a:srgbClr val="942124"/>
                </a:solidFill>
              </a:rPr>
              <a:t>Python</a:t>
            </a:r>
            <a:r>
              <a:rPr lang="zh-CN" altLang="en-US" b="1" smtClean="0">
                <a:solidFill>
                  <a:srgbClr val="942124"/>
                </a:solidFill>
              </a:rPr>
              <a:t>语言的特点</a:t>
            </a:r>
            <a:r>
              <a:rPr lang="zh-CN" altLang="en-US" smtClean="0">
                <a:solidFill>
                  <a:schemeClr val="bg1"/>
                </a:solidFill>
              </a:rPr>
              <a:t/>
            </a:r>
            <a:br>
              <a:rPr lang="zh-CN" altLang="en-US" smtClean="0">
                <a:solidFill>
                  <a:schemeClr val="bg1"/>
                </a:solidFill>
              </a:rPr>
            </a:br>
            <a:endParaRPr lang="zh-CN" altLang="en-US" smtClean="0"/>
          </a:p>
        </p:txBody>
      </p:sp>
      <p:sp>
        <p:nvSpPr>
          <p:cNvPr id="18435" name="内容占位符 1"/>
          <p:cNvSpPr>
            <a:spLocks noGrp="1"/>
          </p:cNvSpPr>
          <p:nvPr/>
        </p:nvSpPr>
        <p:spPr bwMode="auto">
          <a:xfrm>
            <a:off x="357188" y="1928813"/>
            <a:ext cx="3008312" cy="2427287"/>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缺点一：运行速度慢</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缺点二：加密难</a:t>
            </a:r>
            <a:endParaRPr kumimoji="1" lang="en-US" altLang="zh-CN" sz="2400">
              <a:latin typeface="微软雅黑 Light"/>
              <a:ea typeface="微软雅黑 Light"/>
              <a:cs typeface="微软雅黑 Light"/>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latin typeface="微软雅黑 Light"/>
                <a:ea typeface="微软雅黑 Light"/>
                <a:cs typeface="微软雅黑 Light"/>
              </a:rPr>
              <a:t>Python</a:t>
            </a:r>
            <a:r>
              <a:rPr lang="zh-CN" altLang="en-US" smtClean="0">
                <a:latin typeface="微软雅黑 Light"/>
                <a:ea typeface="微软雅黑 Light"/>
                <a:cs typeface="微软雅黑 Light"/>
              </a:rPr>
              <a:t>语言与</a:t>
            </a:r>
            <a:r>
              <a:rPr lang="en-US" altLang="zh-CN" smtClean="0">
                <a:latin typeface="微软雅黑 Light"/>
                <a:ea typeface="微软雅黑 Light"/>
                <a:cs typeface="微软雅黑 Light"/>
              </a:rPr>
              <a:t>Java</a:t>
            </a:r>
            <a:r>
              <a:rPr lang="zh-CN" altLang="en-US" smtClean="0">
                <a:latin typeface="微软雅黑 Light"/>
                <a:ea typeface="微软雅黑 Light"/>
                <a:cs typeface="微软雅黑 Light"/>
              </a:rPr>
              <a:t/>
            </a:r>
            <a:br>
              <a:rPr lang="zh-CN" altLang="en-US" smtClean="0">
                <a:latin typeface="微软雅黑 Light"/>
                <a:ea typeface="微软雅黑 Light"/>
                <a:cs typeface="微软雅黑 Light"/>
              </a:rPr>
            </a:br>
            <a:endParaRPr lang="zh-CN" altLang="en-US" smtClean="0"/>
          </a:p>
        </p:txBody>
      </p:sp>
      <p:sp>
        <p:nvSpPr>
          <p:cNvPr id="4" name="内容占位符 1"/>
          <p:cNvSpPr>
            <a:spLocks noGrp="1"/>
          </p:cNvSpPr>
          <p:nvPr/>
        </p:nvSpPr>
        <p:spPr>
          <a:xfrm>
            <a:off x="3427413" y="2786063"/>
            <a:ext cx="2744787" cy="259238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kumimoji="1" lang="zh-CN" altLang="en-US" dirty="0" smtClean="0"/>
              <a:t>动态类型和静态类型</a:t>
            </a:r>
            <a:endParaRPr kumimoji="1" lang="en-US" altLang="zh-CN" dirty="0" smtClean="0"/>
          </a:p>
          <a:p>
            <a:pPr fontAlgn="auto">
              <a:lnSpc>
                <a:spcPct val="150000"/>
              </a:lnSpc>
              <a:spcAft>
                <a:spcPts val="0"/>
              </a:spcAft>
              <a:defRPr/>
            </a:pPr>
            <a:r>
              <a:rPr kumimoji="1" lang="en-US" altLang="zh-CN" dirty="0" smtClean="0"/>
              <a:t>Python</a:t>
            </a:r>
            <a:r>
              <a:rPr kumimoji="1" lang="zh-CN" altLang="en-US" dirty="0" smtClean="0"/>
              <a:t>中一切皆对象</a:t>
            </a:r>
            <a:endParaRPr kumimoji="1" lang="en-US" altLang="zh-CN" dirty="0" smtClean="0"/>
          </a:p>
          <a:p>
            <a:pPr fontAlgn="auto">
              <a:lnSpc>
                <a:spcPct val="150000"/>
              </a:lnSpc>
              <a:spcAft>
                <a:spcPts val="0"/>
              </a:spcAft>
              <a:defRPr/>
            </a:pPr>
            <a:r>
              <a:rPr kumimoji="1" lang="zh-CN" altLang="en-US" dirty="0" smtClean="0"/>
              <a:t>括号与缩进</a:t>
            </a:r>
            <a:endParaRPr kumimoji="1" lang="en-US" altLang="zh-CN" dirty="0" smtClean="0"/>
          </a:p>
          <a:p>
            <a:pPr fontAlgn="auto">
              <a:lnSpc>
                <a:spcPct val="150000"/>
              </a:lnSpc>
              <a:spcAft>
                <a:spcPts val="0"/>
              </a:spcAft>
              <a:defRPr/>
            </a:pPr>
            <a:r>
              <a:rPr kumimoji="1" lang="zh-CN" altLang="en-US" dirty="0" smtClean="0"/>
              <a:t>应用领域</a:t>
            </a:r>
            <a:endParaRPr kumimoji="1" lang="zh-CN" altLang="en-US" dirty="0"/>
          </a:p>
        </p:txBody>
      </p:sp>
      <p:pic>
        <p:nvPicPr>
          <p:cNvPr id="19460" name="图片 4"/>
          <p:cNvPicPr>
            <a:picLocks noChangeAspect="1"/>
          </p:cNvPicPr>
          <p:nvPr/>
        </p:nvPicPr>
        <p:blipFill>
          <a:blip r:embed="rId3"/>
          <a:srcRect/>
          <a:stretch>
            <a:fillRect/>
          </a:stretch>
        </p:blipFill>
        <p:spPr bwMode="auto">
          <a:xfrm>
            <a:off x="1127125" y="1681163"/>
            <a:ext cx="1947863" cy="769937"/>
          </a:xfrm>
          <a:prstGeom prst="rect">
            <a:avLst/>
          </a:prstGeom>
          <a:noFill/>
          <a:ln w="9525">
            <a:noFill/>
            <a:miter lim="800000"/>
            <a:headEnd/>
            <a:tailEnd/>
          </a:ln>
        </p:spPr>
      </p:pic>
      <p:pic>
        <p:nvPicPr>
          <p:cNvPr id="19461" name="图片 5"/>
          <p:cNvPicPr>
            <a:picLocks noChangeAspect="1"/>
          </p:cNvPicPr>
          <p:nvPr/>
        </p:nvPicPr>
        <p:blipFill>
          <a:blip r:embed="rId4"/>
          <a:srcRect l="6805" t="11047" r="10127" b="14825"/>
          <a:stretch>
            <a:fillRect/>
          </a:stretch>
        </p:blipFill>
        <p:spPr bwMode="auto">
          <a:xfrm>
            <a:off x="6665913" y="1479550"/>
            <a:ext cx="1350962" cy="9715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latin typeface="微软雅黑 Light"/>
                <a:ea typeface="微软雅黑 Light"/>
                <a:cs typeface="微软雅黑 Light"/>
              </a:rPr>
              <a:t>Python</a:t>
            </a:r>
            <a:r>
              <a:rPr lang="zh-CN" altLang="en-US" smtClean="0">
                <a:latin typeface="微软雅黑 Light"/>
                <a:ea typeface="微软雅黑 Light"/>
                <a:cs typeface="微软雅黑 Light"/>
              </a:rPr>
              <a:t>语言与</a:t>
            </a:r>
            <a:r>
              <a:rPr lang="en-US" altLang="zh-CN" smtClean="0">
                <a:latin typeface="微软雅黑 Light"/>
                <a:ea typeface="微软雅黑 Light"/>
                <a:cs typeface="微软雅黑 Light"/>
              </a:rPr>
              <a:t>R</a:t>
            </a:r>
            <a:r>
              <a:rPr lang="zh-CN" altLang="en-US" smtClean="0">
                <a:latin typeface="微软雅黑 Light"/>
                <a:ea typeface="微软雅黑 Light"/>
                <a:cs typeface="微软雅黑 Light"/>
              </a:rPr>
              <a:t>语言</a:t>
            </a:r>
            <a:br>
              <a:rPr lang="zh-CN" altLang="en-US" smtClean="0">
                <a:latin typeface="微软雅黑 Light"/>
                <a:ea typeface="微软雅黑 Light"/>
                <a:cs typeface="微软雅黑 Light"/>
              </a:rPr>
            </a:br>
            <a:endParaRPr lang="zh-CN" altLang="en-US" smtClean="0"/>
          </a:p>
        </p:txBody>
      </p:sp>
      <p:pic>
        <p:nvPicPr>
          <p:cNvPr id="20483" name="图片 3"/>
          <p:cNvPicPr>
            <a:picLocks noChangeAspect="1"/>
          </p:cNvPicPr>
          <p:nvPr/>
        </p:nvPicPr>
        <p:blipFill>
          <a:blip r:embed="rId2"/>
          <a:srcRect/>
          <a:stretch>
            <a:fillRect/>
          </a:stretch>
        </p:blipFill>
        <p:spPr bwMode="auto">
          <a:xfrm>
            <a:off x="1016000" y="1643063"/>
            <a:ext cx="1947863" cy="769937"/>
          </a:xfrm>
          <a:prstGeom prst="rect">
            <a:avLst/>
          </a:prstGeom>
          <a:noFill/>
          <a:ln w="9525">
            <a:noFill/>
            <a:miter lim="800000"/>
            <a:headEnd/>
            <a:tailEnd/>
          </a:ln>
        </p:spPr>
      </p:pic>
      <p:pic>
        <p:nvPicPr>
          <p:cNvPr id="20484" name="图片 4"/>
          <p:cNvPicPr>
            <a:picLocks noChangeAspect="1"/>
          </p:cNvPicPr>
          <p:nvPr/>
        </p:nvPicPr>
        <p:blipFill>
          <a:blip r:embed="rId3"/>
          <a:srcRect/>
          <a:stretch>
            <a:fillRect/>
          </a:stretch>
        </p:blipFill>
        <p:spPr bwMode="auto">
          <a:xfrm>
            <a:off x="5149850" y="1481138"/>
            <a:ext cx="798513" cy="931862"/>
          </a:xfrm>
          <a:prstGeom prst="rect">
            <a:avLst/>
          </a:prstGeom>
          <a:noFill/>
          <a:ln w="9525">
            <a:noFill/>
            <a:miter lim="800000"/>
            <a:headEnd/>
            <a:tailEnd/>
          </a:ln>
        </p:spPr>
      </p:pic>
      <p:sp>
        <p:nvSpPr>
          <p:cNvPr id="6" name="内容占位符 1"/>
          <p:cNvSpPr>
            <a:spLocks noGrp="1"/>
          </p:cNvSpPr>
          <p:nvPr/>
        </p:nvSpPr>
        <p:spPr>
          <a:xfrm>
            <a:off x="993775" y="2867025"/>
            <a:ext cx="3994150" cy="259397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kumimoji="1" lang="zh-CN" altLang="en-US" sz="2400" dirty="0" smtClean="0"/>
              <a:t>机器学习的一把利器</a:t>
            </a:r>
            <a:endParaRPr kumimoji="1" lang="en-US" altLang="zh-CN" sz="2400" dirty="0" smtClean="0"/>
          </a:p>
          <a:p>
            <a:pPr fontAlgn="auto">
              <a:lnSpc>
                <a:spcPct val="150000"/>
              </a:lnSpc>
              <a:spcAft>
                <a:spcPts val="0"/>
              </a:spcAft>
              <a:defRPr/>
            </a:pPr>
            <a:r>
              <a:rPr kumimoji="1" lang="zh-CN" altLang="en-US" sz="2400" dirty="0" smtClean="0"/>
              <a:t>可读性强，便于上手</a:t>
            </a:r>
            <a:endParaRPr kumimoji="1" lang="en-US" altLang="zh-CN" sz="2400" dirty="0" smtClean="0"/>
          </a:p>
          <a:p>
            <a:pPr fontAlgn="auto">
              <a:lnSpc>
                <a:spcPct val="150000"/>
              </a:lnSpc>
              <a:spcAft>
                <a:spcPts val="0"/>
              </a:spcAft>
              <a:defRPr/>
            </a:pPr>
            <a:r>
              <a:rPr kumimoji="1" lang="zh-CN" altLang="en-US" sz="2400" dirty="0" smtClean="0"/>
              <a:t>灵活性强：可与其他如</a:t>
            </a:r>
            <a:r>
              <a:rPr kumimoji="1" lang="en-US" altLang="zh-CN" sz="2400" dirty="0" smtClean="0"/>
              <a:t>Web</a:t>
            </a:r>
            <a:r>
              <a:rPr kumimoji="1" lang="zh-CN" altLang="en-US" sz="2400" dirty="0" smtClean="0"/>
              <a:t>应用程序进行整合</a:t>
            </a:r>
            <a:endParaRPr kumimoji="1" lang="en-US" altLang="zh-CN" sz="2400" dirty="0" smtClean="0"/>
          </a:p>
          <a:p>
            <a:pPr fontAlgn="auto">
              <a:lnSpc>
                <a:spcPct val="150000"/>
              </a:lnSpc>
              <a:spcAft>
                <a:spcPts val="0"/>
              </a:spcAft>
              <a:defRPr/>
            </a:pPr>
            <a:r>
              <a:rPr kumimoji="1" lang="zh-CN" altLang="en-US" sz="2400" dirty="0" smtClean="0"/>
              <a:t>通用语言，应用领域更广泛</a:t>
            </a:r>
            <a:endParaRPr kumimoji="1" lang="zh-CN" altLang="en-US" dirty="0"/>
          </a:p>
        </p:txBody>
      </p:sp>
      <p:sp>
        <p:nvSpPr>
          <p:cNvPr id="20486" name="内容占位符 1"/>
          <p:cNvSpPr txBox="1">
            <a:spLocks/>
          </p:cNvSpPr>
          <p:nvPr/>
        </p:nvSpPr>
        <p:spPr bwMode="auto">
          <a:xfrm>
            <a:off x="5149850" y="2867025"/>
            <a:ext cx="3994150" cy="2593975"/>
          </a:xfrm>
          <a:prstGeom prst="rect">
            <a:avLst/>
          </a:prstGeom>
          <a:noFill/>
          <a:ln w="9525">
            <a:noFill/>
            <a:miter lim="800000"/>
            <a:headEnd/>
            <a:tailEnd/>
          </a:ln>
        </p:spPr>
        <p:txBody>
          <a:bodyPr/>
          <a:lstStyle/>
          <a:p>
            <a:pPr>
              <a:lnSpc>
                <a:spcPct val="150000"/>
              </a:lnSpc>
            </a:pPr>
            <a:r>
              <a:rPr kumimoji="1" lang="zh-CN" altLang="en-US" sz="2400">
                <a:ea typeface="微软雅黑" pitchFamily="34" charset="-122"/>
              </a:rPr>
              <a:t>以统计推断为导向</a:t>
            </a:r>
            <a:endParaRPr kumimoji="1" lang="en-US" altLang="zh-CN" sz="2400">
              <a:ea typeface="微软雅黑" pitchFamily="34" charset="-122"/>
            </a:endParaRPr>
          </a:p>
          <a:p>
            <a:pPr>
              <a:lnSpc>
                <a:spcPct val="150000"/>
              </a:lnSpc>
            </a:pPr>
            <a:r>
              <a:rPr kumimoji="1" lang="zh-CN" altLang="en-US" sz="2400">
                <a:ea typeface="微软雅黑" pitchFamily="34" charset="-122"/>
              </a:rPr>
              <a:t>数据分析之外的领域有所限制</a:t>
            </a:r>
            <a:endParaRPr kumimoji="1" lang="en-US" altLang="zh-CN" sz="2400">
              <a:ea typeface="微软雅黑" pitchFamily="34" charset="-122"/>
            </a:endParaRPr>
          </a:p>
          <a:p>
            <a:pPr>
              <a:lnSpc>
                <a:spcPct val="150000"/>
              </a:lnSpc>
            </a:pPr>
            <a:r>
              <a:rPr kumimoji="1" lang="zh-CN" altLang="en-US" sz="2400">
                <a:ea typeface="微软雅黑" pitchFamily="34" charset="-122"/>
              </a:rPr>
              <a:t>包凌乱且一致性较差</a:t>
            </a:r>
            <a:endParaRPr kumimoji="1" lang="en-US" altLang="zh-CN" sz="2400">
              <a:ea typeface="微软雅黑" pitchFamily="34" charset="-122"/>
            </a:endParaRPr>
          </a:p>
          <a:p>
            <a:pPr>
              <a:lnSpc>
                <a:spcPct val="150000"/>
              </a:lnSpc>
            </a:pPr>
            <a:endParaRPr kumimoji="1" lang="zh-CN" altLang="en-US">
              <a:ea typeface="微软雅黑" pitchFamily="34" charset="-122"/>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288" y="1141413"/>
            <a:ext cx="4968875" cy="5002212"/>
          </a:xfrm>
        </p:spPr>
        <p:txBody>
          <a:bodyPr/>
          <a:lstStyle/>
          <a:p>
            <a:pPr eaLnBrk="1" hangingPunct="1">
              <a:defRPr/>
            </a:pPr>
            <a:r>
              <a:rPr lang="zh-CN" altLang="en-US" sz="1600" dirty="0" smtClean="0"/>
              <a:t>在命令行模式下敲命令</a:t>
            </a:r>
            <a:r>
              <a:rPr lang="en-US" sz="1600" dirty="0" smtClean="0"/>
              <a:t>python，</a:t>
            </a:r>
            <a:r>
              <a:rPr lang="zh-CN" altLang="en-US" sz="1600" dirty="0" smtClean="0"/>
              <a:t>就看到类似如下的一堆文本输出，然后就进入到</a:t>
            </a:r>
            <a:r>
              <a:rPr lang="en-US" sz="1600" dirty="0" smtClean="0"/>
              <a:t>Python</a:t>
            </a:r>
            <a:r>
              <a:rPr lang="zh-CN" altLang="en-US" sz="1600" dirty="0" smtClean="0"/>
              <a:t>交互模式，它的提示符是</a:t>
            </a:r>
            <a:r>
              <a:rPr lang="en-US" altLang="zh-CN" sz="1600" dirty="0" smtClean="0"/>
              <a:t>&gt;&gt;&gt;</a:t>
            </a:r>
            <a:r>
              <a:rPr lang="zh-CN" altLang="en-US" sz="1600" dirty="0" smtClean="0"/>
              <a:t>：</a:t>
            </a:r>
            <a:endParaRPr lang="en-US" altLang="zh-CN" sz="1600" dirty="0" smtClean="0"/>
          </a:p>
          <a:p>
            <a:pPr eaLnBrk="1" hangingPunct="1">
              <a:defRPr/>
            </a:pPr>
            <a:endParaRPr lang="en-US" altLang="zh-CN" sz="1600" dirty="0" smtClean="0"/>
          </a:p>
          <a:p>
            <a:pPr eaLnBrk="1" hangingPunct="1">
              <a:defRPr/>
            </a:pPr>
            <a:r>
              <a:rPr lang="zh-CN" altLang="en-US" sz="1600" dirty="0" smtClean="0"/>
              <a:t>如果要让</a:t>
            </a:r>
            <a:r>
              <a:rPr lang="en-US" sz="1600" dirty="0" smtClean="0"/>
              <a:t>Python</a:t>
            </a:r>
            <a:r>
              <a:rPr lang="zh-CN" altLang="en-US" sz="1600" dirty="0" smtClean="0"/>
              <a:t>打印出指定的文字，可以用</a:t>
            </a:r>
            <a:r>
              <a:rPr lang="en-US" sz="1600" dirty="0" smtClean="0"/>
              <a:t>print()</a:t>
            </a:r>
            <a:r>
              <a:rPr lang="zh-CN" altLang="en-US" sz="1600" dirty="0" smtClean="0"/>
              <a:t>函数：</a:t>
            </a:r>
            <a:endParaRPr lang="en-US" altLang="zh-CN" sz="1600" dirty="0" smtClean="0"/>
          </a:p>
          <a:p>
            <a:pPr eaLnBrk="1" hangingPunct="1">
              <a:defRPr/>
            </a:pPr>
            <a:endParaRPr lang="en-US" altLang="zh-CN" sz="1600" dirty="0" smtClean="0"/>
          </a:p>
          <a:p>
            <a:pPr eaLnBrk="1" hangingPunct="1">
              <a:defRPr/>
            </a:pPr>
            <a:r>
              <a:rPr lang="zh-CN" altLang="en-US" sz="1600" dirty="0" smtClean="0"/>
              <a:t>在</a:t>
            </a:r>
            <a:r>
              <a:rPr lang="en-US" sz="1600" dirty="0" smtClean="0"/>
              <a:t>Python</a:t>
            </a:r>
            <a:r>
              <a:rPr lang="zh-CN" altLang="en-US" sz="1600" dirty="0" smtClean="0"/>
              <a:t>交互模式下输入</a:t>
            </a:r>
            <a:r>
              <a:rPr lang="en-US" sz="1600" dirty="0" smtClean="0"/>
              <a:t>exit()</a:t>
            </a:r>
            <a:r>
              <a:rPr lang="zh-CN" altLang="en-US" sz="1600" dirty="0" smtClean="0"/>
              <a:t>并回车，就退出了</a:t>
            </a:r>
            <a:r>
              <a:rPr lang="en-US" sz="1600" dirty="0" smtClean="0"/>
              <a:t>Python</a:t>
            </a:r>
            <a:r>
              <a:rPr lang="zh-CN" altLang="en-US" sz="1600" dirty="0" smtClean="0"/>
              <a:t>交互模式，并回到命令行模式。</a:t>
            </a:r>
          </a:p>
        </p:txBody>
      </p:sp>
      <p:sp>
        <p:nvSpPr>
          <p:cNvPr id="21507" name="标题 2"/>
          <p:cNvSpPr>
            <a:spLocks noGrp="1"/>
          </p:cNvSpPr>
          <p:nvPr>
            <p:ph type="title"/>
          </p:nvPr>
        </p:nvSpPr>
        <p:spPr bwMode="auto">
          <a:xfrm>
            <a:off x="571500" y="428625"/>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b="1" smtClean="0"/>
              <a:t>Python</a:t>
            </a:r>
            <a:r>
              <a:rPr lang="zh-CN" altLang="en-US" b="1" smtClean="0"/>
              <a:t>交互模式</a:t>
            </a:r>
          </a:p>
        </p:txBody>
      </p:sp>
      <p:pic>
        <p:nvPicPr>
          <p:cNvPr id="21508" name="Picture 2" descr="C:\Documents and Settings\Administrator\桌面\l.jpeg"/>
          <p:cNvPicPr>
            <a:picLocks noChangeAspect="1" noChangeArrowheads="1"/>
          </p:cNvPicPr>
          <p:nvPr/>
        </p:nvPicPr>
        <p:blipFill>
          <a:blip r:embed="rId2"/>
          <a:srcRect/>
          <a:stretch>
            <a:fillRect/>
          </a:stretch>
        </p:blipFill>
        <p:spPr bwMode="auto">
          <a:xfrm>
            <a:off x="5867400" y="1916113"/>
            <a:ext cx="3048000" cy="2286000"/>
          </a:xfrm>
          <a:prstGeom prst="rect">
            <a:avLst/>
          </a:prstGeom>
          <a:noFill/>
          <a:ln w="9525">
            <a:noFill/>
            <a:miter lim="800000"/>
            <a:headEnd/>
            <a:tailEnd/>
          </a:ln>
        </p:spPr>
      </p:pic>
      <p:pic>
        <p:nvPicPr>
          <p:cNvPr id="21509" name="Picture 4"/>
          <p:cNvPicPr>
            <a:picLocks noChangeAspect="1" noChangeArrowheads="1"/>
          </p:cNvPicPr>
          <p:nvPr/>
        </p:nvPicPr>
        <p:blipFill>
          <a:blip r:embed="rId3"/>
          <a:srcRect/>
          <a:stretch>
            <a:fillRect/>
          </a:stretch>
        </p:blipFill>
        <p:spPr bwMode="auto">
          <a:xfrm>
            <a:off x="339725" y="4365625"/>
            <a:ext cx="5237163" cy="23479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4213" y="1141413"/>
            <a:ext cx="7920037" cy="4975225"/>
          </a:xfrm>
        </p:spPr>
        <p:txBody>
          <a:bodyPr/>
          <a:lstStyle/>
          <a:p>
            <a:pPr eaLnBrk="1" hangingPunct="1">
              <a:defRPr/>
            </a:pPr>
            <a:endParaRPr lang="en-US" altLang="zh-CN" dirty="0" smtClean="0"/>
          </a:p>
          <a:p>
            <a:pPr eaLnBrk="1" hangingPunct="1">
              <a:defRPr/>
            </a:pPr>
            <a:endParaRPr lang="en-US" altLang="zh-CN" dirty="0" smtClean="0"/>
          </a:p>
          <a:p>
            <a:pPr eaLnBrk="1" hangingPunct="1">
              <a:defRPr/>
            </a:pPr>
            <a:r>
              <a:rPr lang="zh-CN" altLang="en-US" sz="1800" dirty="0" smtClean="0">
                <a:solidFill>
                  <a:schemeClr val="tx1"/>
                </a:solidFill>
              </a:rPr>
              <a:t>在命令行模式下，可以执行</a:t>
            </a:r>
            <a:r>
              <a:rPr lang="en-US" altLang="zh-CN" sz="1800" dirty="0" smtClean="0">
                <a:solidFill>
                  <a:schemeClr val="tx1"/>
                </a:solidFill>
              </a:rPr>
              <a:t>python</a:t>
            </a:r>
            <a:r>
              <a:rPr lang="zh-CN" altLang="en-US" sz="1800" dirty="0" smtClean="0">
                <a:solidFill>
                  <a:schemeClr val="tx1"/>
                </a:solidFill>
              </a:rPr>
              <a:t>进入</a:t>
            </a:r>
            <a:r>
              <a:rPr lang="en-US" altLang="zh-CN" sz="1800" dirty="0" smtClean="0">
                <a:solidFill>
                  <a:schemeClr val="tx1"/>
                </a:solidFill>
              </a:rPr>
              <a:t>Python</a:t>
            </a:r>
            <a:r>
              <a:rPr lang="zh-CN" altLang="en-US" sz="1800" dirty="0" smtClean="0">
                <a:solidFill>
                  <a:schemeClr val="tx1"/>
                </a:solidFill>
              </a:rPr>
              <a:t>交互式环境，也可以执行</a:t>
            </a:r>
            <a:r>
              <a:rPr lang="en-US" altLang="zh-CN" sz="1800" dirty="0" smtClean="0">
                <a:solidFill>
                  <a:schemeClr val="tx1"/>
                </a:solidFill>
              </a:rPr>
              <a:t>python hello.py</a:t>
            </a:r>
            <a:r>
              <a:rPr lang="zh-CN" altLang="en-US" sz="1800" dirty="0" smtClean="0">
                <a:solidFill>
                  <a:schemeClr val="tx1"/>
                </a:solidFill>
              </a:rPr>
              <a:t>运行一个</a:t>
            </a:r>
            <a:r>
              <a:rPr lang="en-US" altLang="zh-CN" sz="1800" dirty="0" smtClean="0">
                <a:solidFill>
                  <a:schemeClr val="tx1"/>
                </a:solidFill>
              </a:rPr>
              <a:t>.</a:t>
            </a:r>
            <a:r>
              <a:rPr lang="en-US" altLang="zh-CN" sz="1800" dirty="0" err="1" smtClean="0">
                <a:solidFill>
                  <a:schemeClr val="tx1"/>
                </a:solidFill>
              </a:rPr>
              <a:t>py</a:t>
            </a:r>
            <a:r>
              <a:rPr lang="zh-CN" altLang="en-US" sz="1800" dirty="0" smtClean="0">
                <a:solidFill>
                  <a:schemeClr val="tx1"/>
                </a:solidFill>
              </a:rPr>
              <a:t>文件。</a:t>
            </a:r>
          </a:p>
          <a:p>
            <a:pPr eaLnBrk="1" hangingPunct="1">
              <a:defRPr/>
            </a:pPr>
            <a:r>
              <a:rPr lang="zh-CN" altLang="en-US" sz="1800" dirty="0" smtClean="0">
                <a:solidFill>
                  <a:schemeClr val="tx1"/>
                </a:solidFill>
              </a:rPr>
              <a:t>执行一个</a:t>
            </a:r>
            <a:r>
              <a:rPr lang="en-US" altLang="zh-CN" sz="1800" dirty="0" smtClean="0">
                <a:solidFill>
                  <a:schemeClr val="tx1"/>
                </a:solidFill>
              </a:rPr>
              <a:t>.</a:t>
            </a:r>
            <a:r>
              <a:rPr lang="en-US" altLang="zh-CN" sz="1800" dirty="0" err="1" smtClean="0">
                <a:solidFill>
                  <a:schemeClr val="tx1"/>
                </a:solidFill>
              </a:rPr>
              <a:t>py</a:t>
            </a:r>
            <a:r>
              <a:rPr lang="zh-CN" altLang="en-US" sz="1800" dirty="0" smtClean="0">
                <a:solidFill>
                  <a:schemeClr val="tx1"/>
                </a:solidFill>
              </a:rPr>
              <a:t>文件</a:t>
            </a:r>
            <a:r>
              <a:rPr lang="zh-CN" altLang="en-US" sz="1800" i="1" dirty="0" smtClean="0">
                <a:solidFill>
                  <a:schemeClr val="tx1"/>
                </a:solidFill>
              </a:rPr>
              <a:t>只能</a:t>
            </a:r>
            <a:r>
              <a:rPr lang="zh-CN" altLang="en-US" sz="1800" dirty="0" smtClean="0">
                <a:solidFill>
                  <a:schemeClr val="tx1"/>
                </a:solidFill>
              </a:rPr>
              <a:t>在命令行模式执行，且需要先把当前目录切换到</a:t>
            </a:r>
            <a:r>
              <a:rPr lang="en-US" altLang="zh-CN" sz="1800" dirty="0" smtClean="0">
                <a:solidFill>
                  <a:schemeClr val="tx1"/>
                </a:solidFill>
              </a:rPr>
              <a:t>.</a:t>
            </a:r>
            <a:r>
              <a:rPr lang="en-US" altLang="zh-CN" sz="1800" dirty="0" err="1" smtClean="0">
                <a:solidFill>
                  <a:schemeClr val="tx1"/>
                </a:solidFill>
              </a:rPr>
              <a:t>py</a:t>
            </a:r>
            <a:r>
              <a:rPr lang="zh-CN" altLang="en-US" sz="1800" dirty="0" smtClean="0">
                <a:solidFill>
                  <a:schemeClr val="tx1"/>
                </a:solidFill>
              </a:rPr>
              <a:t>文件所在的目录下。</a:t>
            </a:r>
          </a:p>
          <a:p>
            <a:pPr eaLnBrk="1" hangingPunct="1">
              <a:defRPr/>
            </a:pPr>
            <a:endParaRPr lang="zh-CN" altLang="en-US" b="1" dirty="0" smtClean="0"/>
          </a:p>
          <a:p>
            <a:pPr eaLnBrk="1" hangingPunct="1">
              <a:defRPr/>
            </a:pPr>
            <a:endParaRPr lang="zh-CN" altLang="en-US" dirty="0"/>
          </a:p>
        </p:txBody>
      </p:sp>
      <p:sp>
        <p:nvSpPr>
          <p:cNvPr id="22531" name="矩形 3"/>
          <p:cNvSpPr>
            <a:spLocks noChangeArrowheads="1"/>
          </p:cNvSpPr>
          <p:nvPr/>
        </p:nvSpPr>
        <p:spPr bwMode="auto">
          <a:xfrm>
            <a:off x="500063" y="428625"/>
            <a:ext cx="4572000" cy="461963"/>
          </a:xfrm>
          <a:prstGeom prst="rect">
            <a:avLst/>
          </a:prstGeom>
          <a:noFill/>
          <a:ln w="9525">
            <a:noFill/>
            <a:miter lim="800000"/>
            <a:headEnd/>
            <a:tailEnd/>
          </a:ln>
        </p:spPr>
        <p:txBody>
          <a:bodyPr>
            <a:spAutoFit/>
          </a:bodyPr>
          <a:lstStyle/>
          <a:p>
            <a:r>
              <a:rPr lang="en-US" altLang="zh-CN" sz="2400" b="1"/>
              <a:t>Python</a:t>
            </a:r>
            <a:r>
              <a:rPr lang="zh-CN" altLang="en-US" sz="2400" b="1"/>
              <a:t>命令行模式</a:t>
            </a:r>
            <a:endParaRPr lang="en-US" altLang="zh-CN" sz="2400" b="1"/>
          </a:p>
        </p:txBody>
      </p:sp>
      <p:pic>
        <p:nvPicPr>
          <p:cNvPr id="22532" name="Picture 2"/>
          <p:cNvPicPr>
            <a:picLocks noChangeAspect="1" noChangeArrowheads="1"/>
          </p:cNvPicPr>
          <p:nvPr/>
        </p:nvPicPr>
        <p:blipFill>
          <a:blip r:embed="rId2"/>
          <a:srcRect/>
          <a:stretch>
            <a:fillRect/>
          </a:stretch>
        </p:blipFill>
        <p:spPr bwMode="auto">
          <a:xfrm>
            <a:off x="642938" y="3573463"/>
            <a:ext cx="6057900" cy="28082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kumimoji="1" lang="en-US" altLang="zh-CN" b="1" smtClean="0"/>
              <a:t>Anaconda——</a:t>
            </a:r>
            <a:r>
              <a:rPr lang="zh-CN" altLang="en-US" b="1" smtClean="0"/>
              <a:t>开源的</a:t>
            </a:r>
            <a:r>
              <a:rPr lang="en-US" altLang="zh-CN" b="1" smtClean="0"/>
              <a:t>Python</a:t>
            </a:r>
            <a:r>
              <a:rPr lang="zh-CN" altLang="en-US" b="1" smtClean="0"/>
              <a:t>发行版本</a:t>
            </a:r>
            <a:r>
              <a:rPr lang="zh-CN" altLang="en-US" b="1" smtClean="0">
                <a:solidFill>
                  <a:srgbClr val="942124"/>
                </a:solidFill>
              </a:rPr>
              <a:t/>
            </a:r>
            <a:br>
              <a:rPr lang="zh-CN" altLang="en-US" b="1" smtClean="0">
                <a:solidFill>
                  <a:srgbClr val="942124"/>
                </a:solidFill>
              </a:rPr>
            </a:br>
            <a:endParaRPr lang="zh-CN" altLang="en-US" b="1" smtClean="0"/>
          </a:p>
        </p:txBody>
      </p:sp>
      <p:sp>
        <p:nvSpPr>
          <p:cNvPr id="5" name="内容占位符 1"/>
          <p:cNvSpPr>
            <a:spLocks noGrp="1"/>
          </p:cNvSpPr>
          <p:nvPr/>
        </p:nvSpPr>
        <p:spPr>
          <a:xfrm>
            <a:off x="395288" y="1557338"/>
            <a:ext cx="5456237" cy="505618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kumimoji="1" lang="en-US" altLang="zh-CN" sz="2400" dirty="0"/>
              <a:t>Anaconda</a:t>
            </a:r>
            <a:r>
              <a:rPr kumimoji="1" lang="zh-CN" altLang="en-US" sz="2400" dirty="0"/>
              <a:t>是一个用于科学计算的</a:t>
            </a:r>
            <a:r>
              <a:rPr kumimoji="1" lang="en-US" altLang="zh-CN" sz="2400" dirty="0"/>
              <a:t>Python</a:t>
            </a:r>
            <a:r>
              <a:rPr kumimoji="1" lang="zh-CN" altLang="en-US" sz="2400" dirty="0"/>
              <a:t>发行版，支持 </a:t>
            </a:r>
            <a:r>
              <a:rPr kumimoji="1" lang="en-US" altLang="zh-CN" sz="2400" dirty="0"/>
              <a:t>Linux, Mac, Windows</a:t>
            </a:r>
            <a:r>
              <a:rPr kumimoji="1" lang="zh-CN" altLang="en-US" sz="2400" dirty="0"/>
              <a:t>系统，提供了包管理与环境管理的功能，可以很方便地解决多版本</a:t>
            </a:r>
            <a:r>
              <a:rPr kumimoji="1" lang="en-US" altLang="zh-CN" sz="2400" dirty="0"/>
              <a:t>python</a:t>
            </a:r>
            <a:r>
              <a:rPr kumimoji="1" lang="zh-CN" altLang="en-US" sz="2400" dirty="0"/>
              <a:t>并存、切换以及各种第三方包安装问题</a:t>
            </a:r>
            <a:r>
              <a:rPr kumimoji="1" lang="zh-CN" altLang="en-US" sz="2400" dirty="0" smtClean="0"/>
              <a:t>。</a:t>
            </a:r>
            <a:endParaRPr kumimoji="1" lang="en-US" altLang="zh-CN" sz="2400" dirty="0" smtClean="0"/>
          </a:p>
          <a:p>
            <a:pPr fontAlgn="auto">
              <a:lnSpc>
                <a:spcPct val="150000"/>
              </a:lnSpc>
              <a:spcAft>
                <a:spcPts val="0"/>
              </a:spcAft>
              <a:defRPr/>
            </a:pPr>
            <a:r>
              <a:rPr kumimoji="1" lang="en-US" altLang="zh-CN" sz="2400" dirty="0" smtClean="0"/>
              <a:t>Anaconda</a:t>
            </a:r>
            <a:r>
              <a:rPr kumimoji="1" lang="zh-CN" altLang="en-US" sz="2400" dirty="0"/>
              <a:t>利用工具</a:t>
            </a:r>
            <a:r>
              <a:rPr kumimoji="1" lang="en-US" altLang="zh-CN" sz="2400" dirty="0"/>
              <a:t>/</a:t>
            </a:r>
            <a:r>
              <a:rPr kumimoji="1" lang="zh-CN" altLang="en-US" sz="2400" dirty="0"/>
              <a:t>命令</a:t>
            </a:r>
            <a:r>
              <a:rPr kumimoji="1" lang="en-US" altLang="zh-CN" sz="2400" dirty="0" err="1"/>
              <a:t>conda</a:t>
            </a:r>
            <a:r>
              <a:rPr kumimoji="1" lang="zh-CN" altLang="en-US" sz="2400" dirty="0"/>
              <a:t>来进行</a:t>
            </a:r>
            <a:r>
              <a:rPr kumimoji="1" lang="en-US" altLang="zh-CN" sz="2400" dirty="0"/>
              <a:t>package</a:t>
            </a:r>
            <a:r>
              <a:rPr kumimoji="1" lang="zh-CN" altLang="en-US" sz="2400" dirty="0"/>
              <a:t>和</a:t>
            </a:r>
            <a:r>
              <a:rPr kumimoji="1" lang="en-US" altLang="zh-CN" sz="2400" dirty="0"/>
              <a:t>environment</a:t>
            </a:r>
            <a:r>
              <a:rPr kumimoji="1" lang="zh-CN" altLang="en-US" sz="2400" dirty="0"/>
              <a:t>的管理，并且已经包含了</a:t>
            </a:r>
            <a:r>
              <a:rPr kumimoji="1" lang="en-US" altLang="zh-CN" sz="2400" dirty="0"/>
              <a:t>Python</a:t>
            </a:r>
            <a:r>
              <a:rPr kumimoji="1" lang="zh-CN" altLang="en-US" sz="2400" dirty="0"/>
              <a:t>和相关的配套工具。</a:t>
            </a:r>
          </a:p>
        </p:txBody>
      </p:sp>
      <p:pic>
        <p:nvPicPr>
          <p:cNvPr id="23556" name="Picture 2"/>
          <p:cNvPicPr>
            <a:picLocks noChangeAspect="1" noChangeArrowheads="1"/>
          </p:cNvPicPr>
          <p:nvPr/>
        </p:nvPicPr>
        <p:blipFill>
          <a:blip r:embed="rId2"/>
          <a:srcRect/>
          <a:stretch>
            <a:fillRect/>
          </a:stretch>
        </p:blipFill>
        <p:spPr bwMode="auto">
          <a:xfrm>
            <a:off x="5851525" y="2757488"/>
            <a:ext cx="3065463" cy="8858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p:cNvSpPr>
          <p:nvPr/>
        </p:nvSpPr>
        <p:spPr bwMode="auto">
          <a:xfrm>
            <a:off x="428625" y="428625"/>
            <a:ext cx="7200900" cy="482600"/>
          </a:xfrm>
          <a:prstGeom prst="rect">
            <a:avLst/>
          </a:prstGeom>
          <a:noFill/>
          <a:ln w="9525">
            <a:noFill/>
            <a:miter lim="800000"/>
            <a:headEnd/>
            <a:tailEnd/>
          </a:ln>
        </p:spPr>
        <p:txBody>
          <a:bodyPr/>
          <a:lstStyle/>
          <a:p>
            <a:r>
              <a:rPr lang="en-US" altLang="zh-CN" b="1">
                <a:latin typeface="微软雅黑 Light"/>
                <a:ea typeface="微软雅黑 Light"/>
                <a:cs typeface="微软雅黑 Light"/>
              </a:rPr>
              <a:t>Jupyter</a:t>
            </a:r>
            <a:r>
              <a:rPr lang="zh-CN" altLang="en-US" b="1">
                <a:latin typeface="微软雅黑 Light"/>
                <a:ea typeface="微软雅黑 Light"/>
                <a:cs typeface="微软雅黑 Light"/>
              </a:rPr>
              <a:t> </a:t>
            </a:r>
            <a:r>
              <a:rPr lang="en-US" altLang="zh-CN" b="1">
                <a:latin typeface="微软雅黑 Light"/>
                <a:ea typeface="微软雅黑 Light"/>
                <a:cs typeface="微软雅黑 Light"/>
              </a:rPr>
              <a:t>Notebook</a:t>
            </a:r>
            <a:r>
              <a:rPr lang="zh-CN" altLang="en-US" b="1">
                <a:latin typeface="微软雅黑 Light"/>
                <a:ea typeface="微软雅黑 Light"/>
                <a:cs typeface="微软雅黑 Light"/>
              </a:rPr>
              <a:t/>
            </a:r>
            <a:br>
              <a:rPr lang="zh-CN" altLang="en-US" b="1">
                <a:latin typeface="微软雅黑 Light"/>
                <a:ea typeface="微软雅黑 Light"/>
                <a:cs typeface="微软雅黑 Light"/>
              </a:rPr>
            </a:br>
            <a:endParaRPr lang="zh-CN" altLang="en-US" b="1">
              <a:ea typeface="微软雅黑" pitchFamily="34" charset="-122"/>
            </a:endParaRPr>
          </a:p>
        </p:txBody>
      </p:sp>
      <p:sp>
        <p:nvSpPr>
          <p:cNvPr id="24579" name="内容占位符 1"/>
          <p:cNvSpPr txBox="1">
            <a:spLocks/>
          </p:cNvSpPr>
          <p:nvPr/>
        </p:nvSpPr>
        <p:spPr bwMode="auto">
          <a:xfrm>
            <a:off x="285750" y="1214438"/>
            <a:ext cx="8113713" cy="3165475"/>
          </a:xfrm>
          <a:prstGeom prst="rect">
            <a:avLst/>
          </a:prstGeom>
          <a:noFill/>
          <a:ln w="9525">
            <a:noFill/>
            <a:miter lim="800000"/>
            <a:headEnd/>
            <a:tailEnd/>
          </a:ln>
        </p:spPr>
        <p:txBody>
          <a:bodyPr/>
          <a:lstStyle/>
          <a:p>
            <a:r>
              <a:rPr lang="en-US" altLang="zh-CN" sz="2400">
                <a:ea typeface="微软雅黑" pitchFamily="34" charset="-122"/>
              </a:rPr>
              <a:t>Jupyter notebook</a:t>
            </a:r>
            <a:r>
              <a:rPr lang="en-US" sz="2400">
                <a:ea typeface="微软雅黑" pitchFamily="34" charset="-122"/>
              </a:rPr>
              <a:t>（</a:t>
            </a:r>
            <a:r>
              <a:rPr lang="zh-CN" altLang="en-US" sz="2400">
                <a:ea typeface="微软雅黑" pitchFamily="34" charset="-122"/>
              </a:rPr>
              <a:t>又称</a:t>
            </a:r>
            <a:r>
              <a:rPr lang="en-US" altLang="zh-CN" sz="2400">
                <a:ea typeface="微软雅黑" pitchFamily="34" charset="-122"/>
              </a:rPr>
              <a:t>IPython notebook</a:t>
            </a:r>
            <a:r>
              <a:rPr lang="en-US" sz="2400">
                <a:ea typeface="微软雅黑" pitchFamily="34" charset="-122"/>
              </a:rPr>
              <a:t>）</a:t>
            </a:r>
            <a:r>
              <a:rPr lang="zh-CN" altLang="en-US" sz="2400">
                <a:ea typeface="微软雅黑" pitchFamily="34" charset="-122"/>
              </a:rPr>
              <a:t>是</a:t>
            </a:r>
            <a:r>
              <a:rPr kumimoji="1" lang="en-US" altLang="zh-CN" sz="2400" b="1">
                <a:ea typeface="微软雅黑" pitchFamily="34" charset="-122"/>
              </a:rPr>
              <a:t>Anaconda</a:t>
            </a:r>
            <a:r>
              <a:rPr kumimoji="1" lang="zh-CN" altLang="en-US" sz="2400" b="1">
                <a:ea typeface="微软雅黑" pitchFamily="34" charset="-122"/>
              </a:rPr>
              <a:t>集成的</a:t>
            </a:r>
            <a:r>
              <a:rPr lang="zh-CN" altLang="en-US" sz="2400">
                <a:ea typeface="微软雅黑" pitchFamily="34" charset="-122"/>
              </a:rPr>
              <a:t>一个基于</a:t>
            </a:r>
            <a:r>
              <a:rPr lang="en-US" altLang="zh-CN" sz="2400">
                <a:ea typeface="微软雅黑" pitchFamily="34" charset="-122"/>
              </a:rPr>
              <a:t>web</a:t>
            </a:r>
            <a:r>
              <a:rPr lang="zh-CN" altLang="en-US" sz="2400">
                <a:ea typeface="微软雅黑" pitchFamily="34" charset="-122"/>
              </a:rPr>
              <a:t>的交互式的笔记本，支持运行多种编程语言。</a:t>
            </a:r>
            <a:endParaRPr lang="en-US" altLang="zh-CN" sz="2400">
              <a:ea typeface="微软雅黑" pitchFamily="34" charset="-122"/>
            </a:endParaRPr>
          </a:p>
          <a:p>
            <a:r>
              <a:rPr lang="zh-CN" altLang="en-US" sz="2400">
                <a:ea typeface="微软雅黑" pitchFamily="34" charset="-122"/>
              </a:rPr>
              <a:t>用户可以将 </a:t>
            </a:r>
            <a:r>
              <a:rPr lang="en-US" altLang="zh-CN" sz="2400">
                <a:ea typeface="微软雅黑" pitchFamily="34" charset="-122"/>
              </a:rPr>
              <a:t>Jupyter Notebook </a:t>
            </a:r>
            <a:r>
              <a:rPr lang="zh-CN" altLang="en-US" sz="2400">
                <a:ea typeface="微软雅黑" pitchFamily="34" charset="-122"/>
              </a:rPr>
              <a:t>文档（</a:t>
            </a:r>
            <a:r>
              <a:rPr lang="en-US" altLang="zh-CN" sz="2400">
                <a:ea typeface="微软雅黑" pitchFamily="34" charset="-122"/>
                <a:hlinkClick r:id="rId2"/>
              </a:rPr>
              <a:t>.ipynb</a:t>
            </a:r>
            <a:r>
              <a:rPr lang="zh-CN" altLang="en-US" sz="2400">
                <a:ea typeface="微软雅黑" pitchFamily="34" charset="-122"/>
              </a:rPr>
              <a:t>）分享给其他人，在</a:t>
            </a:r>
            <a:r>
              <a:rPr lang="en-US" altLang="zh-CN" sz="2400">
                <a:ea typeface="微软雅黑" pitchFamily="34" charset="-122"/>
              </a:rPr>
              <a:t>Jupyter Notebook </a:t>
            </a:r>
            <a:r>
              <a:rPr lang="zh-CN" altLang="en-US" sz="2400">
                <a:ea typeface="微软雅黑" pitchFamily="34" charset="-122"/>
              </a:rPr>
              <a:t>中，代码可以实时的生成结果</a:t>
            </a:r>
            <a:r>
              <a:rPr lang="en-US" sz="2400">
                <a:ea typeface="微软雅黑" pitchFamily="34" charset="-122"/>
              </a:rPr>
              <a:t>。</a:t>
            </a:r>
          </a:p>
          <a:p>
            <a:endParaRPr lang="zh-CN" altLang="en-US" sz="2400">
              <a:ea typeface="微软雅黑" pitchFamily="34" charset="-122"/>
            </a:endParaRPr>
          </a:p>
          <a:p>
            <a:pPr>
              <a:lnSpc>
                <a:spcPct val="150000"/>
              </a:lnSpc>
            </a:pPr>
            <a:endParaRPr lang="en-US" altLang="zh-CN" sz="2400">
              <a:ea typeface="微软雅黑" pitchFamily="34" charset="-122"/>
            </a:endParaRPr>
          </a:p>
        </p:txBody>
      </p:sp>
      <p:pic>
        <p:nvPicPr>
          <p:cNvPr id="24580" name="Picture 7"/>
          <p:cNvPicPr>
            <a:picLocks noChangeAspect="1" noChangeArrowheads="1"/>
          </p:cNvPicPr>
          <p:nvPr/>
        </p:nvPicPr>
        <p:blipFill>
          <a:blip r:embed="rId3"/>
          <a:srcRect/>
          <a:stretch>
            <a:fillRect/>
          </a:stretch>
        </p:blipFill>
        <p:spPr bwMode="auto">
          <a:xfrm>
            <a:off x="1571625" y="3381375"/>
            <a:ext cx="6162675" cy="34766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练一练</a:t>
            </a:r>
          </a:p>
        </p:txBody>
      </p:sp>
      <p:sp>
        <p:nvSpPr>
          <p:cNvPr id="25603" name="TextBox 3"/>
          <p:cNvSpPr txBox="1">
            <a:spLocks noChangeArrowheads="1"/>
          </p:cNvSpPr>
          <p:nvPr/>
        </p:nvSpPr>
        <p:spPr bwMode="auto">
          <a:xfrm>
            <a:off x="714375" y="2000250"/>
            <a:ext cx="7286625" cy="2308225"/>
          </a:xfrm>
          <a:prstGeom prst="rect">
            <a:avLst/>
          </a:prstGeom>
          <a:noFill/>
          <a:ln w="9525">
            <a:noFill/>
            <a:miter lim="800000"/>
            <a:headEnd/>
            <a:tailEnd/>
          </a:ln>
        </p:spPr>
        <p:txBody>
          <a:bodyPr>
            <a:spAutoFit/>
          </a:bodyPr>
          <a:lstStyle/>
          <a:p>
            <a:r>
              <a:rPr lang="zh-CN" altLang="en-US"/>
              <a:t>请参照</a:t>
            </a:r>
            <a:r>
              <a:rPr lang="en-US" altLang="zh-CN"/>
              <a:t>《</a:t>
            </a:r>
            <a:r>
              <a:rPr lang="zh-CN" altLang="en-US"/>
              <a:t>实验手册</a:t>
            </a:r>
            <a:r>
              <a:rPr lang="en-US" altLang="zh-CN"/>
              <a:t>》</a:t>
            </a:r>
            <a:r>
              <a:rPr lang="zh-CN" altLang="en-US"/>
              <a:t>完成：</a:t>
            </a:r>
          </a:p>
          <a:p>
            <a:endParaRPr lang="en-US" altLang="zh-CN"/>
          </a:p>
          <a:p>
            <a:r>
              <a:rPr lang="en-US" altLang="zh-CN"/>
              <a:t>1</a:t>
            </a:r>
            <a:r>
              <a:rPr lang="zh-CN" altLang="en-US"/>
              <a:t>、安装</a:t>
            </a:r>
            <a:r>
              <a:rPr lang="en-US" altLang="zh-CN"/>
              <a:t>Python</a:t>
            </a:r>
            <a:r>
              <a:rPr lang="zh-CN" altLang="en-US"/>
              <a:t>运行环境</a:t>
            </a:r>
            <a:endParaRPr lang="en-US" altLang="zh-CN"/>
          </a:p>
          <a:p>
            <a:endParaRPr lang="en-US" altLang="zh-CN"/>
          </a:p>
          <a:p>
            <a:r>
              <a:rPr lang="en-US" altLang="zh-CN"/>
              <a:t>2</a:t>
            </a:r>
            <a:r>
              <a:rPr lang="zh-CN" altLang="en-US"/>
              <a:t>、在交互模式完成第一个</a:t>
            </a:r>
            <a:r>
              <a:rPr lang="en-US" altLang="zh-CN"/>
              <a:t>Python</a:t>
            </a:r>
            <a:r>
              <a:rPr lang="zh-CN" altLang="en-US"/>
              <a:t>程序：打印“</a:t>
            </a:r>
            <a:r>
              <a:rPr lang="en-US" altLang="zh-CN"/>
              <a:t>Hello</a:t>
            </a:r>
            <a:r>
              <a:rPr lang="zh-CN" altLang="en-US"/>
              <a:t>，</a:t>
            </a:r>
            <a:r>
              <a:rPr lang="en-US" altLang="zh-CN"/>
              <a:t>World</a:t>
            </a:r>
            <a:r>
              <a:rPr lang="zh-CN" altLang="en-US"/>
              <a:t>！”</a:t>
            </a:r>
            <a:endParaRPr lang="en-US" altLang="zh-CN"/>
          </a:p>
          <a:p>
            <a:endParaRPr lang="en-US" altLang="zh-CN"/>
          </a:p>
          <a:p>
            <a:r>
              <a:rPr lang="en-US" altLang="zh-CN"/>
              <a:t>3</a:t>
            </a:r>
            <a:r>
              <a:rPr lang="zh-CN" altLang="en-US"/>
              <a:t>、尝试在在命令行模式和</a:t>
            </a:r>
            <a:r>
              <a:rPr lang="en-US" altLang="zh-CN">
                <a:latin typeface="微软雅黑 Light"/>
                <a:ea typeface="微软雅黑 Light"/>
                <a:cs typeface="微软雅黑 Light"/>
              </a:rPr>
              <a:t>Jupyter</a:t>
            </a:r>
            <a:r>
              <a:rPr lang="zh-CN" altLang="en-US">
                <a:latin typeface="微软雅黑 Light"/>
                <a:ea typeface="微软雅黑 Light"/>
                <a:cs typeface="微软雅黑 Light"/>
              </a:rPr>
              <a:t> </a:t>
            </a:r>
            <a:r>
              <a:rPr lang="en-US" altLang="zh-CN">
                <a:latin typeface="微软雅黑 Light"/>
                <a:ea typeface="微软雅黑 Light"/>
                <a:cs typeface="微软雅黑 Light"/>
              </a:rPr>
              <a:t>Notebook</a:t>
            </a:r>
            <a:r>
              <a:rPr lang="zh-CN" altLang="en-US">
                <a:latin typeface="微软雅黑 Light"/>
                <a:ea typeface="微软雅黑 Light"/>
                <a:cs typeface="微软雅黑 Light"/>
              </a:rPr>
              <a:t>环境实现上述简单的程序运行。</a:t>
            </a:r>
            <a:endParaRPr lang="zh-CN" altLang="en-US">
              <a:ea typeface="微软雅黑" pitchFamily="34"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214313" y="285750"/>
            <a:ext cx="3687228" cy="1077218"/>
          </a:xfrm>
          <a:prstGeom prst="rect">
            <a:avLst/>
          </a:prstGeom>
          <a:noFill/>
          <a:ln w="9525">
            <a:noFill/>
            <a:miter lim="800000"/>
            <a:headEnd/>
            <a:tailEnd/>
          </a:ln>
        </p:spPr>
        <p:txBody>
          <a:bodyPr wrap="none">
            <a:spAutoFit/>
          </a:bodyPr>
          <a:lstStyle/>
          <a:p>
            <a:r>
              <a:rPr lang="zh-CN" altLang="en-US" sz="3200" b="1" dirty="0">
                <a:solidFill>
                  <a:srgbClr val="942124"/>
                </a:solidFill>
                <a:latin typeface="微软雅黑 Light"/>
                <a:ea typeface="微软雅黑 Light"/>
                <a:cs typeface="微软雅黑 Light"/>
              </a:rPr>
              <a:t>第二部分 </a:t>
            </a:r>
            <a:r>
              <a:rPr lang="zh-CN" altLang="en-US" sz="3200" b="1" dirty="0" smtClean="0">
                <a:solidFill>
                  <a:srgbClr val="942124"/>
                </a:solidFill>
                <a:latin typeface="微软雅黑 Light"/>
                <a:ea typeface="微软雅黑 Light"/>
                <a:cs typeface="微软雅黑 Light"/>
              </a:rPr>
              <a:t>语法基础</a:t>
            </a:r>
            <a:endParaRPr lang="zh-CN" altLang="en-US" sz="3200" b="1" dirty="0">
              <a:solidFill>
                <a:srgbClr val="942124"/>
              </a:solidFill>
              <a:latin typeface="微软雅黑 Light"/>
              <a:ea typeface="微软雅黑 Light"/>
              <a:cs typeface="微软雅黑 Light"/>
            </a:endParaRPr>
          </a:p>
          <a:p>
            <a:endParaRPr lang="zh-CN" altLang="en-US" sz="3200" b="1" dirty="0">
              <a:solidFill>
                <a:srgbClr val="942124"/>
              </a:solidFill>
              <a:latin typeface="微软雅黑 Light"/>
              <a:ea typeface="微软雅黑 Light"/>
              <a:cs typeface="微软雅黑 Light"/>
            </a:endParaRPr>
          </a:p>
        </p:txBody>
      </p:sp>
      <p:sp>
        <p:nvSpPr>
          <p:cNvPr id="6" name="矩形 5"/>
          <p:cNvSpPr/>
          <p:nvPr/>
        </p:nvSpPr>
        <p:spPr>
          <a:xfrm>
            <a:off x="857250" y="1785938"/>
            <a:ext cx="6858000" cy="2308324"/>
          </a:xfrm>
          <a:prstGeom prst="rect">
            <a:avLst/>
          </a:prstGeom>
        </p:spPr>
        <p:txBody>
          <a:bodyPr>
            <a:spAutoFit/>
          </a:bodyPr>
          <a:lstStyle/>
          <a:p>
            <a:pPr>
              <a:buClr>
                <a:schemeClr val="bg1">
                  <a:lumMod val="50000"/>
                </a:schemeClr>
              </a:buClr>
              <a:defRPr/>
            </a:pPr>
            <a:r>
              <a:rPr lang="zh-CN" altLang="en-US" dirty="0">
                <a:latin typeface="微软雅黑" pitchFamily="34" charset="-122"/>
                <a:ea typeface="微软雅黑" pitchFamily="34" charset="-122"/>
              </a:rPr>
              <a:t>学习完</a:t>
            </a:r>
            <a:r>
              <a:rPr lang="zh-CN" altLang="en-US" dirty="0" smtClean="0">
                <a:latin typeface="微软雅黑" pitchFamily="34" charset="-122"/>
                <a:ea typeface="微软雅黑" pitchFamily="34" charset="-122"/>
              </a:rPr>
              <a:t>本</a:t>
            </a:r>
            <a:r>
              <a:rPr lang="zh-CN" altLang="en-US" dirty="0">
                <a:latin typeface="微软雅黑" pitchFamily="34" charset="-122"/>
                <a:ea typeface="微软雅黑" pitchFamily="34" charset="-122"/>
              </a:rPr>
              <a:t>小结</a:t>
            </a:r>
            <a:r>
              <a:rPr lang="zh-CN" altLang="en-US" dirty="0" smtClean="0">
                <a:latin typeface="微软雅黑" pitchFamily="34" charset="-122"/>
                <a:ea typeface="微软雅黑" pitchFamily="34" charset="-122"/>
              </a:rPr>
              <a:t>后</a:t>
            </a:r>
            <a:r>
              <a:rPr lang="zh-CN" altLang="en-US" dirty="0">
                <a:latin typeface="微软雅黑" pitchFamily="34" charset="-122"/>
                <a:ea typeface="微软雅黑" pitchFamily="34" charset="-122"/>
              </a:rPr>
              <a:t>，您将能够了解：</a:t>
            </a:r>
            <a:endParaRPr lang="en-US" altLang="zh-CN" dirty="0">
              <a:latin typeface="微软雅黑" pitchFamily="34" charset="-122"/>
              <a:ea typeface="微软雅黑" pitchFamily="34" charset="-122"/>
            </a:endParaRPr>
          </a:p>
          <a:p>
            <a:pPr>
              <a:buClr>
                <a:schemeClr val="bg1">
                  <a:lumMod val="50000"/>
                </a:schemeClr>
              </a:buClr>
              <a:defRPr/>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zh-CN" altLang="en-US" dirty="0">
                <a:latin typeface="微软雅黑 Light"/>
                <a:ea typeface="微软雅黑 Light"/>
                <a:cs typeface="微软雅黑" pitchFamily="34" charset="-122"/>
              </a:rPr>
              <a:t>变量、注释、</a:t>
            </a:r>
            <a:r>
              <a:rPr lang="en-US" altLang="zh-CN" dirty="0">
                <a:latin typeface="微软雅黑 Light"/>
                <a:ea typeface="微软雅黑 Light"/>
                <a:cs typeface="微软雅黑" pitchFamily="34" charset="-122"/>
              </a:rPr>
              <a:t>print</a:t>
            </a:r>
            <a:r>
              <a:rPr lang="zh-CN" altLang="en-US" dirty="0">
                <a:latin typeface="微软雅黑 Light"/>
                <a:ea typeface="微软雅黑 Light"/>
                <a:cs typeface="微软雅黑" pitchFamily="34" charset="-122"/>
              </a:rPr>
              <a:t>函数等基础概念</a:t>
            </a:r>
          </a:p>
          <a:p>
            <a:pPr>
              <a:buClr>
                <a:schemeClr val="bg1">
                  <a:lumMod val="50000"/>
                </a:schemeClr>
              </a:buClr>
              <a:defRPr/>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zh-CN" altLang="en-US" dirty="0">
                <a:latin typeface="微软雅黑" pitchFamily="34" charset="-122"/>
                <a:ea typeface="微软雅黑 Light"/>
              </a:rPr>
              <a:t>基本数据类型：整数、浮点数、布尔值、字符串</a:t>
            </a:r>
            <a:endParaRPr lang="en-US" altLang="zh-CN" dirty="0">
              <a:latin typeface="微软雅黑 Light"/>
              <a:ea typeface="微软雅黑 Light"/>
              <a:cs typeface="微软雅黑" pitchFamily="34" charset="-122"/>
            </a:endParaRPr>
          </a:p>
          <a:p>
            <a:pPr>
              <a:buClr>
                <a:schemeClr val="bg1">
                  <a:lumMod val="50000"/>
                </a:schemeClr>
              </a:buClr>
              <a:defRPr/>
            </a:pPr>
            <a:r>
              <a:rPr lang="en-US" altLang="zh-CN" dirty="0">
                <a:latin typeface="微软雅黑 Light"/>
                <a:ea typeface="微软雅黑 Light"/>
                <a:cs typeface="微软雅黑" pitchFamily="34" charset="-122"/>
              </a:rPr>
              <a:t>3</a:t>
            </a:r>
            <a:r>
              <a:rPr lang="zh-CN" altLang="en-US" dirty="0">
                <a:latin typeface="微软雅黑 Light"/>
                <a:ea typeface="微软雅黑 Light"/>
                <a:cs typeface="微软雅黑" pitchFamily="34" charset="-122"/>
              </a:rPr>
              <a:t>、基本数据结构：列表</a:t>
            </a:r>
            <a:r>
              <a:rPr lang="zh-CN" altLang="en-US" dirty="0" smtClean="0">
                <a:latin typeface="微软雅黑 Light"/>
                <a:ea typeface="微软雅黑 Light"/>
                <a:cs typeface="微软雅黑" pitchFamily="34" charset="-122"/>
              </a:rPr>
              <a:t>、字典、元组、集合</a:t>
            </a:r>
            <a:endParaRPr lang="en-US" altLang="zh-CN"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Light"/>
              <a:ea typeface="微软雅黑 Light"/>
              <a:cs typeface="微软雅黑" pitchFamily="34" charset="-122"/>
            </a:endParaRPr>
          </a:p>
          <a:p>
            <a:pPr>
              <a:buClr>
                <a:schemeClr val="bg1">
                  <a:lumMod val="50000"/>
                </a:schemeClr>
              </a:buClr>
              <a:defRPr/>
            </a:pPr>
            <a:endParaRPr lang="en-US" altLang="zh-CN"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942124"/>
                </a:solidFill>
              </a:rPr>
              <a:t>解释型语言</a:t>
            </a:r>
            <a:endParaRPr lang="zh-CN" altLang="en-US" dirty="0" smtClean="0"/>
          </a:p>
        </p:txBody>
      </p:sp>
      <p:sp>
        <p:nvSpPr>
          <p:cNvPr id="13315" name="内容占位符 1"/>
          <p:cNvSpPr>
            <a:spLocks noGrp="1"/>
          </p:cNvSpPr>
          <p:nvPr/>
        </p:nvSpPr>
        <p:spPr bwMode="auto">
          <a:xfrm>
            <a:off x="487363" y="1428750"/>
            <a:ext cx="7888287" cy="1008063"/>
          </a:xfrm>
          <a:prstGeom prst="rect">
            <a:avLst/>
          </a:prstGeom>
          <a:noFill/>
          <a:ln w="9525">
            <a:noFill/>
            <a:miter lim="800000"/>
            <a:headEnd/>
            <a:tailEnd/>
          </a:ln>
        </p:spPr>
        <p:txBody>
          <a:bodyPr/>
          <a:lstStyle/>
          <a:p>
            <a:pPr marL="228600" indent="-228600">
              <a:lnSpc>
                <a:spcPct val="90000"/>
              </a:lnSpc>
              <a:spcBef>
                <a:spcPts val="1000"/>
              </a:spcBef>
              <a:buFont typeface="Arial" pitchFamily="34" charset="0"/>
              <a:buChar char="•"/>
            </a:pPr>
            <a:r>
              <a:rPr kumimoji="1" lang="en-US" altLang="zh-CN" sz="2400">
                <a:latin typeface="微软雅黑 Light"/>
                <a:ea typeface="微软雅黑 Light"/>
                <a:cs typeface="微软雅黑 Light"/>
              </a:rPr>
              <a:t>Python</a:t>
            </a:r>
            <a:r>
              <a:rPr kumimoji="1" lang="zh-CN" altLang="en-US" sz="2400">
                <a:latin typeface="微软雅黑 Light"/>
                <a:ea typeface="微软雅黑 Light"/>
                <a:cs typeface="微软雅黑 Light"/>
              </a:rPr>
              <a:t>语言是一种</a:t>
            </a:r>
            <a:r>
              <a:rPr kumimoji="1" lang="zh-CN" altLang="en-US" sz="2400" b="1">
                <a:latin typeface="微软雅黑 Light"/>
                <a:ea typeface="微软雅黑 Light"/>
                <a:cs typeface="微软雅黑 Light"/>
              </a:rPr>
              <a:t>解释型</a:t>
            </a:r>
            <a:r>
              <a:rPr kumimoji="1" lang="zh-CN" altLang="en-US" sz="2400">
                <a:latin typeface="微软雅黑 Light"/>
                <a:ea typeface="微软雅黑 Light"/>
                <a:cs typeface="微软雅黑 Light"/>
              </a:rPr>
              <a:t>、面向对象、动态数据类型的高级程序设计语言</a:t>
            </a:r>
          </a:p>
        </p:txBody>
      </p:sp>
      <p:pic>
        <p:nvPicPr>
          <p:cNvPr id="13316" name="图片 4"/>
          <p:cNvPicPr>
            <a:picLocks noChangeAspect="1"/>
          </p:cNvPicPr>
          <p:nvPr/>
        </p:nvPicPr>
        <p:blipFill>
          <a:blip r:embed="rId3"/>
          <a:srcRect t="648" b="3609"/>
          <a:stretch>
            <a:fillRect/>
          </a:stretch>
        </p:blipFill>
        <p:spPr bwMode="auto">
          <a:xfrm>
            <a:off x="285750" y="2643188"/>
            <a:ext cx="5764213" cy="3433762"/>
          </a:xfrm>
          <a:prstGeom prst="rect">
            <a:avLst/>
          </a:prstGeom>
          <a:noFill/>
          <a:ln w="9525">
            <a:noFill/>
            <a:miter lim="800000"/>
            <a:headEnd/>
            <a:tailEnd/>
          </a:ln>
        </p:spPr>
      </p:pic>
      <p:pic>
        <p:nvPicPr>
          <p:cNvPr id="13317" name="图片 5"/>
          <p:cNvPicPr>
            <a:picLocks noChangeAspect="1"/>
          </p:cNvPicPr>
          <p:nvPr/>
        </p:nvPicPr>
        <p:blipFill>
          <a:blip r:embed="rId4"/>
          <a:srcRect/>
          <a:stretch>
            <a:fillRect/>
          </a:stretch>
        </p:blipFill>
        <p:spPr bwMode="auto">
          <a:xfrm>
            <a:off x="5829300" y="2786063"/>
            <a:ext cx="3314700" cy="23002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nvSpPr>
        <p:spPr bwMode="auto">
          <a:xfrm>
            <a:off x="0" y="285750"/>
            <a:ext cx="6000750" cy="681038"/>
          </a:xfrm>
          <a:prstGeom prst="rect">
            <a:avLst/>
          </a:prstGeom>
          <a:noFill/>
          <a:ln w="9525">
            <a:noFill/>
            <a:miter lim="800000"/>
            <a:headEnd/>
            <a:tailEnd/>
          </a:ln>
        </p:spPr>
        <p:txBody>
          <a:bodyPr anchor="ctr"/>
          <a:lstStyle/>
          <a:p>
            <a:r>
              <a:rPr lang="zh-CN" altLang="en-US" sz="3600" b="1">
                <a:latin typeface="黑体" pitchFamily="2" charset="-122"/>
                <a:ea typeface="黑体" pitchFamily="2" charset="-122"/>
              </a:rPr>
              <a:t>目录</a:t>
            </a:r>
          </a:p>
        </p:txBody>
      </p:sp>
      <p:sp>
        <p:nvSpPr>
          <p:cNvPr id="3" name="Rectangle 8"/>
          <p:cNvSpPr>
            <a:spLocks noChangeArrowheads="1"/>
          </p:cNvSpPr>
          <p:nvPr/>
        </p:nvSpPr>
        <p:spPr bwMode="auto">
          <a:xfrm>
            <a:off x="928662" y="2285992"/>
            <a:ext cx="7416800" cy="676275"/>
          </a:xfrm>
          <a:prstGeom prst="rect">
            <a:avLst/>
          </a:prstGeom>
          <a:solidFill>
            <a:srgbClr val="FFFFFF"/>
          </a:solidFill>
          <a:ln w="19050" algn="ctr">
            <a:solidFill>
              <a:srgbClr val="A0A0A0"/>
            </a:solidFill>
            <a:miter lim="800000"/>
            <a:headEnd/>
            <a:tailEnd/>
          </a:ln>
          <a:effectLst>
            <a:outerShdw dist="71842" dir="2700000" algn="ctr" rotWithShape="0">
              <a:srgbClr val="DDDDDD"/>
            </a:outerShdw>
          </a:effectLst>
        </p:spPr>
        <p:txBody>
          <a:bodyPr wrap="none" lIns="378000" rIns="3780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2738" eaLnBrk="0" fontAlgn="auto" hangingPunct="0">
              <a:lnSpc>
                <a:spcPct val="120000"/>
              </a:lnSpc>
              <a:spcBef>
                <a:spcPct val="20000"/>
              </a:spcBef>
              <a:spcAft>
                <a:spcPts val="0"/>
              </a:spcAft>
              <a:buClr>
                <a:srgbClr val="FF0000"/>
              </a:buClr>
              <a:defRPr/>
            </a:pPr>
            <a:r>
              <a:rPr lang="zh-CN" altLang="en-US" sz="2800" b="1" kern="0" dirty="0">
                <a:solidFill>
                  <a:sysClr val="windowText" lastClr="000000"/>
                </a:solidFill>
                <a:latin typeface="微软雅黑" pitchFamily="34" charset="-122"/>
              </a:rPr>
              <a:t>二</a:t>
            </a:r>
            <a:r>
              <a:rPr lang="zh-CN" altLang="en-US" sz="2800" b="1" kern="0" dirty="0" smtClean="0">
                <a:solidFill>
                  <a:sysClr val="windowText" lastClr="000000"/>
                </a:solidFill>
                <a:latin typeface="微软雅黑" pitchFamily="34" charset="-122"/>
              </a:rPr>
              <a:t>、基本语法</a:t>
            </a:r>
            <a:endParaRPr lang="zh-CN" altLang="en-US" sz="2800" b="1" kern="0" dirty="0">
              <a:solidFill>
                <a:sysClr val="windowText" lastClr="000000"/>
              </a:solidFill>
              <a:latin typeface="微软雅黑" pitchFamily="34" charset="-122"/>
            </a:endParaRPr>
          </a:p>
        </p:txBody>
      </p:sp>
      <p:sp>
        <p:nvSpPr>
          <p:cNvPr id="5" name="Rectangle 8"/>
          <p:cNvSpPr>
            <a:spLocks noChangeArrowheads="1"/>
          </p:cNvSpPr>
          <p:nvPr/>
        </p:nvSpPr>
        <p:spPr bwMode="auto">
          <a:xfrm>
            <a:off x="928662" y="3071810"/>
            <a:ext cx="7416800" cy="677863"/>
          </a:xfrm>
          <a:prstGeom prst="rect">
            <a:avLst/>
          </a:prstGeom>
          <a:solidFill>
            <a:srgbClr val="FFFFFF"/>
          </a:solidFill>
          <a:ln w="19050" algn="ctr">
            <a:solidFill>
              <a:srgbClr val="A0A0A0"/>
            </a:solidFill>
            <a:miter lim="800000"/>
            <a:headEnd/>
            <a:tailEnd/>
          </a:ln>
          <a:effectLst>
            <a:outerShdw dist="71842" dir="2700000" algn="ctr" rotWithShape="0">
              <a:srgbClr val="DDDDDD"/>
            </a:outerShdw>
          </a:effectLst>
        </p:spPr>
        <p:txBody>
          <a:bodyPr wrap="none" lIns="378000" rIns="3780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2738" eaLnBrk="0" fontAlgn="auto" hangingPunct="0">
              <a:lnSpc>
                <a:spcPct val="120000"/>
              </a:lnSpc>
              <a:spcBef>
                <a:spcPct val="20000"/>
              </a:spcBef>
              <a:spcAft>
                <a:spcPts val="0"/>
              </a:spcAft>
              <a:buClr>
                <a:srgbClr val="FF0000"/>
              </a:buClr>
              <a:defRPr/>
            </a:pPr>
            <a:r>
              <a:rPr lang="zh-CN" altLang="en-US" sz="2800" b="1" kern="0" dirty="0" smtClean="0">
                <a:solidFill>
                  <a:sysClr val="windowText" lastClr="000000"/>
                </a:solidFill>
                <a:latin typeface="微软雅黑" pitchFamily="34" charset="-122"/>
              </a:rPr>
              <a:t>三、控制语句</a:t>
            </a:r>
          </a:p>
        </p:txBody>
      </p:sp>
      <p:sp>
        <p:nvSpPr>
          <p:cNvPr id="6" name="Rectangle 8"/>
          <p:cNvSpPr>
            <a:spLocks noChangeArrowheads="1"/>
          </p:cNvSpPr>
          <p:nvPr/>
        </p:nvSpPr>
        <p:spPr bwMode="auto">
          <a:xfrm>
            <a:off x="928662" y="3857628"/>
            <a:ext cx="7416800" cy="677863"/>
          </a:xfrm>
          <a:prstGeom prst="rect">
            <a:avLst/>
          </a:prstGeom>
          <a:solidFill>
            <a:srgbClr val="FFFFFF"/>
          </a:solidFill>
          <a:ln w="19050" algn="ctr">
            <a:solidFill>
              <a:srgbClr val="A0A0A0"/>
            </a:solidFill>
            <a:miter lim="800000"/>
            <a:headEnd/>
            <a:tailEnd/>
          </a:ln>
          <a:effectLst>
            <a:outerShdw dist="71842" dir="2700000" algn="ctr" rotWithShape="0">
              <a:srgbClr val="DDDDDD"/>
            </a:outerShdw>
          </a:effectLst>
        </p:spPr>
        <p:txBody>
          <a:bodyPr wrap="none" lIns="378000" rIns="3780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2738" eaLnBrk="0" fontAlgn="auto" hangingPunct="0">
              <a:lnSpc>
                <a:spcPct val="120000"/>
              </a:lnSpc>
              <a:spcBef>
                <a:spcPct val="20000"/>
              </a:spcBef>
              <a:spcAft>
                <a:spcPts val="0"/>
              </a:spcAft>
              <a:buClr>
                <a:srgbClr val="FF0000"/>
              </a:buClr>
              <a:defRPr/>
            </a:pPr>
            <a:r>
              <a:rPr lang="zh-CN" altLang="en-US" sz="2800" b="1" kern="0" dirty="0" smtClean="0">
                <a:solidFill>
                  <a:sysClr val="windowText" lastClr="000000"/>
                </a:solidFill>
                <a:latin typeface="微软雅黑" pitchFamily="34" charset="-122"/>
              </a:rPr>
              <a:t>四、</a:t>
            </a:r>
            <a:r>
              <a:rPr lang="en-US" altLang="zh-CN" sz="2800" b="1" kern="0" dirty="0" smtClean="0">
                <a:solidFill>
                  <a:sysClr val="windowText" lastClr="000000"/>
                </a:solidFill>
                <a:latin typeface="微软雅黑" pitchFamily="34" charset="-122"/>
              </a:rPr>
              <a:t> </a:t>
            </a:r>
            <a:r>
              <a:rPr lang="zh-CN" altLang="en-US" sz="2800" b="1" kern="0" dirty="0" smtClean="0">
                <a:solidFill>
                  <a:sysClr val="windowText" lastClr="000000"/>
                </a:solidFill>
                <a:latin typeface="微软雅黑" pitchFamily="34" charset="-122"/>
              </a:rPr>
              <a:t>函数</a:t>
            </a:r>
            <a:endParaRPr lang="zh-CN" altLang="en-US" sz="2800" b="1" kern="0" dirty="0">
              <a:solidFill>
                <a:sysClr val="windowText" lastClr="000000"/>
              </a:solidFill>
              <a:latin typeface="微软雅黑" pitchFamily="34" charset="-122"/>
            </a:endParaRPr>
          </a:p>
        </p:txBody>
      </p:sp>
      <p:sp>
        <p:nvSpPr>
          <p:cNvPr id="7" name="Rectangle 8"/>
          <p:cNvSpPr>
            <a:spLocks noChangeArrowheads="1"/>
          </p:cNvSpPr>
          <p:nvPr/>
        </p:nvSpPr>
        <p:spPr bwMode="auto">
          <a:xfrm>
            <a:off x="928662" y="1500174"/>
            <a:ext cx="7416800" cy="676275"/>
          </a:xfrm>
          <a:prstGeom prst="rect">
            <a:avLst/>
          </a:prstGeom>
          <a:solidFill>
            <a:srgbClr val="FFFFFF"/>
          </a:solidFill>
          <a:ln w="19050" algn="ctr">
            <a:solidFill>
              <a:srgbClr val="A0A0A0"/>
            </a:solidFill>
            <a:miter lim="800000"/>
            <a:headEnd/>
            <a:tailEnd/>
          </a:ln>
          <a:effectLst>
            <a:outerShdw dist="71842" dir="2700000" algn="ctr" rotWithShape="0">
              <a:srgbClr val="DDDDDD"/>
            </a:outerShdw>
          </a:effectLst>
        </p:spPr>
        <p:txBody>
          <a:bodyPr wrap="none" lIns="378000" rIns="3780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2738" eaLnBrk="0" fontAlgn="auto" hangingPunct="0">
              <a:lnSpc>
                <a:spcPct val="120000"/>
              </a:lnSpc>
              <a:spcBef>
                <a:spcPct val="20000"/>
              </a:spcBef>
              <a:spcAft>
                <a:spcPts val="0"/>
              </a:spcAft>
              <a:buClr>
                <a:srgbClr val="FF0000"/>
              </a:buClr>
              <a:defRPr/>
            </a:pPr>
            <a:r>
              <a:rPr lang="zh-CN" altLang="en-US" sz="2800" b="1" kern="0" dirty="0" smtClean="0">
                <a:solidFill>
                  <a:sysClr val="windowText" lastClr="000000"/>
                </a:solidFill>
                <a:latin typeface="微软雅黑" pitchFamily="34" charset="-122"/>
              </a:rPr>
              <a:t>一、</a:t>
            </a:r>
            <a:r>
              <a:rPr lang="en-US" altLang="zh-CN" sz="2800" b="1" kern="0" dirty="0" smtClean="0">
                <a:solidFill>
                  <a:sysClr val="windowText" lastClr="000000"/>
                </a:solidFill>
                <a:latin typeface="微软雅黑" pitchFamily="34" charset="-122"/>
              </a:rPr>
              <a:t>Python</a:t>
            </a:r>
            <a:r>
              <a:rPr lang="zh-CN" altLang="en-US" sz="2800" b="1" kern="0" dirty="0" smtClean="0">
                <a:solidFill>
                  <a:sysClr val="windowText" lastClr="000000"/>
                </a:solidFill>
                <a:latin typeface="微软雅黑" pitchFamily="34" charset="-122"/>
              </a:rPr>
              <a:t>简介</a:t>
            </a:r>
            <a:endParaRPr lang="zh-CN" altLang="en-US" sz="2800" b="1" kern="0" dirty="0">
              <a:solidFill>
                <a:sysClr val="windowText" lastClr="000000"/>
              </a:solidFill>
              <a:latin typeface="微软雅黑" pitchFamily="34" charset="-122"/>
            </a:endParaRPr>
          </a:p>
        </p:txBody>
      </p:sp>
      <p:sp>
        <p:nvSpPr>
          <p:cNvPr id="8" name="Rectangle 8"/>
          <p:cNvSpPr>
            <a:spLocks noChangeArrowheads="1"/>
          </p:cNvSpPr>
          <p:nvPr/>
        </p:nvSpPr>
        <p:spPr bwMode="auto">
          <a:xfrm>
            <a:off x="928662" y="4643446"/>
            <a:ext cx="7416800" cy="677863"/>
          </a:xfrm>
          <a:prstGeom prst="rect">
            <a:avLst/>
          </a:prstGeom>
          <a:solidFill>
            <a:srgbClr val="FFFFFF"/>
          </a:solidFill>
          <a:ln w="19050" algn="ctr">
            <a:solidFill>
              <a:srgbClr val="A0A0A0"/>
            </a:solidFill>
            <a:miter lim="800000"/>
            <a:headEnd/>
            <a:tailEnd/>
          </a:ln>
          <a:effectLst>
            <a:outerShdw dist="71842" dir="2700000" algn="ctr" rotWithShape="0">
              <a:srgbClr val="DDDDDD"/>
            </a:outerShdw>
          </a:effectLst>
        </p:spPr>
        <p:txBody>
          <a:bodyPr wrap="none" lIns="378000" rIns="3780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2738" eaLnBrk="0" fontAlgn="auto" hangingPunct="0">
              <a:lnSpc>
                <a:spcPct val="120000"/>
              </a:lnSpc>
              <a:spcBef>
                <a:spcPct val="20000"/>
              </a:spcBef>
              <a:spcAft>
                <a:spcPts val="0"/>
              </a:spcAft>
              <a:buClr>
                <a:srgbClr val="FF0000"/>
              </a:buClr>
              <a:defRPr/>
            </a:pPr>
            <a:r>
              <a:rPr lang="zh-CN" altLang="en-US" sz="2800" b="1" kern="0" dirty="0" smtClean="0">
                <a:solidFill>
                  <a:sysClr val="windowText" lastClr="000000"/>
                </a:solidFill>
                <a:latin typeface="微软雅黑" pitchFamily="34" charset="-122"/>
              </a:rPr>
              <a:t>五、类</a:t>
            </a:r>
            <a:endParaRPr lang="zh-CN" altLang="en-US" sz="2800" b="1" kern="0" dirty="0">
              <a:solidFill>
                <a:sysClr val="windowText" lastClr="000000"/>
              </a:solidFill>
              <a:latin typeface="微软雅黑" pitchFamily="34" charset="-122"/>
            </a:endParaRPr>
          </a:p>
        </p:txBody>
      </p:sp>
      <p:sp>
        <p:nvSpPr>
          <p:cNvPr id="9" name="Rectangle 8"/>
          <p:cNvSpPr>
            <a:spLocks noChangeArrowheads="1"/>
          </p:cNvSpPr>
          <p:nvPr/>
        </p:nvSpPr>
        <p:spPr bwMode="auto">
          <a:xfrm>
            <a:off x="928662" y="5465781"/>
            <a:ext cx="7416800" cy="677863"/>
          </a:xfrm>
          <a:prstGeom prst="rect">
            <a:avLst/>
          </a:prstGeom>
          <a:solidFill>
            <a:srgbClr val="FFFFFF"/>
          </a:solidFill>
          <a:ln w="19050" algn="ctr">
            <a:solidFill>
              <a:srgbClr val="A0A0A0"/>
            </a:solidFill>
            <a:miter lim="800000"/>
            <a:headEnd/>
            <a:tailEnd/>
          </a:ln>
          <a:effectLst>
            <a:outerShdw dist="71842" dir="2700000" algn="ctr" rotWithShape="0">
              <a:srgbClr val="DDDDDD"/>
            </a:outerShdw>
          </a:effectLst>
        </p:spPr>
        <p:txBody>
          <a:bodyPr wrap="none" lIns="378000" rIns="3780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2738" eaLnBrk="0" fontAlgn="auto" hangingPunct="0">
              <a:lnSpc>
                <a:spcPct val="120000"/>
              </a:lnSpc>
              <a:spcBef>
                <a:spcPct val="20000"/>
              </a:spcBef>
              <a:spcAft>
                <a:spcPts val="0"/>
              </a:spcAft>
              <a:buClr>
                <a:srgbClr val="FF0000"/>
              </a:buClr>
              <a:defRPr/>
            </a:pPr>
            <a:r>
              <a:rPr lang="zh-CN" altLang="en-US" sz="2800" b="1" kern="0" dirty="0" smtClean="0">
                <a:solidFill>
                  <a:sysClr val="windowText" lastClr="000000"/>
                </a:solidFill>
                <a:latin typeface="微软雅黑" pitchFamily="34" charset="-122"/>
              </a:rPr>
              <a:t>六、模块</a:t>
            </a:r>
            <a:endParaRPr lang="zh-CN" altLang="en-US" sz="2800" b="1" kern="0" dirty="0">
              <a:solidFill>
                <a:sysClr val="windowText" lastClr="000000"/>
              </a:solidFill>
              <a:latin typeface="微软雅黑" pitchFamily="34" charset="-122"/>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b="1" smtClean="0">
                <a:solidFill>
                  <a:srgbClr val="942124"/>
                </a:solidFill>
                <a:latin typeface="Monaco"/>
                <a:ea typeface="Monaco"/>
                <a:cs typeface="Monaco"/>
              </a:rPr>
              <a:t>print()</a:t>
            </a:r>
            <a:r>
              <a:rPr lang="zh-CN" altLang="en-US" b="1" smtClean="0">
                <a:solidFill>
                  <a:srgbClr val="942124"/>
                </a:solidFill>
              </a:rPr>
              <a:t>函数</a:t>
            </a:r>
            <a:br>
              <a:rPr lang="zh-CN" altLang="en-US" b="1" smtClean="0">
                <a:solidFill>
                  <a:srgbClr val="942124"/>
                </a:solidFill>
              </a:rPr>
            </a:br>
            <a:endParaRPr lang="zh-CN" altLang="en-US" smtClean="0"/>
          </a:p>
        </p:txBody>
      </p:sp>
      <p:sp>
        <p:nvSpPr>
          <p:cNvPr id="4" name="内容占位符 1"/>
          <p:cNvSpPr>
            <a:spLocks noGrp="1"/>
          </p:cNvSpPr>
          <p:nvPr/>
        </p:nvSpPr>
        <p:spPr>
          <a:xfrm>
            <a:off x="1090613" y="1339850"/>
            <a:ext cx="6962775" cy="417830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kumimoji="1" lang="zh-CN" altLang="en-US" sz="2400" dirty="0" smtClean="0"/>
              <a:t>在</a:t>
            </a:r>
            <a:r>
              <a:rPr kumimoji="1" lang="en-US" altLang="zh-CN" sz="2400" dirty="0"/>
              <a:t>Python 3.x</a:t>
            </a:r>
            <a:r>
              <a:rPr kumimoji="1" lang="zh-CN" altLang="en-US" sz="2400" dirty="0"/>
              <a:t>版本中，</a:t>
            </a:r>
            <a:r>
              <a:rPr kumimoji="1" lang="en-US" altLang="zh-CN" sz="2400" dirty="0" smtClean="0">
                <a:latin typeface="Monaco" charset="0"/>
                <a:ea typeface="Monaco" charset="0"/>
                <a:cs typeface="Monaco" charset="0"/>
              </a:rPr>
              <a:t>print</a:t>
            </a:r>
            <a:r>
              <a:rPr kumimoji="1" lang="zh-CN" altLang="en-US" sz="2400" dirty="0" smtClean="0">
                <a:latin typeface="Monaco" charset="0"/>
                <a:ea typeface="Monaco" charset="0"/>
                <a:cs typeface="Monaco" charset="0"/>
              </a:rPr>
              <a:t> </a:t>
            </a:r>
            <a:r>
              <a:rPr kumimoji="1" lang="zh-CN" altLang="en-US" sz="2400" dirty="0" smtClean="0"/>
              <a:t>函数</a:t>
            </a:r>
            <a:r>
              <a:rPr kumimoji="1" lang="zh-CN" altLang="en-US" sz="2400" dirty="0"/>
              <a:t>为带括号</a:t>
            </a:r>
            <a:r>
              <a:rPr kumimoji="1" lang="zh-CN" altLang="en-US" sz="2400" dirty="0" smtClean="0"/>
              <a:t>的 </a:t>
            </a:r>
            <a:r>
              <a:rPr kumimoji="1" lang="en-US" altLang="zh-CN" sz="2400" dirty="0" smtClean="0">
                <a:latin typeface="Monaco" charset="0"/>
                <a:ea typeface="Monaco" charset="0"/>
                <a:cs typeface="Monaco" charset="0"/>
              </a:rPr>
              <a:t>print()</a:t>
            </a:r>
          </a:p>
          <a:p>
            <a:pPr fontAlgn="auto">
              <a:lnSpc>
                <a:spcPct val="150000"/>
              </a:lnSpc>
              <a:spcAft>
                <a:spcPts val="0"/>
              </a:spcAft>
              <a:defRPr/>
            </a:pPr>
            <a:r>
              <a:rPr kumimoji="1" lang="zh-CN" altLang="en-US" sz="2400" dirty="0" smtClean="0"/>
              <a:t>在</a:t>
            </a:r>
            <a:r>
              <a:rPr kumimoji="1" lang="en-US" altLang="zh-CN" sz="2400" dirty="0" smtClean="0"/>
              <a:t>Python 2.x</a:t>
            </a:r>
            <a:r>
              <a:rPr kumimoji="1" lang="zh-CN" altLang="en-US" sz="2400" dirty="0" smtClean="0"/>
              <a:t>版本中，同时兼容 </a:t>
            </a:r>
            <a:r>
              <a:rPr kumimoji="1" lang="en-US" altLang="zh-CN" sz="2400" dirty="0" smtClean="0">
                <a:latin typeface="Monaco" charset="0"/>
                <a:ea typeface="Monaco" charset="0"/>
                <a:cs typeface="Monaco" charset="0"/>
              </a:rPr>
              <a:t>print</a:t>
            </a:r>
            <a:r>
              <a:rPr kumimoji="1" lang="zh-CN" altLang="en-US" sz="2400" dirty="0" smtClean="0">
                <a:latin typeface="Monaco" charset="0"/>
                <a:ea typeface="Monaco" charset="0"/>
                <a:cs typeface="Monaco" charset="0"/>
              </a:rPr>
              <a:t> </a:t>
            </a:r>
            <a:r>
              <a:rPr kumimoji="1" lang="zh-CN" altLang="en-US" sz="2400" dirty="0" smtClean="0"/>
              <a:t>和 </a:t>
            </a:r>
            <a:r>
              <a:rPr kumimoji="1" lang="en-US" altLang="zh-CN" sz="2400" dirty="0" smtClean="0">
                <a:latin typeface="Monaco" charset="0"/>
                <a:ea typeface="Monaco" charset="0"/>
                <a:cs typeface="Monaco" charset="0"/>
              </a:rPr>
              <a:t>print()</a:t>
            </a:r>
          </a:p>
          <a:p>
            <a:pPr fontAlgn="auto">
              <a:lnSpc>
                <a:spcPct val="150000"/>
              </a:lnSpc>
              <a:spcAft>
                <a:spcPts val="0"/>
              </a:spcAft>
              <a:defRPr/>
            </a:pPr>
            <a:endParaRPr kumimoji="1" lang="en-US" altLang="zh-CN" sz="2400" dirty="0" smtClean="0">
              <a:latin typeface="Monaco" charset="0"/>
              <a:ea typeface="Monaco" charset="0"/>
              <a:cs typeface="Monaco" charset="0"/>
            </a:endParaRPr>
          </a:p>
          <a:p>
            <a:pPr fontAlgn="auto">
              <a:lnSpc>
                <a:spcPct val="150000"/>
              </a:lnSpc>
              <a:spcAft>
                <a:spcPts val="0"/>
              </a:spcAft>
              <a:defRPr/>
            </a:pPr>
            <a:r>
              <a:rPr kumimoji="1" lang="zh-CN" altLang="en-US" sz="2400" dirty="0"/>
              <a:t>如果想要看变量的值，则直接</a:t>
            </a:r>
            <a:r>
              <a:rPr kumimoji="1" lang="zh-CN" altLang="en-US" sz="2400" dirty="0" smtClean="0"/>
              <a:t>在</a:t>
            </a:r>
            <a:r>
              <a:rPr kumimoji="1" lang="zh-CN" altLang="en-US" sz="2400" dirty="0"/>
              <a:t> </a:t>
            </a:r>
            <a:r>
              <a:rPr kumimoji="1" lang="en-US" altLang="zh-CN" sz="2400" dirty="0" smtClean="0">
                <a:latin typeface="Monaco" charset="0"/>
                <a:ea typeface="Monaco" charset="0"/>
                <a:cs typeface="Monaco" charset="0"/>
              </a:rPr>
              <a:t>print</a:t>
            </a:r>
            <a:r>
              <a:rPr kumimoji="1" lang="zh-CN" altLang="en-US" sz="2400" dirty="0" smtClean="0"/>
              <a:t> 后面</a:t>
            </a:r>
            <a:r>
              <a:rPr kumimoji="1" lang="zh-CN" altLang="en-US" sz="2400" dirty="0"/>
              <a:t>加上变量名即可。如果是想要输出提示信息，如一句话，那我们需要将提示信息</a:t>
            </a:r>
            <a:r>
              <a:rPr kumimoji="1" lang="zh-CN" altLang="en-US" sz="2400" dirty="0" smtClean="0"/>
              <a:t>用 </a:t>
            </a:r>
            <a:r>
              <a:rPr kumimoji="1" lang="en-US" altLang="zh-CN" sz="2400" dirty="0" smtClean="0"/>
              <a:t>‘</a:t>
            </a:r>
            <a:r>
              <a:rPr kumimoji="1" lang="zh-CN" altLang="en-US" sz="2400" dirty="0" smtClean="0"/>
              <a:t> 单</a:t>
            </a:r>
            <a:r>
              <a:rPr kumimoji="1" lang="zh-CN" altLang="en-US" sz="2400" dirty="0"/>
              <a:t>引号包裹</a:t>
            </a:r>
            <a:r>
              <a:rPr kumimoji="1" lang="zh-CN" altLang="en-US" sz="2400" dirty="0" smtClean="0"/>
              <a:t>起来（这使得内容构成一个字符串）</a:t>
            </a:r>
            <a:endParaRPr kumimoji="1" lang="en-US" altLang="zh-CN" sz="2400" dirty="0" smtClean="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注释</a:t>
            </a:r>
            <a:endParaRPr lang="zh-CN" altLang="en-US" smtClean="0"/>
          </a:p>
        </p:txBody>
      </p:sp>
      <p:sp>
        <p:nvSpPr>
          <p:cNvPr id="28675" name="内容占位符 1"/>
          <p:cNvSpPr>
            <a:spLocks noGrp="1"/>
          </p:cNvSpPr>
          <p:nvPr/>
        </p:nvSpPr>
        <p:spPr bwMode="auto">
          <a:xfrm>
            <a:off x="1090613" y="1339850"/>
            <a:ext cx="6962775" cy="4178300"/>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如同我们在看书时做笔记一样</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en-US" altLang="zh-CN" sz="2400">
                <a:latin typeface="微软雅黑 Light"/>
                <a:ea typeface="微软雅黑 Light"/>
                <a:cs typeface="微软雅黑 Light"/>
              </a:rPr>
              <a:t>Python</a:t>
            </a:r>
            <a:r>
              <a:rPr kumimoji="1" lang="zh-CN" altLang="en-US" sz="2400">
                <a:latin typeface="微软雅黑 Light"/>
                <a:ea typeface="微软雅黑 Light"/>
                <a:cs typeface="微软雅黑 Light"/>
              </a:rPr>
              <a:t>语言会通过注释符号识别出注释的部分，将它们当做纯文本，并在执行代码时跳过这些纯文本</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在</a:t>
            </a:r>
            <a:r>
              <a:rPr kumimoji="1" lang="en-US" altLang="zh-CN" sz="2400">
                <a:latin typeface="微软雅黑 Light"/>
                <a:ea typeface="微软雅黑 Light"/>
                <a:cs typeface="微软雅黑 Light"/>
              </a:rPr>
              <a:t>Python</a:t>
            </a:r>
            <a:r>
              <a:rPr kumimoji="1" lang="zh-CN" altLang="en-US" sz="2400">
                <a:latin typeface="微软雅黑 Light"/>
                <a:ea typeface="微软雅黑 Light"/>
                <a:cs typeface="微软雅黑 Light"/>
              </a:rPr>
              <a:t>语言中，使用 </a:t>
            </a:r>
            <a:r>
              <a:rPr kumimoji="1" lang="en-US" altLang="zh-CN" sz="2400">
                <a:latin typeface="Monaco"/>
                <a:ea typeface="Monaco"/>
                <a:cs typeface="Monaco"/>
              </a:rPr>
              <a:t>#</a:t>
            </a:r>
            <a:r>
              <a:rPr kumimoji="1" lang="zh-CN" altLang="en-US" sz="2400">
                <a:latin typeface="微软雅黑 Light"/>
                <a:ea typeface="微软雅黑 Light"/>
                <a:cs typeface="微软雅黑 Light"/>
              </a:rPr>
              <a:t> 进行行注释</a:t>
            </a:r>
            <a:endParaRPr kumimoji="1" lang="en-US" altLang="zh-CN" sz="2400">
              <a:latin typeface="微软雅黑 Light"/>
              <a:ea typeface="微软雅黑 Light"/>
              <a:cs typeface="微软雅黑 Light"/>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C00000"/>
                </a:solidFill>
              </a:rPr>
              <a:t>基本数据类型</a:t>
            </a:r>
          </a:p>
        </p:txBody>
      </p:sp>
      <p:sp>
        <p:nvSpPr>
          <p:cNvPr id="29699" name="TextBox 4"/>
          <p:cNvSpPr txBox="1">
            <a:spLocks noChangeArrowheads="1"/>
          </p:cNvSpPr>
          <p:nvPr/>
        </p:nvSpPr>
        <p:spPr bwMode="auto">
          <a:xfrm>
            <a:off x="714375" y="2571750"/>
            <a:ext cx="6889750" cy="2554288"/>
          </a:xfrm>
          <a:prstGeom prst="rect">
            <a:avLst/>
          </a:prstGeom>
          <a:noFill/>
          <a:ln w="9525">
            <a:noFill/>
            <a:miter lim="800000"/>
            <a:headEnd/>
            <a:tailEnd/>
          </a:ln>
        </p:spPr>
        <p:txBody>
          <a:bodyPr>
            <a:spAutoFit/>
          </a:bodyPr>
          <a:lstStyle/>
          <a:p>
            <a:r>
              <a:rPr lang="en-US" altLang="zh-CN" sz="3200">
                <a:ea typeface="微软雅黑" pitchFamily="34" charset="-122"/>
              </a:rPr>
              <a:t>int: </a:t>
            </a:r>
            <a:r>
              <a:rPr lang="zh-CN" altLang="en-US" sz="3200">
                <a:ea typeface="微软雅黑" pitchFamily="34" charset="-122"/>
              </a:rPr>
              <a:t>整数，如</a:t>
            </a:r>
            <a:r>
              <a:rPr lang="en-US" altLang="zh-CN" sz="3200">
                <a:ea typeface="微软雅黑" pitchFamily="34" charset="-122"/>
              </a:rPr>
              <a:t>1, 2, 3</a:t>
            </a:r>
          </a:p>
          <a:p>
            <a:r>
              <a:rPr lang="en-US" altLang="zh-CN" sz="3200">
                <a:ea typeface="微软雅黑" pitchFamily="34" charset="-122"/>
              </a:rPr>
              <a:t>float: </a:t>
            </a:r>
            <a:r>
              <a:rPr lang="zh-CN" altLang="en-US" sz="3200">
                <a:ea typeface="微软雅黑" pitchFamily="34" charset="-122"/>
              </a:rPr>
              <a:t>浮点数，如</a:t>
            </a:r>
            <a:r>
              <a:rPr lang="en-US" altLang="zh-CN" sz="3200">
                <a:ea typeface="微软雅黑" pitchFamily="34" charset="-122"/>
              </a:rPr>
              <a:t>2.3, 3.6</a:t>
            </a:r>
          </a:p>
          <a:p>
            <a:r>
              <a:rPr lang="en-US" altLang="zh-CN" sz="3200">
                <a:ea typeface="微软雅黑" pitchFamily="34" charset="-122"/>
              </a:rPr>
              <a:t>bool: </a:t>
            </a:r>
            <a:r>
              <a:rPr lang="zh-CN" altLang="en-US" sz="3200">
                <a:ea typeface="微软雅黑" pitchFamily="34" charset="-122"/>
              </a:rPr>
              <a:t>布尔，包括</a:t>
            </a:r>
            <a:r>
              <a:rPr lang="en-US" altLang="zh-CN" sz="3200">
                <a:ea typeface="微软雅黑" pitchFamily="34" charset="-122"/>
              </a:rPr>
              <a:t>True, False</a:t>
            </a:r>
          </a:p>
          <a:p>
            <a:r>
              <a:rPr lang="en-US" altLang="zh-CN" sz="3200">
                <a:ea typeface="微软雅黑" pitchFamily="34" charset="-122"/>
              </a:rPr>
              <a:t>str: </a:t>
            </a:r>
            <a:r>
              <a:rPr lang="zh-CN" altLang="en-US" sz="3200">
                <a:ea typeface="微软雅黑" pitchFamily="34" charset="-122"/>
              </a:rPr>
              <a:t>字符串，如</a:t>
            </a:r>
            <a:r>
              <a:rPr lang="en-US" altLang="zh-CN" sz="3200">
                <a:ea typeface="微软雅黑" pitchFamily="34" charset="-122"/>
              </a:rPr>
              <a:t>'12.3', 'abcd'</a:t>
            </a:r>
          </a:p>
          <a:p>
            <a:endParaRPr lang="zh-CN" altLang="en-US" sz="3200">
              <a:ea typeface="微软雅黑" pitchFamily="34" charset="-122"/>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dirty="0" smtClean="0">
                <a:solidFill>
                  <a:srgbClr val="C00000"/>
                </a:solidFill>
              </a:rPr>
              <a:t>基本数据类型</a:t>
            </a:r>
            <a:r>
              <a:rPr lang="en-US" altLang="zh-CN" b="1" dirty="0" smtClean="0">
                <a:solidFill>
                  <a:srgbClr val="C00000"/>
                </a:solidFill>
              </a:rPr>
              <a:t>——</a:t>
            </a:r>
            <a:r>
              <a:rPr lang="zh-CN" altLang="en-US" b="1" dirty="0" smtClean="0">
                <a:solidFill>
                  <a:srgbClr val="C00000"/>
                </a:solidFill>
              </a:rPr>
              <a:t>数字</a:t>
            </a:r>
          </a:p>
        </p:txBody>
      </p:sp>
      <p:sp>
        <p:nvSpPr>
          <p:cNvPr id="4" name="Rectangle 2"/>
          <p:cNvSpPr txBox="1">
            <a:spLocks noChangeArrowheads="1"/>
          </p:cNvSpPr>
          <p:nvPr/>
        </p:nvSpPr>
        <p:spPr>
          <a:xfrm>
            <a:off x="722313" y="1616075"/>
            <a:ext cx="6407150" cy="933450"/>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spcBef>
                <a:spcPts val="4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zh-CN" sz="1600" kern="0" dirty="0" smtClean="0">
                <a:latin typeface="+mn-ea"/>
              </a:rPr>
              <a:t>Python</a:t>
            </a:r>
            <a:r>
              <a:rPr lang="zh-CN" altLang="en-US" sz="1600" kern="0" dirty="0" smtClean="0">
                <a:latin typeface="+mn-ea"/>
              </a:rPr>
              <a:t>中的数字包含整数（</a:t>
            </a:r>
            <a:r>
              <a:rPr lang="en-US" altLang="zh-CN" sz="1600" kern="0" dirty="0" err="1" smtClean="0">
                <a:latin typeface="+mn-ea"/>
              </a:rPr>
              <a:t>int</a:t>
            </a:r>
            <a:r>
              <a:rPr lang="zh-CN" altLang="en-US" sz="1600" kern="0" dirty="0" smtClean="0">
                <a:latin typeface="+mn-ea"/>
              </a:rPr>
              <a:t>）和浮点数（</a:t>
            </a:r>
            <a:r>
              <a:rPr lang="en-US" altLang="zh-CN" sz="1600" kern="0" dirty="0" smtClean="0">
                <a:latin typeface="+mn-ea"/>
              </a:rPr>
              <a:t>float</a:t>
            </a:r>
            <a:r>
              <a:rPr lang="zh-CN" altLang="en-US" sz="1600" kern="0" dirty="0" smtClean="0">
                <a:latin typeface="+mn-ea"/>
              </a:rPr>
              <a:t>）两种基本类型</a:t>
            </a:r>
            <a:endParaRPr lang="en-US" altLang="zh-CN" sz="1600" kern="0" dirty="0" smtClean="0">
              <a:latin typeface="+mn-ea"/>
            </a:endParaRPr>
          </a:p>
          <a:p>
            <a:pPr>
              <a:spcBef>
                <a:spcPts val="4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sz="1600" kern="0" dirty="0" smtClean="0">
                <a:latin typeface="+mn-ea"/>
              </a:rPr>
              <a:t>通常</a:t>
            </a:r>
            <a:r>
              <a:rPr lang="zh-CN" altLang="en-GB" sz="1600" kern="0" dirty="0" smtClean="0">
                <a:latin typeface="+mn-ea"/>
              </a:rPr>
              <a:t>的数字表达式运算符</a:t>
            </a:r>
            <a:r>
              <a:rPr lang="en-GB" altLang="zh-CN" sz="1600" kern="0" dirty="0" smtClean="0">
                <a:latin typeface="+mn-ea"/>
              </a:rPr>
              <a:t>: +, -, /, *, **, %, //</a:t>
            </a:r>
          </a:p>
          <a:p>
            <a:pPr>
              <a:spcBef>
                <a:spcPts val="4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GB" sz="1600" kern="0" dirty="0" smtClean="0">
                <a:latin typeface="+mn-ea"/>
              </a:rPr>
              <a:t>运算优先级和括号正常工作</a:t>
            </a:r>
          </a:p>
        </p:txBody>
      </p:sp>
      <p:sp>
        <p:nvSpPr>
          <p:cNvPr id="15" name="标题 2"/>
          <p:cNvSpPr txBox="1">
            <a:spLocks/>
          </p:cNvSpPr>
          <p:nvPr/>
        </p:nvSpPr>
        <p:spPr>
          <a:xfrm>
            <a:off x="428625" y="5214938"/>
            <a:ext cx="7200900" cy="482600"/>
          </a:xfrm>
          <a:prstGeom prst="rect">
            <a:avLst/>
          </a:prstGeom>
        </p:spPr>
        <p:txBody>
          <a:bodyPr/>
          <a:lstStyle/>
          <a:p>
            <a:pPr>
              <a:defRPr/>
            </a:pPr>
            <a:endParaRPr lang="zh-CN" altLang="en-US" kern="0" dirty="0">
              <a:latin typeface="+mj-lt"/>
              <a:ea typeface="+mj-ea"/>
              <a:cs typeface="+mj-cs"/>
            </a:endParaRPr>
          </a:p>
        </p:txBody>
      </p:sp>
      <p:pic>
        <p:nvPicPr>
          <p:cNvPr id="30725" name="Picture 2"/>
          <p:cNvPicPr>
            <a:picLocks noChangeAspect="1" noChangeArrowheads="1"/>
          </p:cNvPicPr>
          <p:nvPr/>
        </p:nvPicPr>
        <p:blipFill>
          <a:blip r:embed="rId2"/>
          <a:srcRect/>
          <a:stretch>
            <a:fillRect/>
          </a:stretch>
        </p:blipFill>
        <p:spPr bwMode="auto">
          <a:xfrm>
            <a:off x="760413" y="2959100"/>
            <a:ext cx="7388225" cy="3786188"/>
          </a:xfrm>
          <a:prstGeom prst="rect">
            <a:avLst/>
          </a:prstGeom>
          <a:noFill/>
          <a:ln w="9525">
            <a:noFill/>
            <a:miter lim="800000"/>
            <a:headEnd/>
            <a:tailEnd/>
          </a:ln>
        </p:spPr>
      </p:pic>
      <p:sp>
        <p:nvSpPr>
          <p:cNvPr id="30726" name="TextBox 16"/>
          <p:cNvSpPr txBox="1">
            <a:spLocks noChangeArrowheads="1"/>
          </p:cNvSpPr>
          <p:nvPr/>
        </p:nvSpPr>
        <p:spPr bwMode="auto">
          <a:xfrm>
            <a:off x="1214438" y="2608263"/>
            <a:ext cx="6815137" cy="647700"/>
          </a:xfrm>
          <a:prstGeom prst="rect">
            <a:avLst/>
          </a:prstGeom>
          <a:noFill/>
          <a:ln w="9525">
            <a:noFill/>
            <a:miter lim="800000"/>
            <a:headEnd/>
            <a:tailEnd/>
          </a:ln>
        </p:spPr>
        <p:txBody>
          <a:bodyPr wrap="none">
            <a:spAutoFit/>
          </a:bodyPr>
          <a:lstStyle/>
          <a:p>
            <a:r>
              <a:rPr lang="en-US" altLang="zh-CN" b="1">
                <a:ea typeface="微软雅黑" pitchFamily="34" charset="-122"/>
              </a:rPr>
              <a:t>Python</a:t>
            </a:r>
            <a:r>
              <a:rPr lang="zh-CN" altLang="en-US" b="1">
                <a:ea typeface="微软雅黑" pitchFamily="34" charset="-122"/>
              </a:rPr>
              <a:t>算术运算符示例（</a:t>
            </a:r>
            <a:r>
              <a:rPr lang="zh-CN" altLang="en-US">
                <a:ea typeface="微软雅黑" pitchFamily="34" charset="-122"/>
              </a:rPr>
              <a:t>假设变量</a:t>
            </a:r>
            <a:r>
              <a:rPr lang="en-US" altLang="zh-CN">
                <a:ea typeface="微软雅黑" pitchFamily="34" charset="-122"/>
              </a:rPr>
              <a:t>a</a:t>
            </a:r>
            <a:r>
              <a:rPr lang="zh-CN" altLang="en-US">
                <a:ea typeface="微软雅黑" pitchFamily="34" charset="-122"/>
              </a:rPr>
              <a:t>的值是</a:t>
            </a:r>
            <a:r>
              <a:rPr lang="en-US" altLang="zh-CN">
                <a:ea typeface="微软雅黑" pitchFamily="34" charset="-122"/>
              </a:rPr>
              <a:t>10</a:t>
            </a:r>
            <a:r>
              <a:rPr lang="zh-CN" altLang="en-US">
                <a:ea typeface="微软雅黑" pitchFamily="34" charset="-122"/>
              </a:rPr>
              <a:t>，变量</a:t>
            </a:r>
            <a:r>
              <a:rPr lang="en-US" altLang="zh-CN">
                <a:ea typeface="微软雅黑" pitchFamily="34" charset="-122"/>
              </a:rPr>
              <a:t>b</a:t>
            </a:r>
            <a:r>
              <a:rPr lang="zh-CN" altLang="en-US">
                <a:ea typeface="微软雅黑" pitchFamily="34" charset="-122"/>
              </a:rPr>
              <a:t>的值是</a:t>
            </a:r>
            <a:r>
              <a:rPr lang="en-US" altLang="zh-CN">
                <a:ea typeface="微软雅黑" pitchFamily="34" charset="-122"/>
              </a:rPr>
              <a:t>21</a:t>
            </a:r>
            <a:r>
              <a:rPr lang="zh-CN" altLang="en-US" b="1">
                <a:ea typeface="微软雅黑" pitchFamily="34" charset="-122"/>
              </a:rPr>
              <a:t>）</a:t>
            </a:r>
          </a:p>
          <a:p>
            <a:endParaRPr lang="zh-CN" altLang="en-US">
              <a:ea typeface="微软雅黑" pitchFamily="34" charset="-122"/>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dirty="0" smtClean="0">
                <a:solidFill>
                  <a:srgbClr val="C00000"/>
                </a:solidFill>
              </a:rPr>
              <a:t>基本数据类型</a:t>
            </a:r>
            <a:r>
              <a:rPr lang="en-US" altLang="zh-CN" b="1" dirty="0" smtClean="0">
                <a:solidFill>
                  <a:srgbClr val="C00000"/>
                </a:solidFill>
              </a:rPr>
              <a:t>——</a:t>
            </a:r>
            <a:r>
              <a:rPr lang="zh-CN" altLang="en-US" b="1" dirty="0" smtClean="0">
                <a:solidFill>
                  <a:srgbClr val="C00000"/>
                </a:solidFill>
                <a:latin typeface="微软雅黑 Light"/>
                <a:ea typeface="微软雅黑 Light"/>
                <a:cs typeface="微软雅黑 Light"/>
              </a:rPr>
              <a:t>布尔型（</a:t>
            </a:r>
            <a:r>
              <a:rPr lang="en-US" altLang="zh-CN" b="1" dirty="0" err="1" smtClean="0">
                <a:solidFill>
                  <a:srgbClr val="C00000"/>
                </a:solidFill>
                <a:latin typeface="Monaco"/>
                <a:ea typeface="Monaco"/>
                <a:cs typeface="Monaco"/>
              </a:rPr>
              <a:t>bool</a:t>
            </a:r>
            <a:r>
              <a:rPr lang="zh-CN" altLang="en-US" b="1" dirty="0" smtClean="0">
                <a:solidFill>
                  <a:srgbClr val="C00000"/>
                </a:solidFill>
                <a:latin typeface="微软雅黑 Light"/>
                <a:ea typeface="微软雅黑 Light"/>
                <a:cs typeface="微软雅黑 Light"/>
              </a:rPr>
              <a:t>）</a:t>
            </a:r>
          </a:p>
        </p:txBody>
      </p:sp>
      <p:sp>
        <p:nvSpPr>
          <p:cNvPr id="11" name="Text Box 8"/>
          <p:cNvSpPr txBox="1">
            <a:spLocks noChangeArrowheads="1"/>
          </p:cNvSpPr>
          <p:nvPr/>
        </p:nvSpPr>
        <p:spPr bwMode="auto">
          <a:xfrm>
            <a:off x="714375" y="3071813"/>
            <a:ext cx="6121400" cy="649287"/>
          </a:xfrm>
          <a:prstGeom prst="rect">
            <a:avLst/>
          </a:prstGeom>
          <a:noFill/>
          <a:ln>
            <a:noFill/>
          </a:ln>
          <a:effectLst/>
          <a:extLst/>
        </p:spPr>
        <p:txBody>
          <a:bodyPr lIns="0" tIns="0" rIns="0" bIns="0"/>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04000"/>
              </a:lnSpc>
              <a:spcBef>
                <a:spcPts val="400"/>
              </a:spcBef>
              <a:buFont typeface="Arial" charset="0"/>
              <a:buChar char="•"/>
              <a:defRPr/>
            </a:pPr>
            <a:endParaRPr lang="en-GB" altLang="zh-CN" sz="1600" b="1" dirty="0">
              <a:solidFill>
                <a:srgbClr val="000000"/>
              </a:solidFill>
              <a:latin typeface="+mn-ea"/>
              <a:ea typeface="+mn-ea"/>
            </a:endParaRPr>
          </a:p>
        </p:txBody>
      </p:sp>
      <p:sp>
        <p:nvSpPr>
          <p:cNvPr id="14" name="内容占位符 1"/>
          <p:cNvSpPr>
            <a:spLocks noGrp="1"/>
          </p:cNvSpPr>
          <p:nvPr/>
        </p:nvSpPr>
        <p:spPr>
          <a:xfrm>
            <a:off x="280988" y="1339850"/>
            <a:ext cx="6954837" cy="4732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r>
              <a:rPr kumimoji="1" lang="zh-CN" altLang="en-US" sz="2400" dirty="0" smtClean="0"/>
              <a:t>布尔型（</a:t>
            </a:r>
            <a:r>
              <a:rPr kumimoji="1" lang="en-US" altLang="zh-CN" sz="2400" dirty="0" err="1" smtClean="0"/>
              <a:t>bool</a:t>
            </a:r>
            <a:r>
              <a:rPr kumimoji="1" lang="zh-CN" altLang="en-US" sz="2400" dirty="0" smtClean="0"/>
              <a:t>）</a:t>
            </a:r>
            <a:endParaRPr kumimoji="1" lang="en-US" altLang="zh-CN" sz="2400" dirty="0" smtClean="0"/>
          </a:p>
          <a:p>
            <a:pPr>
              <a:lnSpc>
                <a:spcPct val="150000"/>
              </a:lnSpc>
              <a:defRPr/>
            </a:pPr>
            <a:r>
              <a:rPr kumimoji="1" lang="zh-CN" altLang="en-US" sz="2400" dirty="0"/>
              <a:t>布尔型</a:t>
            </a:r>
            <a:r>
              <a:rPr kumimoji="1" lang="zh-CN" altLang="en-US" sz="2400" dirty="0" smtClean="0"/>
              <a:t>只有</a:t>
            </a:r>
            <a:r>
              <a:rPr kumimoji="1" lang="zh-CN" altLang="en-US" sz="2400" dirty="0">
                <a:latin typeface="Monaco" charset="0"/>
                <a:ea typeface="Monaco" charset="0"/>
                <a:cs typeface="Monaco" charset="0"/>
              </a:rPr>
              <a:t> </a:t>
            </a:r>
            <a:r>
              <a:rPr kumimoji="1" lang="en-US" altLang="zh-CN" sz="2400" dirty="0" smtClean="0">
                <a:latin typeface="Monaco" charset="0"/>
                <a:ea typeface="Monaco" charset="0"/>
                <a:cs typeface="Monaco" charset="0"/>
              </a:rPr>
              <a:t>True</a:t>
            </a:r>
            <a:r>
              <a:rPr kumimoji="1" lang="zh-CN" altLang="en-US" sz="2400" dirty="0">
                <a:latin typeface="Monaco" charset="0"/>
                <a:ea typeface="Monaco" charset="0"/>
                <a:cs typeface="Monaco" charset="0"/>
              </a:rPr>
              <a:t> </a:t>
            </a:r>
            <a:r>
              <a:rPr kumimoji="1" lang="zh-CN" altLang="en-US" sz="2400" dirty="0" smtClean="0"/>
              <a:t>和</a:t>
            </a:r>
            <a:r>
              <a:rPr kumimoji="1" lang="zh-CN" altLang="en-US" sz="2400" dirty="0">
                <a:latin typeface="Monaco" charset="0"/>
                <a:ea typeface="Monaco" charset="0"/>
                <a:cs typeface="Monaco" charset="0"/>
              </a:rPr>
              <a:t> </a:t>
            </a:r>
            <a:r>
              <a:rPr kumimoji="1" lang="en-US" altLang="zh-CN" sz="2400" dirty="0" smtClean="0">
                <a:latin typeface="Monaco" charset="0"/>
                <a:ea typeface="Monaco" charset="0"/>
                <a:cs typeface="Monaco" charset="0"/>
              </a:rPr>
              <a:t>False</a:t>
            </a:r>
            <a:r>
              <a:rPr kumimoji="1" lang="zh-CN" altLang="en-US" sz="2400" dirty="0">
                <a:latin typeface="Monaco" charset="0"/>
                <a:ea typeface="Monaco" charset="0"/>
                <a:cs typeface="Monaco" charset="0"/>
              </a:rPr>
              <a:t> </a:t>
            </a:r>
            <a:r>
              <a:rPr kumimoji="1" lang="zh-CN" altLang="en-US" sz="2400" dirty="0" smtClean="0"/>
              <a:t>两</a:t>
            </a:r>
            <a:r>
              <a:rPr kumimoji="1" lang="zh-CN" altLang="en-US" sz="2400" dirty="0"/>
              <a:t>种值</a:t>
            </a:r>
            <a:r>
              <a:rPr kumimoji="1" lang="zh-CN" altLang="en-US" sz="2400" dirty="0" smtClean="0"/>
              <a:t>。</a:t>
            </a:r>
            <a:endParaRPr kumimoji="1" lang="en-US" altLang="zh-CN" sz="2400" dirty="0" smtClean="0"/>
          </a:p>
          <a:p>
            <a:pPr>
              <a:lnSpc>
                <a:spcPct val="150000"/>
              </a:lnSpc>
              <a:defRPr/>
            </a:pPr>
            <a:r>
              <a:rPr kumimoji="1" lang="zh-CN" altLang="en-US" sz="2400" dirty="0" smtClean="0"/>
              <a:t>比较</a:t>
            </a:r>
            <a:r>
              <a:rPr kumimoji="1" lang="zh-CN" altLang="en-US" sz="2400" dirty="0"/>
              <a:t>运算和条件表达式都会</a:t>
            </a:r>
            <a:r>
              <a:rPr kumimoji="1" lang="zh-CN" altLang="en-US" sz="2400" dirty="0" smtClean="0"/>
              <a:t>产生</a:t>
            </a:r>
            <a:r>
              <a:rPr kumimoji="1" lang="zh-CN" altLang="en-US" sz="2400" dirty="0">
                <a:latin typeface="Monaco" charset="0"/>
                <a:ea typeface="Monaco" charset="0"/>
                <a:cs typeface="Monaco" charset="0"/>
              </a:rPr>
              <a:t> </a:t>
            </a:r>
            <a:r>
              <a:rPr kumimoji="1" lang="en-US" altLang="zh-CN" sz="2400" dirty="0" smtClean="0">
                <a:latin typeface="Monaco" charset="0"/>
                <a:ea typeface="Monaco" charset="0"/>
                <a:cs typeface="Monaco" charset="0"/>
              </a:rPr>
              <a:t>True</a:t>
            </a:r>
            <a:r>
              <a:rPr kumimoji="1" lang="zh-CN" altLang="en-US" sz="2400" dirty="0">
                <a:latin typeface="Monaco" charset="0"/>
                <a:ea typeface="Monaco" charset="0"/>
                <a:cs typeface="Monaco" charset="0"/>
              </a:rPr>
              <a:t> </a:t>
            </a:r>
            <a:r>
              <a:rPr kumimoji="1" lang="zh-CN" altLang="en-US" sz="2400" dirty="0" smtClean="0"/>
              <a:t>或</a:t>
            </a:r>
            <a:r>
              <a:rPr kumimoji="1" lang="zh-CN" altLang="en-US" sz="2400" dirty="0">
                <a:latin typeface="Monaco" charset="0"/>
                <a:ea typeface="Monaco" charset="0"/>
                <a:cs typeface="Monaco" charset="0"/>
              </a:rPr>
              <a:t> </a:t>
            </a:r>
            <a:r>
              <a:rPr kumimoji="1" lang="en-US" altLang="zh-CN" sz="2400" dirty="0" smtClean="0">
                <a:latin typeface="Monaco" charset="0"/>
                <a:ea typeface="Monaco" charset="0"/>
                <a:cs typeface="Monaco" charset="0"/>
              </a:rPr>
              <a:t>False</a:t>
            </a:r>
            <a:r>
              <a:rPr kumimoji="1" lang="zh-CN" altLang="en-US" sz="2400" dirty="0">
                <a:latin typeface="Monaco" charset="0"/>
                <a:ea typeface="Monaco" charset="0"/>
                <a:cs typeface="Monaco" charset="0"/>
              </a:rPr>
              <a:t> </a:t>
            </a:r>
            <a:endParaRPr kumimoji="1" lang="en-US" altLang="zh-CN" sz="2400" dirty="0" smtClean="0">
              <a:latin typeface="Monaco" charset="0"/>
              <a:ea typeface="Monaco" charset="0"/>
              <a:cs typeface="Monaco" charset="0"/>
            </a:endParaRPr>
          </a:p>
          <a:p>
            <a:pPr>
              <a:lnSpc>
                <a:spcPct val="150000"/>
              </a:lnSpc>
              <a:defRPr/>
            </a:pPr>
            <a:r>
              <a:rPr lang="zh-CN" altLang="en-GB" sz="2400" dirty="0" smtClean="0">
                <a:solidFill>
                  <a:srgbClr val="000000"/>
                </a:solidFill>
                <a:latin typeface="+mn-ea"/>
              </a:rPr>
              <a:t>比较运算符</a:t>
            </a:r>
            <a:r>
              <a:rPr lang="en-GB" altLang="zh-CN" sz="2400" dirty="0" smtClean="0">
                <a:solidFill>
                  <a:srgbClr val="000000"/>
                </a:solidFill>
                <a:latin typeface="+mn-ea"/>
              </a:rPr>
              <a:t>: </a:t>
            </a:r>
          </a:p>
          <a:p>
            <a:pPr>
              <a:lnSpc>
                <a:spcPct val="150000"/>
              </a:lnSpc>
              <a:buFont typeface="Arial" panose="020B0604020202020204" pitchFamily="34" charset="0"/>
              <a:buNone/>
              <a:defRPr/>
            </a:pPr>
            <a:r>
              <a:rPr lang="en-GB" altLang="zh-CN" sz="2400" dirty="0" smtClean="0">
                <a:solidFill>
                  <a:srgbClr val="000000"/>
                </a:solidFill>
                <a:latin typeface="+mn-ea"/>
              </a:rPr>
              <a:t> &lt;, &lt;=, &gt;, &gt;=, ==, !=</a:t>
            </a:r>
          </a:p>
          <a:p>
            <a:pPr>
              <a:lnSpc>
                <a:spcPct val="150000"/>
              </a:lnSpc>
              <a:defRPr/>
            </a:pPr>
            <a:r>
              <a:rPr kumimoji="1" lang="zh-CN" altLang="en-US" sz="2400" dirty="0" smtClean="0"/>
              <a:t>逻辑运算符</a:t>
            </a:r>
            <a:endParaRPr kumimoji="1" lang="en-US" altLang="zh-CN" sz="2400" dirty="0" smtClean="0"/>
          </a:p>
          <a:p>
            <a:pPr marL="0" indent="0">
              <a:lnSpc>
                <a:spcPct val="150000"/>
              </a:lnSpc>
              <a:buFont typeface="Arial" panose="020B0604020202020204" pitchFamily="34" charset="0"/>
              <a:buNone/>
              <a:defRPr/>
            </a:pPr>
            <a:r>
              <a:rPr kumimoji="1" lang="en-US" altLang="zh-CN" sz="2400" dirty="0">
                <a:latin typeface="Monaco" charset="0"/>
                <a:ea typeface="Monaco" charset="0"/>
                <a:cs typeface="Monaco" charset="0"/>
              </a:rPr>
              <a:t> </a:t>
            </a:r>
            <a:r>
              <a:rPr kumimoji="1" lang="en-US" altLang="zh-CN" sz="2400" dirty="0" smtClean="0">
                <a:latin typeface="Monaco" charset="0"/>
                <a:ea typeface="Monaco" charset="0"/>
                <a:cs typeface="Monaco" charset="0"/>
              </a:rPr>
              <a:t>  and</a:t>
            </a:r>
            <a:r>
              <a:rPr kumimoji="1" lang="zh-CN" altLang="en-US" sz="2400" dirty="0" smtClean="0">
                <a:latin typeface="Monaco" charset="0"/>
                <a:ea typeface="Monaco" charset="0"/>
                <a:cs typeface="Monaco" charset="0"/>
              </a:rPr>
              <a:t>，</a:t>
            </a:r>
            <a:r>
              <a:rPr kumimoji="1" lang="en-US" altLang="zh-CN" sz="2400" dirty="0" smtClean="0">
                <a:latin typeface="Monaco" charset="0"/>
                <a:ea typeface="Monaco" charset="0"/>
                <a:cs typeface="Monaco" charset="0"/>
              </a:rPr>
              <a:t>or</a:t>
            </a:r>
            <a:r>
              <a:rPr kumimoji="1" lang="zh-CN" altLang="en-US" sz="2400" dirty="0" smtClean="0">
                <a:latin typeface="Monaco" charset="0"/>
                <a:ea typeface="Monaco" charset="0"/>
                <a:cs typeface="Monaco" charset="0"/>
              </a:rPr>
              <a:t>，</a:t>
            </a:r>
            <a:r>
              <a:rPr kumimoji="1" lang="en-US" altLang="zh-CN" sz="2400" dirty="0" smtClean="0">
                <a:latin typeface="Monaco" charset="0"/>
                <a:ea typeface="Monaco" charset="0"/>
                <a:cs typeface="Monaco" charset="0"/>
              </a:rPr>
              <a:t>not</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dirty="0" smtClean="0">
                <a:solidFill>
                  <a:srgbClr val="C00000"/>
                </a:solidFill>
              </a:rPr>
              <a:t>基本数据类型</a:t>
            </a:r>
            <a:r>
              <a:rPr lang="en-US" altLang="zh-CN" b="1" dirty="0" smtClean="0">
                <a:solidFill>
                  <a:srgbClr val="C00000"/>
                </a:solidFill>
              </a:rPr>
              <a:t>——</a:t>
            </a:r>
            <a:r>
              <a:rPr lang="zh-CN" altLang="en-US" b="1" dirty="0" smtClean="0">
                <a:solidFill>
                  <a:srgbClr val="C00000"/>
                </a:solidFill>
                <a:latin typeface="微软雅黑 Light"/>
                <a:ea typeface="微软雅黑 Light"/>
                <a:cs typeface="微软雅黑 Light"/>
              </a:rPr>
              <a:t>字符串（</a:t>
            </a:r>
            <a:r>
              <a:rPr lang="en-US" altLang="zh-CN" b="1" dirty="0" err="1" smtClean="0">
                <a:solidFill>
                  <a:srgbClr val="C00000"/>
                </a:solidFill>
                <a:latin typeface="Monaco"/>
                <a:ea typeface="Monaco"/>
                <a:cs typeface="Monaco"/>
              </a:rPr>
              <a:t>str</a:t>
            </a:r>
            <a:r>
              <a:rPr lang="zh-CN" altLang="en-US" b="1" dirty="0" smtClean="0">
                <a:solidFill>
                  <a:srgbClr val="C00000"/>
                </a:solidFill>
                <a:latin typeface="微软雅黑 Light"/>
                <a:ea typeface="微软雅黑 Light"/>
                <a:cs typeface="微软雅黑 Light"/>
              </a:rPr>
              <a:t>）</a:t>
            </a:r>
          </a:p>
        </p:txBody>
      </p:sp>
      <p:sp>
        <p:nvSpPr>
          <p:cNvPr id="17" name="内容占位符 1"/>
          <p:cNvSpPr>
            <a:spLocks noGrp="1"/>
          </p:cNvSpPr>
          <p:nvPr/>
        </p:nvSpPr>
        <p:spPr>
          <a:xfrm>
            <a:off x="739775" y="1339850"/>
            <a:ext cx="7664450" cy="41783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None/>
              <a:defRPr/>
            </a:pPr>
            <a:r>
              <a:rPr kumimoji="1" lang="zh-CN" altLang="en-US" sz="1800" dirty="0" smtClean="0"/>
              <a:t>字符串</a:t>
            </a:r>
            <a:r>
              <a:rPr kumimoji="1" lang="zh-CN" altLang="en-US" sz="1800" dirty="0"/>
              <a:t>是以两个</a:t>
            </a:r>
            <a:r>
              <a:rPr kumimoji="1" lang="zh-CN" altLang="en-US" sz="1800" dirty="0" smtClean="0"/>
              <a:t>单引号</a:t>
            </a:r>
            <a:r>
              <a:rPr kumimoji="1" lang="en-US" altLang="zh-CN" sz="1800" dirty="0" smtClean="0"/>
              <a:t>(‘a’)</a:t>
            </a:r>
            <a:r>
              <a:rPr kumimoji="1" lang="zh-CN" altLang="en-US" sz="1800" dirty="0" smtClean="0"/>
              <a:t>或</a:t>
            </a:r>
            <a:r>
              <a:rPr kumimoji="1" lang="zh-CN" altLang="en-US" sz="1800" dirty="0"/>
              <a:t>两个</a:t>
            </a:r>
            <a:r>
              <a:rPr kumimoji="1" lang="zh-CN" altLang="en-US" sz="1800" dirty="0" smtClean="0"/>
              <a:t>双引号</a:t>
            </a:r>
            <a:r>
              <a:rPr kumimoji="1" lang="en-US" altLang="zh-CN" sz="1800" dirty="0" smtClean="0"/>
              <a:t>(“a”)</a:t>
            </a:r>
            <a:r>
              <a:rPr kumimoji="1" lang="zh-CN" altLang="en-US" sz="1800" dirty="0" smtClean="0"/>
              <a:t>包裹</a:t>
            </a:r>
            <a:r>
              <a:rPr kumimoji="1" lang="zh-CN" altLang="en-US" sz="1800" dirty="0"/>
              <a:t>起来的</a:t>
            </a:r>
            <a:r>
              <a:rPr kumimoji="1" lang="zh-CN" altLang="en-US" sz="1800" dirty="0" smtClean="0"/>
              <a:t>文本</a:t>
            </a:r>
            <a:endParaRPr kumimoji="1" lang="en-US" altLang="zh-CN" sz="1800" dirty="0" smtClean="0"/>
          </a:p>
          <a:p>
            <a:pPr>
              <a:lnSpc>
                <a:spcPct val="150000"/>
              </a:lnSpc>
              <a:buFont typeface="Arial" panose="020B0604020202020204" pitchFamily="34" charset="0"/>
              <a:buNone/>
              <a:defRPr/>
            </a:pPr>
            <a:endParaRPr kumimoji="1" lang="en-US" altLang="zh-CN" sz="1800" dirty="0" smtClean="0"/>
          </a:p>
          <a:p>
            <a:pPr>
              <a:lnSpc>
                <a:spcPct val="150000"/>
              </a:lnSpc>
              <a:defRPr/>
            </a:pPr>
            <a:r>
              <a:rPr kumimoji="1" lang="zh-CN" altLang="en-US" sz="1800" dirty="0" smtClean="0"/>
              <a:t>转义字符（</a:t>
            </a:r>
            <a:r>
              <a:rPr kumimoji="1" lang="en-US" altLang="zh-CN" sz="1800" dirty="0" smtClean="0"/>
              <a:t>\</a:t>
            </a:r>
            <a:r>
              <a:rPr kumimoji="1" lang="zh-CN" altLang="en-US" sz="1800" dirty="0" smtClean="0"/>
              <a:t>）：字符串里常常存在一些如换行、制表符等有特殊含义的字符，这些字符称之为转义字符。</a:t>
            </a:r>
            <a:endParaRPr kumimoji="1" lang="en-US" altLang="zh-CN" sz="1800" dirty="0" smtClean="0"/>
          </a:p>
          <a:p>
            <a:pPr>
              <a:lnSpc>
                <a:spcPct val="150000"/>
              </a:lnSpc>
              <a:defRPr/>
            </a:pPr>
            <a:r>
              <a:rPr kumimoji="1" lang="zh-CN" altLang="en-US" sz="1800" dirty="0" smtClean="0"/>
              <a:t>比如</a:t>
            </a:r>
            <a:r>
              <a:rPr kumimoji="1" lang="zh-CN" altLang="en-US" sz="1800" dirty="0" smtClean="0">
                <a:latin typeface="Monaco" charset="0"/>
                <a:ea typeface="Monaco" charset="0"/>
                <a:cs typeface="Monaco" charset="0"/>
              </a:rPr>
              <a:t> </a:t>
            </a:r>
            <a:r>
              <a:rPr kumimoji="1" lang="en-US" altLang="zh-CN" sz="1800" dirty="0" smtClean="0">
                <a:latin typeface="Monaco" charset="0"/>
                <a:ea typeface="Monaco" charset="0"/>
                <a:cs typeface="Monaco" charset="0"/>
              </a:rPr>
              <a:t>\n</a:t>
            </a:r>
            <a:r>
              <a:rPr kumimoji="1" lang="zh-CN" altLang="en-US" sz="1800" dirty="0" smtClean="0">
                <a:latin typeface="Monaco" charset="0"/>
                <a:ea typeface="Monaco" charset="0"/>
                <a:cs typeface="Monaco" charset="0"/>
              </a:rPr>
              <a:t> </a:t>
            </a:r>
            <a:r>
              <a:rPr kumimoji="1" lang="zh-CN" altLang="en-US" sz="1800" dirty="0" smtClean="0"/>
              <a:t>表示换行，</a:t>
            </a:r>
            <a:r>
              <a:rPr kumimoji="1" lang="zh-CN" altLang="en-US" sz="1800" dirty="0" smtClean="0">
                <a:latin typeface="Monaco" charset="0"/>
                <a:ea typeface="Monaco" charset="0"/>
                <a:cs typeface="Monaco" charset="0"/>
              </a:rPr>
              <a:t> </a:t>
            </a:r>
            <a:r>
              <a:rPr kumimoji="1" lang="en-US" altLang="zh-CN" sz="1800" dirty="0" smtClean="0">
                <a:latin typeface="Monaco" charset="0"/>
                <a:ea typeface="Monaco" charset="0"/>
                <a:cs typeface="Monaco" charset="0"/>
              </a:rPr>
              <a:t>\t</a:t>
            </a:r>
            <a:r>
              <a:rPr kumimoji="1" lang="zh-CN" altLang="en-US" sz="1800" dirty="0" smtClean="0">
                <a:latin typeface="Monaco" charset="0"/>
                <a:ea typeface="Monaco" charset="0"/>
                <a:cs typeface="Monaco" charset="0"/>
              </a:rPr>
              <a:t> </a:t>
            </a:r>
            <a:r>
              <a:rPr kumimoji="1" lang="zh-CN" altLang="en-US" sz="1800" dirty="0" smtClean="0"/>
              <a:t>表示制表符</a:t>
            </a:r>
            <a:endParaRPr kumimoji="1" lang="en-US" altLang="zh-CN" sz="1800" dirty="0" smtClean="0"/>
          </a:p>
          <a:p>
            <a:pPr>
              <a:lnSpc>
                <a:spcPct val="150000"/>
              </a:lnSpc>
              <a:defRPr/>
            </a:pPr>
            <a:endParaRPr kumimoji="1" lang="en-US" altLang="zh-CN" sz="1800" dirty="0" smtClean="0"/>
          </a:p>
          <a:p>
            <a:pPr>
              <a:lnSpc>
                <a:spcPct val="104000"/>
              </a:lnSpc>
              <a:spcBef>
                <a:spcPts val="400"/>
              </a:spcBef>
              <a:buFont typeface="Arial" charset="0"/>
              <a:buChar char="•"/>
              <a:defRPr/>
            </a:pPr>
            <a:r>
              <a:rPr lang="zh-CN" altLang="en-GB" sz="1800" dirty="0">
                <a:solidFill>
                  <a:srgbClr val="000000"/>
                </a:solidFill>
                <a:latin typeface="+mn-ea"/>
              </a:rPr>
              <a:t>字符串格式化操作符 </a:t>
            </a:r>
            <a:r>
              <a:rPr lang="en-GB" altLang="zh-CN" sz="1800" dirty="0" smtClean="0">
                <a:solidFill>
                  <a:srgbClr val="000000"/>
                </a:solidFill>
                <a:latin typeface="+mn-ea"/>
              </a:rPr>
              <a:t>(%)</a:t>
            </a:r>
            <a:r>
              <a:rPr lang="zh-CN" altLang="en-US" sz="1800" dirty="0" smtClean="0">
                <a:solidFill>
                  <a:srgbClr val="000000"/>
                </a:solidFill>
                <a:latin typeface="+mn-ea"/>
              </a:rPr>
              <a:t>，</a:t>
            </a:r>
            <a:r>
              <a:rPr lang="zh-CN" altLang="en-GB" sz="1800" dirty="0" smtClean="0">
                <a:solidFill>
                  <a:srgbClr val="000000"/>
                </a:solidFill>
                <a:latin typeface="+mn-ea"/>
              </a:rPr>
              <a:t>通常</a:t>
            </a:r>
            <a:r>
              <a:rPr lang="zh-CN" altLang="en-GB" sz="1800" dirty="0">
                <a:solidFill>
                  <a:srgbClr val="000000"/>
                </a:solidFill>
                <a:latin typeface="+mn-ea"/>
              </a:rPr>
              <a:t>是生成新串的最佳</a:t>
            </a:r>
            <a:r>
              <a:rPr lang="zh-CN" altLang="en-GB" sz="1800" dirty="0" smtClean="0">
                <a:solidFill>
                  <a:srgbClr val="000000"/>
                </a:solidFill>
                <a:latin typeface="+mn-ea"/>
              </a:rPr>
              <a:t>方式</a:t>
            </a:r>
            <a:endParaRPr lang="en-GB" altLang="zh-CN" sz="1800" dirty="0">
              <a:solidFill>
                <a:srgbClr val="000000"/>
              </a:solidFill>
              <a:latin typeface="+mn-ea"/>
            </a:endParaRPr>
          </a:p>
          <a:p>
            <a:pPr marL="457200" lvl="1" indent="0">
              <a:lnSpc>
                <a:spcPct val="104000"/>
              </a:lnSpc>
              <a:spcBef>
                <a:spcPts val="300"/>
              </a:spcBef>
              <a:buFont typeface="Arial" panose="020B0604020202020204" pitchFamily="34" charset="0"/>
              <a:buNone/>
              <a:defRPr/>
            </a:pPr>
            <a:r>
              <a:rPr lang="en-US" altLang="zh-CN" sz="1800" dirty="0">
                <a:solidFill>
                  <a:srgbClr val="000000"/>
                </a:solidFill>
                <a:latin typeface="+mn-ea"/>
              </a:rPr>
              <a:t>%d    </a:t>
            </a:r>
            <a:r>
              <a:rPr lang="zh-CN" altLang="en-US" sz="1800" dirty="0">
                <a:solidFill>
                  <a:srgbClr val="000000"/>
                </a:solidFill>
                <a:latin typeface="+mn-ea"/>
              </a:rPr>
              <a:t>十进制整数</a:t>
            </a:r>
            <a:endParaRPr lang="en-US" altLang="zh-CN" sz="1800" dirty="0">
              <a:solidFill>
                <a:srgbClr val="000000"/>
              </a:solidFill>
              <a:latin typeface="+mn-ea"/>
            </a:endParaRPr>
          </a:p>
          <a:p>
            <a:pPr marL="457200" lvl="1" indent="0">
              <a:lnSpc>
                <a:spcPct val="104000"/>
              </a:lnSpc>
              <a:spcBef>
                <a:spcPts val="300"/>
              </a:spcBef>
              <a:buFont typeface="Arial" panose="020B0604020202020204" pitchFamily="34" charset="0"/>
              <a:buNone/>
              <a:defRPr/>
            </a:pPr>
            <a:r>
              <a:rPr lang="en-US" altLang="zh-CN" sz="1800" dirty="0">
                <a:solidFill>
                  <a:srgbClr val="000000"/>
                </a:solidFill>
                <a:latin typeface="+mn-ea"/>
              </a:rPr>
              <a:t>%f    </a:t>
            </a:r>
            <a:r>
              <a:rPr lang="zh-CN" altLang="en-US" sz="1800" dirty="0">
                <a:solidFill>
                  <a:srgbClr val="000000"/>
                </a:solidFill>
                <a:latin typeface="+mn-ea"/>
              </a:rPr>
              <a:t>浮点数</a:t>
            </a:r>
            <a:endParaRPr lang="en-US" altLang="zh-CN" sz="1800" dirty="0">
              <a:solidFill>
                <a:srgbClr val="000000"/>
              </a:solidFill>
              <a:latin typeface="+mn-ea"/>
            </a:endParaRPr>
          </a:p>
          <a:p>
            <a:pPr marL="457200" lvl="1" indent="0">
              <a:lnSpc>
                <a:spcPct val="104000"/>
              </a:lnSpc>
              <a:spcBef>
                <a:spcPts val="300"/>
              </a:spcBef>
              <a:buFont typeface="Arial" panose="020B0604020202020204" pitchFamily="34" charset="0"/>
              <a:buNone/>
              <a:defRPr/>
            </a:pPr>
            <a:r>
              <a:rPr lang="en-US" altLang="zh-CN" sz="1800" dirty="0">
                <a:solidFill>
                  <a:srgbClr val="000000"/>
                </a:solidFill>
                <a:latin typeface="+mn-ea"/>
              </a:rPr>
              <a:t>%s    </a:t>
            </a:r>
            <a:r>
              <a:rPr lang="zh-CN" altLang="en-US" sz="1800" dirty="0">
                <a:solidFill>
                  <a:srgbClr val="000000"/>
                </a:solidFill>
                <a:latin typeface="+mn-ea"/>
              </a:rPr>
              <a:t>字符串</a:t>
            </a:r>
            <a:endParaRPr lang="en-US" altLang="zh-CN" sz="1800" dirty="0">
              <a:solidFill>
                <a:srgbClr val="000000"/>
              </a:solidFill>
              <a:latin typeface="+mn-ea"/>
            </a:endParaRPr>
          </a:p>
          <a:p>
            <a:pPr>
              <a:lnSpc>
                <a:spcPct val="150000"/>
              </a:lnSpc>
              <a:buFont typeface="Arial" panose="020B0604020202020204" pitchFamily="34" charset="0"/>
              <a:buNone/>
              <a:defRPr/>
            </a:pPr>
            <a:endParaRPr kumimoji="1" lang="en-US" altLang="zh-CN" sz="2400" dirty="0" smtClean="0"/>
          </a:p>
          <a:p>
            <a:pPr>
              <a:lnSpc>
                <a:spcPct val="150000"/>
              </a:lnSpc>
              <a:defRPr/>
            </a:pPr>
            <a:endParaRPr kumimoji="1" lang="en-US" altLang="zh-CN" sz="2400" dirty="0" smtClean="0"/>
          </a:p>
        </p:txBody>
      </p:sp>
      <p:sp>
        <p:nvSpPr>
          <p:cNvPr id="32772" name="内容占位符 1"/>
          <p:cNvSpPr>
            <a:spLocks noGrp="1"/>
          </p:cNvSpPr>
          <p:nvPr/>
        </p:nvSpPr>
        <p:spPr bwMode="auto">
          <a:xfrm>
            <a:off x="500063" y="4071938"/>
            <a:ext cx="7664450" cy="4176712"/>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endParaRPr kumimoji="1" lang="en-US" altLang="zh-CN" sz="2400">
              <a:latin typeface="微软雅黑 Light"/>
              <a:ea typeface="微软雅黑 Light"/>
              <a:cs typeface="微软雅黑 Light"/>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5813" y="2786063"/>
            <a:ext cx="4392612" cy="1536700"/>
          </a:xfrm>
        </p:spPr>
        <p:txBody>
          <a:bodyPr/>
          <a:lstStyle/>
          <a:p>
            <a:pPr marL="342900" indent="-342900" eaLnBrk="1" hangingPunct="1">
              <a:buClr>
                <a:srgbClr val="058FE5"/>
              </a:buClr>
              <a:buFont typeface="Wingdings" pitchFamily="2" charset="2"/>
              <a:buChar char="Ø"/>
              <a:defRPr/>
            </a:pPr>
            <a:r>
              <a:rPr lang="zh-CN" altLang="en-US" dirty="0" smtClean="0"/>
              <a:t>使用前不需要声明</a:t>
            </a:r>
            <a:endParaRPr lang="en-US" altLang="zh-CN" dirty="0" smtClean="0"/>
          </a:p>
          <a:p>
            <a:pPr marL="342900" indent="-342900" eaLnBrk="1" hangingPunct="1">
              <a:buClr>
                <a:srgbClr val="058FE5"/>
              </a:buClr>
              <a:buFont typeface="Wingdings" pitchFamily="2" charset="2"/>
              <a:buChar char="Ø"/>
              <a:defRPr/>
            </a:pPr>
            <a:r>
              <a:rPr lang="zh-CN" altLang="en-US" dirty="0" smtClean="0"/>
              <a:t>使用前不需要指定类型</a:t>
            </a:r>
            <a:endParaRPr lang="en-US" altLang="zh-CN" dirty="0" smtClean="0"/>
          </a:p>
          <a:p>
            <a:pPr marL="342900" indent="-342900" eaLnBrk="1" hangingPunct="1">
              <a:buClr>
                <a:srgbClr val="058FE5"/>
              </a:buClr>
              <a:buFont typeface="Wingdings" pitchFamily="2" charset="2"/>
              <a:buChar char="Ø"/>
              <a:defRPr/>
            </a:pPr>
            <a:r>
              <a:rPr lang="zh-CN" altLang="en-US" dirty="0" smtClean="0"/>
              <a:t>没有被赋值的变量不能存在于代码中</a:t>
            </a:r>
            <a:endParaRPr lang="en-US" altLang="zh-CN" dirty="0" smtClean="0"/>
          </a:p>
          <a:p>
            <a:pPr marL="342900" indent="-342900" eaLnBrk="1" hangingPunct="1">
              <a:buClr>
                <a:srgbClr val="058FE5"/>
              </a:buClr>
              <a:buFont typeface="Wingdings" pitchFamily="2" charset="2"/>
              <a:buChar char="Ø"/>
              <a:defRPr/>
            </a:pPr>
            <a:endParaRPr lang="zh-CN" altLang="en-US" dirty="0"/>
          </a:p>
        </p:txBody>
      </p:sp>
      <p:sp>
        <p:nvSpPr>
          <p:cNvPr id="33795"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t>变量</a:t>
            </a:r>
          </a:p>
        </p:txBody>
      </p:sp>
      <p:sp>
        <p:nvSpPr>
          <p:cNvPr id="33796" name="TextBox 3"/>
          <p:cNvSpPr txBox="1">
            <a:spLocks noChangeArrowheads="1"/>
          </p:cNvSpPr>
          <p:nvPr/>
        </p:nvSpPr>
        <p:spPr bwMode="auto">
          <a:xfrm>
            <a:off x="642938" y="2214563"/>
            <a:ext cx="2592387" cy="369887"/>
          </a:xfrm>
          <a:prstGeom prst="rect">
            <a:avLst/>
          </a:prstGeom>
          <a:noFill/>
          <a:ln w="9525">
            <a:noFill/>
            <a:miter lim="800000"/>
            <a:headEnd/>
            <a:tailEnd/>
          </a:ln>
        </p:spPr>
        <p:txBody>
          <a:bodyPr>
            <a:spAutoFit/>
          </a:bodyPr>
          <a:lstStyle/>
          <a:p>
            <a:pPr>
              <a:buFont typeface="Wingdings" pitchFamily="2" charset="2"/>
              <a:buChar char="ü"/>
            </a:pPr>
            <a:r>
              <a:rPr lang="en-US" altLang="zh-CN">
                <a:ea typeface="微软雅黑" pitchFamily="34" charset="-122"/>
              </a:rPr>
              <a:t>Python</a:t>
            </a:r>
            <a:r>
              <a:rPr lang="zh-CN" altLang="en-US">
                <a:ea typeface="微软雅黑" pitchFamily="34" charset="-122"/>
              </a:rPr>
              <a:t>变量特点</a:t>
            </a:r>
          </a:p>
        </p:txBody>
      </p:sp>
      <p:pic>
        <p:nvPicPr>
          <p:cNvPr id="33797" name="Picture 2" descr="C:\Users\Administrator\Desktop\011541_xE4k_568818.jpg"/>
          <p:cNvPicPr>
            <a:picLocks noChangeAspect="1" noChangeArrowheads="1"/>
          </p:cNvPicPr>
          <p:nvPr/>
        </p:nvPicPr>
        <p:blipFill>
          <a:blip r:embed="rId3"/>
          <a:srcRect/>
          <a:stretch>
            <a:fillRect/>
          </a:stretch>
        </p:blipFill>
        <p:spPr bwMode="auto">
          <a:xfrm>
            <a:off x="5214938" y="2825750"/>
            <a:ext cx="3197225" cy="2016125"/>
          </a:xfrm>
          <a:prstGeom prst="rect">
            <a:avLst/>
          </a:prstGeom>
          <a:noFill/>
          <a:ln w="9525">
            <a:noFill/>
            <a:miter lim="800000"/>
            <a:headEnd/>
            <a:tailEnd/>
          </a:ln>
        </p:spPr>
      </p:pic>
      <p:sp>
        <p:nvSpPr>
          <p:cNvPr id="33798" name="TextBox 5"/>
          <p:cNvSpPr txBox="1">
            <a:spLocks noChangeArrowheads="1"/>
          </p:cNvSpPr>
          <p:nvPr/>
        </p:nvSpPr>
        <p:spPr bwMode="auto">
          <a:xfrm>
            <a:off x="642938" y="3929063"/>
            <a:ext cx="3168650" cy="369887"/>
          </a:xfrm>
          <a:prstGeom prst="rect">
            <a:avLst/>
          </a:prstGeom>
          <a:noFill/>
          <a:ln w="9525">
            <a:noFill/>
            <a:miter lim="800000"/>
            <a:headEnd/>
            <a:tailEnd/>
          </a:ln>
        </p:spPr>
        <p:txBody>
          <a:bodyPr>
            <a:spAutoFit/>
          </a:bodyPr>
          <a:lstStyle/>
          <a:p>
            <a:pPr>
              <a:buFont typeface="Wingdings" pitchFamily="2" charset="2"/>
              <a:buChar char="ü"/>
            </a:pPr>
            <a:r>
              <a:rPr lang="en-US" altLang="zh-CN">
                <a:ea typeface="微软雅黑" pitchFamily="34" charset="-122"/>
              </a:rPr>
              <a:t>Python</a:t>
            </a:r>
            <a:r>
              <a:rPr lang="zh-CN" altLang="en-US">
                <a:ea typeface="微软雅黑" pitchFamily="34" charset="-122"/>
              </a:rPr>
              <a:t>变量赋值</a:t>
            </a:r>
            <a:endParaRPr lang="en-US" altLang="zh-CN">
              <a:ea typeface="微软雅黑" pitchFamily="34" charset="-122"/>
            </a:endParaRPr>
          </a:p>
        </p:txBody>
      </p:sp>
      <p:sp>
        <p:nvSpPr>
          <p:cNvPr id="8" name="内容占位符 1"/>
          <p:cNvSpPr txBox="1">
            <a:spLocks/>
          </p:cNvSpPr>
          <p:nvPr/>
        </p:nvSpPr>
        <p:spPr>
          <a:xfrm>
            <a:off x="714375" y="4357688"/>
            <a:ext cx="5357813" cy="2214562"/>
          </a:xfrm>
          <a:prstGeom prst="rect">
            <a:avLst/>
          </a:prstGeom>
          <a:ln>
            <a:noFill/>
          </a:ln>
        </p:spPr>
        <p:txBody>
          <a:bodyPr lIns="0"/>
          <a:lstStyle/>
          <a:p>
            <a:pPr fontAlgn="auto">
              <a:lnSpc>
                <a:spcPct val="150000"/>
              </a:lnSpc>
              <a:spcBef>
                <a:spcPts val="0"/>
              </a:spcBef>
              <a:spcAft>
                <a:spcPts val="0"/>
              </a:spcAft>
              <a:buFont typeface="Wingdings" pitchFamily="2" charset="2"/>
              <a:buChar char="Ø"/>
              <a:defRPr/>
            </a:pPr>
            <a:r>
              <a:rPr kumimoji="1" lang="zh-CN" altLang="en-US" sz="1400" dirty="0">
                <a:latin typeface="+mn-lt"/>
                <a:ea typeface="+mn-ea"/>
              </a:rPr>
              <a:t>通过赋值运算符 </a:t>
            </a:r>
            <a:r>
              <a:rPr kumimoji="1" lang="en-US" altLang="zh-CN" sz="1400" dirty="0">
                <a:latin typeface="Monaco" charset="0"/>
                <a:ea typeface="Monaco" charset="0"/>
                <a:cs typeface="Monaco" charset="0"/>
              </a:rPr>
              <a:t>=</a:t>
            </a:r>
            <a:r>
              <a:rPr kumimoji="1" lang="zh-CN" altLang="en-US" sz="1400" dirty="0">
                <a:latin typeface="+mn-lt"/>
                <a:ea typeface="+mn-ea"/>
              </a:rPr>
              <a:t> 变量名和想要赋予变量的值连接起来，变量的赋值操作就完成了声明和定义的的过程</a:t>
            </a:r>
            <a:endParaRPr lang="en-US" altLang="zh-CN" sz="1400" kern="0" dirty="0">
              <a:solidFill>
                <a:schemeClr val="tx1">
                  <a:lumMod val="75000"/>
                  <a:lumOff val="25000"/>
                </a:schemeClr>
              </a:solidFill>
              <a:latin typeface="+mn-lt"/>
              <a:ea typeface="+mn-ea"/>
            </a:endParaRPr>
          </a:p>
          <a:p>
            <a:pPr marL="342900" indent="-342900">
              <a:lnSpc>
                <a:spcPct val="150000"/>
              </a:lnSpc>
              <a:spcBef>
                <a:spcPts val="0"/>
              </a:spcBef>
              <a:buFont typeface="Wingdings" pitchFamily="2" charset="2"/>
              <a:buChar char="Ø"/>
              <a:defRPr/>
            </a:pPr>
            <a:r>
              <a:rPr lang="zh-CN" altLang="en-US" sz="1400" kern="0" dirty="0">
                <a:solidFill>
                  <a:schemeClr val="tx1">
                    <a:lumMod val="75000"/>
                    <a:lumOff val="25000"/>
                  </a:schemeClr>
                </a:solidFill>
                <a:latin typeface="+mn-lt"/>
                <a:ea typeface="+mn-ea"/>
              </a:rPr>
              <a:t>变量里存储的不是对象的值，而是对象的引用</a:t>
            </a:r>
            <a:endParaRPr lang="en-US" altLang="zh-CN" sz="1400" kern="0" dirty="0">
              <a:solidFill>
                <a:schemeClr val="tx1">
                  <a:lumMod val="75000"/>
                  <a:lumOff val="25000"/>
                </a:schemeClr>
              </a:solidFill>
              <a:latin typeface="+mn-lt"/>
              <a:ea typeface="+mn-ea"/>
            </a:endParaRPr>
          </a:p>
        </p:txBody>
      </p:sp>
      <p:sp>
        <p:nvSpPr>
          <p:cNvPr id="33800" name="矩形 8"/>
          <p:cNvSpPr>
            <a:spLocks noChangeArrowheads="1"/>
          </p:cNvSpPr>
          <p:nvPr/>
        </p:nvSpPr>
        <p:spPr bwMode="auto">
          <a:xfrm>
            <a:off x="571500" y="1357313"/>
            <a:ext cx="4340225" cy="508000"/>
          </a:xfrm>
          <a:prstGeom prst="rect">
            <a:avLst/>
          </a:prstGeom>
          <a:noFill/>
          <a:ln w="9525">
            <a:noFill/>
            <a:miter lim="800000"/>
            <a:headEnd/>
            <a:tailEnd/>
          </a:ln>
        </p:spPr>
        <p:txBody>
          <a:bodyPr wrap="none">
            <a:spAutoFit/>
          </a:bodyPr>
          <a:lstStyle/>
          <a:p>
            <a:pPr>
              <a:lnSpc>
                <a:spcPct val="150000"/>
              </a:lnSpc>
            </a:pPr>
            <a:r>
              <a:rPr kumimoji="1" lang="zh-CN" altLang="en-US">
                <a:ea typeface="微软雅黑" pitchFamily="34" charset="-122"/>
              </a:rPr>
              <a:t>变量：用来存储一些之后可能会变化的值</a:t>
            </a:r>
            <a:endParaRPr kumimoji="1" lang="en-US" altLang="zh-CN">
              <a:ea typeface="微软雅黑" pitchFamily="34"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类型转换</a:t>
            </a:r>
            <a:br>
              <a:rPr lang="zh-CN" altLang="en-US" b="1" smtClean="0">
                <a:solidFill>
                  <a:srgbClr val="942124"/>
                </a:solidFill>
              </a:rPr>
            </a:br>
            <a:endParaRPr lang="zh-CN" altLang="en-US" smtClean="0"/>
          </a:p>
        </p:txBody>
      </p:sp>
      <p:sp>
        <p:nvSpPr>
          <p:cNvPr id="39939" name="内容占位符 1"/>
          <p:cNvSpPr>
            <a:spLocks noGrp="1"/>
          </p:cNvSpPr>
          <p:nvPr/>
        </p:nvSpPr>
        <p:spPr bwMode="auto">
          <a:xfrm>
            <a:off x="714375" y="1285875"/>
            <a:ext cx="7313613" cy="5022850"/>
          </a:xfrm>
          <a:prstGeom prst="rect">
            <a:avLst/>
          </a:prstGeom>
          <a:noFill/>
          <a:ln w="9525">
            <a:noFill/>
            <a:miter lim="800000"/>
            <a:headEnd/>
            <a:tailEnd/>
          </a:ln>
        </p:spPr>
        <p:txBody>
          <a:bodyPr/>
          <a:lstStyle/>
          <a:p>
            <a:pPr>
              <a:lnSpc>
                <a:spcPct val="150000"/>
              </a:lnSpc>
              <a:spcBef>
                <a:spcPts val="1000"/>
              </a:spcBef>
              <a:defRPr/>
            </a:pPr>
            <a:r>
              <a:rPr kumimoji="1" lang="en-US" altLang="zh-CN" sz="2400" dirty="0">
                <a:latin typeface="微软雅黑 Light"/>
                <a:ea typeface="微软雅黑 Light"/>
                <a:cs typeface="微软雅黑 Light"/>
              </a:rPr>
              <a:t>Python</a:t>
            </a:r>
            <a:r>
              <a:rPr kumimoji="1" lang="zh-CN" altLang="en-US" sz="2400" dirty="0">
                <a:latin typeface="微软雅黑 Light"/>
                <a:ea typeface="微软雅黑 Light"/>
                <a:cs typeface="微软雅黑 Light"/>
              </a:rPr>
              <a:t>为动态语言，支撑使用内置函数进行变量类型转换。</a:t>
            </a:r>
            <a:endParaRPr kumimoji="1" lang="en-US" altLang="zh-CN" sz="2400" dirty="0">
              <a:latin typeface="微软雅黑 Light"/>
              <a:ea typeface="微软雅黑 Light"/>
              <a:cs typeface="微软雅黑 Light"/>
            </a:endParaRPr>
          </a:p>
          <a:p>
            <a:pPr marL="228600" indent="-228600">
              <a:lnSpc>
                <a:spcPct val="150000"/>
              </a:lnSpc>
              <a:spcBef>
                <a:spcPts val="1000"/>
              </a:spcBef>
              <a:buFont typeface="Arial" pitchFamily="34" charset="0"/>
              <a:buChar char="•"/>
              <a:defRPr/>
            </a:pPr>
            <a:r>
              <a:rPr kumimoji="1" lang="zh-CN" altLang="en-US" sz="2400" dirty="0">
                <a:latin typeface="微软雅黑 Light"/>
                <a:ea typeface="微软雅黑 Light"/>
                <a:cs typeface="微软雅黑 Light"/>
              </a:rPr>
              <a:t> </a:t>
            </a:r>
            <a:r>
              <a:rPr kumimoji="1" lang="en-US" altLang="zh-CN" sz="2400" dirty="0" err="1">
                <a:latin typeface="Monaco"/>
                <a:ea typeface="Monaco"/>
                <a:cs typeface="Monaco"/>
              </a:rPr>
              <a:t>int</a:t>
            </a:r>
            <a:r>
              <a:rPr kumimoji="1" lang="en-US" altLang="zh-CN" sz="2400" dirty="0">
                <a:latin typeface="Monaco"/>
                <a:ea typeface="Monaco"/>
                <a:cs typeface="Monaco"/>
              </a:rPr>
              <a:t>()</a:t>
            </a:r>
            <a:r>
              <a:rPr kumimoji="1" lang="zh-CN" altLang="en-US" sz="2400" dirty="0">
                <a:latin typeface="微软雅黑 Light"/>
                <a:ea typeface="微软雅黑 Light"/>
                <a:cs typeface="微软雅黑 Light"/>
              </a:rPr>
              <a:t>将变量转换成整型</a:t>
            </a:r>
            <a:endParaRPr kumimoji="1" lang="en-US" altLang="zh-CN" sz="2400" dirty="0">
              <a:latin typeface="Monaco"/>
              <a:ea typeface="Monaco"/>
              <a:cs typeface="Monaco"/>
            </a:endParaRPr>
          </a:p>
          <a:p>
            <a:pPr marL="228600" indent="-228600">
              <a:lnSpc>
                <a:spcPct val="150000"/>
              </a:lnSpc>
              <a:spcBef>
                <a:spcPts val="1000"/>
              </a:spcBef>
              <a:buFont typeface="Arial" pitchFamily="34" charset="0"/>
              <a:buChar char="•"/>
              <a:defRPr/>
            </a:pPr>
            <a:r>
              <a:rPr kumimoji="1" lang="en-US" altLang="zh-CN" sz="2400" dirty="0">
                <a:latin typeface="Monaco"/>
                <a:ea typeface="Monaco"/>
                <a:cs typeface="Monaco"/>
              </a:rPr>
              <a:t>float()</a:t>
            </a:r>
            <a:r>
              <a:rPr kumimoji="1" lang="zh-CN" altLang="en-US" sz="2400" dirty="0">
                <a:latin typeface="微软雅黑 Light"/>
                <a:ea typeface="微软雅黑 Light"/>
                <a:cs typeface="微软雅黑 Light"/>
              </a:rPr>
              <a:t>将变量转换成浮点型</a:t>
            </a:r>
            <a:endParaRPr kumimoji="1" lang="en-US" altLang="zh-CN" sz="2400" dirty="0">
              <a:latin typeface="Monaco"/>
              <a:ea typeface="Monaco"/>
              <a:cs typeface="Monaco"/>
            </a:endParaRPr>
          </a:p>
          <a:p>
            <a:pPr marL="228600" indent="-228600">
              <a:lnSpc>
                <a:spcPct val="150000"/>
              </a:lnSpc>
              <a:spcBef>
                <a:spcPts val="1000"/>
              </a:spcBef>
              <a:buFont typeface="Arial" pitchFamily="34" charset="0"/>
              <a:buChar char="•"/>
              <a:defRPr/>
            </a:pPr>
            <a:r>
              <a:rPr kumimoji="1" lang="en-US" altLang="zh-CN" sz="2400" dirty="0" err="1">
                <a:latin typeface="Monaco"/>
                <a:ea typeface="Monaco"/>
                <a:cs typeface="Monaco"/>
              </a:rPr>
              <a:t>str</a:t>
            </a:r>
            <a:r>
              <a:rPr kumimoji="1" lang="en-US" altLang="zh-CN" sz="2400" dirty="0">
                <a:latin typeface="Monaco"/>
                <a:ea typeface="Monaco"/>
                <a:cs typeface="Monaco"/>
              </a:rPr>
              <a:t>()</a:t>
            </a:r>
            <a:r>
              <a:rPr kumimoji="1" lang="zh-CN" altLang="en-US" sz="2400" dirty="0">
                <a:latin typeface="微软雅黑 Light"/>
                <a:ea typeface="微软雅黑 Light"/>
                <a:cs typeface="微软雅黑 Light"/>
              </a:rPr>
              <a:t>将变量转换成字符串</a:t>
            </a:r>
            <a:endParaRPr kumimoji="1" lang="en-US" altLang="zh-CN" sz="2400" dirty="0">
              <a:latin typeface="微软雅黑 Light"/>
              <a:ea typeface="微软雅黑 Light"/>
              <a:cs typeface="Monaco"/>
            </a:endParaRPr>
          </a:p>
          <a:p>
            <a:pPr marL="228600" indent="-228600">
              <a:lnSpc>
                <a:spcPct val="150000"/>
              </a:lnSpc>
              <a:spcBef>
                <a:spcPts val="1000"/>
              </a:spcBef>
              <a:buFont typeface="Arial" pitchFamily="34" charset="0"/>
              <a:buChar char="•"/>
              <a:defRPr/>
            </a:pPr>
            <a:r>
              <a:rPr kumimoji="1" lang="en-US" altLang="zh-CN" sz="2400" dirty="0" err="1">
                <a:latin typeface="Monaco"/>
                <a:ea typeface="Monaco"/>
                <a:cs typeface="Monaco"/>
              </a:rPr>
              <a:t>bool</a:t>
            </a:r>
            <a:r>
              <a:rPr kumimoji="1" lang="en-US" altLang="zh-CN" sz="2400" dirty="0">
                <a:latin typeface="Monaco"/>
                <a:ea typeface="Monaco"/>
                <a:cs typeface="Monaco"/>
              </a:rPr>
              <a:t>()</a:t>
            </a:r>
            <a:r>
              <a:rPr kumimoji="1" lang="zh-CN" altLang="en-US" sz="2400" dirty="0">
                <a:latin typeface="微软雅黑 Light"/>
                <a:ea typeface="微软雅黑 Light"/>
                <a:cs typeface="微软雅黑 Light"/>
              </a:rPr>
              <a:t>将变量转换成整型布尔型变量</a:t>
            </a:r>
            <a:endParaRPr kumimoji="1" lang="en-US" altLang="zh-CN" sz="2400" dirty="0">
              <a:latin typeface="微软雅黑 Light"/>
              <a:ea typeface="微软雅黑 Light"/>
              <a:cs typeface="微软雅黑 Light"/>
            </a:endParaRPr>
          </a:p>
          <a:p>
            <a:pPr marL="228600" indent="-228600">
              <a:lnSpc>
                <a:spcPct val="150000"/>
              </a:lnSpc>
              <a:spcBef>
                <a:spcPts val="1000"/>
              </a:spcBef>
              <a:buFont typeface="Arial" pitchFamily="34" charset="0"/>
              <a:buChar char="•"/>
              <a:defRPr/>
            </a:pPr>
            <a:endParaRPr kumimoji="1" lang="en-US" altLang="zh-CN" sz="2400" dirty="0">
              <a:latin typeface="微软雅黑 Light"/>
              <a:ea typeface="微软雅黑 Light"/>
              <a:cs typeface="微软雅黑 Light"/>
            </a:endParaRPr>
          </a:p>
          <a:p>
            <a:pPr marL="228600" indent="-228600">
              <a:lnSpc>
                <a:spcPct val="150000"/>
              </a:lnSpc>
              <a:spcBef>
                <a:spcPts val="1000"/>
              </a:spcBef>
              <a:buFont typeface="Arial" pitchFamily="34" charset="0"/>
              <a:buChar char="•"/>
              <a:defRPr/>
            </a:pPr>
            <a:endParaRPr kumimoji="1" lang="en-US" altLang="zh-CN" sz="2400" dirty="0">
              <a:latin typeface="微软雅黑 Light"/>
              <a:ea typeface="微软雅黑 Light"/>
              <a:cs typeface="微软雅黑 Light"/>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列表</a:t>
            </a:r>
          </a:p>
        </p:txBody>
      </p:sp>
      <p:sp>
        <p:nvSpPr>
          <p:cNvPr id="35843" name="内容占位符 1"/>
          <p:cNvSpPr txBox="1">
            <a:spLocks/>
          </p:cNvSpPr>
          <p:nvPr/>
        </p:nvSpPr>
        <p:spPr bwMode="auto">
          <a:xfrm>
            <a:off x="1000125" y="1357313"/>
            <a:ext cx="6500813" cy="4429125"/>
          </a:xfrm>
          <a:prstGeom prst="rect">
            <a:avLst/>
          </a:prstGeom>
          <a:noFill/>
          <a:ln w="9525">
            <a:noFill/>
            <a:miter lim="800000"/>
            <a:headEnd/>
            <a:tailEnd/>
          </a:ln>
        </p:spPr>
        <p:txBody>
          <a:bodyPr/>
          <a:lstStyle/>
          <a:p>
            <a:pPr>
              <a:lnSpc>
                <a:spcPct val="150000"/>
              </a:lnSpc>
            </a:pPr>
            <a:r>
              <a:rPr kumimoji="1" lang="zh-CN" altLang="en-US" sz="2400">
                <a:ea typeface="微软雅黑" pitchFamily="34" charset="-122"/>
              </a:rPr>
              <a:t>列表（</a:t>
            </a:r>
            <a:r>
              <a:rPr kumimoji="1" lang="en-US" altLang="zh-CN" sz="2400">
                <a:ea typeface="微软雅黑" pitchFamily="34" charset="-122"/>
              </a:rPr>
              <a:t>list</a:t>
            </a:r>
            <a:r>
              <a:rPr kumimoji="1" lang="zh-CN" altLang="en-US" sz="2400">
                <a:ea typeface="微软雅黑" pitchFamily="34" charset="-122"/>
              </a:rPr>
              <a:t>）是一个</a:t>
            </a:r>
            <a:r>
              <a:rPr kumimoji="1" lang="zh-CN" altLang="en-US" sz="2400" b="1">
                <a:solidFill>
                  <a:srgbClr val="3BBC5D"/>
                </a:solidFill>
                <a:ea typeface="微软雅黑" pitchFamily="34" charset="-122"/>
              </a:rPr>
              <a:t>有序的</a:t>
            </a:r>
            <a:r>
              <a:rPr kumimoji="1" lang="zh-CN" altLang="en-US" sz="2400">
                <a:ea typeface="微软雅黑" pitchFamily="34" charset="-122"/>
              </a:rPr>
              <a:t>序列结构，序列中的元素可以是不同的数据类型</a:t>
            </a:r>
            <a:r>
              <a:rPr kumimoji="1" lang="en-US" altLang="zh-CN" sz="2400">
                <a:ea typeface="微软雅黑" pitchFamily="34" charset="-122"/>
              </a:rPr>
              <a:t>.</a:t>
            </a:r>
          </a:p>
          <a:p>
            <a:pPr>
              <a:lnSpc>
                <a:spcPct val="150000"/>
              </a:lnSpc>
            </a:pPr>
            <a:r>
              <a:rPr kumimoji="1" lang="zh-CN" altLang="en-US" sz="2400">
                <a:ea typeface="微软雅黑" pitchFamily="34" charset="-122"/>
              </a:rPr>
              <a:t>将列表中的各元素用逗号分隔开，并用中括号</a:t>
            </a:r>
            <a:r>
              <a:rPr kumimoji="1" lang="en-US" altLang="zh-CN" sz="2400">
                <a:ea typeface="微软雅黑" pitchFamily="34" charset="-122"/>
              </a:rPr>
              <a:t>[]</a:t>
            </a:r>
            <a:r>
              <a:rPr kumimoji="1" lang="zh-CN" altLang="en-US" sz="2400">
                <a:ea typeface="微软雅黑" pitchFamily="34" charset="-122"/>
              </a:rPr>
              <a:t>将所有元素包裹起来</a:t>
            </a:r>
            <a:r>
              <a:rPr kumimoji="1" lang="en-US" altLang="zh-CN" sz="2400">
                <a:ea typeface="微软雅黑" pitchFamily="34" charset="-122"/>
              </a:rPr>
              <a:t>.</a:t>
            </a:r>
          </a:p>
          <a:p>
            <a:pPr>
              <a:lnSpc>
                <a:spcPct val="150000"/>
              </a:lnSpc>
            </a:pPr>
            <a:endParaRPr kumimoji="1" lang="en-US" altLang="zh-CN" sz="2400">
              <a:ea typeface="微软雅黑" pitchFamily="34" charset="-122"/>
            </a:endParaRPr>
          </a:p>
          <a:p>
            <a:pPr>
              <a:lnSpc>
                <a:spcPct val="150000"/>
              </a:lnSpc>
            </a:pPr>
            <a:r>
              <a:rPr kumimoji="1" lang="en-US" altLang="zh-CN" sz="2400">
                <a:ea typeface="微软雅黑" pitchFamily="34" charset="-122"/>
              </a:rPr>
              <a:t>fibonacci_numbers = [1, 1, 2, 3, 5, 8, 13, 21]</a:t>
            </a:r>
          </a:p>
          <a:p>
            <a:pPr>
              <a:lnSpc>
                <a:spcPct val="150000"/>
              </a:lnSpc>
            </a:pPr>
            <a:r>
              <a:rPr kumimoji="1" lang="en-US" altLang="zh-CN" sz="2400">
                <a:ea typeface="微软雅黑" pitchFamily="34" charset="-122"/>
              </a:rPr>
              <a:t>num_str_bool = ['a', 1, 'b', 2, 'c', 3, True, False]</a:t>
            </a:r>
            <a:endParaRPr kumimoji="1" lang="zh-CN" altLang="en-US" sz="2400">
              <a:ea typeface="微软雅黑" pitchFamily="34" charset="-122"/>
            </a:endParaRPr>
          </a:p>
          <a:p>
            <a:pPr>
              <a:lnSpc>
                <a:spcPct val="150000"/>
              </a:lnSpc>
            </a:pPr>
            <a:endParaRPr kumimoji="1" lang="zh-CN" altLang="en-US">
              <a:ea typeface="微软雅黑" pitchFamily="34"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latin typeface="微软雅黑 Light"/>
                <a:ea typeface="微软雅黑 Light"/>
                <a:cs typeface="微软雅黑 Light"/>
              </a:rPr>
              <a:t>列表切片</a:t>
            </a:r>
          </a:p>
        </p:txBody>
      </p:sp>
      <p:sp>
        <p:nvSpPr>
          <p:cNvPr id="12" name="内容占位符 1"/>
          <p:cNvSpPr>
            <a:spLocks noGrp="1"/>
          </p:cNvSpPr>
          <p:nvPr/>
        </p:nvSpPr>
        <p:spPr>
          <a:xfrm>
            <a:off x="223838" y="1393825"/>
            <a:ext cx="8696325" cy="407035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kumimoji="1" lang="zh-CN" altLang="en-US" sz="2400" dirty="0"/>
              <a:t>切片操作需要提供起始索引位置和最后索引位置，然后用</a:t>
            </a:r>
            <a:r>
              <a:rPr kumimoji="1" lang="zh-CN" altLang="en-US" sz="2400" dirty="0" smtClean="0"/>
              <a:t>冒号 </a:t>
            </a:r>
            <a:r>
              <a:rPr kumimoji="1" lang="en-US" altLang="zh-CN" sz="2400" dirty="0" smtClean="0">
                <a:latin typeface="Monaco" charset="0"/>
                <a:ea typeface="Monaco" charset="0"/>
                <a:cs typeface="Monaco" charset="0"/>
              </a:rPr>
              <a:t>:</a:t>
            </a:r>
            <a:r>
              <a:rPr kumimoji="1" lang="zh-CN" altLang="en-US" sz="2400" dirty="0" smtClean="0"/>
              <a:t> 将</a:t>
            </a:r>
            <a:r>
              <a:rPr kumimoji="1" lang="zh-CN" altLang="en-US" sz="2400" dirty="0"/>
              <a:t>两者</a:t>
            </a:r>
            <a:r>
              <a:rPr kumimoji="1" lang="zh-CN" altLang="en-US" sz="2400" dirty="0" smtClean="0"/>
              <a:t>分开</a:t>
            </a:r>
            <a:endParaRPr kumimoji="1" lang="en-US" altLang="zh-CN" sz="2400" dirty="0" smtClean="0"/>
          </a:p>
          <a:p>
            <a:pPr fontAlgn="auto">
              <a:lnSpc>
                <a:spcPct val="150000"/>
              </a:lnSpc>
              <a:spcAft>
                <a:spcPts val="0"/>
              </a:spcAft>
              <a:defRPr/>
            </a:pPr>
            <a:endParaRPr kumimoji="1" lang="en-US" altLang="zh-CN" sz="2400" dirty="0" smtClean="0"/>
          </a:p>
          <a:p>
            <a:pPr fontAlgn="auto">
              <a:lnSpc>
                <a:spcPct val="150000"/>
              </a:lnSpc>
              <a:spcAft>
                <a:spcPts val="0"/>
              </a:spcAft>
              <a:defRPr/>
            </a:pPr>
            <a:r>
              <a:rPr kumimoji="1" lang="zh-CN" altLang="en-US" sz="2400" dirty="0"/>
              <a:t>如果未输入步长，则默认步长</a:t>
            </a:r>
            <a:r>
              <a:rPr kumimoji="1" lang="zh-CN" altLang="en-US" sz="2400" dirty="0" smtClean="0"/>
              <a:t>为 </a:t>
            </a:r>
            <a:r>
              <a:rPr kumimoji="1" lang="en-US" altLang="zh-CN" sz="2400" dirty="0" smtClean="0">
                <a:latin typeface="Monaco" charset="0"/>
                <a:ea typeface="Monaco" charset="0"/>
                <a:cs typeface="Monaco" charset="0"/>
              </a:rPr>
              <a:t>1</a:t>
            </a:r>
          </a:p>
          <a:p>
            <a:pPr fontAlgn="auto">
              <a:lnSpc>
                <a:spcPct val="150000"/>
              </a:lnSpc>
              <a:spcAft>
                <a:spcPts val="0"/>
              </a:spcAft>
              <a:defRPr/>
            </a:pPr>
            <a:r>
              <a:rPr kumimoji="1" lang="zh-CN" altLang="en-US" sz="2400" dirty="0"/>
              <a:t>切片操作返回一系列从起始索引位置开始到最后索引位置结束的数据元素</a:t>
            </a:r>
            <a:endParaRPr kumimoji="1" lang="en-US" altLang="zh-CN" sz="2400" dirty="0"/>
          </a:p>
          <a:p>
            <a:pPr fontAlgn="auto">
              <a:lnSpc>
                <a:spcPct val="150000"/>
              </a:lnSpc>
              <a:spcAft>
                <a:spcPts val="0"/>
              </a:spcAft>
              <a:defRPr/>
            </a:pPr>
            <a:r>
              <a:rPr kumimoji="1" lang="zh-CN" altLang="en-US" sz="2400" dirty="0"/>
              <a:t>需要注意的是，起始索引位置的值包含在返回结果中，而最后索引位置的值不包含在返回结果中</a:t>
            </a:r>
            <a:endParaRPr kumimoji="1" lang="en-US" altLang="zh-CN" sz="2400" dirty="0" smtClean="0"/>
          </a:p>
        </p:txBody>
      </p:sp>
      <p:pic>
        <p:nvPicPr>
          <p:cNvPr id="36868" name="图片 14"/>
          <p:cNvPicPr>
            <a:picLocks noChangeAspect="1"/>
          </p:cNvPicPr>
          <p:nvPr/>
        </p:nvPicPr>
        <p:blipFill>
          <a:blip r:embed="rId2"/>
          <a:srcRect/>
          <a:stretch>
            <a:fillRect/>
          </a:stretch>
        </p:blipFill>
        <p:spPr bwMode="auto">
          <a:xfrm>
            <a:off x="2384425" y="2043113"/>
            <a:ext cx="4375150" cy="7191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2"/>
          <p:cNvSpPr>
            <a:spLocks noChangeArrowheads="1"/>
          </p:cNvSpPr>
          <p:nvPr/>
        </p:nvSpPr>
        <p:spPr bwMode="auto">
          <a:xfrm>
            <a:off x="0" y="285750"/>
            <a:ext cx="4103688" cy="584200"/>
          </a:xfrm>
          <a:prstGeom prst="rect">
            <a:avLst/>
          </a:prstGeom>
          <a:noFill/>
          <a:ln w="9525">
            <a:noFill/>
            <a:miter lim="800000"/>
            <a:headEnd/>
            <a:tailEnd/>
          </a:ln>
        </p:spPr>
        <p:txBody>
          <a:bodyPr wrap="none">
            <a:spAutoFit/>
          </a:bodyPr>
          <a:lstStyle/>
          <a:p>
            <a:r>
              <a:rPr lang="zh-CN" altLang="en-US" sz="3200" b="1">
                <a:solidFill>
                  <a:srgbClr val="942124"/>
                </a:solidFill>
                <a:latin typeface="微软雅黑 Light"/>
                <a:ea typeface="微软雅黑 Light"/>
                <a:cs typeface="微软雅黑 Light"/>
              </a:rPr>
              <a:t>第一部分</a:t>
            </a:r>
            <a:r>
              <a:rPr lang="en-US" altLang="zh-CN" sz="3200" b="1">
                <a:solidFill>
                  <a:srgbClr val="942124"/>
                </a:solidFill>
                <a:latin typeface="微软雅黑 Light"/>
                <a:ea typeface="微软雅黑 Light"/>
                <a:cs typeface="微软雅黑 Light"/>
              </a:rPr>
              <a:t> Python</a:t>
            </a:r>
            <a:r>
              <a:rPr lang="zh-CN" altLang="en-US" sz="3200" b="1">
                <a:solidFill>
                  <a:srgbClr val="942124"/>
                </a:solidFill>
                <a:latin typeface="微软雅黑 Light"/>
                <a:ea typeface="微软雅黑 Light"/>
                <a:cs typeface="微软雅黑 Light"/>
              </a:rPr>
              <a:t>简介</a:t>
            </a:r>
          </a:p>
        </p:txBody>
      </p:sp>
      <p:sp>
        <p:nvSpPr>
          <p:cNvPr id="6" name="矩形 5"/>
          <p:cNvSpPr/>
          <p:nvPr/>
        </p:nvSpPr>
        <p:spPr>
          <a:xfrm>
            <a:off x="857250" y="1785938"/>
            <a:ext cx="4000500" cy="2032000"/>
          </a:xfrm>
          <a:prstGeom prst="rect">
            <a:avLst/>
          </a:prstGeom>
        </p:spPr>
        <p:txBody>
          <a:bodyPr>
            <a:spAutoFit/>
          </a:bodyPr>
          <a:lstStyle/>
          <a:p>
            <a:pPr>
              <a:buClr>
                <a:schemeClr val="bg1">
                  <a:lumMod val="50000"/>
                </a:schemeClr>
              </a:buClr>
              <a:defRPr/>
            </a:pPr>
            <a:r>
              <a:rPr lang="zh-CN" altLang="en-US" dirty="0">
                <a:latin typeface="微软雅黑" pitchFamily="34" charset="-122"/>
                <a:ea typeface="微软雅黑" pitchFamily="34" charset="-122"/>
              </a:rPr>
              <a:t>学习完本课程后，您将能够：</a:t>
            </a:r>
            <a:endParaRPr lang="en-US" altLang="zh-CN" dirty="0">
              <a:latin typeface="微软雅黑" pitchFamily="34" charset="-122"/>
              <a:ea typeface="微软雅黑" pitchFamily="34" charset="-122"/>
            </a:endParaRPr>
          </a:p>
          <a:p>
            <a:pPr>
              <a:buClr>
                <a:schemeClr val="bg1">
                  <a:lumMod val="50000"/>
                </a:schemeClr>
              </a:buClr>
              <a:defRPr/>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Light"/>
                <a:ea typeface="微软雅黑 Light"/>
                <a:cs typeface="微软雅黑" pitchFamily="34" charset="-122"/>
              </a:rPr>
              <a:t>Python</a:t>
            </a:r>
            <a:r>
              <a:rPr lang="zh-CN" altLang="en-US" dirty="0">
                <a:latin typeface="微软雅黑 Light"/>
                <a:ea typeface="微软雅黑 Light"/>
                <a:cs typeface="微软雅黑" pitchFamily="34" charset="-122"/>
              </a:rPr>
              <a:t>语言的诞生和发展历史</a:t>
            </a:r>
          </a:p>
          <a:p>
            <a:pPr>
              <a:buClr>
                <a:schemeClr val="bg1">
                  <a:lumMod val="50000"/>
                </a:schemeClr>
              </a:buClr>
              <a:defRPr/>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Light"/>
                <a:ea typeface="微软雅黑 Light"/>
                <a:cs typeface="微软雅黑" pitchFamily="34" charset="-122"/>
              </a:rPr>
              <a:t>Python</a:t>
            </a:r>
            <a:r>
              <a:rPr lang="zh-CN" altLang="en-US" dirty="0">
                <a:latin typeface="微软雅黑 Light"/>
                <a:ea typeface="微软雅黑 Light"/>
                <a:cs typeface="微软雅黑" pitchFamily="34" charset="-122"/>
              </a:rPr>
              <a:t>语言的特点</a:t>
            </a:r>
            <a:endParaRPr lang="en-US" altLang="zh-CN" dirty="0">
              <a:latin typeface="微软雅黑 Light"/>
              <a:ea typeface="微软雅黑 Light"/>
              <a:cs typeface="微软雅黑" pitchFamily="34" charset="-122"/>
            </a:endParaRPr>
          </a:p>
          <a:p>
            <a:pPr>
              <a:buClr>
                <a:schemeClr val="bg1">
                  <a:lumMod val="50000"/>
                </a:schemeClr>
              </a:buClr>
              <a:defRPr/>
            </a:pPr>
            <a:r>
              <a:rPr lang="en-US" altLang="zh-CN" dirty="0">
                <a:latin typeface="微软雅黑 Light"/>
                <a:ea typeface="微软雅黑 Light"/>
                <a:cs typeface="微软雅黑" pitchFamily="34" charset="-122"/>
              </a:rPr>
              <a:t>3</a:t>
            </a:r>
            <a:r>
              <a:rPr lang="zh-CN" altLang="en-US" dirty="0">
                <a:latin typeface="微软雅黑 Light"/>
                <a:ea typeface="微软雅黑 Light"/>
                <a:cs typeface="微软雅黑" pitchFamily="34" charset="-122"/>
              </a:rPr>
              <a:t>、</a:t>
            </a:r>
            <a:r>
              <a:rPr lang="en-US" altLang="zh-CN" dirty="0">
                <a:latin typeface="微软雅黑 Light"/>
                <a:ea typeface="微软雅黑 Light"/>
                <a:cs typeface="微软雅黑" pitchFamily="34" charset="-122"/>
              </a:rPr>
              <a:t>Python</a:t>
            </a:r>
            <a:r>
              <a:rPr lang="zh-CN" altLang="en-US" dirty="0">
                <a:latin typeface="微软雅黑 Light"/>
                <a:ea typeface="微软雅黑 Light"/>
                <a:cs typeface="微软雅黑" pitchFamily="34" charset="-122"/>
              </a:rPr>
              <a:t>运行环境及安装方法</a:t>
            </a:r>
            <a:endParaRPr lang="en-US" altLang="zh-CN" dirty="0">
              <a:latin typeface="微软雅黑 Light"/>
              <a:ea typeface="微软雅黑 Light"/>
              <a:cs typeface="微软雅黑" pitchFamily="34" charset="-122"/>
            </a:endParaRPr>
          </a:p>
          <a:p>
            <a:pPr>
              <a:buClr>
                <a:schemeClr val="bg1">
                  <a:lumMod val="50000"/>
                </a:schemeClr>
              </a:buClr>
              <a:defRPr/>
            </a:pPr>
            <a:r>
              <a:rPr lang="en-US" altLang="zh-CN" dirty="0">
                <a:latin typeface="微软雅黑 Light"/>
                <a:ea typeface="微软雅黑 Light"/>
                <a:cs typeface="微软雅黑" pitchFamily="34" charset="-122"/>
              </a:rPr>
              <a:t>4</a:t>
            </a:r>
            <a:r>
              <a:rPr lang="zh-CN" altLang="en-US" dirty="0">
                <a:latin typeface="微软雅黑 Light"/>
                <a:ea typeface="微软雅黑 Light"/>
                <a:cs typeface="微软雅黑" pitchFamily="34" charset="-122"/>
              </a:rPr>
              <a:t>、完成第一个程序：“</a:t>
            </a:r>
            <a:r>
              <a:rPr lang="en-US" altLang="zh-CN" dirty="0">
                <a:latin typeface="微软雅黑 Light"/>
                <a:ea typeface="微软雅黑 Light"/>
                <a:cs typeface="微软雅黑" pitchFamily="34" charset="-122"/>
              </a:rPr>
              <a:t>hello</a:t>
            </a:r>
            <a:r>
              <a:rPr lang="zh-CN" altLang="en-US" dirty="0">
                <a:latin typeface="微软雅黑 Light"/>
                <a:ea typeface="微软雅黑 Light"/>
                <a:cs typeface="微软雅黑" pitchFamily="34" charset="-122"/>
              </a:rPr>
              <a:t>，</a:t>
            </a:r>
            <a:r>
              <a:rPr lang="en-US" altLang="zh-CN" dirty="0">
                <a:latin typeface="微软雅黑 Light"/>
                <a:ea typeface="微软雅黑 Light"/>
                <a:cs typeface="微软雅黑" pitchFamily="34" charset="-122"/>
              </a:rPr>
              <a:t>world</a:t>
            </a:r>
            <a:r>
              <a:rPr lang="zh-CN" altLang="en-US" dirty="0">
                <a:latin typeface="微软雅黑 Light"/>
                <a:ea typeface="微软雅黑 Light"/>
                <a:cs typeface="微软雅黑" pitchFamily="34" charset="-122"/>
              </a:rPr>
              <a:t>”</a:t>
            </a:r>
          </a:p>
          <a:p>
            <a:pPr>
              <a:buClr>
                <a:schemeClr val="bg1">
                  <a:lumMod val="50000"/>
                </a:schemeClr>
              </a:buClr>
              <a:defRPr/>
            </a:pPr>
            <a:endParaRPr lang="zh-CN" altLang="en-US"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列表方法</a:t>
            </a:r>
          </a:p>
        </p:txBody>
      </p:sp>
      <p:sp>
        <p:nvSpPr>
          <p:cNvPr id="37891" name="TextBox 3"/>
          <p:cNvSpPr txBox="1">
            <a:spLocks noChangeArrowheads="1"/>
          </p:cNvSpPr>
          <p:nvPr/>
        </p:nvSpPr>
        <p:spPr bwMode="auto">
          <a:xfrm>
            <a:off x="928688" y="2428875"/>
            <a:ext cx="8424862" cy="2308225"/>
          </a:xfrm>
          <a:prstGeom prst="rect">
            <a:avLst/>
          </a:prstGeom>
          <a:noFill/>
          <a:ln w="9525">
            <a:noFill/>
            <a:miter lim="800000"/>
            <a:headEnd/>
            <a:tailEnd/>
          </a:ln>
        </p:spPr>
        <p:txBody>
          <a:bodyPr>
            <a:spAutoFit/>
          </a:bodyPr>
          <a:lstStyle/>
          <a:p>
            <a:pPr marL="342900" indent="-342900">
              <a:buFont typeface="Arial" pitchFamily="34" charset="0"/>
              <a:buAutoNum type="arabicPeriod"/>
            </a:pPr>
            <a:r>
              <a:rPr lang="en-US" altLang="zh-CN" sz="1600">
                <a:ea typeface="微软雅黑" pitchFamily="34" charset="-122"/>
              </a:rPr>
              <a:t>L.append(obj)</a:t>
            </a:r>
            <a:r>
              <a:rPr lang="zh-CN" altLang="en-US" sz="1600">
                <a:ea typeface="微软雅黑" pitchFamily="34" charset="-122"/>
              </a:rPr>
              <a:t>         增加一个元素</a:t>
            </a:r>
            <a:endParaRPr lang="en-US" altLang="zh-CN" sz="1600">
              <a:ea typeface="微软雅黑" pitchFamily="34" charset="-122"/>
            </a:endParaRPr>
          </a:p>
          <a:p>
            <a:pPr marL="342900" indent="-342900">
              <a:buFont typeface="Arial" pitchFamily="34" charset="0"/>
              <a:buAutoNum type="arabicPeriod"/>
            </a:pPr>
            <a:r>
              <a:rPr lang="en-US" altLang="zh-CN" sz="1600">
                <a:ea typeface="微软雅黑" pitchFamily="34" charset="-122"/>
              </a:rPr>
              <a:t>L.count(obj)</a:t>
            </a:r>
            <a:r>
              <a:rPr lang="zh-CN" altLang="en-US" sz="1600">
                <a:ea typeface="微软雅黑" pitchFamily="34" charset="-122"/>
              </a:rPr>
              <a:t>            统计某个元素在列表中出现的次数</a:t>
            </a:r>
            <a:endParaRPr lang="en-US" altLang="zh-CN" sz="1600">
              <a:ea typeface="微软雅黑" pitchFamily="34" charset="-122"/>
            </a:endParaRPr>
          </a:p>
          <a:p>
            <a:pPr marL="342900" indent="-342900">
              <a:buFont typeface="Arial" pitchFamily="34" charset="0"/>
              <a:buAutoNum type="arabicPeriod"/>
            </a:pPr>
            <a:r>
              <a:rPr lang="en-US" altLang="zh-CN" sz="1600">
                <a:ea typeface="微软雅黑" pitchFamily="34" charset="-122"/>
              </a:rPr>
              <a:t>L.extend(seq)</a:t>
            </a:r>
            <a:r>
              <a:rPr lang="zh-CN" altLang="en-US" sz="1600">
                <a:ea typeface="微软雅黑" pitchFamily="34" charset="-122"/>
              </a:rPr>
              <a:t>         扩展列表</a:t>
            </a:r>
            <a:endParaRPr lang="en-US" altLang="zh-CN" sz="1600">
              <a:ea typeface="微软雅黑" pitchFamily="34" charset="-122"/>
            </a:endParaRPr>
          </a:p>
          <a:p>
            <a:pPr marL="342900" indent="-342900">
              <a:buFont typeface="Arial" pitchFamily="34" charset="0"/>
              <a:buAutoNum type="arabicPeriod"/>
            </a:pPr>
            <a:r>
              <a:rPr lang="en-US" altLang="zh-CN" sz="1600">
                <a:ea typeface="微软雅黑" pitchFamily="34" charset="-122"/>
              </a:rPr>
              <a:t>L.index(obj)</a:t>
            </a:r>
            <a:r>
              <a:rPr lang="zh-CN" altLang="en-US" sz="1600">
                <a:ea typeface="微软雅黑" pitchFamily="34" charset="-122"/>
              </a:rPr>
              <a:t>            从列表中找出某一个值第一次出现的索引位置</a:t>
            </a:r>
            <a:endParaRPr lang="en-US" altLang="zh-CN" sz="1600">
              <a:ea typeface="微软雅黑" pitchFamily="34" charset="-122"/>
            </a:endParaRPr>
          </a:p>
          <a:p>
            <a:pPr marL="342900" indent="-342900">
              <a:buFont typeface="Arial" pitchFamily="34" charset="0"/>
              <a:buAutoNum type="arabicPeriod"/>
            </a:pPr>
            <a:r>
              <a:rPr lang="en-US" altLang="zh-CN" sz="1600">
                <a:ea typeface="微软雅黑" pitchFamily="34" charset="-122"/>
              </a:rPr>
              <a:t>L.insert(index,obj)</a:t>
            </a:r>
            <a:r>
              <a:rPr lang="zh-CN" altLang="en-US" sz="1600">
                <a:ea typeface="微软雅黑" pitchFamily="34" charset="-122"/>
              </a:rPr>
              <a:t>   将对象插入列表</a:t>
            </a:r>
            <a:endParaRPr lang="en-US" altLang="zh-CN" sz="1600">
              <a:ea typeface="微软雅黑" pitchFamily="34" charset="-122"/>
            </a:endParaRPr>
          </a:p>
          <a:p>
            <a:pPr marL="342900" indent="-342900">
              <a:buFont typeface="Arial" pitchFamily="34" charset="0"/>
              <a:buAutoNum type="arabicPeriod"/>
            </a:pPr>
            <a:r>
              <a:rPr lang="en-US" altLang="zh-CN" sz="1600">
                <a:ea typeface="微软雅黑" pitchFamily="34" charset="-122"/>
              </a:rPr>
              <a:t>L.remove(obj)</a:t>
            </a:r>
            <a:r>
              <a:rPr lang="zh-CN" altLang="en-US" sz="1600">
                <a:ea typeface="微软雅黑" pitchFamily="34" charset="-122"/>
              </a:rPr>
              <a:t>         移除列表中某个值的第一个匹配项</a:t>
            </a:r>
            <a:endParaRPr lang="en-US" altLang="zh-CN" sz="1600">
              <a:ea typeface="微软雅黑" pitchFamily="34" charset="-122"/>
            </a:endParaRPr>
          </a:p>
          <a:p>
            <a:pPr marL="342900" indent="-342900">
              <a:buFont typeface="Arial" pitchFamily="34" charset="0"/>
              <a:buAutoNum type="arabicPeriod"/>
            </a:pPr>
            <a:r>
              <a:rPr lang="en-US" altLang="zh-CN" sz="1600">
                <a:ea typeface="微软雅黑" pitchFamily="34" charset="-122"/>
              </a:rPr>
              <a:t>L.reverse</a:t>
            </a:r>
            <a:r>
              <a:rPr lang="zh-CN" altLang="en-US" sz="1600">
                <a:ea typeface="微软雅黑" pitchFamily="34" charset="-122"/>
              </a:rPr>
              <a:t> </a:t>
            </a:r>
            <a:r>
              <a:rPr lang="en-US" altLang="zh-CN" sz="1600">
                <a:ea typeface="微软雅黑" pitchFamily="34" charset="-122"/>
              </a:rPr>
              <a:t>()             </a:t>
            </a:r>
            <a:r>
              <a:rPr lang="zh-CN" altLang="en-US" sz="1600">
                <a:ea typeface="微软雅黑" pitchFamily="34" charset="-122"/>
              </a:rPr>
              <a:t>反向列表中元素</a:t>
            </a:r>
            <a:endParaRPr lang="en-US" altLang="zh-CN" sz="1600">
              <a:ea typeface="微软雅黑" pitchFamily="34" charset="-122"/>
            </a:endParaRPr>
          </a:p>
          <a:p>
            <a:pPr marL="342900" indent="-342900">
              <a:buFont typeface="Arial" pitchFamily="34" charset="0"/>
              <a:buAutoNum type="arabicPeriod"/>
            </a:pPr>
            <a:r>
              <a:rPr lang="en-US" altLang="zh-CN" sz="1600">
                <a:ea typeface="微软雅黑" pitchFamily="34" charset="-122"/>
              </a:rPr>
              <a:t>L.pop(obj=L[-1])      </a:t>
            </a:r>
            <a:r>
              <a:rPr lang="zh-CN" altLang="en-US" sz="1600">
                <a:ea typeface="微软雅黑" pitchFamily="34" charset="-122"/>
              </a:rPr>
              <a:t>移除列表中的一个元素，默认最后一个，并返回该值</a:t>
            </a:r>
            <a:endParaRPr lang="en-US" altLang="zh-CN" sz="1600">
              <a:ea typeface="微软雅黑" pitchFamily="34" charset="-122"/>
            </a:endParaRPr>
          </a:p>
          <a:p>
            <a:pPr marL="342900" indent="-342900">
              <a:buFont typeface="Arial" pitchFamily="34" charset="0"/>
              <a:buAutoNum type="arabicPeriod"/>
            </a:pPr>
            <a:r>
              <a:rPr lang="en-US" altLang="zh-CN" sz="1600">
                <a:ea typeface="微软雅黑" pitchFamily="34" charset="-122"/>
              </a:rPr>
              <a:t>L.sort</a:t>
            </a:r>
            <a:r>
              <a:rPr lang="zh-CN" altLang="en-US" sz="1600">
                <a:ea typeface="微软雅黑" pitchFamily="34" charset="-122"/>
              </a:rPr>
              <a:t> </a:t>
            </a:r>
            <a:r>
              <a:rPr lang="en-US" altLang="zh-CN" sz="1600">
                <a:ea typeface="微软雅黑" pitchFamily="34" charset="-122"/>
              </a:rPr>
              <a:t>([func])          </a:t>
            </a:r>
            <a:r>
              <a:rPr lang="zh-CN" altLang="en-US" sz="1600">
                <a:ea typeface="微软雅黑" pitchFamily="34" charset="-122"/>
              </a:rPr>
              <a:t>对原列表进行排序</a:t>
            </a:r>
            <a:endParaRPr lang="en-US" altLang="zh-CN" sz="1600">
              <a:ea typeface="微软雅黑" pitchFamily="34" charset="-122"/>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smtClean="0">
                <a:solidFill>
                  <a:srgbClr val="942124"/>
                </a:solidFill>
              </a:rPr>
              <a:t>字典</a:t>
            </a:r>
            <a:endParaRPr lang="zh-CN" altLang="en-US" smtClean="0"/>
          </a:p>
        </p:txBody>
      </p:sp>
      <p:sp>
        <p:nvSpPr>
          <p:cNvPr id="38915" name="内容占位符 1"/>
          <p:cNvSpPr txBox="1">
            <a:spLocks/>
          </p:cNvSpPr>
          <p:nvPr/>
        </p:nvSpPr>
        <p:spPr bwMode="auto">
          <a:xfrm>
            <a:off x="285750" y="1428750"/>
            <a:ext cx="8643938" cy="5072063"/>
          </a:xfrm>
          <a:prstGeom prst="rect">
            <a:avLst/>
          </a:prstGeom>
          <a:noFill/>
          <a:ln w="9525">
            <a:noFill/>
            <a:miter lim="800000"/>
            <a:headEnd/>
            <a:tailEnd/>
          </a:ln>
        </p:spPr>
        <p:txBody>
          <a:bodyPr/>
          <a:lstStyle/>
          <a:p>
            <a:pPr>
              <a:lnSpc>
                <a:spcPct val="150000"/>
              </a:lnSpc>
            </a:pPr>
            <a:r>
              <a:rPr kumimoji="1" lang="zh-CN" altLang="en-US" sz="2400">
                <a:ea typeface="微软雅黑" pitchFamily="34" charset="-122"/>
              </a:rPr>
              <a:t>字典（</a:t>
            </a:r>
            <a:r>
              <a:rPr kumimoji="1" lang="en-US" altLang="zh-CN" sz="2400">
                <a:ea typeface="微软雅黑" pitchFamily="34" charset="-122"/>
              </a:rPr>
              <a:t>dict</a:t>
            </a:r>
            <a:r>
              <a:rPr kumimoji="1" lang="zh-CN" altLang="en-US" sz="2400">
                <a:ea typeface="微软雅黑" pitchFamily="34" charset="-122"/>
              </a:rPr>
              <a:t>）通常用在需要高速查找的地方。在其他语言中被称作哈希映射（</a:t>
            </a:r>
            <a:r>
              <a:rPr kumimoji="1" lang="en-US" altLang="zh-CN" sz="2400">
                <a:ea typeface="微软雅黑" pitchFamily="34" charset="-122"/>
              </a:rPr>
              <a:t>hash map</a:t>
            </a:r>
            <a:r>
              <a:rPr kumimoji="1" lang="zh-CN" altLang="en-US" sz="2400">
                <a:ea typeface="微软雅黑" pitchFamily="34" charset="-122"/>
              </a:rPr>
              <a:t>）或者相关数组（</a:t>
            </a:r>
            <a:r>
              <a:rPr kumimoji="1" lang="en-US" altLang="zh-CN" sz="2400">
                <a:ea typeface="微软雅黑" pitchFamily="34" charset="-122"/>
              </a:rPr>
              <a:t>associative arrays</a:t>
            </a:r>
            <a:r>
              <a:rPr kumimoji="1" lang="zh-CN" altLang="en-US" sz="2400">
                <a:ea typeface="微软雅黑" pitchFamily="34" charset="-122"/>
              </a:rPr>
              <a:t>），是一种大小可变的键值对集，其中的键（</a:t>
            </a:r>
            <a:r>
              <a:rPr kumimoji="1" lang="en-US" altLang="zh-CN" sz="2400">
                <a:ea typeface="微软雅黑" pitchFamily="34" charset="-122"/>
              </a:rPr>
              <a:t>key</a:t>
            </a:r>
            <a:r>
              <a:rPr kumimoji="1" lang="zh-CN" altLang="en-US" sz="2400">
                <a:ea typeface="微软雅黑" pitchFamily="34" charset="-122"/>
              </a:rPr>
              <a:t>）和值（</a:t>
            </a:r>
            <a:r>
              <a:rPr kumimoji="1" lang="en-US" altLang="zh-CN" sz="2400">
                <a:ea typeface="微软雅黑" pitchFamily="34" charset="-122"/>
              </a:rPr>
              <a:t>value</a:t>
            </a:r>
            <a:r>
              <a:rPr kumimoji="1" lang="zh-CN" altLang="en-US" sz="2400">
                <a:ea typeface="微软雅黑" pitchFamily="34" charset="-122"/>
              </a:rPr>
              <a:t>）都是</a:t>
            </a:r>
            <a:r>
              <a:rPr kumimoji="1" lang="en-US" altLang="zh-CN" sz="2400">
                <a:ea typeface="微软雅黑" pitchFamily="34" charset="-122"/>
              </a:rPr>
              <a:t>Python</a:t>
            </a:r>
            <a:r>
              <a:rPr kumimoji="1" lang="zh-CN" altLang="en-US" sz="2400">
                <a:ea typeface="微软雅黑" pitchFamily="34" charset="-122"/>
              </a:rPr>
              <a:t>对象</a:t>
            </a:r>
            <a:endParaRPr kumimoji="1" lang="en-US" altLang="zh-CN" sz="2400">
              <a:ea typeface="微软雅黑" pitchFamily="34" charset="-122"/>
            </a:endParaRPr>
          </a:p>
          <a:p>
            <a:pPr>
              <a:lnSpc>
                <a:spcPct val="150000"/>
              </a:lnSpc>
            </a:pPr>
            <a:r>
              <a:rPr kumimoji="1" lang="zh-CN" altLang="en-US" sz="2400"/>
              <a:t>字典的创建使用大括号 </a:t>
            </a:r>
            <a:r>
              <a:rPr kumimoji="1" lang="en-US" altLang="zh-CN" sz="2400">
                <a:latin typeface="Monaco"/>
                <a:ea typeface="Monaco"/>
                <a:cs typeface="Monaco"/>
              </a:rPr>
              <a:t>{}</a:t>
            </a:r>
            <a:r>
              <a:rPr kumimoji="1" lang="zh-CN" altLang="en-US" sz="2400">
                <a:latin typeface="Monaco"/>
                <a:ea typeface="Monaco"/>
                <a:cs typeface="Monaco"/>
              </a:rPr>
              <a:t> </a:t>
            </a:r>
            <a:r>
              <a:rPr kumimoji="1" lang="zh-CN" altLang="en-US" sz="2400"/>
              <a:t>包含键值对，并用冒号 </a:t>
            </a:r>
            <a:r>
              <a:rPr kumimoji="1" lang="en-US" altLang="zh-CN" sz="2400">
                <a:latin typeface="Monaco"/>
                <a:ea typeface="Monaco"/>
                <a:cs typeface="Monaco"/>
              </a:rPr>
              <a:t>:</a:t>
            </a:r>
            <a:r>
              <a:rPr kumimoji="1" lang="zh-CN" altLang="en-US" sz="2400">
                <a:latin typeface="Monaco"/>
                <a:ea typeface="Monaco"/>
                <a:cs typeface="Monaco"/>
              </a:rPr>
              <a:t> </a:t>
            </a:r>
            <a:r>
              <a:rPr kumimoji="1" lang="zh-CN" altLang="en-US" sz="2400"/>
              <a:t>分隔键和值，形成 </a:t>
            </a:r>
            <a:r>
              <a:rPr kumimoji="1" lang="zh-CN" altLang="en-US" sz="2400">
                <a:latin typeface="Monaco"/>
                <a:ea typeface="Monaco"/>
                <a:cs typeface="Monaco"/>
              </a:rPr>
              <a:t>键</a:t>
            </a:r>
            <a:r>
              <a:rPr kumimoji="1" lang="en-US" altLang="zh-CN" sz="2400">
                <a:latin typeface="Monaco"/>
                <a:ea typeface="Monaco"/>
                <a:cs typeface="Monaco"/>
              </a:rPr>
              <a:t>:</a:t>
            </a:r>
            <a:r>
              <a:rPr kumimoji="1" lang="zh-CN" altLang="en-US" sz="2400">
                <a:latin typeface="Monaco"/>
                <a:ea typeface="Monaco"/>
                <a:cs typeface="Monaco"/>
              </a:rPr>
              <a:t>值 </a:t>
            </a:r>
            <a:r>
              <a:rPr kumimoji="1" lang="zh-CN" altLang="en-US" sz="2400"/>
              <a:t>对</a:t>
            </a:r>
            <a:endParaRPr kumimoji="1" lang="en-US" altLang="zh-CN" sz="2400"/>
          </a:p>
          <a:p>
            <a:pPr>
              <a:lnSpc>
                <a:spcPct val="150000"/>
              </a:lnSpc>
            </a:pPr>
            <a:endParaRPr kumimoji="1" lang="en-US" altLang="zh-CN" sz="2400">
              <a:ea typeface="微软雅黑" pitchFamily="34" charset="-12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smtClean="0">
                <a:latin typeface="微软雅黑 Light"/>
                <a:ea typeface="微软雅黑 Light"/>
                <a:cs typeface="微软雅黑 Light"/>
              </a:rPr>
              <a:t>字典索引</a:t>
            </a:r>
          </a:p>
        </p:txBody>
      </p:sp>
      <p:sp>
        <p:nvSpPr>
          <p:cNvPr id="39939" name="内容占位符 1"/>
          <p:cNvSpPr>
            <a:spLocks noGrp="1"/>
          </p:cNvSpPr>
          <p:nvPr/>
        </p:nvSpPr>
        <p:spPr bwMode="auto">
          <a:xfrm>
            <a:off x="285750" y="1143000"/>
            <a:ext cx="8210550" cy="5186363"/>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如果不太确定字典中有哪些键或者值，我们可以使用 </a:t>
            </a:r>
            <a:r>
              <a:rPr kumimoji="1" lang="en-US" altLang="zh-CN" sz="2400">
                <a:latin typeface="Monaco"/>
                <a:ea typeface="Monaco"/>
                <a:cs typeface="Monaco"/>
              </a:rPr>
              <a:t>keys()</a:t>
            </a:r>
            <a:r>
              <a:rPr kumimoji="1" lang="zh-CN" altLang="en-US" sz="2400">
                <a:latin typeface="Monaco"/>
                <a:ea typeface="Monaco"/>
                <a:cs typeface="Monaco"/>
              </a:rPr>
              <a:t> </a:t>
            </a:r>
            <a:r>
              <a:rPr kumimoji="1" lang="zh-CN" altLang="en-US" sz="2400">
                <a:latin typeface="微软雅黑 Light"/>
                <a:ea typeface="微软雅黑 Light"/>
                <a:cs typeface="微软雅黑 Light"/>
              </a:rPr>
              <a:t>方法或者</a:t>
            </a:r>
            <a:r>
              <a:rPr kumimoji="1" lang="en-US" altLang="zh-CN" sz="2400">
                <a:latin typeface="Monaco"/>
                <a:ea typeface="Monaco"/>
                <a:cs typeface="Monaco"/>
              </a:rPr>
              <a:t>values()</a:t>
            </a:r>
            <a:r>
              <a:rPr kumimoji="1" lang="zh-CN" altLang="en-US" sz="2400">
                <a:latin typeface="微软雅黑 Light"/>
                <a:ea typeface="微软雅黑 Light"/>
                <a:cs typeface="微软雅黑 Light"/>
              </a:rPr>
              <a:t>方法</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lang="zh-CN" altLang="en-US" sz="2400">
                <a:latin typeface="微软雅黑 Light"/>
                <a:ea typeface="微软雅黑 Light"/>
                <a:cs typeface="微软雅黑 Light"/>
              </a:rPr>
              <a:t>在有些情况下，我们需要取出字典中的键值对用于下一步的分析，此时可以使用 </a:t>
            </a:r>
            <a:r>
              <a:rPr lang="en-US" altLang="zh-CN" sz="2400">
                <a:latin typeface="Monaco"/>
                <a:ea typeface="Monaco"/>
                <a:cs typeface="Monaco"/>
              </a:rPr>
              <a:t>items()</a:t>
            </a:r>
            <a:r>
              <a:rPr lang="zh-CN" altLang="en-US" sz="2400">
                <a:latin typeface="Monaco"/>
                <a:ea typeface="Monaco"/>
                <a:cs typeface="Monaco"/>
              </a:rPr>
              <a:t> </a:t>
            </a:r>
            <a:r>
              <a:rPr lang="zh-CN" altLang="en-US" sz="2400">
                <a:latin typeface="微软雅黑 Light"/>
                <a:ea typeface="微软雅黑 Light"/>
                <a:cs typeface="微软雅黑 Light"/>
              </a:rPr>
              <a:t>方法，该方法将返回所有键值对，并将其保存在一个元组列表（列表中的元素为元组）中</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endParaRPr kumimoji="1" lang="en-US" altLang="zh-CN" sz="2400">
              <a:latin typeface="微软雅黑 Light"/>
              <a:ea typeface="微软雅黑 Light"/>
              <a:cs typeface="微软雅黑 Light"/>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dirty="0" smtClean="0">
                <a:solidFill>
                  <a:srgbClr val="942124"/>
                </a:solidFill>
              </a:rPr>
              <a:t>元组和集合</a:t>
            </a:r>
            <a:endParaRPr lang="zh-CN" altLang="en-US" dirty="0" smtClean="0"/>
          </a:p>
        </p:txBody>
      </p:sp>
      <p:sp>
        <p:nvSpPr>
          <p:cNvPr id="40963" name="内容占位符 1"/>
          <p:cNvSpPr txBox="1">
            <a:spLocks/>
          </p:cNvSpPr>
          <p:nvPr/>
        </p:nvSpPr>
        <p:spPr bwMode="auto">
          <a:xfrm>
            <a:off x="642938" y="1428750"/>
            <a:ext cx="7715250" cy="4357688"/>
          </a:xfrm>
          <a:prstGeom prst="rect">
            <a:avLst/>
          </a:prstGeom>
          <a:noFill/>
          <a:ln w="9525">
            <a:noFill/>
            <a:miter lim="800000"/>
            <a:headEnd/>
            <a:tailEnd/>
          </a:ln>
        </p:spPr>
        <p:txBody>
          <a:bodyPr/>
          <a:lstStyle/>
          <a:p>
            <a:pPr>
              <a:lnSpc>
                <a:spcPct val="150000"/>
              </a:lnSpc>
            </a:pPr>
            <a:r>
              <a:rPr kumimoji="1" lang="zh-CN" altLang="en-US" sz="2400" dirty="0">
                <a:ea typeface="微软雅黑" pitchFamily="34" charset="-122"/>
              </a:rPr>
              <a:t>元组（</a:t>
            </a:r>
            <a:r>
              <a:rPr kumimoji="1" lang="en-US" altLang="zh-CN" sz="2400" dirty="0" err="1">
                <a:ea typeface="微软雅黑" pitchFamily="34" charset="-122"/>
              </a:rPr>
              <a:t>tuple</a:t>
            </a:r>
            <a:r>
              <a:rPr kumimoji="1" lang="zh-CN" altLang="en-US" sz="2400" dirty="0">
                <a:ea typeface="微软雅黑" pitchFamily="34" charset="-122"/>
              </a:rPr>
              <a:t>）数据结构与列表类似，其中元素可以有不同的</a:t>
            </a:r>
            <a:r>
              <a:rPr kumimoji="1" lang="zh-CN" altLang="en-US" sz="2400" dirty="0" smtClean="0">
                <a:ea typeface="微软雅黑" pitchFamily="34" charset="-122"/>
              </a:rPr>
              <a:t>类型。但是</a:t>
            </a:r>
            <a:r>
              <a:rPr kumimoji="1" lang="zh-CN" altLang="en-US" sz="2400" dirty="0">
                <a:ea typeface="微软雅黑" pitchFamily="34" charset="-122"/>
              </a:rPr>
              <a:t>元组中的</a:t>
            </a:r>
            <a:r>
              <a:rPr kumimoji="1" lang="zh-CN" altLang="en-US" sz="2400" b="1" dirty="0">
                <a:solidFill>
                  <a:srgbClr val="3BBC5D"/>
                </a:solidFill>
                <a:ea typeface="微软雅黑" pitchFamily="34" charset="-122"/>
              </a:rPr>
              <a:t>元素是不可变</a:t>
            </a:r>
            <a:r>
              <a:rPr kumimoji="1" lang="zh-CN" altLang="en-US" sz="2400" dirty="0">
                <a:ea typeface="微软雅黑" pitchFamily="34" charset="-122"/>
              </a:rPr>
              <a:t>的，即一旦初始化之后，就不能够再做修改（报错：元组对象不支持赋值）</a:t>
            </a:r>
            <a:endParaRPr kumimoji="1" lang="en-US" altLang="zh-CN" sz="2400" dirty="0">
              <a:ea typeface="微软雅黑" pitchFamily="34" charset="-122"/>
            </a:endParaRPr>
          </a:p>
        </p:txBody>
      </p:sp>
      <p:sp>
        <p:nvSpPr>
          <p:cNvPr id="4" name="内容占位符 1"/>
          <p:cNvSpPr txBox="1">
            <a:spLocks/>
          </p:cNvSpPr>
          <p:nvPr/>
        </p:nvSpPr>
        <p:spPr bwMode="auto">
          <a:xfrm>
            <a:off x="785786" y="3929066"/>
            <a:ext cx="7500990" cy="2928934"/>
          </a:xfrm>
          <a:prstGeom prst="rect">
            <a:avLst/>
          </a:prstGeom>
          <a:noFill/>
          <a:ln w="9525">
            <a:noFill/>
            <a:miter lim="800000"/>
            <a:headEnd/>
            <a:tailEnd/>
          </a:ln>
        </p:spPr>
        <p:txBody>
          <a:bodyPr/>
          <a:lstStyle/>
          <a:p>
            <a:pPr>
              <a:lnSpc>
                <a:spcPct val="150000"/>
              </a:lnSpc>
            </a:pPr>
            <a:r>
              <a:rPr kumimoji="1" lang="zh-CN" altLang="en-US" sz="2400" dirty="0">
                <a:ea typeface="微软雅黑" pitchFamily="34" charset="-122"/>
              </a:rPr>
              <a:t>集合（</a:t>
            </a:r>
            <a:r>
              <a:rPr kumimoji="1" lang="en-US" altLang="zh-CN" sz="2400" dirty="0">
                <a:ea typeface="微软雅黑" pitchFamily="34" charset="-122"/>
              </a:rPr>
              <a:t>set</a:t>
            </a:r>
            <a:r>
              <a:rPr kumimoji="1" lang="zh-CN" altLang="en-US" sz="2400" dirty="0">
                <a:ea typeface="微软雅黑" pitchFamily="34" charset="-122"/>
              </a:rPr>
              <a:t>）是一种无序集，它是一组键的集合，不存储</a:t>
            </a:r>
            <a:r>
              <a:rPr kumimoji="1" lang="zh-CN" altLang="en-US" sz="2400" dirty="0" smtClean="0">
                <a:ea typeface="微软雅黑" pitchFamily="34" charset="-122"/>
              </a:rPr>
              <a:t>值。在</a:t>
            </a:r>
            <a:r>
              <a:rPr kumimoji="1" lang="zh-CN" altLang="en-US" sz="2400" dirty="0">
                <a:ea typeface="微软雅黑" pitchFamily="34" charset="-122"/>
              </a:rPr>
              <a:t>集合中，重复的键是不被允许的。集合可以用于去除重复</a:t>
            </a:r>
            <a:r>
              <a:rPr kumimoji="1" lang="zh-CN" altLang="en-US" sz="2400" dirty="0" smtClean="0">
                <a:ea typeface="微软雅黑" pitchFamily="34" charset="-122"/>
              </a:rPr>
              <a:t>值。集合</a:t>
            </a:r>
            <a:r>
              <a:rPr kumimoji="1" lang="zh-CN" altLang="en-US" sz="2400" dirty="0">
                <a:ea typeface="微软雅黑" pitchFamily="34" charset="-122"/>
              </a:rPr>
              <a:t>也可以进行数学集合运算，如并、交、差以及对称差</a:t>
            </a:r>
            <a:r>
              <a:rPr kumimoji="1" lang="zh-CN" altLang="en-US" sz="2400" dirty="0" smtClean="0">
                <a:ea typeface="微软雅黑" pitchFamily="34" charset="-122"/>
              </a:rPr>
              <a:t>等</a:t>
            </a:r>
            <a:r>
              <a:rPr kumimoji="1" lang="zh-CN" altLang="en-US" sz="2400" dirty="0">
                <a:ea typeface="微软雅黑" pitchFamily="34" charset="-122"/>
              </a:rPr>
              <a:t>。</a:t>
            </a:r>
            <a:r>
              <a:rPr kumimoji="1" lang="zh-CN" altLang="en-US" sz="2400" dirty="0" smtClean="0">
                <a:ea typeface="微软雅黑" pitchFamily="34" charset="-122"/>
              </a:rPr>
              <a:t>可应用于</a:t>
            </a:r>
            <a:r>
              <a:rPr lang="zh-CN" altLang="en-US" sz="2400" dirty="0" smtClean="0">
                <a:ea typeface="微软雅黑" pitchFamily="34" charset="-122"/>
              </a:rPr>
              <a:t>去重。</a:t>
            </a:r>
            <a:r>
              <a:rPr lang="en-US" altLang="zh-CN" sz="2400" dirty="0" smtClean="0">
                <a:ea typeface="微软雅黑" pitchFamily="34" charset="-122"/>
              </a:rPr>
              <a:t/>
            </a:r>
            <a:br>
              <a:rPr lang="en-US" altLang="zh-CN" sz="2400" dirty="0" smtClean="0">
                <a:ea typeface="微软雅黑" pitchFamily="34" charset="-122"/>
              </a:rPr>
            </a:br>
            <a:endParaRPr lang="zh-CN" altLang="en-US" sz="2400" dirty="0" smtClean="0">
              <a:ea typeface="微软雅黑" pitchFamily="34" charset="-122"/>
            </a:endParaRPr>
          </a:p>
          <a:p>
            <a:pPr>
              <a:lnSpc>
                <a:spcPct val="150000"/>
              </a:lnSpc>
            </a:pPr>
            <a:endParaRPr kumimoji="1" lang="zh-CN" altLang="en-US" sz="2400" dirty="0">
              <a:ea typeface="微软雅黑" pitchFamily="34" charset="-122"/>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a:spLocks noChangeArrowheads="1"/>
          </p:cNvSpPr>
          <p:nvPr/>
        </p:nvSpPr>
        <p:spPr bwMode="auto">
          <a:xfrm>
            <a:off x="214313" y="285750"/>
            <a:ext cx="3687228" cy="1077218"/>
          </a:xfrm>
          <a:prstGeom prst="rect">
            <a:avLst/>
          </a:prstGeom>
          <a:noFill/>
          <a:ln w="9525">
            <a:noFill/>
            <a:miter lim="800000"/>
            <a:headEnd/>
            <a:tailEnd/>
          </a:ln>
        </p:spPr>
        <p:txBody>
          <a:bodyPr wrap="none">
            <a:spAutoFit/>
          </a:bodyPr>
          <a:lstStyle/>
          <a:p>
            <a:r>
              <a:rPr lang="zh-CN" altLang="en-US" sz="3200" b="1" dirty="0" smtClean="0">
                <a:solidFill>
                  <a:srgbClr val="942124"/>
                </a:solidFill>
                <a:latin typeface="微软雅黑 Light"/>
                <a:ea typeface="微软雅黑 Light"/>
                <a:cs typeface="微软雅黑 Light"/>
              </a:rPr>
              <a:t>第三部分 控制语句</a:t>
            </a:r>
            <a:endParaRPr lang="zh-CN" altLang="en-US" sz="3200" b="1" dirty="0">
              <a:solidFill>
                <a:srgbClr val="942124"/>
              </a:solidFill>
              <a:latin typeface="微软雅黑 Light"/>
              <a:ea typeface="微软雅黑 Light"/>
              <a:cs typeface="微软雅黑 Light"/>
            </a:endParaRPr>
          </a:p>
          <a:p>
            <a:endParaRPr lang="zh-CN" altLang="en-US" sz="3200" b="1" dirty="0">
              <a:solidFill>
                <a:srgbClr val="942124"/>
              </a:solidFill>
              <a:latin typeface="微软雅黑 Light"/>
              <a:ea typeface="微软雅黑 Light"/>
              <a:cs typeface="微软雅黑 Light"/>
            </a:endParaRPr>
          </a:p>
        </p:txBody>
      </p:sp>
      <p:sp>
        <p:nvSpPr>
          <p:cNvPr id="6" name="矩形 5"/>
          <p:cNvSpPr/>
          <p:nvPr/>
        </p:nvSpPr>
        <p:spPr>
          <a:xfrm>
            <a:off x="857250" y="1785938"/>
            <a:ext cx="6858000" cy="1754326"/>
          </a:xfrm>
          <a:prstGeom prst="rect">
            <a:avLst/>
          </a:prstGeom>
        </p:spPr>
        <p:txBody>
          <a:bodyPr>
            <a:spAutoFit/>
          </a:bodyPr>
          <a:lstStyle/>
          <a:p>
            <a:pPr>
              <a:buClr>
                <a:schemeClr val="bg1">
                  <a:lumMod val="50000"/>
                </a:schemeClr>
              </a:buClr>
              <a:defRPr/>
            </a:pPr>
            <a:r>
              <a:rPr lang="zh-CN" altLang="en-US" dirty="0">
                <a:latin typeface="微软雅黑" pitchFamily="34" charset="-122"/>
                <a:ea typeface="微软雅黑" pitchFamily="34" charset="-122"/>
              </a:rPr>
              <a:t>学习完</a:t>
            </a:r>
            <a:r>
              <a:rPr lang="zh-CN" altLang="en-US" dirty="0" smtClean="0">
                <a:latin typeface="微软雅黑" pitchFamily="34" charset="-122"/>
                <a:ea typeface="微软雅黑" pitchFamily="34" charset="-122"/>
              </a:rPr>
              <a:t>本</a:t>
            </a:r>
            <a:r>
              <a:rPr lang="zh-CN" altLang="en-US" dirty="0">
                <a:latin typeface="微软雅黑" pitchFamily="34" charset="-122"/>
                <a:ea typeface="微软雅黑" pitchFamily="34" charset="-122"/>
              </a:rPr>
              <a:t>小结</a:t>
            </a:r>
            <a:r>
              <a:rPr lang="zh-CN" altLang="en-US" dirty="0" smtClean="0">
                <a:latin typeface="微软雅黑" pitchFamily="34" charset="-122"/>
                <a:ea typeface="微软雅黑" pitchFamily="34" charset="-122"/>
              </a:rPr>
              <a:t>后</a:t>
            </a:r>
            <a:r>
              <a:rPr lang="zh-CN" altLang="en-US" dirty="0">
                <a:latin typeface="微软雅黑" pitchFamily="34" charset="-122"/>
                <a:ea typeface="微软雅黑" pitchFamily="34" charset="-122"/>
              </a:rPr>
              <a:t>，您将能够了解：</a:t>
            </a:r>
            <a:endParaRPr lang="en-US" altLang="zh-CN" dirty="0">
              <a:latin typeface="微软雅黑" pitchFamily="34" charset="-122"/>
              <a:ea typeface="微软雅黑" pitchFamily="34" charset="-122"/>
            </a:endParaRPr>
          </a:p>
          <a:p>
            <a:pPr>
              <a:buClr>
                <a:schemeClr val="bg1">
                  <a:lumMod val="50000"/>
                </a:schemeClr>
              </a:buClr>
              <a:defRPr/>
            </a:pPr>
            <a:r>
              <a:rPr lang="zh-CN" altLang="en-US" dirty="0" smtClean="0">
                <a:latin typeface="微软雅黑 Light"/>
                <a:ea typeface="微软雅黑 Light"/>
                <a:cs typeface="微软雅黑" pitchFamily="34" charset="-122"/>
              </a:rPr>
              <a:t>基本</a:t>
            </a:r>
            <a:r>
              <a:rPr lang="zh-CN" altLang="en-US" dirty="0">
                <a:latin typeface="微软雅黑 Light"/>
                <a:ea typeface="微软雅黑 Light"/>
                <a:cs typeface="微软雅黑" pitchFamily="34" charset="-122"/>
              </a:rPr>
              <a:t>控制语句的使用方法：</a:t>
            </a:r>
            <a:r>
              <a:rPr lang="en-US" altLang="zh-CN" dirty="0">
                <a:latin typeface="微软雅黑 Light"/>
                <a:ea typeface="微软雅黑 Light"/>
                <a:cs typeface="微软雅黑" pitchFamily="34" charset="-122"/>
              </a:rPr>
              <a:t>if</a:t>
            </a:r>
            <a:r>
              <a:rPr lang="zh-CN" altLang="en-US" dirty="0">
                <a:latin typeface="微软雅黑 Light"/>
                <a:ea typeface="微软雅黑 Light"/>
                <a:cs typeface="微软雅黑" pitchFamily="34" charset="-122"/>
              </a:rPr>
              <a:t>、</a:t>
            </a:r>
            <a:r>
              <a:rPr lang="en-US" altLang="zh-CN" dirty="0">
                <a:latin typeface="微软雅黑 Light"/>
                <a:ea typeface="微软雅黑 Light"/>
                <a:cs typeface="微软雅黑" pitchFamily="34" charset="-122"/>
              </a:rPr>
              <a:t>for</a:t>
            </a:r>
            <a:r>
              <a:rPr lang="zh-CN" altLang="en-US" dirty="0">
                <a:latin typeface="微软雅黑 Light"/>
                <a:ea typeface="微软雅黑 Light"/>
                <a:cs typeface="微软雅黑" pitchFamily="34" charset="-122"/>
              </a:rPr>
              <a:t>、</a:t>
            </a:r>
            <a:r>
              <a:rPr lang="en-US" altLang="zh-CN" dirty="0">
                <a:latin typeface="微软雅黑 Light"/>
                <a:ea typeface="微软雅黑 Light"/>
                <a:cs typeface="微软雅黑" pitchFamily="34" charset="-122"/>
              </a:rPr>
              <a:t>while</a:t>
            </a:r>
            <a:endParaRPr lang="zh-CN" altLang="en-US"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Light"/>
              <a:ea typeface="微软雅黑 Light"/>
              <a:cs typeface="微软雅黑" pitchFamily="34" charset="-122"/>
            </a:endParaRPr>
          </a:p>
          <a:p>
            <a:pPr>
              <a:buClr>
                <a:schemeClr val="bg1">
                  <a:lumMod val="50000"/>
                </a:schemeClr>
              </a:buClr>
              <a:defRPr/>
            </a:pPr>
            <a:endParaRPr lang="en-US" altLang="zh-CN"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C00000"/>
                </a:solidFill>
              </a:rPr>
              <a:t>条件</a:t>
            </a:r>
            <a:r>
              <a:rPr lang="zh-CN" altLang="en-US" b="1" dirty="0" smtClean="0">
                <a:solidFill>
                  <a:srgbClr val="C00000"/>
                </a:solidFill>
              </a:rPr>
              <a:t>判断</a:t>
            </a:r>
          </a:p>
        </p:txBody>
      </p:sp>
      <p:sp>
        <p:nvSpPr>
          <p:cNvPr id="43011" name="内容占位符 1"/>
          <p:cNvSpPr>
            <a:spLocks noGrp="1"/>
          </p:cNvSpPr>
          <p:nvPr/>
        </p:nvSpPr>
        <p:spPr bwMode="auto">
          <a:xfrm>
            <a:off x="285750" y="1285875"/>
            <a:ext cx="8174038" cy="796925"/>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判断条件为真（</a:t>
            </a:r>
            <a:r>
              <a:rPr kumimoji="1" lang="en-US" altLang="zh-CN" sz="2400">
                <a:latin typeface="Monaco"/>
                <a:ea typeface="Monaco"/>
                <a:cs typeface="Monaco"/>
              </a:rPr>
              <a:t>True</a:t>
            </a:r>
            <a:r>
              <a:rPr kumimoji="1" lang="zh-CN" altLang="en-US" sz="2400">
                <a:latin typeface="微软雅黑 Light"/>
                <a:ea typeface="微软雅黑 Light"/>
                <a:cs typeface="微软雅黑 Light"/>
              </a:rPr>
              <a:t>）的时候才执行冒号后下面的语句</a:t>
            </a:r>
            <a:endParaRPr kumimoji="1" lang="en-US" altLang="zh-CN" sz="2400">
              <a:latin typeface="微软雅黑 Light"/>
              <a:ea typeface="微软雅黑 Light"/>
              <a:cs typeface="微软雅黑 Light"/>
            </a:endParaRPr>
          </a:p>
        </p:txBody>
      </p:sp>
      <p:pic>
        <p:nvPicPr>
          <p:cNvPr id="43012" name="图片 4"/>
          <p:cNvPicPr>
            <a:picLocks noChangeAspect="1"/>
          </p:cNvPicPr>
          <p:nvPr/>
        </p:nvPicPr>
        <p:blipFill>
          <a:blip r:embed="rId2"/>
          <a:srcRect/>
          <a:stretch>
            <a:fillRect/>
          </a:stretch>
        </p:blipFill>
        <p:spPr bwMode="auto">
          <a:xfrm>
            <a:off x="857250" y="2214563"/>
            <a:ext cx="5211763" cy="1203325"/>
          </a:xfrm>
          <a:prstGeom prst="rect">
            <a:avLst/>
          </a:prstGeom>
          <a:noFill/>
          <a:ln w="9525">
            <a:noFill/>
            <a:miter lim="800000"/>
            <a:headEnd/>
            <a:tailEnd/>
          </a:ln>
        </p:spPr>
      </p:pic>
      <p:sp>
        <p:nvSpPr>
          <p:cNvPr id="43013" name="内容占位符 1"/>
          <p:cNvSpPr>
            <a:spLocks noGrp="1"/>
          </p:cNvSpPr>
          <p:nvPr/>
        </p:nvSpPr>
        <p:spPr bwMode="auto">
          <a:xfrm>
            <a:off x="500063" y="3286125"/>
            <a:ext cx="8093075" cy="3000375"/>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除了 </a:t>
            </a:r>
            <a:r>
              <a:rPr kumimoji="1" lang="en-US" altLang="zh-CN" sz="2400">
                <a:latin typeface="Monaco"/>
                <a:ea typeface="Monaco"/>
                <a:cs typeface="Monaco"/>
              </a:rPr>
              <a:t>if</a:t>
            </a:r>
            <a:r>
              <a:rPr kumimoji="1" lang="zh-CN" altLang="en-US" sz="2400">
                <a:latin typeface="微软雅黑 Light"/>
                <a:ea typeface="微软雅黑 Light"/>
                <a:cs typeface="微软雅黑 Light"/>
              </a:rPr>
              <a:t> 语句外，还有 </a:t>
            </a:r>
            <a:r>
              <a:rPr kumimoji="1" lang="en-US" altLang="zh-CN" sz="2400">
                <a:latin typeface="Monaco"/>
                <a:ea typeface="Monaco"/>
                <a:cs typeface="Monaco"/>
              </a:rPr>
              <a:t>if-else</a:t>
            </a:r>
            <a:r>
              <a:rPr kumimoji="1" lang="zh-CN" altLang="en-US" sz="2400">
                <a:latin typeface="微软雅黑 Light"/>
                <a:ea typeface="微软雅黑 Light"/>
                <a:cs typeface="微软雅黑 Light"/>
              </a:rPr>
              <a:t> 、 </a:t>
            </a:r>
            <a:r>
              <a:rPr kumimoji="1" lang="en-US" altLang="zh-CN" sz="2400">
                <a:latin typeface="Monaco"/>
                <a:ea typeface="Monaco"/>
                <a:cs typeface="Monaco"/>
              </a:rPr>
              <a:t>if-elif</a:t>
            </a:r>
            <a:r>
              <a:rPr kumimoji="1" lang="zh-CN" altLang="en-US" sz="2400">
                <a:latin typeface="微软雅黑 Light"/>
                <a:ea typeface="微软雅黑 Light"/>
                <a:cs typeface="微软雅黑 Light"/>
              </a:rPr>
              <a:t> 语句</a:t>
            </a:r>
          </a:p>
        </p:txBody>
      </p:sp>
      <p:pic>
        <p:nvPicPr>
          <p:cNvPr id="43014" name="图片 6"/>
          <p:cNvPicPr>
            <a:picLocks noChangeAspect="1"/>
          </p:cNvPicPr>
          <p:nvPr/>
        </p:nvPicPr>
        <p:blipFill>
          <a:blip r:embed="rId3"/>
          <a:srcRect/>
          <a:stretch>
            <a:fillRect/>
          </a:stretch>
        </p:blipFill>
        <p:spPr bwMode="auto">
          <a:xfrm>
            <a:off x="700088" y="4006850"/>
            <a:ext cx="4813300" cy="1574800"/>
          </a:xfrm>
          <a:prstGeom prst="rect">
            <a:avLst/>
          </a:prstGeom>
          <a:noFill/>
          <a:ln w="9525">
            <a:noFill/>
            <a:miter lim="800000"/>
            <a:headEnd/>
            <a:tailEnd/>
          </a:ln>
        </p:spPr>
      </p:pic>
      <p:pic>
        <p:nvPicPr>
          <p:cNvPr id="43015" name="图片 7"/>
          <p:cNvPicPr>
            <a:picLocks noChangeAspect="1"/>
          </p:cNvPicPr>
          <p:nvPr/>
        </p:nvPicPr>
        <p:blipFill>
          <a:blip r:embed="rId4"/>
          <a:srcRect/>
          <a:stretch>
            <a:fillRect/>
          </a:stretch>
        </p:blipFill>
        <p:spPr bwMode="auto">
          <a:xfrm>
            <a:off x="3929063" y="4000500"/>
            <a:ext cx="4592637" cy="150018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4213" y="1141413"/>
            <a:ext cx="7920037" cy="4975225"/>
          </a:xfrm>
        </p:spPr>
        <p:txBody>
          <a:bodyPr/>
          <a:lstStyle/>
          <a:p>
            <a:pPr eaLnBrk="1" hangingPunct="1">
              <a:defRPr/>
            </a:pPr>
            <a:endParaRPr lang="zh-CN" altLang="en-US"/>
          </a:p>
        </p:txBody>
      </p:sp>
      <p:sp>
        <p:nvSpPr>
          <p:cNvPr id="44035"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C00000"/>
                </a:solidFill>
              </a:rPr>
              <a:t>循环</a:t>
            </a:r>
            <a:r>
              <a:rPr lang="zh-CN" altLang="en-US" b="1" dirty="0" smtClean="0">
                <a:solidFill>
                  <a:srgbClr val="C00000"/>
                </a:solidFill>
              </a:rPr>
              <a:t>结构</a:t>
            </a:r>
            <a:br>
              <a:rPr lang="zh-CN" altLang="en-US" b="1" dirty="0" smtClean="0">
                <a:solidFill>
                  <a:srgbClr val="C00000"/>
                </a:solidFill>
              </a:rPr>
            </a:br>
            <a:endParaRPr lang="zh-CN" altLang="en-US" dirty="0" smtClean="0">
              <a:solidFill>
                <a:srgbClr val="C00000"/>
              </a:solidFill>
            </a:endParaRPr>
          </a:p>
        </p:txBody>
      </p:sp>
      <p:sp>
        <p:nvSpPr>
          <p:cNvPr id="44036" name="内容占位符 1"/>
          <p:cNvSpPr>
            <a:spLocks noGrp="1"/>
          </p:cNvSpPr>
          <p:nvPr/>
        </p:nvSpPr>
        <p:spPr bwMode="auto">
          <a:xfrm>
            <a:off x="571500" y="3500438"/>
            <a:ext cx="8083550" cy="1428750"/>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 </a:t>
            </a:r>
            <a:r>
              <a:rPr kumimoji="1" lang="en-US" altLang="zh-CN" sz="2400">
                <a:latin typeface="Monaco"/>
                <a:ea typeface="Monaco"/>
                <a:cs typeface="Monaco"/>
              </a:rPr>
              <a:t>for</a:t>
            </a:r>
            <a:r>
              <a:rPr kumimoji="1" lang="zh-CN" altLang="en-US" sz="2400">
                <a:latin typeface="微软雅黑 Light"/>
                <a:ea typeface="微软雅黑 Light"/>
                <a:cs typeface="微软雅黑 Light"/>
              </a:rPr>
              <a:t> 循环是可以依次得到序列循环中每个元素，并依次处理</a:t>
            </a:r>
            <a:endParaRPr kumimoji="1" lang="en-US" altLang="zh-CN" sz="2400">
              <a:latin typeface="微软雅黑 Light"/>
              <a:ea typeface="微软雅黑 Light"/>
              <a:cs typeface="微软雅黑 Light"/>
            </a:endParaRPr>
          </a:p>
        </p:txBody>
      </p:sp>
      <p:pic>
        <p:nvPicPr>
          <p:cNvPr id="44037" name="图片 4"/>
          <p:cNvPicPr>
            <a:picLocks noChangeAspect="1"/>
          </p:cNvPicPr>
          <p:nvPr/>
        </p:nvPicPr>
        <p:blipFill>
          <a:blip r:embed="rId2"/>
          <a:srcRect/>
          <a:stretch>
            <a:fillRect/>
          </a:stretch>
        </p:blipFill>
        <p:spPr bwMode="auto">
          <a:xfrm>
            <a:off x="928688" y="1785938"/>
            <a:ext cx="5643562" cy="11430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4213" y="1141413"/>
            <a:ext cx="7920037" cy="4975225"/>
          </a:xfrm>
        </p:spPr>
        <p:txBody>
          <a:bodyPr/>
          <a:lstStyle/>
          <a:p>
            <a:pPr eaLnBrk="1" hangingPunct="1">
              <a:defRPr/>
            </a:pPr>
            <a:endParaRPr lang="zh-CN" altLang="en-US"/>
          </a:p>
        </p:txBody>
      </p:sp>
      <p:sp>
        <p:nvSpPr>
          <p:cNvPr id="45059"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C00000"/>
                </a:solidFill>
              </a:rPr>
              <a:t>循环</a:t>
            </a:r>
            <a:r>
              <a:rPr lang="zh-CN" altLang="en-US" b="1" dirty="0" smtClean="0">
                <a:solidFill>
                  <a:srgbClr val="C00000"/>
                </a:solidFill>
              </a:rPr>
              <a:t>结构</a:t>
            </a:r>
            <a:br>
              <a:rPr lang="zh-CN" altLang="en-US" b="1" dirty="0" smtClean="0">
                <a:solidFill>
                  <a:srgbClr val="C00000"/>
                </a:solidFill>
              </a:rPr>
            </a:br>
            <a:endParaRPr lang="zh-CN" altLang="en-US" dirty="0" smtClean="0">
              <a:solidFill>
                <a:srgbClr val="C00000"/>
              </a:solidFill>
            </a:endParaRPr>
          </a:p>
        </p:txBody>
      </p:sp>
      <p:sp>
        <p:nvSpPr>
          <p:cNvPr id="45060" name="内容占位符 1"/>
          <p:cNvSpPr>
            <a:spLocks noGrp="1"/>
          </p:cNvSpPr>
          <p:nvPr/>
        </p:nvSpPr>
        <p:spPr bwMode="auto">
          <a:xfrm>
            <a:off x="500063" y="1500188"/>
            <a:ext cx="8083550" cy="9218612"/>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en-US" altLang="zh-CN" sz="2400">
                <a:latin typeface="Monaco"/>
                <a:ea typeface="微软雅黑 Light"/>
                <a:cs typeface="微软雅黑 Light"/>
              </a:rPr>
              <a:t>while</a:t>
            </a:r>
            <a:r>
              <a:rPr kumimoji="1" lang="zh-CN" altLang="en-US" sz="2400">
                <a:latin typeface="微软雅黑 Light"/>
                <a:ea typeface="微软雅黑 Light"/>
                <a:cs typeface="微软雅黑 Light"/>
              </a:rPr>
              <a:t>循环和</a:t>
            </a:r>
            <a:r>
              <a:rPr kumimoji="1" lang="en-US" altLang="zh-CN" sz="2400">
                <a:latin typeface="Monaco"/>
                <a:ea typeface="微软雅黑 Light"/>
                <a:cs typeface="微软雅黑 Light"/>
              </a:rPr>
              <a:t>for</a:t>
            </a:r>
            <a:r>
              <a:rPr kumimoji="1" lang="zh-CN" altLang="en-US" sz="2400">
                <a:latin typeface="微软雅黑 Light"/>
                <a:ea typeface="微软雅黑 Light"/>
                <a:cs typeface="微软雅黑 Light"/>
              </a:rPr>
              <a:t>循环不同的是，它的停止条件是个人自己设定的：</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判断条件和</a:t>
            </a:r>
            <a:r>
              <a:rPr kumimoji="1" lang="en-US" altLang="zh-CN" sz="2400">
                <a:latin typeface="Monaco"/>
                <a:ea typeface="微软雅黑 Light"/>
                <a:cs typeface="微软雅黑 Light"/>
              </a:rPr>
              <a:t>if</a:t>
            </a:r>
            <a:r>
              <a:rPr kumimoji="1" lang="zh-CN" altLang="en-US" sz="2400">
                <a:latin typeface="微软雅黑 Light"/>
                <a:ea typeface="微软雅黑 Light"/>
                <a:cs typeface="微软雅黑 Light"/>
              </a:rPr>
              <a:t>语句是相同的，而什么时候用</a:t>
            </a:r>
            <a:r>
              <a:rPr kumimoji="1" lang="en-US" altLang="zh-CN" sz="2400">
                <a:latin typeface="Monaco"/>
                <a:ea typeface="微软雅黑 Light"/>
                <a:cs typeface="微软雅黑 Light"/>
              </a:rPr>
              <a:t>while</a:t>
            </a:r>
            <a:r>
              <a:rPr kumimoji="1" lang="zh-CN" altLang="en-US" sz="2400">
                <a:latin typeface="微软雅黑 Light"/>
                <a:ea typeface="微软雅黑 Light"/>
                <a:cs typeface="微软雅黑 Light"/>
              </a:rPr>
              <a:t>呢？在你确定满足条件而不确定需要的循环次数时，那么</a:t>
            </a:r>
            <a:r>
              <a:rPr kumimoji="1" lang="en-US" altLang="zh-CN" sz="2400">
                <a:latin typeface="Monaco"/>
                <a:ea typeface="微软雅黑 Light"/>
                <a:cs typeface="微软雅黑 Light"/>
              </a:rPr>
              <a:t>while</a:t>
            </a:r>
            <a:r>
              <a:rPr kumimoji="1" lang="zh-CN" altLang="en-US" sz="2400">
                <a:latin typeface="微软雅黑 Light"/>
                <a:ea typeface="微软雅黑 Light"/>
                <a:cs typeface="微软雅黑 Light"/>
              </a:rPr>
              <a:t>是最好的选择。</a:t>
            </a:r>
            <a:endParaRPr kumimoji="1" lang="en-US" altLang="zh-CN" sz="2400">
              <a:latin typeface="微软雅黑 Light"/>
              <a:ea typeface="微软雅黑 Light"/>
              <a:cs typeface="微软雅黑 Light"/>
            </a:endParaRPr>
          </a:p>
        </p:txBody>
      </p:sp>
      <p:pic>
        <p:nvPicPr>
          <p:cNvPr id="45061" name="图片 4"/>
          <p:cNvPicPr>
            <a:picLocks noChangeAspect="1"/>
          </p:cNvPicPr>
          <p:nvPr/>
        </p:nvPicPr>
        <p:blipFill>
          <a:blip r:embed="rId2"/>
          <a:srcRect t="18750" r="8820" b="18750"/>
          <a:stretch>
            <a:fillRect/>
          </a:stretch>
        </p:blipFill>
        <p:spPr bwMode="auto">
          <a:xfrm>
            <a:off x="485775" y="2732088"/>
            <a:ext cx="8081963" cy="79216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dirty="0" smtClean="0">
                <a:solidFill>
                  <a:srgbClr val="C00000"/>
                </a:solidFill>
              </a:rPr>
              <a:t>循环</a:t>
            </a:r>
            <a:r>
              <a:rPr lang="zh-CN" altLang="en-US" b="1" dirty="0" smtClean="0">
                <a:solidFill>
                  <a:srgbClr val="C00000"/>
                </a:solidFill>
              </a:rPr>
              <a:t>结构</a:t>
            </a:r>
            <a:br>
              <a:rPr lang="zh-CN" altLang="en-US" b="1" dirty="0" smtClean="0">
                <a:solidFill>
                  <a:srgbClr val="C00000"/>
                </a:solidFill>
              </a:rPr>
            </a:br>
            <a:endParaRPr lang="zh-CN" altLang="en-US" dirty="0" smtClean="0">
              <a:solidFill>
                <a:srgbClr val="C00000"/>
              </a:solidFill>
            </a:endParaRPr>
          </a:p>
        </p:txBody>
      </p:sp>
      <p:sp>
        <p:nvSpPr>
          <p:cNvPr id="46083" name="TextBox 17"/>
          <p:cNvSpPr txBox="1">
            <a:spLocks noGrp="1"/>
          </p:cNvSpPr>
          <p:nvPr>
            <p:ph idx="1"/>
          </p:nvPr>
        </p:nvSpPr>
        <p:spPr bwMode="auto">
          <a:xfrm>
            <a:off x="642938" y="1571625"/>
            <a:ext cx="7921625" cy="2057400"/>
          </a:xfrm>
          <a:noFill/>
          <a:ln>
            <a:miter lim="800000"/>
            <a:headEnd/>
            <a:tailEnd/>
          </a:ln>
        </p:spPr>
        <p:txBody>
          <a:bodyPr vert="horz" wrap="square" tIns="45720" rIns="91440" bIns="45720" numCol="1" anchor="t" anchorCtr="0" compatLnSpc="1">
            <a:prstTxWarp prst="textNoShape">
              <a:avLst/>
            </a:prstTxWarp>
            <a:spAutoFit/>
          </a:bodyPr>
          <a:lstStyle/>
          <a:p>
            <a:pPr eaLnBrk="1" hangingPunct="1">
              <a:spcBef>
                <a:spcPct val="0"/>
              </a:spcBef>
              <a:buClr>
                <a:srgbClr val="058FE5"/>
              </a:buClr>
              <a:buFont typeface="Wingdings" pitchFamily="2" charset="2"/>
              <a:buChar char="ü"/>
            </a:pPr>
            <a:endParaRPr lang="en-US" altLang="zh-CN" sz="1600" smtClean="0">
              <a:solidFill>
                <a:schemeClr val="tx1"/>
              </a:solidFill>
            </a:endParaRPr>
          </a:p>
          <a:p>
            <a:pPr eaLnBrk="1" hangingPunct="1">
              <a:spcBef>
                <a:spcPct val="0"/>
              </a:spcBef>
              <a:buClr>
                <a:srgbClr val="058FE5"/>
              </a:buClr>
              <a:buFont typeface="Wingdings" pitchFamily="2" charset="2"/>
              <a:buChar char="ü"/>
            </a:pPr>
            <a:r>
              <a:rPr lang="en-US" altLang="zh-CN" sz="2400" smtClean="0">
                <a:solidFill>
                  <a:schemeClr val="tx1"/>
                </a:solidFill>
              </a:rPr>
              <a:t>break</a:t>
            </a:r>
            <a:r>
              <a:rPr lang="zh-CN" altLang="en-US" sz="2400" smtClean="0">
                <a:solidFill>
                  <a:schemeClr val="tx1"/>
                </a:solidFill>
              </a:rPr>
              <a:t>       跳出循坏</a:t>
            </a:r>
            <a:endParaRPr lang="en-US" altLang="zh-CN" sz="2400" smtClean="0">
              <a:solidFill>
                <a:schemeClr val="tx1"/>
              </a:solidFill>
            </a:endParaRPr>
          </a:p>
          <a:p>
            <a:pPr eaLnBrk="1" hangingPunct="1">
              <a:spcBef>
                <a:spcPct val="0"/>
              </a:spcBef>
              <a:buClr>
                <a:srgbClr val="058FE5"/>
              </a:buClr>
              <a:buFont typeface="Wingdings" pitchFamily="2" charset="2"/>
              <a:buChar char="ü"/>
            </a:pPr>
            <a:r>
              <a:rPr lang="en-US" altLang="zh-CN" sz="2400" smtClean="0">
                <a:solidFill>
                  <a:schemeClr val="tx1"/>
                </a:solidFill>
              </a:rPr>
              <a:t>continue</a:t>
            </a:r>
            <a:r>
              <a:rPr lang="zh-CN" altLang="en-US" sz="2400" smtClean="0">
                <a:solidFill>
                  <a:schemeClr val="tx1"/>
                </a:solidFill>
              </a:rPr>
              <a:t>  跳出当前循环，不再执行后面的语句</a:t>
            </a:r>
            <a:endParaRPr lang="en-US" altLang="zh-CN" sz="2400" smtClean="0">
              <a:solidFill>
                <a:schemeClr val="tx1"/>
              </a:solidFill>
            </a:endParaRPr>
          </a:p>
          <a:p>
            <a:pPr eaLnBrk="1" hangingPunct="1">
              <a:spcBef>
                <a:spcPct val="0"/>
              </a:spcBef>
              <a:buClr>
                <a:srgbClr val="058FE5"/>
              </a:buClr>
              <a:buFont typeface="Wingdings" pitchFamily="2" charset="2"/>
              <a:buChar char="ü"/>
            </a:pPr>
            <a:r>
              <a:rPr lang="en-US" altLang="zh-CN" sz="2400" smtClean="0">
                <a:solidFill>
                  <a:schemeClr val="tx1"/>
                </a:solidFill>
              </a:rPr>
              <a:t>pass        </a:t>
            </a:r>
            <a:r>
              <a:rPr lang="zh-CN" altLang="en-US" sz="2400" smtClean="0">
                <a:solidFill>
                  <a:schemeClr val="tx1"/>
                </a:solidFill>
              </a:rPr>
              <a:t>不做任何处理</a:t>
            </a:r>
            <a:r>
              <a:rPr lang="en-US" altLang="zh-CN" sz="2400" smtClean="0">
                <a:solidFill>
                  <a:schemeClr val="tx1"/>
                </a:solidFill>
              </a:rPr>
              <a:t>  </a:t>
            </a:r>
            <a:endParaRPr lang="zh-CN" altLang="en-US" sz="2400" smtClean="0">
              <a:solidFill>
                <a:schemeClr val="tx1"/>
              </a:solidFill>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2"/>
          <p:cNvSpPr>
            <a:spLocks noChangeArrowheads="1"/>
          </p:cNvSpPr>
          <p:nvPr/>
        </p:nvSpPr>
        <p:spPr bwMode="auto">
          <a:xfrm>
            <a:off x="214282" y="285728"/>
            <a:ext cx="2863284" cy="1077218"/>
          </a:xfrm>
          <a:prstGeom prst="rect">
            <a:avLst/>
          </a:prstGeom>
          <a:noFill/>
          <a:ln w="9525">
            <a:noFill/>
            <a:miter lim="800000"/>
            <a:headEnd/>
            <a:tailEnd/>
          </a:ln>
        </p:spPr>
        <p:txBody>
          <a:bodyPr wrap="none">
            <a:spAutoFit/>
          </a:bodyPr>
          <a:lstStyle/>
          <a:p>
            <a:r>
              <a:rPr lang="zh-CN" altLang="en-US" sz="3200" b="1" dirty="0" smtClean="0">
                <a:solidFill>
                  <a:srgbClr val="C00000"/>
                </a:solidFill>
                <a:latin typeface="微软雅黑 Light"/>
                <a:ea typeface="微软雅黑 Light"/>
                <a:cs typeface="微软雅黑 Light"/>
              </a:rPr>
              <a:t>第四部分 </a:t>
            </a:r>
            <a:r>
              <a:rPr lang="zh-CN" altLang="en-US" sz="3200" b="1" dirty="0" smtClean="0">
                <a:solidFill>
                  <a:srgbClr val="C00000"/>
                </a:solidFill>
              </a:rPr>
              <a:t>函数</a:t>
            </a:r>
            <a:endParaRPr lang="zh-CN" altLang="en-US" sz="3200" b="1" dirty="0">
              <a:solidFill>
                <a:srgbClr val="C00000"/>
              </a:solidFill>
            </a:endParaRPr>
          </a:p>
          <a:p>
            <a:endParaRPr lang="zh-CN" altLang="en-US" sz="3200" b="1" dirty="0">
              <a:solidFill>
                <a:srgbClr val="FF0000"/>
              </a:solidFill>
            </a:endParaRPr>
          </a:p>
        </p:txBody>
      </p:sp>
      <p:sp>
        <p:nvSpPr>
          <p:cNvPr id="6" name="矩形 5"/>
          <p:cNvSpPr/>
          <p:nvPr/>
        </p:nvSpPr>
        <p:spPr>
          <a:xfrm>
            <a:off x="857250" y="1785938"/>
            <a:ext cx="7215188" cy="2308225"/>
          </a:xfrm>
          <a:prstGeom prst="rect">
            <a:avLst/>
          </a:prstGeom>
        </p:spPr>
        <p:txBody>
          <a:bodyPr>
            <a:spAutoFit/>
          </a:bodyPr>
          <a:lstStyle/>
          <a:p>
            <a:pPr>
              <a:buClr>
                <a:schemeClr val="bg1">
                  <a:lumMod val="50000"/>
                </a:schemeClr>
              </a:buClr>
              <a:defRPr/>
            </a:pPr>
            <a:r>
              <a:rPr lang="zh-CN" altLang="en-US" dirty="0">
                <a:latin typeface="微软雅黑" pitchFamily="34" charset="-122"/>
                <a:ea typeface="微软雅黑" pitchFamily="34" charset="-122"/>
              </a:rPr>
              <a:t>学习完章节后，您将能够了解：</a:t>
            </a:r>
            <a:endParaRPr lang="en-US" altLang="zh-CN" dirty="0">
              <a:latin typeface="微软雅黑" pitchFamily="34" charset="-122"/>
              <a:ea typeface="微软雅黑" pitchFamily="34" charset="-122"/>
            </a:endParaRPr>
          </a:p>
          <a:p>
            <a:pPr>
              <a:buClr>
                <a:schemeClr val="bg1">
                  <a:lumMod val="50000"/>
                </a:schemeClr>
              </a:buClr>
              <a:defRPr/>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zh-CN" altLang="en-US" dirty="0">
                <a:latin typeface="微软雅黑 Light"/>
                <a:ea typeface="微软雅黑 Light"/>
                <a:cs typeface="微软雅黑" pitchFamily="34" charset="-122"/>
              </a:rPr>
              <a:t>函数的调用和定义方法</a:t>
            </a:r>
            <a:endParaRPr lang="en-US" altLang="zh-CN" dirty="0">
              <a:latin typeface="微软雅黑 Light"/>
              <a:ea typeface="微软雅黑 Light"/>
              <a:cs typeface="微软雅黑" pitchFamily="34" charset="-122"/>
            </a:endParaRPr>
          </a:p>
          <a:p>
            <a:pPr>
              <a:buClr>
                <a:schemeClr val="bg1">
                  <a:lumMod val="50000"/>
                </a:schemeClr>
              </a:buClr>
              <a:defRPr/>
            </a:pPr>
            <a:r>
              <a:rPr lang="en-US" altLang="zh-CN" dirty="0">
                <a:latin typeface="微软雅黑 Light"/>
                <a:ea typeface="微软雅黑 Light"/>
                <a:cs typeface="微软雅黑" pitchFamily="34" charset="-122"/>
              </a:rPr>
              <a:t>2</a:t>
            </a:r>
            <a:r>
              <a:rPr lang="zh-CN" altLang="en-US" dirty="0">
                <a:latin typeface="微软雅黑 Light"/>
                <a:ea typeface="微软雅黑 Light"/>
                <a:cs typeface="微软雅黑" pitchFamily="34" charset="-122"/>
              </a:rPr>
              <a:t>、</a:t>
            </a:r>
            <a:r>
              <a:rPr lang="zh-CN" altLang="en-US" dirty="0">
                <a:latin typeface="微软雅黑 Light"/>
                <a:ea typeface="微软雅黑 Light"/>
                <a:cs typeface="微软雅黑 Light"/>
              </a:rPr>
              <a:t>文件读写函数</a:t>
            </a:r>
            <a:endParaRPr lang="en-US" altLang="zh-CN" dirty="0">
              <a:latin typeface="微软雅黑 Light"/>
              <a:ea typeface="微软雅黑 Light"/>
              <a:cs typeface="微软雅黑" pitchFamily="34" charset="-122"/>
            </a:endParaRPr>
          </a:p>
          <a:p>
            <a:pPr>
              <a:buClr>
                <a:schemeClr val="bg1">
                  <a:lumMod val="50000"/>
                </a:schemeClr>
              </a:buClr>
              <a:defRPr/>
            </a:pPr>
            <a:r>
              <a:rPr lang="en-US" altLang="zh-CN" dirty="0">
                <a:latin typeface="微软雅黑 Light"/>
                <a:ea typeface="微软雅黑 Light"/>
                <a:cs typeface="微软雅黑" pitchFamily="34" charset="-122"/>
              </a:rPr>
              <a:t>3</a:t>
            </a:r>
            <a:r>
              <a:rPr lang="zh-CN" altLang="en-US" dirty="0">
                <a:latin typeface="微软雅黑 Light"/>
                <a:ea typeface="微软雅黑 Light"/>
                <a:cs typeface="微软雅黑" pitchFamily="34" charset="-122"/>
              </a:rPr>
              <a:t>、类的调用和定义方法</a:t>
            </a:r>
            <a:endParaRPr lang="en-US" altLang="zh-CN" dirty="0">
              <a:latin typeface="微软雅黑 Light"/>
              <a:ea typeface="微软雅黑 Light"/>
              <a:cs typeface="微软雅黑" pitchFamily="34" charset="-122"/>
            </a:endParaRPr>
          </a:p>
          <a:p>
            <a:pPr>
              <a:buClr>
                <a:schemeClr val="bg1">
                  <a:lumMod val="50000"/>
                </a:schemeClr>
              </a:buClr>
              <a:defRPr/>
            </a:pPr>
            <a:endParaRPr lang="en-US" altLang="zh-CN" dirty="0">
              <a:latin typeface="微软雅黑 Light"/>
              <a:ea typeface="微软雅黑 Light"/>
              <a:cs typeface="微软雅黑" pitchFamily="34" charset="-122"/>
            </a:endParaRPr>
          </a:p>
          <a:p>
            <a:pPr>
              <a:buClr>
                <a:schemeClr val="bg1">
                  <a:lumMod val="50000"/>
                </a:schemeClr>
              </a:buClr>
              <a:defRPr/>
            </a:pPr>
            <a:endParaRPr lang="en-US" altLang="zh-CN" dirty="0">
              <a:latin typeface="微软雅黑" pitchFamily="34" charset="-122"/>
              <a:ea typeface="微软雅黑" pitchFamily="34" charset="-122"/>
            </a:endParaRPr>
          </a:p>
          <a:p>
            <a:pPr>
              <a:buClr>
                <a:schemeClr val="bg1">
                  <a:lumMod val="50000"/>
                </a:schemeClr>
              </a:buClr>
              <a:defRPr/>
            </a:pPr>
            <a:endParaRPr lang="zh-CN" altLang="en-US"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b="1" dirty="0" smtClean="0">
                <a:solidFill>
                  <a:schemeClr val="tx1"/>
                </a:solidFill>
                <a:latin typeface="微软雅黑 Light"/>
                <a:ea typeface="微软雅黑 Light"/>
                <a:cs typeface="微软雅黑 Light"/>
              </a:rPr>
              <a:t>什么是</a:t>
            </a:r>
            <a:r>
              <a:rPr lang="en-US" altLang="zh-CN" sz="2400" b="1" dirty="0" smtClean="0">
                <a:solidFill>
                  <a:schemeClr val="tx1"/>
                </a:solidFill>
                <a:latin typeface="微软雅黑 Light"/>
                <a:ea typeface="微软雅黑 Light"/>
                <a:cs typeface="微软雅黑 Light"/>
              </a:rPr>
              <a:t>Python</a:t>
            </a:r>
            <a:r>
              <a:rPr lang="zh-CN" altLang="en-US" sz="2400" b="1" dirty="0" smtClean="0">
                <a:solidFill>
                  <a:schemeClr val="tx1"/>
                </a:solidFill>
                <a:latin typeface="微软雅黑 Light"/>
                <a:ea typeface="微软雅黑 Light"/>
                <a:cs typeface="微软雅黑 Light"/>
              </a:rPr>
              <a:t>？</a:t>
            </a:r>
            <a:endParaRPr lang="zh-CN" altLang="en-US" sz="2400" b="1" dirty="0" smtClean="0">
              <a:solidFill>
                <a:schemeClr val="tx1"/>
              </a:solidFill>
            </a:endParaRPr>
          </a:p>
        </p:txBody>
      </p:sp>
      <p:pic>
        <p:nvPicPr>
          <p:cNvPr id="4" name="图片 3"/>
          <p:cNvPicPr>
            <a:picLocks noChangeAspect="1"/>
          </p:cNvPicPr>
          <p:nvPr/>
        </p:nvPicPr>
        <p:blipFill>
          <a:blip r:embed="rId2">
            <a:extLst>
              <a:ext uri="{28A0092B-C50C-407E-A947-70E740481C1C}">
                <a14:useLocalDpi xmlns:lc="http://schemas.openxmlformats.org/drawingml/2006/lockedCanvas" xmlns="" xmlns:a14="http://schemas.microsoft.com/office/drawing/2010/main" val="0"/>
              </a:ext>
            </a:extLst>
          </a:blip>
          <a:stretch>
            <a:fillRect/>
          </a:stretch>
        </p:blipFill>
        <p:spPr>
          <a:xfrm>
            <a:off x="2428860" y="3214686"/>
            <a:ext cx="3857652" cy="1524100"/>
          </a:xfrm>
          <a:prstGeom prst="rect">
            <a:avLst/>
          </a:prstGeom>
        </p:spPr>
      </p:pic>
      <p:sp>
        <p:nvSpPr>
          <p:cNvPr id="5" name="内容占位符 1"/>
          <p:cNvSpPr>
            <a:spLocks noGrp="1"/>
          </p:cNvSpPr>
          <p:nvPr/>
        </p:nvSpPr>
        <p:spPr>
          <a:xfrm>
            <a:off x="785786" y="1500174"/>
            <a:ext cx="7643866" cy="2500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dirty="0"/>
              <a:t>Python</a:t>
            </a:r>
            <a:r>
              <a:rPr kumimoji="1" lang="zh-CN" altLang="en-US" sz="2400" dirty="0"/>
              <a:t>语言是一种解释型、面向对象、动态数据类型的高级</a:t>
            </a:r>
            <a:r>
              <a:rPr kumimoji="1" lang="zh-CN" altLang="en-US" sz="2400" dirty="0" smtClean="0"/>
              <a:t>程序设计语言</a:t>
            </a:r>
            <a:endParaRPr kumimoji="1" lang="en-US" altLang="zh-CN" sz="2400" dirty="0" smtClean="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C00000"/>
                </a:solidFill>
              </a:rPr>
              <a:t>调用函数</a:t>
            </a:r>
          </a:p>
        </p:txBody>
      </p:sp>
      <p:sp>
        <p:nvSpPr>
          <p:cNvPr id="48131" name="TextBox 3"/>
          <p:cNvSpPr txBox="1">
            <a:spLocks noChangeArrowheads="1"/>
          </p:cNvSpPr>
          <p:nvPr/>
        </p:nvSpPr>
        <p:spPr bwMode="auto">
          <a:xfrm>
            <a:off x="500063" y="1571625"/>
            <a:ext cx="6519862" cy="4154488"/>
          </a:xfrm>
          <a:prstGeom prst="rect">
            <a:avLst/>
          </a:prstGeom>
          <a:noFill/>
          <a:ln w="9525">
            <a:noFill/>
            <a:miter lim="800000"/>
            <a:headEnd/>
            <a:tailEnd/>
          </a:ln>
        </p:spPr>
        <p:txBody>
          <a:bodyPr>
            <a:spAutoFit/>
          </a:bodyPr>
          <a:lstStyle/>
          <a:p>
            <a:r>
              <a:rPr lang="zh-CN" altLang="en-US" sz="2400">
                <a:ea typeface="微软雅黑" pitchFamily="34" charset="-122"/>
              </a:rPr>
              <a:t>要调用一个函数，需要知道函数的名称和参数，比如求绝对值的函数</a:t>
            </a:r>
            <a:r>
              <a:rPr lang="en-US" altLang="zh-CN" sz="2400">
                <a:ea typeface="微软雅黑" pitchFamily="34" charset="-122"/>
              </a:rPr>
              <a:t>abs()</a:t>
            </a:r>
            <a:r>
              <a:rPr lang="zh-CN" altLang="en-US" sz="2400">
                <a:ea typeface="微软雅黑" pitchFamily="34" charset="-122"/>
              </a:rPr>
              <a:t>，只有一个参数。</a:t>
            </a:r>
            <a:endParaRPr lang="en-US" altLang="zh-CN" sz="2400">
              <a:ea typeface="微软雅黑" pitchFamily="34" charset="-122"/>
            </a:endParaRPr>
          </a:p>
          <a:p>
            <a:endParaRPr lang="en-US" altLang="zh-CN" sz="2400">
              <a:ea typeface="微软雅黑" pitchFamily="34" charset="-122"/>
            </a:endParaRPr>
          </a:p>
          <a:p>
            <a:r>
              <a:rPr lang="en-US" altLang="zh-CN" sz="2400">
                <a:ea typeface="微软雅黑" pitchFamily="34" charset="-122"/>
              </a:rPr>
              <a:t>Python</a:t>
            </a:r>
            <a:r>
              <a:rPr lang="zh-CN" altLang="en-US" sz="2400">
                <a:ea typeface="微软雅黑" pitchFamily="34" charset="-122"/>
              </a:rPr>
              <a:t>内置了很多有用的函数，我们可以直接调用，有关内置函数的可以在</a:t>
            </a:r>
            <a:r>
              <a:rPr lang="en-US" altLang="zh-CN" sz="2400">
                <a:ea typeface="微软雅黑" pitchFamily="34" charset="-122"/>
              </a:rPr>
              <a:t>help</a:t>
            </a:r>
            <a:r>
              <a:rPr lang="zh-CN" altLang="en-US" sz="2400">
                <a:ea typeface="微软雅黑" pitchFamily="34" charset="-122"/>
              </a:rPr>
              <a:t>（）查看函数的解释</a:t>
            </a:r>
            <a:r>
              <a:rPr lang="en-US" altLang="zh-CN" sz="2400">
                <a:ea typeface="微软雅黑" pitchFamily="34" charset="-122"/>
              </a:rPr>
              <a:t>,</a:t>
            </a:r>
            <a:r>
              <a:rPr lang="zh-CN" altLang="en-US" sz="2400">
                <a:ea typeface="微软雅黑" pitchFamily="34" charset="-122"/>
              </a:rPr>
              <a:t>，例如通过</a:t>
            </a:r>
            <a:r>
              <a:rPr lang="en-US" altLang="zh-CN" sz="2400">
                <a:ea typeface="微软雅黑" pitchFamily="34" charset="-122"/>
              </a:rPr>
              <a:t>help(abs)</a:t>
            </a:r>
            <a:r>
              <a:rPr lang="zh-CN" altLang="en-US" sz="2400">
                <a:ea typeface="微软雅黑" pitchFamily="34" charset="-122"/>
              </a:rPr>
              <a:t>查看</a:t>
            </a:r>
            <a:r>
              <a:rPr lang="en-US" altLang="zh-CN" sz="2400">
                <a:ea typeface="微软雅黑" pitchFamily="34" charset="-122"/>
              </a:rPr>
              <a:t>abs</a:t>
            </a:r>
            <a:r>
              <a:rPr lang="zh-CN" altLang="en-US" sz="2400">
                <a:ea typeface="微软雅黑" pitchFamily="34" charset="-122"/>
              </a:rPr>
              <a:t>函数的帮助信息。</a:t>
            </a:r>
          </a:p>
          <a:p>
            <a:endParaRPr lang="en-US" altLang="zh-CN" sz="2400">
              <a:ea typeface="微软雅黑" pitchFamily="34" charset="-122"/>
            </a:endParaRPr>
          </a:p>
          <a:p>
            <a:endParaRPr lang="en-US" altLang="zh-CN">
              <a:ea typeface="微软雅黑" pitchFamily="34" charset="-122"/>
            </a:endParaRPr>
          </a:p>
          <a:p>
            <a:endParaRPr lang="en-US" altLang="zh-CN">
              <a:ea typeface="微软雅黑" pitchFamily="34" charset="-122"/>
            </a:endParaRPr>
          </a:p>
          <a:p>
            <a:endParaRPr lang="en-US" altLang="zh-CN">
              <a:ea typeface="微软雅黑" pitchFamily="34" charset="-122"/>
            </a:endParaRPr>
          </a:p>
          <a:p>
            <a:endParaRPr lang="zh-CN" altLang="en-US">
              <a:ea typeface="微软雅黑" pitchFamily="34" charset="-122"/>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定义函数的规则</a:t>
            </a:r>
            <a:br>
              <a:rPr lang="zh-CN" altLang="en-US" b="1" smtClean="0">
                <a:solidFill>
                  <a:srgbClr val="942124"/>
                </a:solidFill>
              </a:rPr>
            </a:br>
            <a:endParaRPr lang="zh-CN" altLang="en-US" smtClean="0"/>
          </a:p>
        </p:txBody>
      </p:sp>
      <p:sp>
        <p:nvSpPr>
          <p:cNvPr id="49155" name="内容占位符 1"/>
          <p:cNvSpPr>
            <a:spLocks noGrp="1"/>
          </p:cNvSpPr>
          <p:nvPr/>
        </p:nvSpPr>
        <p:spPr bwMode="auto">
          <a:xfrm>
            <a:off x="571500" y="2786063"/>
            <a:ext cx="7886700" cy="673100"/>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实例：平方函数，输入变量 </a:t>
            </a:r>
            <a:r>
              <a:rPr kumimoji="1" lang="en-US" altLang="zh-CN" sz="2400">
                <a:latin typeface="Monaco"/>
                <a:ea typeface="Monaco"/>
                <a:cs typeface="Monaco"/>
              </a:rPr>
              <a:t>x</a:t>
            </a:r>
            <a:r>
              <a:rPr kumimoji="1" lang="zh-CN" altLang="en-US" sz="2400">
                <a:latin typeface="微软雅黑 Light"/>
                <a:ea typeface="微软雅黑 Light"/>
                <a:cs typeface="微软雅黑 Light"/>
              </a:rPr>
              <a:t> 返回其平方值 </a:t>
            </a:r>
            <a:r>
              <a:rPr kumimoji="1" lang="en-US" altLang="zh-CN" sz="2400">
                <a:latin typeface="Monaco"/>
                <a:ea typeface="Monaco"/>
                <a:cs typeface="Monaco"/>
              </a:rPr>
              <a:t>x</a:t>
            </a:r>
            <a:r>
              <a:rPr kumimoji="1" lang="en-US" altLang="zh-CN" sz="2400" baseline="30000">
                <a:latin typeface="Monaco"/>
                <a:ea typeface="Monaco"/>
                <a:cs typeface="Monaco"/>
              </a:rPr>
              <a:t>2</a:t>
            </a:r>
            <a:endParaRPr kumimoji="1" lang="zh-CN" altLang="en-US" sz="2400" baseline="30000">
              <a:latin typeface="微软雅黑 Light"/>
              <a:ea typeface="微软雅黑 Light"/>
              <a:cs typeface="微软雅黑 Light"/>
            </a:endParaRPr>
          </a:p>
        </p:txBody>
      </p:sp>
      <p:pic>
        <p:nvPicPr>
          <p:cNvPr id="49156" name="图片 4"/>
          <p:cNvPicPr>
            <a:picLocks noChangeAspect="1"/>
          </p:cNvPicPr>
          <p:nvPr/>
        </p:nvPicPr>
        <p:blipFill>
          <a:blip r:embed="rId2"/>
          <a:srcRect/>
          <a:stretch>
            <a:fillRect/>
          </a:stretch>
        </p:blipFill>
        <p:spPr bwMode="auto">
          <a:xfrm>
            <a:off x="714375" y="1214438"/>
            <a:ext cx="5889625" cy="1487487"/>
          </a:xfrm>
          <a:prstGeom prst="rect">
            <a:avLst/>
          </a:prstGeom>
          <a:noFill/>
          <a:ln w="9525">
            <a:noFill/>
            <a:miter lim="800000"/>
            <a:headEnd/>
            <a:tailEnd/>
          </a:ln>
        </p:spPr>
      </p:pic>
      <p:pic>
        <p:nvPicPr>
          <p:cNvPr id="49157" name="图片 3"/>
          <p:cNvPicPr>
            <a:picLocks noChangeAspect="1"/>
          </p:cNvPicPr>
          <p:nvPr/>
        </p:nvPicPr>
        <p:blipFill>
          <a:blip r:embed="rId3"/>
          <a:srcRect/>
          <a:stretch>
            <a:fillRect/>
          </a:stretch>
        </p:blipFill>
        <p:spPr bwMode="auto">
          <a:xfrm>
            <a:off x="1052513" y="3500438"/>
            <a:ext cx="3352800" cy="31432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数据文件的读写</a:t>
            </a:r>
            <a:br>
              <a:rPr lang="zh-CN" altLang="en-US" b="1" smtClean="0">
                <a:solidFill>
                  <a:srgbClr val="942124"/>
                </a:solidFill>
              </a:rPr>
            </a:br>
            <a:endParaRPr lang="zh-CN" altLang="en-US" smtClean="0"/>
          </a:p>
        </p:txBody>
      </p:sp>
      <p:sp>
        <p:nvSpPr>
          <p:cNvPr id="50179" name="内容占位符 1"/>
          <p:cNvSpPr>
            <a:spLocks noGrp="1"/>
          </p:cNvSpPr>
          <p:nvPr/>
        </p:nvSpPr>
        <p:spPr bwMode="auto">
          <a:xfrm>
            <a:off x="571500" y="1428750"/>
            <a:ext cx="8083550" cy="4643438"/>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对文件操作之前需要用 </a:t>
            </a:r>
            <a:r>
              <a:rPr kumimoji="1" lang="en-US" altLang="zh-CN" sz="2400">
                <a:latin typeface="Monaco"/>
                <a:ea typeface="Monaco"/>
                <a:cs typeface="Monaco"/>
              </a:rPr>
              <a:t>open()</a:t>
            </a:r>
            <a:r>
              <a:rPr kumimoji="1" lang="zh-CN" altLang="en-US" sz="2400">
                <a:latin typeface="Monaco"/>
                <a:ea typeface="Monaco"/>
                <a:cs typeface="Monaco"/>
              </a:rPr>
              <a:t> </a:t>
            </a:r>
            <a:r>
              <a:rPr kumimoji="1" lang="zh-CN" altLang="en-US" sz="2400">
                <a:latin typeface="微软雅黑 Light"/>
                <a:ea typeface="微软雅黑 Light"/>
                <a:cs typeface="微软雅黑 Light"/>
              </a:rPr>
              <a:t>函数打开文件</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 </a:t>
            </a:r>
            <a:r>
              <a:rPr kumimoji="1" lang="en-US" altLang="zh-CN" sz="2400">
                <a:latin typeface="Monaco"/>
                <a:ea typeface="Monaco"/>
                <a:cs typeface="Monaco"/>
              </a:rPr>
              <a:t>mode</a:t>
            </a:r>
            <a:r>
              <a:rPr kumimoji="1" lang="zh-CN" altLang="en-US" sz="2400">
                <a:latin typeface="Monaco"/>
                <a:ea typeface="Monaco"/>
                <a:cs typeface="Monaco"/>
              </a:rPr>
              <a:t> </a:t>
            </a:r>
            <a:r>
              <a:rPr kumimoji="1" lang="zh-CN" altLang="en-US" sz="2400">
                <a:latin typeface="微软雅黑 Light"/>
                <a:ea typeface="微软雅黑 Light"/>
                <a:cs typeface="微软雅黑 Light"/>
              </a:rPr>
              <a:t>参数中的 </a:t>
            </a:r>
            <a:r>
              <a:rPr kumimoji="1" lang="mr-IN" altLang="zh-CN" sz="2400">
                <a:latin typeface="Monaco"/>
                <a:ea typeface="Monaco"/>
                <a:cs typeface="Monaco"/>
              </a:rPr>
              <a:t>r</a:t>
            </a:r>
            <a:r>
              <a:rPr kumimoji="1" lang="zh-CN" altLang="en-US" sz="2400">
                <a:latin typeface="微软雅黑 Light"/>
                <a:ea typeface="微软雅黑 Light"/>
                <a:cs typeface="微软雅黑 Light"/>
              </a:rPr>
              <a:t> </a:t>
            </a:r>
            <a:r>
              <a:rPr kumimoji="1" lang="zh-CN" altLang="mr-IN" sz="2400">
                <a:latin typeface="微软雅黑 Light"/>
                <a:ea typeface="微软雅黑 Light"/>
                <a:cs typeface="微软雅黑 Light"/>
              </a:rPr>
              <a:t>指读出，</a:t>
            </a:r>
            <a:r>
              <a:rPr kumimoji="1" lang="zh-CN" altLang="en-US" sz="2400">
                <a:latin typeface="微软雅黑 Light"/>
                <a:ea typeface="微软雅黑 Light"/>
                <a:cs typeface="微软雅黑 Light"/>
              </a:rPr>
              <a:t> </a:t>
            </a:r>
            <a:r>
              <a:rPr kumimoji="1" lang="mr-IN" altLang="zh-CN" sz="2400">
                <a:latin typeface="Monaco"/>
                <a:ea typeface="Monaco"/>
                <a:cs typeface="Monaco"/>
              </a:rPr>
              <a:t>w</a:t>
            </a:r>
            <a:r>
              <a:rPr kumimoji="1" lang="zh-CN" altLang="en-US" sz="2400">
                <a:latin typeface="微软雅黑 Light"/>
                <a:ea typeface="微软雅黑 Light"/>
                <a:cs typeface="微软雅黑 Light"/>
              </a:rPr>
              <a:t> </a:t>
            </a:r>
            <a:r>
              <a:rPr kumimoji="1" lang="zh-CN" altLang="mr-IN" sz="2400">
                <a:latin typeface="微软雅黑 Light"/>
                <a:ea typeface="微软雅黑 Light"/>
                <a:cs typeface="微软雅黑 Light"/>
              </a:rPr>
              <a:t>指写入</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打开之后将返回一个文件对象（</a:t>
            </a:r>
            <a:r>
              <a:rPr kumimoji="1" lang="en-US" altLang="zh-CN" sz="2400">
                <a:latin typeface="微软雅黑 Light"/>
                <a:ea typeface="微软雅黑 Light"/>
                <a:cs typeface="微软雅黑 Light"/>
              </a:rPr>
              <a:t>file object</a:t>
            </a:r>
            <a:r>
              <a:rPr kumimoji="1" lang="zh-CN" altLang="en-US" sz="2400">
                <a:latin typeface="微软雅黑 Light"/>
                <a:ea typeface="微软雅黑 Light"/>
                <a:cs typeface="微软雅黑 Light"/>
              </a:rPr>
              <a:t>），后续对文件内数据的操作都是基于这个文件对象的方法（</a:t>
            </a:r>
            <a:r>
              <a:rPr kumimoji="1" lang="en-US" altLang="zh-CN" sz="2400">
                <a:latin typeface="微软雅黑 Light"/>
                <a:ea typeface="微软雅黑 Light"/>
                <a:cs typeface="微软雅黑 Light"/>
              </a:rPr>
              <a:t>method</a:t>
            </a:r>
            <a:r>
              <a:rPr kumimoji="1" lang="zh-CN" altLang="en-US" sz="2400">
                <a:latin typeface="微软雅黑 Light"/>
                <a:ea typeface="微软雅黑 Light"/>
                <a:cs typeface="微软雅黑 Light"/>
              </a:rPr>
              <a:t>）来实现的</a:t>
            </a:r>
          </a:p>
        </p:txBody>
      </p:sp>
      <p:pic>
        <p:nvPicPr>
          <p:cNvPr id="50180" name="图片 4"/>
          <p:cNvPicPr>
            <a:picLocks noChangeAspect="1"/>
          </p:cNvPicPr>
          <p:nvPr/>
        </p:nvPicPr>
        <p:blipFill>
          <a:blip r:embed="rId2"/>
          <a:srcRect/>
          <a:stretch>
            <a:fillRect/>
          </a:stretch>
        </p:blipFill>
        <p:spPr bwMode="auto">
          <a:xfrm>
            <a:off x="571500" y="2149475"/>
            <a:ext cx="5632450" cy="8509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数据文件的读写</a:t>
            </a:r>
            <a:br>
              <a:rPr lang="zh-CN" altLang="en-US" b="1" smtClean="0">
                <a:solidFill>
                  <a:srgbClr val="942124"/>
                </a:solidFill>
              </a:rPr>
            </a:br>
            <a:endParaRPr lang="zh-CN" altLang="en-US" smtClean="0"/>
          </a:p>
        </p:txBody>
      </p:sp>
      <p:sp>
        <p:nvSpPr>
          <p:cNvPr id="51203" name="内容占位符 1"/>
          <p:cNvSpPr>
            <a:spLocks noGrp="1"/>
          </p:cNvSpPr>
          <p:nvPr/>
        </p:nvSpPr>
        <p:spPr bwMode="auto">
          <a:xfrm>
            <a:off x="785813" y="1285875"/>
            <a:ext cx="7920037" cy="5002213"/>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lang="zh-CN" altLang="en-US" sz="2400">
                <a:solidFill>
                  <a:srgbClr val="000000"/>
                </a:solidFill>
                <a:latin typeface="微软雅黑 Light"/>
                <a:ea typeface="微软雅黑 Light"/>
                <a:cs typeface="微软雅黑 Light"/>
              </a:rPr>
              <a:t>对文件数据的读取是用的 </a:t>
            </a:r>
            <a:r>
              <a:rPr lang="en-US" altLang="zh-CN" sz="2400">
                <a:solidFill>
                  <a:srgbClr val="000000"/>
                </a:solidFill>
                <a:latin typeface="Monaco"/>
                <a:ea typeface="Monaco"/>
                <a:cs typeface="Monaco"/>
              </a:rPr>
              <a:t>read()</a:t>
            </a:r>
            <a:r>
              <a:rPr lang="zh-CN" altLang="en-US" sz="2400">
                <a:solidFill>
                  <a:srgbClr val="000000"/>
                </a:solidFill>
                <a:latin typeface="Monaco"/>
                <a:ea typeface="Monaco"/>
                <a:cs typeface="Monaco"/>
              </a:rPr>
              <a:t> </a:t>
            </a:r>
            <a:r>
              <a:rPr lang="zh-CN" altLang="en-US" sz="2400">
                <a:solidFill>
                  <a:srgbClr val="000000"/>
                </a:solidFill>
                <a:latin typeface="微软雅黑 Light"/>
                <a:ea typeface="微软雅黑 Light"/>
                <a:cs typeface="微软雅黑 Light"/>
              </a:rPr>
              <a:t>方法， </a:t>
            </a:r>
            <a:r>
              <a:rPr lang="en-US" altLang="zh-CN" sz="2400">
                <a:solidFill>
                  <a:srgbClr val="000000"/>
                </a:solidFill>
                <a:latin typeface="Monaco"/>
                <a:ea typeface="Monaco"/>
                <a:cs typeface="Monaco"/>
              </a:rPr>
              <a:t>read()</a:t>
            </a:r>
            <a:r>
              <a:rPr lang="zh-CN" altLang="en-US" sz="2400">
                <a:solidFill>
                  <a:srgbClr val="000000"/>
                </a:solidFill>
                <a:latin typeface="Monaco"/>
                <a:ea typeface="Monaco"/>
                <a:cs typeface="Monaco"/>
              </a:rPr>
              <a:t> </a:t>
            </a:r>
            <a:r>
              <a:rPr lang="zh-CN" altLang="en-US" sz="2400">
                <a:solidFill>
                  <a:srgbClr val="000000"/>
                </a:solidFill>
                <a:latin typeface="微软雅黑 Light"/>
                <a:ea typeface="微软雅黑 Light"/>
                <a:cs typeface="微软雅黑 Light"/>
              </a:rPr>
              <a:t>方法将返回文件中的所有内容</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用 </a:t>
            </a:r>
            <a:r>
              <a:rPr kumimoji="1" lang="en-US" altLang="zh-CN" sz="2400">
                <a:latin typeface="Monaco"/>
                <a:ea typeface="Monaco"/>
                <a:cs typeface="Monaco"/>
              </a:rPr>
              <a:t>print</a:t>
            </a:r>
            <a:r>
              <a:rPr kumimoji="1" lang="zh-CN" altLang="en-US" sz="2400">
                <a:latin typeface="微软雅黑 Light"/>
                <a:ea typeface="微软雅黑 Light"/>
                <a:cs typeface="微软雅黑 Light"/>
              </a:rPr>
              <a:t> 打印所有内容会显示 </a:t>
            </a:r>
            <a:r>
              <a:rPr kumimoji="1" lang="en-US" altLang="zh-CN" sz="2400">
                <a:latin typeface="Monaco"/>
                <a:ea typeface="Monaco"/>
                <a:cs typeface="Monaco"/>
              </a:rPr>
              <a:t>Hello, world!</a:t>
            </a:r>
            <a:r>
              <a:rPr kumimoji="1" lang="zh-CN" altLang="en-US" sz="2400">
                <a:latin typeface="Monaco"/>
                <a:ea typeface="Monaco"/>
                <a:cs typeface="Monaco"/>
              </a:rPr>
              <a:t> </a:t>
            </a:r>
            <a:r>
              <a:rPr kumimoji="1" lang="zh-CN" altLang="en-US" sz="2400">
                <a:latin typeface="微软雅黑 Light"/>
                <a:ea typeface="微软雅黑 Light"/>
                <a:cs typeface="微软雅黑 Light"/>
              </a:rPr>
              <a:t>，记得每次用完文件后，都要关闭文件 </a:t>
            </a:r>
            <a:r>
              <a:rPr kumimoji="1" lang="en-US" altLang="zh-CN" sz="2400">
                <a:latin typeface="Monaco"/>
                <a:ea typeface="Monaco"/>
                <a:cs typeface="Monaco"/>
              </a:rPr>
              <a:t>f.close()</a:t>
            </a:r>
            <a:r>
              <a:rPr kumimoji="1" lang="zh-CN" altLang="en-US" sz="2400">
                <a:latin typeface="Monaco"/>
                <a:ea typeface="Monaco"/>
                <a:cs typeface="Monaco"/>
              </a:rPr>
              <a:t>。</a:t>
            </a:r>
            <a:r>
              <a:rPr kumimoji="1" lang="zh-CN" altLang="en-US" sz="2400">
                <a:latin typeface="微软雅黑 Light"/>
                <a:ea typeface="微软雅黑 Light"/>
                <a:cs typeface="微软雅黑 Light"/>
              </a:rPr>
              <a:t>否则，文件就会一直被</a:t>
            </a:r>
            <a:r>
              <a:rPr kumimoji="1" lang="en-US" altLang="zh-CN" sz="2400">
                <a:latin typeface="微软雅黑 Light"/>
                <a:ea typeface="微软雅黑 Light"/>
                <a:cs typeface="微软雅黑 Light"/>
              </a:rPr>
              <a:t>Python</a:t>
            </a:r>
            <a:r>
              <a:rPr kumimoji="1" lang="zh-CN" altLang="en-US" sz="2400">
                <a:latin typeface="微软雅黑 Light"/>
                <a:ea typeface="微软雅黑 Light"/>
                <a:cs typeface="微软雅黑 Light"/>
              </a:rPr>
              <a:t>占用，不能被其他进程使用</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lang="zh-CN" altLang="en-US" sz="2400">
                <a:solidFill>
                  <a:srgbClr val="000000"/>
                </a:solidFill>
                <a:latin typeface="微软雅黑 Light"/>
                <a:ea typeface="微软雅黑 Light"/>
                <a:cs typeface="微软雅黑 Light"/>
              </a:rPr>
              <a:t>也可以使用 </a:t>
            </a:r>
            <a:r>
              <a:rPr lang="en-US" altLang="zh-CN" sz="2400">
                <a:solidFill>
                  <a:srgbClr val="000000"/>
                </a:solidFill>
                <a:latin typeface="Monaco"/>
                <a:ea typeface="Monaco"/>
                <a:cs typeface="Monaco"/>
              </a:rPr>
              <a:t>with open() as f:</a:t>
            </a:r>
            <a:r>
              <a:rPr lang="zh-CN" altLang="en-US" sz="2400">
                <a:solidFill>
                  <a:srgbClr val="000000"/>
                </a:solidFill>
                <a:latin typeface="Monaco"/>
                <a:ea typeface="Monaco"/>
                <a:cs typeface="Monaco"/>
              </a:rPr>
              <a:t> </a:t>
            </a:r>
            <a:r>
              <a:rPr lang="zh-CN" altLang="en-US" sz="2400">
                <a:solidFill>
                  <a:srgbClr val="000000"/>
                </a:solidFill>
                <a:latin typeface="微软雅黑 Light"/>
                <a:ea typeface="微软雅黑 Light"/>
                <a:cs typeface="微软雅黑 Light"/>
              </a:rPr>
              <a:t>在操作后自动关闭文件</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endParaRPr kumimoji="1" lang="zh-CN" altLang="en-US" sz="2400">
              <a:latin typeface="微软雅黑 Light"/>
              <a:ea typeface="微软雅黑 Light"/>
              <a:cs typeface="微软雅黑 Light"/>
            </a:endParaRPr>
          </a:p>
        </p:txBody>
      </p:sp>
      <p:pic>
        <p:nvPicPr>
          <p:cNvPr id="51204" name="图片 5"/>
          <p:cNvPicPr>
            <a:picLocks noChangeAspect="1"/>
          </p:cNvPicPr>
          <p:nvPr/>
        </p:nvPicPr>
        <p:blipFill>
          <a:blip r:embed="rId2"/>
          <a:srcRect/>
          <a:stretch>
            <a:fillRect/>
          </a:stretch>
        </p:blipFill>
        <p:spPr bwMode="auto">
          <a:xfrm>
            <a:off x="714375" y="4768850"/>
            <a:ext cx="7726363" cy="20891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2"/>
          <p:cNvSpPr>
            <a:spLocks noChangeArrowheads="1"/>
          </p:cNvSpPr>
          <p:nvPr/>
        </p:nvSpPr>
        <p:spPr bwMode="auto">
          <a:xfrm>
            <a:off x="0" y="285750"/>
            <a:ext cx="2451312" cy="1077218"/>
          </a:xfrm>
          <a:prstGeom prst="rect">
            <a:avLst/>
          </a:prstGeom>
          <a:noFill/>
          <a:ln w="9525">
            <a:noFill/>
            <a:miter lim="800000"/>
            <a:headEnd/>
            <a:tailEnd/>
          </a:ln>
        </p:spPr>
        <p:txBody>
          <a:bodyPr wrap="none">
            <a:spAutoFit/>
          </a:bodyPr>
          <a:lstStyle/>
          <a:p>
            <a:r>
              <a:rPr lang="zh-CN" altLang="en-US" sz="3200" b="1" dirty="0" smtClean="0">
                <a:solidFill>
                  <a:srgbClr val="C00000"/>
                </a:solidFill>
                <a:latin typeface="微软雅黑 Light"/>
                <a:ea typeface="微软雅黑 Light"/>
                <a:cs typeface="微软雅黑 Light"/>
              </a:rPr>
              <a:t>第五部分 类</a:t>
            </a:r>
            <a:endParaRPr lang="zh-CN" altLang="en-US" sz="3200" b="1" dirty="0">
              <a:solidFill>
                <a:srgbClr val="C00000"/>
              </a:solidFill>
            </a:endParaRPr>
          </a:p>
          <a:p>
            <a:endParaRPr lang="zh-CN" altLang="en-US" sz="3200" b="1" dirty="0">
              <a:solidFill>
                <a:srgbClr val="FF0000"/>
              </a:solidFill>
            </a:endParaRPr>
          </a:p>
        </p:txBody>
      </p:sp>
      <p:sp>
        <p:nvSpPr>
          <p:cNvPr id="6" name="矩形 5"/>
          <p:cNvSpPr/>
          <p:nvPr/>
        </p:nvSpPr>
        <p:spPr>
          <a:xfrm>
            <a:off x="857250" y="1785938"/>
            <a:ext cx="7215188" cy="2031325"/>
          </a:xfrm>
          <a:prstGeom prst="rect">
            <a:avLst/>
          </a:prstGeom>
        </p:spPr>
        <p:txBody>
          <a:bodyPr>
            <a:spAutoFit/>
          </a:bodyPr>
          <a:lstStyle/>
          <a:p>
            <a:pPr>
              <a:buClr>
                <a:schemeClr val="bg1">
                  <a:lumMod val="50000"/>
                </a:schemeClr>
              </a:buClr>
              <a:defRPr/>
            </a:pPr>
            <a:r>
              <a:rPr lang="zh-CN" altLang="en-US" dirty="0">
                <a:latin typeface="微软雅黑" pitchFamily="34" charset="-122"/>
                <a:ea typeface="微软雅黑" pitchFamily="34" charset="-122"/>
              </a:rPr>
              <a:t>学习完章节后，您将能够了解：</a:t>
            </a:r>
            <a:endParaRPr lang="en-US" altLang="zh-CN" dirty="0">
              <a:latin typeface="微软雅黑" pitchFamily="34" charset="-122"/>
              <a:ea typeface="微软雅黑" pitchFamily="34" charset="-122"/>
            </a:endParaRPr>
          </a:p>
          <a:p>
            <a:pPr>
              <a:buClr>
                <a:schemeClr val="bg1">
                  <a:lumMod val="50000"/>
                </a:schemeClr>
              </a:buClr>
              <a:defRPr/>
            </a:pPr>
            <a:r>
              <a:rPr lang="en-US" altLang="zh-CN" dirty="0" smtClean="0">
                <a:latin typeface="微软雅黑 Light"/>
                <a:ea typeface="微软雅黑 Light"/>
                <a:cs typeface="微软雅黑" pitchFamily="34" charset="-122"/>
              </a:rPr>
              <a:t>1</a:t>
            </a:r>
            <a:r>
              <a:rPr lang="zh-CN" altLang="en-US" dirty="0" smtClean="0">
                <a:latin typeface="微软雅黑 Light"/>
                <a:ea typeface="微软雅黑 Light"/>
                <a:cs typeface="微软雅黑" pitchFamily="34" charset="-122"/>
              </a:rPr>
              <a:t>、面向对象的概念</a:t>
            </a:r>
            <a:r>
              <a:rPr lang="en-US" altLang="zh-CN" dirty="0" smtClean="0">
                <a:latin typeface="微软雅黑 Light"/>
                <a:ea typeface="微软雅黑 Light"/>
                <a:cs typeface="微软雅黑" pitchFamily="34" charset="-122"/>
              </a:rPr>
              <a:t>   </a:t>
            </a:r>
          </a:p>
          <a:p>
            <a:pPr>
              <a:buClr>
                <a:schemeClr val="bg1">
                  <a:lumMod val="50000"/>
                </a:schemeClr>
              </a:buClr>
              <a:defRPr/>
            </a:pPr>
            <a:r>
              <a:rPr lang="en-US" altLang="zh-CN" dirty="0" smtClean="0">
                <a:latin typeface="微软雅黑 Light"/>
                <a:ea typeface="微软雅黑 Light"/>
                <a:cs typeface="微软雅黑" pitchFamily="34" charset="-122"/>
              </a:rPr>
              <a:t>2</a:t>
            </a:r>
            <a:r>
              <a:rPr lang="zh-CN" altLang="en-US" dirty="0" smtClean="0">
                <a:latin typeface="微软雅黑 Light"/>
                <a:ea typeface="微软雅黑 Light"/>
                <a:cs typeface="微软雅黑" pitchFamily="34" charset="-122"/>
              </a:rPr>
              <a:t>、类</a:t>
            </a:r>
            <a:r>
              <a:rPr lang="zh-CN" altLang="en-US" dirty="0">
                <a:latin typeface="微软雅黑 Light"/>
                <a:ea typeface="微软雅黑 Light"/>
                <a:cs typeface="微软雅黑" pitchFamily="34" charset="-122"/>
              </a:rPr>
              <a:t>的调用和定义方法</a:t>
            </a:r>
            <a:endParaRPr lang="en-US" altLang="zh-CN" dirty="0">
              <a:latin typeface="微软雅黑 Light"/>
              <a:ea typeface="微软雅黑 Light"/>
              <a:cs typeface="微软雅黑" pitchFamily="34" charset="-122"/>
            </a:endParaRPr>
          </a:p>
          <a:p>
            <a:pPr>
              <a:buClr>
                <a:schemeClr val="bg1">
                  <a:lumMod val="50000"/>
                </a:schemeClr>
              </a:buClr>
              <a:defRPr/>
            </a:pPr>
            <a:endParaRPr lang="en-US" altLang="zh-CN" dirty="0">
              <a:latin typeface="微软雅黑 Light"/>
              <a:ea typeface="微软雅黑 Light"/>
              <a:cs typeface="微软雅黑" pitchFamily="34" charset="-122"/>
            </a:endParaRPr>
          </a:p>
          <a:p>
            <a:pPr>
              <a:buClr>
                <a:schemeClr val="bg1">
                  <a:lumMod val="50000"/>
                </a:schemeClr>
              </a:buClr>
              <a:defRPr/>
            </a:pPr>
            <a:endParaRPr lang="en-US" altLang="zh-CN" dirty="0">
              <a:latin typeface="微软雅黑" pitchFamily="34" charset="-122"/>
              <a:ea typeface="微软雅黑" pitchFamily="34" charset="-122"/>
            </a:endParaRPr>
          </a:p>
          <a:p>
            <a:pPr>
              <a:buClr>
                <a:schemeClr val="bg1">
                  <a:lumMod val="50000"/>
                </a:schemeClr>
              </a:buClr>
              <a:defRPr/>
            </a:pPr>
            <a:endParaRPr lang="zh-CN" altLang="en-US"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面向对象编程语言</a:t>
            </a:r>
            <a:br>
              <a:rPr lang="zh-CN" altLang="en-US" b="1" smtClean="0">
                <a:solidFill>
                  <a:srgbClr val="942124"/>
                </a:solidFill>
              </a:rPr>
            </a:br>
            <a:endParaRPr lang="zh-CN" altLang="en-US" smtClean="0"/>
          </a:p>
        </p:txBody>
      </p:sp>
      <p:sp>
        <p:nvSpPr>
          <p:cNvPr id="52227" name="内容占位符 1"/>
          <p:cNvSpPr>
            <a:spLocks noGrp="1"/>
          </p:cNvSpPr>
          <p:nvPr/>
        </p:nvSpPr>
        <p:spPr bwMode="auto">
          <a:xfrm>
            <a:off x="428625" y="1357313"/>
            <a:ext cx="8083550" cy="4929187"/>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en-US" altLang="zh-CN" sz="2400">
                <a:latin typeface="微软雅黑 Light"/>
                <a:ea typeface="微软雅黑 Light"/>
                <a:cs typeface="微软雅黑 Light"/>
              </a:rPr>
              <a:t>Python</a:t>
            </a:r>
            <a:r>
              <a:rPr kumimoji="1" lang="zh-CN" altLang="en-US" sz="2400">
                <a:latin typeface="微软雅黑 Light"/>
                <a:ea typeface="微软雅黑 Light"/>
                <a:cs typeface="微软雅黑 Light"/>
              </a:rPr>
              <a:t>语言是一种面向对象编程语言（</a:t>
            </a:r>
            <a:r>
              <a:rPr kumimoji="1" lang="en-US" altLang="zh-CN" sz="2400">
                <a:latin typeface="微软雅黑 Light"/>
                <a:ea typeface="微软雅黑 Light"/>
                <a:cs typeface="微软雅黑 Light"/>
              </a:rPr>
              <a:t>Object-Oriented Programming Language</a:t>
            </a:r>
            <a:r>
              <a:rPr kumimoji="1" lang="zh-CN" altLang="en-US" sz="2400">
                <a:latin typeface="微软雅黑 Light"/>
                <a:ea typeface="微软雅黑 Light"/>
                <a:cs typeface="微软雅黑 Light"/>
              </a:rPr>
              <a:t>），简称为</a:t>
            </a:r>
            <a:r>
              <a:rPr kumimoji="1" lang="en-US" altLang="zh-CN" sz="2400" b="1">
                <a:latin typeface="微软雅黑 Light"/>
                <a:ea typeface="微软雅黑 Light"/>
                <a:cs typeface="微软雅黑 Light"/>
              </a:rPr>
              <a:t>OOP</a:t>
            </a:r>
            <a:r>
              <a:rPr kumimoji="1" lang="zh-CN" altLang="en-US" sz="2400" b="1">
                <a:latin typeface="微软雅黑 Light"/>
                <a:ea typeface="微软雅黑 Light"/>
                <a:cs typeface="微软雅黑 Light"/>
              </a:rPr>
              <a:t>语言</a:t>
            </a:r>
            <a:endParaRPr kumimoji="1" lang="en-US" altLang="zh-CN" sz="2400" b="1">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无论是变量还是函数，它们都是属于某一个特定的类（</a:t>
            </a:r>
            <a:r>
              <a:rPr kumimoji="1" lang="en-US" altLang="zh-CN" sz="2400">
                <a:latin typeface="微软雅黑 Light"/>
                <a:ea typeface="微软雅黑 Light"/>
                <a:cs typeface="微软雅黑 Light"/>
              </a:rPr>
              <a:t>class</a:t>
            </a:r>
            <a:r>
              <a:rPr kumimoji="1" lang="zh-CN" altLang="en-US" sz="2400">
                <a:latin typeface="微软雅黑 Light"/>
                <a:ea typeface="微软雅黑 Light"/>
                <a:cs typeface="微软雅黑 Light"/>
              </a:rPr>
              <a:t>）。类中的对象叫做该类的</a:t>
            </a:r>
            <a:r>
              <a:rPr kumimoji="1" lang="zh-CN" altLang="en-US" sz="2400" b="1">
                <a:latin typeface="微软雅黑 Light"/>
                <a:ea typeface="微软雅黑 Light"/>
                <a:cs typeface="微软雅黑 Light"/>
              </a:rPr>
              <a:t>实例（</a:t>
            </a:r>
            <a:r>
              <a:rPr kumimoji="1" lang="en-US" altLang="zh-CN" sz="2400" b="1">
                <a:latin typeface="微软雅黑 Light"/>
                <a:ea typeface="微软雅黑 Light"/>
                <a:cs typeface="微软雅黑 Light"/>
              </a:rPr>
              <a:t>instance</a:t>
            </a:r>
            <a:r>
              <a:rPr kumimoji="1" lang="zh-CN" altLang="en-US" sz="2400" b="1">
                <a:latin typeface="微软雅黑 Light"/>
                <a:ea typeface="微软雅黑 Light"/>
                <a:cs typeface="微软雅黑 Light"/>
              </a:rPr>
              <a:t>）</a:t>
            </a: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特定类的所有对象都与</a:t>
            </a:r>
            <a:r>
              <a:rPr kumimoji="1" lang="zh-CN" altLang="en-US" sz="2400" b="1">
                <a:latin typeface="微软雅黑 Light"/>
                <a:ea typeface="微软雅黑 Light"/>
                <a:cs typeface="微软雅黑 Light"/>
              </a:rPr>
              <a:t>方法（</a:t>
            </a:r>
            <a:r>
              <a:rPr kumimoji="1" lang="en-US" altLang="zh-CN" sz="2400" b="1">
                <a:latin typeface="微软雅黑 Light"/>
                <a:ea typeface="微软雅黑 Light"/>
                <a:cs typeface="微软雅黑 Light"/>
              </a:rPr>
              <a:t>method</a:t>
            </a:r>
            <a:r>
              <a:rPr kumimoji="1" lang="zh-CN" altLang="en-US" sz="2400" b="1">
                <a:latin typeface="微软雅黑 Light"/>
                <a:ea typeface="微软雅黑 Light"/>
                <a:cs typeface="微软雅黑 Light"/>
              </a:rPr>
              <a:t>）</a:t>
            </a:r>
            <a:r>
              <a:rPr kumimoji="1" lang="zh-CN" altLang="en-US" sz="2400">
                <a:latin typeface="微软雅黑 Light"/>
                <a:ea typeface="微软雅黑 Light"/>
                <a:cs typeface="微软雅黑 Light"/>
              </a:rPr>
              <a:t>相关联，这些方法类似于一个函数，我们编写一次之后，可以重复的调用</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一旦某个对象属于某个特定类之后，该对象就可以使用该类的所有方法</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9"/>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类（</a:t>
            </a:r>
            <a:r>
              <a:rPr lang="en-US" altLang="zh-CN" b="1" smtClean="0">
                <a:solidFill>
                  <a:srgbClr val="942124"/>
                </a:solidFill>
              </a:rPr>
              <a:t>class</a:t>
            </a:r>
            <a:r>
              <a:rPr lang="zh-CN" altLang="en-US" b="1" smtClean="0">
                <a:solidFill>
                  <a:srgbClr val="942124"/>
                </a:solidFill>
              </a:rPr>
              <a:t>）</a:t>
            </a:r>
          </a:p>
        </p:txBody>
      </p:sp>
      <p:sp>
        <p:nvSpPr>
          <p:cNvPr id="53251" name="文本框 2"/>
          <p:cNvSpPr txBox="1">
            <a:spLocks noChangeArrowheads="1"/>
          </p:cNvSpPr>
          <p:nvPr/>
        </p:nvSpPr>
        <p:spPr bwMode="auto">
          <a:xfrm>
            <a:off x="1517650" y="2260600"/>
            <a:ext cx="1058863" cy="831850"/>
          </a:xfrm>
          <a:prstGeom prst="rect">
            <a:avLst/>
          </a:prstGeom>
          <a:noFill/>
          <a:ln w="9525">
            <a:noFill/>
            <a:miter lim="800000"/>
            <a:headEnd/>
            <a:tailEnd/>
          </a:ln>
        </p:spPr>
        <p:txBody>
          <a:bodyPr>
            <a:spAutoFit/>
          </a:bodyPr>
          <a:lstStyle/>
          <a:p>
            <a:r>
              <a:rPr lang="zh-CN" altLang="en-US" sz="2400">
                <a:latin typeface="Microsoft YaHei Light"/>
                <a:ea typeface="Microsoft YaHei Light"/>
                <a:cs typeface="Microsoft YaHei Light"/>
              </a:rPr>
              <a:t>高中生类</a:t>
            </a:r>
          </a:p>
        </p:txBody>
      </p:sp>
      <p:sp>
        <p:nvSpPr>
          <p:cNvPr id="14" name="圆角矩形 13"/>
          <p:cNvSpPr/>
          <p:nvPr/>
        </p:nvSpPr>
        <p:spPr>
          <a:xfrm>
            <a:off x="4143375" y="4699000"/>
            <a:ext cx="4203700" cy="1516063"/>
          </a:xfrm>
          <a:prstGeom prst="roundRect">
            <a:avLst/>
          </a:prstGeom>
          <a:solidFill>
            <a:srgbClr val="942124"/>
          </a:solidFill>
        </p:spPr>
        <p:style>
          <a:lnRef idx="2">
            <a:schemeClr val="accent4">
              <a:shade val="50000"/>
            </a:schemeClr>
          </a:lnRef>
          <a:fillRef idx="1">
            <a:schemeClr val="accent4"/>
          </a:fillRef>
          <a:effectRef idx="0">
            <a:schemeClr val="accent4"/>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15" name="圆角矩形 14"/>
          <p:cNvSpPr/>
          <p:nvPr/>
        </p:nvSpPr>
        <p:spPr>
          <a:xfrm>
            <a:off x="4117975" y="2154238"/>
            <a:ext cx="4197350" cy="1136650"/>
          </a:xfrm>
          <a:prstGeom prst="round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53254" name="文本框 6"/>
          <p:cNvSpPr txBox="1">
            <a:spLocks noChangeArrowheads="1"/>
          </p:cNvSpPr>
          <p:nvPr/>
        </p:nvSpPr>
        <p:spPr bwMode="auto">
          <a:xfrm>
            <a:off x="4327525" y="2452688"/>
            <a:ext cx="3509963" cy="830262"/>
          </a:xfrm>
          <a:prstGeom prst="rect">
            <a:avLst/>
          </a:prstGeom>
          <a:noFill/>
          <a:ln w="9525">
            <a:noFill/>
            <a:miter lim="800000"/>
            <a:headEnd/>
            <a:tailEnd/>
          </a:ln>
        </p:spPr>
        <p:txBody>
          <a:bodyPr>
            <a:spAutoFit/>
          </a:bodyPr>
          <a:lstStyle/>
          <a:p>
            <a:r>
              <a:rPr lang="zh-CN" altLang="en-US" sz="2400">
                <a:solidFill>
                  <a:schemeClr val="bg1"/>
                </a:solidFill>
                <a:latin typeface="Microsoft YaHei Light"/>
                <a:ea typeface="Microsoft YaHei Light"/>
                <a:cs typeface="Microsoft YaHei Light"/>
              </a:rPr>
              <a:t>属性：姓名、年龄、性别、分数</a:t>
            </a:r>
          </a:p>
        </p:txBody>
      </p:sp>
      <p:sp>
        <p:nvSpPr>
          <p:cNvPr id="53255" name="文本框 8"/>
          <p:cNvSpPr txBox="1">
            <a:spLocks noChangeArrowheads="1"/>
          </p:cNvSpPr>
          <p:nvPr/>
        </p:nvSpPr>
        <p:spPr bwMode="auto">
          <a:xfrm>
            <a:off x="4300538" y="4835525"/>
            <a:ext cx="3995737" cy="1200150"/>
          </a:xfrm>
          <a:prstGeom prst="rect">
            <a:avLst/>
          </a:prstGeom>
          <a:noFill/>
          <a:ln w="9525">
            <a:noFill/>
            <a:miter lim="800000"/>
            <a:headEnd/>
            <a:tailEnd/>
          </a:ln>
        </p:spPr>
        <p:txBody>
          <a:bodyPr>
            <a:spAutoFit/>
          </a:bodyPr>
          <a:lstStyle/>
          <a:p>
            <a:r>
              <a:rPr lang="zh-CN" altLang="en-US" sz="2400">
                <a:solidFill>
                  <a:schemeClr val="bg1"/>
                </a:solidFill>
                <a:latin typeface="Microsoft YaHei Light"/>
                <a:ea typeface="Microsoft YaHei Light"/>
                <a:cs typeface="Microsoft YaHei Light"/>
              </a:rPr>
              <a:t>方法：对属性进行查询或修改、与其他同类发生一些关系、运算等等</a:t>
            </a:r>
          </a:p>
        </p:txBody>
      </p:sp>
      <p:sp>
        <p:nvSpPr>
          <p:cNvPr id="18" name="右箭头 17"/>
          <p:cNvSpPr/>
          <p:nvPr/>
        </p:nvSpPr>
        <p:spPr>
          <a:xfrm rot="1086857">
            <a:off x="2974975" y="4318000"/>
            <a:ext cx="1103313" cy="582613"/>
          </a:xfrm>
          <a:prstGeom prst="rightArrow">
            <a:avLst>
              <a:gd name="adj1" fmla="val 27527"/>
              <a:gd name="adj2" fmla="val 79504"/>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19" name="右箭头 18"/>
          <p:cNvSpPr/>
          <p:nvPr/>
        </p:nvSpPr>
        <p:spPr>
          <a:xfrm rot="20039727">
            <a:off x="2903538" y="2832100"/>
            <a:ext cx="1103312" cy="581025"/>
          </a:xfrm>
          <a:prstGeom prst="rightArrow">
            <a:avLst>
              <a:gd name="adj1" fmla="val 27527"/>
              <a:gd name="adj2" fmla="val 79504"/>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pic>
        <p:nvPicPr>
          <p:cNvPr id="53258" name="Picture 4" descr="http://img.51ztzj.com/upload/image/20140606/sj201406061002_279x419.jpg"/>
          <p:cNvPicPr>
            <a:picLocks noChangeAspect="1" noChangeArrowheads="1"/>
          </p:cNvPicPr>
          <p:nvPr/>
        </p:nvPicPr>
        <p:blipFill>
          <a:blip r:embed="rId2"/>
          <a:srcRect/>
          <a:stretch>
            <a:fillRect/>
          </a:stretch>
        </p:blipFill>
        <p:spPr bwMode="auto">
          <a:xfrm>
            <a:off x="1441450" y="3076575"/>
            <a:ext cx="1255713" cy="25146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对象（</a:t>
            </a:r>
            <a:r>
              <a:rPr lang="en-US" altLang="zh-CN" b="1" smtClean="0">
                <a:solidFill>
                  <a:srgbClr val="942124"/>
                </a:solidFill>
              </a:rPr>
              <a:t>object</a:t>
            </a:r>
            <a:r>
              <a:rPr lang="zh-CN" altLang="en-US" b="1" smtClean="0">
                <a:solidFill>
                  <a:srgbClr val="942124"/>
                </a:solidFill>
              </a:rPr>
              <a:t>）</a:t>
            </a:r>
            <a:br>
              <a:rPr lang="zh-CN" altLang="en-US" b="1" smtClean="0">
                <a:solidFill>
                  <a:srgbClr val="942124"/>
                </a:solidFill>
              </a:rPr>
            </a:br>
            <a:endParaRPr lang="zh-CN" altLang="en-US" smtClean="0"/>
          </a:p>
        </p:txBody>
      </p:sp>
      <p:sp>
        <p:nvSpPr>
          <p:cNvPr id="54275" name="标题 8"/>
          <p:cNvSpPr txBox="1">
            <a:spLocks/>
          </p:cNvSpPr>
          <p:nvPr/>
        </p:nvSpPr>
        <p:spPr bwMode="auto">
          <a:xfrm>
            <a:off x="852488" y="503238"/>
            <a:ext cx="7888287" cy="781050"/>
          </a:xfrm>
          <a:prstGeom prst="rect">
            <a:avLst/>
          </a:prstGeom>
          <a:noFill/>
          <a:ln w="9525">
            <a:noFill/>
            <a:miter lim="800000"/>
            <a:headEnd/>
            <a:tailEnd/>
          </a:ln>
        </p:spPr>
        <p:txBody>
          <a:bodyPr anchor="ctr"/>
          <a:lstStyle/>
          <a:p>
            <a:endParaRPr lang="zh-CN" altLang="en-US" sz="3200" b="1">
              <a:solidFill>
                <a:srgbClr val="942124"/>
              </a:solidFill>
              <a:ea typeface="微软雅黑" pitchFamily="34" charset="-122"/>
            </a:endParaRPr>
          </a:p>
        </p:txBody>
      </p:sp>
      <p:pic>
        <p:nvPicPr>
          <p:cNvPr id="54276" name="Picture 2" descr="http://img5.duitang.com/uploads/item/201308/20/20130820224916_QGzLt.jpeg"/>
          <p:cNvPicPr>
            <a:picLocks noChangeAspect="1" noChangeArrowheads="1"/>
          </p:cNvPicPr>
          <p:nvPr/>
        </p:nvPicPr>
        <p:blipFill>
          <a:blip r:embed="rId2"/>
          <a:srcRect/>
          <a:stretch>
            <a:fillRect/>
          </a:stretch>
        </p:blipFill>
        <p:spPr bwMode="auto">
          <a:xfrm>
            <a:off x="484188" y="3505200"/>
            <a:ext cx="1317625" cy="2451100"/>
          </a:xfrm>
          <a:prstGeom prst="rect">
            <a:avLst/>
          </a:prstGeom>
          <a:noFill/>
          <a:ln w="9525">
            <a:noFill/>
            <a:miter lim="800000"/>
            <a:headEnd/>
            <a:tailEnd/>
          </a:ln>
        </p:spPr>
      </p:pic>
      <p:sp>
        <p:nvSpPr>
          <p:cNvPr id="54277" name="文本框 2"/>
          <p:cNvSpPr txBox="1">
            <a:spLocks noChangeArrowheads="1"/>
          </p:cNvSpPr>
          <p:nvPr/>
        </p:nvSpPr>
        <p:spPr bwMode="auto">
          <a:xfrm>
            <a:off x="714375" y="6027738"/>
            <a:ext cx="1231900" cy="830262"/>
          </a:xfrm>
          <a:prstGeom prst="rect">
            <a:avLst/>
          </a:prstGeom>
          <a:noFill/>
          <a:ln w="9525">
            <a:noFill/>
            <a:miter lim="800000"/>
            <a:headEnd/>
            <a:tailEnd/>
          </a:ln>
        </p:spPr>
        <p:txBody>
          <a:bodyPr>
            <a:spAutoFit/>
          </a:bodyPr>
          <a:lstStyle/>
          <a:p>
            <a:r>
              <a:rPr lang="zh-CN" altLang="en-US" sz="2400">
                <a:latin typeface="Microsoft YaHei Light"/>
                <a:ea typeface="Microsoft YaHei Light"/>
                <a:cs typeface="Microsoft YaHei Light"/>
              </a:rPr>
              <a:t>高中生</a:t>
            </a:r>
            <a:r>
              <a:rPr lang="en-US" altLang="zh-CN" sz="2400">
                <a:latin typeface="Microsoft YaHei Light"/>
                <a:ea typeface="Microsoft YaHei Light"/>
                <a:cs typeface="Microsoft YaHei Light"/>
              </a:rPr>
              <a:t>1</a:t>
            </a:r>
            <a:endParaRPr lang="zh-CN" altLang="en-US" sz="2400">
              <a:latin typeface="Microsoft YaHei Light"/>
              <a:ea typeface="Microsoft YaHei Light"/>
              <a:cs typeface="Microsoft YaHei Light"/>
            </a:endParaRPr>
          </a:p>
        </p:txBody>
      </p:sp>
      <p:sp>
        <p:nvSpPr>
          <p:cNvPr id="8" name="圆角矩形 7"/>
          <p:cNvSpPr/>
          <p:nvPr/>
        </p:nvSpPr>
        <p:spPr>
          <a:xfrm>
            <a:off x="6786563" y="3714750"/>
            <a:ext cx="1928812" cy="2214563"/>
          </a:xfrm>
          <a:prstGeom prst="round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9" name="圆角矩形 8"/>
          <p:cNvSpPr/>
          <p:nvPr/>
        </p:nvSpPr>
        <p:spPr>
          <a:xfrm>
            <a:off x="1857375" y="3786188"/>
            <a:ext cx="1571625" cy="2214562"/>
          </a:xfrm>
          <a:prstGeom prst="round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pic>
        <p:nvPicPr>
          <p:cNvPr id="54280" name="Picture 4" descr="http://img15.3lian.com/2015/h1/318/d/152.jpg"/>
          <p:cNvPicPr>
            <a:picLocks noChangeAspect="1" noChangeArrowheads="1"/>
          </p:cNvPicPr>
          <p:nvPr/>
        </p:nvPicPr>
        <p:blipFill>
          <a:blip r:embed="rId3"/>
          <a:srcRect l="30243" r="17912"/>
          <a:stretch>
            <a:fillRect/>
          </a:stretch>
        </p:blipFill>
        <p:spPr bwMode="auto">
          <a:xfrm>
            <a:off x="6051550" y="3495675"/>
            <a:ext cx="647700" cy="2460625"/>
          </a:xfrm>
          <a:prstGeom prst="rect">
            <a:avLst/>
          </a:prstGeom>
          <a:noFill/>
          <a:ln w="9525">
            <a:noFill/>
            <a:miter lim="800000"/>
            <a:headEnd/>
            <a:tailEnd/>
          </a:ln>
        </p:spPr>
      </p:pic>
      <p:sp>
        <p:nvSpPr>
          <p:cNvPr id="54281" name="文本框 6"/>
          <p:cNvSpPr txBox="1">
            <a:spLocks noChangeArrowheads="1"/>
          </p:cNvSpPr>
          <p:nvPr/>
        </p:nvSpPr>
        <p:spPr bwMode="auto">
          <a:xfrm>
            <a:off x="6072188" y="6027738"/>
            <a:ext cx="1031875" cy="830262"/>
          </a:xfrm>
          <a:prstGeom prst="rect">
            <a:avLst/>
          </a:prstGeom>
          <a:noFill/>
          <a:ln w="9525">
            <a:noFill/>
            <a:miter lim="800000"/>
            <a:headEnd/>
            <a:tailEnd/>
          </a:ln>
        </p:spPr>
        <p:txBody>
          <a:bodyPr>
            <a:spAutoFit/>
          </a:bodyPr>
          <a:lstStyle/>
          <a:p>
            <a:r>
              <a:rPr lang="zh-CN" altLang="en-US" sz="2400">
                <a:latin typeface="Microsoft YaHei Light"/>
                <a:ea typeface="Microsoft YaHei Light"/>
                <a:cs typeface="Microsoft YaHei Light"/>
              </a:rPr>
              <a:t>高中生</a:t>
            </a:r>
            <a:r>
              <a:rPr lang="en-US" altLang="zh-CN" sz="2400">
                <a:latin typeface="Microsoft YaHei Light"/>
                <a:ea typeface="Microsoft YaHei Light"/>
                <a:cs typeface="Microsoft YaHei Light"/>
              </a:rPr>
              <a:t>2</a:t>
            </a:r>
            <a:endParaRPr lang="zh-CN" altLang="en-US" sz="2400">
              <a:latin typeface="Microsoft YaHei Light"/>
              <a:ea typeface="Microsoft YaHei Light"/>
              <a:cs typeface="Microsoft YaHei Light"/>
            </a:endParaRPr>
          </a:p>
        </p:txBody>
      </p:sp>
      <p:sp>
        <p:nvSpPr>
          <p:cNvPr id="54282" name="文本框 8"/>
          <p:cNvSpPr txBox="1">
            <a:spLocks noChangeArrowheads="1"/>
          </p:cNvSpPr>
          <p:nvPr/>
        </p:nvSpPr>
        <p:spPr bwMode="auto">
          <a:xfrm>
            <a:off x="1928813" y="3929063"/>
            <a:ext cx="1566862" cy="2032000"/>
          </a:xfrm>
          <a:prstGeom prst="rect">
            <a:avLst/>
          </a:prstGeom>
          <a:noFill/>
          <a:ln w="9525">
            <a:noFill/>
            <a:miter lim="800000"/>
            <a:headEnd/>
            <a:tailEnd/>
          </a:ln>
        </p:spPr>
        <p:txBody>
          <a:bodyPr>
            <a:spAutoFit/>
          </a:bodyPr>
          <a:lstStyle/>
          <a:p>
            <a:r>
              <a:rPr lang="zh-CN" altLang="en-US">
                <a:solidFill>
                  <a:schemeClr val="bg1"/>
                </a:solidFill>
                <a:latin typeface="Microsoft YaHei Light"/>
                <a:ea typeface="Microsoft YaHei Light"/>
                <a:cs typeface="Microsoft YaHei Light"/>
              </a:rPr>
              <a:t>对象的属性</a:t>
            </a:r>
            <a:endParaRPr lang="en-US" altLang="zh-CN">
              <a:solidFill>
                <a:schemeClr val="bg1"/>
              </a:solidFill>
              <a:latin typeface="Microsoft YaHei Light"/>
              <a:ea typeface="Microsoft YaHei Light"/>
              <a:cs typeface="Microsoft YaHei Light"/>
            </a:endParaRPr>
          </a:p>
          <a:p>
            <a:r>
              <a:rPr lang="zh-CN" altLang="en-US">
                <a:solidFill>
                  <a:schemeClr val="bg1"/>
                </a:solidFill>
                <a:latin typeface="Microsoft YaHei Light"/>
                <a:ea typeface="Microsoft YaHei Light"/>
                <a:cs typeface="Microsoft YaHei Light"/>
              </a:rPr>
              <a:t>姓名：王耀华</a:t>
            </a:r>
            <a:endParaRPr lang="en-US" altLang="zh-CN">
              <a:solidFill>
                <a:schemeClr val="bg1"/>
              </a:solidFill>
              <a:latin typeface="Microsoft YaHei Light"/>
              <a:ea typeface="Microsoft YaHei Light"/>
              <a:cs typeface="Microsoft YaHei Light"/>
            </a:endParaRPr>
          </a:p>
          <a:p>
            <a:r>
              <a:rPr lang="zh-CN" altLang="en-US">
                <a:solidFill>
                  <a:schemeClr val="bg1"/>
                </a:solidFill>
                <a:latin typeface="Microsoft YaHei Light"/>
                <a:ea typeface="Microsoft YaHei Light"/>
                <a:cs typeface="Microsoft YaHei Light"/>
              </a:rPr>
              <a:t>年龄：</a:t>
            </a:r>
            <a:r>
              <a:rPr lang="en-US" altLang="zh-CN">
                <a:solidFill>
                  <a:schemeClr val="bg1"/>
                </a:solidFill>
                <a:latin typeface="Microsoft YaHei Light"/>
                <a:ea typeface="Microsoft YaHei Light"/>
                <a:cs typeface="Microsoft YaHei Light"/>
              </a:rPr>
              <a:t>18</a:t>
            </a:r>
          </a:p>
          <a:p>
            <a:r>
              <a:rPr lang="zh-CN" altLang="en-US">
                <a:solidFill>
                  <a:schemeClr val="bg1"/>
                </a:solidFill>
                <a:latin typeface="Microsoft YaHei Light"/>
                <a:ea typeface="Microsoft YaHei Light"/>
                <a:cs typeface="Microsoft YaHei Light"/>
              </a:rPr>
              <a:t>性别：男</a:t>
            </a:r>
            <a:endParaRPr lang="en-US" altLang="zh-CN">
              <a:solidFill>
                <a:schemeClr val="bg1"/>
              </a:solidFill>
              <a:latin typeface="Microsoft YaHei Light"/>
              <a:ea typeface="Microsoft YaHei Light"/>
              <a:cs typeface="Microsoft YaHei Light"/>
            </a:endParaRPr>
          </a:p>
          <a:p>
            <a:r>
              <a:rPr lang="zh-CN" altLang="en-US">
                <a:solidFill>
                  <a:schemeClr val="bg1"/>
                </a:solidFill>
                <a:latin typeface="Microsoft YaHei Light"/>
                <a:ea typeface="Microsoft YaHei Light"/>
                <a:cs typeface="Microsoft YaHei Light"/>
              </a:rPr>
              <a:t>成绩：</a:t>
            </a:r>
            <a:r>
              <a:rPr lang="en-US" altLang="zh-CN">
                <a:solidFill>
                  <a:schemeClr val="bg1"/>
                </a:solidFill>
                <a:latin typeface="Microsoft YaHei Light"/>
                <a:ea typeface="Microsoft YaHei Light"/>
                <a:cs typeface="Microsoft YaHei Light"/>
              </a:rPr>
              <a:t>3.51</a:t>
            </a:r>
          </a:p>
          <a:p>
            <a:r>
              <a:rPr lang="en-US" altLang="zh-CN">
                <a:solidFill>
                  <a:schemeClr val="bg1"/>
                </a:solidFill>
                <a:latin typeface="Microsoft YaHei Light"/>
                <a:ea typeface="Microsoft YaHei Light"/>
                <a:cs typeface="Microsoft YaHei Light"/>
              </a:rPr>
              <a:t>……</a:t>
            </a:r>
          </a:p>
          <a:p>
            <a:endParaRPr lang="en-US" altLang="zh-CN">
              <a:solidFill>
                <a:schemeClr val="bg1"/>
              </a:solidFill>
              <a:latin typeface="Microsoft YaHei Light"/>
              <a:ea typeface="Microsoft YaHei Light"/>
              <a:cs typeface="Microsoft YaHei Light"/>
            </a:endParaRPr>
          </a:p>
        </p:txBody>
      </p:sp>
      <p:sp>
        <p:nvSpPr>
          <p:cNvPr id="54283" name="文本框 11"/>
          <p:cNvSpPr txBox="1">
            <a:spLocks noChangeArrowheads="1"/>
          </p:cNvSpPr>
          <p:nvPr/>
        </p:nvSpPr>
        <p:spPr bwMode="auto">
          <a:xfrm>
            <a:off x="6929438" y="3786188"/>
            <a:ext cx="1566862" cy="2032000"/>
          </a:xfrm>
          <a:prstGeom prst="rect">
            <a:avLst/>
          </a:prstGeom>
          <a:noFill/>
          <a:ln w="9525">
            <a:noFill/>
            <a:miter lim="800000"/>
            <a:headEnd/>
            <a:tailEnd/>
          </a:ln>
        </p:spPr>
        <p:txBody>
          <a:bodyPr>
            <a:spAutoFit/>
          </a:bodyPr>
          <a:lstStyle/>
          <a:p>
            <a:r>
              <a:rPr lang="zh-CN" altLang="en-US">
                <a:solidFill>
                  <a:schemeClr val="bg1"/>
                </a:solidFill>
                <a:latin typeface="Microsoft YaHei Light"/>
                <a:ea typeface="Microsoft YaHei Light"/>
                <a:cs typeface="Microsoft YaHei Light"/>
              </a:rPr>
              <a:t>对象的属性</a:t>
            </a:r>
            <a:endParaRPr lang="en-US" altLang="zh-CN">
              <a:solidFill>
                <a:schemeClr val="bg1"/>
              </a:solidFill>
              <a:latin typeface="Microsoft YaHei Light"/>
              <a:ea typeface="Microsoft YaHei Light"/>
              <a:cs typeface="Microsoft YaHei Light"/>
            </a:endParaRPr>
          </a:p>
          <a:p>
            <a:r>
              <a:rPr lang="zh-CN" altLang="en-US">
                <a:solidFill>
                  <a:schemeClr val="bg1"/>
                </a:solidFill>
                <a:latin typeface="Microsoft YaHei Light"/>
                <a:ea typeface="Microsoft YaHei Light"/>
                <a:cs typeface="Microsoft YaHei Light"/>
              </a:rPr>
              <a:t>姓名：刘美丽</a:t>
            </a:r>
            <a:endParaRPr lang="en-US" altLang="zh-CN">
              <a:solidFill>
                <a:schemeClr val="bg1"/>
              </a:solidFill>
              <a:latin typeface="Microsoft YaHei Light"/>
              <a:ea typeface="Microsoft YaHei Light"/>
              <a:cs typeface="Microsoft YaHei Light"/>
            </a:endParaRPr>
          </a:p>
          <a:p>
            <a:r>
              <a:rPr lang="zh-CN" altLang="en-US">
                <a:solidFill>
                  <a:schemeClr val="bg1"/>
                </a:solidFill>
                <a:latin typeface="Microsoft YaHei Light"/>
                <a:ea typeface="Microsoft YaHei Light"/>
                <a:cs typeface="Microsoft YaHei Light"/>
              </a:rPr>
              <a:t>年龄：</a:t>
            </a:r>
            <a:r>
              <a:rPr lang="en-US" altLang="zh-CN">
                <a:solidFill>
                  <a:schemeClr val="bg1"/>
                </a:solidFill>
                <a:latin typeface="Microsoft YaHei Light"/>
                <a:ea typeface="Microsoft YaHei Light"/>
                <a:cs typeface="Microsoft YaHei Light"/>
              </a:rPr>
              <a:t>19</a:t>
            </a:r>
          </a:p>
          <a:p>
            <a:r>
              <a:rPr lang="zh-CN" altLang="en-US">
                <a:solidFill>
                  <a:schemeClr val="bg1"/>
                </a:solidFill>
                <a:latin typeface="Microsoft YaHei Light"/>
                <a:ea typeface="Microsoft YaHei Light"/>
                <a:cs typeface="Microsoft YaHei Light"/>
              </a:rPr>
              <a:t>性别：女</a:t>
            </a:r>
            <a:endParaRPr lang="en-US" altLang="zh-CN">
              <a:solidFill>
                <a:schemeClr val="bg1"/>
              </a:solidFill>
              <a:latin typeface="Microsoft YaHei Light"/>
              <a:ea typeface="Microsoft YaHei Light"/>
              <a:cs typeface="Microsoft YaHei Light"/>
            </a:endParaRPr>
          </a:p>
          <a:p>
            <a:r>
              <a:rPr lang="zh-CN" altLang="en-US">
                <a:solidFill>
                  <a:schemeClr val="bg1"/>
                </a:solidFill>
                <a:latin typeface="Microsoft YaHei Light"/>
                <a:ea typeface="Microsoft YaHei Light"/>
                <a:cs typeface="Microsoft YaHei Light"/>
              </a:rPr>
              <a:t>成绩：</a:t>
            </a:r>
            <a:r>
              <a:rPr lang="en-US" altLang="zh-CN">
                <a:solidFill>
                  <a:schemeClr val="bg1"/>
                </a:solidFill>
                <a:latin typeface="Microsoft YaHei Light"/>
                <a:ea typeface="Microsoft YaHei Light"/>
                <a:cs typeface="Microsoft YaHei Light"/>
              </a:rPr>
              <a:t>3.78</a:t>
            </a:r>
          </a:p>
          <a:p>
            <a:r>
              <a:rPr lang="en-US" altLang="zh-CN">
                <a:solidFill>
                  <a:schemeClr val="bg1"/>
                </a:solidFill>
                <a:latin typeface="Microsoft YaHei Light"/>
                <a:ea typeface="Microsoft YaHei Light"/>
                <a:cs typeface="Microsoft YaHei Light"/>
              </a:rPr>
              <a:t>……</a:t>
            </a:r>
          </a:p>
          <a:p>
            <a:endParaRPr lang="en-US" altLang="zh-CN">
              <a:solidFill>
                <a:schemeClr val="bg1"/>
              </a:solidFill>
              <a:latin typeface="Microsoft YaHei Light"/>
              <a:ea typeface="Microsoft YaHei Light"/>
              <a:cs typeface="Microsoft YaHei Light"/>
            </a:endParaRPr>
          </a:p>
        </p:txBody>
      </p:sp>
      <p:sp>
        <p:nvSpPr>
          <p:cNvPr id="14" name="圆角矩形 13"/>
          <p:cNvSpPr/>
          <p:nvPr/>
        </p:nvSpPr>
        <p:spPr>
          <a:xfrm>
            <a:off x="4214813" y="3643313"/>
            <a:ext cx="1363662" cy="23336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54285" name="文本框 9"/>
          <p:cNvSpPr txBox="1">
            <a:spLocks noChangeArrowheads="1"/>
          </p:cNvSpPr>
          <p:nvPr/>
        </p:nvSpPr>
        <p:spPr bwMode="auto">
          <a:xfrm>
            <a:off x="4156075" y="3963988"/>
            <a:ext cx="1263650" cy="1631950"/>
          </a:xfrm>
          <a:prstGeom prst="rect">
            <a:avLst/>
          </a:prstGeom>
          <a:noFill/>
          <a:ln w="9525">
            <a:noFill/>
            <a:miter lim="800000"/>
            <a:headEnd/>
            <a:tailEnd/>
          </a:ln>
        </p:spPr>
        <p:txBody>
          <a:bodyPr>
            <a:spAutoFit/>
          </a:bodyPr>
          <a:lstStyle/>
          <a:p>
            <a:r>
              <a:rPr lang="zh-CN" altLang="en-US" sz="2000">
                <a:latin typeface="Microsoft YaHei Light"/>
                <a:ea typeface="Microsoft YaHei Light"/>
                <a:cs typeface="Microsoft YaHei Light"/>
              </a:rPr>
              <a:t>共有的方法：</a:t>
            </a:r>
            <a:endParaRPr lang="en-US" altLang="zh-CN" sz="2000">
              <a:latin typeface="Microsoft YaHei Light"/>
              <a:ea typeface="Microsoft YaHei Light"/>
              <a:cs typeface="Microsoft YaHei Light"/>
            </a:endParaRPr>
          </a:p>
          <a:p>
            <a:r>
              <a:rPr lang="zh-CN" altLang="en-US" sz="2000">
                <a:latin typeface="Microsoft YaHei Light"/>
                <a:ea typeface="Microsoft YaHei Light"/>
                <a:cs typeface="Microsoft YaHei Light"/>
              </a:rPr>
              <a:t>改变姓名、改变成绩等等</a:t>
            </a:r>
          </a:p>
        </p:txBody>
      </p:sp>
      <p:sp>
        <p:nvSpPr>
          <p:cNvPr id="54286" name="文本框 14"/>
          <p:cNvSpPr txBox="1">
            <a:spLocks noChangeArrowheads="1"/>
          </p:cNvSpPr>
          <p:nvPr/>
        </p:nvSpPr>
        <p:spPr bwMode="auto">
          <a:xfrm>
            <a:off x="2481263" y="2014538"/>
            <a:ext cx="1058862" cy="831850"/>
          </a:xfrm>
          <a:prstGeom prst="rect">
            <a:avLst/>
          </a:prstGeom>
          <a:noFill/>
          <a:ln w="9525">
            <a:noFill/>
            <a:miter lim="800000"/>
            <a:headEnd/>
            <a:tailEnd/>
          </a:ln>
        </p:spPr>
        <p:txBody>
          <a:bodyPr>
            <a:spAutoFit/>
          </a:bodyPr>
          <a:lstStyle/>
          <a:p>
            <a:r>
              <a:rPr lang="zh-CN" altLang="en-US" sz="2400">
                <a:latin typeface="Microsoft YaHei Light"/>
                <a:ea typeface="Microsoft YaHei Light"/>
                <a:cs typeface="Microsoft YaHei Light"/>
              </a:rPr>
              <a:t>高中生类</a:t>
            </a:r>
          </a:p>
        </p:txBody>
      </p:sp>
      <p:sp>
        <p:nvSpPr>
          <p:cNvPr id="17" name="右箭头 16"/>
          <p:cNvSpPr/>
          <p:nvPr/>
        </p:nvSpPr>
        <p:spPr>
          <a:xfrm rot="2236074">
            <a:off x="4929188" y="3055938"/>
            <a:ext cx="1103312" cy="581025"/>
          </a:xfrm>
          <a:prstGeom prst="rightArrow">
            <a:avLst>
              <a:gd name="adj1" fmla="val 27527"/>
              <a:gd name="adj2" fmla="val 79504"/>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18" name="右箭头 17"/>
          <p:cNvSpPr/>
          <p:nvPr/>
        </p:nvSpPr>
        <p:spPr>
          <a:xfrm rot="8865739">
            <a:off x="2273300" y="2900363"/>
            <a:ext cx="1103313" cy="581025"/>
          </a:xfrm>
          <a:prstGeom prst="rightArrow">
            <a:avLst>
              <a:gd name="adj1" fmla="val 27527"/>
              <a:gd name="adj2" fmla="val 79504"/>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pic>
        <p:nvPicPr>
          <p:cNvPr id="54289" name="Picture 4" descr="http://img.51ztzj.com/upload/image/20140606/sj201406061002_279x419.jpg"/>
          <p:cNvPicPr>
            <a:picLocks noChangeAspect="1" noChangeArrowheads="1"/>
          </p:cNvPicPr>
          <p:nvPr/>
        </p:nvPicPr>
        <p:blipFill>
          <a:blip r:embed="rId4"/>
          <a:srcRect/>
          <a:stretch>
            <a:fillRect/>
          </a:stretch>
        </p:blipFill>
        <p:spPr bwMode="auto">
          <a:xfrm>
            <a:off x="3540125" y="833438"/>
            <a:ext cx="1255713" cy="251301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4213" y="1141413"/>
            <a:ext cx="7920037" cy="4975225"/>
          </a:xfrm>
        </p:spPr>
        <p:txBody>
          <a:bodyPr/>
          <a:lstStyle/>
          <a:p>
            <a:pPr eaLnBrk="1" hangingPunct="1">
              <a:defRPr/>
            </a:pPr>
            <a:endParaRPr lang="zh-CN" altLang="en-US" dirty="0"/>
          </a:p>
        </p:txBody>
      </p:sp>
      <p:sp>
        <p:nvSpPr>
          <p:cNvPr id="55299"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代码中的类和对象</a:t>
            </a:r>
            <a:br>
              <a:rPr lang="zh-CN" altLang="en-US" b="1" smtClean="0">
                <a:solidFill>
                  <a:srgbClr val="942124"/>
                </a:solidFill>
              </a:rPr>
            </a:br>
            <a:endParaRPr lang="zh-CN" altLang="en-US" smtClean="0"/>
          </a:p>
        </p:txBody>
      </p:sp>
      <p:grpSp>
        <p:nvGrpSpPr>
          <p:cNvPr id="55300" name="组 9"/>
          <p:cNvGrpSpPr>
            <a:grpSpLocks/>
          </p:cNvGrpSpPr>
          <p:nvPr/>
        </p:nvGrpSpPr>
        <p:grpSpPr bwMode="auto">
          <a:xfrm>
            <a:off x="571500" y="1214438"/>
            <a:ext cx="7953375" cy="5291137"/>
            <a:chOff x="678682" y="1164138"/>
            <a:chExt cx="10601894" cy="5289198"/>
          </a:xfrm>
        </p:grpSpPr>
        <p:pic>
          <p:nvPicPr>
            <p:cNvPr id="55301" name="图片 4"/>
            <p:cNvPicPr>
              <a:picLocks noChangeAspect="1"/>
            </p:cNvPicPr>
            <p:nvPr/>
          </p:nvPicPr>
          <p:blipFill>
            <a:blip r:embed="rId2"/>
            <a:srcRect/>
            <a:stretch>
              <a:fillRect/>
            </a:stretch>
          </p:blipFill>
          <p:spPr bwMode="auto">
            <a:xfrm>
              <a:off x="1354476" y="1600200"/>
              <a:ext cx="9926100" cy="4853136"/>
            </a:xfrm>
            <a:prstGeom prst="rect">
              <a:avLst/>
            </a:prstGeom>
            <a:noFill/>
            <a:ln w="9525">
              <a:noFill/>
              <a:miter lim="800000"/>
              <a:headEnd/>
              <a:tailEnd/>
            </a:ln>
          </p:spPr>
        </p:pic>
        <p:sp>
          <p:nvSpPr>
            <p:cNvPr id="6" name="矩形 5"/>
            <p:cNvSpPr/>
            <p:nvPr/>
          </p:nvSpPr>
          <p:spPr>
            <a:xfrm>
              <a:off x="2335625" y="1763993"/>
              <a:ext cx="2736177" cy="296753"/>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7" name="右箭头 6"/>
            <p:cNvSpPr/>
            <p:nvPr/>
          </p:nvSpPr>
          <p:spPr>
            <a:xfrm rot="20447132">
              <a:off x="4739568" y="1502151"/>
              <a:ext cx="814716" cy="130127"/>
            </a:xfrm>
            <a:prstGeom prst="rightArrow">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04" name="文本框 8"/>
            <p:cNvSpPr txBox="1">
              <a:spLocks noChangeArrowheads="1"/>
            </p:cNvSpPr>
            <p:nvPr/>
          </p:nvSpPr>
          <p:spPr bwMode="auto">
            <a:xfrm>
              <a:off x="5522893" y="1164138"/>
              <a:ext cx="865899" cy="369246"/>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类名</a:t>
              </a:r>
            </a:p>
          </p:txBody>
        </p:sp>
        <p:sp>
          <p:nvSpPr>
            <p:cNvPr id="9" name="矩形 8"/>
            <p:cNvSpPr/>
            <p:nvPr/>
          </p:nvSpPr>
          <p:spPr>
            <a:xfrm>
              <a:off x="2551472" y="2060746"/>
              <a:ext cx="1079235" cy="311036"/>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10" name="右箭头 9"/>
            <p:cNvSpPr/>
            <p:nvPr/>
          </p:nvSpPr>
          <p:spPr>
            <a:xfrm rot="9242713">
              <a:off x="1747337" y="2441607"/>
              <a:ext cx="816833" cy="131715"/>
            </a:xfrm>
            <a:prstGeom prst="rightArrow">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07" name="文本框 12"/>
            <p:cNvSpPr txBox="1">
              <a:spLocks noChangeArrowheads="1"/>
            </p:cNvSpPr>
            <p:nvPr/>
          </p:nvSpPr>
          <p:spPr bwMode="auto">
            <a:xfrm>
              <a:off x="769104" y="2676209"/>
              <a:ext cx="1795480" cy="369246"/>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初始化方法</a:t>
              </a:r>
            </a:p>
          </p:txBody>
        </p:sp>
        <p:sp>
          <p:nvSpPr>
            <p:cNvPr id="12" name="矩形 11"/>
            <p:cNvSpPr/>
            <p:nvPr/>
          </p:nvSpPr>
          <p:spPr>
            <a:xfrm>
              <a:off x="3694191" y="2060746"/>
              <a:ext cx="2025152" cy="311036"/>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13" name="右箭头 12"/>
            <p:cNvSpPr/>
            <p:nvPr/>
          </p:nvSpPr>
          <p:spPr>
            <a:xfrm rot="21313218">
              <a:off x="5776480" y="2121049"/>
              <a:ext cx="814716" cy="131715"/>
            </a:xfrm>
            <a:prstGeom prst="rightArrow">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10" name="文本框 16"/>
            <p:cNvSpPr txBox="1">
              <a:spLocks noChangeArrowheads="1"/>
            </p:cNvSpPr>
            <p:nvPr/>
          </p:nvSpPr>
          <p:spPr bwMode="auto">
            <a:xfrm>
              <a:off x="6574170" y="1939195"/>
              <a:ext cx="865899" cy="369246"/>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参数</a:t>
              </a:r>
            </a:p>
          </p:txBody>
        </p:sp>
        <p:sp>
          <p:nvSpPr>
            <p:cNvPr id="15" name="矩形 14"/>
            <p:cNvSpPr/>
            <p:nvPr/>
          </p:nvSpPr>
          <p:spPr>
            <a:xfrm>
              <a:off x="2559937" y="2378130"/>
              <a:ext cx="2181746" cy="453859"/>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16" name="右箭头 15"/>
            <p:cNvSpPr/>
            <p:nvPr/>
          </p:nvSpPr>
          <p:spPr>
            <a:xfrm>
              <a:off x="4773426" y="2530474"/>
              <a:ext cx="1604039" cy="145996"/>
            </a:xfrm>
            <a:prstGeom prst="rightArrow">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13" name="文本框 19"/>
            <p:cNvSpPr txBox="1">
              <a:spLocks noChangeArrowheads="1"/>
            </p:cNvSpPr>
            <p:nvPr/>
          </p:nvSpPr>
          <p:spPr bwMode="auto">
            <a:xfrm>
              <a:off x="6481147" y="2410347"/>
              <a:ext cx="1795480" cy="369246"/>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初始化变量</a:t>
              </a:r>
            </a:p>
          </p:txBody>
        </p:sp>
        <p:sp>
          <p:nvSpPr>
            <p:cNvPr id="18" name="矩形 17"/>
            <p:cNvSpPr/>
            <p:nvPr/>
          </p:nvSpPr>
          <p:spPr>
            <a:xfrm>
              <a:off x="2559937" y="2831989"/>
              <a:ext cx="2213489" cy="239625"/>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19" name="矩形 18"/>
            <p:cNvSpPr/>
            <p:nvPr/>
          </p:nvSpPr>
          <p:spPr>
            <a:xfrm>
              <a:off x="2570517" y="3108112"/>
              <a:ext cx="5250160" cy="1026737"/>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20" name="右箭头 19"/>
            <p:cNvSpPr/>
            <p:nvPr/>
          </p:nvSpPr>
          <p:spPr>
            <a:xfrm rot="9242713">
              <a:off x="1819286" y="3125569"/>
              <a:ext cx="816833" cy="131714"/>
            </a:xfrm>
            <a:prstGeom prst="rightArrow">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17" name="文本框 27"/>
            <p:cNvSpPr txBox="1">
              <a:spLocks noChangeArrowheads="1"/>
            </p:cNvSpPr>
            <p:nvPr/>
          </p:nvSpPr>
          <p:spPr bwMode="auto">
            <a:xfrm>
              <a:off x="829956" y="3471674"/>
              <a:ext cx="2105338" cy="646181"/>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类中的方法：</a:t>
              </a:r>
              <a:endParaRPr kumimoji="1" lang="en-US" altLang="zh-CN" b="1">
                <a:solidFill>
                  <a:srgbClr val="942124"/>
                </a:solidFill>
                <a:latin typeface="Microsoft YaHei Light"/>
                <a:ea typeface="Microsoft YaHei Light"/>
                <a:cs typeface="Microsoft YaHei Light"/>
              </a:endParaRPr>
            </a:p>
            <a:p>
              <a:r>
                <a:rPr kumimoji="1" lang="zh-CN" altLang="en-US" b="1">
                  <a:solidFill>
                    <a:srgbClr val="942124"/>
                  </a:solidFill>
                  <a:latin typeface="Microsoft YaHei Light"/>
                  <a:ea typeface="Microsoft YaHei Light"/>
                  <a:cs typeface="Microsoft YaHei Light"/>
                </a:rPr>
                <a:t>方法名</a:t>
              </a:r>
            </a:p>
          </p:txBody>
        </p:sp>
        <p:sp>
          <p:nvSpPr>
            <p:cNvPr id="22" name="右箭头 21"/>
            <p:cNvSpPr/>
            <p:nvPr/>
          </p:nvSpPr>
          <p:spPr>
            <a:xfrm>
              <a:off x="7892626" y="3441365"/>
              <a:ext cx="1604039" cy="144410"/>
            </a:xfrm>
            <a:prstGeom prst="rightArrow">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19" name="文本框 29"/>
            <p:cNvSpPr txBox="1">
              <a:spLocks noChangeArrowheads="1"/>
            </p:cNvSpPr>
            <p:nvPr/>
          </p:nvSpPr>
          <p:spPr bwMode="auto">
            <a:xfrm>
              <a:off x="9497211" y="3328832"/>
              <a:ext cx="1175760" cy="369246"/>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函数体</a:t>
              </a:r>
            </a:p>
          </p:txBody>
        </p:sp>
        <p:sp>
          <p:nvSpPr>
            <p:cNvPr id="24" name="矩形 23"/>
            <p:cNvSpPr/>
            <p:nvPr/>
          </p:nvSpPr>
          <p:spPr>
            <a:xfrm>
              <a:off x="1499747" y="4293541"/>
              <a:ext cx="1123674" cy="637941"/>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21" name="文本框 31"/>
            <p:cNvSpPr txBox="1">
              <a:spLocks noChangeArrowheads="1"/>
            </p:cNvSpPr>
            <p:nvPr/>
          </p:nvSpPr>
          <p:spPr bwMode="auto">
            <a:xfrm>
              <a:off x="678682" y="4427820"/>
              <a:ext cx="1175760" cy="369246"/>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对象名</a:t>
              </a:r>
            </a:p>
          </p:txBody>
        </p:sp>
        <p:sp>
          <p:nvSpPr>
            <p:cNvPr id="26" name="矩形 25"/>
            <p:cNvSpPr/>
            <p:nvPr/>
          </p:nvSpPr>
          <p:spPr>
            <a:xfrm>
              <a:off x="1495515" y="4330039"/>
              <a:ext cx="5459658" cy="504640"/>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27" name="右箭头 26"/>
            <p:cNvSpPr/>
            <p:nvPr/>
          </p:nvSpPr>
          <p:spPr>
            <a:xfrm>
              <a:off x="7048283" y="4483971"/>
              <a:ext cx="1604039" cy="145996"/>
            </a:xfrm>
            <a:prstGeom prst="rightArrow">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24" name="文本框 34"/>
            <p:cNvSpPr txBox="1">
              <a:spLocks noChangeArrowheads="1"/>
            </p:cNvSpPr>
            <p:nvPr/>
          </p:nvSpPr>
          <p:spPr bwMode="auto">
            <a:xfrm>
              <a:off x="8755346" y="4363846"/>
              <a:ext cx="2105338" cy="369246"/>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对象的初始化</a:t>
              </a:r>
            </a:p>
          </p:txBody>
        </p:sp>
        <p:sp>
          <p:nvSpPr>
            <p:cNvPr id="29" name="矩形 28"/>
            <p:cNvSpPr/>
            <p:nvPr/>
          </p:nvSpPr>
          <p:spPr>
            <a:xfrm>
              <a:off x="1546302" y="5006067"/>
              <a:ext cx="3669398" cy="637941"/>
            </a:xfrm>
            <a:prstGeom prst="rect">
              <a:avLst/>
            </a:prstGeom>
            <a:noFill/>
            <a:ln w="25400">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30" name="右箭头 29"/>
            <p:cNvSpPr/>
            <p:nvPr/>
          </p:nvSpPr>
          <p:spPr>
            <a:xfrm>
              <a:off x="5310927" y="5237757"/>
              <a:ext cx="1601922" cy="145996"/>
            </a:xfrm>
            <a:prstGeom prst="rightArrow">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5327" name="文本框 37"/>
            <p:cNvSpPr txBox="1">
              <a:spLocks noChangeArrowheads="1"/>
            </p:cNvSpPr>
            <p:nvPr/>
          </p:nvSpPr>
          <p:spPr bwMode="auto">
            <a:xfrm>
              <a:off x="7016818" y="5117787"/>
              <a:ext cx="3034920" cy="369246"/>
            </a:xfrm>
            <a:prstGeom prst="rect">
              <a:avLst/>
            </a:prstGeom>
            <a:noFill/>
            <a:ln w="9525">
              <a:noFill/>
              <a:miter lim="800000"/>
              <a:headEnd/>
              <a:tailEnd/>
            </a:ln>
          </p:spPr>
          <p:txBody>
            <a:bodyPr wrap="none">
              <a:spAutoFit/>
            </a:bodyPr>
            <a:lstStyle/>
            <a:p>
              <a:r>
                <a:rPr kumimoji="1" lang="zh-CN" altLang="en-US" b="1">
                  <a:solidFill>
                    <a:srgbClr val="942124"/>
                  </a:solidFill>
                  <a:latin typeface="Microsoft YaHei Light"/>
                  <a:ea typeface="Microsoft YaHei Light"/>
                  <a:cs typeface="Microsoft YaHei Light"/>
                </a:rPr>
                <a:t>对象调用类中的方法</a:t>
              </a:r>
            </a:p>
          </p:txBody>
        </p:sp>
      </p:gr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2"/>
          <p:cNvSpPr>
            <a:spLocks noChangeArrowheads="1"/>
          </p:cNvSpPr>
          <p:nvPr/>
        </p:nvSpPr>
        <p:spPr bwMode="auto">
          <a:xfrm>
            <a:off x="214313" y="285750"/>
            <a:ext cx="2977097" cy="1569660"/>
          </a:xfrm>
          <a:prstGeom prst="rect">
            <a:avLst/>
          </a:prstGeom>
          <a:noFill/>
          <a:ln w="9525">
            <a:noFill/>
            <a:miter lim="800000"/>
            <a:headEnd/>
            <a:tailEnd/>
          </a:ln>
        </p:spPr>
        <p:txBody>
          <a:bodyPr wrap="none">
            <a:spAutoFit/>
          </a:bodyPr>
          <a:lstStyle/>
          <a:p>
            <a:r>
              <a:rPr lang="zh-CN" altLang="en-US" sz="3200" b="1" dirty="0" smtClean="0">
                <a:solidFill>
                  <a:srgbClr val="C00000"/>
                </a:solidFill>
                <a:latin typeface="微软雅黑 Light"/>
                <a:ea typeface="微软雅黑 Light"/>
                <a:cs typeface="微软雅黑 Light"/>
              </a:rPr>
              <a:t>第六部分 </a:t>
            </a:r>
            <a:r>
              <a:rPr lang="en-US" sz="3200" b="1" dirty="0">
                <a:solidFill>
                  <a:srgbClr val="C00000"/>
                </a:solidFill>
              </a:rPr>
              <a:t> </a:t>
            </a:r>
            <a:r>
              <a:rPr lang="zh-CN" altLang="en-US" sz="3200" b="1" dirty="0" smtClean="0">
                <a:solidFill>
                  <a:srgbClr val="C00000"/>
                </a:solidFill>
              </a:rPr>
              <a:t>模块</a:t>
            </a:r>
            <a:endParaRPr lang="zh-CN" altLang="en-US" sz="3200" b="1" dirty="0">
              <a:solidFill>
                <a:srgbClr val="C00000"/>
              </a:solidFill>
            </a:endParaRPr>
          </a:p>
          <a:p>
            <a:endParaRPr lang="zh-CN" altLang="en-US" sz="3200" b="1" dirty="0">
              <a:solidFill>
                <a:srgbClr val="942124"/>
              </a:solidFill>
              <a:latin typeface="微软雅黑 Light"/>
              <a:ea typeface="微软雅黑 Light"/>
              <a:cs typeface="微软雅黑 Light"/>
            </a:endParaRPr>
          </a:p>
          <a:p>
            <a:endParaRPr lang="zh-CN" altLang="en-US" sz="3200" b="1" dirty="0">
              <a:solidFill>
                <a:srgbClr val="942124"/>
              </a:solidFill>
              <a:latin typeface="微软雅黑 Light"/>
              <a:ea typeface="微软雅黑 Light"/>
              <a:cs typeface="微软雅黑 Light"/>
            </a:endParaRPr>
          </a:p>
        </p:txBody>
      </p:sp>
      <p:sp>
        <p:nvSpPr>
          <p:cNvPr id="6" name="矩形 5"/>
          <p:cNvSpPr/>
          <p:nvPr/>
        </p:nvSpPr>
        <p:spPr>
          <a:xfrm>
            <a:off x="857250" y="1785938"/>
            <a:ext cx="6858000" cy="2032000"/>
          </a:xfrm>
          <a:prstGeom prst="rect">
            <a:avLst/>
          </a:prstGeom>
        </p:spPr>
        <p:txBody>
          <a:bodyPr>
            <a:spAutoFit/>
          </a:bodyPr>
          <a:lstStyle/>
          <a:p>
            <a:pPr>
              <a:buClr>
                <a:schemeClr val="bg1">
                  <a:lumMod val="50000"/>
                </a:schemeClr>
              </a:buClr>
              <a:defRPr/>
            </a:pPr>
            <a:r>
              <a:rPr lang="zh-CN" altLang="en-US" dirty="0">
                <a:latin typeface="微软雅黑" pitchFamily="34" charset="-122"/>
                <a:ea typeface="微软雅黑" pitchFamily="34" charset="-122"/>
              </a:rPr>
              <a:t>学习完本课程后，您将能够了解：</a:t>
            </a:r>
            <a:endParaRPr lang="en-US" altLang="zh-CN" dirty="0">
              <a:latin typeface="微软雅黑" pitchFamily="34" charset="-122"/>
              <a:ea typeface="微软雅黑" pitchFamily="34" charset="-122"/>
            </a:endParaRPr>
          </a:p>
          <a:p>
            <a:pPr>
              <a:buClr>
                <a:schemeClr val="bg1">
                  <a:lumMod val="50000"/>
                </a:schemeClr>
              </a:buClr>
              <a:defRPr/>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、模块的概念及调用模块的方法</a:t>
            </a:r>
            <a:endParaRPr lang="zh-CN" altLang="en-US" dirty="0">
              <a:latin typeface="微软雅黑 Light"/>
              <a:ea typeface="微软雅黑 Light"/>
              <a:cs typeface="微软雅黑" pitchFamily="34" charset="-122"/>
            </a:endParaRPr>
          </a:p>
          <a:p>
            <a:pPr>
              <a:buClr>
                <a:schemeClr val="bg1">
                  <a:lumMod val="50000"/>
                </a:schemeClr>
              </a:buClr>
              <a:defRPr/>
            </a:pPr>
            <a:r>
              <a:rPr lang="en-US" altLang="zh-CN" dirty="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内置</a:t>
            </a:r>
            <a:r>
              <a:rPr lang="zh-CN" altLang="en-US" dirty="0" smtClean="0">
                <a:latin typeface="微软雅黑" pitchFamily="34" charset="-122"/>
                <a:ea typeface="微软雅黑" pitchFamily="34" charset="-122"/>
              </a:rPr>
              <a:t>模块</a:t>
            </a:r>
            <a:endParaRPr lang="en-US" altLang="zh-CN" dirty="0">
              <a:latin typeface="微软雅黑 Light"/>
              <a:ea typeface="微软雅黑 Light"/>
              <a:cs typeface="微软雅黑" pitchFamily="34" charset="-122"/>
            </a:endParaRPr>
          </a:p>
          <a:p>
            <a:pPr>
              <a:buClr>
                <a:schemeClr val="bg1">
                  <a:lumMod val="50000"/>
                </a:schemeClr>
              </a:buClr>
              <a:defRPr/>
            </a:pPr>
            <a:r>
              <a:rPr lang="en-US" altLang="zh-CN" dirty="0">
                <a:latin typeface="微软雅黑 Light"/>
                <a:ea typeface="微软雅黑 Light"/>
                <a:cs typeface="微软雅黑" pitchFamily="34" charset="-122"/>
              </a:rPr>
              <a:t>3</a:t>
            </a:r>
            <a:r>
              <a:rPr lang="zh-CN" altLang="en-US" dirty="0" smtClean="0">
                <a:latin typeface="微软雅黑 Light"/>
                <a:ea typeface="微软雅黑 Light"/>
                <a:cs typeface="微软雅黑" pitchFamily="34" charset="-122"/>
              </a:rPr>
              <a:t>、</a:t>
            </a:r>
            <a:r>
              <a:rPr lang="zh-CN" altLang="en-US" dirty="0">
                <a:latin typeface="微软雅黑 Light"/>
                <a:ea typeface="微软雅黑 Light"/>
                <a:cs typeface="微软雅黑" pitchFamily="34" charset="-122"/>
              </a:rPr>
              <a:t>第三方</a:t>
            </a:r>
            <a:r>
              <a:rPr lang="zh-CN" altLang="en-US" dirty="0" smtClean="0">
                <a:latin typeface="微软雅黑 Light"/>
                <a:ea typeface="微软雅黑 Light"/>
                <a:cs typeface="微软雅黑" pitchFamily="34" charset="-122"/>
              </a:rPr>
              <a:t>模块</a:t>
            </a:r>
            <a:endParaRPr lang="zh-CN" altLang="en-US" dirty="0">
              <a:latin typeface="微软雅黑 Light"/>
              <a:ea typeface="微软雅黑 Light"/>
              <a:cs typeface="微软雅黑" pitchFamily="34" charset="-122"/>
            </a:endParaRPr>
          </a:p>
          <a:p>
            <a:pPr>
              <a:buClr>
                <a:schemeClr val="bg1">
                  <a:lumMod val="50000"/>
                </a:schemeClr>
              </a:buClr>
              <a:defRPr/>
            </a:pPr>
            <a:endParaRPr lang="en-US" altLang="zh-CN"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Light"/>
              <a:ea typeface="微软雅黑 Light"/>
              <a:cs typeface="微软雅黑" pitchFamily="34" charset="-122"/>
            </a:endParaRPr>
          </a:p>
          <a:p>
            <a:pPr>
              <a:buClr>
                <a:schemeClr val="bg1">
                  <a:lumMod val="50000"/>
                </a:schemeClr>
              </a:buClr>
              <a:defRPr/>
            </a:pPr>
            <a:endParaRPr lang="zh-CN" altLang="en-US" dirty="0">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smtClean="0">
                <a:solidFill>
                  <a:schemeClr val="tx1"/>
                </a:solidFill>
              </a:rPr>
              <a:t>Python</a:t>
            </a:r>
            <a:r>
              <a:rPr lang="zh-CN" altLang="en-US" sz="2400" b="1" dirty="0" smtClean="0">
                <a:solidFill>
                  <a:schemeClr val="tx1"/>
                </a:solidFill>
              </a:rPr>
              <a:t>能做什么？</a:t>
            </a:r>
            <a:endParaRPr lang="zh-CN" altLang="en-US" sz="2400" b="1" dirty="0">
              <a:solidFill>
                <a:schemeClr val="tx1"/>
              </a:solidFill>
            </a:endParaRPr>
          </a:p>
        </p:txBody>
      </p:sp>
      <p:pic>
        <p:nvPicPr>
          <p:cNvPr id="92162" name="Picture 2"/>
          <p:cNvPicPr>
            <a:picLocks noChangeAspect="1" noChangeArrowheads="1"/>
          </p:cNvPicPr>
          <p:nvPr/>
        </p:nvPicPr>
        <p:blipFill>
          <a:blip r:embed="rId3" cstate="print"/>
          <a:srcRect/>
          <a:stretch>
            <a:fillRect/>
          </a:stretch>
        </p:blipFill>
        <p:spPr bwMode="auto">
          <a:xfrm>
            <a:off x="785786" y="1214422"/>
            <a:ext cx="1664725" cy="1428760"/>
          </a:xfrm>
          <a:prstGeom prst="rect">
            <a:avLst/>
          </a:prstGeom>
          <a:noFill/>
          <a:ln w="9525">
            <a:noFill/>
            <a:miter lim="800000"/>
            <a:headEnd/>
            <a:tailEnd/>
          </a:ln>
          <a:effectLst/>
        </p:spPr>
      </p:pic>
      <p:pic>
        <p:nvPicPr>
          <p:cNvPr id="92163" name="Picture 3"/>
          <p:cNvPicPr>
            <a:picLocks noChangeAspect="1" noChangeArrowheads="1"/>
          </p:cNvPicPr>
          <p:nvPr/>
        </p:nvPicPr>
        <p:blipFill>
          <a:blip r:embed="rId4" cstate="print"/>
          <a:srcRect/>
          <a:stretch>
            <a:fillRect/>
          </a:stretch>
        </p:blipFill>
        <p:spPr bwMode="auto">
          <a:xfrm>
            <a:off x="3571868" y="1285860"/>
            <a:ext cx="1928826" cy="1298873"/>
          </a:xfrm>
          <a:prstGeom prst="rect">
            <a:avLst/>
          </a:prstGeom>
          <a:noFill/>
          <a:ln w="9525">
            <a:noFill/>
            <a:miter lim="800000"/>
            <a:headEnd/>
            <a:tailEnd/>
          </a:ln>
          <a:effectLst/>
        </p:spPr>
      </p:pic>
      <p:pic>
        <p:nvPicPr>
          <p:cNvPr id="92165" name="Picture 5"/>
          <p:cNvPicPr>
            <a:picLocks noChangeAspect="1" noChangeArrowheads="1"/>
          </p:cNvPicPr>
          <p:nvPr/>
        </p:nvPicPr>
        <p:blipFill>
          <a:blip r:embed="rId5"/>
          <a:srcRect/>
          <a:stretch>
            <a:fillRect/>
          </a:stretch>
        </p:blipFill>
        <p:spPr bwMode="auto">
          <a:xfrm>
            <a:off x="6500826" y="1285860"/>
            <a:ext cx="1714512" cy="1365260"/>
          </a:xfrm>
          <a:prstGeom prst="rect">
            <a:avLst/>
          </a:prstGeom>
          <a:noFill/>
          <a:ln w="9525">
            <a:noFill/>
            <a:miter lim="800000"/>
            <a:headEnd/>
            <a:tailEnd/>
          </a:ln>
          <a:effectLst/>
        </p:spPr>
      </p:pic>
      <p:pic>
        <p:nvPicPr>
          <p:cNvPr id="92166" name="Picture 6"/>
          <p:cNvPicPr>
            <a:picLocks noChangeAspect="1" noChangeArrowheads="1"/>
          </p:cNvPicPr>
          <p:nvPr/>
        </p:nvPicPr>
        <p:blipFill>
          <a:blip r:embed="rId6"/>
          <a:srcRect/>
          <a:stretch>
            <a:fillRect/>
          </a:stretch>
        </p:blipFill>
        <p:spPr bwMode="auto">
          <a:xfrm>
            <a:off x="571472" y="3857628"/>
            <a:ext cx="2051885" cy="1793838"/>
          </a:xfrm>
          <a:prstGeom prst="rect">
            <a:avLst/>
          </a:prstGeom>
          <a:noFill/>
          <a:ln w="9525">
            <a:noFill/>
            <a:miter lim="800000"/>
            <a:headEnd/>
            <a:tailEnd/>
          </a:ln>
          <a:effectLst/>
        </p:spPr>
      </p:pic>
      <p:sp>
        <p:nvSpPr>
          <p:cNvPr id="9" name="TextBox 8"/>
          <p:cNvSpPr txBox="1"/>
          <p:nvPr/>
        </p:nvSpPr>
        <p:spPr>
          <a:xfrm>
            <a:off x="0" y="2786058"/>
            <a:ext cx="3143240" cy="369332"/>
          </a:xfrm>
          <a:prstGeom prst="rect">
            <a:avLst/>
          </a:prstGeom>
          <a:noFill/>
        </p:spPr>
        <p:txBody>
          <a:bodyPr wrap="square" rtlCol="0">
            <a:spAutoFit/>
          </a:bodyPr>
          <a:lstStyle/>
          <a:p>
            <a:pPr algn="ctr"/>
            <a:r>
              <a:rPr lang="en-US" altLang="zh-CN" b="1" dirty="0" smtClean="0"/>
              <a:t>Web</a:t>
            </a:r>
            <a:r>
              <a:rPr lang="zh-CN" altLang="en-US" b="1" dirty="0" smtClean="0"/>
              <a:t>开发</a:t>
            </a:r>
            <a:endParaRPr lang="en-US" altLang="zh-CN" b="1" dirty="0" smtClean="0"/>
          </a:p>
        </p:txBody>
      </p:sp>
      <p:sp>
        <p:nvSpPr>
          <p:cNvPr id="10" name="TextBox 9"/>
          <p:cNvSpPr txBox="1"/>
          <p:nvPr/>
        </p:nvSpPr>
        <p:spPr>
          <a:xfrm>
            <a:off x="3000364" y="2803604"/>
            <a:ext cx="3143240" cy="369332"/>
          </a:xfrm>
          <a:prstGeom prst="rect">
            <a:avLst/>
          </a:prstGeom>
          <a:noFill/>
        </p:spPr>
        <p:txBody>
          <a:bodyPr wrap="square" rtlCol="0">
            <a:spAutoFit/>
          </a:bodyPr>
          <a:lstStyle/>
          <a:p>
            <a:pPr algn="ctr"/>
            <a:r>
              <a:rPr lang="zh-CN" altLang="en-US" b="1" dirty="0" smtClean="0"/>
              <a:t>系统网络运维</a:t>
            </a:r>
            <a:endParaRPr lang="en-US" altLang="zh-CN" b="1" dirty="0" smtClean="0"/>
          </a:p>
        </p:txBody>
      </p:sp>
      <p:sp>
        <p:nvSpPr>
          <p:cNvPr id="11" name="TextBox 10"/>
          <p:cNvSpPr txBox="1"/>
          <p:nvPr/>
        </p:nvSpPr>
        <p:spPr>
          <a:xfrm>
            <a:off x="6000760" y="2786058"/>
            <a:ext cx="3143240" cy="369332"/>
          </a:xfrm>
          <a:prstGeom prst="rect">
            <a:avLst/>
          </a:prstGeom>
          <a:noFill/>
        </p:spPr>
        <p:txBody>
          <a:bodyPr wrap="square" rtlCol="0">
            <a:spAutoFit/>
          </a:bodyPr>
          <a:lstStyle/>
          <a:p>
            <a:pPr algn="ctr"/>
            <a:r>
              <a:rPr lang="zh-CN" altLang="en-US" b="1" dirty="0" smtClean="0"/>
              <a:t>科学与数字计算</a:t>
            </a:r>
            <a:endParaRPr lang="en-US" altLang="zh-CN" b="1" dirty="0" smtClean="0"/>
          </a:p>
        </p:txBody>
      </p:sp>
      <p:sp>
        <p:nvSpPr>
          <p:cNvPr id="12" name="TextBox 11"/>
          <p:cNvSpPr txBox="1"/>
          <p:nvPr/>
        </p:nvSpPr>
        <p:spPr>
          <a:xfrm>
            <a:off x="0" y="5715016"/>
            <a:ext cx="3143240" cy="369332"/>
          </a:xfrm>
          <a:prstGeom prst="rect">
            <a:avLst/>
          </a:prstGeom>
          <a:noFill/>
        </p:spPr>
        <p:txBody>
          <a:bodyPr wrap="square" rtlCol="0">
            <a:spAutoFit/>
          </a:bodyPr>
          <a:lstStyle/>
          <a:p>
            <a:pPr algn="ctr"/>
            <a:r>
              <a:rPr lang="zh-CN" altLang="en-US" b="1" dirty="0" smtClean="0"/>
              <a:t>游戏开发</a:t>
            </a:r>
            <a:endParaRPr lang="en-US" altLang="zh-CN" b="1" dirty="0" smtClean="0"/>
          </a:p>
        </p:txBody>
      </p:sp>
      <p:sp>
        <p:nvSpPr>
          <p:cNvPr id="13" name="TextBox 12"/>
          <p:cNvSpPr txBox="1"/>
          <p:nvPr/>
        </p:nvSpPr>
        <p:spPr>
          <a:xfrm>
            <a:off x="3214678" y="5786454"/>
            <a:ext cx="3143240" cy="369332"/>
          </a:xfrm>
          <a:prstGeom prst="rect">
            <a:avLst/>
          </a:prstGeom>
          <a:noFill/>
        </p:spPr>
        <p:txBody>
          <a:bodyPr wrap="square" rtlCol="0">
            <a:spAutoFit/>
          </a:bodyPr>
          <a:lstStyle/>
          <a:p>
            <a:pPr algn="ctr"/>
            <a:r>
              <a:rPr lang="zh-CN" altLang="en-US" b="1" dirty="0" smtClean="0"/>
              <a:t>图形界面开发</a:t>
            </a:r>
            <a:endParaRPr lang="en-US" altLang="zh-CN" b="1" dirty="0" smtClean="0"/>
          </a:p>
        </p:txBody>
      </p:sp>
      <p:pic>
        <p:nvPicPr>
          <p:cNvPr id="92168" name="Picture 8"/>
          <p:cNvPicPr>
            <a:picLocks noChangeAspect="1" noChangeArrowheads="1"/>
          </p:cNvPicPr>
          <p:nvPr/>
        </p:nvPicPr>
        <p:blipFill>
          <a:blip r:embed="rId7"/>
          <a:srcRect/>
          <a:stretch>
            <a:fillRect/>
          </a:stretch>
        </p:blipFill>
        <p:spPr bwMode="auto">
          <a:xfrm>
            <a:off x="3778913" y="3825544"/>
            <a:ext cx="1852616" cy="1865662"/>
          </a:xfrm>
          <a:prstGeom prst="rect">
            <a:avLst/>
          </a:prstGeom>
          <a:noFill/>
          <a:ln w="9525">
            <a:noFill/>
            <a:miter lim="800000"/>
            <a:headEnd/>
            <a:tailEnd/>
          </a:ln>
          <a:effectLst/>
        </p:spPr>
      </p:pic>
      <p:pic>
        <p:nvPicPr>
          <p:cNvPr id="92170" name="Picture 10"/>
          <p:cNvPicPr>
            <a:picLocks noChangeAspect="1" noChangeArrowheads="1"/>
          </p:cNvPicPr>
          <p:nvPr/>
        </p:nvPicPr>
        <p:blipFill>
          <a:blip r:embed="rId8" cstate="print"/>
          <a:srcRect/>
          <a:stretch>
            <a:fillRect/>
          </a:stretch>
        </p:blipFill>
        <p:spPr bwMode="auto">
          <a:xfrm>
            <a:off x="6500826" y="3857628"/>
            <a:ext cx="1887176" cy="1871656"/>
          </a:xfrm>
          <a:prstGeom prst="rect">
            <a:avLst/>
          </a:prstGeom>
          <a:noFill/>
          <a:ln w="9525">
            <a:noFill/>
            <a:miter lim="800000"/>
            <a:headEnd/>
            <a:tailEnd/>
          </a:ln>
          <a:effectLst/>
        </p:spPr>
      </p:pic>
      <p:sp>
        <p:nvSpPr>
          <p:cNvPr id="17" name="TextBox 16"/>
          <p:cNvSpPr txBox="1"/>
          <p:nvPr/>
        </p:nvSpPr>
        <p:spPr>
          <a:xfrm>
            <a:off x="6000760" y="5786454"/>
            <a:ext cx="3143240" cy="369332"/>
          </a:xfrm>
          <a:prstGeom prst="rect">
            <a:avLst/>
          </a:prstGeom>
          <a:noFill/>
        </p:spPr>
        <p:txBody>
          <a:bodyPr wrap="square" rtlCol="0">
            <a:spAutoFit/>
          </a:bodyPr>
          <a:lstStyle/>
          <a:p>
            <a:pPr algn="ctr"/>
            <a:r>
              <a:rPr lang="zh-CN" altLang="en-US" b="1" dirty="0" smtClean="0"/>
              <a:t>网络编程</a:t>
            </a:r>
            <a:endParaRPr lang="en-US" altLang="zh-CN" b="1" dirty="0" smtClean="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942124"/>
                </a:solidFill>
              </a:rPr>
              <a:t>模块</a:t>
            </a:r>
            <a:endParaRPr lang="zh-CN" altLang="en-US" dirty="0" smtClean="0"/>
          </a:p>
        </p:txBody>
      </p:sp>
      <p:sp>
        <p:nvSpPr>
          <p:cNvPr id="58371" name="内容占位符 1"/>
          <p:cNvSpPr>
            <a:spLocks noGrp="1"/>
          </p:cNvSpPr>
          <p:nvPr/>
        </p:nvSpPr>
        <p:spPr bwMode="auto">
          <a:xfrm>
            <a:off x="214282" y="1857364"/>
            <a:ext cx="4371975" cy="4608513"/>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lang="zh-CN" altLang="en-US" sz="2400" dirty="0" smtClean="0"/>
              <a:t>在</a:t>
            </a:r>
            <a:r>
              <a:rPr lang="en-US" altLang="zh-CN" sz="2400" dirty="0" smtClean="0"/>
              <a:t>Python</a:t>
            </a:r>
            <a:r>
              <a:rPr lang="zh-CN" altLang="en-US" sz="2400" dirty="0" smtClean="0"/>
              <a:t>中，一个</a:t>
            </a:r>
            <a:r>
              <a:rPr lang="en-US" altLang="zh-CN" sz="2400" dirty="0" smtClean="0"/>
              <a:t>.</a:t>
            </a:r>
            <a:r>
              <a:rPr lang="en-US" altLang="zh-CN" sz="2400" dirty="0" err="1" smtClean="0"/>
              <a:t>py</a:t>
            </a:r>
            <a:r>
              <a:rPr lang="zh-CN" altLang="en-US" sz="2400" dirty="0" smtClean="0"/>
              <a:t>文件就称之为一个模块（</a:t>
            </a:r>
            <a:r>
              <a:rPr lang="en-US" altLang="zh-CN" sz="2400" dirty="0" smtClean="0"/>
              <a:t>Module</a:t>
            </a:r>
            <a:r>
              <a:rPr lang="zh-CN" altLang="en-US" sz="2400" dirty="0" smtClean="0"/>
              <a:t>）</a:t>
            </a:r>
            <a:endParaRPr lang="en-US" altLang="zh-CN" sz="2400" dirty="0" smtClean="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lang="zh-CN" altLang="en-US" sz="2400" dirty="0" smtClean="0">
                <a:latin typeface="微软雅黑 Light"/>
                <a:ea typeface="微软雅黑 Light"/>
                <a:cs typeface="微软雅黑 Light"/>
              </a:rPr>
              <a:t>模块</a:t>
            </a:r>
            <a:r>
              <a:rPr lang="zh-CN" altLang="en-US" sz="2400" dirty="0">
                <a:latin typeface="微软雅黑 Light"/>
                <a:ea typeface="微软雅黑 Light"/>
                <a:cs typeface="微软雅黑 Light"/>
              </a:rPr>
              <a:t>的执行环境：模块包含变量、函数、类以及其他的模块（如果导入的话），而函数也有自己的本地变量</a:t>
            </a:r>
            <a:endParaRPr lang="en-US" altLang="zh-CN" sz="2400" dirty="0">
              <a:latin typeface="微软雅黑 Light"/>
              <a:ea typeface="微软雅黑 Light"/>
              <a:cs typeface="微软雅黑 Light"/>
            </a:endParaRPr>
          </a:p>
        </p:txBody>
      </p:sp>
      <p:sp>
        <p:nvSpPr>
          <p:cNvPr id="58372" name="内容占位符 1"/>
          <p:cNvSpPr txBox="1">
            <a:spLocks/>
          </p:cNvSpPr>
          <p:nvPr/>
        </p:nvSpPr>
        <p:spPr bwMode="auto">
          <a:xfrm>
            <a:off x="3668713" y="941388"/>
            <a:ext cx="4371975" cy="676275"/>
          </a:xfrm>
          <a:prstGeom prst="rect">
            <a:avLst/>
          </a:prstGeom>
          <a:noFill/>
          <a:ln w="9525">
            <a:noFill/>
            <a:miter lim="800000"/>
            <a:headEnd/>
            <a:tailEnd/>
          </a:ln>
        </p:spPr>
        <p:txBody>
          <a:bodyPr/>
          <a:lstStyle/>
          <a:p>
            <a:pPr>
              <a:lnSpc>
                <a:spcPct val="150000"/>
              </a:lnSpc>
            </a:pPr>
            <a:r>
              <a:rPr lang="zh-CN" altLang="en-US" sz="2400" b="1">
                <a:solidFill>
                  <a:srgbClr val="942124"/>
                </a:solidFill>
                <a:ea typeface="微软雅黑" pitchFamily="34" charset="-122"/>
              </a:rPr>
              <a:t>模块内的情况及模块的交互</a:t>
            </a:r>
            <a:endParaRPr lang="en-US" altLang="zh-CN" sz="2400" b="1">
              <a:solidFill>
                <a:srgbClr val="942124"/>
              </a:solidFill>
              <a:ea typeface="微软雅黑" pitchFamily="34" charset="-122"/>
            </a:endParaRPr>
          </a:p>
        </p:txBody>
      </p:sp>
      <p:grpSp>
        <p:nvGrpSpPr>
          <p:cNvPr id="2" name="组 14"/>
          <p:cNvGrpSpPr>
            <a:grpSpLocks/>
          </p:cNvGrpSpPr>
          <p:nvPr/>
        </p:nvGrpSpPr>
        <p:grpSpPr bwMode="auto">
          <a:xfrm>
            <a:off x="4519613" y="1436688"/>
            <a:ext cx="4244975" cy="5156200"/>
            <a:chOff x="6179880" y="1020335"/>
            <a:chExt cx="5915641" cy="5463223"/>
          </a:xfrm>
        </p:grpSpPr>
        <p:sp>
          <p:nvSpPr>
            <p:cNvPr id="7" name="圆角矩形 6"/>
            <p:cNvSpPr/>
            <p:nvPr/>
          </p:nvSpPr>
          <p:spPr>
            <a:xfrm>
              <a:off x="6179880" y="1556901"/>
              <a:ext cx="2796324" cy="4896381"/>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dirty="0"/>
            </a:p>
          </p:txBody>
        </p:sp>
        <p:sp>
          <p:nvSpPr>
            <p:cNvPr id="8" name="圆角矩形 7"/>
            <p:cNvSpPr/>
            <p:nvPr/>
          </p:nvSpPr>
          <p:spPr>
            <a:xfrm>
              <a:off x="6648884" y="2132154"/>
              <a:ext cx="1871590" cy="657673"/>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8376" name="文本框 2"/>
            <p:cNvSpPr txBox="1">
              <a:spLocks noChangeArrowheads="1"/>
            </p:cNvSpPr>
            <p:nvPr/>
          </p:nvSpPr>
          <p:spPr bwMode="auto">
            <a:xfrm>
              <a:off x="6352271" y="1675996"/>
              <a:ext cx="1066773" cy="461558"/>
            </a:xfrm>
            <a:prstGeom prst="rect">
              <a:avLst/>
            </a:prstGeom>
            <a:noFill/>
            <a:ln w="9525">
              <a:noFill/>
              <a:miter lim="800000"/>
              <a:headEnd/>
              <a:tailEnd/>
            </a:ln>
          </p:spPr>
          <p:txBody>
            <a:bodyPr wrap="none">
              <a:spAutoFit/>
            </a:bodyPr>
            <a:lstStyle/>
            <a:p>
              <a:r>
                <a:rPr kumimoji="1" lang="zh-CN" altLang="en-US" sz="2400">
                  <a:solidFill>
                    <a:srgbClr val="942124"/>
                  </a:solidFill>
                  <a:latin typeface="Microsoft YaHei Light"/>
                  <a:ea typeface="Microsoft YaHei Light"/>
                  <a:cs typeface="Microsoft YaHei Light"/>
                </a:rPr>
                <a:t>模块</a:t>
              </a:r>
            </a:p>
          </p:txBody>
        </p:sp>
        <p:sp>
          <p:nvSpPr>
            <p:cNvPr id="58377" name="文本框 31"/>
            <p:cNvSpPr txBox="1">
              <a:spLocks noChangeArrowheads="1"/>
            </p:cNvSpPr>
            <p:nvPr/>
          </p:nvSpPr>
          <p:spPr bwMode="auto">
            <a:xfrm>
              <a:off x="6978743" y="2261029"/>
              <a:ext cx="1613837" cy="400017"/>
            </a:xfrm>
            <a:prstGeom prst="rect">
              <a:avLst/>
            </a:prstGeom>
            <a:noFill/>
            <a:ln w="9525">
              <a:noFill/>
              <a:miter lim="800000"/>
              <a:headEnd/>
              <a:tailEnd/>
            </a:ln>
          </p:spPr>
          <p:txBody>
            <a:bodyPr wrap="none">
              <a:spAutoFit/>
            </a:bodyPr>
            <a:lstStyle/>
            <a:p>
              <a:r>
                <a:rPr kumimoji="1" lang="zh-CN" altLang="en-US" sz="2000">
                  <a:solidFill>
                    <a:srgbClr val="942124"/>
                  </a:solidFill>
                  <a:latin typeface="Microsoft YaHei Light"/>
                  <a:ea typeface="Microsoft YaHei Light"/>
                  <a:cs typeface="Microsoft YaHei Light"/>
                </a:rPr>
                <a:t>全局变量</a:t>
              </a:r>
            </a:p>
          </p:txBody>
        </p:sp>
        <p:sp>
          <p:nvSpPr>
            <p:cNvPr id="11" name="圆角矩形 10"/>
            <p:cNvSpPr/>
            <p:nvPr/>
          </p:nvSpPr>
          <p:spPr>
            <a:xfrm>
              <a:off x="6673218" y="3464319"/>
              <a:ext cx="1871590" cy="655990"/>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8379" name="文本框 33"/>
            <p:cNvSpPr txBox="1">
              <a:spLocks noChangeArrowheads="1"/>
            </p:cNvSpPr>
            <p:nvPr/>
          </p:nvSpPr>
          <p:spPr bwMode="auto">
            <a:xfrm>
              <a:off x="6970487" y="3592743"/>
              <a:ext cx="1613837" cy="400017"/>
            </a:xfrm>
            <a:prstGeom prst="rect">
              <a:avLst/>
            </a:prstGeom>
            <a:noFill/>
            <a:ln w="9525">
              <a:noFill/>
              <a:miter lim="800000"/>
              <a:headEnd/>
              <a:tailEnd/>
            </a:ln>
          </p:spPr>
          <p:txBody>
            <a:bodyPr wrap="none">
              <a:spAutoFit/>
            </a:bodyPr>
            <a:lstStyle/>
            <a:p>
              <a:r>
                <a:rPr kumimoji="1" lang="zh-CN" altLang="en-US" sz="2000">
                  <a:solidFill>
                    <a:srgbClr val="942124"/>
                  </a:solidFill>
                  <a:latin typeface="Microsoft YaHei Light"/>
                  <a:ea typeface="Microsoft YaHei Light"/>
                  <a:cs typeface="Microsoft YaHei Light"/>
                </a:rPr>
                <a:t>局部变量</a:t>
              </a:r>
            </a:p>
          </p:txBody>
        </p:sp>
        <p:sp>
          <p:nvSpPr>
            <p:cNvPr id="13" name="圆角矩形 12"/>
            <p:cNvSpPr/>
            <p:nvPr/>
          </p:nvSpPr>
          <p:spPr>
            <a:xfrm>
              <a:off x="6600214" y="2984942"/>
              <a:ext cx="2028662" cy="1291797"/>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8381" name="文本框 35"/>
            <p:cNvSpPr txBox="1">
              <a:spLocks noChangeArrowheads="1"/>
            </p:cNvSpPr>
            <p:nvPr/>
          </p:nvSpPr>
          <p:spPr bwMode="auto">
            <a:xfrm>
              <a:off x="6647931" y="3024852"/>
              <a:ext cx="930008" cy="400017"/>
            </a:xfrm>
            <a:prstGeom prst="rect">
              <a:avLst/>
            </a:prstGeom>
            <a:noFill/>
            <a:ln w="9525">
              <a:noFill/>
              <a:miter lim="800000"/>
              <a:headEnd/>
              <a:tailEnd/>
            </a:ln>
          </p:spPr>
          <p:txBody>
            <a:bodyPr wrap="none">
              <a:spAutoFit/>
            </a:bodyPr>
            <a:lstStyle/>
            <a:p>
              <a:r>
                <a:rPr kumimoji="1" lang="zh-CN" altLang="en-US" sz="2000">
                  <a:solidFill>
                    <a:srgbClr val="942124"/>
                  </a:solidFill>
                  <a:latin typeface="Microsoft YaHei Light"/>
                  <a:ea typeface="Microsoft YaHei Light"/>
                  <a:cs typeface="Microsoft YaHei Light"/>
                </a:rPr>
                <a:t>函数</a:t>
              </a:r>
            </a:p>
          </p:txBody>
        </p:sp>
        <p:sp>
          <p:nvSpPr>
            <p:cNvPr id="15" name="圆角矩形 14"/>
            <p:cNvSpPr/>
            <p:nvPr/>
          </p:nvSpPr>
          <p:spPr>
            <a:xfrm>
              <a:off x="6600214" y="4868812"/>
              <a:ext cx="1871590" cy="1155552"/>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8383" name="文本框 37"/>
            <p:cNvSpPr txBox="1">
              <a:spLocks noChangeArrowheads="1"/>
            </p:cNvSpPr>
            <p:nvPr/>
          </p:nvSpPr>
          <p:spPr bwMode="auto">
            <a:xfrm>
              <a:off x="6970487" y="4994529"/>
              <a:ext cx="930008" cy="400017"/>
            </a:xfrm>
            <a:prstGeom prst="rect">
              <a:avLst/>
            </a:prstGeom>
            <a:noFill/>
            <a:ln w="9525">
              <a:noFill/>
              <a:miter lim="800000"/>
              <a:headEnd/>
              <a:tailEnd/>
            </a:ln>
          </p:spPr>
          <p:txBody>
            <a:bodyPr wrap="none">
              <a:spAutoFit/>
            </a:bodyPr>
            <a:lstStyle/>
            <a:p>
              <a:r>
                <a:rPr kumimoji="1" lang="zh-CN" altLang="en-US" sz="2000">
                  <a:solidFill>
                    <a:srgbClr val="942124"/>
                  </a:solidFill>
                  <a:latin typeface="Microsoft YaHei Light"/>
                  <a:ea typeface="Microsoft YaHei Light"/>
                  <a:cs typeface="Microsoft YaHei Light"/>
                </a:rPr>
                <a:t>成员</a:t>
              </a:r>
            </a:p>
          </p:txBody>
        </p:sp>
        <p:sp>
          <p:nvSpPr>
            <p:cNvPr id="17" name="圆角矩形 16"/>
            <p:cNvSpPr/>
            <p:nvPr/>
          </p:nvSpPr>
          <p:spPr>
            <a:xfrm>
              <a:off x="6527208" y="4387753"/>
              <a:ext cx="2028663" cy="1850229"/>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dirty="0"/>
            </a:p>
          </p:txBody>
        </p:sp>
        <p:sp>
          <p:nvSpPr>
            <p:cNvPr id="58385" name="文本框 39"/>
            <p:cNvSpPr txBox="1">
              <a:spLocks noChangeArrowheads="1"/>
            </p:cNvSpPr>
            <p:nvPr/>
          </p:nvSpPr>
          <p:spPr bwMode="auto">
            <a:xfrm>
              <a:off x="6647931" y="4426638"/>
              <a:ext cx="588092" cy="400017"/>
            </a:xfrm>
            <a:prstGeom prst="rect">
              <a:avLst/>
            </a:prstGeom>
            <a:noFill/>
            <a:ln w="9525">
              <a:noFill/>
              <a:miter lim="800000"/>
              <a:headEnd/>
              <a:tailEnd/>
            </a:ln>
          </p:spPr>
          <p:txBody>
            <a:bodyPr wrap="none">
              <a:spAutoFit/>
            </a:bodyPr>
            <a:lstStyle/>
            <a:p>
              <a:r>
                <a:rPr kumimoji="1" lang="zh-CN" altLang="en-US" sz="2000">
                  <a:solidFill>
                    <a:srgbClr val="942124"/>
                  </a:solidFill>
                  <a:latin typeface="Microsoft YaHei Light"/>
                  <a:ea typeface="Microsoft YaHei Light"/>
                  <a:cs typeface="Microsoft YaHei Light"/>
                </a:rPr>
                <a:t>类</a:t>
              </a:r>
            </a:p>
          </p:txBody>
        </p:sp>
        <p:sp>
          <p:nvSpPr>
            <p:cNvPr id="19" name="圆角矩形 18"/>
            <p:cNvSpPr/>
            <p:nvPr/>
          </p:nvSpPr>
          <p:spPr>
            <a:xfrm>
              <a:off x="6817017" y="5440701"/>
              <a:ext cx="1515412" cy="556750"/>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a:p>
          </p:txBody>
        </p:sp>
        <p:sp>
          <p:nvSpPr>
            <p:cNvPr id="58387" name="文本框 41"/>
            <p:cNvSpPr txBox="1">
              <a:spLocks noChangeArrowheads="1"/>
            </p:cNvSpPr>
            <p:nvPr/>
          </p:nvSpPr>
          <p:spPr bwMode="auto">
            <a:xfrm>
              <a:off x="7260022" y="5518634"/>
              <a:ext cx="930008" cy="400017"/>
            </a:xfrm>
            <a:prstGeom prst="rect">
              <a:avLst/>
            </a:prstGeom>
            <a:noFill/>
            <a:ln w="9525">
              <a:noFill/>
              <a:miter lim="800000"/>
              <a:headEnd/>
              <a:tailEnd/>
            </a:ln>
          </p:spPr>
          <p:txBody>
            <a:bodyPr wrap="none">
              <a:spAutoFit/>
            </a:bodyPr>
            <a:lstStyle/>
            <a:p>
              <a:r>
                <a:rPr kumimoji="1" lang="zh-CN" altLang="en-US" sz="2000">
                  <a:solidFill>
                    <a:srgbClr val="942124"/>
                  </a:solidFill>
                  <a:latin typeface="Microsoft YaHei Light"/>
                  <a:ea typeface="Microsoft YaHei Light"/>
                  <a:cs typeface="Microsoft YaHei Light"/>
                </a:rPr>
                <a:t>变量</a:t>
              </a:r>
            </a:p>
          </p:txBody>
        </p:sp>
        <p:sp>
          <p:nvSpPr>
            <p:cNvPr id="21" name="圆角矩形 20"/>
            <p:cNvSpPr/>
            <p:nvPr/>
          </p:nvSpPr>
          <p:spPr>
            <a:xfrm>
              <a:off x="10135440" y="1020335"/>
              <a:ext cx="1692395" cy="2443984"/>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dirty="0"/>
            </a:p>
          </p:txBody>
        </p:sp>
        <p:sp>
          <p:nvSpPr>
            <p:cNvPr id="58389" name="文本框 46"/>
            <p:cNvSpPr txBox="1">
              <a:spLocks noChangeArrowheads="1"/>
            </p:cNvSpPr>
            <p:nvPr/>
          </p:nvSpPr>
          <p:spPr bwMode="auto">
            <a:xfrm rot="-2823404">
              <a:off x="8996276" y="2285673"/>
              <a:ext cx="896192" cy="533387"/>
            </a:xfrm>
            <a:prstGeom prst="rect">
              <a:avLst/>
            </a:prstGeom>
            <a:noFill/>
            <a:ln w="9525">
              <a:noFill/>
              <a:miter lim="800000"/>
              <a:headEnd/>
              <a:tailEnd/>
            </a:ln>
          </p:spPr>
          <p:txBody>
            <a:bodyPr wrap="none">
              <a:spAutoFit/>
            </a:bodyPr>
            <a:lstStyle/>
            <a:p>
              <a:r>
                <a:rPr kumimoji="1" lang="en-US" altLang="zh-CN" sz="2000">
                  <a:solidFill>
                    <a:srgbClr val="942124"/>
                  </a:solidFill>
                  <a:latin typeface="Monaco"/>
                  <a:ea typeface="Monaco"/>
                  <a:cs typeface="Monaco"/>
                </a:rPr>
                <a:t>import</a:t>
              </a:r>
              <a:endParaRPr kumimoji="1" lang="zh-CN" altLang="en-US" sz="2000">
                <a:solidFill>
                  <a:srgbClr val="942124"/>
                </a:solidFill>
                <a:latin typeface="Monaco"/>
                <a:ea typeface="Monaco"/>
                <a:cs typeface="Monaco"/>
              </a:endParaRPr>
            </a:p>
          </p:txBody>
        </p:sp>
        <p:sp>
          <p:nvSpPr>
            <p:cNvPr id="58390" name="文本框 47"/>
            <p:cNvSpPr txBox="1">
              <a:spLocks noChangeArrowheads="1"/>
            </p:cNvSpPr>
            <p:nvPr/>
          </p:nvSpPr>
          <p:spPr bwMode="auto">
            <a:xfrm>
              <a:off x="10047201" y="1202849"/>
              <a:ext cx="2024134" cy="707722"/>
            </a:xfrm>
            <a:prstGeom prst="rect">
              <a:avLst/>
            </a:prstGeom>
            <a:noFill/>
            <a:ln w="9525">
              <a:noFill/>
              <a:miter lim="800000"/>
              <a:headEnd/>
              <a:tailEnd/>
            </a:ln>
          </p:spPr>
          <p:txBody>
            <a:bodyPr wrap="none">
              <a:spAutoFit/>
            </a:bodyPr>
            <a:lstStyle/>
            <a:p>
              <a:r>
                <a:rPr kumimoji="1" lang="zh-CN" altLang="en-US" sz="2400">
                  <a:solidFill>
                    <a:srgbClr val="942124"/>
                  </a:solidFill>
                  <a:latin typeface="Microsoft YaHei Light"/>
                  <a:ea typeface="Microsoft YaHei Light"/>
                  <a:cs typeface="Microsoft YaHei Light"/>
                </a:rPr>
                <a:t>其他模块</a:t>
              </a:r>
              <a:endParaRPr kumimoji="1" lang="en-US" altLang="zh-CN" sz="2400">
                <a:solidFill>
                  <a:srgbClr val="942124"/>
                </a:solidFill>
                <a:latin typeface="Microsoft YaHei Light"/>
                <a:ea typeface="Microsoft YaHei Light"/>
                <a:cs typeface="Microsoft YaHei Light"/>
              </a:endParaRPr>
            </a:p>
            <a:p>
              <a:r>
                <a:rPr kumimoji="1" lang="zh-CN" altLang="en-US" sz="1600">
                  <a:solidFill>
                    <a:srgbClr val="942124"/>
                  </a:solidFill>
                  <a:latin typeface="Microsoft YaHei Light"/>
                  <a:ea typeface="Microsoft YaHei Light"/>
                  <a:cs typeface="Microsoft YaHei Light"/>
                </a:rPr>
                <a:t>（</a:t>
              </a:r>
              <a:r>
                <a:rPr kumimoji="1" lang="en-US" altLang="zh-CN" sz="1600">
                  <a:solidFill>
                    <a:srgbClr val="942124"/>
                  </a:solidFill>
                  <a:latin typeface="Microsoft YaHei Light"/>
                  <a:ea typeface="Microsoft YaHei Light"/>
                  <a:cs typeface="Microsoft YaHei Light"/>
                </a:rPr>
                <a:t>Python</a:t>
              </a:r>
              <a:r>
                <a:rPr kumimoji="1" lang="zh-CN" altLang="en-US" sz="1600">
                  <a:solidFill>
                    <a:srgbClr val="942124"/>
                  </a:solidFill>
                  <a:latin typeface="Microsoft YaHei Light"/>
                  <a:ea typeface="Microsoft YaHei Light"/>
                  <a:cs typeface="Microsoft YaHei Light"/>
                </a:rPr>
                <a:t>或</a:t>
              </a:r>
              <a:r>
                <a:rPr kumimoji="1" lang="en-US" altLang="zh-CN" sz="1600">
                  <a:solidFill>
                    <a:srgbClr val="942124"/>
                  </a:solidFill>
                  <a:latin typeface="Microsoft YaHei Light"/>
                  <a:ea typeface="Microsoft YaHei Light"/>
                  <a:cs typeface="Microsoft YaHei Light"/>
                </a:rPr>
                <a:t>C</a:t>
              </a:r>
              <a:r>
                <a:rPr kumimoji="1" lang="zh-CN" altLang="en-US" sz="1600">
                  <a:solidFill>
                    <a:srgbClr val="942124"/>
                  </a:solidFill>
                  <a:latin typeface="Microsoft YaHei Light"/>
                  <a:ea typeface="Microsoft YaHei Light"/>
                  <a:cs typeface="Microsoft YaHei Light"/>
                </a:rPr>
                <a:t>）</a:t>
              </a:r>
            </a:p>
          </p:txBody>
        </p:sp>
        <p:sp>
          <p:nvSpPr>
            <p:cNvPr id="58391" name="文本框 49"/>
            <p:cNvSpPr txBox="1">
              <a:spLocks noChangeArrowheads="1"/>
            </p:cNvSpPr>
            <p:nvPr/>
          </p:nvSpPr>
          <p:spPr bwMode="auto">
            <a:xfrm>
              <a:off x="10492033" y="2203237"/>
              <a:ext cx="930009" cy="1015428"/>
            </a:xfrm>
            <a:prstGeom prst="rect">
              <a:avLst/>
            </a:prstGeom>
            <a:noFill/>
            <a:ln w="9525">
              <a:noFill/>
              <a:miter lim="800000"/>
              <a:headEnd/>
              <a:tailEnd/>
            </a:ln>
          </p:spPr>
          <p:txBody>
            <a:bodyPr wrap="none">
              <a:spAutoFit/>
            </a:bodyPr>
            <a:lstStyle/>
            <a:p>
              <a:pPr algn="ctr"/>
              <a:r>
                <a:rPr kumimoji="1" lang="zh-CN" altLang="en-US" sz="2000">
                  <a:solidFill>
                    <a:srgbClr val="942124"/>
                  </a:solidFill>
                  <a:latin typeface="Microsoft YaHei Light"/>
                  <a:ea typeface="Microsoft YaHei Light"/>
                  <a:cs typeface="Microsoft YaHei Light"/>
                </a:rPr>
                <a:t>变量</a:t>
              </a:r>
              <a:endParaRPr kumimoji="1" lang="en-US" altLang="zh-CN" sz="2000">
                <a:solidFill>
                  <a:srgbClr val="942124"/>
                </a:solidFill>
                <a:latin typeface="Microsoft YaHei Light"/>
                <a:ea typeface="Microsoft YaHei Light"/>
                <a:cs typeface="Microsoft YaHei Light"/>
              </a:endParaRPr>
            </a:p>
            <a:p>
              <a:pPr algn="ctr"/>
              <a:r>
                <a:rPr kumimoji="1" lang="zh-CN" altLang="en-US" sz="2000">
                  <a:solidFill>
                    <a:srgbClr val="942124"/>
                  </a:solidFill>
                  <a:latin typeface="Microsoft YaHei Light"/>
                  <a:ea typeface="Microsoft YaHei Light"/>
                  <a:cs typeface="Microsoft YaHei Light"/>
                </a:rPr>
                <a:t>函数</a:t>
              </a:r>
              <a:endParaRPr kumimoji="1" lang="en-US" altLang="zh-CN" sz="2000">
                <a:solidFill>
                  <a:srgbClr val="942124"/>
                </a:solidFill>
                <a:latin typeface="Microsoft YaHei Light"/>
                <a:ea typeface="Microsoft YaHei Light"/>
                <a:cs typeface="Microsoft YaHei Light"/>
              </a:endParaRPr>
            </a:p>
            <a:p>
              <a:pPr algn="ctr"/>
              <a:r>
                <a:rPr kumimoji="1" lang="zh-CN" altLang="en-US" sz="2000">
                  <a:solidFill>
                    <a:srgbClr val="942124"/>
                  </a:solidFill>
                  <a:latin typeface="Microsoft YaHei Light"/>
                  <a:ea typeface="Microsoft YaHei Light"/>
                  <a:cs typeface="Microsoft YaHei Light"/>
                </a:rPr>
                <a:t>类</a:t>
              </a:r>
            </a:p>
          </p:txBody>
        </p:sp>
        <p:sp>
          <p:nvSpPr>
            <p:cNvPr id="25" name="圆角矩形 24"/>
            <p:cNvSpPr/>
            <p:nvPr/>
          </p:nvSpPr>
          <p:spPr>
            <a:xfrm>
              <a:off x="10069071" y="4039573"/>
              <a:ext cx="1825132" cy="2443985"/>
            </a:xfrm>
            <a:prstGeom prst="roundRect">
              <a:avLst/>
            </a:prstGeom>
            <a:noFill/>
            <a:ln>
              <a:solidFill>
                <a:srgbClr val="9421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1" lang="zh-CN" altLang="en-US" dirty="0"/>
            </a:p>
          </p:txBody>
        </p:sp>
        <p:sp>
          <p:nvSpPr>
            <p:cNvPr id="58393" name="文本框 51"/>
            <p:cNvSpPr txBox="1">
              <a:spLocks noChangeArrowheads="1"/>
            </p:cNvSpPr>
            <p:nvPr/>
          </p:nvSpPr>
          <p:spPr bwMode="auto">
            <a:xfrm>
              <a:off x="10071387" y="4214974"/>
              <a:ext cx="2024134" cy="707722"/>
            </a:xfrm>
            <a:prstGeom prst="rect">
              <a:avLst/>
            </a:prstGeom>
            <a:noFill/>
            <a:ln w="9525">
              <a:noFill/>
              <a:miter lim="800000"/>
              <a:headEnd/>
              <a:tailEnd/>
            </a:ln>
          </p:spPr>
          <p:txBody>
            <a:bodyPr wrap="none">
              <a:spAutoFit/>
            </a:bodyPr>
            <a:lstStyle/>
            <a:p>
              <a:r>
                <a:rPr kumimoji="1" lang="zh-CN" altLang="en-US" sz="2400">
                  <a:solidFill>
                    <a:srgbClr val="942124"/>
                  </a:solidFill>
                  <a:latin typeface="Microsoft YaHei Light"/>
                  <a:ea typeface="Microsoft YaHei Light"/>
                  <a:cs typeface="Microsoft YaHei Light"/>
                </a:rPr>
                <a:t>其他模块</a:t>
              </a:r>
              <a:endParaRPr kumimoji="1" lang="en-US" altLang="zh-CN" sz="2400">
                <a:solidFill>
                  <a:srgbClr val="942124"/>
                </a:solidFill>
                <a:latin typeface="Microsoft YaHei Light"/>
                <a:ea typeface="Microsoft YaHei Light"/>
                <a:cs typeface="Microsoft YaHei Light"/>
              </a:endParaRPr>
            </a:p>
            <a:p>
              <a:r>
                <a:rPr kumimoji="1" lang="zh-CN" altLang="en-US" sz="1600">
                  <a:solidFill>
                    <a:srgbClr val="942124"/>
                  </a:solidFill>
                  <a:latin typeface="Microsoft YaHei Light"/>
                  <a:ea typeface="Microsoft YaHei Light"/>
                  <a:cs typeface="Microsoft YaHei Light"/>
                </a:rPr>
                <a:t>（</a:t>
              </a:r>
              <a:r>
                <a:rPr kumimoji="1" lang="en-US" altLang="zh-CN" sz="1600">
                  <a:solidFill>
                    <a:srgbClr val="942124"/>
                  </a:solidFill>
                  <a:latin typeface="Microsoft YaHei Light"/>
                  <a:ea typeface="Microsoft YaHei Light"/>
                  <a:cs typeface="Microsoft YaHei Light"/>
                </a:rPr>
                <a:t>Python</a:t>
              </a:r>
              <a:r>
                <a:rPr kumimoji="1" lang="zh-CN" altLang="en-US" sz="1600">
                  <a:solidFill>
                    <a:srgbClr val="942124"/>
                  </a:solidFill>
                  <a:latin typeface="Microsoft YaHei Light"/>
                  <a:ea typeface="Microsoft YaHei Light"/>
                  <a:cs typeface="Microsoft YaHei Light"/>
                </a:rPr>
                <a:t>或</a:t>
              </a:r>
              <a:r>
                <a:rPr kumimoji="1" lang="en-US" altLang="zh-CN" sz="1600">
                  <a:solidFill>
                    <a:srgbClr val="942124"/>
                  </a:solidFill>
                  <a:latin typeface="Microsoft YaHei Light"/>
                  <a:ea typeface="Microsoft YaHei Light"/>
                  <a:cs typeface="Microsoft YaHei Light"/>
                </a:rPr>
                <a:t>C</a:t>
              </a:r>
              <a:r>
                <a:rPr kumimoji="1" lang="zh-CN" altLang="en-US" sz="1600">
                  <a:solidFill>
                    <a:srgbClr val="942124"/>
                  </a:solidFill>
                  <a:latin typeface="Microsoft YaHei Light"/>
                  <a:ea typeface="Microsoft YaHei Light"/>
                  <a:cs typeface="Microsoft YaHei Light"/>
                </a:rPr>
                <a:t>）</a:t>
              </a:r>
            </a:p>
          </p:txBody>
        </p:sp>
        <p:sp>
          <p:nvSpPr>
            <p:cNvPr id="58394" name="文本框 52"/>
            <p:cNvSpPr txBox="1">
              <a:spLocks noChangeArrowheads="1"/>
            </p:cNvSpPr>
            <p:nvPr/>
          </p:nvSpPr>
          <p:spPr bwMode="auto">
            <a:xfrm>
              <a:off x="10516218" y="5215362"/>
              <a:ext cx="930009" cy="1015428"/>
            </a:xfrm>
            <a:prstGeom prst="rect">
              <a:avLst/>
            </a:prstGeom>
            <a:noFill/>
            <a:ln w="9525">
              <a:noFill/>
              <a:miter lim="800000"/>
              <a:headEnd/>
              <a:tailEnd/>
            </a:ln>
          </p:spPr>
          <p:txBody>
            <a:bodyPr wrap="none">
              <a:spAutoFit/>
            </a:bodyPr>
            <a:lstStyle/>
            <a:p>
              <a:pPr algn="ctr"/>
              <a:r>
                <a:rPr kumimoji="1" lang="zh-CN" altLang="en-US" sz="2000">
                  <a:solidFill>
                    <a:srgbClr val="942124"/>
                  </a:solidFill>
                  <a:latin typeface="Microsoft YaHei Light"/>
                  <a:ea typeface="Microsoft YaHei Light"/>
                  <a:cs typeface="Microsoft YaHei Light"/>
                </a:rPr>
                <a:t>变量</a:t>
              </a:r>
              <a:endParaRPr kumimoji="1" lang="en-US" altLang="zh-CN" sz="2000">
                <a:solidFill>
                  <a:srgbClr val="942124"/>
                </a:solidFill>
                <a:latin typeface="Microsoft YaHei Light"/>
                <a:ea typeface="Microsoft YaHei Light"/>
                <a:cs typeface="Microsoft YaHei Light"/>
              </a:endParaRPr>
            </a:p>
            <a:p>
              <a:pPr algn="ctr"/>
              <a:r>
                <a:rPr kumimoji="1" lang="zh-CN" altLang="en-US" sz="2000">
                  <a:solidFill>
                    <a:srgbClr val="942124"/>
                  </a:solidFill>
                  <a:latin typeface="Microsoft YaHei Light"/>
                  <a:ea typeface="Microsoft YaHei Light"/>
                  <a:cs typeface="Microsoft YaHei Light"/>
                </a:rPr>
                <a:t>函数</a:t>
              </a:r>
              <a:endParaRPr kumimoji="1" lang="en-US" altLang="zh-CN" sz="2000">
                <a:solidFill>
                  <a:srgbClr val="942124"/>
                </a:solidFill>
                <a:latin typeface="Microsoft YaHei Light"/>
                <a:ea typeface="Microsoft YaHei Light"/>
                <a:cs typeface="Microsoft YaHei Light"/>
              </a:endParaRPr>
            </a:p>
            <a:p>
              <a:pPr algn="ctr"/>
              <a:r>
                <a:rPr kumimoji="1" lang="zh-CN" altLang="en-US" sz="2000">
                  <a:solidFill>
                    <a:srgbClr val="942124"/>
                  </a:solidFill>
                  <a:latin typeface="Microsoft YaHei Light"/>
                  <a:ea typeface="Microsoft YaHei Light"/>
                  <a:cs typeface="Microsoft YaHei Light"/>
                </a:rPr>
                <a:t>类</a:t>
              </a:r>
            </a:p>
          </p:txBody>
        </p:sp>
        <p:cxnSp>
          <p:nvCxnSpPr>
            <p:cNvPr id="28" name="直线连接符 9"/>
            <p:cNvCxnSpPr>
              <a:endCxn id="25" idx="1"/>
            </p:cNvCxnSpPr>
            <p:nvPr/>
          </p:nvCxnSpPr>
          <p:spPr>
            <a:xfrm>
              <a:off x="9040359" y="4433167"/>
              <a:ext cx="1028712" cy="827557"/>
            </a:xfrm>
            <a:prstGeom prst="line">
              <a:avLst/>
            </a:prstGeom>
            <a:ln>
              <a:solidFill>
                <a:srgbClr val="942124"/>
              </a:solidFill>
            </a:ln>
          </p:spPr>
          <p:style>
            <a:lnRef idx="1">
              <a:schemeClr val="accent1"/>
            </a:lnRef>
            <a:fillRef idx="0">
              <a:schemeClr val="accent1"/>
            </a:fillRef>
            <a:effectRef idx="0">
              <a:schemeClr val="accent1"/>
            </a:effectRef>
            <a:fontRef idx="minor">
              <a:schemeClr val="tx1"/>
            </a:fontRef>
          </p:style>
        </p:cxnSp>
        <p:sp>
          <p:nvSpPr>
            <p:cNvPr id="58396" name="文本框 80"/>
            <p:cNvSpPr txBox="1">
              <a:spLocks noChangeArrowheads="1"/>
            </p:cNvSpPr>
            <p:nvPr/>
          </p:nvSpPr>
          <p:spPr bwMode="auto">
            <a:xfrm rot="2258656">
              <a:off x="8934520" y="4325882"/>
              <a:ext cx="1194991" cy="400017"/>
            </a:xfrm>
            <a:prstGeom prst="rect">
              <a:avLst/>
            </a:prstGeom>
            <a:noFill/>
            <a:ln w="9525">
              <a:noFill/>
              <a:miter lim="800000"/>
              <a:headEnd/>
              <a:tailEnd/>
            </a:ln>
          </p:spPr>
          <p:txBody>
            <a:bodyPr wrap="none">
              <a:spAutoFit/>
            </a:bodyPr>
            <a:lstStyle/>
            <a:p>
              <a:r>
                <a:rPr kumimoji="1" lang="en-US" altLang="zh-CN" sz="2000">
                  <a:solidFill>
                    <a:srgbClr val="942124"/>
                  </a:solidFill>
                  <a:latin typeface="Monaco"/>
                  <a:ea typeface="Monaco"/>
                  <a:cs typeface="Monaco"/>
                </a:rPr>
                <a:t>import</a:t>
              </a:r>
              <a:endParaRPr kumimoji="1" lang="zh-CN" altLang="en-US" sz="2000">
                <a:solidFill>
                  <a:srgbClr val="942124"/>
                </a:solidFill>
                <a:latin typeface="Monaco"/>
                <a:ea typeface="Monaco"/>
                <a:cs typeface="Monaco"/>
              </a:endParaRPr>
            </a:p>
          </p:txBody>
        </p:sp>
        <p:sp>
          <p:nvSpPr>
            <p:cNvPr id="58397" name="文本框 81"/>
            <p:cNvSpPr txBox="1">
              <a:spLocks noChangeArrowheads="1"/>
            </p:cNvSpPr>
            <p:nvPr/>
          </p:nvSpPr>
          <p:spPr bwMode="auto">
            <a:xfrm>
              <a:off x="9757036" y="3584244"/>
              <a:ext cx="1194991" cy="400017"/>
            </a:xfrm>
            <a:prstGeom prst="rect">
              <a:avLst/>
            </a:prstGeom>
            <a:noFill/>
            <a:ln w="9525">
              <a:noFill/>
              <a:miter lim="800000"/>
              <a:headEnd/>
              <a:tailEnd/>
            </a:ln>
          </p:spPr>
          <p:txBody>
            <a:bodyPr wrap="none">
              <a:spAutoFit/>
            </a:bodyPr>
            <a:lstStyle/>
            <a:p>
              <a:r>
                <a:rPr kumimoji="1" lang="en-US" altLang="zh-CN" sz="2000">
                  <a:solidFill>
                    <a:srgbClr val="942124"/>
                  </a:solidFill>
                  <a:latin typeface="Monaco"/>
                  <a:ea typeface="Monaco"/>
                  <a:cs typeface="Monaco"/>
                </a:rPr>
                <a:t>import</a:t>
              </a:r>
              <a:endParaRPr kumimoji="1" lang="zh-CN" altLang="en-US" sz="2000">
                <a:solidFill>
                  <a:srgbClr val="942124"/>
                </a:solidFill>
                <a:latin typeface="Monaco"/>
                <a:ea typeface="Monaco"/>
                <a:cs typeface="Monaco"/>
              </a:endParaRPr>
            </a:p>
          </p:txBody>
        </p:sp>
        <p:cxnSp>
          <p:nvCxnSpPr>
            <p:cNvPr id="31" name="直线连接符 82"/>
            <p:cNvCxnSpPr>
              <a:endCxn id="25" idx="0"/>
            </p:cNvCxnSpPr>
            <p:nvPr/>
          </p:nvCxnSpPr>
          <p:spPr>
            <a:xfrm>
              <a:off x="10905313" y="3466002"/>
              <a:ext cx="75218" cy="573571"/>
            </a:xfrm>
            <a:prstGeom prst="line">
              <a:avLst/>
            </a:prstGeom>
            <a:ln>
              <a:solidFill>
                <a:srgbClr val="942124"/>
              </a:solidFill>
            </a:ln>
          </p:spPr>
          <p:style>
            <a:lnRef idx="1">
              <a:schemeClr val="accent1"/>
            </a:lnRef>
            <a:fillRef idx="0">
              <a:schemeClr val="accent1"/>
            </a:fillRef>
            <a:effectRef idx="0">
              <a:schemeClr val="accent1"/>
            </a:effectRef>
            <a:fontRef idx="minor">
              <a:schemeClr val="tx1"/>
            </a:fontRef>
          </p:style>
        </p:cxnSp>
        <p:cxnSp>
          <p:nvCxnSpPr>
            <p:cNvPr id="32" name="直线连接符 83"/>
            <p:cNvCxnSpPr>
              <a:endCxn id="21" idx="1"/>
            </p:cNvCxnSpPr>
            <p:nvPr/>
          </p:nvCxnSpPr>
          <p:spPr>
            <a:xfrm flipV="1">
              <a:off x="9124426" y="2243168"/>
              <a:ext cx="1011013" cy="1126958"/>
            </a:xfrm>
            <a:prstGeom prst="line">
              <a:avLst/>
            </a:prstGeom>
            <a:ln>
              <a:solidFill>
                <a:srgbClr val="94212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FF0000"/>
                </a:solidFill>
                <a:latin typeface="微软雅黑 Light"/>
                <a:ea typeface="微软雅黑 Light"/>
                <a:cs typeface="微软雅黑 Light"/>
              </a:rPr>
              <a:t>导入模块</a:t>
            </a:r>
            <a:br>
              <a:rPr lang="zh-CN" altLang="en-US" b="1" smtClean="0">
                <a:solidFill>
                  <a:srgbClr val="FF0000"/>
                </a:solidFill>
                <a:latin typeface="微软雅黑 Light"/>
                <a:ea typeface="微软雅黑 Light"/>
                <a:cs typeface="微软雅黑 Light"/>
              </a:rPr>
            </a:br>
            <a:endParaRPr lang="zh-CN" altLang="en-US" b="1" smtClean="0">
              <a:solidFill>
                <a:srgbClr val="FF0000"/>
              </a:solidFill>
            </a:endParaRPr>
          </a:p>
        </p:txBody>
      </p:sp>
      <p:sp>
        <p:nvSpPr>
          <p:cNvPr id="4" name="内容占位符 1"/>
          <p:cNvSpPr>
            <a:spLocks noGrp="1"/>
          </p:cNvSpPr>
          <p:nvPr/>
        </p:nvSpPr>
        <p:spPr>
          <a:xfrm>
            <a:off x="642938" y="1143000"/>
            <a:ext cx="8210550" cy="373062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zh-CN" altLang="en-US" sz="2400" dirty="0" smtClean="0"/>
              <a:t>模块</a:t>
            </a:r>
            <a:r>
              <a:rPr lang="zh-CN" altLang="en-US" sz="2400" dirty="0"/>
              <a:t>的方式非常简单，</a:t>
            </a:r>
            <a:r>
              <a:rPr lang="zh-CN" altLang="en-US" sz="2400" dirty="0" smtClean="0"/>
              <a:t>在</a:t>
            </a:r>
            <a:r>
              <a:rPr lang="en-US" altLang="zh-CN" sz="2400" dirty="0" smtClean="0"/>
              <a:t>"</a:t>
            </a:r>
            <a:r>
              <a:rPr kumimoji="1" lang="en-US" altLang="zh-CN" sz="2400" dirty="0">
                <a:latin typeface="Monaco"/>
              </a:rPr>
              <a:t>import</a:t>
            </a:r>
            <a:r>
              <a:rPr lang="en-US" altLang="zh-CN" sz="2400" dirty="0" smtClean="0"/>
              <a:t>"</a:t>
            </a:r>
            <a:r>
              <a:rPr lang="zh-CN" altLang="en-US" sz="2400" dirty="0" smtClean="0"/>
              <a:t>后加上</a:t>
            </a:r>
            <a:r>
              <a:rPr lang="en-US" altLang="zh-CN" sz="2400" dirty="0" smtClean="0"/>
              <a:t>"</a:t>
            </a:r>
            <a:r>
              <a:rPr lang="zh-CN" altLang="en-US" sz="2400" dirty="0" smtClean="0"/>
              <a:t>模块名称</a:t>
            </a:r>
            <a:r>
              <a:rPr lang="en-US" altLang="zh-CN" sz="2400" dirty="0" smtClean="0"/>
              <a:t>"</a:t>
            </a:r>
            <a:r>
              <a:rPr lang="zh-CN" altLang="en-US" sz="2400" dirty="0" smtClean="0"/>
              <a:t>就</a:t>
            </a:r>
            <a:r>
              <a:rPr lang="zh-CN" altLang="en-US" sz="2400" dirty="0"/>
              <a:t>可以了</a:t>
            </a:r>
            <a:r>
              <a:rPr lang="zh-CN" altLang="en-US" sz="2400" dirty="0" smtClean="0"/>
              <a:t>。</a:t>
            </a:r>
            <a:endParaRPr lang="en-US" altLang="zh-CN" sz="2400" dirty="0" smtClean="0"/>
          </a:p>
          <a:p>
            <a:pPr marL="0" indent="0" fontAlgn="auto">
              <a:lnSpc>
                <a:spcPct val="150000"/>
              </a:lnSpc>
              <a:spcAft>
                <a:spcPts val="0"/>
              </a:spcAft>
              <a:buFont typeface="Arial" panose="020B0604020202020204" pitchFamily="34" charset="0"/>
              <a:buNone/>
              <a:defRPr/>
            </a:pPr>
            <a:endParaRPr lang="en-US" altLang="zh-CN" sz="2400" dirty="0" smtClean="0">
              <a:latin typeface="微软雅黑 Light"/>
              <a:ea typeface="微软雅黑 Light"/>
              <a:cs typeface="微软雅黑 Light"/>
            </a:endParaRPr>
          </a:p>
          <a:p>
            <a:pPr marL="0" indent="0" fontAlgn="auto">
              <a:lnSpc>
                <a:spcPct val="150000"/>
              </a:lnSpc>
              <a:spcAft>
                <a:spcPts val="0"/>
              </a:spcAft>
              <a:buFont typeface="Arial" panose="020B0604020202020204" pitchFamily="34" charset="0"/>
              <a:buNone/>
              <a:defRPr/>
            </a:pPr>
            <a:r>
              <a:rPr lang="zh-CN" altLang="en-US" sz="2400" dirty="0" smtClean="0">
                <a:latin typeface="微软雅黑 Light"/>
                <a:ea typeface="微软雅黑 Light"/>
                <a:cs typeface="微软雅黑 Light"/>
              </a:rPr>
              <a:t>指定的方式是采用</a:t>
            </a:r>
            <a:r>
              <a:rPr lang="en-US" altLang="zh-CN" sz="2400" dirty="0" smtClean="0">
                <a:latin typeface="微软雅黑 Light"/>
                <a:ea typeface="微软雅黑 Light"/>
                <a:cs typeface="微软雅黑 Light"/>
              </a:rPr>
              <a:t>"</a:t>
            </a:r>
            <a:r>
              <a:rPr kumimoji="1" lang="en-US" altLang="zh-CN" sz="2400" dirty="0" smtClean="0">
                <a:latin typeface="Monaco"/>
                <a:ea typeface="微软雅黑 Light"/>
                <a:cs typeface="微软雅黑 Light"/>
              </a:rPr>
              <a:t>import</a:t>
            </a:r>
            <a:r>
              <a:rPr lang="en-US" altLang="zh-CN" sz="2400" dirty="0" smtClean="0">
                <a:latin typeface="微软雅黑 Light"/>
                <a:ea typeface="微软雅黑 Light"/>
                <a:cs typeface="微软雅黑 Light"/>
              </a:rPr>
              <a:t> </a:t>
            </a:r>
            <a:r>
              <a:rPr lang="zh-CN" altLang="en-US" sz="2400" dirty="0" smtClean="0">
                <a:latin typeface="微软雅黑 Light"/>
                <a:ea typeface="微软雅黑 Light"/>
                <a:cs typeface="微软雅黑 Light"/>
              </a:rPr>
              <a:t>模块名称 </a:t>
            </a:r>
            <a:r>
              <a:rPr kumimoji="1" lang="en-US" altLang="zh-CN" sz="2400" dirty="0" smtClean="0">
                <a:latin typeface="Monaco"/>
                <a:ea typeface="微软雅黑 Light"/>
                <a:cs typeface="微软雅黑 Light"/>
              </a:rPr>
              <a:t>as</a:t>
            </a:r>
            <a:r>
              <a:rPr lang="en-US" altLang="zh-CN" sz="2400" dirty="0" smtClean="0">
                <a:latin typeface="微软雅黑 Light"/>
                <a:ea typeface="微软雅黑 Light"/>
                <a:cs typeface="微软雅黑 Light"/>
              </a:rPr>
              <a:t> </a:t>
            </a:r>
            <a:r>
              <a:rPr lang="zh-CN" altLang="en-US" sz="2400" dirty="0" smtClean="0">
                <a:latin typeface="微软雅黑 Light"/>
                <a:ea typeface="微软雅黑 Light"/>
                <a:cs typeface="微软雅黑 Light"/>
              </a:rPr>
              <a:t>别名</a:t>
            </a:r>
            <a:r>
              <a:rPr lang="en-US" altLang="zh-CN" sz="2400" dirty="0" smtClean="0">
                <a:latin typeface="微软雅黑 Light"/>
                <a:ea typeface="微软雅黑 Light"/>
                <a:cs typeface="微软雅黑 Light"/>
              </a:rPr>
              <a:t>"</a:t>
            </a:r>
            <a:r>
              <a:rPr lang="zh-CN" altLang="en-US" sz="2400" dirty="0" smtClean="0">
                <a:latin typeface="微软雅黑 Light"/>
                <a:ea typeface="微软雅黑 Light"/>
                <a:cs typeface="微软雅黑 Light"/>
              </a:rPr>
              <a:t>。我们可以将</a:t>
            </a:r>
            <a:r>
              <a:rPr lang="en-US" altLang="zh-CN" sz="2400" dirty="0" smtClean="0">
                <a:latin typeface="微软雅黑 Light"/>
                <a:ea typeface="微软雅黑 Light"/>
                <a:cs typeface="微软雅黑 Light"/>
              </a:rPr>
              <a:t>"</a:t>
            </a:r>
            <a:r>
              <a:rPr kumimoji="1" lang="en-US" altLang="zh-CN" sz="2400" dirty="0" err="1" smtClean="0">
                <a:latin typeface="Monaco"/>
                <a:ea typeface="微软雅黑 Light"/>
                <a:cs typeface="微软雅黑 Light"/>
              </a:rPr>
              <a:t>numpy</a:t>
            </a:r>
            <a:r>
              <a:rPr lang="en-US" altLang="zh-CN" sz="2400" dirty="0" smtClean="0">
                <a:latin typeface="微软雅黑 Light"/>
                <a:ea typeface="微软雅黑 Light"/>
                <a:cs typeface="微软雅黑 Light"/>
              </a:rPr>
              <a:t>"</a:t>
            </a:r>
            <a:r>
              <a:rPr lang="zh-CN" altLang="en-US" sz="2400" dirty="0" smtClean="0">
                <a:latin typeface="微软雅黑 Light"/>
                <a:ea typeface="微软雅黑 Light"/>
                <a:cs typeface="微软雅黑 Light"/>
              </a:rPr>
              <a:t>简记为</a:t>
            </a:r>
            <a:r>
              <a:rPr lang="en-US" altLang="zh-CN" sz="2400" dirty="0" smtClean="0">
                <a:latin typeface="微软雅黑 Light"/>
                <a:ea typeface="微软雅黑 Light"/>
                <a:cs typeface="微软雅黑 Light"/>
              </a:rPr>
              <a:t>"</a:t>
            </a:r>
            <a:r>
              <a:rPr kumimoji="1" lang="en-US" altLang="zh-CN" sz="2400" dirty="0" err="1" smtClean="0">
                <a:latin typeface="Monaco"/>
                <a:ea typeface="微软雅黑 Light"/>
                <a:cs typeface="微软雅黑 Light"/>
              </a:rPr>
              <a:t>np</a:t>
            </a:r>
            <a:r>
              <a:rPr lang="en-US" altLang="zh-CN" sz="2400" dirty="0" smtClean="0">
                <a:latin typeface="微软雅黑 Light"/>
                <a:ea typeface="微软雅黑 Light"/>
                <a:cs typeface="微软雅黑 Light"/>
              </a:rPr>
              <a:t>"</a:t>
            </a:r>
            <a:r>
              <a:rPr lang="zh-CN" altLang="en-US" sz="2400" dirty="0" smtClean="0">
                <a:latin typeface="微软雅黑 Light"/>
                <a:ea typeface="微软雅黑 Light"/>
                <a:cs typeface="微软雅黑 Light"/>
              </a:rPr>
              <a:t>，并且在调用时，直接使用</a:t>
            </a:r>
            <a:r>
              <a:rPr lang="en-US" altLang="zh-CN" sz="2400" dirty="0" smtClean="0">
                <a:latin typeface="微软雅黑 Light"/>
                <a:ea typeface="微软雅黑 Light"/>
                <a:cs typeface="微软雅黑 Light"/>
              </a:rPr>
              <a:t>"</a:t>
            </a:r>
            <a:r>
              <a:rPr kumimoji="1" lang="en-US" altLang="zh-CN" sz="2400" dirty="0" err="1" smtClean="0">
                <a:latin typeface="Monaco"/>
                <a:ea typeface="微软雅黑 Light"/>
                <a:cs typeface="微软雅黑 Light"/>
              </a:rPr>
              <a:t>np</a:t>
            </a:r>
            <a:r>
              <a:rPr lang="en-US" altLang="zh-CN" sz="2400" dirty="0" smtClean="0">
                <a:latin typeface="微软雅黑 Light"/>
                <a:ea typeface="微软雅黑 Light"/>
                <a:cs typeface="微软雅黑 Light"/>
              </a:rPr>
              <a:t>"</a:t>
            </a:r>
            <a:r>
              <a:rPr lang="zh-CN" altLang="en-US" sz="2400" dirty="0" smtClean="0">
                <a:latin typeface="微软雅黑 Light"/>
                <a:ea typeface="微软雅黑 Light"/>
                <a:cs typeface="微软雅黑 Light"/>
              </a:rPr>
              <a:t>就可以</a:t>
            </a:r>
            <a:r>
              <a:rPr lang="en-US" altLang="zh-CN" sz="2400" dirty="0" smtClean="0">
                <a:latin typeface="微软雅黑 Light"/>
                <a:ea typeface="微软雅黑 Light"/>
                <a:cs typeface="微软雅黑 Light"/>
              </a:rPr>
              <a:t>.</a:t>
            </a:r>
          </a:p>
          <a:p>
            <a:pPr marL="0" indent="0" fontAlgn="auto">
              <a:lnSpc>
                <a:spcPct val="150000"/>
              </a:lnSpc>
              <a:spcAft>
                <a:spcPts val="0"/>
              </a:spcAft>
              <a:buFont typeface="Arial" panose="020B0604020202020204" pitchFamily="34" charset="0"/>
              <a:buNone/>
              <a:defRPr/>
            </a:pPr>
            <a:r>
              <a:rPr kumimoji="1" lang="en-US" altLang="zh-CN" sz="2400" dirty="0" smtClean="0"/>
              <a:t>"</a:t>
            </a:r>
            <a:r>
              <a:rPr kumimoji="1" lang="en-US" altLang="zh-CN" sz="2400" dirty="0" err="1" smtClean="0">
                <a:latin typeface="Monaco"/>
              </a:rPr>
              <a:t>numpy</a:t>
            </a:r>
            <a:r>
              <a:rPr kumimoji="1" lang="en-US" altLang="zh-CN" sz="2400" dirty="0" smtClean="0"/>
              <a:t>"</a:t>
            </a:r>
            <a:r>
              <a:rPr kumimoji="1" lang="zh-CN" altLang="en-US" sz="2400" dirty="0" smtClean="0"/>
              <a:t>后，我们就可以通过点符号</a:t>
            </a:r>
            <a:r>
              <a:rPr kumimoji="1" lang="en-US" altLang="zh-CN" sz="2400" dirty="0" smtClean="0"/>
              <a:t>"."</a:t>
            </a:r>
            <a:r>
              <a:rPr kumimoji="1" lang="zh-CN" altLang="en-US" sz="2400" dirty="0" smtClean="0"/>
              <a:t>连接模块名称和函数名，使用该模块中的函数和属性。</a:t>
            </a:r>
            <a:endParaRPr kumimoji="1" lang="en-US" altLang="zh-CN" sz="2400" dirty="0" smtClean="0"/>
          </a:p>
          <a:p>
            <a:pPr marL="0" indent="0" fontAlgn="auto">
              <a:lnSpc>
                <a:spcPct val="150000"/>
              </a:lnSpc>
              <a:spcAft>
                <a:spcPts val="0"/>
              </a:spcAft>
              <a:buFont typeface="Arial" panose="020B0604020202020204" pitchFamily="34" charset="0"/>
              <a:buNone/>
              <a:defRPr/>
            </a:pPr>
            <a:endParaRPr kumimoji="1" lang="en-US" altLang="zh-CN" sz="2400" dirty="0" smtClean="0"/>
          </a:p>
          <a:p>
            <a:pPr marL="0" indent="0" fontAlgn="auto">
              <a:lnSpc>
                <a:spcPct val="150000"/>
              </a:lnSpc>
              <a:spcAft>
                <a:spcPts val="0"/>
              </a:spcAft>
              <a:buFont typeface="Arial" panose="020B0604020202020204" pitchFamily="34" charset="0"/>
              <a:buNone/>
              <a:defRPr/>
            </a:pPr>
            <a:endParaRPr kumimoji="1" lang="en-US" altLang="zh-CN" sz="2400" dirty="0" smtClean="0"/>
          </a:p>
          <a:p>
            <a:pPr marL="0" indent="0" fontAlgn="auto">
              <a:lnSpc>
                <a:spcPct val="150000"/>
              </a:lnSpc>
              <a:spcAft>
                <a:spcPts val="0"/>
              </a:spcAft>
              <a:buFont typeface="Arial" panose="020B0604020202020204" pitchFamily="34" charset="0"/>
              <a:buNone/>
              <a:defRPr/>
            </a:pPr>
            <a:endParaRPr kumimoji="1" lang="en-US" altLang="zh-CN" sz="2400" dirty="0" smtClean="0"/>
          </a:p>
        </p:txBody>
      </p:sp>
      <p:pic>
        <p:nvPicPr>
          <p:cNvPr id="60420" name="图片 4"/>
          <p:cNvPicPr>
            <a:picLocks noChangeAspect="1"/>
          </p:cNvPicPr>
          <p:nvPr/>
        </p:nvPicPr>
        <p:blipFill>
          <a:blip r:embed="rId2"/>
          <a:srcRect t="-8971" r="27339" b="-2"/>
          <a:stretch>
            <a:fillRect/>
          </a:stretch>
        </p:blipFill>
        <p:spPr bwMode="auto">
          <a:xfrm>
            <a:off x="571500" y="1571625"/>
            <a:ext cx="8078788" cy="973138"/>
          </a:xfrm>
          <a:prstGeom prst="rect">
            <a:avLst/>
          </a:prstGeom>
          <a:noFill/>
          <a:ln w="9525">
            <a:noFill/>
            <a:miter lim="800000"/>
            <a:headEnd/>
            <a:tailEnd/>
          </a:ln>
        </p:spPr>
      </p:pic>
      <p:pic>
        <p:nvPicPr>
          <p:cNvPr id="60421" name="图片 4"/>
          <p:cNvPicPr>
            <a:picLocks noChangeAspect="1"/>
          </p:cNvPicPr>
          <p:nvPr/>
        </p:nvPicPr>
        <p:blipFill>
          <a:blip r:embed="rId3"/>
          <a:srcRect/>
          <a:stretch>
            <a:fillRect/>
          </a:stretch>
        </p:blipFill>
        <p:spPr bwMode="auto">
          <a:xfrm>
            <a:off x="857250" y="4786313"/>
            <a:ext cx="2054225" cy="17859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942124"/>
                </a:solidFill>
              </a:rPr>
              <a:t>常用内建模块</a:t>
            </a:r>
            <a:r>
              <a:rPr lang="en-US" altLang="zh-CN" b="1" dirty="0" smtClean="0">
                <a:solidFill>
                  <a:srgbClr val="942124"/>
                </a:solidFill>
              </a:rPr>
              <a:t/>
            </a:r>
            <a:br>
              <a:rPr lang="en-US" altLang="zh-CN" b="1" dirty="0" smtClean="0">
                <a:solidFill>
                  <a:srgbClr val="942124"/>
                </a:solidFill>
              </a:rPr>
            </a:br>
            <a:endParaRPr lang="zh-CN" altLang="en-US" dirty="0" smtClean="0"/>
          </a:p>
        </p:txBody>
      </p:sp>
      <p:sp>
        <p:nvSpPr>
          <p:cNvPr id="4" name="内容占位符 1"/>
          <p:cNvSpPr>
            <a:spLocks noGrp="1"/>
          </p:cNvSpPr>
          <p:nvPr/>
        </p:nvSpPr>
        <p:spPr>
          <a:xfrm>
            <a:off x="481013" y="1341438"/>
            <a:ext cx="8210550" cy="51847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zh-CN" altLang="en-US" sz="2400" dirty="0" smtClean="0"/>
              <a:t>内置电池（</a:t>
            </a:r>
            <a:r>
              <a:rPr lang="en-US" altLang="zh-CN" sz="2400" dirty="0" smtClean="0"/>
              <a:t>batteries</a:t>
            </a:r>
            <a:r>
              <a:rPr lang="zh-CN" altLang="en-US" sz="2400" dirty="0" smtClean="0"/>
              <a:t> </a:t>
            </a:r>
            <a:r>
              <a:rPr lang="en-US" altLang="zh-CN" sz="2400" dirty="0" smtClean="0"/>
              <a:t>included</a:t>
            </a:r>
            <a:r>
              <a:rPr lang="zh-CN" altLang="en-US" sz="2400" dirty="0" smtClean="0"/>
              <a:t>）</a:t>
            </a:r>
            <a:r>
              <a:rPr kumimoji="1" lang="en-US" altLang="zh-CN" sz="2400" dirty="0"/>
              <a:t/>
            </a:r>
            <a:br>
              <a:rPr kumimoji="1" lang="en-US" altLang="zh-CN" sz="2400" dirty="0"/>
            </a:br>
            <a:r>
              <a:rPr lang="zh-CN" altLang="en-US" sz="2400" dirty="0" smtClean="0"/>
              <a:t>基础代码库，覆盖了网络通信</a:t>
            </a:r>
            <a:r>
              <a:rPr lang="zh-CN" altLang="en-US" sz="2400" dirty="0"/>
              <a:t>、</a:t>
            </a:r>
            <a:r>
              <a:rPr lang="zh-CN" altLang="en-US" sz="2400" dirty="0" smtClean="0"/>
              <a:t>文件处理</a:t>
            </a:r>
            <a:r>
              <a:rPr lang="zh-CN" altLang="en-US" sz="2400" dirty="0"/>
              <a:t>、</a:t>
            </a:r>
            <a:r>
              <a:rPr lang="zh-CN" altLang="en-US" sz="2400" dirty="0" smtClean="0"/>
              <a:t>数据库接口</a:t>
            </a:r>
            <a:r>
              <a:rPr lang="zh-CN" altLang="en-US" sz="2400" dirty="0"/>
              <a:t>、</a:t>
            </a:r>
            <a:r>
              <a:rPr lang="zh-CN" altLang="en-US" sz="2400" dirty="0" smtClean="0"/>
              <a:t>图形系统</a:t>
            </a:r>
            <a:r>
              <a:rPr lang="zh-CN" altLang="en-US" sz="2400" dirty="0"/>
              <a:t>、</a:t>
            </a:r>
            <a:r>
              <a:rPr lang="en-US" altLang="zh-CN" sz="2400" dirty="0" smtClean="0"/>
              <a:t>XML</a:t>
            </a:r>
            <a:r>
              <a:rPr lang="zh-CN" altLang="en-US" sz="2400" dirty="0" smtClean="0"/>
              <a:t>处理</a:t>
            </a:r>
            <a:endParaRPr lang="en-US" altLang="zh-CN" sz="2400" dirty="0" smtClean="0"/>
          </a:p>
          <a:p>
            <a:pPr fontAlgn="auto">
              <a:lnSpc>
                <a:spcPct val="150000"/>
              </a:lnSpc>
              <a:spcAft>
                <a:spcPts val="0"/>
              </a:spcAft>
              <a:defRPr/>
            </a:pPr>
            <a:r>
              <a:rPr lang="zh-CN" altLang="en-US" sz="2400" dirty="0" smtClean="0"/>
              <a:t>内置</a:t>
            </a:r>
            <a:r>
              <a:rPr lang="zh-CN" altLang="en-US" sz="2400" dirty="0" smtClean="0"/>
              <a:t>模块举例</a:t>
            </a:r>
            <a:endParaRPr lang="en-US" altLang="zh-CN" sz="2000" dirty="0" smtClean="0"/>
          </a:p>
          <a:p>
            <a:pPr lvl="1" fontAlgn="auto">
              <a:lnSpc>
                <a:spcPct val="150000"/>
              </a:lnSpc>
              <a:spcAft>
                <a:spcPts val="0"/>
              </a:spcAft>
              <a:defRPr/>
            </a:pPr>
            <a:r>
              <a:rPr lang="en-US" altLang="zh-CN" sz="2000" b="1" dirty="0" smtClean="0"/>
              <a:t>Math</a:t>
            </a:r>
            <a:r>
              <a:rPr lang="zh-CN" altLang="en-US" sz="2000" b="1" dirty="0" smtClean="0"/>
              <a:t>：提供常用的数值计算方法</a:t>
            </a:r>
            <a:endParaRPr lang="en-US" altLang="zh-CN" sz="2000" dirty="0" smtClean="0"/>
          </a:p>
          <a:p>
            <a:pPr lvl="1" fontAlgn="auto">
              <a:lnSpc>
                <a:spcPct val="150000"/>
              </a:lnSpc>
              <a:spcAft>
                <a:spcPts val="0"/>
              </a:spcAft>
              <a:defRPr/>
            </a:pPr>
            <a:r>
              <a:rPr lang="en-US" altLang="zh-CN" sz="2000" b="1" dirty="0" smtClean="0"/>
              <a:t>Time</a:t>
            </a:r>
            <a:r>
              <a:rPr lang="zh-CN" altLang="en-US" sz="2000" b="1" dirty="0" smtClean="0"/>
              <a:t>：</a:t>
            </a:r>
            <a:r>
              <a:rPr lang="zh-CN" altLang="en-US" sz="2000" dirty="0" smtClean="0"/>
              <a:t>提供时间戳及时间格式化方法</a:t>
            </a:r>
            <a:endParaRPr lang="en-US" altLang="zh-CN" sz="2000" dirty="0" smtClean="0"/>
          </a:p>
          <a:p>
            <a:pPr lvl="1" fontAlgn="auto">
              <a:lnSpc>
                <a:spcPct val="150000"/>
              </a:lnSpc>
              <a:spcAft>
                <a:spcPts val="0"/>
              </a:spcAft>
              <a:defRPr/>
            </a:pPr>
            <a:r>
              <a:rPr lang="en-US" altLang="zh-CN" sz="2000" b="1" dirty="0" smtClean="0"/>
              <a:t>r</a:t>
            </a:r>
            <a:r>
              <a:rPr lang="en-US" sz="2000" b="1" dirty="0" smtClean="0"/>
              <a:t>andom</a:t>
            </a:r>
            <a:r>
              <a:rPr lang="zh-CN" altLang="en-US" sz="2000" b="1" dirty="0" smtClean="0"/>
              <a:t>：</a:t>
            </a:r>
            <a:r>
              <a:rPr lang="zh-CN" altLang="en-US" sz="2000" dirty="0" smtClean="0"/>
              <a:t>提供随机数生成方法</a:t>
            </a:r>
            <a:endParaRPr lang="en-US" altLang="zh-CN" sz="2000" dirty="0" smtClean="0"/>
          </a:p>
          <a:p>
            <a:pPr lvl="1" fontAlgn="auto">
              <a:lnSpc>
                <a:spcPct val="150000"/>
              </a:lnSpc>
              <a:spcAft>
                <a:spcPts val="0"/>
              </a:spcAft>
              <a:defRPr/>
            </a:pPr>
            <a:r>
              <a:rPr lang="en-US" altLang="zh-CN" sz="2000" b="1" dirty="0" err="1" smtClean="0"/>
              <a:t>os</a:t>
            </a:r>
            <a:r>
              <a:rPr lang="zh-CN" altLang="en-US" sz="2000" b="1" dirty="0" smtClean="0"/>
              <a:t>：</a:t>
            </a:r>
            <a:r>
              <a:rPr lang="zh-CN" altLang="en-US" sz="2000" dirty="0" smtClean="0"/>
              <a:t>提供对操作系统进行调用的接口</a:t>
            </a:r>
            <a:endParaRPr lang="en-US" altLang="zh-CN" sz="2000" b="1" dirty="0" smtClean="0"/>
          </a:p>
          <a:p>
            <a:pPr lvl="1" fontAlgn="auto">
              <a:lnSpc>
                <a:spcPct val="150000"/>
              </a:lnSpc>
              <a:spcAft>
                <a:spcPts val="0"/>
              </a:spcAft>
              <a:defRPr/>
            </a:pPr>
            <a:r>
              <a:rPr lang="en-US" altLang="zh-CN" sz="2000" b="1" dirty="0" err="1" smtClean="0"/>
              <a:t>Json</a:t>
            </a:r>
            <a:r>
              <a:rPr lang="zh-CN" altLang="en-US" sz="2000" b="1" dirty="0" smtClean="0"/>
              <a:t>：</a:t>
            </a:r>
            <a:r>
              <a:rPr lang="zh-CN" altLang="en-US" sz="2000" dirty="0" smtClean="0"/>
              <a:t>提供</a:t>
            </a:r>
            <a:r>
              <a:rPr lang="en-US" altLang="zh-CN" sz="2000" dirty="0" err="1" smtClean="0"/>
              <a:t>Json</a:t>
            </a:r>
            <a:r>
              <a:rPr lang="zh-CN" altLang="en-US" sz="2000" dirty="0" smtClean="0"/>
              <a:t>文件读写相关方法</a:t>
            </a:r>
            <a:endParaRPr lang="en-US" altLang="zh-CN" sz="2000" dirty="0" smtClean="0"/>
          </a:p>
          <a:p>
            <a:pPr lvl="1" fontAlgn="auto">
              <a:lnSpc>
                <a:spcPct val="150000"/>
              </a:lnSpc>
              <a:spcAft>
                <a:spcPts val="0"/>
              </a:spcAft>
              <a:defRPr/>
            </a:pPr>
            <a:endParaRPr lang="en-US" altLang="zh-CN" sz="2000" b="1" dirty="0" smtClean="0"/>
          </a:p>
          <a:p>
            <a:pPr lvl="1" fontAlgn="auto">
              <a:lnSpc>
                <a:spcPct val="150000"/>
              </a:lnSpc>
              <a:spcAft>
                <a:spcPts val="0"/>
              </a:spcAft>
              <a:defRPr/>
            </a:pPr>
            <a:r>
              <a:rPr lang="en-US" altLang="zh-CN" sz="2000" b="1" dirty="0" smtClean="0"/>
              <a:t>……</a:t>
            </a:r>
            <a:endParaRPr lang="en-US" altLang="zh-CN" sz="2000" b="1" dirty="0" smtClean="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942124"/>
                </a:solidFill>
              </a:rPr>
              <a:t>常用第三方模块</a:t>
            </a:r>
            <a:r>
              <a:rPr lang="en-US" altLang="zh-CN" b="1" dirty="0" smtClean="0">
                <a:solidFill>
                  <a:srgbClr val="942124"/>
                </a:solidFill>
              </a:rPr>
              <a:t/>
            </a:r>
            <a:br>
              <a:rPr lang="en-US" altLang="zh-CN" b="1" dirty="0" smtClean="0">
                <a:solidFill>
                  <a:srgbClr val="942124"/>
                </a:solidFill>
              </a:rPr>
            </a:br>
            <a:endParaRPr lang="zh-CN" altLang="en-US" dirty="0" smtClean="0"/>
          </a:p>
        </p:txBody>
      </p:sp>
      <p:sp>
        <p:nvSpPr>
          <p:cNvPr id="4" name="内容占位符 1"/>
          <p:cNvSpPr>
            <a:spLocks noGrp="1"/>
          </p:cNvSpPr>
          <p:nvPr/>
        </p:nvSpPr>
        <p:spPr>
          <a:xfrm>
            <a:off x="571472" y="1214422"/>
            <a:ext cx="8139112" cy="54705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zh-CN" altLang="en-US" sz="2000" dirty="0" smtClean="0"/>
              <a:t>所有的第三方模块都会在</a:t>
            </a:r>
            <a:r>
              <a:rPr lang="en-US" sz="2000" dirty="0" err="1" smtClean="0">
                <a:hlinkClick r:id="rId2"/>
              </a:rPr>
              <a:t>PyPI</a:t>
            </a:r>
            <a:r>
              <a:rPr lang="en-US" sz="2000" dirty="0" smtClean="0">
                <a:hlinkClick r:id="rId2"/>
              </a:rPr>
              <a:t> - the Python Package Index</a:t>
            </a:r>
            <a:r>
              <a:rPr lang="zh-CN" altLang="en-US" sz="2000" dirty="0" smtClean="0"/>
              <a:t>上注册，只要找到对应的模块名字，即可用</a:t>
            </a:r>
            <a:r>
              <a:rPr lang="en-US" sz="2000" dirty="0" err="1" smtClean="0"/>
              <a:t>easy_install</a:t>
            </a:r>
            <a:r>
              <a:rPr lang="zh-CN" altLang="en-US" sz="2000" dirty="0" smtClean="0"/>
              <a:t>或者</a:t>
            </a:r>
            <a:r>
              <a:rPr lang="en-US" sz="2000" dirty="0" smtClean="0"/>
              <a:t>pip</a:t>
            </a:r>
            <a:r>
              <a:rPr lang="zh-CN" altLang="en-US" sz="2000" dirty="0" smtClean="0"/>
              <a:t>安装</a:t>
            </a:r>
            <a:r>
              <a:rPr lang="zh-CN" altLang="en-US" sz="2000" dirty="0" smtClean="0"/>
              <a:t>。</a:t>
            </a:r>
            <a:endParaRPr lang="en-US" altLang="zh-CN" sz="2000" dirty="0" smtClean="0"/>
          </a:p>
          <a:p>
            <a:pPr fontAlgn="auto">
              <a:lnSpc>
                <a:spcPct val="150000"/>
              </a:lnSpc>
              <a:spcAft>
                <a:spcPts val="0"/>
              </a:spcAft>
              <a:defRPr/>
            </a:pPr>
            <a:r>
              <a:rPr lang="zh-CN" altLang="en-US" sz="2000" dirty="0" smtClean="0"/>
              <a:t>截至</a:t>
            </a:r>
            <a:r>
              <a:rPr lang="en-US" altLang="zh-CN" sz="2000" dirty="0" smtClean="0"/>
              <a:t>2018</a:t>
            </a:r>
            <a:r>
              <a:rPr lang="zh-CN" altLang="en-US" sz="2000" dirty="0" smtClean="0"/>
              <a:t>年</a:t>
            </a:r>
            <a:r>
              <a:rPr lang="en-US" altLang="zh-CN" sz="2000" dirty="0" smtClean="0"/>
              <a:t>3</a:t>
            </a:r>
            <a:r>
              <a:rPr lang="zh-CN" altLang="en-US" sz="2000" dirty="0" smtClean="0"/>
              <a:t>月</a:t>
            </a:r>
            <a:r>
              <a:rPr lang="en-US" altLang="zh-CN" sz="2000" dirty="0" smtClean="0"/>
              <a:t>15</a:t>
            </a:r>
            <a:r>
              <a:rPr lang="zh-CN" altLang="en-US" sz="2000" dirty="0" smtClean="0"/>
              <a:t>日，已注册的第三方模块共有</a:t>
            </a:r>
            <a:r>
              <a:rPr lang="en-US" altLang="zh-CN" sz="2000" b="1" dirty="0" smtClean="0"/>
              <a:t>132284</a:t>
            </a:r>
            <a:r>
              <a:rPr lang="zh-CN" altLang="en-US" sz="2000" b="1" dirty="0" smtClean="0"/>
              <a:t>个。</a:t>
            </a:r>
            <a:r>
              <a:rPr lang="zh-CN" altLang="en-US" sz="2000" dirty="0" smtClean="0"/>
              <a:t> </a:t>
            </a:r>
            <a:endParaRPr lang="en-US" altLang="zh-CN" sz="2000" dirty="0" smtClean="0"/>
          </a:p>
          <a:p>
            <a:pPr fontAlgn="auto">
              <a:lnSpc>
                <a:spcPct val="150000"/>
              </a:lnSpc>
              <a:spcAft>
                <a:spcPts val="0"/>
              </a:spcAft>
              <a:defRPr/>
            </a:pPr>
            <a:endParaRPr lang="en-US" altLang="zh-CN" sz="2400" dirty="0" smtClean="0"/>
          </a:p>
          <a:p>
            <a:pPr fontAlgn="auto">
              <a:lnSpc>
                <a:spcPct val="150000"/>
              </a:lnSpc>
              <a:spcAft>
                <a:spcPts val="0"/>
              </a:spcAft>
              <a:defRPr/>
            </a:pPr>
            <a:r>
              <a:rPr lang="zh-CN" altLang="en-US" sz="2400" dirty="0" smtClean="0"/>
              <a:t>第三方模块举例：</a:t>
            </a:r>
            <a:endParaRPr lang="en-US" altLang="zh-CN" sz="2400" dirty="0" smtClean="0"/>
          </a:p>
          <a:p>
            <a:pPr lvl="1" fontAlgn="auto">
              <a:lnSpc>
                <a:spcPct val="150000"/>
              </a:lnSpc>
              <a:spcAft>
                <a:spcPts val="0"/>
              </a:spcAft>
              <a:defRPr/>
            </a:pPr>
            <a:r>
              <a:rPr lang="en-US" altLang="zh-CN" sz="2000" b="1" dirty="0" smtClean="0"/>
              <a:t>Requests</a:t>
            </a:r>
            <a:r>
              <a:rPr lang="zh-CN" altLang="en-US" sz="2000" dirty="0" smtClean="0"/>
              <a:t>：一个</a:t>
            </a:r>
            <a:r>
              <a:rPr lang="en-US" altLang="zh-CN" sz="2000" dirty="0" smtClean="0"/>
              <a:t>HTTP</a:t>
            </a:r>
            <a:r>
              <a:rPr lang="zh-CN" altLang="en-US" sz="2000" dirty="0" smtClean="0"/>
              <a:t>库</a:t>
            </a:r>
            <a:endParaRPr lang="en-US" altLang="zh-CN" sz="2000" dirty="0" smtClean="0"/>
          </a:p>
          <a:p>
            <a:pPr lvl="1" fontAlgn="auto">
              <a:lnSpc>
                <a:spcPct val="150000"/>
              </a:lnSpc>
              <a:spcAft>
                <a:spcPts val="0"/>
              </a:spcAft>
              <a:defRPr/>
            </a:pPr>
            <a:r>
              <a:rPr lang="en-US" altLang="zh-CN" sz="2000" b="1" dirty="0" smtClean="0"/>
              <a:t>BeautifulSoup4</a:t>
            </a:r>
            <a:r>
              <a:rPr lang="zh-CN" altLang="en-US" sz="2000" dirty="0" smtClean="0"/>
              <a:t>：处理</a:t>
            </a:r>
            <a:r>
              <a:rPr lang="en-US" altLang="zh-CN" sz="2000" dirty="0" smtClean="0"/>
              <a:t>HTML</a:t>
            </a:r>
            <a:r>
              <a:rPr lang="zh-CN" altLang="en-US" sz="2000" dirty="0" smtClean="0"/>
              <a:t>文档</a:t>
            </a:r>
            <a:endParaRPr lang="en-US" altLang="zh-CN" sz="2000" dirty="0" smtClean="0"/>
          </a:p>
          <a:p>
            <a:pPr lvl="1" fontAlgn="auto">
              <a:lnSpc>
                <a:spcPct val="150000"/>
              </a:lnSpc>
              <a:spcAft>
                <a:spcPts val="0"/>
              </a:spcAft>
              <a:defRPr/>
            </a:pPr>
            <a:r>
              <a:rPr lang="en-US" altLang="zh-CN" sz="2000" b="1" dirty="0" err="1" smtClean="0"/>
              <a:t>Numpy</a:t>
            </a:r>
            <a:r>
              <a:rPr lang="zh-CN" altLang="en-US" sz="2000" dirty="0" smtClean="0"/>
              <a:t>：科学</a:t>
            </a:r>
            <a:r>
              <a:rPr lang="zh-CN" altLang="en-US" sz="2000" dirty="0" smtClean="0"/>
              <a:t>计算</a:t>
            </a:r>
            <a:endParaRPr lang="en-US" altLang="zh-CN" sz="2000" dirty="0" smtClean="0"/>
          </a:p>
          <a:p>
            <a:pPr lvl="1" fontAlgn="auto">
              <a:lnSpc>
                <a:spcPct val="150000"/>
              </a:lnSpc>
              <a:spcAft>
                <a:spcPts val="0"/>
              </a:spcAft>
              <a:defRPr/>
            </a:pPr>
            <a:r>
              <a:rPr lang="en-US" altLang="zh-CN" sz="2000" b="1" dirty="0" smtClean="0"/>
              <a:t>Pandas</a:t>
            </a:r>
            <a:r>
              <a:rPr lang="zh-CN" altLang="en-US" sz="2000" dirty="0" smtClean="0"/>
              <a:t>：数据处理与分析</a:t>
            </a:r>
            <a:endParaRPr lang="en-US" altLang="zh-CN" sz="2000" dirty="0" smtClean="0"/>
          </a:p>
          <a:p>
            <a:pPr lvl="1" fontAlgn="auto">
              <a:lnSpc>
                <a:spcPct val="150000"/>
              </a:lnSpc>
              <a:spcAft>
                <a:spcPts val="0"/>
              </a:spcAft>
              <a:defRPr/>
            </a:pPr>
            <a:endParaRPr lang="en-US" altLang="zh-CN" sz="2000" dirty="0" smtClean="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b="1" smtClean="0">
                <a:solidFill>
                  <a:srgbClr val="942124"/>
                </a:solidFill>
              </a:rPr>
              <a:t>Numpy</a:t>
            </a:r>
            <a:r>
              <a:rPr lang="zh-CN" altLang="en-US" b="1" smtClean="0">
                <a:solidFill>
                  <a:srgbClr val="942124"/>
                </a:solidFill>
              </a:rPr>
              <a:t> 介绍</a:t>
            </a:r>
            <a:r>
              <a:rPr lang="en-US" altLang="zh-CN" b="1" smtClean="0">
                <a:solidFill>
                  <a:srgbClr val="942124"/>
                </a:solidFill>
              </a:rPr>
              <a:t/>
            </a:r>
            <a:br>
              <a:rPr lang="en-US" altLang="zh-CN" b="1" smtClean="0">
                <a:solidFill>
                  <a:srgbClr val="942124"/>
                </a:solidFill>
              </a:rPr>
            </a:br>
            <a:endParaRPr lang="zh-CN" altLang="en-US" smtClean="0"/>
          </a:p>
        </p:txBody>
      </p:sp>
      <p:sp>
        <p:nvSpPr>
          <p:cNvPr id="59395" name="TextBox 17"/>
          <p:cNvSpPr txBox="1">
            <a:spLocks noChangeArrowheads="1"/>
          </p:cNvSpPr>
          <p:nvPr/>
        </p:nvSpPr>
        <p:spPr bwMode="auto">
          <a:xfrm>
            <a:off x="889000" y="1196975"/>
            <a:ext cx="6956425" cy="6186488"/>
          </a:xfrm>
          <a:prstGeom prst="rect">
            <a:avLst/>
          </a:prstGeom>
          <a:noFill/>
          <a:ln w="9525">
            <a:noFill/>
            <a:miter lim="800000"/>
            <a:headEnd/>
            <a:tailEnd/>
          </a:ln>
        </p:spPr>
        <p:txBody>
          <a:bodyPr>
            <a:spAutoFit/>
          </a:bodyPr>
          <a:lstStyle/>
          <a:p>
            <a:pPr marL="342900" indent="-342900">
              <a:lnSpc>
                <a:spcPct val="150000"/>
              </a:lnSpc>
              <a:buClr>
                <a:schemeClr val="tx1"/>
              </a:buClr>
              <a:buFont typeface="Arial" pitchFamily="34" charset="0"/>
              <a:buChar char="•"/>
            </a:pPr>
            <a:r>
              <a:rPr lang="en-US" altLang="zh-CN" sz="2400">
                <a:latin typeface="Microsoft YaHei Light"/>
                <a:ea typeface="Microsoft YaHei Light"/>
                <a:cs typeface="Microsoft YaHei Light"/>
              </a:rPr>
              <a:t>Numpy </a:t>
            </a:r>
            <a:r>
              <a:rPr lang="zh-CN" altLang="en-US" sz="2400">
                <a:latin typeface="Microsoft YaHei Light"/>
                <a:ea typeface="Microsoft YaHei Light"/>
                <a:cs typeface="Microsoft YaHei Light"/>
              </a:rPr>
              <a:t>是一个专门用于矩阵化运算、科学计算的开源</a:t>
            </a:r>
            <a:r>
              <a:rPr lang="en-US" altLang="zh-CN" sz="2400">
                <a:latin typeface="Microsoft YaHei Light"/>
                <a:ea typeface="Microsoft YaHei Light"/>
                <a:cs typeface="Microsoft YaHei Light"/>
              </a:rPr>
              <a:t>Python</a:t>
            </a:r>
          </a:p>
          <a:p>
            <a:pPr marL="342900" indent="-342900">
              <a:lnSpc>
                <a:spcPct val="150000"/>
              </a:lnSpc>
              <a:buClr>
                <a:schemeClr val="tx1"/>
              </a:buClr>
              <a:buFont typeface="Arial" pitchFamily="34" charset="0"/>
              <a:buChar char="•"/>
            </a:pPr>
            <a:r>
              <a:rPr lang="en-US" altLang="zh-CN" sz="2400">
                <a:latin typeface="Microsoft YaHei Light"/>
                <a:ea typeface="Microsoft YaHei Light"/>
                <a:cs typeface="Microsoft YaHei Light"/>
              </a:rPr>
              <a:t>NumPy</a:t>
            </a:r>
            <a:r>
              <a:rPr lang="zh-CN" altLang="en-US" sz="2400">
                <a:latin typeface="Microsoft YaHei Light"/>
                <a:ea typeface="Microsoft YaHei Light"/>
                <a:cs typeface="Microsoft YaHei Light"/>
              </a:rPr>
              <a:t>将</a:t>
            </a:r>
            <a:r>
              <a:rPr lang="en-US" altLang="zh-CN" sz="2400">
                <a:latin typeface="Microsoft YaHei Light"/>
                <a:ea typeface="Microsoft YaHei Light"/>
                <a:cs typeface="Microsoft YaHei Light"/>
              </a:rPr>
              <a:t>Python</a:t>
            </a:r>
            <a:r>
              <a:rPr lang="zh-CN" altLang="en-US" sz="2400">
                <a:latin typeface="Microsoft YaHei Light"/>
                <a:ea typeface="Microsoft YaHei Light"/>
                <a:cs typeface="Microsoft YaHei Light"/>
              </a:rPr>
              <a:t>相当于变成一种免费的更强大的</a:t>
            </a:r>
            <a:r>
              <a:rPr lang="en-US" altLang="zh-CN" sz="2400">
                <a:latin typeface="Microsoft YaHei Light"/>
                <a:ea typeface="Microsoft YaHei Light"/>
                <a:cs typeface="Microsoft YaHei Light"/>
              </a:rPr>
              <a:t>Matlab</a:t>
            </a:r>
            <a:r>
              <a:rPr lang="zh-CN" altLang="en-US" sz="2400">
                <a:latin typeface="Microsoft YaHei Light"/>
                <a:ea typeface="Microsoft YaHei Light"/>
                <a:cs typeface="Microsoft YaHei Light"/>
              </a:rPr>
              <a:t>系统</a:t>
            </a:r>
            <a:endParaRPr lang="en-US" altLang="zh-CN" sz="2400">
              <a:latin typeface="Microsoft YaHei Light"/>
              <a:ea typeface="Microsoft YaHei Light"/>
              <a:cs typeface="Microsoft YaHei Light"/>
            </a:endParaRPr>
          </a:p>
          <a:p>
            <a:pPr marL="914400" lvl="1" indent="-457200">
              <a:lnSpc>
                <a:spcPct val="150000"/>
              </a:lnSpc>
              <a:buClr>
                <a:schemeClr val="tx1"/>
              </a:buClr>
              <a:buFont typeface="Arial" pitchFamily="34" charset="0"/>
              <a:buAutoNum type="arabicPeriod"/>
            </a:pPr>
            <a:r>
              <a:rPr lang="zh-CN" altLang="en-US" sz="2400">
                <a:solidFill>
                  <a:srgbClr val="000000"/>
                </a:solidFill>
                <a:latin typeface="Microsoft YaHei Light"/>
                <a:ea typeface="Microsoft YaHei Light"/>
                <a:cs typeface="Microsoft YaHei Light"/>
              </a:rPr>
              <a:t>强大的 </a:t>
            </a:r>
            <a:r>
              <a:rPr lang="en-US" altLang="zh-CN" sz="2400">
                <a:solidFill>
                  <a:srgbClr val="000000"/>
                </a:solidFill>
                <a:latin typeface="Monaco"/>
                <a:ea typeface="Monaco"/>
                <a:cs typeface="Monaco"/>
              </a:rPr>
              <a:t>ndarray</a:t>
            </a:r>
            <a:r>
              <a:rPr lang="zh-CN" altLang="en-US" sz="2400">
                <a:solidFill>
                  <a:srgbClr val="000000"/>
                </a:solidFill>
                <a:latin typeface="Microsoft YaHei Light"/>
                <a:ea typeface="Microsoft YaHei Light"/>
                <a:cs typeface="Microsoft YaHei Light"/>
              </a:rPr>
              <a:t> 多维数组结构</a:t>
            </a:r>
            <a:endParaRPr lang="en-US" altLang="zh-CN" sz="2400">
              <a:solidFill>
                <a:srgbClr val="000000"/>
              </a:solidFill>
              <a:latin typeface="Microsoft YaHei Light"/>
              <a:ea typeface="Microsoft YaHei Light"/>
              <a:cs typeface="Microsoft YaHei Light"/>
            </a:endParaRPr>
          </a:p>
          <a:p>
            <a:pPr marL="914400" lvl="1" indent="-457200">
              <a:lnSpc>
                <a:spcPct val="150000"/>
              </a:lnSpc>
              <a:buClr>
                <a:schemeClr val="tx1"/>
              </a:buClr>
              <a:buFont typeface="Arial" pitchFamily="34" charset="0"/>
              <a:buAutoNum type="arabicPeriod"/>
            </a:pPr>
            <a:r>
              <a:rPr lang="zh-CN" altLang="en-US" sz="2400">
                <a:solidFill>
                  <a:srgbClr val="000000"/>
                </a:solidFill>
                <a:latin typeface="Microsoft YaHei Light"/>
                <a:ea typeface="Microsoft YaHei Light"/>
                <a:cs typeface="Microsoft YaHei Light"/>
              </a:rPr>
              <a:t>成熟的函数库</a:t>
            </a:r>
            <a:endParaRPr lang="en-US" altLang="zh-CN" sz="2400">
              <a:solidFill>
                <a:srgbClr val="000000"/>
              </a:solidFill>
              <a:latin typeface="Microsoft YaHei Light"/>
              <a:ea typeface="Microsoft YaHei Light"/>
              <a:cs typeface="Microsoft YaHei Light"/>
            </a:endParaRPr>
          </a:p>
          <a:p>
            <a:pPr marL="914400" lvl="1" indent="-457200">
              <a:lnSpc>
                <a:spcPct val="150000"/>
              </a:lnSpc>
              <a:buClr>
                <a:schemeClr val="tx1"/>
              </a:buClr>
              <a:buFont typeface="Arial" pitchFamily="34" charset="0"/>
              <a:buAutoNum type="arabicPeriod"/>
            </a:pPr>
            <a:r>
              <a:rPr lang="zh-CN" altLang="en-US" sz="2400">
                <a:solidFill>
                  <a:srgbClr val="000000"/>
                </a:solidFill>
                <a:latin typeface="Microsoft YaHei Light"/>
                <a:ea typeface="Microsoft YaHei Light"/>
                <a:cs typeface="Microsoft YaHei Light"/>
              </a:rPr>
              <a:t>用于整合</a:t>
            </a:r>
            <a:r>
              <a:rPr lang="en-US" altLang="zh-CN" sz="2400">
                <a:solidFill>
                  <a:srgbClr val="000000"/>
                </a:solidFill>
                <a:latin typeface="Microsoft YaHei Light"/>
                <a:ea typeface="Microsoft YaHei Light"/>
                <a:cs typeface="Microsoft YaHei Light"/>
              </a:rPr>
              <a:t>C/C++</a:t>
            </a:r>
            <a:r>
              <a:rPr lang="zh-CN" altLang="en-US" sz="2400">
                <a:solidFill>
                  <a:srgbClr val="000000"/>
                </a:solidFill>
                <a:latin typeface="Microsoft YaHei Light"/>
                <a:ea typeface="Microsoft YaHei Light"/>
                <a:cs typeface="Microsoft YaHei Light"/>
              </a:rPr>
              <a:t>和</a:t>
            </a:r>
            <a:r>
              <a:rPr lang="en-US" altLang="zh-CN" sz="2400">
                <a:solidFill>
                  <a:srgbClr val="000000"/>
                </a:solidFill>
                <a:latin typeface="Microsoft YaHei Light"/>
                <a:ea typeface="Microsoft YaHei Light"/>
                <a:cs typeface="Microsoft YaHei Light"/>
              </a:rPr>
              <a:t>Fortran</a:t>
            </a:r>
            <a:r>
              <a:rPr lang="zh-CN" altLang="en-US" sz="2400">
                <a:solidFill>
                  <a:srgbClr val="000000"/>
                </a:solidFill>
                <a:latin typeface="Microsoft YaHei Light"/>
                <a:ea typeface="Microsoft YaHei Light"/>
                <a:cs typeface="Microsoft YaHei Light"/>
              </a:rPr>
              <a:t>代码的工具包</a:t>
            </a:r>
            <a:endParaRPr lang="en-US" altLang="zh-CN" sz="2400">
              <a:solidFill>
                <a:srgbClr val="000000"/>
              </a:solidFill>
              <a:latin typeface="Microsoft YaHei Light"/>
              <a:ea typeface="Microsoft YaHei Light"/>
              <a:cs typeface="Microsoft YaHei Light"/>
            </a:endParaRPr>
          </a:p>
          <a:p>
            <a:pPr marL="914400" lvl="1" indent="-457200">
              <a:lnSpc>
                <a:spcPct val="150000"/>
              </a:lnSpc>
              <a:buClr>
                <a:schemeClr val="tx1"/>
              </a:buClr>
              <a:buFont typeface="Arial" pitchFamily="34" charset="0"/>
              <a:buAutoNum type="arabicPeriod"/>
            </a:pPr>
            <a:r>
              <a:rPr lang="zh-CN" altLang="en-US" sz="2400">
                <a:solidFill>
                  <a:srgbClr val="000000"/>
                </a:solidFill>
                <a:latin typeface="Microsoft YaHei Light"/>
                <a:ea typeface="Microsoft YaHei Light"/>
                <a:cs typeface="Microsoft YaHei Light"/>
              </a:rPr>
              <a:t>实用的线性代数、傅里叶变换和随机数模块</a:t>
            </a:r>
            <a:endParaRPr lang="en-US" altLang="zh-CN" sz="2400">
              <a:solidFill>
                <a:srgbClr val="000000"/>
              </a:solidFill>
              <a:latin typeface="Microsoft YaHei Light"/>
              <a:ea typeface="Microsoft YaHei Light"/>
              <a:cs typeface="Microsoft YaHei Light"/>
            </a:endParaRPr>
          </a:p>
          <a:p>
            <a:pPr marL="914400" lvl="1" indent="-457200">
              <a:lnSpc>
                <a:spcPct val="150000"/>
              </a:lnSpc>
              <a:buClr>
                <a:schemeClr val="tx1"/>
              </a:buClr>
              <a:buFont typeface="Arial" pitchFamily="34" charset="0"/>
              <a:buAutoNum type="arabicPeriod"/>
            </a:pPr>
            <a:r>
              <a:rPr lang="en-US" altLang="zh-CN" sz="2400">
                <a:solidFill>
                  <a:srgbClr val="000000"/>
                </a:solidFill>
                <a:latin typeface="Microsoft YaHei Light"/>
                <a:ea typeface="Microsoft YaHei Light"/>
                <a:cs typeface="Microsoft YaHei Light"/>
              </a:rPr>
              <a:t>Numpy</a:t>
            </a:r>
            <a:r>
              <a:rPr lang="zh-CN" altLang="en-US" sz="2400">
                <a:solidFill>
                  <a:srgbClr val="000000"/>
                </a:solidFill>
                <a:latin typeface="Microsoft YaHei Light"/>
                <a:ea typeface="Microsoft YaHei Light"/>
                <a:cs typeface="Microsoft YaHei Light"/>
              </a:rPr>
              <a:t> 和稀疏矩阵运算包</a:t>
            </a:r>
            <a:r>
              <a:rPr lang="en-US" altLang="zh-CN" sz="2400">
                <a:solidFill>
                  <a:srgbClr val="000000"/>
                </a:solidFill>
                <a:latin typeface="Microsoft YaHei Light"/>
                <a:ea typeface="Microsoft YaHei Light"/>
                <a:cs typeface="Microsoft YaHei Light"/>
              </a:rPr>
              <a:t>scipy</a:t>
            </a:r>
            <a:r>
              <a:rPr lang="zh-CN" altLang="en-US" sz="2400">
                <a:solidFill>
                  <a:srgbClr val="000000"/>
                </a:solidFill>
                <a:latin typeface="Microsoft YaHei Light"/>
                <a:ea typeface="Microsoft YaHei Light"/>
                <a:cs typeface="Microsoft YaHei Light"/>
              </a:rPr>
              <a:t> 配合使用非常方便</a:t>
            </a:r>
            <a:endParaRPr lang="en-US" altLang="zh-CN" sz="2400">
              <a:solidFill>
                <a:srgbClr val="000000"/>
              </a:solidFill>
              <a:latin typeface="Microsoft YaHei Light"/>
              <a:ea typeface="Microsoft YaHei Light"/>
              <a:cs typeface="Microsoft YaHei Light"/>
            </a:endParaRPr>
          </a:p>
          <a:p>
            <a:pPr marL="914400" lvl="1" indent="-457200">
              <a:lnSpc>
                <a:spcPct val="150000"/>
              </a:lnSpc>
              <a:buClr>
                <a:schemeClr val="tx1"/>
              </a:buClr>
              <a:buFont typeface="Arial" pitchFamily="34" charset="0"/>
              <a:buAutoNum type="arabicPeriod"/>
            </a:pPr>
            <a:endParaRPr lang="en-US" altLang="zh-CN" sz="2400">
              <a:solidFill>
                <a:srgbClr val="000000"/>
              </a:solidFill>
              <a:latin typeface="Microsoft YaHei Light"/>
              <a:ea typeface="Microsoft YaHei Light"/>
              <a:cs typeface="Microsoft YaHei Light"/>
            </a:endParaRPr>
          </a:p>
        </p:txBody>
      </p:sp>
      <p:sp>
        <p:nvSpPr>
          <p:cNvPr id="59396" name="标题 8"/>
          <p:cNvSpPr txBox="1">
            <a:spLocks/>
          </p:cNvSpPr>
          <p:nvPr/>
        </p:nvSpPr>
        <p:spPr bwMode="auto">
          <a:xfrm>
            <a:off x="708025" y="-152400"/>
            <a:ext cx="7888288" cy="781050"/>
          </a:xfrm>
          <a:prstGeom prst="rect">
            <a:avLst/>
          </a:prstGeom>
          <a:noFill/>
          <a:ln w="9525">
            <a:noFill/>
            <a:miter lim="800000"/>
            <a:headEnd/>
            <a:tailEnd/>
          </a:ln>
        </p:spPr>
        <p:txBody>
          <a:bodyPr anchor="ctr"/>
          <a:lstStyle/>
          <a:p>
            <a:endParaRPr lang="en-US" altLang="zh-CN" sz="3200" b="1">
              <a:solidFill>
                <a:srgbClr val="942124"/>
              </a:solidFill>
              <a:ea typeface="微软雅黑" pitchFamily="34" charset="-122"/>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smtClean="0">
                <a:solidFill>
                  <a:srgbClr val="942124"/>
                </a:solidFill>
              </a:rPr>
              <a:t>基本数据结构</a:t>
            </a:r>
            <a:r>
              <a:rPr lang="zh-CN" altLang="en-US" b="1" smtClean="0">
                <a:solidFill>
                  <a:srgbClr val="942124"/>
                </a:solidFill>
                <a:latin typeface="Monaco"/>
                <a:ea typeface="Monaco"/>
                <a:cs typeface="Monaco"/>
              </a:rPr>
              <a:t> </a:t>
            </a:r>
            <a:r>
              <a:rPr lang="en-US" altLang="zh-CN" b="1" smtClean="0">
                <a:solidFill>
                  <a:srgbClr val="942124"/>
                </a:solidFill>
                <a:latin typeface="Monaco"/>
                <a:ea typeface="Monaco"/>
                <a:cs typeface="Monaco"/>
              </a:rPr>
              <a:t>ndarray</a:t>
            </a:r>
            <a:r>
              <a:rPr lang="zh-CN" altLang="en-US" b="1" smtClean="0">
                <a:solidFill>
                  <a:srgbClr val="942124"/>
                </a:solidFill>
                <a:latin typeface="Monaco"/>
                <a:ea typeface="Monaco"/>
                <a:cs typeface="Monaco"/>
              </a:rPr>
              <a:t/>
            </a:r>
            <a:br>
              <a:rPr lang="zh-CN" altLang="en-US" b="1" smtClean="0">
                <a:solidFill>
                  <a:srgbClr val="942124"/>
                </a:solidFill>
                <a:latin typeface="Monaco"/>
                <a:ea typeface="Monaco"/>
                <a:cs typeface="Monaco"/>
              </a:rPr>
            </a:br>
            <a:endParaRPr lang="zh-CN" altLang="en-US" smtClean="0"/>
          </a:p>
        </p:txBody>
      </p:sp>
      <p:sp>
        <p:nvSpPr>
          <p:cNvPr id="61443" name="TextBox 17"/>
          <p:cNvSpPr txBox="1">
            <a:spLocks noChangeArrowheads="1"/>
          </p:cNvSpPr>
          <p:nvPr/>
        </p:nvSpPr>
        <p:spPr bwMode="auto">
          <a:xfrm>
            <a:off x="638175" y="1120775"/>
            <a:ext cx="9451975" cy="646113"/>
          </a:xfrm>
          <a:prstGeom prst="rect">
            <a:avLst/>
          </a:prstGeom>
          <a:noFill/>
          <a:ln w="9525">
            <a:noFill/>
            <a:miter lim="800000"/>
            <a:headEnd/>
            <a:tailEnd/>
          </a:ln>
        </p:spPr>
        <p:txBody>
          <a:bodyPr>
            <a:spAutoFit/>
          </a:bodyPr>
          <a:lstStyle/>
          <a:p>
            <a:pPr marL="342900" indent="-342900">
              <a:lnSpc>
                <a:spcPct val="150000"/>
              </a:lnSpc>
              <a:buClr>
                <a:schemeClr val="tx1"/>
              </a:buClr>
              <a:buFont typeface="Arial" pitchFamily="34" charset="0"/>
              <a:buChar char="•"/>
            </a:pPr>
            <a:r>
              <a:rPr lang="zh-CN" altLang="en-US" sz="2400">
                <a:solidFill>
                  <a:srgbClr val="000000"/>
                </a:solidFill>
                <a:latin typeface="微软雅黑 Light"/>
                <a:ea typeface="微软雅黑 Light"/>
                <a:cs typeface="微软雅黑 Light"/>
              </a:rPr>
              <a:t>矩阵表示：</a:t>
            </a:r>
            <a:r>
              <a:rPr lang="zh-CN" altLang="en-US" sz="2400">
                <a:latin typeface="微软雅黑 Light"/>
                <a:ea typeface="微软雅黑 Light"/>
                <a:cs typeface="微软雅黑 Light"/>
              </a:rPr>
              <a:t>使用</a:t>
            </a:r>
            <a:r>
              <a:rPr lang="en-US" altLang="zh-CN" sz="2400">
                <a:latin typeface="微软雅黑 Light"/>
                <a:ea typeface="微软雅黑 Light"/>
                <a:cs typeface="微软雅黑 Light"/>
              </a:rPr>
              <a:t>Numpy</a:t>
            </a:r>
            <a:r>
              <a:rPr lang="zh-CN" altLang="en-US" sz="2400">
                <a:latin typeface="微软雅黑 Light"/>
                <a:ea typeface="微软雅黑 Light"/>
                <a:cs typeface="微软雅黑 Light"/>
              </a:rPr>
              <a:t>，易得到二维矩阵</a:t>
            </a:r>
          </a:p>
        </p:txBody>
      </p:sp>
      <p:pic>
        <p:nvPicPr>
          <p:cNvPr id="61444" name="图片 4"/>
          <p:cNvPicPr>
            <a:picLocks noChangeAspect="1"/>
          </p:cNvPicPr>
          <p:nvPr/>
        </p:nvPicPr>
        <p:blipFill>
          <a:blip r:embed="rId2"/>
          <a:srcRect/>
          <a:stretch>
            <a:fillRect/>
          </a:stretch>
        </p:blipFill>
        <p:spPr bwMode="auto">
          <a:xfrm>
            <a:off x="928688" y="2100263"/>
            <a:ext cx="7456487" cy="3432175"/>
          </a:xfrm>
          <a:prstGeom prst="rect">
            <a:avLst/>
          </a:prstGeom>
          <a:noFill/>
          <a:ln w="9525">
            <a:noFill/>
            <a:miter lim="800000"/>
            <a:headEnd/>
            <a:tailEnd/>
          </a:ln>
        </p:spPr>
      </p:pic>
      <p:pic>
        <p:nvPicPr>
          <p:cNvPr id="61445" name="图片 5"/>
          <p:cNvPicPr>
            <a:picLocks noChangeAspect="1"/>
          </p:cNvPicPr>
          <p:nvPr/>
        </p:nvPicPr>
        <p:blipFill>
          <a:blip r:embed="rId3"/>
          <a:srcRect/>
          <a:stretch>
            <a:fillRect/>
          </a:stretch>
        </p:blipFill>
        <p:spPr bwMode="auto">
          <a:xfrm>
            <a:off x="3048000" y="3854450"/>
            <a:ext cx="2079625" cy="24161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en-US" altLang="zh-CN" b="1" smtClean="0"/>
              <a:t>Pandas</a:t>
            </a:r>
            <a:r>
              <a:rPr lang="zh-CN" altLang="en-US" b="1" smtClean="0">
                <a:solidFill>
                  <a:srgbClr val="45C470"/>
                </a:solidFill>
              </a:rPr>
              <a:t/>
            </a:r>
            <a:br>
              <a:rPr lang="zh-CN" altLang="en-US" b="1" smtClean="0">
                <a:solidFill>
                  <a:srgbClr val="45C470"/>
                </a:solidFill>
              </a:rPr>
            </a:br>
            <a:endParaRPr lang="zh-CN" altLang="en-US" smtClean="0"/>
          </a:p>
        </p:txBody>
      </p:sp>
      <p:sp>
        <p:nvSpPr>
          <p:cNvPr id="69635" name="文本框 6"/>
          <p:cNvSpPr txBox="1">
            <a:spLocks noChangeArrowheads="1"/>
          </p:cNvSpPr>
          <p:nvPr/>
        </p:nvSpPr>
        <p:spPr bwMode="auto">
          <a:xfrm>
            <a:off x="571500" y="1500188"/>
            <a:ext cx="8081963" cy="3329758"/>
          </a:xfrm>
          <a:prstGeom prst="rect">
            <a:avLst/>
          </a:prstGeom>
          <a:noFill/>
          <a:ln w="9525">
            <a:noFill/>
            <a:miter lim="800000"/>
            <a:headEnd/>
            <a:tailEnd/>
          </a:ln>
        </p:spPr>
        <p:txBody>
          <a:bodyPr>
            <a:spAutoFit/>
          </a:bodyPr>
          <a:lstStyle/>
          <a:p>
            <a:pPr marL="342900" indent="-342900">
              <a:lnSpc>
                <a:spcPct val="150000"/>
              </a:lnSpc>
              <a:buFont typeface="Wingdings" pitchFamily="2" charset="2"/>
              <a:buChar char="l"/>
            </a:pPr>
            <a:r>
              <a:rPr lang="en-US" altLang="zh-CN" sz="2400" dirty="0">
                <a:latin typeface="微软雅黑 Light"/>
                <a:ea typeface="微软雅黑 Light"/>
                <a:cs typeface="微软雅黑 Light"/>
              </a:rPr>
              <a:t>pandas</a:t>
            </a:r>
            <a:r>
              <a:rPr lang="zh-CN" altLang="en-US" sz="2400" dirty="0">
                <a:latin typeface="微软雅黑 Light"/>
                <a:ea typeface="微软雅黑 Light"/>
                <a:cs typeface="微软雅黑 Light"/>
              </a:rPr>
              <a:t>提供了使我们能够快速便捷地处理结构化数据的大量数据结构和函数</a:t>
            </a:r>
            <a:endParaRPr lang="en-US" altLang="zh-CN" sz="2400" dirty="0">
              <a:latin typeface="微软雅黑 Light"/>
              <a:ea typeface="微软雅黑 Light"/>
              <a:cs typeface="微软雅黑 Light"/>
            </a:endParaRPr>
          </a:p>
          <a:p>
            <a:pPr marL="342900" indent="-342900">
              <a:lnSpc>
                <a:spcPct val="150000"/>
              </a:lnSpc>
              <a:buFont typeface="Wingdings" pitchFamily="2" charset="2"/>
              <a:buChar char="l"/>
            </a:pPr>
            <a:r>
              <a:rPr lang="en-US" altLang="zh-CN" sz="2400" dirty="0">
                <a:latin typeface="微软雅黑 Light"/>
                <a:ea typeface="微软雅黑 Light"/>
                <a:cs typeface="微软雅黑 Light"/>
              </a:rPr>
              <a:t>pandas</a:t>
            </a:r>
            <a:r>
              <a:rPr lang="zh-CN" altLang="en-US" sz="2400" dirty="0">
                <a:latin typeface="微软雅黑 Light"/>
                <a:ea typeface="微软雅黑 Light"/>
                <a:cs typeface="微软雅黑 Light"/>
              </a:rPr>
              <a:t>兼具</a:t>
            </a:r>
            <a:r>
              <a:rPr lang="en-US" altLang="zh-CN" sz="2400" dirty="0" err="1">
                <a:latin typeface="微软雅黑 Light"/>
                <a:ea typeface="微软雅黑 Light"/>
                <a:cs typeface="微软雅黑 Light"/>
              </a:rPr>
              <a:t>NumPy</a:t>
            </a:r>
            <a:r>
              <a:rPr lang="zh-CN" altLang="en-US" sz="2400" dirty="0">
                <a:latin typeface="微软雅黑 Light"/>
                <a:ea typeface="微软雅黑 Light"/>
                <a:cs typeface="微软雅黑 Light"/>
              </a:rPr>
              <a:t>高性能的数组计算功能以及电子表格和关系型数据库灵活的数据处理功能</a:t>
            </a:r>
            <a:endParaRPr lang="en-US" altLang="zh-CN" sz="2400" dirty="0">
              <a:latin typeface="微软雅黑 Light"/>
              <a:ea typeface="微软雅黑 Light"/>
              <a:cs typeface="微软雅黑 Light"/>
            </a:endParaRPr>
          </a:p>
          <a:p>
            <a:pPr marL="342900" indent="-342900">
              <a:lnSpc>
                <a:spcPct val="150000"/>
              </a:lnSpc>
              <a:buFont typeface="Wingdings" pitchFamily="2" charset="2"/>
              <a:buChar char="l"/>
            </a:pPr>
            <a:r>
              <a:rPr lang="zh-CN" altLang="en-US" sz="2400" dirty="0">
                <a:latin typeface="微软雅黑 Light"/>
                <a:ea typeface="微软雅黑 Light"/>
                <a:cs typeface="微软雅黑 Light"/>
              </a:rPr>
              <a:t>对于金融行业的用户，</a:t>
            </a:r>
            <a:r>
              <a:rPr lang="en-US" altLang="zh-CN" sz="2400" dirty="0">
                <a:latin typeface="微软雅黑 Light"/>
                <a:ea typeface="微软雅黑 Light"/>
                <a:cs typeface="微软雅黑 Light"/>
              </a:rPr>
              <a:t>pandas</a:t>
            </a:r>
            <a:r>
              <a:rPr lang="zh-CN" altLang="en-US" sz="2400" dirty="0">
                <a:latin typeface="微软雅黑 Light"/>
                <a:ea typeface="微软雅黑 Light"/>
                <a:cs typeface="微软雅黑 Light"/>
              </a:rPr>
              <a:t>提供了大量适合于金融数据的高性能时间序列功能和</a:t>
            </a:r>
            <a:r>
              <a:rPr lang="zh-CN" altLang="en-US" sz="2400" dirty="0" smtClean="0">
                <a:latin typeface="微软雅黑 Light"/>
                <a:ea typeface="微软雅黑 Light"/>
                <a:cs typeface="微软雅黑 Light"/>
              </a:rPr>
              <a:t>工具</a:t>
            </a:r>
            <a:endParaRPr lang="en-US" altLang="zh-CN" sz="2400" dirty="0">
              <a:latin typeface="微软雅黑 Light"/>
              <a:ea typeface="微软雅黑 Light"/>
              <a:cs typeface="微软雅黑 Light"/>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smtClean="0">
                <a:latin typeface="Microsoft YaHei Light"/>
                <a:ea typeface="Microsoft YaHei Light"/>
                <a:cs typeface="Microsoft YaHei Light"/>
              </a:rPr>
              <a:t>数据文件操作</a:t>
            </a:r>
            <a:r>
              <a:rPr lang="en-US" altLang="zh-CN" b="1" smtClean="0">
                <a:latin typeface="Microsoft YaHei Light"/>
                <a:ea typeface="Microsoft YaHei Light"/>
                <a:cs typeface="Microsoft YaHei Light"/>
              </a:rPr>
              <a:t>——</a:t>
            </a:r>
            <a:r>
              <a:rPr lang="zh-CN" altLang="en-US" b="1" smtClean="0">
                <a:latin typeface="Microsoft YaHei Light"/>
                <a:ea typeface="Microsoft YaHei Light"/>
                <a:cs typeface="Microsoft YaHei Light"/>
              </a:rPr>
              <a:t>读入数据</a:t>
            </a:r>
            <a:r>
              <a:rPr lang="en-US" b="1" smtClean="0">
                <a:latin typeface="Microsoft YaHei Light"/>
                <a:ea typeface="Microsoft YaHei Light"/>
                <a:cs typeface="Microsoft YaHei Light"/>
              </a:rPr>
              <a:t/>
            </a:r>
            <a:br>
              <a:rPr lang="en-US" b="1" smtClean="0">
                <a:latin typeface="Microsoft YaHei Light"/>
                <a:ea typeface="Microsoft YaHei Light"/>
                <a:cs typeface="Microsoft YaHei Light"/>
              </a:rPr>
            </a:br>
            <a:endParaRPr lang="zh-CN" altLang="en-US" b="1" smtClean="0"/>
          </a:p>
        </p:txBody>
      </p:sp>
      <p:sp>
        <p:nvSpPr>
          <p:cNvPr id="70659" name="内容占位符 11"/>
          <p:cNvSpPr>
            <a:spLocks noGrp="1"/>
          </p:cNvSpPr>
          <p:nvPr/>
        </p:nvSpPr>
        <p:spPr bwMode="auto">
          <a:xfrm>
            <a:off x="571500" y="1214438"/>
            <a:ext cx="8358188" cy="4857750"/>
          </a:xfrm>
          <a:prstGeom prst="rect">
            <a:avLst/>
          </a:prstGeom>
          <a:noFill/>
          <a:ln w="9525">
            <a:noFill/>
            <a:miter lim="800000"/>
            <a:headEnd/>
            <a:tailEnd/>
          </a:ln>
        </p:spPr>
        <p:txBody>
          <a:bodyPr/>
          <a:lstStyle/>
          <a:p>
            <a:pPr marL="228600" indent="-228600">
              <a:lnSpc>
                <a:spcPct val="130000"/>
              </a:lnSpc>
              <a:spcBef>
                <a:spcPts val="1000"/>
              </a:spcBef>
              <a:buFont typeface="Arial" pitchFamily="34" charset="0"/>
              <a:buChar char="•"/>
            </a:pPr>
            <a:r>
              <a:rPr lang="en-US" altLang="zh-CN" sz="2200" dirty="0">
                <a:latin typeface="Microsoft YaHei Light"/>
                <a:ea typeface="Microsoft YaHei Light"/>
                <a:cs typeface="Microsoft YaHei Light"/>
              </a:rPr>
              <a:t>pandas</a:t>
            </a:r>
            <a:r>
              <a:rPr lang="zh-CN" altLang="en-US" sz="2200" dirty="0">
                <a:latin typeface="Microsoft YaHei Light"/>
                <a:ea typeface="Microsoft YaHei Light"/>
                <a:cs typeface="Microsoft YaHei Light"/>
              </a:rPr>
              <a:t>提供了一些用于将表格型数据读取为</a:t>
            </a:r>
            <a:r>
              <a:rPr lang="en-US" altLang="zh-CN" sz="2200" dirty="0" err="1">
                <a:latin typeface="Microsoft YaHei Light"/>
                <a:ea typeface="Microsoft YaHei Light"/>
                <a:cs typeface="Microsoft YaHei Light"/>
              </a:rPr>
              <a:t>DataFrame</a:t>
            </a:r>
            <a:r>
              <a:rPr lang="zh-CN" altLang="en-US" sz="2200" dirty="0">
                <a:latin typeface="Microsoft YaHei Light"/>
                <a:ea typeface="Microsoft YaHei Light"/>
                <a:cs typeface="Microsoft YaHei Light"/>
              </a:rPr>
              <a:t>对象的函数，常用的函数为</a:t>
            </a:r>
            <a:r>
              <a:rPr lang="en-US" altLang="zh-CN" sz="2200" dirty="0" err="1">
                <a:latin typeface="Microsoft YaHei Light"/>
                <a:ea typeface="Microsoft YaHei Light"/>
                <a:cs typeface="Microsoft YaHei Light"/>
              </a:rPr>
              <a:t>read_csv</a:t>
            </a:r>
            <a:r>
              <a:rPr lang="zh-CN" altLang="en-US" sz="2200" dirty="0">
                <a:latin typeface="Microsoft YaHei Light"/>
                <a:ea typeface="Microsoft YaHei Light"/>
                <a:cs typeface="Microsoft YaHei Light"/>
              </a:rPr>
              <a:t>和</a:t>
            </a:r>
            <a:r>
              <a:rPr lang="en-US" altLang="zh-CN" sz="2200" dirty="0" err="1" smtClean="0">
                <a:latin typeface="Microsoft YaHei Light"/>
                <a:ea typeface="Microsoft YaHei Light"/>
                <a:cs typeface="Microsoft YaHei Light"/>
              </a:rPr>
              <a:t>read_excel</a:t>
            </a:r>
            <a:endParaRPr lang="en-US" altLang="zh-CN" sz="2200" dirty="0">
              <a:latin typeface="Microsoft YaHei Light"/>
              <a:ea typeface="Microsoft YaHei Light"/>
              <a:cs typeface="Microsoft YaHei Light"/>
            </a:endParaRPr>
          </a:p>
          <a:p>
            <a:pPr marL="228600" indent="-228600">
              <a:lnSpc>
                <a:spcPct val="130000"/>
              </a:lnSpc>
              <a:spcBef>
                <a:spcPts val="1000"/>
              </a:spcBef>
              <a:buFont typeface="Arial" pitchFamily="34" charset="0"/>
              <a:buChar char="•"/>
            </a:pPr>
            <a:r>
              <a:rPr lang="zh-CN" altLang="en-US" sz="2200" dirty="0">
                <a:latin typeface="Microsoft YaHei Light"/>
                <a:ea typeface="Microsoft YaHei Light"/>
                <a:cs typeface="Microsoft YaHei Light"/>
              </a:rPr>
              <a:t>函数的选项可以划分为几个大类</a:t>
            </a:r>
            <a:endParaRPr lang="en-US" altLang="zh-CN" sz="2200" dirty="0">
              <a:latin typeface="Microsoft YaHei Light"/>
              <a:ea typeface="Microsoft YaHei Light"/>
              <a:cs typeface="Microsoft YaHei Light"/>
            </a:endParaRPr>
          </a:p>
          <a:p>
            <a:pPr marL="685800" lvl="1" indent="-228600">
              <a:lnSpc>
                <a:spcPct val="130000"/>
              </a:lnSpc>
              <a:spcBef>
                <a:spcPts val="500"/>
              </a:spcBef>
              <a:buFont typeface="Arial" pitchFamily="34" charset="0"/>
              <a:buChar char="•"/>
            </a:pPr>
            <a:r>
              <a:rPr lang="zh-CN" altLang="en-US" sz="1900" dirty="0">
                <a:latin typeface="Microsoft YaHei Light"/>
                <a:ea typeface="Microsoft YaHei Light"/>
                <a:cs typeface="Microsoft YaHei Light"/>
              </a:rPr>
              <a:t>索引：将一个或多个列当做返回的</a:t>
            </a:r>
            <a:r>
              <a:rPr lang="en-US" altLang="zh-CN" sz="1900" dirty="0" err="1">
                <a:latin typeface="Microsoft YaHei Light"/>
                <a:ea typeface="Microsoft YaHei Light"/>
                <a:cs typeface="Microsoft YaHei Light"/>
              </a:rPr>
              <a:t>DataFrame</a:t>
            </a:r>
            <a:r>
              <a:rPr lang="zh-CN" altLang="en-US" sz="1900" dirty="0">
                <a:latin typeface="Microsoft YaHei Light"/>
                <a:ea typeface="Microsoft YaHei Light"/>
                <a:cs typeface="Microsoft YaHei Light"/>
              </a:rPr>
              <a:t>处理，以及是否从文件、用户获取列名</a:t>
            </a:r>
            <a:endParaRPr lang="en-US" altLang="zh-CN" sz="1900" dirty="0">
              <a:latin typeface="Microsoft YaHei Light"/>
              <a:ea typeface="Microsoft YaHei Light"/>
              <a:cs typeface="Microsoft YaHei Light"/>
            </a:endParaRPr>
          </a:p>
          <a:p>
            <a:pPr marL="685800" lvl="1" indent="-228600">
              <a:lnSpc>
                <a:spcPct val="130000"/>
              </a:lnSpc>
              <a:spcBef>
                <a:spcPts val="500"/>
              </a:spcBef>
              <a:buFont typeface="Arial" pitchFamily="34" charset="0"/>
              <a:buChar char="•"/>
            </a:pPr>
            <a:r>
              <a:rPr lang="zh-CN" altLang="en-US" sz="1900" dirty="0">
                <a:latin typeface="Microsoft YaHei Light"/>
                <a:ea typeface="Microsoft YaHei Light"/>
                <a:cs typeface="Microsoft YaHei Light"/>
              </a:rPr>
              <a:t>类型推断和数据转换：包括用户定义值的转换、缺失值标记列表等</a:t>
            </a:r>
            <a:endParaRPr lang="en-US" altLang="zh-CN" sz="1900" dirty="0">
              <a:latin typeface="Microsoft YaHei Light"/>
              <a:ea typeface="Microsoft YaHei Light"/>
              <a:cs typeface="Microsoft YaHei Light"/>
            </a:endParaRPr>
          </a:p>
          <a:p>
            <a:pPr marL="685800" lvl="1" indent="-228600">
              <a:lnSpc>
                <a:spcPct val="130000"/>
              </a:lnSpc>
              <a:spcBef>
                <a:spcPts val="500"/>
              </a:spcBef>
              <a:buFont typeface="Arial" pitchFamily="34" charset="0"/>
              <a:buChar char="•"/>
            </a:pPr>
            <a:r>
              <a:rPr lang="zh-CN" altLang="en-US" sz="1900" dirty="0">
                <a:latin typeface="Microsoft YaHei Light"/>
                <a:ea typeface="Microsoft YaHei Light"/>
                <a:cs typeface="Microsoft YaHei Light"/>
              </a:rPr>
              <a:t>日期解析：包括组合功能，比如将分散在多个列中的日期时间信息组合起来</a:t>
            </a:r>
            <a:endParaRPr lang="en-US" altLang="zh-CN" sz="1900" dirty="0">
              <a:latin typeface="Microsoft YaHei Light"/>
              <a:ea typeface="Microsoft YaHei Light"/>
              <a:cs typeface="Microsoft YaHei Light"/>
            </a:endParaRPr>
          </a:p>
          <a:p>
            <a:pPr marL="685800" lvl="1" indent="-228600">
              <a:lnSpc>
                <a:spcPct val="130000"/>
              </a:lnSpc>
              <a:spcBef>
                <a:spcPts val="500"/>
              </a:spcBef>
              <a:buFont typeface="Arial" pitchFamily="34" charset="0"/>
              <a:buChar char="•"/>
            </a:pPr>
            <a:r>
              <a:rPr lang="zh-CN" altLang="en-US" sz="1900" dirty="0">
                <a:latin typeface="Microsoft YaHei Light"/>
                <a:ea typeface="Microsoft YaHei Light"/>
                <a:cs typeface="Microsoft YaHei Light"/>
              </a:rPr>
              <a:t>迭代：支持对大文件进行逐块迭代</a:t>
            </a:r>
            <a:endParaRPr lang="en-US" altLang="zh-CN" sz="1900" dirty="0">
              <a:latin typeface="Microsoft YaHei Light"/>
              <a:ea typeface="Microsoft YaHei Light"/>
              <a:cs typeface="Microsoft YaHei Light"/>
            </a:endParaRPr>
          </a:p>
          <a:p>
            <a:pPr marL="685800" lvl="1" indent="-228600">
              <a:lnSpc>
                <a:spcPct val="130000"/>
              </a:lnSpc>
              <a:spcBef>
                <a:spcPts val="500"/>
              </a:spcBef>
              <a:buFont typeface="Arial" pitchFamily="34" charset="0"/>
              <a:buChar char="•"/>
            </a:pPr>
            <a:r>
              <a:rPr lang="zh-CN" altLang="en-US" sz="1900" dirty="0">
                <a:latin typeface="Microsoft YaHei Light"/>
                <a:ea typeface="Microsoft YaHei Light"/>
                <a:cs typeface="Microsoft YaHei Light"/>
              </a:rPr>
              <a:t>不规整数据问题：跳过一些行、页脚、注释或其他一些不重要的东西</a:t>
            </a:r>
            <a:endParaRPr lang="en-US" altLang="zh-CN" sz="1900" dirty="0">
              <a:latin typeface="Microsoft YaHei Light"/>
              <a:ea typeface="Microsoft YaHei Light"/>
              <a:cs typeface="Microsoft YaHei Light"/>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055" descr="色条 拷贝"/>
          <p:cNvPicPr>
            <a:picLocks noChangeAspect="1" noChangeArrowheads="1"/>
          </p:cNvPicPr>
          <p:nvPr/>
        </p:nvPicPr>
        <p:blipFill>
          <a:blip r:embed="rId2"/>
          <a:srcRect/>
          <a:stretch>
            <a:fillRect/>
          </a:stretch>
        </p:blipFill>
        <p:spPr bwMode="auto">
          <a:xfrm>
            <a:off x="0" y="1579563"/>
            <a:ext cx="9144000" cy="3698875"/>
          </a:xfrm>
          <a:prstGeom prst="rect">
            <a:avLst/>
          </a:prstGeom>
          <a:noFill/>
          <a:ln w="9525">
            <a:noFill/>
            <a:miter lim="800000"/>
            <a:headEnd/>
            <a:tailEnd/>
          </a:ln>
        </p:spPr>
      </p:pic>
      <p:sp>
        <p:nvSpPr>
          <p:cNvPr id="72707" name="标题 1"/>
          <p:cNvSpPr>
            <a:spLocks noGrp="1"/>
          </p:cNvSpPr>
          <p:nvPr/>
        </p:nvSpPr>
        <p:spPr bwMode="auto">
          <a:xfrm>
            <a:off x="685800" y="2419350"/>
            <a:ext cx="7772400" cy="2019300"/>
          </a:xfrm>
          <a:prstGeom prst="rect">
            <a:avLst/>
          </a:prstGeom>
          <a:noFill/>
          <a:ln w="9525">
            <a:noFill/>
            <a:miter lim="800000"/>
            <a:headEnd/>
            <a:tailEnd/>
          </a:ln>
        </p:spPr>
        <p:txBody>
          <a:bodyPr anchor="ctr"/>
          <a:lstStyle/>
          <a:p>
            <a:pPr algn="ctr"/>
            <a:r>
              <a:rPr lang="zh-CN" altLang="en-US" sz="6000" b="1">
                <a:solidFill>
                  <a:schemeClr val="bg1"/>
                </a:solidFill>
                <a:latin typeface="黑体" pitchFamily="2" charset="-122"/>
                <a:ea typeface="黑体" pitchFamily="2" charset="-122"/>
              </a:rPr>
              <a:t>谢谢</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428625" y="381000"/>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2400" b="1" dirty="0" smtClean="0">
                <a:solidFill>
                  <a:schemeClr val="tx1"/>
                </a:solidFill>
                <a:latin typeface="微软雅黑 Light"/>
                <a:ea typeface="微软雅黑 Light"/>
                <a:cs typeface="微软雅黑 Light"/>
              </a:rPr>
              <a:t>Python</a:t>
            </a:r>
            <a:r>
              <a:rPr lang="zh-CN" altLang="en-US" sz="2400" b="1" dirty="0" smtClean="0">
                <a:solidFill>
                  <a:schemeClr val="tx1"/>
                </a:solidFill>
                <a:latin typeface="微软雅黑 Light"/>
                <a:ea typeface="微软雅黑 Light"/>
                <a:cs typeface="微软雅黑 Light"/>
              </a:rPr>
              <a:t>语言的发展历史</a:t>
            </a:r>
            <a:br>
              <a:rPr lang="zh-CN" altLang="en-US" sz="2400" b="1" dirty="0" smtClean="0">
                <a:solidFill>
                  <a:schemeClr val="tx1"/>
                </a:solidFill>
                <a:latin typeface="微软雅黑 Light"/>
                <a:ea typeface="微软雅黑 Light"/>
                <a:cs typeface="微软雅黑 Light"/>
              </a:rPr>
            </a:br>
            <a:endParaRPr lang="zh-CN" altLang="en-US" sz="2400" b="1" dirty="0" smtClean="0">
              <a:solidFill>
                <a:schemeClr val="tx1"/>
              </a:solidFill>
            </a:endParaRPr>
          </a:p>
        </p:txBody>
      </p:sp>
      <p:sp>
        <p:nvSpPr>
          <p:cNvPr id="3" name="内容占位符 1"/>
          <p:cNvSpPr>
            <a:spLocks noGrp="1"/>
          </p:cNvSpPr>
          <p:nvPr/>
        </p:nvSpPr>
        <p:spPr>
          <a:xfrm>
            <a:off x="268288" y="1412875"/>
            <a:ext cx="4071937" cy="5180013"/>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US" altLang="zh-CN" sz="2400" dirty="0">
                <a:latin typeface="微软雅黑 Light"/>
                <a:ea typeface="微软雅黑 Light"/>
                <a:cs typeface="微软雅黑 Light"/>
              </a:rPr>
              <a:t>Python</a:t>
            </a:r>
            <a:r>
              <a:rPr lang="zh-CN" altLang="en-US" sz="2400" dirty="0" smtClean="0">
                <a:latin typeface="微软雅黑 Light"/>
                <a:ea typeface="微软雅黑 Light"/>
                <a:cs typeface="微软雅黑 Light"/>
              </a:rPr>
              <a:t>语言由</a:t>
            </a:r>
            <a:r>
              <a:rPr kumimoji="1" lang="zh-CN" altLang="en-US" sz="2400" dirty="0" smtClean="0">
                <a:latin typeface="微软雅黑 Light"/>
                <a:ea typeface="微软雅黑 Light"/>
                <a:cs typeface="微软雅黑 Light"/>
              </a:rPr>
              <a:t>诞生于</a:t>
            </a:r>
            <a:r>
              <a:rPr kumimoji="1" lang="en-US" altLang="zh-CN" sz="2400" dirty="0" smtClean="0">
                <a:latin typeface="微软雅黑 Light"/>
                <a:ea typeface="微软雅黑 Light"/>
                <a:cs typeface="微软雅黑 Light"/>
              </a:rPr>
              <a:t>1989</a:t>
            </a:r>
            <a:r>
              <a:rPr kumimoji="1" lang="zh-CN" altLang="en-US" sz="2400" dirty="0" smtClean="0">
                <a:latin typeface="微软雅黑 Light"/>
                <a:ea typeface="微软雅黑 Light"/>
                <a:cs typeface="微软雅黑 Light"/>
              </a:rPr>
              <a:t>年，由</a:t>
            </a:r>
            <a:r>
              <a:rPr kumimoji="1" lang="en-US" altLang="zh-CN" sz="2400" dirty="0">
                <a:latin typeface="微软雅黑 Light"/>
                <a:ea typeface="微软雅黑 Light"/>
                <a:cs typeface="微软雅黑 Light"/>
              </a:rPr>
              <a:t>Guido</a:t>
            </a:r>
            <a:r>
              <a:rPr kumimoji="1" lang="zh-CN" altLang="en-US" sz="2400" dirty="0">
                <a:latin typeface="微软雅黑 Light"/>
                <a:ea typeface="微软雅黑 Light"/>
                <a:cs typeface="微软雅黑 Light"/>
              </a:rPr>
              <a:t> </a:t>
            </a:r>
            <a:r>
              <a:rPr kumimoji="1" lang="en-US" altLang="zh-CN" sz="2400" dirty="0">
                <a:latin typeface="微软雅黑 Light"/>
                <a:ea typeface="微软雅黑 Light"/>
                <a:cs typeface="微软雅黑 Light"/>
              </a:rPr>
              <a:t>van</a:t>
            </a:r>
            <a:r>
              <a:rPr kumimoji="1" lang="zh-CN" altLang="en-US" sz="2400" dirty="0">
                <a:latin typeface="微软雅黑 Light"/>
                <a:ea typeface="微软雅黑 Light"/>
                <a:cs typeface="微软雅黑 Light"/>
              </a:rPr>
              <a:t> </a:t>
            </a:r>
            <a:r>
              <a:rPr kumimoji="1" lang="en-US" altLang="zh-CN" sz="2400" dirty="0" err="1" smtClean="0">
                <a:latin typeface="微软雅黑 Light"/>
                <a:ea typeface="微软雅黑 Light"/>
                <a:cs typeface="微软雅黑 Light"/>
              </a:rPr>
              <a:t>Rossum</a:t>
            </a:r>
            <a:r>
              <a:rPr kumimoji="1" lang="zh-CN" altLang="en-US" sz="2400" dirty="0">
                <a:ea typeface="微软雅黑" pitchFamily="34" charset="-122"/>
              </a:rPr>
              <a:t>（人称“龟叔”</a:t>
            </a:r>
            <a:r>
              <a:rPr kumimoji="1" lang="zh-CN" altLang="en-US" sz="2400" dirty="0" smtClean="0">
                <a:ea typeface="微软雅黑" pitchFamily="34" charset="-122"/>
              </a:rPr>
              <a:t>）</a:t>
            </a:r>
            <a:r>
              <a:rPr kumimoji="1" lang="zh-CN" altLang="en-US" sz="2400" dirty="0" smtClean="0">
                <a:latin typeface="微软雅黑 Light"/>
                <a:ea typeface="微软雅黑 Light"/>
                <a:cs typeface="微软雅黑 Light"/>
              </a:rPr>
              <a:t>在</a:t>
            </a:r>
            <a:r>
              <a:rPr kumimoji="1" lang="zh-CN" altLang="en-US" sz="2400" dirty="0">
                <a:latin typeface="微软雅黑 Light"/>
                <a:ea typeface="微软雅黑 Light"/>
                <a:cs typeface="微软雅黑 Light"/>
              </a:rPr>
              <a:t>荷兰国家数学和计算机科学研究所设计出来</a:t>
            </a:r>
            <a:r>
              <a:rPr kumimoji="1" lang="zh-CN" altLang="en-US" sz="2400" dirty="0" smtClean="0">
                <a:latin typeface="微软雅黑 Light"/>
                <a:ea typeface="微软雅黑 Light"/>
                <a:cs typeface="微软雅黑 Light"/>
              </a:rPr>
              <a:t>的</a:t>
            </a:r>
            <a:endParaRPr kumimoji="1" lang="en-US" altLang="zh-CN" sz="2400" dirty="0" smtClean="0"/>
          </a:p>
          <a:p>
            <a:pPr fontAlgn="auto">
              <a:lnSpc>
                <a:spcPct val="150000"/>
              </a:lnSpc>
              <a:spcAft>
                <a:spcPts val="0"/>
              </a:spcAft>
              <a:defRPr/>
            </a:pPr>
            <a:r>
              <a:rPr kumimoji="1" lang="en-US" altLang="zh-CN" sz="2400" dirty="0" smtClean="0"/>
              <a:t>Python </a:t>
            </a:r>
            <a:r>
              <a:rPr kumimoji="1" lang="en-US" altLang="zh-CN" sz="2400" dirty="0"/>
              <a:t>2.0</a:t>
            </a:r>
            <a:r>
              <a:rPr kumimoji="1" lang="zh-CN" altLang="en-US" sz="2400" dirty="0"/>
              <a:t>版本于</a:t>
            </a:r>
            <a:r>
              <a:rPr kumimoji="1" lang="en-US" altLang="zh-CN" sz="2400" dirty="0"/>
              <a:t>2000</a:t>
            </a:r>
            <a:r>
              <a:rPr kumimoji="1" lang="zh-CN" altLang="en-US" sz="2400" dirty="0"/>
              <a:t>年</a:t>
            </a:r>
            <a:r>
              <a:rPr kumimoji="1" lang="en-US" altLang="zh-CN" sz="2400" dirty="0"/>
              <a:t>10</a:t>
            </a:r>
            <a:r>
              <a:rPr kumimoji="1" lang="zh-CN" altLang="en-US" sz="2400" dirty="0"/>
              <a:t>月发布</a:t>
            </a:r>
            <a:r>
              <a:rPr kumimoji="1" lang="zh-CN" altLang="en-US" sz="2400" dirty="0" smtClean="0"/>
              <a:t>。</a:t>
            </a:r>
            <a:endParaRPr kumimoji="1" lang="en-US" altLang="zh-CN" sz="2400" dirty="0" smtClean="0"/>
          </a:p>
          <a:p>
            <a:pPr fontAlgn="auto">
              <a:lnSpc>
                <a:spcPct val="150000"/>
              </a:lnSpc>
              <a:spcAft>
                <a:spcPts val="0"/>
              </a:spcAft>
              <a:defRPr/>
            </a:pPr>
            <a:r>
              <a:rPr kumimoji="1" lang="zh-CN" altLang="en-US" sz="2400" dirty="0" smtClean="0"/>
              <a:t>在</a:t>
            </a:r>
            <a:r>
              <a:rPr kumimoji="1" lang="en-US" altLang="zh-CN" sz="2400" dirty="0"/>
              <a:t>2008</a:t>
            </a:r>
            <a:r>
              <a:rPr kumimoji="1" lang="zh-CN" altLang="en-US" sz="2400" dirty="0"/>
              <a:t>年</a:t>
            </a:r>
            <a:r>
              <a:rPr kumimoji="1" lang="en-US" altLang="zh-CN" sz="2400" dirty="0"/>
              <a:t>12</a:t>
            </a:r>
            <a:r>
              <a:rPr kumimoji="1" lang="zh-CN" altLang="en-US" sz="2400" dirty="0"/>
              <a:t>月，</a:t>
            </a:r>
            <a:r>
              <a:rPr kumimoji="1" lang="en-US" altLang="zh-CN" sz="2400" dirty="0"/>
              <a:t>Python 3.0</a:t>
            </a:r>
            <a:r>
              <a:rPr kumimoji="1" lang="zh-CN" altLang="en-US" sz="2400" dirty="0"/>
              <a:t>发布</a:t>
            </a:r>
            <a:r>
              <a:rPr kumimoji="1" lang="zh-CN" altLang="en-US" sz="2400" dirty="0" smtClean="0"/>
              <a:t>，此</a:t>
            </a:r>
            <a:r>
              <a:rPr kumimoji="1" lang="zh-CN" altLang="en-US" sz="2400" dirty="0"/>
              <a:t>版本没有完全兼容之前的</a:t>
            </a:r>
            <a:r>
              <a:rPr kumimoji="1" lang="en-US" altLang="zh-CN" sz="2400" dirty="0" smtClean="0"/>
              <a:t>Python</a:t>
            </a:r>
            <a:r>
              <a:rPr kumimoji="1" lang="zh-CN" altLang="en-US" sz="2400" dirty="0" smtClean="0"/>
              <a:t> </a:t>
            </a:r>
            <a:r>
              <a:rPr kumimoji="1" lang="en-US" altLang="zh-CN" sz="2400" dirty="0" smtClean="0"/>
              <a:t>2.0</a:t>
            </a:r>
          </a:p>
          <a:p>
            <a:pPr fontAlgn="auto">
              <a:lnSpc>
                <a:spcPct val="150000"/>
              </a:lnSpc>
              <a:spcAft>
                <a:spcPts val="0"/>
              </a:spcAft>
              <a:defRPr/>
            </a:pPr>
            <a:r>
              <a:rPr kumimoji="1" lang="en-US" altLang="zh-CN" sz="2400" dirty="0" smtClean="0"/>
              <a:t>Python</a:t>
            </a:r>
            <a:r>
              <a:rPr kumimoji="1" lang="zh-CN" altLang="en-US" sz="2400" dirty="0"/>
              <a:t>也因此分为了</a:t>
            </a:r>
            <a:r>
              <a:rPr kumimoji="1" lang="en-US" altLang="zh-CN" sz="2400" dirty="0"/>
              <a:t>Python </a:t>
            </a:r>
            <a:r>
              <a:rPr kumimoji="1" lang="en-US" altLang="zh-CN" sz="2400" dirty="0" smtClean="0"/>
              <a:t>3.x</a:t>
            </a:r>
            <a:r>
              <a:rPr kumimoji="1" lang="zh-CN" altLang="en-US" sz="2400" dirty="0" smtClean="0"/>
              <a:t>派系</a:t>
            </a:r>
            <a:r>
              <a:rPr kumimoji="1" lang="zh-CN" altLang="en-US" sz="2400" dirty="0"/>
              <a:t>和</a:t>
            </a:r>
            <a:r>
              <a:rPr kumimoji="1" lang="en-US" altLang="zh-CN" sz="2400" dirty="0"/>
              <a:t>Python 2.7</a:t>
            </a:r>
            <a:r>
              <a:rPr kumimoji="1" lang="zh-CN" altLang="en-US" sz="2400" dirty="0"/>
              <a:t>派系两大</a:t>
            </a:r>
            <a:r>
              <a:rPr kumimoji="1" lang="zh-CN" altLang="en-US" sz="2400" dirty="0" smtClean="0"/>
              <a:t>阵营</a:t>
            </a:r>
            <a:endParaRPr kumimoji="1" lang="zh-CN" altLang="en-US" sz="2400" dirty="0"/>
          </a:p>
        </p:txBody>
      </p:sp>
      <p:pic>
        <p:nvPicPr>
          <p:cNvPr id="14340" name="图片 3"/>
          <p:cNvPicPr>
            <a:picLocks noChangeAspect="1"/>
          </p:cNvPicPr>
          <p:nvPr/>
        </p:nvPicPr>
        <p:blipFill>
          <a:blip r:embed="rId2"/>
          <a:srcRect/>
          <a:stretch>
            <a:fillRect/>
          </a:stretch>
        </p:blipFill>
        <p:spPr bwMode="auto">
          <a:xfrm>
            <a:off x="4943475" y="4316413"/>
            <a:ext cx="3784600" cy="2262187"/>
          </a:xfrm>
          <a:prstGeom prst="rect">
            <a:avLst/>
          </a:prstGeom>
          <a:noFill/>
          <a:ln w="9525">
            <a:noFill/>
            <a:miter lim="800000"/>
            <a:headEnd/>
            <a:tailEnd/>
          </a:ln>
        </p:spPr>
      </p:pic>
      <p:pic>
        <p:nvPicPr>
          <p:cNvPr id="14341" name="图片 10"/>
          <p:cNvPicPr>
            <a:picLocks noChangeAspect="1"/>
          </p:cNvPicPr>
          <p:nvPr/>
        </p:nvPicPr>
        <p:blipFill>
          <a:blip r:embed="rId3"/>
          <a:srcRect/>
          <a:stretch>
            <a:fillRect/>
          </a:stretch>
        </p:blipFill>
        <p:spPr bwMode="auto">
          <a:xfrm>
            <a:off x="5876925" y="1289050"/>
            <a:ext cx="1919288" cy="287178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bwMode="auto">
          <a:xfrm>
            <a:off x="571500"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b="1" smtClean="0">
                <a:solidFill>
                  <a:srgbClr val="942124"/>
                </a:solidFill>
              </a:rPr>
              <a:t>Python</a:t>
            </a:r>
            <a:r>
              <a:rPr lang="zh-CN" altLang="en-US" b="1" smtClean="0">
                <a:solidFill>
                  <a:srgbClr val="942124"/>
                </a:solidFill>
              </a:rPr>
              <a:t>语言的特点</a:t>
            </a:r>
            <a:endParaRPr lang="zh-CN" altLang="en-US" smtClean="0"/>
          </a:p>
        </p:txBody>
      </p:sp>
      <p:sp>
        <p:nvSpPr>
          <p:cNvPr id="9" name="内容占位符 1"/>
          <p:cNvSpPr>
            <a:spLocks noGrp="1"/>
          </p:cNvSpPr>
          <p:nvPr/>
        </p:nvSpPr>
        <p:spPr>
          <a:xfrm>
            <a:off x="628650" y="1174750"/>
            <a:ext cx="7886700" cy="208915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kumimoji="1" lang="zh-CN" altLang="en-US" sz="2400" dirty="0" smtClean="0"/>
              <a:t>优点一：优雅、简单、明确</a:t>
            </a:r>
            <a:endParaRPr kumimoji="1" lang="en-US" altLang="zh-CN" sz="2400" dirty="0"/>
          </a:p>
          <a:p>
            <a:pPr marL="0" indent="0" fontAlgn="auto">
              <a:lnSpc>
                <a:spcPct val="150000"/>
              </a:lnSpc>
              <a:spcAft>
                <a:spcPts val="0"/>
              </a:spcAft>
              <a:buFont typeface="Arial" panose="020B0604020202020204" pitchFamily="34" charset="0"/>
              <a:buNone/>
              <a:defRPr/>
            </a:pPr>
            <a:r>
              <a:rPr kumimoji="1" lang="zh-CN" altLang="en-US" sz="2400" dirty="0"/>
              <a:t>（</a:t>
            </a:r>
            <a:r>
              <a:rPr kumimoji="1" lang="zh-CN" altLang="en-US" sz="2400" dirty="0" smtClean="0"/>
              <a:t>减少花哨、晦涩的代码）</a:t>
            </a:r>
            <a:endParaRPr kumimoji="1" lang="en-US" altLang="zh-CN" sz="2400" dirty="0" smtClean="0"/>
          </a:p>
          <a:p>
            <a:pPr fontAlgn="auto">
              <a:lnSpc>
                <a:spcPct val="150000"/>
              </a:lnSpc>
              <a:spcAft>
                <a:spcPts val="0"/>
              </a:spcAft>
              <a:defRPr/>
            </a:pPr>
            <a:r>
              <a:rPr lang="zh-CN" altLang="en-US" sz="2400" dirty="0" smtClean="0"/>
              <a:t>让程序开发者摆脱</a:t>
            </a:r>
            <a:r>
              <a:rPr lang="zh-CN" altLang="en-US" sz="2400" dirty="0"/>
              <a:t>了程序本身语法规则的泥潭，更快的</a:t>
            </a:r>
            <a:r>
              <a:rPr lang="zh-CN" altLang="en-US" sz="2400" dirty="0" smtClean="0"/>
              <a:t>进行程序开发</a:t>
            </a:r>
            <a:endParaRPr kumimoji="1" lang="zh-CN" altLang="en-US" sz="2400" dirty="0"/>
          </a:p>
        </p:txBody>
      </p:sp>
      <p:sp>
        <p:nvSpPr>
          <p:cNvPr id="10" name="内容占位符 1"/>
          <p:cNvSpPr txBox="1">
            <a:spLocks/>
          </p:cNvSpPr>
          <p:nvPr/>
        </p:nvSpPr>
        <p:spPr>
          <a:xfrm>
            <a:off x="2543175" y="3532188"/>
            <a:ext cx="863600" cy="544512"/>
          </a:xfrm>
          <a:prstGeom prst="rect">
            <a:avLst/>
          </a:prstGeom>
        </p:spPr>
        <p:txBody>
          <a:bodyPr>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kumimoji="1" lang="en-US" altLang="zh-CN" sz="2000" dirty="0" smtClean="0"/>
              <a:t>C</a:t>
            </a:r>
            <a:r>
              <a:rPr kumimoji="1" lang="zh-CN" altLang="en-US" sz="2000" dirty="0" smtClean="0"/>
              <a:t>语言</a:t>
            </a:r>
            <a:endParaRPr kumimoji="1" lang="zh-CN" altLang="en-US" sz="2000" dirty="0"/>
          </a:p>
        </p:txBody>
      </p:sp>
      <p:sp>
        <p:nvSpPr>
          <p:cNvPr id="15365" name="内容占位符 1"/>
          <p:cNvSpPr txBox="1">
            <a:spLocks/>
          </p:cNvSpPr>
          <p:nvPr/>
        </p:nvSpPr>
        <p:spPr bwMode="auto">
          <a:xfrm>
            <a:off x="5675313" y="3532188"/>
            <a:ext cx="1512887" cy="544512"/>
          </a:xfrm>
          <a:prstGeom prst="rect">
            <a:avLst/>
          </a:prstGeom>
          <a:noFill/>
          <a:ln w="9525">
            <a:noFill/>
            <a:miter lim="800000"/>
            <a:headEnd/>
            <a:tailEnd/>
          </a:ln>
        </p:spPr>
        <p:txBody>
          <a:bodyPr/>
          <a:lstStyle/>
          <a:p>
            <a:r>
              <a:rPr kumimoji="1" lang="en-US" altLang="zh-CN" sz="2000">
                <a:ea typeface="微软雅黑" pitchFamily="34" charset="-122"/>
              </a:rPr>
              <a:t>Python</a:t>
            </a:r>
            <a:r>
              <a:rPr kumimoji="1" lang="zh-CN" altLang="en-US" sz="2000">
                <a:ea typeface="微软雅黑" pitchFamily="34" charset="-122"/>
              </a:rPr>
              <a:t>语言</a:t>
            </a:r>
          </a:p>
        </p:txBody>
      </p:sp>
      <p:pic>
        <p:nvPicPr>
          <p:cNvPr id="15366" name="图片 11"/>
          <p:cNvPicPr>
            <a:picLocks noChangeAspect="1"/>
          </p:cNvPicPr>
          <p:nvPr/>
        </p:nvPicPr>
        <p:blipFill>
          <a:blip r:embed="rId2"/>
          <a:srcRect/>
          <a:stretch>
            <a:fillRect/>
          </a:stretch>
        </p:blipFill>
        <p:spPr bwMode="auto">
          <a:xfrm>
            <a:off x="1516063" y="4014788"/>
            <a:ext cx="3133725" cy="1668462"/>
          </a:xfrm>
          <a:prstGeom prst="rect">
            <a:avLst/>
          </a:prstGeom>
          <a:noFill/>
          <a:ln w="9525">
            <a:noFill/>
            <a:miter lim="800000"/>
            <a:headEnd/>
            <a:tailEnd/>
          </a:ln>
        </p:spPr>
      </p:pic>
      <p:pic>
        <p:nvPicPr>
          <p:cNvPr id="15367" name="图片 12"/>
          <p:cNvPicPr>
            <a:picLocks noChangeAspect="1"/>
          </p:cNvPicPr>
          <p:nvPr/>
        </p:nvPicPr>
        <p:blipFill>
          <a:blip r:embed="rId3"/>
          <a:srcRect/>
          <a:stretch>
            <a:fillRect/>
          </a:stretch>
        </p:blipFill>
        <p:spPr bwMode="auto">
          <a:xfrm>
            <a:off x="5189538" y="4000500"/>
            <a:ext cx="2265362" cy="80486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nvSpPr>
        <p:spPr bwMode="auto">
          <a:xfrm>
            <a:off x="254000" y="1052513"/>
            <a:ext cx="3671888" cy="4752975"/>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优点二：强大的标准库</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完善的基础代码库，覆盖了网络通信、文件处理、数据库接口、图形系统、</a:t>
            </a:r>
            <a:r>
              <a:rPr kumimoji="1" lang="en-US" altLang="zh-CN" sz="2400">
                <a:latin typeface="微软雅黑 Light"/>
                <a:ea typeface="微软雅黑 Light"/>
                <a:cs typeface="微软雅黑 Light"/>
              </a:rPr>
              <a:t>XML</a:t>
            </a:r>
            <a:r>
              <a:rPr kumimoji="1" lang="zh-CN" altLang="en-US" sz="2400">
                <a:latin typeface="微软雅黑 Light"/>
                <a:ea typeface="微软雅黑 Light"/>
                <a:cs typeface="微软雅黑 Light"/>
              </a:rPr>
              <a:t>处理等大量内容，被形象地称为“内置电池”（</a:t>
            </a:r>
            <a:r>
              <a:rPr kumimoji="1" lang="en-US" altLang="zh-CN" sz="2400">
                <a:latin typeface="微软雅黑 Light"/>
                <a:ea typeface="微软雅黑 Light"/>
                <a:cs typeface="微软雅黑 Light"/>
              </a:rPr>
              <a:t>batteries included</a:t>
            </a:r>
            <a:r>
              <a:rPr kumimoji="1" lang="zh-CN" altLang="en-US" sz="2400">
                <a:latin typeface="微软雅黑 Light"/>
                <a:ea typeface="微软雅黑 Light"/>
                <a:cs typeface="微软雅黑 Light"/>
              </a:rPr>
              <a:t>）</a:t>
            </a:r>
            <a:endParaRPr kumimoji="1" lang="en-US" altLang="zh-CN" sz="2400">
              <a:latin typeface="微软雅黑 Light"/>
              <a:ea typeface="微软雅黑 Light"/>
              <a:cs typeface="微软雅黑 Light"/>
            </a:endParaRPr>
          </a:p>
        </p:txBody>
      </p:sp>
      <p:pic>
        <p:nvPicPr>
          <p:cNvPr id="16387" name="图片 4"/>
          <p:cNvPicPr>
            <a:picLocks noChangeAspect="1"/>
          </p:cNvPicPr>
          <p:nvPr/>
        </p:nvPicPr>
        <p:blipFill>
          <a:blip r:embed="rId2"/>
          <a:srcRect/>
          <a:stretch>
            <a:fillRect/>
          </a:stretch>
        </p:blipFill>
        <p:spPr bwMode="auto">
          <a:xfrm>
            <a:off x="3925888" y="1052513"/>
            <a:ext cx="4964112" cy="4130675"/>
          </a:xfrm>
          <a:prstGeom prst="rect">
            <a:avLst/>
          </a:prstGeom>
          <a:noFill/>
          <a:ln w="9525">
            <a:noFill/>
            <a:miter lim="800000"/>
            <a:headEnd/>
            <a:tailEnd/>
          </a:ln>
        </p:spPr>
      </p:pic>
      <p:sp>
        <p:nvSpPr>
          <p:cNvPr id="6" name="标题 2"/>
          <p:cNvSpPr txBox="1">
            <a:spLocks/>
          </p:cNvSpPr>
          <p:nvPr/>
        </p:nvSpPr>
        <p:spPr>
          <a:xfrm>
            <a:off x="571500" y="357188"/>
            <a:ext cx="7200900" cy="482600"/>
          </a:xfrm>
          <a:prstGeom prst="rect">
            <a:avLst/>
          </a:prstGeom>
        </p:spPr>
        <p:txBody>
          <a:bodyPr/>
          <a:lstStyle/>
          <a:p>
            <a:pPr>
              <a:defRPr/>
            </a:pPr>
            <a:r>
              <a:rPr lang="en-US" altLang="zh-CN" sz="2400" b="1" kern="0" dirty="0">
                <a:solidFill>
                  <a:srgbClr val="942124"/>
                </a:solidFill>
                <a:latin typeface="+mj-lt"/>
                <a:ea typeface="+mj-ea"/>
                <a:cs typeface="+mj-cs"/>
              </a:rPr>
              <a:t>Python</a:t>
            </a:r>
            <a:r>
              <a:rPr lang="zh-CN" altLang="en-US" sz="2400" b="1" kern="0" dirty="0">
                <a:solidFill>
                  <a:srgbClr val="942124"/>
                </a:solidFill>
                <a:latin typeface="+mj-lt"/>
                <a:ea typeface="+mj-ea"/>
                <a:cs typeface="+mj-cs"/>
              </a:rPr>
              <a:t>语言的特点</a:t>
            </a:r>
            <a:endParaRPr lang="zh-CN" altLang="en-US" sz="2400" kern="0" dirty="0">
              <a:solidFill>
                <a:schemeClr val="bg1"/>
              </a:solidFill>
              <a:latin typeface="+mj-lt"/>
              <a:ea typeface="+mj-ea"/>
              <a:cs typeface="+mj-cs"/>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p:nvPr>
        </p:nvSpPr>
        <p:spPr bwMode="auto">
          <a:xfrm>
            <a:off x="500063" y="357188"/>
            <a:ext cx="7200900" cy="482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b="1" smtClean="0">
                <a:solidFill>
                  <a:srgbClr val="942124"/>
                </a:solidFill>
              </a:rPr>
              <a:t>Python</a:t>
            </a:r>
            <a:r>
              <a:rPr lang="zh-CN" altLang="en-US" b="1" smtClean="0">
                <a:solidFill>
                  <a:srgbClr val="942124"/>
                </a:solidFill>
              </a:rPr>
              <a:t>语言的特点</a:t>
            </a:r>
            <a:r>
              <a:rPr lang="zh-CN" altLang="en-US" smtClean="0">
                <a:solidFill>
                  <a:schemeClr val="bg1"/>
                </a:solidFill>
              </a:rPr>
              <a:t/>
            </a:r>
            <a:br>
              <a:rPr lang="zh-CN" altLang="en-US" smtClean="0">
                <a:solidFill>
                  <a:schemeClr val="bg1"/>
                </a:solidFill>
              </a:rPr>
            </a:br>
            <a:endParaRPr lang="zh-CN" altLang="en-US" smtClean="0"/>
          </a:p>
        </p:txBody>
      </p:sp>
      <p:sp>
        <p:nvSpPr>
          <p:cNvPr id="17411" name="内容占位符 1"/>
          <p:cNvSpPr>
            <a:spLocks noGrp="1"/>
          </p:cNvSpPr>
          <p:nvPr/>
        </p:nvSpPr>
        <p:spPr bwMode="auto">
          <a:xfrm>
            <a:off x="331788" y="1412875"/>
            <a:ext cx="8480425" cy="4032250"/>
          </a:xfrm>
          <a:prstGeom prst="rect">
            <a:avLst/>
          </a:prstGeom>
          <a:noFill/>
          <a:ln w="9525">
            <a:noFill/>
            <a:miter lim="800000"/>
            <a:headEnd/>
            <a:tailEnd/>
          </a:ln>
        </p:spPr>
        <p:txBody>
          <a:bodyPr/>
          <a:lstStyle/>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优点三：良好的可扩展性</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大量的第三方模块，覆盖了科学计算、</a:t>
            </a:r>
            <a:r>
              <a:rPr kumimoji="1" lang="en-US" altLang="zh-CN" sz="2400">
                <a:latin typeface="微软雅黑 Light"/>
                <a:ea typeface="微软雅黑 Light"/>
                <a:cs typeface="微软雅黑 Light"/>
              </a:rPr>
              <a:t>Web</a:t>
            </a:r>
            <a:r>
              <a:rPr kumimoji="1" lang="zh-CN" altLang="en-US" sz="2400">
                <a:latin typeface="微软雅黑 Light"/>
                <a:ea typeface="微软雅黑 Light"/>
                <a:cs typeface="微软雅黑 Light"/>
              </a:rPr>
              <a:t>开发、数据接口、图形系统等众多领域，开发的代码通过很好的封装，也可以作为第三方模块给别人使用。如</a:t>
            </a:r>
            <a:r>
              <a:rPr kumimoji="1" lang="en-US" altLang="zh-CN" sz="2400">
                <a:latin typeface="微软雅黑 Light"/>
                <a:ea typeface="微软雅黑 Light"/>
                <a:cs typeface="微软雅黑 Light"/>
              </a:rPr>
              <a:t>Pandas</a:t>
            </a:r>
            <a:r>
              <a:rPr kumimoji="1" lang="zh-CN" altLang="en-US" sz="2400">
                <a:latin typeface="微软雅黑 Light"/>
                <a:ea typeface="微软雅黑 Light"/>
                <a:cs typeface="微软雅黑 Light"/>
              </a:rPr>
              <a:t>、</a:t>
            </a:r>
            <a:r>
              <a:rPr kumimoji="1" lang="en-US" altLang="zh-CN" sz="2400">
                <a:latin typeface="微软雅黑 Light"/>
                <a:ea typeface="微软雅黑 Light"/>
                <a:cs typeface="微软雅黑 Light"/>
              </a:rPr>
              <a:t>Numpy</a:t>
            </a:r>
            <a:r>
              <a:rPr kumimoji="1" lang="zh-CN" altLang="en-US" sz="2400">
                <a:latin typeface="微软雅黑 Light"/>
                <a:ea typeface="微软雅黑 Light"/>
                <a:cs typeface="微软雅黑 Light"/>
              </a:rPr>
              <a:t>、</a:t>
            </a:r>
            <a:r>
              <a:rPr kumimoji="1" lang="en-US" altLang="zh-CN" sz="2400">
                <a:latin typeface="微软雅黑 Light"/>
                <a:ea typeface="微软雅黑 Light"/>
                <a:cs typeface="微软雅黑 Light"/>
              </a:rPr>
              <a:t>Scikit-learn</a:t>
            </a:r>
            <a:r>
              <a:rPr kumimoji="1" lang="zh-CN" altLang="en-US" sz="2400">
                <a:latin typeface="微软雅黑 Light"/>
                <a:ea typeface="微软雅黑 Light"/>
                <a:cs typeface="微软雅黑 Light"/>
              </a:rPr>
              <a:t>等等</a:t>
            </a:r>
            <a:endParaRPr kumimoji="1" lang="en-US" altLang="zh-CN" sz="2400">
              <a:latin typeface="微软雅黑 Light"/>
              <a:ea typeface="微软雅黑 Light"/>
              <a:cs typeface="微软雅黑 Light"/>
            </a:endParaRPr>
          </a:p>
          <a:p>
            <a:pPr marL="228600" indent="-228600">
              <a:lnSpc>
                <a:spcPct val="150000"/>
              </a:lnSpc>
              <a:spcBef>
                <a:spcPts val="1000"/>
              </a:spcBef>
              <a:buFont typeface="Arial" pitchFamily="34" charset="0"/>
              <a:buChar char="•"/>
            </a:pPr>
            <a:r>
              <a:rPr kumimoji="1" lang="zh-CN" altLang="en-US" sz="2400">
                <a:latin typeface="微软雅黑 Light"/>
                <a:ea typeface="微软雅黑 Light"/>
                <a:cs typeface="微软雅黑 Light"/>
              </a:rPr>
              <a:t>优点四：免费、开源</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默认设计模板">
  <a:themeElements>
    <a:clrScheme name="30cloud">
      <a:dk1>
        <a:srgbClr val="262626"/>
      </a:dk1>
      <a:lt1>
        <a:srgbClr val="FFFFFF"/>
      </a:lt1>
      <a:dk2>
        <a:srgbClr val="058FCD"/>
      </a:dk2>
      <a:lt2>
        <a:srgbClr val="FFFFFF"/>
      </a:lt2>
      <a:accent1>
        <a:srgbClr val="C00000"/>
      </a:accent1>
      <a:accent2>
        <a:srgbClr val="F6881F"/>
      </a:accent2>
      <a:accent3>
        <a:srgbClr val="4FC5FA"/>
      </a:accent3>
      <a:accent4>
        <a:srgbClr val="A6CE39"/>
      </a:accent4>
      <a:accent5>
        <a:srgbClr val="FEC20E"/>
      </a:accent5>
      <a:accent6>
        <a:srgbClr val="65D5B2"/>
      </a:accent6>
      <a:hlink>
        <a:srgbClr val="0682FF"/>
      </a:hlink>
      <a:folHlink>
        <a:srgbClr val="9BCDFF"/>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8187</TotalTime>
  <Words>3592</Words>
  <Application>Microsoft Office PowerPoint</Application>
  <PresentationFormat>全屏显示(4:3)</PresentationFormat>
  <Paragraphs>386</Paragraphs>
  <Slides>58</Slides>
  <Notes>7</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默认设计模板</vt:lpstr>
      <vt:lpstr>幻灯片 1</vt:lpstr>
      <vt:lpstr>幻灯片 2</vt:lpstr>
      <vt:lpstr>幻灯片 3</vt:lpstr>
      <vt:lpstr>什么是Python？</vt:lpstr>
      <vt:lpstr>Python能做什么？</vt:lpstr>
      <vt:lpstr>Python语言的发展历史 </vt:lpstr>
      <vt:lpstr>Python语言的特点</vt:lpstr>
      <vt:lpstr>幻灯片 8</vt:lpstr>
      <vt:lpstr>Python语言的特点 </vt:lpstr>
      <vt:lpstr>Python语言的特点 </vt:lpstr>
      <vt:lpstr>Python语言与Java </vt:lpstr>
      <vt:lpstr>Python语言与R语言 </vt:lpstr>
      <vt:lpstr>Python交互模式</vt:lpstr>
      <vt:lpstr>幻灯片 14</vt:lpstr>
      <vt:lpstr>Anaconda——开源的Python发行版本 </vt:lpstr>
      <vt:lpstr>幻灯片 16</vt:lpstr>
      <vt:lpstr>练一练</vt:lpstr>
      <vt:lpstr>幻灯片 18</vt:lpstr>
      <vt:lpstr>解释型语言</vt:lpstr>
      <vt:lpstr>print()函数 </vt:lpstr>
      <vt:lpstr>注释</vt:lpstr>
      <vt:lpstr>基本数据类型</vt:lpstr>
      <vt:lpstr>基本数据类型——数字</vt:lpstr>
      <vt:lpstr>基本数据类型——布尔型（bool）</vt:lpstr>
      <vt:lpstr>基本数据类型——字符串（str）</vt:lpstr>
      <vt:lpstr>变量</vt:lpstr>
      <vt:lpstr>类型转换 </vt:lpstr>
      <vt:lpstr>列表</vt:lpstr>
      <vt:lpstr>列表切片</vt:lpstr>
      <vt:lpstr>列表方法</vt:lpstr>
      <vt:lpstr>字典</vt:lpstr>
      <vt:lpstr>字典索引</vt:lpstr>
      <vt:lpstr>元组和集合</vt:lpstr>
      <vt:lpstr>幻灯片 34</vt:lpstr>
      <vt:lpstr>条件判断</vt:lpstr>
      <vt:lpstr>循环结构 </vt:lpstr>
      <vt:lpstr>循环结构 </vt:lpstr>
      <vt:lpstr>循环结构 </vt:lpstr>
      <vt:lpstr>幻灯片 39</vt:lpstr>
      <vt:lpstr>调用函数</vt:lpstr>
      <vt:lpstr>定义函数的规则 </vt:lpstr>
      <vt:lpstr>数据文件的读写 </vt:lpstr>
      <vt:lpstr>数据文件的读写 </vt:lpstr>
      <vt:lpstr>幻灯片 44</vt:lpstr>
      <vt:lpstr>面向对象编程语言 </vt:lpstr>
      <vt:lpstr>类（class）</vt:lpstr>
      <vt:lpstr>对象（object） </vt:lpstr>
      <vt:lpstr>代码中的类和对象 </vt:lpstr>
      <vt:lpstr>幻灯片 49</vt:lpstr>
      <vt:lpstr>模块</vt:lpstr>
      <vt:lpstr>导入模块 </vt:lpstr>
      <vt:lpstr>常用内建模块 </vt:lpstr>
      <vt:lpstr>常用第三方模块 </vt:lpstr>
      <vt:lpstr>Numpy 介绍 </vt:lpstr>
      <vt:lpstr>基本数据结构 ndarray </vt:lpstr>
      <vt:lpstr>Pandas </vt:lpstr>
      <vt:lpstr>数据文件操作——读入数据 </vt:lpstr>
      <vt:lpstr>幻灯片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dc:creator>
  <cp:lastModifiedBy>蒋波</cp:lastModifiedBy>
  <cp:revision>695</cp:revision>
  <dcterms:created xsi:type="dcterms:W3CDTF">2015-05-08T14:59:50Z</dcterms:created>
  <dcterms:modified xsi:type="dcterms:W3CDTF">2018-03-15T09:25:58Z</dcterms:modified>
</cp:coreProperties>
</file>