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86" r:id="rId2"/>
    <p:sldId id="525" r:id="rId3"/>
    <p:sldId id="287" r:id="rId4"/>
    <p:sldId id="847" r:id="rId5"/>
    <p:sldId id="958" r:id="rId6"/>
    <p:sldId id="959" r:id="rId7"/>
    <p:sldId id="789" r:id="rId8"/>
    <p:sldId id="792" r:id="rId9"/>
    <p:sldId id="795" r:id="rId10"/>
    <p:sldId id="791" r:id="rId11"/>
    <p:sldId id="808" r:id="rId12"/>
    <p:sldId id="814" r:id="rId13"/>
    <p:sldId id="845" r:id="rId14"/>
    <p:sldId id="850" r:id="rId15"/>
    <p:sldId id="852" r:id="rId16"/>
    <p:sldId id="853" r:id="rId17"/>
    <p:sldId id="911" r:id="rId18"/>
    <p:sldId id="854" r:id="rId19"/>
    <p:sldId id="851" r:id="rId20"/>
    <p:sldId id="797" r:id="rId21"/>
    <p:sldId id="883" r:id="rId22"/>
    <p:sldId id="865" r:id="rId23"/>
    <p:sldId id="866" r:id="rId24"/>
    <p:sldId id="867" r:id="rId25"/>
    <p:sldId id="868" r:id="rId26"/>
    <p:sldId id="869" r:id="rId27"/>
    <p:sldId id="870" r:id="rId28"/>
    <p:sldId id="871" r:id="rId29"/>
    <p:sldId id="872" r:id="rId30"/>
    <p:sldId id="873" r:id="rId31"/>
    <p:sldId id="875" r:id="rId32"/>
    <p:sldId id="876" r:id="rId33"/>
    <p:sldId id="877" r:id="rId34"/>
    <p:sldId id="878" r:id="rId35"/>
    <p:sldId id="961" r:id="rId36"/>
    <p:sldId id="962" r:id="rId37"/>
    <p:sldId id="981" r:id="rId38"/>
    <p:sldId id="964" r:id="rId39"/>
    <p:sldId id="965" r:id="rId40"/>
    <p:sldId id="966" r:id="rId41"/>
    <p:sldId id="967" r:id="rId42"/>
    <p:sldId id="968" r:id="rId43"/>
    <p:sldId id="969" r:id="rId44"/>
    <p:sldId id="970" r:id="rId45"/>
    <p:sldId id="971" r:id="rId46"/>
    <p:sldId id="972" r:id="rId47"/>
    <p:sldId id="973" r:id="rId48"/>
    <p:sldId id="974" r:id="rId49"/>
    <p:sldId id="975" r:id="rId50"/>
    <p:sldId id="976" r:id="rId51"/>
    <p:sldId id="977" r:id="rId52"/>
    <p:sldId id="978" r:id="rId53"/>
    <p:sldId id="982" r:id="rId54"/>
    <p:sldId id="903" r:id="rId55"/>
    <p:sldId id="904" r:id="rId56"/>
    <p:sldId id="960" r:id="rId57"/>
    <p:sldId id="901" r:id="rId58"/>
    <p:sldId id="899" r:id="rId59"/>
    <p:sldId id="983" r:id="rId60"/>
    <p:sldId id="984" r:id="rId61"/>
    <p:sldId id="985" r:id="rId62"/>
    <p:sldId id="986" r:id="rId63"/>
    <p:sldId id="912" r:id="rId64"/>
    <p:sldId id="902" r:id="rId65"/>
    <p:sldId id="943" r:id="rId66"/>
    <p:sldId id="944" r:id="rId67"/>
    <p:sldId id="945" r:id="rId68"/>
    <p:sldId id="946" r:id="rId69"/>
    <p:sldId id="947" r:id="rId70"/>
    <p:sldId id="816" r:id="rId71"/>
    <p:sldId id="819" r:id="rId72"/>
    <p:sldId id="913" r:id="rId73"/>
    <p:sldId id="823" r:id="rId74"/>
    <p:sldId id="822" r:id="rId75"/>
    <p:sldId id="824" r:id="rId76"/>
    <p:sldId id="996" r:id="rId77"/>
    <p:sldId id="882" r:id="rId78"/>
    <p:sldId id="884" r:id="rId79"/>
    <p:sldId id="885" r:id="rId80"/>
    <p:sldId id="886" r:id="rId81"/>
    <p:sldId id="988" r:id="rId82"/>
    <p:sldId id="989" r:id="rId83"/>
    <p:sldId id="990" r:id="rId84"/>
    <p:sldId id="991" r:id="rId85"/>
    <p:sldId id="992" r:id="rId86"/>
    <p:sldId id="993" r:id="rId87"/>
    <p:sldId id="994" r:id="rId88"/>
    <p:sldId id="894" r:id="rId89"/>
    <p:sldId id="895" r:id="rId90"/>
    <p:sldId id="906" r:id="rId91"/>
    <p:sldId id="897" r:id="rId92"/>
    <p:sldId id="917" r:id="rId93"/>
    <p:sldId id="908" r:id="rId94"/>
    <p:sldId id="905" r:id="rId95"/>
    <p:sldId id="898" r:id="rId96"/>
    <p:sldId id="909" r:id="rId97"/>
    <p:sldId id="910" r:id="rId98"/>
    <p:sldId id="1007" r:id="rId99"/>
    <p:sldId id="932" r:id="rId100"/>
    <p:sldId id="820" r:id="rId101"/>
    <p:sldId id="934" r:id="rId102"/>
    <p:sldId id="935" r:id="rId103"/>
    <p:sldId id="997" r:id="rId104"/>
    <p:sldId id="936" r:id="rId105"/>
    <p:sldId id="998" r:id="rId106"/>
    <p:sldId id="999" r:id="rId107"/>
    <p:sldId id="1000" r:id="rId108"/>
    <p:sldId id="1001" r:id="rId109"/>
    <p:sldId id="1002" r:id="rId110"/>
    <p:sldId id="1003" r:id="rId111"/>
    <p:sldId id="1004" r:id="rId112"/>
    <p:sldId id="1005" r:id="rId113"/>
    <p:sldId id="1006" r:id="rId114"/>
    <p:sldId id="954" r:id="rId115"/>
    <p:sldId id="955" r:id="rId116"/>
    <p:sldId id="956" r:id="rId117"/>
  </p:sldIdLst>
  <p:sldSz cx="9144000" cy="6858000" type="screen4x3"/>
  <p:notesSz cx="6761163" cy="9942513"/>
  <p:custDataLst>
    <p:tags r:id="rId1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161616"/>
    <a:srgbClr val="000066"/>
    <a:srgbClr val="000000"/>
    <a:srgbClr val="0033CC"/>
    <a:srgbClr val="3366FF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2" autoAdjust="0"/>
    <p:restoredTop sz="71951" autoAdjust="0"/>
  </p:normalViewPr>
  <p:slideViewPr>
    <p:cSldViewPr>
      <p:cViewPr varScale="1">
        <p:scale>
          <a:sx n="90" d="100"/>
          <a:sy n="90" d="100"/>
        </p:scale>
        <p:origin x="10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gs" Target="tags/tag1.xml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20829B-7B00-4482-97D1-9CC9E140A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34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B61B277-938D-4192-B353-8467E70945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051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Relationship Id="rId3" Type="http://schemas.openxmlformats.org/officeDocument/2006/relationships/hyperlink" Target="https://baike.baidu.com/item/%E6%90%9C%E7%B4%A2/5395421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6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2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8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2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69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6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第一类解空间树：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子集树</a:t>
            </a:r>
            <a:endParaRPr lang="en-US" altLang="zh-CN" sz="2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遍历子集树的算法需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Ω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计算时间</a:t>
            </a:r>
            <a:endParaRPr lang="en-US" altLang="zh-CN" sz="22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第二类解空间树：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排列树</a:t>
            </a:r>
            <a:endParaRPr lang="en-US" altLang="zh-CN" sz="2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因此遍历排列树需要</a:t>
            </a:r>
            <a:r>
              <a:rPr lang="en-US" altLang="zh-CN" sz="220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Ω</a:t>
            </a:r>
            <a:r>
              <a:rPr lang="en-US" altLang="zh-CN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(n!)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计算时间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深度优先生成法：生成问题的解向量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注意：同一个问题可以有多种表示，有些表示方法更简单，所需表示的状态空间更小（存储量少，搜索方法简单）。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通过剪枝可以大幅减少解决问题的计算量（搜索量）</a:t>
            </a:r>
          </a:p>
        </p:txBody>
      </p:sp>
    </p:spTree>
    <p:extLst>
      <p:ext uri="{BB962C8B-B14F-4D97-AF65-F5344CB8AC3E}">
        <p14:creationId xmlns:p14="http://schemas.microsoft.com/office/powerpoint/2010/main" val="766207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一个优化问题也可以视为一个判定问题。特别地，在问题的实例之外，再给定一个最优值的上（或下）解即可。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尽管在本课程的最后一部分我们主要讨论优化问题，但是在本部分（计算复杂性理论），我们还是主要考虑判定问题。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这主要基于以下两个原因。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</a:t>
            </a:r>
            <a:r>
              <a:rPr lang="en-US" altLang="zh-CN" dirty="0" smtClean="0">
                <a:latin typeface="Arial" charset="0"/>
              </a:rPr>
              <a:t>1. </a:t>
            </a:r>
            <a:r>
              <a:rPr lang="zh-CN" altLang="en-US" dirty="0" smtClean="0">
                <a:latin typeface="Arial" charset="0"/>
              </a:rPr>
              <a:t>表述形式语言理论及其相应的基于判定问题的计算复杂性理论的结果要更加容易一些。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</a:t>
            </a:r>
            <a:r>
              <a:rPr lang="en-US" altLang="zh-CN" dirty="0" smtClean="0">
                <a:latin typeface="Arial" charset="0"/>
              </a:rPr>
              <a:t>2. </a:t>
            </a:r>
            <a:r>
              <a:rPr lang="zh-CN" altLang="en-US" dirty="0" smtClean="0">
                <a:latin typeface="Arial" charset="0"/>
              </a:rPr>
              <a:t>基于判定问题的结果并不会减弱相应理论的影响和应用。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一方面，如果我们可以非常快速地求解一个优化问题，那么我们也可以非常快速地求解相应的判定问题。亦即，如果优化问题容易求解，那么相应的判定问题也容易求解。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另一方面，如果我们有证据表明，求解一个判定问题是困难的，那么我们也可以给出证据表明，求解相应的优化问题同样是困难的。</a:t>
            </a:r>
          </a:p>
        </p:txBody>
      </p:sp>
    </p:spTree>
    <p:extLst>
      <p:ext uri="{BB962C8B-B14F-4D97-AF65-F5344CB8AC3E}">
        <p14:creationId xmlns:p14="http://schemas.microsoft.com/office/powerpoint/2010/main" val="1336463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注意，这里对于是</a:t>
            </a:r>
            <a:r>
              <a:rPr lang="en-US" altLang="zh-CN" dirty="0" smtClean="0">
                <a:latin typeface="Arial" charset="0"/>
              </a:rPr>
              <a:t>-</a:t>
            </a:r>
            <a:r>
              <a:rPr lang="zh-CN" altLang="en-US" dirty="0" smtClean="0">
                <a:latin typeface="Arial" charset="0"/>
              </a:rPr>
              <a:t>实例，我们仅需要给出答案“是”，而不必要给出</a:t>
            </a:r>
            <a:r>
              <a:rPr lang="en-US" altLang="zh-CN" dirty="0" smtClean="0">
                <a:latin typeface="Arial" charset="0"/>
              </a:rPr>
              <a:t>u </a:t>
            </a:r>
            <a:r>
              <a:rPr lang="zh-CN" altLang="en-US" dirty="0" smtClean="0">
                <a:latin typeface="Arial" charset="0"/>
              </a:rPr>
              <a:t>和</a:t>
            </a:r>
            <a:r>
              <a:rPr lang="en-US" altLang="zh-CN" dirty="0" smtClean="0">
                <a:latin typeface="Arial" charset="0"/>
              </a:rPr>
              <a:t>v </a:t>
            </a:r>
            <a:r>
              <a:rPr lang="zh-CN" altLang="en-US" dirty="0" smtClean="0">
                <a:latin typeface="Arial" charset="0"/>
              </a:rPr>
              <a:t>之间的一条路。</a:t>
            </a:r>
          </a:p>
        </p:txBody>
      </p:sp>
    </p:spTree>
    <p:extLst>
      <p:ext uri="{BB962C8B-B14F-4D97-AF65-F5344CB8AC3E}">
        <p14:creationId xmlns:p14="http://schemas.microsoft.com/office/powerpoint/2010/main" val="140308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6264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中的任何问题都属于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，这是因为如果某一问题属于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，则可以在不给出证明的情况下，在多项式时间内求解它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有很多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问题看起来并不属于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，比如大数的因式分解，于是就有了一个世纪难题：</a:t>
            </a:r>
            <a:r>
              <a:rPr lang="en-US" altLang="zh-CN" dirty="0" smtClean="0">
                <a:latin typeface="Arial" charset="0"/>
              </a:rPr>
              <a:t>P = NP </a:t>
            </a:r>
            <a:r>
              <a:rPr lang="zh-CN" altLang="en-US" dirty="0" smtClean="0">
                <a:latin typeface="Arial" charset="0"/>
              </a:rPr>
              <a:t>吗？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鉴于“不能在多项式时间复杂度内给出解”的算法的时间代价增长过快。也可简称“能在多项式时间复杂度内给出解”的算法是“可快速计算的”。</a:t>
            </a:r>
          </a:p>
          <a:p>
            <a:pPr eaLnBrk="1" hangingPunct="1"/>
            <a:r>
              <a:rPr lang="en-US" altLang="zh-CN" sz="12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Polynomial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：多项式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8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dirty="0" smtClean="0"/>
              <a:t>问题与</a:t>
            </a:r>
            <a:r>
              <a:rPr lang="en-US" altLang="zh-CN" sz="1200" dirty="0" smtClean="0"/>
              <a:t>NP</a:t>
            </a:r>
            <a:r>
              <a:rPr lang="zh-CN" altLang="en-US" sz="1200" dirty="0" smtClean="0"/>
              <a:t>中的任何问题是一样难（</a:t>
            </a:r>
            <a:r>
              <a:rPr lang="en-US" altLang="zh-CN" sz="1200" dirty="0" smtClean="0"/>
              <a:t>hard</a:t>
            </a:r>
            <a:r>
              <a:rPr lang="zh-CN" altLang="en-US" sz="1200" dirty="0" smtClean="0"/>
              <a:t>）的：</a:t>
            </a:r>
            <a:r>
              <a:rPr lang="zh-CN" altLang="en-US" dirty="0" smtClean="0"/>
              <a:t>所有的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问题都可以约化到它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The concept of NP-completeness was introduced in 1971 by Stephen Cook in a paper entitled The complexity of theorem-proving procedures on pages 151–158 of the Proceedings of the 3rd Annual ACM Symposium on Theory of Computing</a:t>
            </a:r>
            <a:r>
              <a:rPr lang="zh-CN" altLang="en-US" dirty="0" smtClean="0">
                <a:latin typeface="Arial" charset="0"/>
              </a:rPr>
              <a:t>。</a:t>
            </a:r>
            <a:r>
              <a:rPr lang="en-US" altLang="zh-CN" dirty="0" smtClean="0">
                <a:latin typeface="Arial" charset="0"/>
              </a:rPr>
              <a:t>In Cook's theorem, Cook proved that the Boolean satisfiability problem is NP-complete.</a:t>
            </a:r>
          </a:p>
          <a:p>
            <a:pPr eaLnBrk="1" hangingPunct="1"/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In 1972, Richard Karp proved that several other problems were also NP-complete (see Karp‘s 21 NP-complete problems); </a:t>
            </a:r>
            <a:endParaRPr lang="zh-CN" altLang="en-US" dirty="0" smtClean="0">
              <a:latin typeface="Arial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SAT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Satisfiability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Problem		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中文解释	可满足性问题	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缩写分类	数学物理 自科总论	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缩写简介	证明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NP-complete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问题的基础性论题。	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63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完全问题：满足以下两个条件：该问题是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问题；所有其他的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问题都可以多项式时间规约到该问题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30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对于问题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和问题</a:t>
            </a:r>
            <a:r>
              <a:rPr lang="en-US" altLang="zh-CN" dirty="0" smtClean="0">
                <a:latin typeface="Arial" charset="0"/>
              </a:rPr>
              <a:t>Y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若：问题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有算法</a:t>
            </a:r>
            <a:r>
              <a:rPr lang="en-US" altLang="zh-CN" dirty="0" err="1" smtClean="0">
                <a:latin typeface="Arial" charset="0"/>
              </a:rPr>
              <a:t>XSolver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且：若将</a:t>
            </a:r>
            <a:r>
              <a:rPr lang="en-US" altLang="zh-CN" dirty="0" err="1" smtClean="0">
                <a:latin typeface="Arial" charset="0"/>
              </a:rPr>
              <a:t>XSolver</a:t>
            </a:r>
            <a:r>
              <a:rPr lang="zh-CN" altLang="en-US" dirty="0" smtClean="0">
                <a:latin typeface="Arial" charset="0"/>
              </a:rPr>
              <a:t>看做一个基本操作（函数）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则：可以得到问题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的一个可快速计算的算法</a:t>
            </a:r>
            <a:r>
              <a:rPr lang="en-US" altLang="zh-CN" dirty="0" err="1" smtClean="0">
                <a:latin typeface="Arial" charset="0"/>
              </a:rPr>
              <a:t>YSolverXSolver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那么就称：问题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可以规约到问题</a:t>
            </a:r>
            <a:r>
              <a:rPr lang="en-US" altLang="zh-CN" dirty="0" smtClean="0">
                <a:latin typeface="Arial" charset="0"/>
              </a:rPr>
              <a:t>X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即：只要问题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解决了，问题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就有办法解决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注意：规约是单向关系，且问题的规约关系可以有环和自环的</a:t>
            </a:r>
          </a:p>
        </p:txBody>
      </p:sp>
    </p:spTree>
    <p:extLst>
      <p:ext uri="{BB962C8B-B14F-4D97-AF65-F5344CB8AC3E}">
        <p14:creationId xmlns:p14="http://schemas.microsoft.com/office/powerpoint/2010/main" val="98842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至于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完全性，我们不能假设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绝对没有多项式时间的算法，然而，证明的方法是类似的，假设问题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完全的前提下，来证明问题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完全的。</a:t>
            </a:r>
            <a:r>
              <a:rPr lang="zh-CN" altLang="en-US" dirty="0" smtClean="0">
                <a:latin typeface="Arial" charset="0"/>
              </a:rPr>
              <a:t>多项式时间规约：问题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能够多项式时间规约到</a:t>
            </a:r>
            <a:r>
              <a:rPr lang="en-US" altLang="zh-CN" dirty="0" smtClean="0">
                <a:latin typeface="Arial" charset="0"/>
              </a:rPr>
              <a:t>B</a:t>
            </a:r>
            <a:r>
              <a:rPr lang="zh-CN" altLang="en-US" dirty="0" smtClean="0">
                <a:latin typeface="Arial" charset="0"/>
              </a:rPr>
              <a:t>，说明：</a:t>
            </a:r>
            <a:r>
              <a:rPr lang="en-US" altLang="zh-CN" dirty="0" smtClean="0">
                <a:latin typeface="Arial" charset="0"/>
              </a:rPr>
              <a:t>B</a:t>
            </a:r>
            <a:r>
              <a:rPr lang="zh-CN" altLang="en-US" dirty="0" smtClean="0">
                <a:latin typeface="Arial" charset="0"/>
              </a:rPr>
              <a:t>比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难！</a:t>
            </a:r>
          </a:p>
        </p:txBody>
      </p:sp>
    </p:spTree>
    <p:extLst>
      <p:ext uri="{BB962C8B-B14F-4D97-AF65-F5344CB8AC3E}">
        <p14:creationId xmlns:p14="http://schemas.microsoft.com/office/powerpoint/2010/main" val="1629250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6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85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45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启发式搜索：</a:t>
            </a:r>
            <a:r>
              <a:rPr lang="zh-CN" altLang="en-US" dirty="0" smtClean="0">
                <a:latin typeface="Arial" charset="0"/>
              </a:rPr>
              <a:t>对每一个搜索的位置进行评估：通过择优避免无谓搜索，不同的评估方法导致不同的启发式搜索算法</a:t>
            </a:r>
            <a:endParaRPr lang="en-US" altLang="zh-CN" dirty="0" smtClean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效率的思考：随机搜索。上世纪</a:t>
            </a:r>
            <a:r>
              <a:rPr lang="en-US" altLang="zh-CN" dirty="0" smtClean="0">
                <a:latin typeface="Arial" charset="0"/>
              </a:rPr>
              <a:t>70</a:t>
            </a:r>
            <a:r>
              <a:rPr lang="zh-CN" altLang="en-US" dirty="0" smtClean="0">
                <a:latin typeface="Arial" charset="0"/>
              </a:rPr>
              <a:t>年代中期开始，国外一些学者致力于研究随机搜索求解困难的组合问题。随机搜索选择规则是随机地从可选结点中取一个，从而可以从统计角度分析搜索的平均性能；随机搜索的一个成功例子是：判定一个很大的数是不是素数，获得了第一个多项式时间的算法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[1]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 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A-Star)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算法是一种静态路网中求解最短路径最有效的直接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/>
              </a:rPr>
              <a:t>搜索方法，也是许多其他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问题的常用启发式算法。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算法就是基于迭代加深的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*算法。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寻路算法（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Branch Star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分支寻路算法，且与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对应），本算法适用于游戏中怪物的自动寻路，其效率远远超过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算法，经过测试，效率是普通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算法的几十上百倍。 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14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PageRank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，又称网页排名、谷歌左侧排名，是一种由搜索引擎根据网页之间相互的超链接计算的技术，而作为网页排名的要素之一，以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公司创办人拉里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·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佩奇（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Larry Page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）之姓来命名。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用它来体现网页的相关性和重要性，在搜索引擎优化操作中是经常被用来评估网页优化的成效因素之一。</a:t>
            </a:r>
          </a:p>
          <a:p>
            <a:r>
              <a:rPr lang="en-US" altLang="zh-CN" dirty="0" smtClean="0">
                <a:effectLst/>
              </a:rPr>
              <a:t>where </a:t>
            </a:r>
            <a:r>
              <a:rPr lang="en-US" altLang="zh-CN" dirty="0" err="1" smtClean="0">
                <a:effectLst/>
              </a:rPr>
              <a:t>p_i</a:t>
            </a:r>
            <a:r>
              <a:rPr lang="en-US" altLang="zh-CN" dirty="0" smtClean="0">
                <a:effectLst/>
              </a:rPr>
              <a:t> are the pages under consideration, N is the set of pages that link to </a:t>
            </a:r>
            <a:r>
              <a:rPr lang="en-US" altLang="zh-CN" dirty="0" err="1" smtClean="0">
                <a:effectLst/>
              </a:rPr>
              <a:t>p_j</a:t>
            </a:r>
            <a:r>
              <a:rPr lang="en-US" altLang="zh-CN" dirty="0" smtClean="0">
                <a:effectLst/>
              </a:rPr>
              <a:t>, D is the number of outbound links on page </a:t>
            </a:r>
            <a:r>
              <a:rPr lang="en-US" altLang="zh-CN" dirty="0" err="1" smtClean="0">
                <a:effectLst/>
              </a:rPr>
              <a:t>p_j</a:t>
            </a:r>
            <a:r>
              <a:rPr lang="en-US" altLang="zh-CN" dirty="0" smtClean="0">
                <a:effectLst/>
              </a:rPr>
              <a:t>, and </a:t>
            </a:r>
            <a:r>
              <a:rPr lang="en-US" altLang="zh-CN" i="1" dirty="0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 is the total number of pages.</a:t>
            </a: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冯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诺依曼理论的要点是：数字计算机的数制采用二进制；计算机应该按照程序顺序执行。人们把这个理论称为冯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诺依曼体系结构。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A Fun Way of Understanding E=mc</a:t>
            </a:r>
            <a:r>
              <a:rPr lang="en-US" altLang="zh-CN" b="1" baseline="30000" dirty="0" smtClean="0"/>
              <a:t>2</a:t>
            </a:r>
          </a:p>
          <a:p>
            <a:r>
              <a:rPr lang="en-US" altLang="zh-CN" dirty="0" smtClean="0"/>
              <a:t>http://www.universetoday.com/114617/a-fun-way-of-understanding-emc2/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质能等价理论是爱因斯坦质能方程，揭示了物质质量与能量的关系。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代表物体静止时所含有的能量，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代表它的质量，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代表光速。这意味着每一单位都有巨大的能量。而当质量为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的原子分子为</a:t>
            </a:r>
            <a:r>
              <a:rPr lang="en-US" altLang="zh-CN" dirty="0" smtClean="0"/>
              <a:t>m'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m''</a:t>
            </a:r>
            <a:r>
              <a:rPr lang="zh-CN" altLang="en-US" dirty="0" smtClean="0"/>
              <a:t>时，释放的能量是巨大的。这就是原子弹的理论依据</a:t>
            </a:r>
            <a:r>
              <a:rPr lang="en-US" altLang="zh-CN" dirty="0" smtClean="0"/>
              <a:t>.</a:t>
            </a:r>
            <a:r>
              <a:rPr lang="zh-CN" altLang="en-US" dirty="0" smtClean="0"/>
              <a:t>是爱因斯坦狭义相对论的最重要的推论，即著名的方程式</a:t>
            </a:r>
            <a:r>
              <a:rPr lang="en-US" altLang="zh-CN" dirty="0" smtClean="0"/>
              <a:t>:E=mc²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能量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质量╳光速的平方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，式中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为能量，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为质子加中子减原子核的质量（由于质量亏损，原子核的质量总小于组成该原子核的质子和中子的质量的和），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为光速；也就是说，一切物质都潜藏着质子加中子减原子核的质量乘于光速平方的能量。 由此可以解释为什么物体的运动速度不可能超过光速。</a:t>
            </a:r>
          </a:p>
          <a:p>
            <a:r>
              <a:rPr lang="zh-CN" altLang="en-US" dirty="0" smtClean="0"/>
              <a:t>一个静止的物体，其全部的能量都包含在静止的质量中。一旦运动，就要产生动能。由于质量和能量等价，运动中所具有的能量应加到质量上，也就是说，运动的物体的质量会增加。当物体的运动速度远低于光速时，增加的质量微乎其微，如速度达到光速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时，质量只增加</a:t>
            </a:r>
            <a:r>
              <a:rPr lang="en-US" altLang="zh-CN" dirty="0" smtClean="0"/>
              <a:t>0.5%</a:t>
            </a:r>
            <a:r>
              <a:rPr lang="zh-CN" altLang="en-US" dirty="0" smtClean="0"/>
              <a:t>。但随着速度接近光速，其增加的质量就显著了。如速度达到光速的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时，其质量变得比正常质量的两倍还多。这时，物体继续加速就需要更多的能量。当速度趋近光速时，质量随着速度的增加而直线上升，速度无限接近光速时，质量趋向于无限大，需要无限多的能量。因此，任何物体的运动速度不可能达到光速，只有质量为零的粒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即没有内禀质量的物质</a:t>
            </a:r>
            <a:r>
              <a:rPr lang="en-US" altLang="zh-CN" dirty="0" smtClean="0"/>
              <a:t>)</a:t>
            </a:r>
            <a:r>
              <a:rPr lang="zh-CN" altLang="en-US" dirty="0" smtClean="0"/>
              <a:t>才可以以光速运动，如光子。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5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F220A2-26B1-4FA0-B019-76FE63E5C35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6166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非递归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575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驻地可以是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4</a:t>
            </a:r>
            <a:r>
              <a:rPr lang="zh-CN" altLang="en-US" dirty="0" smtClean="0">
                <a:latin typeface="Arial" charset="0"/>
              </a:rPr>
              <a:t>中的任一节点</a:t>
            </a:r>
          </a:p>
        </p:txBody>
      </p:sp>
    </p:spTree>
    <p:extLst>
      <p:ext uri="{BB962C8B-B14F-4D97-AF65-F5344CB8AC3E}">
        <p14:creationId xmlns:p14="http://schemas.microsoft.com/office/powerpoint/2010/main" val="1201053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树中第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层与第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(1≤i≤n)</a:t>
            </a:r>
            <a:r>
              <a:rPr lang="zh-CN" altLang="en-US" dirty="0" smtClean="0"/>
              <a:t>结点之间的边上给出了分量</a:t>
            </a:r>
            <a:r>
              <a:rPr lang="en-US" altLang="zh-CN" dirty="0" smtClean="0"/>
              <a:t>xi</a:t>
            </a:r>
            <a:r>
              <a:rPr lang="zh-CN" altLang="en-US" dirty="0" smtClean="0"/>
              <a:t>的取值。记</a:t>
            </a:r>
            <a:r>
              <a:rPr lang="en-US" altLang="zh-CN" dirty="0" err="1" smtClean="0"/>
              <a:t>i→j</a:t>
            </a:r>
            <a:r>
              <a:rPr lang="zh-CN" altLang="en-US" dirty="0" smtClean="0"/>
              <a:t>表示从顶点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到顶点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的边</a:t>
            </a:r>
            <a:r>
              <a:rPr lang="en-US" altLang="zh-CN" dirty="0" smtClean="0"/>
              <a:t>(1≤i, </a:t>
            </a:r>
            <a:r>
              <a:rPr lang="en-US" altLang="zh-CN" dirty="0" err="1" smtClean="0"/>
              <a:t>j≤n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，从图中可以看到，根结点有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棵子树，分别表示从顶点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出发求解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问题，当选择第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棵子树后，结点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棵子树，分别表示</a:t>
            </a:r>
            <a:r>
              <a:rPr lang="en-US" altLang="zh-CN" dirty="0" smtClean="0"/>
              <a:t>1→2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1→3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1→4</a:t>
            </a:r>
            <a:r>
              <a:rPr lang="zh-CN" altLang="en-US" dirty="0" smtClean="0"/>
              <a:t>，依此类推。树中的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个叶子结点分别代表该问题的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个可能解，例如结点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代表一个可能解，路径为</a:t>
            </a:r>
            <a:r>
              <a:rPr lang="en-US" altLang="zh-CN" dirty="0" smtClean="0"/>
              <a:t>1→2→3→4→1</a:t>
            </a:r>
            <a:r>
              <a:rPr lang="zh-CN" altLang="en-US" dirty="0" smtClean="0"/>
              <a:t>，长度为各边代价之和。 </a:t>
            </a:r>
            <a:endParaRPr lang="en-US" altLang="zh-CN" dirty="0" smtClean="0"/>
          </a:p>
          <a:p>
            <a:r>
              <a:rPr lang="zh-CN" altLang="en-US" dirty="0" smtClean="0"/>
              <a:t>下面以从顶点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出发为例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145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44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定义解空间：</a:t>
            </a:r>
            <a:r>
              <a:rPr lang="en-GB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X={12341, 12431, 13241, 13421, 14231, 14321}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0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39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(1,2,...,n)</a:t>
            </a:r>
          </a:p>
          <a:p>
            <a:pPr eaLnBrk="1" hangingPunct="1"/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A[x[n]][x[1]] : 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顶点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x[n]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和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x[1]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之间的距离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复杂度分析：算法</a:t>
            </a:r>
            <a:r>
              <a:rPr lang="en-US" altLang="zh-CN" dirty="0" smtClean="0">
                <a:latin typeface="Arial" charset="0"/>
              </a:rPr>
              <a:t>backtrack</a:t>
            </a:r>
            <a:r>
              <a:rPr lang="zh-CN" altLang="en-US" dirty="0" smtClean="0">
                <a:latin typeface="Arial" charset="0"/>
              </a:rPr>
              <a:t>在最坏情况下可能需要更新当前最优解</a:t>
            </a:r>
            <a:r>
              <a:rPr lang="en-US" altLang="zh-CN" dirty="0" smtClean="0">
                <a:latin typeface="Arial" charset="0"/>
              </a:rPr>
              <a:t>O((n-1)!)</a:t>
            </a:r>
            <a:r>
              <a:rPr lang="zh-CN" altLang="en-US" dirty="0" smtClean="0">
                <a:latin typeface="Arial" charset="0"/>
              </a:rPr>
              <a:t>次，每次更新</a:t>
            </a:r>
            <a:r>
              <a:rPr lang="en-US" altLang="zh-CN" dirty="0" err="1" smtClean="0">
                <a:latin typeface="Arial" charset="0"/>
              </a:rPr>
              <a:t>bestx</a:t>
            </a:r>
            <a:r>
              <a:rPr lang="zh-CN" altLang="en-US" dirty="0" smtClean="0">
                <a:latin typeface="Arial" charset="0"/>
              </a:rPr>
              <a:t>需计算时间</a:t>
            </a:r>
            <a:r>
              <a:rPr lang="en-US" altLang="zh-CN" dirty="0" smtClean="0">
                <a:latin typeface="Arial" charset="0"/>
              </a:rPr>
              <a:t>O(n)</a:t>
            </a:r>
            <a:r>
              <a:rPr lang="zh-CN" altLang="en-US" dirty="0" smtClean="0">
                <a:latin typeface="Arial" charset="0"/>
              </a:rPr>
              <a:t>，从而整个算法的计算时间复杂性为</a:t>
            </a:r>
            <a:r>
              <a:rPr lang="en-US" altLang="zh-CN" dirty="0" smtClean="0">
                <a:latin typeface="Arial" charset="0"/>
              </a:rPr>
              <a:t>O(n!)</a:t>
            </a:r>
            <a:r>
              <a:rPr lang="zh-CN" altLang="en-US" dirty="0" smtClean="0">
                <a:latin typeface="Arial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5754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22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79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4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回溯法的基本做法是搜索，或是一种组织得井井有条的，能避免不必要搜索的穷举式搜索法。这种方法适用于解一些组合数相当大的问题。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解空间：解决一个问题的所有可能的决策序列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可行解：解空间中满足约束条件的决策序列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最优解：在约束条件下使目标值达到最大（或最小）的可行解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定子空间</a:t>
            </a:r>
            <a:r>
              <a:rPr lang="en-US" altLang="zh-CN" dirty="0" smtClean="0">
                <a:latin typeface="Arial" charset="0"/>
              </a:rPr>
              <a:t>:</a:t>
            </a:r>
            <a:r>
              <a:rPr lang="zh-CN" altLang="en-US" dirty="0" smtClean="0">
                <a:latin typeface="Arial" charset="0"/>
              </a:rPr>
              <a:t>前</a:t>
            </a:r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项决策已经取定的所有决策序列之集。</a:t>
            </a:r>
            <a:r>
              <a:rPr lang="en-US" altLang="zh-CN" dirty="0" smtClean="0">
                <a:latin typeface="Arial" charset="0"/>
              </a:rPr>
              <a:t>0</a:t>
            </a:r>
            <a:r>
              <a:rPr lang="zh-CN" altLang="en-US" dirty="0" smtClean="0">
                <a:latin typeface="Arial" charset="0"/>
              </a:rPr>
              <a:t>定子解空间即是该问题的解空间。</a:t>
            </a:r>
          </a:p>
        </p:txBody>
      </p:sp>
    </p:spTree>
    <p:extLst>
      <p:ext uri="{BB962C8B-B14F-4D97-AF65-F5344CB8AC3E}">
        <p14:creationId xmlns:p14="http://schemas.microsoft.com/office/powerpoint/2010/main" val="697917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301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502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893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 smtClean="0"/>
              <a:t>用回溯法设计解装载问题的</a:t>
            </a:r>
            <a:r>
              <a:rPr lang="en-US" altLang="zh-CN" sz="2200" dirty="0" smtClean="0"/>
              <a:t>O(2</a:t>
            </a:r>
            <a:r>
              <a:rPr lang="en-US" altLang="zh-CN" sz="2200" baseline="30000" dirty="0" smtClean="0"/>
              <a:t>n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计算时间算法。在某些情况下该算法优于动态规划算法。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011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smtClean="0"/>
              <a:t>引入上界函数</a:t>
            </a:r>
            <a:r>
              <a:rPr lang="zh-CN" altLang="en-US" sz="2200" dirty="0" smtClean="0"/>
              <a:t>后，在到达一个叶结点时，就不必再检查该叶结点是否优于当前最优解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3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Backtrack(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搜索第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层子树</a:t>
            </a:r>
          </a:p>
        </p:txBody>
      </p:sp>
    </p:spTree>
    <p:extLst>
      <p:ext uri="{BB962C8B-B14F-4D97-AF65-F5344CB8AC3E}">
        <p14:creationId xmlns:p14="http://schemas.microsoft.com/office/powerpoint/2010/main" val="15364277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3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12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48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2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33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78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58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42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17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0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349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946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数组</a:t>
            </a:r>
            <a:r>
              <a:rPr lang="en-US" altLang="zh-CN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m[]</a:t>
            </a:r>
            <a:r>
              <a:rPr lang="zh-CN" altLang="en-US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保存当前最优解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为当前解；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cn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为当前顶点数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…,i-1   x[k]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1,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代表顶点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属于最大团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G[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][k]=0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代表边（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不在图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中，即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不相连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13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Bestn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最优值</a:t>
            </a:r>
            <a:endParaRPr lang="en-US" altLang="zh-CN" dirty="0" smtClean="0"/>
          </a:p>
          <a:p>
            <a:r>
              <a:rPr lang="en-US" altLang="zh-CN" dirty="0" err="1" smtClean="0"/>
              <a:t>cn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当前最大团中的顶点数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隐性约束：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cn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 + n - </a:t>
            </a:r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 &gt;= </a:t>
            </a:r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bestn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9EB7-6BF4-46A2-8390-C5136760721A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73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65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351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337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以</a:t>
            </a:r>
            <a:r>
              <a:rPr lang="en-US" altLang="zh-CN" dirty="0" smtClean="0">
                <a:latin typeface="Arial" charset="0"/>
              </a:rPr>
              <a:t>1,2,3</a:t>
            </a:r>
            <a:r>
              <a:rPr lang="zh-CN" altLang="en-US" dirty="0" smtClean="0">
                <a:latin typeface="Arial" charset="0"/>
              </a:rPr>
              <a:t>为例</a:t>
            </a:r>
            <a:r>
              <a:rPr lang="en-US" altLang="zh-CN" dirty="0" smtClean="0">
                <a:latin typeface="Arial" charset="0"/>
              </a:rPr>
              <a:t>: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2,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3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5,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6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10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3+6+10=19</a:t>
            </a:r>
            <a:r>
              <a:rPr lang="zh-CN" altLang="en-US" dirty="0" smtClean="0">
                <a:latin typeface="Arial" charset="0"/>
              </a:rPr>
              <a:t>，所以是</a:t>
            </a:r>
            <a:r>
              <a:rPr lang="en-US" altLang="zh-CN" dirty="0" smtClean="0">
                <a:latin typeface="Arial" charset="0"/>
              </a:rPr>
              <a:t>19</a:t>
            </a:r>
          </a:p>
          <a:p>
            <a:pPr eaLnBrk="1" hangingPunct="1"/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2, 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3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4,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8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3+7+8=18</a:t>
            </a:r>
            <a:r>
              <a:rPr lang="zh-CN" altLang="en-US" dirty="0" smtClean="0">
                <a:latin typeface="Arial" charset="0"/>
              </a:rPr>
              <a:t>，所以时间和为</a:t>
            </a:r>
            <a:r>
              <a:rPr lang="en-US" altLang="zh-CN" dirty="0" smtClean="0">
                <a:latin typeface="Arial" charset="0"/>
              </a:rPr>
              <a:t>18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28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18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938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314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200" dirty="0" err="1" smtClean="0"/>
              <a:t>Hewood</a:t>
            </a:r>
            <a:r>
              <a:rPr lang="zh-CN" altLang="en-US" sz="1200" dirty="0" smtClean="0"/>
              <a:t>发现</a:t>
            </a:r>
            <a:r>
              <a:rPr lang="en-US" altLang="zh-CN" sz="1200" dirty="0" err="1" smtClean="0"/>
              <a:t>Kempe</a:t>
            </a:r>
            <a:r>
              <a:rPr lang="zh-CN" altLang="en-US" sz="1200" dirty="0" smtClean="0"/>
              <a:t>的方法可以证明</a:t>
            </a:r>
            <a:r>
              <a:rPr lang="zh-CN" altLang="en-US" dirty="0" smtClean="0">
                <a:latin typeface="Arial" charset="0"/>
              </a:rPr>
              <a:t>五色定理成立。</a:t>
            </a:r>
            <a:r>
              <a:rPr lang="en-US" altLang="zh-CN" dirty="0" smtClean="0">
                <a:latin typeface="Arial" charset="0"/>
              </a:rPr>
              <a:t>1976</a:t>
            </a:r>
            <a:r>
              <a:rPr lang="zh-CN" altLang="en-US" dirty="0" smtClean="0">
                <a:latin typeface="Arial" charset="0"/>
              </a:rPr>
              <a:t>年美国数学家阿佩尔和黑肯宣布：他们用电子计算机证明了四色猜想是成立的。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直到</a:t>
            </a:r>
            <a:r>
              <a:rPr lang="en-US" altLang="zh-CN" dirty="0" smtClean="0">
                <a:latin typeface="Arial" charset="0"/>
              </a:rPr>
              <a:t>1976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</a:rPr>
              <a:t>6</a:t>
            </a:r>
            <a:r>
              <a:rPr lang="zh-CN" altLang="en-US" dirty="0" smtClean="0">
                <a:latin typeface="Arial" charset="0"/>
              </a:rPr>
              <a:t>月，由美国伊利诺斯大学两名数学家爱普尔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en-US" altLang="zh-CN" dirty="0" err="1" smtClean="0">
                <a:latin typeface="Arial" charset="0"/>
              </a:rPr>
              <a:t>K.I.Apple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、黑肯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en-US" altLang="zh-CN" dirty="0" err="1" smtClean="0">
                <a:latin typeface="Arial" charset="0"/>
              </a:rPr>
              <a:t>W.Haken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在考西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en-US" altLang="zh-CN" dirty="0" err="1" smtClean="0">
                <a:latin typeface="Arial" charset="0"/>
              </a:rPr>
              <a:t>J.Koch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帮助下借助于电子计算机，用了一百多亿次逻辑判断，花了</a:t>
            </a:r>
            <a:r>
              <a:rPr lang="en-US" altLang="zh-CN" dirty="0" smtClean="0">
                <a:latin typeface="Arial" charset="0"/>
              </a:rPr>
              <a:t>1200</a:t>
            </a:r>
            <a:r>
              <a:rPr lang="zh-CN" altLang="en-US" dirty="0" smtClean="0">
                <a:latin typeface="Arial" charset="0"/>
              </a:rPr>
              <a:t>多机时才证明四色猜想是成立的，从此宣告，四色猜想成为四色定理。</a:t>
            </a:r>
          </a:p>
        </p:txBody>
      </p:sp>
    </p:spTree>
    <p:extLst>
      <p:ext uri="{BB962C8B-B14F-4D97-AF65-F5344CB8AC3E}">
        <p14:creationId xmlns:p14="http://schemas.microsoft.com/office/powerpoint/2010/main" val="12307652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对其实施下列操作所得到的图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称为图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的对偶图：</a:t>
            </a:r>
            <a:endParaRPr lang="en-US" altLang="zh-CN" sz="2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96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即若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中面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Fi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Fj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有公共边界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，那么过边界的每一边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作关联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vi*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vj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的一条边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 =(vi*,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vj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*) 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的其它边不相交。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233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即当</a:t>
            </a:r>
            <a:r>
              <a:rPr lang="en-US" altLang="zh-CN" dirty="0" err="1" smtClean="0">
                <a:latin typeface="Arial" charset="0"/>
              </a:rPr>
              <a:t>ek</a:t>
            </a:r>
            <a:r>
              <a:rPr lang="zh-CN" altLang="en-US" dirty="0" smtClean="0">
                <a:latin typeface="Arial" charset="0"/>
              </a:rPr>
              <a:t>为单一面</a:t>
            </a:r>
            <a:r>
              <a:rPr lang="en-US" altLang="zh-CN" dirty="0" smtClean="0">
                <a:latin typeface="Arial" charset="0"/>
              </a:rPr>
              <a:t>Fi</a:t>
            </a:r>
            <a:r>
              <a:rPr lang="zh-CN" altLang="en-US" dirty="0" smtClean="0">
                <a:latin typeface="Arial" charset="0"/>
              </a:rPr>
              <a:t>的边界而不是与其它面的公共边界时，作</a:t>
            </a:r>
            <a:r>
              <a:rPr lang="en-US" altLang="zh-CN" dirty="0" smtClean="0">
                <a:latin typeface="Arial" charset="0"/>
              </a:rPr>
              <a:t>vi*</a:t>
            </a:r>
            <a:r>
              <a:rPr lang="zh-CN" altLang="en-US" dirty="0" smtClean="0">
                <a:latin typeface="Arial" charset="0"/>
              </a:rPr>
              <a:t>的一条环与</a:t>
            </a:r>
            <a:r>
              <a:rPr lang="en-US" altLang="zh-CN" dirty="0" err="1" smtClean="0">
                <a:latin typeface="Arial" charset="0"/>
              </a:rPr>
              <a:t>ek</a:t>
            </a:r>
            <a:r>
              <a:rPr lang="zh-CN" altLang="en-US" dirty="0" smtClean="0">
                <a:latin typeface="Arial" charset="0"/>
              </a:rPr>
              <a:t>相交（且仅交于一处）。所作的环不与 </a:t>
            </a:r>
            <a:r>
              <a:rPr lang="en-US" altLang="zh-CN" dirty="0" smtClean="0">
                <a:latin typeface="Arial" charset="0"/>
              </a:rPr>
              <a:t>G*</a:t>
            </a:r>
            <a:r>
              <a:rPr lang="zh-CN" altLang="en-US" dirty="0" smtClean="0">
                <a:latin typeface="Arial" charset="0"/>
              </a:rPr>
              <a:t>的边相交。</a:t>
            </a:r>
          </a:p>
        </p:txBody>
      </p:sp>
    </p:spTree>
    <p:extLst>
      <p:ext uri="{BB962C8B-B14F-4D97-AF65-F5344CB8AC3E}">
        <p14:creationId xmlns:p14="http://schemas.microsoft.com/office/powerpoint/2010/main" val="40945586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图的</a:t>
            </a:r>
            <a:r>
              <a:rPr lang="zh-CN" altLang="en-US" sz="1200" b="1" dirty="0" smtClean="0"/>
              <a:t>色数：</a:t>
            </a:r>
            <a:r>
              <a:rPr lang="zh-CN" altLang="en-US" dirty="0" smtClean="0">
                <a:latin typeface="Arial" charset="0"/>
              </a:rPr>
              <a:t>若一个图最少需要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种颜色才能满足上述着色要求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则称这个数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为该图的色数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求一个图的色数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的问题称为图的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可着色优化问题</a:t>
            </a:r>
          </a:p>
        </p:txBody>
      </p:sp>
    </p:spTree>
    <p:extLst>
      <p:ext uri="{BB962C8B-B14F-4D97-AF65-F5344CB8AC3E}">
        <p14:creationId xmlns:p14="http://schemas.microsoft.com/office/powerpoint/2010/main" val="287574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299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339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如果这个图不是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可着色的就给出否定回答，如果可以，则要求找出所有不同的着色法。要解决这个问题，除了用回溯法外，目前还没有什么更好的方法。</a:t>
            </a:r>
          </a:p>
        </p:txBody>
      </p:sp>
    </p:spTree>
    <p:extLst>
      <p:ext uri="{BB962C8B-B14F-4D97-AF65-F5344CB8AC3E}">
        <p14:creationId xmlns:p14="http://schemas.microsoft.com/office/powerpoint/2010/main" val="30949335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849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6520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60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楷体_GB2312" pitchFamily="49" charset="-122"/>
              </a:rPr>
              <a:t>图</a:t>
            </a:r>
            <a:r>
              <a:rPr lang="en-US" altLang="zh-CN" sz="1200" dirty="0" smtClean="0">
                <a:ea typeface="楷体_GB2312" pitchFamily="49" charset="-122"/>
              </a:rPr>
              <a:t>(a)</a:t>
            </a:r>
            <a:r>
              <a:rPr lang="zh-CN" altLang="en-US" sz="1200" dirty="0" smtClean="0">
                <a:ea typeface="楷体_GB2312" pitchFamily="49" charset="-122"/>
              </a:rPr>
              <a:t>中，从第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层剪去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棵子树，则从所有应当考虑的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元组中一次消去</a:t>
            </a:r>
            <a:r>
              <a:rPr lang="en-US" altLang="zh-CN" sz="1200" dirty="0" smtClean="0">
                <a:ea typeface="楷体_GB2312" pitchFamily="49" charset="-122"/>
              </a:rPr>
              <a:t>12</a:t>
            </a:r>
            <a:r>
              <a:rPr lang="zh-CN" altLang="en-US" sz="1200" dirty="0" smtClean="0">
                <a:ea typeface="楷体_GB2312" pitchFamily="49" charset="-122"/>
              </a:rPr>
              <a:t>个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元组。对于图</a:t>
            </a:r>
            <a:r>
              <a:rPr lang="en-US" altLang="zh-CN" sz="1200" dirty="0" smtClean="0">
                <a:ea typeface="楷体_GB2312" pitchFamily="49" charset="-122"/>
              </a:rPr>
              <a:t>(b)</a:t>
            </a:r>
            <a:r>
              <a:rPr lang="zh-CN" altLang="en-US" sz="1200" dirty="0" smtClean="0">
                <a:ea typeface="楷体_GB2312" pitchFamily="49" charset="-122"/>
              </a:rPr>
              <a:t>，虽然同样从第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层剪去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棵子树，却只从应当考虑的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元组中消去</a:t>
            </a:r>
            <a:r>
              <a:rPr lang="en-US" altLang="zh-CN" sz="1200" dirty="0" smtClean="0">
                <a:ea typeface="楷体_GB2312" pitchFamily="49" charset="-122"/>
              </a:rPr>
              <a:t>8</a:t>
            </a:r>
            <a:r>
              <a:rPr lang="zh-CN" altLang="en-US" sz="1200" dirty="0" smtClean="0">
                <a:ea typeface="楷体_GB2312" pitchFamily="49" charset="-122"/>
              </a:rPr>
              <a:t>个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元组。前者的效果明显比后者好。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5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5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for</a:t>
            </a:r>
            <a:r>
              <a:rPr lang="zh-CN" altLang="en-US" dirty="0" smtClean="0">
                <a:latin typeface="Arial" charset="0"/>
              </a:rPr>
              <a:t>循环结束表示对当前扩展结点的所有子树均已完成搜索，</a:t>
            </a:r>
            <a:r>
              <a:rPr lang="en-US" altLang="zh-CN" dirty="0" smtClean="0">
                <a:latin typeface="Arial" charset="0"/>
              </a:rPr>
              <a:t>backtrack(t)</a:t>
            </a:r>
            <a:r>
              <a:rPr lang="zh-CN" altLang="en-US" dirty="0" smtClean="0">
                <a:latin typeface="Arial" charset="0"/>
              </a:rPr>
              <a:t>执行完毕，返回</a:t>
            </a:r>
            <a:r>
              <a:rPr lang="en-US" altLang="zh-CN" dirty="0" smtClean="0">
                <a:latin typeface="Arial" charset="0"/>
              </a:rPr>
              <a:t>t-1</a:t>
            </a:r>
            <a:r>
              <a:rPr lang="zh-CN" altLang="en-US" dirty="0" smtClean="0">
                <a:latin typeface="Arial" charset="0"/>
              </a:rPr>
              <a:t>层继续执行，对尚未测试过的</a:t>
            </a:r>
            <a:r>
              <a:rPr lang="en-US" altLang="zh-CN" dirty="0" smtClean="0">
                <a:latin typeface="Arial" charset="0"/>
              </a:rPr>
              <a:t>x[t-1]</a:t>
            </a:r>
            <a:r>
              <a:rPr lang="zh-CN" altLang="en-US" dirty="0" smtClean="0">
                <a:latin typeface="Arial" charset="0"/>
              </a:rPr>
              <a:t>的值继续搜索。当</a:t>
            </a:r>
            <a:r>
              <a:rPr lang="en-US" altLang="zh-CN" dirty="0" smtClean="0">
                <a:latin typeface="Arial" charset="0"/>
              </a:rPr>
              <a:t>t=1</a:t>
            </a:r>
            <a:r>
              <a:rPr lang="zh-CN" altLang="en-US" dirty="0" smtClean="0">
                <a:latin typeface="Arial" charset="0"/>
              </a:rPr>
              <a:t>时，若已测试完</a:t>
            </a:r>
            <a:r>
              <a:rPr lang="en-US" altLang="zh-CN" dirty="0" smtClean="0">
                <a:latin typeface="Arial" charset="0"/>
              </a:rPr>
              <a:t>x[1]</a:t>
            </a:r>
            <a:r>
              <a:rPr lang="zh-CN" altLang="en-US" dirty="0" smtClean="0">
                <a:latin typeface="Arial" charset="0"/>
              </a:rPr>
              <a:t>的所有可选值，则递归的外层调用全部结束。显然，调用一次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即可完成整个回溯搜索过程。</a:t>
            </a:r>
          </a:p>
        </p:txBody>
      </p:sp>
    </p:spTree>
    <p:extLst>
      <p:ext uri="{BB962C8B-B14F-4D97-AF65-F5344CB8AC3E}">
        <p14:creationId xmlns:p14="http://schemas.microsoft.com/office/powerpoint/2010/main" val="140288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268066" y="652463"/>
            <a:ext cx="860787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2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 bwMode="auto">
          <a:xfrm>
            <a:off x="268066" y="652463"/>
            <a:ext cx="860787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1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0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4BFF3-5359-4AD7-BC44-E6220A1898D9}" type="datetime1">
              <a:rPr lang="zh-CN" altLang="en-US"/>
              <a:pPr>
                <a:defRPr/>
              </a:pPr>
              <a:t>2018/12/20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算法设计与分析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2CAEE-A9C1-4A75-B742-740FCFC0E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0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9" r:id="rId2"/>
    <p:sldLayoutId id="2147484025" r:id="rId3"/>
    <p:sldLayoutId id="2147484026" r:id="rId4"/>
    <p:sldLayoutId id="21474840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"/>
        <a:defRPr sz="2800" b="1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±"/>
        <a:defRPr sz="28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har char="•"/>
        <a:defRPr sz="24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har char="–"/>
        <a:defRPr sz="20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har char="»"/>
        <a:defRPr sz="20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2113" y="1628775"/>
            <a:ext cx="835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</a:rPr>
              <a:t>算法分析与设计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0" y="3422650"/>
            <a:ext cx="91440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black">
          <a:xfrm>
            <a:off x="0" y="344488"/>
            <a:ext cx="8964613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</a:rPr>
              <a:t>课程编号</a:t>
            </a:r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：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</a:rPr>
              <a:t>20006026</a:t>
            </a:r>
          </a:p>
        </p:txBody>
      </p:sp>
      <p:sp>
        <p:nvSpPr>
          <p:cNvPr id="3083" name="副标题 2"/>
          <p:cNvSpPr>
            <a:spLocks/>
          </p:cNvSpPr>
          <p:nvPr/>
        </p:nvSpPr>
        <p:spPr bwMode="auto">
          <a:xfrm>
            <a:off x="0" y="4292600"/>
            <a:ext cx="9144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主讲</a:t>
            </a:r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教师</a:t>
            </a:r>
            <a:r>
              <a:rPr lang="zh-CN" altLang="en-US" sz="4000" smtClean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：陈佳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电子科技大学信息与软件工程学院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法的解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题思路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672" y="710112"/>
            <a:ext cx="8676456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针对所给问题，定义问题的解空间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确定易于搜索的解空间结</a:t>
            </a:r>
            <a:r>
              <a:rPr lang="zh-CN" altLang="en-US" sz="2200" b="0" dirty="0" smtClean="0"/>
              <a:t>构</a:t>
            </a:r>
            <a:endParaRPr lang="en-US" altLang="zh-CN" sz="2200" dirty="0" smtClean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从根结点开始深度优先搜索</a:t>
            </a:r>
            <a:r>
              <a:rPr lang="zh-CN" altLang="en-US" sz="2200" dirty="0" smtClean="0"/>
              <a:t>解空间（利用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剪</a:t>
            </a:r>
            <a:r>
              <a:rPr lang="zh-CN" altLang="en-US" sz="2200" b="1" dirty="0">
                <a:solidFill>
                  <a:srgbClr val="FF0000"/>
                </a:solidFill>
              </a:rPr>
              <a:t>枝</a:t>
            </a:r>
            <a:r>
              <a:rPr lang="zh-CN" altLang="en-US" sz="2200" dirty="0"/>
              <a:t>避免无效搜索）</a:t>
            </a:r>
            <a:endParaRPr lang="zh-CN" altLang="en-US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此</a:t>
            </a:r>
            <a:r>
              <a:rPr lang="zh-CN" altLang="en-US" sz="2200" dirty="0"/>
              <a:t>时：根结点成为活结点，并成为当前的扩展结点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进一步的搜索从当前扩展结点开始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向纵深方向移至一个新结点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该新结点成为新的活结点，并成为当前扩展结点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若在当前扩展结点处不能再向纵深方向移动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则当前扩展结点变为死结点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此时应回溯至最近的活结点，将其作为当前扩展结</a:t>
            </a:r>
            <a:r>
              <a:rPr lang="zh-CN" altLang="en-US" sz="2200" dirty="0" smtClean="0"/>
              <a:t>点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回溯法以这种方式递归地在解空间中搜索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直至找到所要求的解，或者解空间中已经没有活结点为止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308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+mn-lt"/>
              </a:rPr>
              <a:t>给定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+mn-lt"/>
              </a:rPr>
              <a:t>个作业的集合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{J</a:t>
            </a:r>
            <a:r>
              <a:rPr lang="en-US" altLang="zh-CN" sz="22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, J</a:t>
            </a:r>
            <a:r>
              <a:rPr lang="en-US" altLang="zh-CN" sz="22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, …,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</a:rPr>
              <a:t>J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每一个作业都有两项任务，需要分别在两台机器上完成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每个作业必须先由机器</a:t>
            </a:r>
            <a:r>
              <a:rPr lang="en-US" altLang="zh-CN" sz="2200" dirty="0"/>
              <a:t>1</a:t>
            </a:r>
            <a:r>
              <a:rPr lang="zh-CN" altLang="en-US" sz="2200" dirty="0"/>
              <a:t>处理，然后再由机器</a:t>
            </a:r>
            <a:r>
              <a:rPr lang="en-US" altLang="zh-CN" sz="2200" dirty="0"/>
              <a:t>2</a:t>
            </a:r>
            <a:r>
              <a:rPr lang="zh-CN" altLang="en-US" sz="2200" dirty="0"/>
              <a:t>处理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设</a:t>
            </a:r>
            <a:r>
              <a:rPr lang="zh-CN" altLang="en-US" sz="2200" dirty="0">
                <a:latin typeface="+mn-lt"/>
              </a:rPr>
              <a:t>：作</a:t>
            </a:r>
            <a:r>
              <a:rPr lang="zh-CN" altLang="en-US" sz="2200" dirty="0" smtClean="0">
                <a:latin typeface="+mn-lt"/>
              </a:rPr>
              <a:t>业 </a:t>
            </a:r>
            <a:r>
              <a:rPr lang="en-US" altLang="zh-CN" sz="2200" b="1" dirty="0" smtClean="0">
                <a:latin typeface="+mn-lt"/>
              </a:rPr>
              <a:t>J</a:t>
            </a:r>
            <a:r>
              <a:rPr lang="en-US" altLang="zh-CN" sz="2200" b="1" baseline="-25000" dirty="0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需</a:t>
            </a:r>
            <a:r>
              <a:rPr lang="zh-CN" altLang="en-US" sz="2200" dirty="0">
                <a:latin typeface="+mn-lt"/>
              </a:rPr>
              <a:t>要机</a:t>
            </a:r>
            <a:r>
              <a:rPr lang="zh-CN" altLang="en-US" sz="2200" dirty="0" smtClean="0">
                <a:latin typeface="+mn-lt"/>
              </a:rPr>
              <a:t>器 </a:t>
            </a:r>
            <a:r>
              <a:rPr lang="en-US" altLang="zh-CN" sz="2200" dirty="0" smtClean="0">
                <a:latin typeface="+mn-lt"/>
              </a:rPr>
              <a:t>k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处理时间</a:t>
            </a:r>
            <a:r>
              <a:rPr lang="zh-CN" altLang="en-US" sz="2200" dirty="0" smtClean="0">
                <a:latin typeface="+mn-lt"/>
              </a:rPr>
              <a:t>为 </a:t>
            </a:r>
            <a:r>
              <a:rPr lang="en-US" altLang="zh-CN" sz="2200" b="1" dirty="0" err="1" smtClean="0">
                <a:latin typeface="+mn-lt"/>
              </a:rPr>
              <a:t>t</a:t>
            </a:r>
            <a:r>
              <a:rPr lang="en-US" altLang="zh-CN" sz="2200" b="1" baseline="-25000" dirty="0" err="1" smtClean="0">
                <a:latin typeface="+mn-lt"/>
              </a:rPr>
              <a:t>ki</a:t>
            </a:r>
            <a:r>
              <a:rPr lang="en-US" altLang="zh-CN" sz="2200" b="1" baseline="-25000" dirty="0" smtClean="0">
                <a:latin typeface="+mn-lt"/>
              </a:rPr>
              <a:t> </a:t>
            </a:r>
            <a:r>
              <a:rPr lang="en-US" altLang="zh-CN" sz="2200" dirty="0" smtClean="0">
                <a:latin typeface="+mn-lt"/>
              </a:rPr>
              <a:t>(k=1,2)</a:t>
            </a: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solidFill>
                  <a:srgbClr val="000000"/>
                </a:solidFill>
                <a:latin typeface="+mn-lt"/>
                <a:cs typeface="+mn-cs"/>
              </a:rPr>
              <a:t>定义：作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cs typeface="+mn-cs"/>
              </a:rPr>
              <a:t>业调度的完成时间和</a:t>
            </a:r>
            <a:endParaRPr lang="en-US" altLang="zh-CN" sz="2200" b="1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对</a:t>
            </a:r>
            <a:r>
              <a:rPr lang="zh-CN" altLang="en-US" sz="2200" dirty="0" smtClean="0">
                <a:latin typeface="+mn-lt"/>
              </a:rPr>
              <a:t>于一个确定的作业调度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设：作业 </a:t>
            </a:r>
            <a:r>
              <a:rPr lang="en-US" altLang="zh-CN" sz="2200" b="1" dirty="0" smtClean="0"/>
              <a:t>J</a:t>
            </a:r>
            <a:r>
              <a:rPr lang="en-US" altLang="zh-CN" sz="2200" b="1" baseline="-25000" dirty="0" smtClean="0">
                <a:latin typeface="+mn-lt"/>
              </a:rPr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在机器 </a:t>
            </a:r>
            <a:r>
              <a:rPr lang="en-US" altLang="zh-CN" sz="2200" dirty="0" smtClean="0"/>
              <a:t>k </a:t>
            </a:r>
            <a:r>
              <a:rPr lang="zh-CN" altLang="en-US" sz="2200" dirty="0" smtClean="0"/>
              <a:t>上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完成</a:t>
            </a:r>
            <a:r>
              <a:rPr lang="zh-CN" altLang="en-US" sz="2200" b="1" dirty="0">
                <a:solidFill>
                  <a:srgbClr val="C00000"/>
                </a:solidFill>
              </a:rPr>
              <a:t>处理</a:t>
            </a:r>
            <a:r>
              <a:rPr lang="zh-CN" altLang="en-US" sz="2200" dirty="0" smtClean="0"/>
              <a:t>的时间为 </a:t>
            </a:r>
            <a:r>
              <a:rPr lang="en-US" altLang="zh-CN" sz="2200" b="1" dirty="0" err="1" smtClean="0"/>
              <a:t>F</a:t>
            </a:r>
            <a:r>
              <a:rPr lang="en-US" altLang="zh-CN" sz="2200" b="1" baseline="-25000" dirty="0" err="1" smtClean="0">
                <a:latin typeface="+mn-lt"/>
              </a:rPr>
              <a:t>ki</a:t>
            </a:r>
            <a:r>
              <a:rPr lang="en-US" altLang="zh-CN" sz="2200" dirty="0" smtClean="0"/>
              <a:t> 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00"/>
                </a:solidFill>
              </a:rPr>
              <a:t>所有作业在机器</a:t>
            </a:r>
            <a:r>
              <a:rPr lang="en-US" altLang="zh-CN" sz="22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上完成处理的时</a:t>
            </a:r>
            <a:r>
              <a:rPr lang="zh-CN" altLang="en-US" sz="2200" dirty="0" smtClean="0">
                <a:solidFill>
                  <a:srgbClr val="000000"/>
                </a:solidFill>
              </a:rPr>
              <a:t>间之和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000000"/>
                </a:solidFill>
              </a:rPr>
              <a:t>称</a:t>
            </a:r>
            <a:r>
              <a:rPr lang="zh-CN" altLang="en-US" sz="2200" dirty="0">
                <a:solidFill>
                  <a:srgbClr val="000000"/>
                </a:solidFill>
              </a:rPr>
              <a:t>为该作业调度的完成时间</a:t>
            </a:r>
            <a:r>
              <a:rPr lang="zh-CN" altLang="en-US" sz="2200" dirty="0" smtClean="0">
                <a:solidFill>
                  <a:srgbClr val="000000"/>
                </a:solidFill>
              </a:rPr>
              <a:t>和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cs typeface="+mn-cs"/>
              </a:rPr>
              <a:t>批处理作业调度问</a:t>
            </a:r>
            <a:r>
              <a:rPr lang="zh-CN" altLang="en-US" sz="2200" b="1" dirty="0" smtClean="0">
                <a:solidFill>
                  <a:srgbClr val="000000"/>
                </a:solidFill>
                <a:latin typeface="+mn-lt"/>
                <a:cs typeface="+mn-cs"/>
              </a:rPr>
              <a:t>题</a:t>
            </a:r>
            <a:endParaRPr lang="en-US" altLang="zh-CN" sz="2200" dirty="0">
              <a:solidFill>
                <a:srgbClr val="000000"/>
              </a:solidFill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对给</a:t>
            </a:r>
            <a:r>
              <a:rPr lang="zh-CN" altLang="en-US" sz="2200" dirty="0">
                <a:latin typeface="+mn-lt"/>
              </a:rPr>
              <a:t>定的</a:t>
            </a:r>
            <a:r>
              <a:rPr lang="en-US" altLang="zh-CN" sz="2200" dirty="0">
                <a:latin typeface="+mn-lt"/>
              </a:rPr>
              <a:t>n</a:t>
            </a:r>
            <a:r>
              <a:rPr lang="zh-CN" altLang="en-US" sz="2200" dirty="0">
                <a:latin typeface="+mn-lt"/>
              </a:rPr>
              <a:t>个作业，制</a:t>
            </a:r>
            <a:r>
              <a:rPr lang="zh-CN" altLang="en-US" sz="2200" dirty="0" smtClean="0">
                <a:latin typeface="+mn-lt"/>
              </a:rPr>
              <a:t>定作</a:t>
            </a:r>
            <a:r>
              <a:rPr lang="zh-CN" altLang="en-US" sz="2200" dirty="0">
                <a:latin typeface="+mn-lt"/>
              </a:rPr>
              <a:t>业调度方案，</a:t>
            </a:r>
            <a:r>
              <a:rPr lang="zh-CN" altLang="en-US" sz="2200" dirty="0" smtClean="0">
                <a:latin typeface="+mn-lt"/>
              </a:rPr>
              <a:t>使其完</a:t>
            </a:r>
            <a:r>
              <a:rPr lang="zh-CN" altLang="en-US" sz="2200" dirty="0">
                <a:latin typeface="+mn-lt"/>
              </a:rPr>
              <a:t>成时间</a:t>
            </a:r>
            <a:r>
              <a:rPr lang="zh-CN" altLang="en-US" sz="2200" dirty="0" smtClean="0">
                <a:latin typeface="+mn-lt"/>
              </a:rPr>
              <a:t>和最小</a:t>
            </a:r>
            <a:endParaRPr lang="zh-CN" altLang="en-US" sz="2200" dirty="0">
              <a:latin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65592"/>
              </p:ext>
            </p:extLst>
          </p:nvPr>
        </p:nvGraphicFramePr>
        <p:xfrm>
          <a:off x="6804248" y="4221088"/>
          <a:ext cx="14620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39" name="Equation" r:id="rId4" imgW="672840" imgH="431640" progId="Equation.DSMT4">
                  <p:embed/>
                </p:oleObj>
              </mc:Choice>
              <mc:Fallback>
                <p:oleObj name="Equation" r:id="rId4" imgW="672840" imgH="4316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221088"/>
                        <a:ext cx="146208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836712"/>
            <a:ext cx="8892480" cy="648072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+mn-lt"/>
              </a:rPr>
              <a:t>示例：考虑如下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n=3 </a:t>
            </a:r>
            <a:r>
              <a:rPr lang="zh-CN" altLang="en-US" sz="2200" dirty="0" smtClean="0">
                <a:solidFill>
                  <a:srgbClr val="000000"/>
                </a:solidFill>
                <a:latin typeface="+mn-lt"/>
              </a:rPr>
              <a:t>的批处理作业调度问题</a:t>
            </a:r>
            <a:endParaRPr lang="en-US" altLang="zh-CN" sz="2200" dirty="0" smtClean="0"/>
          </a:p>
        </p:txBody>
      </p:sp>
      <p:graphicFrame>
        <p:nvGraphicFramePr>
          <p:cNvPr id="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41068"/>
              </p:ext>
            </p:extLst>
          </p:nvPr>
        </p:nvGraphicFramePr>
        <p:xfrm>
          <a:off x="2141693" y="1700808"/>
          <a:ext cx="4860616" cy="1943100"/>
        </p:xfrm>
        <a:graphic>
          <a:graphicData uri="http://schemas.openxmlformats.org/drawingml/2006/table">
            <a:tbl>
              <a:tblPr/>
              <a:tblGrid>
                <a:gridCol w="1381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0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8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7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</a:t>
                      </a:r>
                      <a:endParaRPr kumimoji="0" lang="en-US" altLang="zh-CN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6024" y="3933056"/>
            <a:ext cx="8892480" cy="2736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这</a:t>
            </a:r>
            <a:r>
              <a:rPr lang="en-US" altLang="zh-CN" sz="2200" kern="0" dirty="0">
                <a:solidFill>
                  <a:srgbClr val="000000"/>
                </a:solidFill>
                <a:latin typeface="+mn-lt"/>
              </a:rPr>
              <a:t>3</a:t>
            </a: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个作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lt"/>
              </a:rPr>
              <a:t>业共有</a:t>
            </a:r>
            <a:r>
              <a:rPr lang="en-US" altLang="zh-CN" sz="2200" kern="0" dirty="0" smtClean="0">
                <a:solidFill>
                  <a:srgbClr val="000000"/>
                </a:solidFill>
                <a:latin typeface="+mn-lt"/>
              </a:rPr>
              <a:t>6</a:t>
            </a: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种可能的调度方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lt"/>
              </a:rPr>
              <a:t>案</a:t>
            </a:r>
            <a:endParaRPr lang="en-US" altLang="zh-CN" sz="2200" kern="0" dirty="0" smtClean="0">
              <a:solidFill>
                <a:srgbClr val="000000"/>
              </a:solidFill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en-US" altLang="zh-CN" sz="2200" dirty="0"/>
              <a:t>(1,2,3)</a:t>
            </a:r>
            <a:r>
              <a:rPr lang="zh-CN" altLang="en-US" sz="2200" dirty="0"/>
              <a:t>；</a:t>
            </a:r>
            <a:r>
              <a:rPr lang="en-US" altLang="zh-CN" sz="2200" dirty="0"/>
              <a:t>(1,3,2)</a:t>
            </a:r>
            <a:r>
              <a:rPr lang="zh-CN" altLang="en-US" sz="2200" dirty="0"/>
              <a:t>；</a:t>
            </a:r>
            <a:r>
              <a:rPr lang="en-US" altLang="zh-CN" sz="2200" dirty="0"/>
              <a:t>(2,1,3)</a:t>
            </a:r>
            <a:r>
              <a:rPr lang="zh-CN" altLang="en-US" sz="2200" dirty="0"/>
              <a:t>；</a:t>
            </a:r>
            <a:r>
              <a:rPr lang="en-US" altLang="zh-CN" sz="2200" dirty="0"/>
              <a:t>(2,3,1)</a:t>
            </a:r>
            <a:r>
              <a:rPr lang="zh-CN" altLang="en-US" sz="2200" dirty="0"/>
              <a:t>；</a:t>
            </a:r>
            <a:r>
              <a:rPr lang="en-US" altLang="zh-CN" sz="2200" dirty="0"/>
              <a:t>(3,1,2)</a:t>
            </a:r>
            <a:r>
              <a:rPr lang="zh-CN" altLang="en-US" sz="2200" dirty="0"/>
              <a:t>；</a:t>
            </a:r>
            <a:r>
              <a:rPr lang="en-US" altLang="zh-CN" sz="2200" dirty="0"/>
              <a:t>(3,2,1)</a:t>
            </a: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zh-CN" altLang="en-US" sz="2200" dirty="0"/>
              <a:t>相应的完成时间和分别是为：</a:t>
            </a:r>
            <a:r>
              <a:rPr lang="en-US" altLang="zh-CN" sz="2200" dirty="0"/>
              <a:t>19</a:t>
            </a:r>
            <a:r>
              <a:rPr lang="zh-CN" altLang="en-US" sz="2200" dirty="0"/>
              <a:t>；</a:t>
            </a:r>
            <a:r>
              <a:rPr lang="en-US" altLang="zh-CN" sz="2200" dirty="0"/>
              <a:t>18</a:t>
            </a:r>
            <a:r>
              <a:rPr lang="zh-CN" altLang="en-US" sz="2200" dirty="0"/>
              <a:t>；</a:t>
            </a:r>
            <a:r>
              <a:rPr lang="en-US" altLang="zh-CN" sz="2200" dirty="0"/>
              <a:t>20</a:t>
            </a:r>
            <a:r>
              <a:rPr lang="zh-CN" altLang="en-US" sz="2200" dirty="0"/>
              <a:t>；</a:t>
            </a:r>
            <a:r>
              <a:rPr lang="en-US" altLang="zh-CN" sz="2200" dirty="0"/>
              <a:t>21</a:t>
            </a:r>
            <a:r>
              <a:rPr lang="zh-CN" altLang="en-US" sz="2200" dirty="0"/>
              <a:t>；</a:t>
            </a:r>
            <a:r>
              <a:rPr lang="en-US" altLang="zh-CN" sz="2200" dirty="0"/>
              <a:t>19</a:t>
            </a:r>
            <a:r>
              <a:rPr lang="zh-CN" altLang="en-US" sz="2200" dirty="0"/>
              <a:t>；</a:t>
            </a:r>
            <a:r>
              <a:rPr lang="en-US" altLang="zh-CN" sz="2200" dirty="0"/>
              <a:t>19</a:t>
            </a: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zh-CN" altLang="en-US" sz="2200" dirty="0"/>
              <a:t>显然：最佳调度方案是</a:t>
            </a:r>
            <a:r>
              <a:rPr lang="en-US" altLang="zh-CN" sz="2200" dirty="0"/>
              <a:t>(1,3,2)</a:t>
            </a:r>
            <a:r>
              <a:rPr lang="zh-CN" altLang="en-US" sz="2200" dirty="0"/>
              <a:t>；其完成时间和为</a:t>
            </a:r>
            <a:r>
              <a:rPr lang="en-US" altLang="zh-CN" sz="2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810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35910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数组元素 </a:t>
            </a:r>
            <a:r>
              <a:rPr lang="en-GB" altLang="zh-CN" sz="2200" b="1" dirty="0" smtClean="0">
                <a:latin typeface="+mn-lt"/>
                <a:cs typeface="+mn-cs"/>
              </a:rPr>
              <a:t>x[</a:t>
            </a:r>
            <a:r>
              <a:rPr lang="en-GB" altLang="zh-CN" sz="2200" b="1" dirty="0" err="1" smtClean="0">
                <a:latin typeface="+mn-lt"/>
                <a:cs typeface="+mn-cs"/>
              </a:rPr>
              <a:t>i</a:t>
            </a:r>
            <a:r>
              <a:rPr lang="en-GB" altLang="zh-CN" sz="2200" b="1" dirty="0" smtClean="0">
                <a:latin typeface="+mn-lt"/>
                <a:cs typeface="+mn-cs"/>
              </a:rPr>
              <a:t>] </a:t>
            </a:r>
            <a:r>
              <a:rPr lang="zh-CN" altLang="en-US" sz="2200" dirty="0" smtClean="0">
                <a:latin typeface="+mn-lt"/>
                <a:cs typeface="+mn-cs"/>
              </a:rPr>
              <a:t>表示该任务的调度顺序为 </a:t>
            </a:r>
            <a:r>
              <a:rPr lang="en-US" altLang="zh-CN" sz="2200" b="1" dirty="0" err="1" smtClean="0">
                <a:latin typeface="+mn-lt"/>
                <a:cs typeface="+mn-cs"/>
              </a:rPr>
              <a:t>i</a:t>
            </a:r>
            <a:endParaRPr lang="en-GB" altLang="zh-CN" sz="2200" b="1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当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&lt;n</a:t>
            </a:r>
            <a:r>
              <a:rPr lang="zh-CN" altLang="en-US" sz="2200" dirty="0">
                <a:latin typeface="+mn-lt"/>
              </a:rPr>
              <a:t>时，当前扩展结点位于排列树的第</a:t>
            </a:r>
            <a:r>
              <a:rPr lang="en-US" altLang="zh-CN" sz="2200" dirty="0">
                <a:latin typeface="+mn-lt"/>
              </a:rPr>
              <a:t>i-1</a:t>
            </a:r>
            <a:r>
              <a:rPr lang="zh-CN" altLang="en-US" sz="2200" dirty="0">
                <a:latin typeface="+mn-lt"/>
              </a:rPr>
              <a:t>层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此时算法选择下一个要安排的作</a:t>
            </a:r>
            <a:r>
              <a:rPr lang="zh-CN" altLang="en-US" sz="2200" dirty="0" smtClean="0">
                <a:latin typeface="+mn-lt"/>
              </a:rPr>
              <a:t>业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若</a:t>
            </a:r>
            <a:r>
              <a:rPr lang="zh-CN" altLang="en-US" sz="2200" dirty="0">
                <a:latin typeface="+mn-lt"/>
              </a:rPr>
              <a:t>当前完成时间</a:t>
            </a:r>
            <a:r>
              <a:rPr lang="zh-CN" altLang="en-US" sz="2200" dirty="0" smtClean="0">
                <a:latin typeface="+mn-lt"/>
              </a:rPr>
              <a:t>和大于已知的最优值，则剪去该子树</a:t>
            </a:r>
            <a:endParaRPr lang="en-US" altLang="zh-CN" sz="22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028" y="281158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排列树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39750" y="26035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批处理作业调度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786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解空间：排列树</a:t>
            </a:r>
          </a:p>
        </p:txBody>
      </p:sp>
      <p:pic>
        <p:nvPicPr>
          <p:cNvPr id="347141" name="Picture 5" descr="t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59717"/>
            <a:ext cx="5327650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2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764704"/>
            <a:ext cx="9067560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&lt;= n; k++) mx[k] = x[k];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m = f;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当前最小完成时间和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k &lt;= n; k++)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f1 += T[x[k]][1];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机器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1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完成处理时间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((f2[i-1] &gt; f1) ? f2[i-1] : f1) + T[x[k]][2];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 += 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当前的完成时间和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(f &lt; m)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Swap(x[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x[k]);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Swap(x[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x[k]);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f1 -= T[x[k]][1];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f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-= 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400993" y="4293096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9" name="矩形 8"/>
          <p:cNvSpPr/>
          <p:nvPr/>
        </p:nvSpPr>
        <p:spPr>
          <a:xfrm>
            <a:off x="6818644" y="5013176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</a:t>
            </a:r>
            <a:r>
              <a:rPr lang="en-US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!</a:t>
            </a:r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6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5.9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图</a:t>
            </a:r>
            <a:r>
              <a:rPr lang="zh-CN" altLang="en-US" sz="4000" kern="0" dirty="0">
                <a:solidFill>
                  <a:srgbClr val="000000"/>
                </a:solidFill>
              </a:rPr>
              <a:t>的</a:t>
            </a:r>
            <a:r>
              <a:rPr lang="en-US" altLang="zh-CN" sz="4000" kern="0" dirty="0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lang="zh-CN" altLang="en-US" sz="4000" kern="0" dirty="0">
                <a:solidFill>
                  <a:srgbClr val="000000"/>
                </a:solidFill>
              </a:rPr>
              <a:t>着色问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M-</a:t>
            </a:r>
            <a:r>
              <a:rPr lang="en-GB" altLang="zh-CN" sz="3600" kern="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Coloring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555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20472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与平面图有密切关系的一个图论的应用是图形的着色问</a:t>
            </a:r>
            <a:r>
              <a:rPr lang="zh-CN" altLang="en-US" sz="2200" dirty="0" smtClean="0">
                <a:cs typeface="+mn-cs"/>
              </a:rPr>
              <a:t>题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这个问题最早起源于地图的着</a:t>
            </a:r>
            <a:r>
              <a:rPr lang="zh-CN" altLang="en-US" sz="2200" dirty="0" smtClean="0"/>
              <a:t>色</a:t>
            </a:r>
            <a:endParaRPr lang="en-US" altLang="zh-CN" sz="2200" dirty="0" smtClean="0"/>
          </a:p>
          <a:p>
            <a:pPr marL="1408050" lvl="2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一</a:t>
            </a:r>
            <a:r>
              <a:rPr lang="zh-CN" altLang="en-US" sz="2200" dirty="0"/>
              <a:t>个地图中相邻国家着以不同颜色</a:t>
            </a:r>
            <a:r>
              <a:rPr lang="zh-CN" altLang="en-US" sz="2200" dirty="0" smtClean="0"/>
              <a:t>，最</a:t>
            </a:r>
            <a:r>
              <a:rPr lang="zh-CN" altLang="en-US" sz="2200" dirty="0"/>
              <a:t>少需用多少种颜色？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四色猜想：英</a:t>
            </a:r>
            <a:r>
              <a:rPr lang="zh-CN" altLang="en-US" sz="2200" dirty="0"/>
              <a:t>国</a:t>
            </a:r>
            <a:r>
              <a:rPr lang="en-US" altLang="zh-CN" sz="2200" dirty="0"/>
              <a:t>Guthrie</a:t>
            </a:r>
            <a:r>
              <a:rPr lang="zh-CN" altLang="en-US" sz="2200" dirty="0"/>
              <a:t>提出了用</a:t>
            </a:r>
            <a:r>
              <a:rPr lang="zh-CN" altLang="en-US" sz="2200" dirty="0" smtClean="0"/>
              <a:t>四色</a:t>
            </a:r>
            <a:r>
              <a:rPr lang="zh-CN" altLang="en-US" sz="2200" dirty="0"/>
              <a:t>即可对地图着色的猜想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/>
              <a:t>1879</a:t>
            </a:r>
            <a:r>
              <a:rPr lang="zh-CN" altLang="en-US" sz="2200" dirty="0" smtClean="0"/>
              <a:t>年，</a:t>
            </a:r>
            <a:r>
              <a:rPr lang="en-US" altLang="zh-CN" sz="2200" dirty="0" err="1" smtClean="0"/>
              <a:t>Kempe</a:t>
            </a:r>
            <a:r>
              <a:rPr lang="zh-CN" altLang="en-US" sz="2200" dirty="0"/>
              <a:t>给出了这个猜想的第一个证明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/>
              <a:t>1890</a:t>
            </a:r>
            <a:r>
              <a:rPr lang="zh-CN" altLang="en-US" sz="2200" dirty="0"/>
              <a:t>年，</a:t>
            </a:r>
            <a:r>
              <a:rPr lang="en-US" altLang="zh-CN" sz="2200" dirty="0" err="1"/>
              <a:t>Hewood</a:t>
            </a:r>
            <a:r>
              <a:rPr lang="zh-CN" altLang="en-US" sz="2200" dirty="0"/>
              <a:t>发</a:t>
            </a:r>
            <a:r>
              <a:rPr lang="zh-CN" altLang="en-US" sz="2200" dirty="0" smtClean="0"/>
              <a:t>现</a:t>
            </a:r>
            <a:r>
              <a:rPr lang="en-US" altLang="zh-CN" sz="2200" dirty="0" err="1" smtClean="0"/>
              <a:t>Kempe</a:t>
            </a:r>
            <a:r>
              <a:rPr lang="zh-CN" altLang="en-US" sz="2200" dirty="0" smtClean="0"/>
              <a:t>的证</a:t>
            </a:r>
            <a:r>
              <a:rPr lang="zh-CN" altLang="en-US" sz="2200" dirty="0"/>
              <a:t>明是错误的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然而</a:t>
            </a:r>
            <a:r>
              <a:rPr lang="en-US" altLang="zh-CN" sz="2200" dirty="0" err="1"/>
              <a:t>Kempe</a:t>
            </a:r>
            <a:r>
              <a:rPr lang="zh-CN" altLang="en-US" sz="2200" dirty="0"/>
              <a:t>的方法可证明用五种颜色就够</a:t>
            </a:r>
            <a:r>
              <a:rPr lang="zh-CN" altLang="en-US" sz="2200" dirty="0" smtClean="0"/>
              <a:t>了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此后四色猜想一直成为数学家感兴趣而未能解决的难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/>
              <a:t>1976</a:t>
            </a:r>
            <a:r>
              <a:rPr lang="zh-CN" altLang="en-US" sz="2200" dirty="0"/>
              <a:t>年，美国数学家用电子计算机证明了四色猜想是成立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从</a:t>
            </a:r>
            <a:r>
              <a:rPr lang="en-US" altLang="zh-CN" sz="2200" dirty="0"/>
              <a:t>1976</a:t>
            </a:r>
            <a:r>
              <a:rPr lang="zh-CN" altLang="en-US" sz="2200" dirty="0"/>
              <a:t>年以后就把四色猜想这个名词改</a:t>
            </a:r>
            <a:r>
              <a:rPr lang="zh-CN" altLang="en-US" sz="2200" dirty="0" smtClean="0"/>
              <a:t>成四</a:t>
            </a:r>
            <a:r>
              <a:rPr lang="zh-CN" altLang="en-US" sz="2200" dirty="0"/>
              <a:t>色定</a:t>
            </a:r>
            <a:r>
              <a:rPr lang="zh-CN" altLang="en-US" sz="2200" dirty="0" smtClean="0"/>
              <a:t>理了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362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设：</a:t>
            </a:r>
            <a:r>
              <a:rPr lang="zh-CN" altLang="en-US" sz="2200" dirty="0" smtClean="0"/>
              <a:t>连通平面图</a:t>
            </a:r>
            <a:r>
              <a:rPr lang="en-US" altLang="zh-CN" sz="2200" dirty="0" smtClean="0"/>
              <a:t>G=&lt;V,E&gt;</a:t>
            </a:r>
            <a:r>
              <a:rPr lang="zh-CN" altLang="en-US" sz="2200" dirty="0" smtClean="0">
                <a:latin typeface="+mn-lt"/>
              </a:rPr>
              <a:t>具有</a:t>
            </a:r>
            <a:r>
              <a:rPr lang="en-US" altLang="zh-CN" sz="2200" dirty="0" smtClean="0">
                <a:latin typeface="+mn-lt"/>
              </a:rPr>
              <a:t>n </a:t>
            </a:r>
            <a:r>
              <a:rPr lang="zh-CN" altLang="en-US" sz="2200" dirty="0" smtClean="0">
                <a:latin typeface="+mn-lt"/>
              </a:rPr>
              <a:t>个面：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1 </a:t>
            </a:r>
            <a:r>
              <a:rPr lang="en-US" altLang="zh-CN" sz="2200" dirty="0" smtClean="0">
                <a:latin typeface="+mn-lt"/>
              </a:rPr>
              <a:t>,F</a:t>
            </a:r>
            <a:r>
              <a:rPr lang="en-US" altLang="zh-CN" sz="2200" baseline="-25000" dirty="0" smtClean="0">
                <a:latin typeface="+mn-lt"/>
              </a:rPr>
              <a:t>2</a:t>
            </a:r>
            <a:r>
              <a:rPr lang="en-US" altLang="zh-CN" sz="2200" dirty="0" smtClean="0">
                <a:latin typeface="+mn-lt"/>
              </a:rPr>
              <a:t>,...,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en-US" altLang="zh-CN" sz="2200" dirty="0" err="1" smtClean="0">
                <a:latin typeface="+mn-lt"/>
              </a:rPr>
              <a:t>F</a:t>
            </a:r>
            <a:r>
              <a:rPr lang="en-US" altLang="zh-CN" sz="2200" baseline="-25000" dirty="0" err="1" smtClean="0">
                <a:latin typeface="+mn-lt"/>
              </a:rPr>
              <a:t>n</a:t>
            </a:r>
            <a:endParaRPr lang="en-US" altLang="zh-CN" sz="2200" dirty="0" smtClean="0">
              <a:latin typeface="+mn-lt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(1) </a:t>
            </a:r>
            <a:r>
              <a:rPr lang="zh-CN" altLang="en-US" sz="2200" dirty="0" smtClean="0">
                <a:latin typeface="+mn-lt"/>
              </a:rPr>
              <a:t>在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zh-CN" altLang="en-US" sz="2200" dirty="0" smtClean="0">
                <a:latin typeface="+mn-lt"/>
              </a:rPr>
              <a:t>的每一个面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>
                <a:latin typeface="+mn-lt"/>
              </a:rPr>
              <a:t>的内部作一个</a:t>
            </a:r>
            <a:r>
              <a:rPr lang="en-US" altLang="zh-CN" sz="2200" dirty="0" smtClean="0">
                <a:latin typeface="+mn-lt"/>
              </a:rPr>
              <a:t>G*</a:t>
            </a:r>
            <a:r>
              <a:rPr lang="zh-CN" altLang="en-US" sz="2200" dirty="0" smtClean="0">
                <a:latin typeface="+mn-lt"/>
              </a:rPr>
              <a:t>的顶点 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*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即对图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zh-CN" altLang="en-US" sz="2200" dirty="0" smtClean="0">
                <a:latin typeface="+mn-lt"/>
              </a:rPr>
              <a:t>的任一个面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内部有且仅有一个结点 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*∈V*</a:t>
            </a:r>
            <a:r>
              <a:rPr lang="en-GB" altLang="zh-CN" sz="2200" dirty="0" smtClean="0">
                <a:latin typeface="+mn-lt"/>
              </a:rPr>
              <a:t> </a:t>
            </a:r>
            <a:endParaRPr lang="en-GB" altLang="zh-CN" sz="2200" dirty="0">
              <a:latin typeface="+mn-lt"/>
            </a:endParaRPr>
          </a:p>
        </p:txBody>
      </p:sp>
      <p:pic>
        <p:nvPicPr>
          <p:cNvPr id="250882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98" y="3138812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3" name="Picture 3" descr="E:\资料存档\课堂教学\算法分析与设计\我的课件\graph\CH05\对偶图1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90" y="3138812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rgbClr val="000000"/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(2) </a:t>
            </a:r>
            <a:r>
              <a:rPr lang="zh-CN" altLang="en-US" sz="2200" dirty="0" smtClean="0">
                <a:latin typeface="+mn-lt"/>
              </a:rPr>
              <a:t>若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dirty="0" smtClean="0">
                <a:latin typeface="+mn-lt"/>
              </a:rPr>
              <a:t>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zh-CN" altLang="en-US" sz="2200" dirty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和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j </a:t>
            </a:r>
            <a:r>
              <a:rPr lang="zh-CN" altLang="en-US" sz="2200" dirty="0" smtClean="0">
                <a:latin typeface="+mn-lt"/>
              </a:rPr>
              <a:t>有</a:t>
            </a:r>
            <a:r>
              <a:rPr lang="zh-CN" altLang="en-US" sz="2200" dirty="0">
                <a:latin typeface="+mn-lt"/>
              </a:rPr>
              <a:t>公共</a:t>
            </a:r>
            <a:r>
              <a:rPr lang="zh-CN" altLang="en-US" sz="2200" dirty="0" smtClean="0">
                <a:latin typeface="+mn-lt"/>
              </a:rPr>
              <a:t>边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endParaRPr lang="en-US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则：作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dirty="0">
                <a:latin typeface="+mn-lt"/>
              </a:rPr>
              <a:t>*=(v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*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 err="1">
                <a:latin typeface="+mn-lt"/>
              </a:rPr>
              <a:t>v</a:t>
            </a:r>
            <a:r>
              <a:rPr lang="en-US" altLang="zh-CN" sz="2200" baseline="-25000" dirty="0" err="1">
                <a:latin typeface="+mn-lt"/>
              </a:rPr>
              <a:t>j</a:t>
            </a:r>
            <a:r>
              <a:rPr lang="en-US" altLang="zh-CN" sz="2200" dirty="0" smtClean="0">
                <a:latin typeface="+mn-lt"/>
              </a:rPr>
              <a:t>*)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且：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>
                <a:latin typeface="+mn-lt"/>
              </a:rPr>
              <a:t>* </a:t>
            </a:r>
            <a:r>
              <a:rPr lang="zh-CN" altLang="en-US" sz="2200" dirty="0" smtClean="0">
                <a:latin typeface="+mn-lt"/>
              </a:rPr>
              <a:t>与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相交；</a:t>
            </a:r>
            <a:r>
              <a:rPr lang="en-GB" altLang="zh-CN" sz="2200" dirty="0" err="1">
                <a:latin typeface="+mn-lt"/>
              </a:rPr>
              <a:t>e</a:t>
            </a:r>
            <a:r>
              <a:rPr lang="en-GB" altLang="zh-CN" sz="2200" baseline="-25000" dirty="0" err="1">
                <a:latin typeface="+mn-lt"/>
              </a:rPr>
              <a:t>k</a:t>
            </a:r>
            <a:r>
              <a:rPr lang="en-GB" altLang="zh-CN" sz="2200" dirty="0" smtClean="0">
                <a:latin typeface="+mn-lt"/>
              </a:rPr>
              <a:t>* </a:t>
            </a:r>
            <a:r>
              <a:rPr lang="zh-CN" altLang="en-US" sz="2200" dirty="0" smtClean="0">
                <a:latin typeface="+mn-lt"/>
              </a:rPr>
              <a:t>与 </a:t>
            </a:r>
            <a:r>
              <a:rPr lang="en-GB" altLang="zh-CN" sz="2200" dirty="0" smtClean="0">
                <a:latin typeface="+mn-lt"/>
              </a:rPr>
              <a:t>G*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其它边不相交</a:t>
            </a:r>
            <a:endParaRPr lang="en-US" altLang="zh-CN" sz="2200" dirty="0">
              <a:latin typeface="+mn-lt"/>
            </a:endParaRPr>
          </a:p>
        </p:txBody>
      </p:sp>
      <p:pic>
        <p:nvPicPr>
          <p:cNvPr id="250884" name="Picture 4" descr="E:\资料存档\课堂教学\算法分析与设计\我的课件\graph\CH05\对偶图3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9" y="2931684"/>
            <a:ext cx="4361393" cy="38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8790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rgbClr val="000000"/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(3) </a:t>
            </a:r>
            <a:r>
              <a:rPr lang="zh-CN" altLang="en-US" sz="2200" dirty="0" smtClean="0">
                <a:latin typeface="+mn-lt"/>
              </a:rPr>
              <a:t>当</a:t>
            </a:r>
            <a:r>
              <a:rPr lang="zh-CN" altLang="en-US" sz="2200" dirty="0">
                <a:latin typeface="+mn-lt"/>
              </a:rPr>
              <a:t>且仅</a:t>
            </a:r>
            <a:r>
              <a:rPr lang="zh-CN" altLang="en-US" sz="2200" dirty="0" smtClean="0">
                <a:latin typeface="+mn-lt"/>
              </a:rPr>
              <a:t>当：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只</a:t>
            </a:r>
            <a:r>
              <a:rPr lang="zh-CN" altLang="en-US" sz="2200" dirty="0">
                <a:latin typeface="+mn-lt"/>
              </a:rPr>
              <a:t>是一个</a:t>
            </a:r>
            <a:r>
              <a:rPr lang="zh-CN" altLang="en-US" sz="2200" dirty="0" smtClean="0">
                <a:latin typeface="+mn-lt"/>
              </a:rPr>
              <a:t>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边界</a:t>
            </a:r>
            <a:r>
              <a:rPr lang="zh-CN" altLang="en-US" sz="2200" dirty="0" smtClean="0">
                <a:latin typeface="+mn-lt"/>
              </a:rPr>
              <a:t>时（割边）</a:t>
            </a:r>
            <a:endParaRPr lang="en-US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/>
              <a:t>v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 smtClean="0"/>
              <a:t>* </a:t>
            </a:r>
            <a:r>
              <a:rPr lang="zh-CN" altLang="en-US" sz="2200" dirty="0" smtClean="0"/>
              <a:t>存</a:t>
            </a:r>
            <a:r>
              <a:rPr lang="zh-CN" altLang="en-US" sz="2200" dirty="0"/>
              <a:t>在一个</a:t>
            </a:r>
            <a:r>
              <a:rPr lang="zh-CN" altLang="en-US" sz="2200" dirty="0" smtClean="0"/>
              <a:t>环： </a:t>
            </a:r>
            <a:r>
              <a:rPr lang="en-US" altLang="zh-CN" sz="2200" dirty="0" err="1" smtClean="0"/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/>
              <a:t>* </a:t>
            </a:r>
            <a:r>
              <a:rPr lang="zh-CN" altLang="en-US" sz="2200" dirty="0" smtClean="0"/>
              <a:t>与 </a:t>
            </a:r>
            <a:r>
              <a:rPr lang="en-US" altLang="zh-CN" sz="2200" dirty="0" err="1" smtClean="0"/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相交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由此得</a:t>
            </a:r>
            <a:r>
              <a:rPr lang="zh-CN" altLang="en-US" sz="2200" dirty="0">
                <a:latin typeface="+mn-lt"/>
              </a:rPr>
              <a:t>到的图</a:t>
            </a:r>
            <a:r>
              <a:rPr lang="en-US" altLang="zh-CN" sz="2200" dirty="0">
                <a:latin typeface="+mn-lt"/>
              </a:rPr>
              <a:t>G*</a:t>
            </a:r>
            <a:r>
              <a:rPr lang="zh-CN" altLang="en-US" sz="2200" dirty="0">
                <a:latin typeface="+mn-lt"/>
              </a:rPr>
              <a:t>称为图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</a:rPr>
              <a:t>对偶图</a:t>
            </a:r>
            <a:endParaRPr lang="en-US" altLang="zh-CN" sz="2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6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8790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906" name="Picture 2" descr="E:\资料存档\课堂教学\算法分析与设计\我的课件\graph\CH05\对偶图4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29" y="2780928"/>
            <a:ext cx="4241051" cy="395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递归回溯：通用算法框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架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35512" cy="122413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回溯法对解空间作深度优先搜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索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此在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一般情况下用递归方法实现回溯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44560" y="1858472"/>
            <a:ext cx="7670024" cy="4972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GB" altLang="zh-CN" sz="2200" kern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t)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GB" altLang="zh-CN" sz="2200" b="0" kern="0" dirty="0" err="1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= f(n,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&lt;= g(n,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GB" altLang="zh-CN" sz="2200" b="0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8063" y="1858472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lt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表示递归深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度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即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当前扩展结点在解空间树中的深度</a:t>
            </a:r>
          </a:p>
        </p:txBody>
      </p:sp>
      <p:sp>
        <p:nvSpPr>
          <p:cNvPr id="6" name="矩形 5"/>
          <p:cNvSpPr/>
          <p:nvPr/>
        </p:nvSpPr>
        <p:spPr>
          <a:xfrm>
            <a:off x="4607496" y="24928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用来控制递归深度</a:t>
            </a:r>
          </a:p>
          <a:p>
            <a:pPr algn="ctr"/>
            <a:r>
              <a:rPr lang="zh-CN" altLang="en-US" dirty="0">
                <a:latin typeface="+mn-lt"/>
                <a:ea typeface="微软雅黑" panose="020B0503020204020204" pitchFamily="34" charset="-122"/>
              </a:rPr>
              <a:t>即解空间树的高度</a:t>
            </a:r>
          </a:p>
        </p:txBody>
      </p:sp>
      <p:sp>
        <p:nvSpPr>
          <p:cNvPr id="7" name="矩形 6"/>
          <p:cNvSpPr/>
          <p:nvPr/>
        </p:nvSpPr>
        <p:spPr>
          <a:xfrm>
            <a:off x="4607496" y="24928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t &gt; n</a:t>
            </a: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示已搜索到一个叶结点</a:t>
            </a:r>
          </a:p>
        </p:txBody>
      </p:sp>
      <p:sp>
        <p:nvSpPr>
          <p:cNvPr id="9" name="矩形 8"/>
          <p:cNvSpPr/>
          <p:nvPr/>
        </p:nvSpPr>
        <p:spPr>
          <a:xfrm>
            <a:off x="4427984" y="3140968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Output(x)</a:t>
            </a: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对可行解进行处理：记录或输出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1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从对偶图的概念可</a:t>
            </a:r>
            <a:r>
              <a:rPr lang="zh-CN" altLang="en-US" sz="2200" dirty="0" smtClean="0">
                <a:cs typeface="+mn-cs"/>
              </a:rPr>
              <a:t>知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给面着色就是给每个面指定一种颜色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使得有公共边的两个面有不同的颜色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因此地</a:t>
            </a:r>
            <a:r>
              <a:rPr lang="zh-CN" altLang="en-US" sz="2200" dirty="0"/>
              <a:t>图着色问题可</a:t>
            </a:r>
            <a:r>
              <a:rPr lang="zh-CN" altLang="en-US" sz="2200" dirty="0" smtClean="0"/>
              <a:t>以转化为</a:t>
            </a:r>
            <a:r>
              <a:rPr lang="zh-CN" altLang="en-US" sz="2200" dirty="0"/>
              <a:t>对平面图的结点着色问题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图</a:t>
            </a:r>
            <a:r>
              <a:rPr lang="zh-CN" altLang="en-US" sz="2200" b="1" dirty="0">
                <a:cs typeface="+mn-cs"/>
              </a:rPr>
              <a:t>的</a:t>
            </a:r>
            <a:r>
              <a:rPr lang="en-US" altLang="zh-CN" sz="2200" b="1" dirty="0">
                <a:cs typeface="+mn-cs"/>
              </a:rPr>
              <a:t>m</a:t>
            </a:r>
            <a:r>
              <a:rPr lang="zh-CN" altLang="en-US" sz="2200" b="1" dirty="0">
                <a:cs typeface="+mn-cs"/>
              </a:rPr>
              <a:t>着色问</a:t>
            </a:r>
            <a:r>
              <a:rPr lang="zh-CN" altLang="en-US" sz="2200" b="1" dirty="0" smtClean="0">
                <a:cs typeface="+mn-cs"/>
              </a:rPr>
              <a:t>题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给定：无向连通图</a:t>
            </a:r>
            <a:r>
              <a:rPr lang="en-US" altLang="zh-CN" sz="2200" dirty="0"/>
              <a:t>G</a:t>
            </a:r>
            <a:r>
              <a:rPr lang="zh-CN" altLang="en-US" sz="2200" dirty="0"/>
              <a:t>和</a:t>
            </a:r>
            <a:r>
              <a:rPr lang="en-US" altLang="zh-CN" sz="2200" dirty="0"/>
              <a:t>m</a:t>
            </a:r>
            <a:r>
              <a:rPr lang="zh-CN" altLang="en-US" sz="2200" dirty="0"/>
              <a:t>种不同的颜</a:t>
            </a:r>
            <a:r>
              <a:rPr lang="zh-CN" altLang="en-US" sz="2200" dirty="0" smtClean="0"/>
              <a:t>色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要</a:t>
            </a:r>
            <a:r>
              <a:rPr lang="zh-CN" altLang="en-US" sz="2200" dirty="0" smtClean="0"/>
              <a:t>求：用</a:t>
            </a:r>
            <a:r>
              <a:rPr lang="en-US" altLang="zh-CN" sz="2200" dirty="0"/>
              <a:t>m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颜</a:t>
            </a:r>
            <a:r>
              <a:rPr lang="zh-CN" altLang="en-US" sz="2200" dirty="0"/>
              <a:t>色为图</a:t>
            </a:r>
            <a:r>
              <a:rPr lang="en-US" altLang="zh-CN" sz="2200" dirty="0"/>
              <a:t>G</a:t>
            </a:r>
            <a:r>
              <a:rPr lang="zh-CN" altLang="en-US" sz="2200" dirty="0"/>
              <a:t>的每个顶点着一种颜色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使得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中每条边的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个顶点着不同颜色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该问</a:t>
            </a:r>
            <a:r>
              <a:rPr lang="zh-CN" altLang="en-US" sz="2200" dirty="0" smtClean="0"/>
              <a:t>题也称为图</a:t>
            </a:r>
            <a:r>
              <a:rPr lang="zh-CN" altLang="en-US" sz="2200" dirty="0"/>
              <a:t>的</a:t>
            </a:r>
            <a:r>
              <a:rPr lang="en-US" altLang="zh-CN" sz="2200" dirty="0"/>
              <a:t>m</a:t>
            </a:r>
            <a:r>
              <a:rPr lang="zh-CN" altLang="en-US" sz="2200" dirty="0"/>
              <a:t>可着色判定问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/>
              <a:t>图的色数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对于图</a:t>
            </a:r>
            <a:r>
              <a:rPr lang="en-US" altLang="zh-CN" sz="2200" dirty="0"/>
              <a:t>G</a:t>
            </a:r>
            <a:r>
              <a:rPr lang="zh-CN" altLang="en-US" sz="2200" dirty="0"/>
              <a:t>着色时，需要的最少颜色数称为</a:t>
            </a:r>
            <a:r>
              <a:rPr lang="en-US" altLang="zh-CN" sz="2200" dirty="0"/>
              <a:t>G</a:t>
            </a:r>
            <a:r>
              <a:rPr lang="zh-CN" altLang="en-US" sz="2200" dirty="0"/>
              <a:t>的色数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4307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35910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数组元素 </a:t>
            </a:r>
            <a:r>
              <a:rPr lang="en-GB" altLang="zh-CN" sz="2200" b="1" dirty="0" smtClean="0">
                <a:latin typeface="+mn-lt"/>
                <a:cs typeface="+mn-cs"/>
              </a:rPr>
              <a:t>x[</a:t>
            </a:r>
            <a:r>
              <a:rPr lang="en-GB" altLang="zh-CN" sz="2200" b="1" dirty="0" err="1" smtClean="0">
                <a:latin typeface="+mn-lt"/>
                <a:cs typeface="+mn-cs"/>
              </a:rPr>
              <a:t>i</a:t>
            </a:r>
            <a:r>
              <a:rPr lang="en-GB" altLang="zh-CN" sz="2200" b="1" dirty="0" smtClean="0">
                <a:latin typeface="+mn-lt"/>
                <a:cs typeface="+mn-cs"/>
              </a:rPr>
              <a:t>] </a:t>
            </a:r>
            <a:r>
              <a:rPr lang="zh-CN" altLang="en-US" sz="2200" dirty="0" smtClean="0">
                <a:latin typeface="+mn-lt"/>
                <a:cs typeface="+mn-cs"/>
              </a:rPr>
              <a:t>表示顶点所着的颜色编号</a:t>
            </a:r>
            <a:endParaRPr lang="en-GB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问题的解空间可以表示为高度为</a:t>
            </a:r>
            <a:r>
              <a:rPr lang="en-US" altLang="zh-CN" sz="2200" dirty="0">
                <a:latin typeface="+mn-lt"/>
              </a:rPr>
              <a:t>n+1</a:t>
            </a:r>
            <a:r>
              <a:rPr lang="zh-CN" altLang="en-US" sz="2200" dirty="0">
                <a:latin typeface="+mn-lt"/>
              </a:rPr>
              <a:t>的完全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叉</a:t>
            </a:r>
            <a:r>
              <a:rPr lang="zh-CN" altLang="en-US" sz="2200" dirty="0" smtClean="0">
                <a:latin typeface="+mn-lt"/>
              </a:rPr>
              <a:t>树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每一层的结点都有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个子节点，表示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种可能的着色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为顶点 </a:t>
            </a:r>
            <a:r>
              <a:rPr lang="en-US" altLang="zh-CN" sz="2200" dirty="0" err="1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着色时，不能与</a:t>
            </a:r>
            <a:r>
              <a:rPr lang="zh-CN" altLang="en-US" sz="2200" dirty="0">
                <a:latin typeface="+mn-lt"/>
              </a:rPr>
              <a:t>已着色的相邻顶点颜</a:t>
            </a:r>
            <a:r>
              <a:rPr lang="zh-CN" altLang="en-US" sz="2200" dirty="0" smtClean="0">
                <a:latin typeface="+mn-lt"/>
              </a:rPr>
              <a:t>色重</a:t>
            </a:r>
            <a:r>
              <a:rPr lang="zh-CN" altLang="en-US" sz="2200" dirty="0">
                <a:latin typeface="+mn-lt"/>
              </a:rPr>
              <a:t>复</a:t>
            </a:r>
            <a:endParaRPr lang="en-US" altLang="zh-CN" sz="22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028" y="281158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子集树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707520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bool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k) 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检查颜色可用性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if ((G[k][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]==1)&amp;&amp;(x[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]==x[k])) return false;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return true;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t){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(t &gt; n)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sum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记录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前已找到的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着色方案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数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Output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(x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sum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++; </a:t>
            </a:r>
            <a:r>
              <a:rPr lang="en-US" altLang="zh-CN" sz="2200" dirty="0" smtClean="0">
                <a:solidFill>
                  <a:srgbClr val="000000"/>
                </a:solidFill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m;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(t))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39980" y="3617318"/>
            <a:ext cx="4420252" cy="1050566"/>
            <a:chOff x="4040180" y="2018394"/>
            <a:chExt cx="4420252" cy="1050566"/>
          </a:xfrm>
        </p:grpSpPr>
        <p:sp>
          <p:nvSpPr>
            <p:cNvPr id="2" name="矩形 1"/>
            <p:cNvSpPr/>
            <p:nvPr/>
          </p:nvSpPr>
          <p:spPr>
            <a:xfrm>
              <a:off x="4040180" y="2314126"/>
              <a:ext cx="3600400" cy="40011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zh-CN" altLang="en-US" sz="24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解空间树中内结点个</a:t>
              </a:r>
              <a:r>
                <a:rPr lang="zh-CN" altLang="en-US" sz="2400" dirty="0" smtClean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数：</a:t>
              </a:r>
              <a:endPara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56352" y="2018394"/>
            <a:ext cx="1004080" cy="1050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37" name="公式" r:id="rId4" imgW="406224" imgH="431613" progId="">
                    <p:embed/>
                  </p:oleObj>
                </mc:Choice>
                <mc:Fallback>
                  <p:oleObj name="公式" r:id="rId4" imgW="406224" imgH="431613" progId="">
                    <p:embed/>
                    <p:pic>
                      <p:nvPicPr>
                        <p:cNvPr id="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6352" y="2018394"/>
                          <a:ext cx="1004080" cy="1050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1763688" y="5760640"/>
            <a:ext cx="5688632" cy="908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在最坏情况下，对于每一个内结点</a:t>
            </a: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查其每种颜色的可用性需耗时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0993" y="4293096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9" name="矩形 8"/>
          <p:cNvSpPr/>
          <p:nvPr/>
        </p:nvSpPr>
        <p:spPr>
          <a:xfrm>
            <a:off x="6818644" y="5013176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</a:t>
            </a:r>
            <a:r>
              <a:rPr lang="en-US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m</a:t>
            </a:r>
            <a:r>
              <a:rPr lang="en-GB" altLang="zh-CN" sz="2800" kern="0" baseline="3000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n</a:t>
            </a:r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/>
          </p:nvPr>
        </p:nvGraphicFramePr>
        <p:xfrm>
          <a:off x="2537780" y="1772816"/>
          <a:ext cx="6642732" cy="106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38" name="公式" r:id="rId6" imgW="2667000" imgH="431800" progId="">
                  <p:embed/>
                </p:oleObj>
              </mc:Choice>
              <mc:Fallback>
                <p:oleObj name="公式" r:id="rId6" imgW="2667000" imgH="431800" progId="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780" y="1772816"/>
                        <a:ext cx="6642732" cy="1066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1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着色问题的应用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示例：考试安排问题</a:t>
            </a:r>
            <a:endParaRPr lang="en-US" altLang="zh-CN" sz="2200" b="1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如何安排一次</a:t>
            </a:r>
            <a:r>
              <a:rPr lang="en-US" altLang="zh-CN" sz="2200" dirty="0"/>
              <a:t>7</a:t>
            </a:r>
            <a:r>
              <a:rPr lang="zh-CN" altLang="en-US" sz="2200" dirty="0"/>
              <a:t>门课</a:t>
            </a:r>
            <a:r>
              <a:rPr lang="zh-CN" altLang="en-US" sz="2200" dirty="0" smtClean="0"/>
              <a:t>程的考试日程？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即：没</a:t>
            </a:r>
            <a:r>
              <a:rPr lang="zh-CN" altLang="en-US" sz="2200" dirty="0"/>
              <a:t>有学生在同</a:t>
            </a:r>
            <a:r>
              <a:rPr lang="zh-CN" altLang="en-US" sz="2200" dirty="0" smtClean="0"/>
              <a:t>一时段需参加两门以上考试</a:t>
            </a:r>
            <a:endParaRPr lang="zh-CN" altLang="en-US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问题分析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用无向图的结点表示课</a:t>
            </a:r>
            <a:r>
              <a:rPr lang="zh-CN" altLang="en-US" sz="2200" dirty="0" smtClean="0"/>
              <a:t>程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若两门课程的学生有交集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则在这两个结点之</a:t>
            </a:r>
            <a:r>
              <a:rPr lang="zh-CN" altLang="en-US" sz="2200" dirty="0" smtClean="0">
                <a:latin typeface="+mn-lt"/>
              </a:rPr>
              <a:t>间</a:t>
            </a:r>
            <a:r>
              <a:rPr lang="zh-CN" altLang="en-US" sz="2200" dirty="0">
                <a:latin typeface="+mn-lt"/>
              </a:rPr>
              <a:t>增</a:t>
            </a:r>
            <a:r>
              <a:rPr lang="zh-CN" altLang="en-US" sz="2200" dirty="0" smtClean="0">
                <a:latin typeface="+mn-lt"/>
              </a:rPr>
              <a:t>加一条边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用不同颜色来表示考试的各个时间</a:t>
            </a:r>
            <a:r>
              <a:rPr lang="zh-CN" altLang="en-US" sz="2200" dirty="0" smtClean="0"/>
              <a:t>段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则考</a:t>
            </a:r>
            <a:r>
              <a:rPr lang="zh-CN" altLang="en-US" sz="2200" dirty="0" smtClean="0"/>
              <a:t>试安排问题就转化为图</a:t>
            </a:r>
            <a:r>
              <a:rPr lang="zh-CN" altLang="en-US" sz="2200" dirty="0"/>
              <a:t>的着</a:t>
            </a:r>
            <a:r>
              <a:rPr lang="zh-CN" altLang="en-US" sz="2200" dirty="0" smtClean="0"/>
              <a:t>色问题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对结点进</a:t>
            </a:r>
            <a:r>
              <a:rPr lang="zh-CN" altLang="en-US" sz="2200" dirty="0" smtClean="0">
                <a:latin typeface="+mn-lt"/>
              </a:rPr>
              <a:t>行正确着色，就可以避免学生的考试时间冲突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对色</a:t>
            </a:r>
            <a:r>
              <a:rPr lang="zh-CN" altLang="en-US" sz="2200" dirty="0" smtClean="0">
                <a:latin typeface="+mn-lt"/>
              </a:rPr>
              <a:t>数</a:t>
            </a:r>
            <a:r>
              <a:rPr lang="en-US" altLang="zh-CN" sz="2200" dirty="0" smtClean="0">
                <a:latin typeface="+mn-lt"/>
              </a:rPr>
              <a:t>m</a:t>
            </a:r>
            <a:r>
              <a:rPr lang="zh-CN" altLang="en-US" sz="2200" dirty="0" smtClean="0">
                <a:latin typeface="+mn-lt"/>
              </a:rPr>
              <a:t>的优化，即是对考试时间的优化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4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492896"/>
            <a:ext cx="9144000" cy="230425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400" kern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rPr>
              <a:t>5.10 </a:t>
            </a:r>
            <a:r>
              <a:rPr lang="zh-CN" altLang="en-US" sz="4400" kern="0" dirty="0" smtClean="0">
                <a:solidFill>
                  <a:schemeClr val="bg2">
                    <a:lumMod val="10000"/>
                  </a:schemeClr>
                </a:solidFill>
              </a:rPr>
              <a:t>回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</a:rPr>
              <a:t>溯</a:t>
            </a:r>
            <a:r>
              <a:rPr lang="zh-CN" altLang="en-US" sz="4400" kern="0" dirty="0" smtClean="0">
                <a:solidFill>
                  <a:schemeClr val="bg2">
                    <a:lumMod val="10000"/>
                  </a:schemeClr>
                </a:solidFill>
              </a:rPr>
              <a:t>法的效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</a:rPr>
              <a:t>率分析</a:t>
            </a:r>
            <a:endParaRPr lang="zh-CN" altLang="en-US" sz="4000" kern="0" dirty="0" smtClean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回溯法的效率分析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回溯算法的效率在很大程度上依赖于以下因</a:t>
            </a:r>
            <a:r>
              <a:rPr lang="zh-CN" altLang="en-US" sz="2200" dirty="0" smtClean="0"/>
              <a:t>素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解空间的结构设计和产</a:t>
            </a:r>
            <a:r>
              <a:rPr lang="zh-CN" altLang="en-US" sz="2200" dirty="0">
                <a:latin typeface="+mn-lt"/>
              </a:rPr>
              <a:t>生</a:t>
            </a:r>
            <a:r>
              <a:rPr lang="en-US" altLang="zh-CN" sz="2200" dirty="0">
                <a:latin typeface="+mn-lt"/>
              </a:rPr>
              <a:t>x[k]</a:t>
            </a:r>
            <a:r>
              <a:rPr lang="zh-CN" altLang="en-US" sz="2200" dirty="0">
                <a:latin typeface="+mn-lt"/>
              </a:rPr>
              <a:t>的时</a:t>
            </a:r>
            <a:r>
              <a:rPr lang="zh-CN" altLang="en-US" sz="2200" dirty="0" smtClean="0">
                <a:latin typeface="+mn-lt"/>
              </a:rPr>
              <a:t>间</a:t>
            </a:r>
            <a:endParaRPr lang="zh-CN" altLang="en-US" sz="2200" dirty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>
                <a:latin typeface="+mn-lt"/>
              </a:rPr>
              <a:t>满足显约束的</a:t>
            </a:r>
            <a:r>
              <a:rPr lang="en-US" altLang="zh-CN" sz="2200" dirty="0">
                <a:latin typeface="+mn-lt"/>
              </a:rPr>
              <a:t>x[k]</a:t>
            </a:r>
            <a:r>
              <a:rPr lang="zh-CN" altLang="en-US" sz="2200" dirty="0">
                <a:latin typeface="+mn-lt"/>
              </a:rPr>
              <a:t>值的个</a:t>
            </a:r>
            <a:r>
              <a:rPr lang="zh-CN" altLang="en-US" sz="2200" dirty="0" smtClean="0">
                <a:latin typeface="+mn-lt"/>
              </a:rPr>
              <a:t>数</a:t>
            </a:r>
            <a:endParaRPr lang="zh-CN" altLang="en-US" sz="2200" dirty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满足约束函数和上界函数约束的所有</a:t>
            </a:r>
            <a:r>
              <a:rPr lang="en-US" altLang="zh-CN" sz="2200" dirty="0" smtClean="0">
                <a:latin typeface="+mn-lt"/>
              </a:rPr>
              <a:t>x[k]</a:t>
            </a:r>
            <a:r>
              <a:rPr lang="zh-CN" altLang="en-US" sz="2200" dirty="0" smtClean="0">
                <a:latin typeface="+mn-lt"/>
              </a:rPr>
              <a:t>的个数</a:t>
            </a:r>
            <a:endParaRPr lang="en-US" altLang="zh-CN" sz="2200" dirty="0" smtClean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计</a:t>
            </a:r>
            <a:r>
              <a:rPr lang="zh-CN" altLang="en-US" sz="2200" dirty="0">
                <a:latin typeface="+mn-lt"/>
              </a:rPr>
              <a:t>算约束函数</a:t>
            </a:r>
            <a:r>
              <a:rPr lang="en-US" altLang="zh-CN" sz="2200" dirty="0" smtClean="0">
                <a:latin typeface="+mn-lt"/>
              </a:rPr>
              <a:t>constraint()</a:t>
            </a:r>
            <a:r>
              <a:rPr lang="zh-CN" altLang="en-US" sz="2200" dirty="0" smtClean="0">
                <a:latin typeface="+mn-lt"/>
              </a:rPr>
              <a:t>和</a:t>
            </a:r>
            <a:r>
              <a:rPr lang="zh-CN" altLang="en-US" sz="2200" dirty="0"/>
              <a:t>上界函数</a:t>
            </a:r>
            <a:r>
              <a:rPr lang="en-US" altLang="zh-CN" sz="2200" dirty="0">
                <a:latin typeface="+mn-lt"/>
              </a:rPr>
              <a:t>bound()</a:t>
            </a:r>
            <a:r>
              <a:rPr lang="zh-CN" altLang="en-US" sz="2200" dirty="0">
                <a:latin typeface="+mn-lt"/>
              </a:rPr>
              <a:t>的时</a:t>
            </a:r>
            <a:r>
              <a:rPr lang="zh-CN" altLang="en-US" sz="2200" dirty="0" smtClean="0">
                <a:latin typeface="+mn-lt"/>
              </a:rPr>
              <a:t>间</a:t>
            </a:r>
            <a:endParaRPr lang="zh-CN" altLang="en-US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 smtClean="0"/>
              <a:t>好的约束函数设计能</a:t>
            </a:r>
            <a:r>
              <a:rPr lang="zh-CN" altLang="en-US" sz="2200" dirty="0"/>
              <a:t>显著地减少所生成的结点数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但这样的约束函数往往计算量较</a:t>
            </a:r>
            <a:r>
              <a:rPr lang="zh-CN" altLang="en-US" sz="2200" dirty="0" smtClean="0"/>
              <a:t>大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因此</a:t>
            </a:r>
            <a:r>
              <a:rPr lang="zh-CN" altLang="en-US" sz="2200" dirty="0" smtClean="0"/>
              <a:t>，通</a:t>
            </a:r>
            <a:r>
              <a:rPr lang="zh-CN" altLang="en-US" sz="2200" dirty="0"/>
              <a:t>常存在生成结点数与约束函数计算量之间的折</a:t>
            </a:r>
            <a:r>
              <a:rPr lang="zh-CN" altLang="en-US" sz="2200" dirty="0" smtClean="0"/>
              <a:t>衷</a:t>
            </a:r>
            <a:endParaRPr lang="zh-CN" altLang="en-US" sz="2200" dirty="0"/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我们希望总的计算时间较</a:t>
            </a:r>
            <a:r>
              <a:rPr lang="zh-CN" altLang="en-US" sz="2200" dirty="0" smtClean="0"/>
              <a:t>少</a:t>
            </a:r>
            <a:endParaRPr lang="en-US" altLang="zh-CN" sz="2200" dirty="0" smtClean="0"/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而不是只考虑生成的结点数较少或约束函数容易计算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4287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回溯法的效率分析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25922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解空间的结构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对于许多问题而言，在搜索试探时选取</a:t>
            </a:r>
            <a:r>
              <a:rPr lang="en-US" altLang="zh-CN" sz="2200" dirty="0"/>
              <a:t>x[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的值顺序是任意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重排：在</a:t>
            </a:r>
            <a:r>
              <a:rPr lang="zh-CN" altLang="en-US" sz="2200" dirty="0"/>
              <a:t>其它条件相当的前提下，让可取值最少的</a:t>
            </a:r>
            <a:r>
              <a:rPr lang="en-US" altLang="zh-CN" sz="2200" dirty="0"/>
              <a:t>x[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优</a:t>
            </a:r>
            <a:r>
              <a:rPr lang="zh-CN" altLang="en-US" sz="2200" dirty="0" smtClean="0"/>
              <a:t>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下</a:t>
            </a:r>
            <a:r>
              <a:rPr lang="zh-CN" altLang="en-US" sz="2200" dirty="0" smtClean="0"/>
              <a:t>图是关</a:t>
            </a:r>
            <a:r>
              <a:rPr lang="zh-CN" altLang="en-US" sz="2200" dirty="0"/>
              <a:t>于同一问题的</a:t>
            </a:r>
            <a:r>
              <a:rPr lang="en-US" altLang="zh-CN" sz="2200" dirty="0"/>
              <a:t>2</a:t>
            </a:r>
            <a:r>
              <a:rPr lang="zh-CN" altLang="en-US" sz="2200" dirty="0"/>
              <a:t>棵不</a:t>
            </a:r>
            <a:r>
              <a:rPr lang="zh-CN" altLang="en-US" sz="2200" dirty="0" smtClean="0"/>
              <a:t>同的解</a:t>
            </a:r>
            <a:r>
              <a:rPr lang="zh-CN" altLang="en-US" sz="2200" dirty="0"/>
              <a:t>空间</a:t>
            </a:r>
            <a:r>
              <a:rPr lang="zh-CN" altLang="en-US" sz="2200" dirty="0" smtClean="0"/>
              <a:t>树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从中可以体会到这种策略的潜</a:t>
            </a:r>
            <a:r>
              <a:rPr lang="zh-CN" altLang="en-US" sz="2200" dirty="0" smtClean="0"/>
              <a:t>力</a:t>
            </a:r>
            <a:endParaRPr lang="en-US" altLang="zh-CN" sz="2200" dirty="0"/>
          </a:p>
        </p:txBody>
      </p:sp>
      <p:pic>
        <p:nvPicPr>
          <p:cNvPr id="4" name="Picture 6" descr="t51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8" y="3438981"/>
            <a:ext cx="5701507" cy="149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t510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12" y="5049077"/>
            <a:ext cx="6273578" cy="169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 bwMode="auto">
          <a:xfrm>
            <a:off x="1950414" y="3663473"/>
            <a:ext cx="2693594" cy="1547279"/>
          </a:xfrm>
          <a:prstGeom prst="ellipse">
            <a:avLst/>
          </a:prstGeom>
          <a:noFill/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290107" y="5509161"/>
            <a:ext cx="2448722" cy="1278743"/>
          </a:xfrm>
          <a:prstGeom prst="ellipse">
            <a:avLst/>
          </a:prstGeom>
          <a:noFill/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8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递归回溯：通用算法框架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35512" cy="122413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回溯法对解空间作深度优先搜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索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此在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一般情况下用递归方法实现回溯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44560" y="1858472"/>
            <a:ext cx="7670024" cy="4972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GB" altLang="zh-CN" sz="2200" kern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t)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GB" altLang="zh-CN" sz="2200" b="0" kern="0" dirty="0" err="1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= f(n,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&lt;= g(n,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x[t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] = h(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if (constraint(t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) &amp;&amp; bound(t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GB" altLang="zh-CN" sz="2200" kern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GB" altLang="zh-CN" sz="2200" b="0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3968" y="1906922"/>
            <a:ext cx="45365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h(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处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x[t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的第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个可选值</a:t>
            </a:r>
          </a:p>
        </p:txBody>
      </p:sp>
      <p:sp>
        <p:nvSpPr>
          <p:cNvPr id="6" name="矩形 5"/>
          <p:cNvSpPr/>
          <p:nvPr/>
        </p:nvSpPr>
        <p:spPr>
          <a:xfrm>
            <a:off x="2312456" y="2996952"/>
            <a:ext cx="70120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f(n, 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表示在当前扩展结点处未搜索过的子树的起始编号</a:t>
            </a: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g(n, 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表示在当前扩展结点处未搜索过的子树的终止编号</a:t>
            </a:r>
          </a:p>
        </p:txBody>
      </p:sp>
      <p:sp>
        <p:nvSpPr>
          <p:cNvPr id="9" name="矩形 8"/>
          <p:cNvSpPr/>
          <p:nvPr/>
        </p:nvSpPr>
        <p:spPr>
          <a:xfrm>
            <a:off x="2411096" y="5165761"/>
            <a:ext cx="6831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constraint(t)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示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当前扩展结点处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x[1:t]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的取值满足问题的约束条件</a:t>
            </a:r>
          </a:p>
        </p:txBody>
      </p:sp>
      <p:sp>
        <p:nvSpPr>
          <p:cNvPr id="10" name="矩形 9"/>
          <p:cNvSpPr/>
          <p:nvPr/>
        </p:nvSpPr>
        <p:spPr>
          <a:xfrm>
            <a:off x="2411096" y="5956538"/>
            <a:ext cx="6831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bound(t)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示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当前扩展结点处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x[1:t]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的取值尚未导致目标函数越界</a:t>
            </a:r>
          </a:p>
        </p:txBody>
      </p:sp>
    </p:spTree>
    <p:extLst>
      <p:ext uri="{BB962C8B-B14F-4D97-AF65-F5344CB8AC3E}">
        <p14:creationId xmlns:p14="http://schemas.microsoft.com/office/powerpoint/2010/main" val="27210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9" grpId="0"/>
      <p:bldP spid="9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两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类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常见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的解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空间树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用回溯法解题时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常用到两种典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型的解空间树：子集树与排列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第一类解空间树：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集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当问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是：从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个元素的集合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中找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出满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足某种性质的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子集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时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相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应的解空间树称为子集树，例如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个物品的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背包问题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这类子集树通常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有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个叶结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树的结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总数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n+1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遍历子集树的算法需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Ω(2</a:t>
            </a:r>
            <a:r>
              <a:rPr lang="en-US" altLang="zh-C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计算时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</a:t>
            </a:r>
            <a:endParaRPr lang="en-US" altLang="zh-CN" sz="22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第二类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解空间树：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排列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当问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是：确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定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个元素满足某种性质的排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列时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相应的解空间树称为排列树，例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如旅行商问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排列树通常有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！个叶结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因此遍历排列树需要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Ω(n!)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计算时间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子集树示例：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设：</a:t>
            </a:r>
            <a:r>
              <a:rPr lang="en-GB" altLang="zh-CN" sz="2200" b="0" dirty="0"/>
              <a:t>n=3, w=( 16, 15, 15), v=( 45, 25, 25), </a:t>
            </a:r>
            <a:r>
              <a:rPr lang="en-GB" altLang="zh-CN" sz="2200" b="0" dirty="0" smtClean="0"/>
              <a:t>c=30</a:t>
            </a:r>
            <a:endParaRPr lang="zh-CN" altLang="en-US" sz="2200" b="0" dirty="0"/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定义解空间：</a:t>
            </a:r>
            <a:r>
              <a:rPr lang="en-US" altLang="zh-CN" sz="2200" dirty="0"/>
              <a:t>X={(0,0,0), (0,0,1), (0,1,0),…, (1,1,0), (1, 1, 1) </a:t>
            </a:r>
            <a:r>
              <a:rPr lang="en-US" altLang="zh-CN" sz="2200" dirty="0" smtClean="0"/>
              <a:t>}</a:t>
            </a:r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构造解空间</a:t>
            </a:r>
            <a:r>
              <a:rPr lang="zh-CN" altLang="en-US" sz="2200" dirty="0" smtClean="0"/>
              <a:t>树</a:t>
            </a:r>
            <a:r>
              <a:rPr lang="zh-CN" altLang="en-US" sz="2200" dirty="0"/>
              <a:t>如</a:t>
            </a:r>
            <a:r>
              <a:rPr lang="zh-CN" altLang="en-US" sz="2200" dirty="0" smtClean="0"/>
              <a:t>图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从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出发按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搜索 </a:t>
            </a:r>
            <a:endParaRPr lang="en-US" altLang="zh-CN" sz="2200" dirty="0" smtClean="0"/>
          </a:p>
        </p:txBody>
      </p:sp>
      <p:sp>
        <p:nvSpPr>
          <p:cNvPr id="2" name="矩形 1"/>
          <p:cNvSpPr/>
          <p:nvPr/>
        </p:nvSpPr>
        <p:spPr>
          <a:xfrm>
            <a:off x="1830721" y="5602273"/>
            <a:ext cx="1733167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可行解的值：</a:t>
            </a:r>
          </a:p>
        </p:txBody>
      </p:sp>
      <p:sp>
        <p:nvSpPr>
          <p:cNvPr id="8" name="矩形 7"/>
          <p:cNvSpPr/>
          <p:nvPr/>
        </p:nvSpPr>
        <p:spPr>
          <a:xfrm>
            <a:off x="3550240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45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5996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+mn-ea"/>
              </a:rPr>
              <a:t>50</a:t>
            </a:r>
            <a:endParaRPr lang="zh-CN" altLang="en-US" sz="2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1752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25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7508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25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93264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0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0721" y="6136814"/>
            <a:ext cx="6485695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最优解： 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x = (0, 1, 1)    </a:t>
            </a: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最优值：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m = 50  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41667" name="Group 3"/>
          <p:cNvGrpSpPr>
            <a:grpSpLocks noChangeAspect="1"/>
          </p:cNvGrpSpPr>
          <p:nvPr/>
        </p:nvGrpSpPr>
        <p:grpSpPr bwMode="auto">
          <a:xfrm>
            <a:off x="684213" y="2444750"/>
            <a:ext cx="7900988" cy="3160713"/>
            <a:chOff x="431" y="1540"/>
            <a:chExt cx="4977" cy="1991"/>
          </a:xfrm>
        </p:grpSpPr>
        <p:sp>
          <p:nvSpPr>
            <p:cNvPr id="241666" name="AutoShape 2"/>
            <p:cNvSpPr>
              <a:spLocks noChangeAspect="1" noChangeArrowheads="1" noTextEdit="1"/>
            </p:cNvSpPr>
            <p:nvPr/>
          </p:nvSpPr>
          <p:spPr bwMode="auto">
            <a:xfrm>
              <a:off x="431" y="1540"/>
              <a:ext cx="4898" cy="1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68" name="Line 4"/>
            <p:cNvSpPr>
              <a:spLocks noChangeShapeType="1"/>
            </p:cNvSpPr>
            <p:nvPr/>
          </p:nvSpPr>
          <p:spPr bwMode="auto">
            <a:xfrm flipH="1">
              <a:off x="3629" y="2265"/>
              <a:ext cx="353" cy="2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69" name="Line 5"/>
            <p:cNvSpPr>
              <a:spLocks noChangeShapeType="1"/>
            </p:cNvSpPr>
            <p:nvPr/>
          </p:nvSpPr>
          <p:spPr bwMode="auto">
            <a:xfrm>
              <a:off x="4232" y="2266"/>
              <a:ext cx="347" cy="3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0" name="Oval 6"/>
            <p:cNvSpPr>
              <a:spLocks noChangeArrowheads="1"/>
            </p:cNvSpPr>
            <p:nvPr/>
          </p:nvSpPr>
          <p:spPr bwMode="auto">
            <a:xfrm>
              <a:off x="3938" y="1999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038" y="2026"/>
              <a:ext cx="24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183" y="1718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3" name="Oval 9"/>
            <p:cNvSpPr>
              <a:spLocks noChangeArrowheads="1"/>
            </p:cNvSpPr>
            <p:nvPr/>
          </p:nvSpPr>
          <p:spPr bwMode="auto">
            <a:xfrm>
              <a:off x="1462" y="1999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1562" y="2026"/>
              <a:ext cx="25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5" name="Oval 11"/>
            <p:cNvSpPr>
              <a:spLocks noChangeArrowheads="1"/>
            </p:cNvSpPr>
            <p:nvPr/>
          </p:nvSpPr>
          <p:spPr bwMode="auto">
            <a:xfrm>
              <a:off x="843" y="2485"/>
              <a:ext cx="338" cy="318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6" name="Rectangle 12"/>
            <p:cNvSpPr>
              <a:spLocks noChangeArrowheads="1"/>
            </p:cNvSpPr>
            <p:nvPr/>
          </p:nvSpPr>
          <p:spPr bwMode="auto">
            <a:xfrm>
              <a:off x="936" y="2512"/>
              <a:ext cx="26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7" name="Oval 13"/>
            <p:cNvSpPr>
              <a:spLocks noChangeArrowheads="1"/>
            </p:cNvSpPr>
            <p:nvPr/>
          </p:nvSpPr>
          <p:spPr bwMode="auto">
            <a:xfrm>
              <a:off x="533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8" name="Rectangle 14"/>
            <p:cNvSpPr>
              <a:spLocks noChangeArrowheads="1"/>
            </p:cNvSpPr>
            <p:nvPr/>
          </p:nvSpPr>
          <p:spPr bwMode="auto">
            <a:xfrm>
              <a:off x="623" y="2947"/>
              <a:ext cx="26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H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9" name="Oval 15"/>
            <p:cNvSpPr>
              <a:spLocks noChangeArrowheads="1"/>
            </p:cNvSpPr>
            <p:nvPr/>
          </p:nvSpPr>
          <p:spPr bwMode="auto">
            <a:xfrm>
              <a:off x="1152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1272" y="2947"/>
              <a:ext cx="21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1" name="Line 17"/>
            <p:cNvSpPr>
              <a:spLocks noChangeShapeType="1"/>
            </p:cNvSpPr>
            <p:nvPr/>
          </p:nvSpPr>
          <p:spPr bwMode="auto">
            <a:xfrm flipH="1">
              <a:off x="805" y="2787"/>
              <a:ext cx="133" cy="1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2" name="Line 18"/>
            <p:cNvSpPr>
              <a:spLocks noChangeShapeType="1"/>
            </p:cNvSpPr>
            <p:nvPr/>
          </p:nvSpPr>
          <p:spPr bwMode="auto">
            <a:xfrm>
              <a:off x="1084" y="2788"/>
              <a:ext cx="132" cy="16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3" name="Oval 19"/>
            <p:cNvSpPr>
              <a:spLocks noChangeArrowheads="1"/>
            </p:cNvSpPr>
            <p:nvPr/>
          </p:nvSpPr>
          <p:spPr bwMode="auto">
            <a:xfrm>
              <a:off x="2081" y="2485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4" name="Rectangle 20"/>
            <p:cNvSpPr>
              <a:spLocks noChangeArrowheads="1"/>
            </p:cNvSpPr>
            <p:nvPr/>
          </p:nvSpPr>
          <p:spPr bwMode="auto">
            <a:xfrm>
              <a:off x="2188" y="2512"/>
              <a:ext cx="23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5" name="Oval 21"/>
            <p:cNvSpPr>
              <a:spLocks noChangeArrowheads="1"/>
            </p:cNvSpPr>
            <p:nvPr/>
          </p:nvSpPr>
          <p:spPr bwMode="auto">
            <a:xfrm>
              <a:off x="1771" y="2917"/>
              <a:ext cx="339" cy="318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6" name="Rectangle 22"/>
            <p:cNvSpPr>
              <a:spLocks noChangeArrowheads="1"/>
            </p:cNvSpPr>
            <p:nvPr/>
          </p:nvSpPr>
          <p:spPr bwMode="auto">
            <a:xfrm>
              <a:off x="1889" y="2947"/>
              <a:ext cx="21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J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7" name="Oval 23"/>
            <p:cNvSpPr>
              <a:spLocks noChangeArrowheads="1"/>
            </p:cNvSpPr>
            <p:nvPr/>
          </p:nvSpPr>
          <p:spPr bwMode="auto">
            <a:xfrm>
              <a:off x="2391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8" name="Rectangle 24"/>
            <p:cNvSpPr>
              <a:spLocks noChangeArrowheads="1"/>
            </p:cNvSpPr>
            <p:nvPr/>
          </p:nvSpPr>
          <p:spPr bwMode="auto">
            <a:xfrm>
              <a:off x="2487" y="2947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9" name="Line 25"/>
            <p:cNvSpPr>
              <a:spLocks noChangeShapeType="1"/>
            </p:cNvSpPr>
            <p:nvPr/>
          </p:nvSpPr>
          <p:spPr bwMode="auto">
            <a:xfrm flipH="1">
              <a:off x="2040" y="2784"/>
              <a:ext cx="129" cy="16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0" name="Line 26"/>
            <p:cNvSpPr>
              <a:spLocks noChangeShapeType="1"/>
            </p:cNvSpPr>
            <p:nvPr/>
          </p:nvSpPr>
          <p:spPr bwMode="auto">
            <a:xfrm>
              <a:off x="2337" y="2781"/>
              <a:ext cx="136" cy="159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1" name="Oval 27"/>
            <p:cNvSpPr>
              <a:spLocks noChangeArrowheads="1"/>
            </p:cNvSpPr>
            <p:nvPr/>
          </p:nvSpPr>
          <p:spPr bwMode="auto">
            <a:xfrm>
              <a:off x="3319" y="2485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2" name="Rectangle 28"/>
            <p:cNvSpPr>
              <a:spLocks noChangeArrowheads="1"/>
            </p:cNvSpPr>
            <p:nvPr/>
          </p:nvSpPr>
          <p:spPr bwMode="auto">
            <a:xfrm>
              <a:off x="3426" y="2512"/>
              <a:ext cx="2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3" name="Oval 29"/>
            <p:cNvSpPr>
              <a:spLocks noChangeArrowheads="1"/>
            </p:cNvSpPr>
            <p:nvPr/>
          </p:nvSpPr>
          <p:spPr bwMode="auto">
            <a:xfrm>
              <a:off x="3010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4" name="Rectangle 30"/>
            <p:cNvSpPr>
              <a:spLocks noChangeArrowheads="1"/>
            </p:cNvSpPr>
            <p:nvPr/>
          </p:nvSpPr>
          <p:spPr bwMode="auto">
            <a:xfrm>
              <a:off x="3118" y="2947"/>
              <a:ext cx="229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5" name="Oval 31"/>
            <p:cNvSpPr>
              <a:spLocks noChangeArrowheads="1"/>
            </p:cNvSpPr>
            <p:nvPr/>
          </p:nvSpPr>
          <p:spPr bwMode="auto">
            <a:xfrm>
              <a:off x="3629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6" name="Rectangle 32"/>
            <p:cNvSpPr>
              <a:spLocks noChangeArrowheads="1"/>
            </p:cNvSpPr>
            <p:nvPr/>
          </p:nvSpPr>
          <p:spPr bwMode="auto">
            <a:xfrm>
              <a:off x="3711" y="2947"/>
              <a:ext cx="29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7" name="Line 33"/>
            <p:cNvSpPr>
              <a:spLocks noChangeShapeType="1"/>
            </p:cNvSpPr>
            <p:nvPr/>
          </p:nvSpPr>
          <p:spPr bwMode="auto">
            <a:xfrm flipH="1">
              <a:off x="3273" y="2778"/>
              <a:ext cx="124" cy="16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>
              <a:off x="3568" y="2785"/>
              <a:ext cx="130" cy="1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9" name="Oval 35"/>
            <p:cNvSpPr>
              <a:spLocks noChangeArrowheads="1"/>
            </p:cNvSpPr>
            <p:nvPr/>
          </p:nvSpPr>
          <p:spPr bwMode="auto">
            <a:xfrm>
              <a:off x="4558" y="2485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4650" y="2512"/>
              <a:ext cx="26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1" name="Oval 37"/>
            <p:cNvSpPr>
              <a:spLocks noChangeArrowheads="1"/>
            </p:cNvSpPr>
            <p:nvPr/>
          </p:nvSpPr>
          <p:spPr bwMode="auto">
            <a:xfrm>
              <a:off x="4248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4337" y="2947"/>
              <a:ext cx="27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3" name="Oval 39"/>
            <p:cNvSpPr>
              <a:spLocks noChangeArrowheads="1"/>
            </p:cNvSpPr>
            <p:nvPr/>
          </p:nvSpPr>
          <p:spPr bwMode="auto">
            <a:xfrm>
              <a:off x="4867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959" y="2947"/>
              <a:ext cx="27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5" name="Line 41"/>
            <p:cNvSpPr>
              <a:spLocks noChangeShapeType="1"/>
            </p:cNvSpPr>
            <p:nvPr/>
          </p:nvSpPr>
          <p:spPr bwMode="auto">
            <a:xfrm flipH="1">
              <a:off x="4514" y="2785"/>
              <a:ext cx="127" cy="16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6" name="Line 42"/>
            <p:cNvSpPr>
              <a:spLocks noChangeShapeType="1"/>
            </p:cNvSpPr>
            <p:nvPr/>
          </p:nvSpPr>
          <p:spPr bwMode="auto">
            <a:xfrm>
              <a:off x="4811" y="2782"/>
              <a:ext cx="127" cy="16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7" name="Oval 43"/>
            <p:cNvSpPr>
              <a:spLocks noChangeArrowheads="1"/>
            </p:cNvSpPr>
            <p:nvPr/>
          </p:nvSpPr>
          <p:spPr bwMode="auto">
            <a:xfrm>
              <a:off x="2700" y="155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8" name="Rectangle 44"/>
            <p:cNvSpPr>
              <a:spLocks noChangeArrowheads="1"/>
            </p:cNvSpPr>
            <p:nvPr/>
          </p:nvSpPr>
          <p:spPr bwMode="auto">
            <a:xfrm>
              <a:off x="2795" y="1587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9" name="Line 45"/>
            <p:cNvSpPr>
              <a:spLocks noChangeShapeType="1"/>
            </p:cNvSpPr>
            <p:nvPr/>
          </p:nvSpPr>
          <p:spPr bwMode="auto">
            <a:xfrm flipH="1">
              <a:off x="1150" y="2261"/>
              <a:ext cx="352" cy="29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0" name="Line 46"/>
            <p:cNvSpPr>
              <a:spLocks noChangeShapeType="1"/>
            </p:cNvSpPr>
            <p:nvPr/>
          </p:nvSpPr>
          <p:spPr bwMode="auto">
            <a:xfrm>
              <a:off x="1764" y="2257"/>
              <a:ext cx="351" cy="29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1" name="Line 47"/>
            <p:cNvSpPr>
              <a:spLocks noChangeShapeType="1"/>
            </p:cNvSpPr>
            <p:nvPr/>
          </p:nvSpPr>
          <p:spPr bwMode="auto">
            <a:xfrm flipH="1">
              <a:off x="1792" y="1775"/>
              <a:ext cx="920" cy="33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2" name="Line 48"/>
            <p:cNvSpPr>
              <a:spLocks noChangeShapeType="1"/>
            </p:cNvSpPr>
            <p:nvPr/>
          </p:nvSpPr>
          <p:spPr bwMode="auto">
            <a:xfrm>
              <a:off x="3026" y="1777"/>
              <a:ext cx="919" cy="33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3" name="Rectangle 49"/>
            <p:cNvSpPr>
              <a:spLocks noChangeArrowheads="1"/>
            </p:cNvSpPr>
            <p:nvPr/>
          </p:nvSpPr>
          <p:spPr bwMode="auto">
            <a:xfrm>
              <a:off x="3426" y="1718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4" name="Rectangle 50"/>
            <p:cNvSpPr>
              <a:spLocks noChangeArrowheads="1"/>
            </p:cNvSpPr>
            <p:nvPr/>
          </p:nvSpPr>
          <p:spPr bwMode="auto">
            <a:xfrm>
              <a:off x="1179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5" name="Rectangle 51"/>
            <p:cNvSpPr>
              <a:spLocks noChangeArrowheads="1"/>
            </p:cNvSpPr>
            <p:nvPr/>
          </p:nvSpPr>
          <p:spPr bwMode="auto">
            <a:xfrm>
              <a:off x="1992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6" name="Rectangle 52"/>
            <p:cNvSpPr>
              <a:spLocks noChangeArrowheads="1"/>
            </p:cNvSpPr>
            <p:nvPr/>
          </p:nvSpPr>
          <p:spPr bwMode="auto">
            <a:xfrm>
              <a:off x="3641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7" name="Rectangle 53"/>
            <p:cNvSpPr>
              <a:spLocks noChangeArrowheads="1"/>
            </p:cNvSpPr>
            <p:nvPr/>
          </p:nvSpPr>
          <p:spPr bwMode="auto">
            <a:xfrm>
              <a:off x="4417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8" name="Rectangle 54"/>
            <p:cNvSpPr>
              <a:spLocks noChangeArrowheads="1"/>
            </p:cNvSpPr>
            <p:nvPr/>
          </p:nvSpPr>
          <p:spPr bwMode="auto">
            <a:xfrm>
              <a:off x="3188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9" name="Rectangle 55"/>
            <p:cNvSpPr>
              <a:spLocks noChangeArrowheads="1"/>
            </p:cNvSpPr>
            <p:nvPr/>
          </p:nvSpPr>
          <p:spPr bwMode="auto">
            <a:xfrm>
              <a:off x="739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0" name="Rectangle 56"/>
            <p:cNvSpPr>
              <a:spLocks noChangeArrowheads="1"/>
            </p:cNvSpPr>
            <p:nvPr/>
          </p:nvSpPr>
          <p:spPr bwMode="auto">
            <a:xfrm>
              <a:off x="1174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1" name="Rectangle 57"/>
            <p:cNvSpPr>
              <a:spLocks noChangeArrowheads="1"/>
            </p:cNvSpPr>
            <p:nvPr/>
          </p:nvSpPr>
          <p:spPr bwMode="auto">
            <a:xfrm>
              <a:off x="1945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2" name="Rectangle 58"/>
            <p:cNvSpPr>
              <a:spLocks noChangeArrowheads="1"/>
            </p:cNvSpPr>
            <p:nvPr/>
          </p:nvSpPr>
          <p:spPr bwMode="auto">
            <a:xfrm>
              <a:off x="2436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3" name="Rectangle 59"/>
            <p:cNvSpPr>
              <a:spLocks noChangeArrowheads="1"/>
            </p:cNvSpPr>
            <p:nvPr/>
          </p:nvSpPr>
          <p:spPr bwMode="auto">
            <a:xfrm>
              <a:off x="3674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4" name="Rectangle 60"/>
            <p:cNvSpPr>
              <a:spLocks noChangeArrowheads="1"/>
            </p:cNvSpPr>
            <p:nvPr/>
          </p:nvSpPr>
          <p:spPr bwMode="auto">
            <a:xfrm>
              <a:off x="4412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5" name="Rectangle 61"/>
            <p:cNvSpPr>
              <a:spLocks noChangeArrowheads="1"/>
            </p:cNvSpPr>
            <p:nvPr/>
          </p:nvSpPr>
          <p:spPr bwMode="auto">
            <a:xfrm>
              <a:off x="4889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6" name="Rectangle 62"/>
            <p:cNvSpPr>
              <a:spLocks noChangeArrowheads="1"/>
            </p:cNvSpPr>
            <p:nvPr/>
          </p:nvSpPr>
          <p:spPr bwMode="auto">
            <a:xfrm>
              <a:off x="44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7" name="Rectangle 63"/>
            <p:cNvSpPr>
              <a:spLocks noChangeArrowheads="1"/>
            </p:cNvSpPr>
            <p:nvPr/>
          </p:nvSpPr>
          <p:spPr bwMode="auto">
            <a:xfrm>
              <a:off x="49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8" name="Rectangle 64"/>
            <p:cNvSpPr>
              <a:spLocks noChangeArrowheads="1"/>
            </p:cNvSpPr>
            <p:nvPr/>
          </p:nvSpPr>
          <p:spPr bwMode="auto">
            <a:xfrm>
              <a:off x="595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9" name="Rectangle 65"/>
            <p:cNvSpPr>
              <a:spLocks noChangeArrowheads="1"/>
            </p:cNvSpPr>
            <p:nvPr/>
          </p:nvSpPr>
          <p:spPr bwMode="auto">
            <a:xfrm>
              <a:off x="64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0" name="Rectangle 66"/>
            <p:cNvSpPr>
              <a:spLocks noChangeArrowheads="1"/>
            </p:cNvSpPr>
            <p:nvPr/>
          </p:nvSpPr>
          <p:spPr bwMode="auto">
            <a:xfrm>
              <a:off x="739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1" name="Rectangle 67"/>
            <p:cNvSpPr>
              <a:spLocks noChangeArrowheads="1"/>
            </p:cNvSpPr>
            <p:nvPr/>
          </p:nvSpPr>
          <p:spPr bwMode="auto">
            <a:xfrm>
              <a:off x="78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2" name="Rectangle 68"/>
            <p:cNvSpPr>
              <a:spLocks noChangeArrowheads="1"/>
            </p:cNvSpPr>
            <p:nvPr/>
          </p:nvSpPr>
          <p:spPr bwMode="auto">
            <a:xfrm>
              <a:off x="884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3" name="Rectangle 69"/>
            <p:cNvSpPr>
              <a:spLocks noChangeArrowheads="1"/>
            </p:cNvSpPr>
            <p:nvPr/>
          </p:nvSpPr>
          <p:spPr bwMode="auto">
            <a:xfrm>
              <a:off x="1062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4" name="Rectangle 70"/>
            <p:cNvSpPr>
              <a:spLocks noChangeArrowheads="1"/>
            </p:cNvSpPr>
            <p:nvPr/>
          </p:nvSpPr>
          <p:spPr bwMode="auto">
            <a:xfrm>
              <a:off x="112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5" name="Rectangle 71"/>
            <p:cNvSpPr>
              <a:spLocks noChangeArrowheads="1"/>
            </p:cNvSpPr>
            <p:nvPr/>
          </p:nvSpPr>
          <p:spPr bwMode="auto">
            <a:xfrm>
              <a:off x="1221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6" name="Rectangle 72"/>
            <p:cNvSpPr>
              <a:spLocks noChangeArrowheads="1"/>
            </p:cNvSpPr>
            <p:nvPr/>
          </p:nvSpPr>
          <p:spPr bwMode="auto">
            <a:xfrm>
              <a:off x="1267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7" name="Rectangle 73"/>
            <p:cNvSpPr>
              <a:spLocks noChangeArrowheads="1"/>
            </p:cNvSpPr>
            <p:nvPr/>
          </p:nvSpPr>
          <p:spPr bwMode="auto">
            <a:xfrm>
              <a:off x="1366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8" name="Rectangle 74"/>
            <p:cNvSpPr>
              <a:spLocks noChangeArrowheads="1"/>
            </p:cNvSpPr>
            <p:nvPr/>
          </p:nvSpPr>
          <p:spPr bwMode="auto">
            <a:xfrm>
              <a:off x="141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9" name="Rectangle 75"/>
            <p:cNvSpPr>
              <a:spLocks noChangeArrowheads="1"/>
            </p:cNvSpPr>
            <p:nvPr/>
          </p:nvSpPr>
          <p:spPr bwMode="auto">
            <a:xfrm>
              <a:off x="151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0" name="Rectangle 76"/>
            <p:cNvSpPr>
              <a:spLocks noChangeArrowheads="1"/>
            </p:cNvSpPr>
            <p:nvPr/>
          </p:nvSpPr>
          <p:spPr bwMode="auto">
            <a:xfrm>
              <a:off x="1688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1" name="Rectangle 77"/>
            <p:cNvSpPr>
              <a:spLocks noChangeArrowheads="1"/>
            </p:cNvSpPr>
            <p:nvPr/>
          </p:nvSpPr>
          <p:spPr bwMode="auto">
            <a:xfrm>
              <a:off x="174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2" name="Rectangle 78"/>
            <p:cNvSpPr>
              <a:spLocks noChangeArrowheads="1"/>
            </p:cNvSpPr>
            <p:nvPr/>
          </p:nvSpPr>
          <p:spPr bwMode="auto">
            <a:xfrm>
              <a:off x="1847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3" name="Rectangle 79"/>
            <p:cNvSpPr>
              <a:spLocks noChangeArrowheads="1"/>
            </p:cNvSpPr>
            <p:nvPr/>
          </p:nvSpPr>
          <p:spPr bwMode="auto">
            <a:xfrm>
              <a:off x="1894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4" name="Rectangle 80"/>
            <p:cNvSpPr>
              <a:spLocks noChangeArrowheads="1"/>
            </p:cNvSpPr>
            <p:nvPr/>
          </p:nvSpPr>
          <p:spPr bwMode="auto">
            <a:xfrm>
              <a:off x="1992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5" name="Rectangle 81"/>
            <p:cNvSpPr>
              <a:spLocks noChangeArrowheads="1"/>
            </p:cNvSpPr>
            <p:nvPr/>
          </p:nvSpPr>
          <p:spPr bwMode="auto">
            <a:xfrm>
              <a:off x="2038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6" name="Rectangle 82"/>
            <p:cNvSpPr>
              <a:spLocks noChangeArrowheads="1"/>
            </p:cNvSpPr>
            <p:nvPr/>
          </p:nvSpPr>
          <p:spPr bwMode="auto">
            <a:xfrm>
              <a:off x="2137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7" name="Rectangle 83"/>
            <p:cNvSpPr>
              <a:spLocks noChangeArrowheads="1"/>
            </p:cNvSpPr>
            <p:nvPr/>
          </p:nvSpPr>
          <p:spPr bwMode="auto">
            <a:xfrm>
              <a:off x="2314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8" name="Rectangle 84"/>
            <p:cNvSpPr>
              <a:spLocks noChangeArrowheads="1"/>
            </p:cNvSpPr>
            <p:nvPr/>
          </p:nvSpPr>
          <p:spPr bwMode="auto">
            <a:xfrm>
              <a:off x="237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9" name="Rectangle 85"/>
            <p:cNvSpPr>
              <a:spLocks noChangeArrowheads="1"/>
            </p:cNvSpPr>
            <p:nvPr/>
          </p:nvSpPr>
          <p:spPr bwMode="auto">
            <a:xfrm>
              <a:off x="246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0" name="Rectangle 86"/>
            <p:cNvSpPr>
              <a:spLocks noChangeArrowheads="1"/>
            </p:cNvSpPr>
            <p:nvPr/>
          </p:nvSpPr>
          <p:spPr bwMode="auto">
            <a:xfrm>
              <a:off x="2520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1" name="Rectangle 87"/>
            <p:cNvSpPr>
              <a:spLocks noChangeArrowheads="1"/>
            </p:cNvSpPr>
            <p:nvPr/>
          </p:nvSpPr>
          <p:spPr bwMode="auto">
            <a:xfrm>
              <a:off x="261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2" name="Rectangle 88"/>
            <p:cNvSpPr>
              <a:spLocks noChangeArrowheads="1"/>
            </p:cNvSpPr>
            <p:nvPr/>
          </p:nvSpPr>
          <p:spPr bwMode="auto">
            <a:xfrm>
              <a:off x="266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3" name="Rectangle 89"/>
            <p:cNvSpPr>
              <a:spLocks noChangeArrowheads="1"/>
            </p:cNvSpPr>
            <p:nvPr/>
          </p:nvSpPr>
          <p:spPr bwMode="auto">
            <a:xfrm>
              <a:off x="276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4" name="Rectangle 90"/>
            <p:cNvSpPr>
              <a:spLocks noChangeArrowheads="1"/>
            </p:cNvSpPr>
            <p:nvPr/>
          </p:nvSpPr>
          <p:spPr bwMode="auto">
            <a:xfrm>
              <a:off x="294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5" name="Rectangle 91"/>
            <p:cNvSpPr>
              <a:spLocks noChangeArrowheads="1"/>
            </p:cNvSpPr>
            <p:nvPr/>
          </p:nvSpPr>
          <p:spPr bwMode="auto">
            <a:xfrm>
              <a:off x="300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6" name="Rectangle 92"/>
            <p:cNvSpPr>
              <a:spLocks noChangeArrowheads="1"/>
            </p:cNvSpPr>
            <p:nvPr/>
          </p:nvSpPr>
          <p:spPr bwMode="auto">
            <a:xfrm>
              <a:off x="3094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7" name="Rectangle 93"/>
            <p:cNvSpPr>
              <a:spLocks noChangeArrowheads="1"/>
            </p:cNvSpPr>
            <p:nvPr/>
          </p:nvSpPr>
          <p:spPr bwMode="auto">
            <a:xfrm>
              <a:off x="314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8" name="Rectangle 94"/>
            <p:cNvSpPr>
              <a:spLocks noChangeArrowheads="1"/>
            </p:cNvSpPr>
            <p:nvPr/>
          </p:nvSpPr>
          <p:spPr bwMode="auto">
            <a:xfrm>
              <a:off x="3239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9" name="Rectangle 95"/>
            <p:cNvSpPr>
              <a:spLocks noChangeArrowheads="1"/>
            </p:cNvSpPr>
            <p:nvPr/>
          </p:nvSpPr>
          <p:spPr bwMode="auto">
            <a:xfrm>
              <a:off x="329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0" name="Rectangle 96"/>
            <p:cNvSpPr>
              <a:spLocks noChangeArrowheads="1"/>
            </p:cNvSpPr>
            <p:nvPr/>
          </p:nvSpPr>
          <p:spPr bwMode="auto">
            <a:xfrm>
              <a:off x="3389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1" name="Rectangle 97"/>
            <p:cNvSpPr>
              <a:spLocks noChangeArrowheads="1"/>
            </p:cNvSpPr>
            <p:nvPr/>
          </p:nvSpPr>
          <p:spPr bwMode="auto">
            <a:xfrm>
              <a:off x="3566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2" name="Rectangle 98"/>
            <p:cNvSpPr>
              <a:spLocks noChangeArrowheads="1"/>
            </p:cNvSpPr>
            <p:nvPr/>
          </p:nvSpPr>
          <p:spPr bwMode="auto">
            <a:xfrm>
              <a:off x="362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3" name="Rectangle 99"/>
            <p:cNvSpPr>
              <a:spLocks noChangeArrowheads="1"/>
            </p:cNvSpPr>
            <p:nvPr/>
          </p:nvSpPr>
          <p:spPr bwMode="auto">
            <a:xfrm>
              <a:off x="3721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4" name="Rectangle 100"/>
            <p:cNvSpPr>
              <a:spLocks noChangeArrowheads="1"/>
            </p:cNvSpPr>
            <p:nvPr/>
          </p:nvSpPr>
          <p:spPr bwMode="auto">
            <a:xfrm>
              <a:off x="377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5" name="Rectangle 101"/>
            <p:cNvSpPr>
              <a:spLocks noChangeArrowheads="1"/>
            </p:cNvSpPr>
            <p:nvPr/>
          </p:nvSpPr>
          <p:spPr bwMode="auto">
            <a:xfrm>
              <a:off x="3865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6" name="Rectangle 102"/>
            <p:cNvSpPr>
              <a:spLocks noChangeArrowheads="1"/>
            </p:cNvSpPr>
            <p:nvPr/>
          </p:nvSpPr>
          <p:spPr bwMode="auto">
            <a:xfrm>
              <a:off x="3917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7" name="Rectangle 103"/>
            <p:cNvSpPr>
              <a:spLocks noChangeArrowheads="1"/>
            </p:cNvSpPr>
            <p:nvPr/>
          </p:nvSpPr>
          <p:spPr bwMode="auto">
            <a:xfrm>
              <a:off x="401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8" name="Rectangle 104"/>
            <p:cNvSpPr>
              <a:spLocks noChangeArrowheads="1"/>
            </p:cNvSpPr>
            <p:nvPr/>
          </p:nvSpPr>
          <p:spPr bwMode="auto">
            <a:xfrm>
              <a:off x="419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9" name="Rectangle 105"/>
            <p:cNvSpPr>
              <a:spLocks noChangeArrowheads="1"/>
            </p:cNvSpPr>
            <p:nvPr/>
          </p:nvSpPr>
          <p:spPr bwMode="auto">
            <a:xfrm>
              <a:off x="424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0" name="Rectangle 106"/>
            <p:cNvSpPr>
              <a:spLocks noChangeArrowheads="1"/>
            </p:cNvSpPr>
            <p:nvPr/>
          </p:nvSpPr>
          <p:spPr bwMode="auto">
            <a:xfrm>
              <a:off x="4347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1" name="Rectangle 107"/>
            <p:cNvSpPr>
              <a:spLocks noChangeArrowheads="1"/>
            </p:cNvSpPr>
            <p:nvPr/>
          </p:nvSpPr>
          <p:spPr bwMode="auto">
            <a:xfrm>
              <a:off x="439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2" name="Rectangle 108"/>
            <p:cNvSpPr>
              <a:spLocks noChangeArrowheads="1"/>
            </p:cNvSpPr>
            <p:nvPr/>
          </p:nvSpPr>
          <p:spPr bwMode="auto">
            <a:xfrm>
              <a:off x="4492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3" name="Rectangle 109"/>
            <p:cNvSpPr>
              <a:spLocks noChangeArrowheads="1"/>
            </p:cNvSpPr>
            <p:nvPr/>
          </p:nvSpPr>
          <p:spPr bwMode="auto">
            <a:xfrm>
              <a:off x="454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4" name="Rectangle 110"/>
            <p:cNvSpPr>
              <a:spLocks noChangeArrowheads="1"/>
            </p:cNvSpPr>
            <p:nvPr/>
          </p:nvSpPr>
          <p:spPr bwMode="auto">
            <a:xfrm>
              <a:off x="4636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5" name="Rectangle 111"/>
            <p:cNvSpPr>
              <a:spLocks noChangeArrowheads="1"/>
            </p:cNvSpPr>
            <p:nvPr/>
          </p:nvSpPr>
          <p:spPr bwMode="auto">
            <a:xfrm>
              <a:off x="4819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6" name="Rectangle 112"/>
            <p:cNvSpPr>
              <a:spLocks noChangeArrowheads="1"/>
            </p:cNvSpPr>
            <p:nvPr/>
          </p:nvSpPr>
          <p:spPr bwMode="auto">
            <a:xfrm>
              <a:off x="487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7" name="Rectangle 113"/>
            <p:cNvSpPr>
              <a:spLocks noChangeArrowheads="1"/>
            </p:cNvSpPr>
            <p:nvPr/>
          </p:nvSpPr>
          <p:spPr bwMode="auto">
            <a:xfrm>
              <a:off x="4973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8" name="Rectangle 114"/>
            <p:cNvSpPr>
              <a:spLocks noChangeArrowheads="1"/>
            </p:cNvSpPr>
            <p:nvPr/>
          </p:nvSpPr>
          <p:spPr bwMode="auto">
            <a:xfrm>
              <a:off x="5020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9" name="Rectangle 115"/>
            <p:cNvSpPr>
              <a:spLocks noChangeArrowheads="1"/>
            </p:cNvSpPr>
            <p:nvPr/>
          </p:nvSpPr>
          <p:spPr bwMode="auto">
            <a:xfrm>
              <a:off x="511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80" name="Rectangle 116"/>
            <p:cNvSpPr>
              <a:spLocks noChangeArrowheads="1"/>
            </p:cNvSpPr>
            <p:nvPr/>
          </p:nvSpPr>
          <p:spPr bwMode="auto">
            <a:xfrm>
              <a:off x="516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81" name="Rectangle 117"/>
            <p:cNvSpPr>
              <a:spLocks noChangeArrowheads="1"/>
            </p:cNvSpPr>
            <p:nvPr/>
          </p:nvSpPr>
          <p:spPr bwMode="auto">
            <a:xfrm>
              <a:off x="526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2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子集树回溯算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法框架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&amp;&amp; 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 descr="E:\资料存档\课堂教学\算法分析与设计\我的课件\graph\CH05\背包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52" y="890367"/>
            <a:ext cx="3829829" cy="1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5540404"/>
            <a:ext cx="432048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遍历子集树：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3388930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前扩展结点的所有可能取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6379612"/>
            <a:ext cx="415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行时，从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Backtrack(1)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7197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列生成问题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通过排列生成问</a:t>
            </a:r>
            <a:r>
              <a:rPr lang="zh-CN" altLang="en-US" sz="2200" b="0" dirty="0" smtClean="0"/>
              <a:t>题帮助理</a:t>
            </a:r>
            <a:r>
              <a:rPr lang="zh-CN" altLang="en-US" sz="2200" b="0" dirty="0"/>
              <a:t>解排列树回溯算法框</a:t>
            </a:r>
            <a:r>
              <a:rPr lang="zh-CN" altLang="en-US" sz="2200" b="0" dirty="0" smtClean="0"/>
              <a:t>架</a:t>
            </a:r>
            <a:endParaRPr lang="en-US" altLang="zh-CN" sz="2200" b="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问题定义：给定正整数</a:t>
            </a:r>
            <a:r>
              <a:rPr lang="en-US" altLang="zh-CN" sz="2200" b="0" dirty="0"/>
              <a:t>n</a:t>
            </a:r>
            <a:r>
              <a:rPr lang="zh-CN" altLang="en-US" sz="2200" b="0" dirty="0" smtClean="0"/>
              <a:t>，要求生</a:t>
            </a:r>
            <a:r>
              <a:rPr lang="zh-CN" altLang="en-US" sz="2200" b="0" dirty="0"/>
              <a:t>成</a:t>
            </a:r>
            <a:r>
              <a:rPr lang="en-US" altLang="zh-CN" sz="2200" b="0" dirty="0"/>
              <a:t>1, 2, …, </a:t>
            </a:r>
            <a:r>
              <a:rPr lang="en-US" altLang="zh-CN" sz="2200" b="0" dirty="0" smtClean="0"/>
              <a:t>n</a:t>
            </a:r>
            <a:r>
              <a:rPr lang="zh-CN" altLang="en-US" sz="2200" b="0" dirty="0" smtClean="0"/>
              <a:t>的所</a:t>
            </a:r>
            <a:r>
              <a:rPr lang="zh-CN" altLang="en-US" sz="2200" b="0" dirty="0"/>
              <a:t>有排</a:t>
            </a:r>
            <a:r>
              <a:rPr lang="zh-CN" altLang="en-US" sz="2200" b="0" dirty="0" smtClean="0"/>
              <a:t>列</a:t>
            </a:r>
            <a:endParaRPr lang="en-US" altLang="zh-CN" sz="2200" b="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示例：</a:t>
            </a:r>
            <a:r>
              <a:rPr lang="en-US" altLang="zh-CN" sz="2200" b="0" dirty="0" smtClean="0"/>
              <a:t>n=3</a:t>
            </a:r>
            <a:r>
              <a:rPr lang="zh-CN" altLang="en-US" sz="2200" b="0" dirty="0" smtClean="0"/>
              <a:t>，解空间树如下图所示</a:t>
            </a:r>
            <a:endParaRPr lang="zh-CN" altLang="en-US" sz="2200" b="0" dirty="0"/>
          </a:p>
        </p:txBody>
      </p:sp>
      <p:pic>
        <p:nvPicPr>
          <p:cNvPr id="20889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459413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排列树回溯算法框架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 &gt; n){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t;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(x[t], 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&amp;&amp; 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], 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47088" y="637961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调用</a:t>
            </a: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Backtrack(1)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前，首先将数组</a:t>
            </a:r>
            <a:r>
              <a:rPr lang="en-GB" altLang="zh-CN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初始化为单位排列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[1,2, ..., </a:t>
            </a:r>
            <a:r>
              <a:rPr lang="en-GB" altLang="zh-CN" dirty="0">
                <a:latin typeface="+mn-lt"/>
                <a:ea typeface="微软雅黑" panose="020B0503020204020204" pitchFamily="34" charset="-122"/>
              </a:rPr>
              <a:t>n]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67944" y="5548296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rgbClr val="161616"/>
                </a:solidFill>
                <a:cs typeface="Courier New" pitchFamily="49" charset="0"/>
              </a:rPr>
              <a:t>遍历排列树</a:t>
            </a:r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O(n!)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pic>
        <p:nvPicPr>
          <p:cNvPr id="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65" y="836712"/>
            <a:ext cx="329121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列生成问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5683184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backtrack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 &gt; n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output(x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t;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swap(x[t], 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backtrack(t+1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swap(x[t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], 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main(int n){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(int i=1; i &lt;= n; i++) x[i] = i;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nn-NO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(1);</a:t>
            </a:r>
            <a:endParaRPr lang="nn-NO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01944" y="836712"/>
            <a:ext cx="1090536" cy="3600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123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132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213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231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312</a:t>
            </a:r>
            <a:endParaRPr lang="en-US" altLang="zh-CN" sz="24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321</a:t>
            </a:r>
            <a:endParaRPr lang="zh-CN" altLang="en-US" sz="2400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5499" y="836712"/>
            <a:ext cx="2073576" cy="783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算法输出：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7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回溯法的特点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回</a:t>
            </a: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溯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法解题思路小结</a:t>
            </a:r>
            <a:endParaRPr lang="en-US" altLang="zh-CN" sz="22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该方法的显著特征是在搜索过程中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动态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产生问题的解空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在任何时刻，算法只保存从根结点到当前扩展结点的路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径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如果解空间树中从根结点到叶结点的最长路径的长度为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h(n)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50900" lvl="2" indent="-342900" eaLnBrk="1" hangingPunct="1">
              <a:lnSpc>
                <a:spcPct val="2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则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回溯法所需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内存空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间通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常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为：</a:t>
            </a:r>
            <a:r>
              <a:rPr lang="en-GB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O(h(n))</a:t>
            </a:r>
          </a:p>
          <a:p>
            <a:pPr marL="1350900" lvl="2" indent="-342900" eaLnBrk="1" hangingPunct="1">
              <a:lnSpc>
                <a:spcPct val="2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而显式地存储整个解空间则需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要：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h(n</a:t>
            </a:r>
            <a:r>
              <a:rPr lang="en-US" altLang="zh-C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或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O(h(n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)!)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276872"/>
            <a:ext cx="9144000" cy="2160240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800" kern="0" dirty="0" smtClean="0">
                <a:solidFill>
                  <a:srgbClr val="000000"/>
                </a:solidFill>
              </a:rPr>
              <a:t>第</a:t>
            </a:r>
            <a:r>
              <a:rPr lang="en-US" altLang="zh-CN" sz="4800" kern="0" dirty="0" smtClean="0">
                <a:solidFill>
                  <a:srgbClr val="000000"/>
                </a:solidFill>
              </a:rPr>
              <a:t>5</a:t>
            </a:r>
            <a:r>
              <a:rPr lang="zh-CN" altLang="en-US" sz="4800" kern="0" dirty="0">
                <a:solidFill>
                  <a:srgbClr val="000000"/>
                </a:solidFill>
              </a:rPr>
              <a:t>章：回朔</a:t>
            </a:r>
            <a:r>
              <a:rPr lang="zh-CN" altLang="en-US" sz="4800" kern="0" dirty="0" smtClean="0">
                <a:solidFill>
                  <a:srgbClr val="000000"/>
                </a:solidFill>
              </a:rPr>
              <a:t>法</a:t>
            </a:r>
            <a:endParaRPr lang="en-US" altLang="zh-CN" sz="48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4800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4800" kern="0" dirty="0">
                <a:solidFill>
                  <a:srgbClr val="000000"/>
                </a:solidFill>
              </a:rPr>
              <a:t> </a:t>
            </a:r>
            <a:r>
              <a:rPr lang="en-US" altLang="zh-CN" sz="44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Backtracking Algorithm</a:t>
            </a:r>
            <a:r>
              <a:rPr lang="zh-CN" altLang="en-US" sz="4800" kern="0" dirty="0" smtClean="0">
                <a:solidFill>
                  <a:srgbClr val="0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918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回溯法的特点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常用剪枝函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数</a:t>
            </a:r>
            <a:endParaRPr lang="en-US" altLang="zh-CN" sz="22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约束函数：在扩展结点处剪去不满足约束的子树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限界函数：剪去得不到最优解的子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约束函数</a:t>
            </a:r>
            <a:endParaRPr lang="en-US" altLang="zh-CN" sz="2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回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溯法要求问题的解能够表示成一个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元向量形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式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,…,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显式约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束：对分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量 </a:t>
            </a:r>
            <a:r>
              <a:rPr lang="en-US" altLang="zh-CN" sz="2200" dirty="0" smtClean="0">
                <a:latin typeface="+mn-lt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的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取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值范围限制</a:t>
            </a:r>
            <a:endParaRPr lang="en-US" altLang="zh-CN" sz="2200" dirty="0" smtClean="0">
              <a:latin typeface="+mn-lt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隐</a:t>
            </a:r>
            <a:r>
              <a:rPr lang="zh-CN" altLang="en-US" sz="2200" dirty="0">
                <a:cs typeface="Verdana" panose="020B0604030504040204" pitchFamily="34" charset="0"/>
              </a:rPr>
              <a:t>式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约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束：为满足问题的解而对不同分量之间施加的约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束</a:t>
            </a:r>
            <a:endParaRPr lang="en-US" altLang="zh-CN" sz="2200" dirty="0" smtClean="0">
              <a:latin typeface="+mn-lt"/>
              <a:cs typeface="Verdana" panose="020B0604030504040204" pitchFamily="34" charset="0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限界函数（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bounding function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为了避免生成那些不可能产生最佳解的问题状态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要不断地利用限界函数来剔除那些不能产生所需解的活结点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具有限界函数的深度优先生成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法就称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为回溯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法</a:t>
            </a:r>
            <a:endParaRPr lang="en-US" altLang="zh-CN" sz="2200" dirty="0">
              <a:latin typeface="+mn-lt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5.2 NP</a:t>
            </a:r>
            <a:r>
              <a:rPr lang="zh-CN" altLang="en-US" sz="4000" kern="0" dirty="0" smtClean="0">
                <a:solidFill>
                  <a:srgbClr val="000000"/>
                </a:solidFill>
                <a:latin typeface="+mn-lt"/>
                <a:ea typeface="+mn-ea"/>
              </a:rPr>
              <a:t>完全性问题简介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</a:t>
            </a:r>
            <a:r>
              <a:rPr lang="en-GB" altLang="zh-CN" sz="33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NP-Complete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298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算法理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论的研究对象：两类抽象问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优化问题（</a:t>
            </a:r>
            <a:r>
              <a:rPr lang="zh-CN" altLang="en-US" sz="2200" dirty="0" smtClean="0"/>
              <a:t>也称为极值问题）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一个优化问题通常可以用以下四个部分来描</a:t>
            </a:r>
            <a:r>
              <a:rPr lang="zh-CN" altLang="en-US" sz="2200" dirty="0" smtClean="0"/>
              <a:t>述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实</a:t>
            </a:r>
            <a:r>
              <a:rPr lang="zh-CN" altLang="en-US" sz="2200" dirty="0" smtClean="0"/>
              <a:t>例</a:t>
            </a:r>
            <a:r>
              <a:rPr lang="zh-CN" altLang="en-US" sz="2200" dirty="0"/>
              <a:t>集合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若干实例</a:t>
            </a:r>
            <a:r>
              <a:rPr lang="en-US" altLang="zh-CN" sz="2200" dirty="0"/>
              <a:t>I</a:t>
            </a:r>
            <a:r>
              <a:rPr lang="zh-CN" altLang="en-US" sz="2200" dirty="0"/>
              <a:t>组</a:t>
            </a:r>
            <a:r>
              <a:rPr lang="zh-CN" altLang="en-US" sz="2200" dirty="0" smtClean="0"/>
              <a:t>成集</a:t>
            </a:r>
            <a:r>
              <a:rPr lang="zh-CN" altLang="en-US" sz="2200" dirty="0"/>
              <a:t>合</a:t>
            </a:r>
            <a:r>
              <a:rPr lang="en-US" altLang="zh-CN" sz="2200" dirty="0"/>
              <a:t>D</a:t>
            </a:r>
            <a:r>
              <a:rPr lang="zh-CN" altLang="en-US" sz="2200" dirty="0"/>
              <a:t>，其中每一个实例</a:t>
            </a:r>
            <a:r>
              <a:rPr lang="en-US" altLang="zh-CN" sz="2200" dirty="0"/>
              <a:t>I</a:t>
            </a:r>
            <a:r>
              <a:rPr lang="zh-CN" altLang="en-US" sz="2200" dirty="0"/>
              <a:t>含有一个问题所有输入的数据信</a:t>
            </a:r>
            <a:r>
              <a:rPr lang="zh-CN" altLang="en-US" sz="2200" dirty="0" smtClean="0"/>
              <a:t>息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可行解集：每一个实例</a:t>
            </a:r>
            <a:r>
              <a:rPr lang="en-US" altLang="zh-CN" sz="2200" dirty="0"/>
              <a:t>I</a:t>
            </a:r>
            <a:r>
              <a:rPr lang="zh-CN" altLang="en-US" sz="2200" dirty="0"/>
              <a:t>有一个解集合</a:t>
            </a:r>
            <a:r>
              <a:rPr lang="en-US" altLang="zh-CN" sz="2200" dirty="0"/>
              <a:t>S(I)</a:t>
            </a:r>
            <a:r>
              <a:rPr lang="zh-CN" altLang="en-US" sz="2200" dirty="0"/>
              <a:t>，其中的每一个解都满足问题的条件，称为可行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目标函数：映射</a:t>
            </a:r>
            <a:r>
              <a:rPr lang="en-US" altLang="zh-CN" sz="2200" dirty="0"/>
              <a:t>c(</a:t>
            </a:r>
            <a:r>
              <a:rPr lang="el-GR" altLang="zh-CN" sz="2200" dirty="0"/>
              <a:t>σ): </a:t>
            </a:r>
            <a:r>
              <a:rPr lang="en-US" altLang="zh-CN" sz="2200" dirty="0"/>
              <a:t>S(I)→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ℜ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最优化：求最优</a:t>
            </a:r>
            <a:r>
              <a:rPr lang="zh-CN" altLang="en-US" sz="2200" dirty="0" smtClean="0"/>
              <a:t>解 </a:t>
            </a:r>
            <a:r>
              <a:rPr lang="el-GR" altLang="zh-CN" sz="2200" dirty="0" smtClean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 ∈S(I)</a:t>
            </a:r>
            <a:r>
              <a:rPr lang="zh-CN" altLang="en-US" sz="2200" dirty="0"/>
              <a:t>，使得对任意一个可行解</a:t>
            </a:r>
            <a:r>
              <a:rPr lang="el-GR" altLang="zh-CN" sz="2200" dirty="0"/>
              <a:t>σ∈</a:t>
            </a:r>
            <a:r>
              <a:rPr lang="en-US" altLang="zh-CN" sz="2200" dirty="0"/>
              <a:t>S(I)</a:t>
            </a:r>
            <a:r>
              <a:rPr lang="zh-CN" altLang="en-US" sz="2200" dirty="0"/>
              <a:t>，都有</a:t>
            </a:r>
            <a:r>
              <a:rPr lang="en-US" altLang="zh-CN" sz="2200" dirty="0"/>
              <a:t>c(</a:t>
            </a:r>
            <a:r>
              <a:rPr lang="el-GR" altLang="zh-CN" sz="2200" dirty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(I)) ≥c(</a:t>
            </a:r>
            <a:r>
              <a:rPr lang="el-GR" altLang="zh-CN" sz="2200" dirty="0"/>
              <a:t>σ) </a:t>
            </a:r>
            <a:r>
              <a:rPr lang="zh-CN" altLang="en-US" sz="2200" dirty="0" smtClean="0"/>
              <a:t>或</a:t>
            </a:r>
            <a:r>
              <a:rPr lang="zh-CN" altLang="en-US" sz="2200" dirty="0"/>
              <a:t>者</a:t>
            </a:r>
            <a:r>
              <a:rPr lang="en-US" altLang="zh-CN" sz="2200" dirty="0"/>
              <a:t>c(</a:t>
            </a:r>
            <a:r>
              <a:rPr lang="el-GR" altLang="zh-CN" sz="2200" dirty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(I)) ≤c(</a:t>
            </a:r>
            <a:r>
              <a:rPr lang="el-GR" altLang="zh-CN" sz="2200" dirty="0" smtClean="0"/>
              <a:t>σ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一个优化问题也可以视为一个判定问题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396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算法理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论的研究对象：两类抽象问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判定问</a:t>
            </a:r>
            <a:r>
              <a:rPr lang="zh-CN" altLang="en-US" sz="2200" dirty="0" smtClean="0"/>
              <a:t>题（也称为识</a:t>
            </a:r>
            <a:r>
              <a:rPr lang="zh-CN" altLang="en-US" sz="2200" dirty="0"/>
              <a:t>别问</a:t>
            </a:r>
            <a:r>
              <a:rPr lang="zh-CN" altLang="en-US" sz="2200" dirty="0" smtClean="0"/>
              <a:t>题）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仅有两种可能的答</a:t>
            </a:r>
            <a:r>
              <a:rPr lang="zh-CN" altLang="en-US" sz="2200" dirty="0" smtClean="0"/>
              <a:t>案：“</a:t>
            </a:r>
            <a:r>
              <a:rPr lang="zh-CN" altLang="en-US" sz="2200" dirty="0"/>
              <a:t>是”或者“否</a:t>
            </a:r>
            <a:r>
              <a:rPr lang="zh-CN" altLang="en-US" sz="2200" dirty="0" smtClean="0"/>
              <a:t>”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可以将一个判定问题视为一个函</a:t>
            </a:r>
            <a:r>
              <a:rPr lang="zh-CN" altLang="en-US" sz="2200" dirty="0" smtClean="0"/>
              <a:t>数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它将问题的输入集合</a:t>
            </a:r>
            <a:r>
              <a:rPr lang="en-US" altLang="zh-CN" sz="2200" dirty="0"/>
              <a:t>I</a:t>
            </a:r>
            <a:r>
              <a:rPr lang="zh-CN" altLang="en-US" sz="2200" dirty="0"/>
              <a:t>映射到问题解的集合</a:t>
            </a:r>
            <a:r>
              <a:rPr lang="en-US" altLang="zh-CN" sz="2200" dirty="0"/>
              <a:t>{0 1</a:t>
            </a:r>
            <a:r>
              <a:rPr lang="en-US" altLang="zh-CN" sz="2200" dirty="0" smtClean="0"/>
              <a:t>}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以路径判断问题为例：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给定一个图</a:t>
            </a:r>
            <a:r>
              <a:rPr lang="en-US" altLang="zh-CN" sz="2200" dirty="0"/>
              <a:t>G=(V, E) </a:t>
            </a:r>
            <a:r>
              <a:rPr lang="zh-CN" altLang="en-US" sz="2200" dirty="0"/>
              <a:t>和顶点集</a:t>
            </a:r>
            <a:r>
              <a:rPr lang="en-US" altLang="zh-CN" sz="2200" dirty="0"/>
              <a:t>V</a:t>
            </a:r>
            <a:r>
              <a:rPr lang="zh-CN" altLang="en-US" sz="2200" dirty="0"/>
              <a:t>中的两个顶点</a:t>
            </a:r>
            <a:r>
              <a:rPr lang="en-US" altLang="zh-CN" sz="2200" dirty="0"/>
              <a:t>u, v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判断 </a:t>
            </a:r>
            <a:r>
              <a:rPr lang="en-US" altLang="zh-CN" sz="2200" dirty="0"/>
              <a:t>G </a:t>
            </a:r>
            <a:r>
              <a:rPr lang="zh-CN" altLang="en-US" sz="2200" dirty="0"/>
              <a:t>中是否存在一条路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之间的路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如果</a:t>
            </a:r>
            <a:r>
              <a:rPr lang="zh-CN" altLang="en-US" sz="2200" dirty="0" smtClean="0"/>
              <a:t>用 </a:t>
            </a:r>
            <a:r>
              <a:rPr lang="en-US" altLang="zh-CN" sz="2200" dirty="0" err="1" smtClean="0"/>
              <a:t>i</a:t>
            </a:r>
            <a:r>
              <a:rPr lang="en-US" altLang="zh-CN" sz="2200" dirty="0"/>
              <a:t>=&lt;G, u, v&gt;</a:t>
            </a:r>
            <a:r>
              <a:rPr lang="zh-CN" altLang="en-US" sz="2200" dirty="0"/>
              <a:t>表示该问题的一个输入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则：函数</a:t>
            </a:r>
            <a:r>
              <a:rPr lang="en-US" altLang="zh-CN" sz="2200" dirty="0"/>
              <a:t>PATH(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)=1 </a:t>
            </a:r>
            <a:r>
              <a:rPr lang="zh-CN" altLang="en-US" sz="2200" dirty="0"/>
              <a:t>（当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之间存在一条路时）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则：函数</a:t>
            </a:r>
            <a:r>
              <a:rPr lang="en-US" altLang="zh-CN" sz="2200" dirty="0"/>
              <a:t>PATH(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)=0 </a:t>
            </a:r>
            <a:r>
              <a:rPr lang="zh-CN" altLang="en-US" sz="2200" dirty="0"/>
              <a:t>（当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之间不存在一条路时）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84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和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/>
              <a:t>P</a:t>
            </a:r>
            <a:r>
              <a:rPr lang="zh-CN" altLang="en-US" sz="2200" dirty="0"/>
              <a:t>和</a:t>
            </a:r>
            <a:r>
              <a:rPr lang="en-US" altLang="zh-CN" sz="2200" dirty="0"/>
              <a:t>NP</a:t>
            </a:r>
            <a:r>
              <a:rPr lang="zh-CN" altLang="en-US" sz="2200" dirty="0"/>
              <a:t>都是问题的集</a:t>
            </a:r>
            <a:r>
              <a:rPr lang="zh-CN" altLang="en-US" sz="2200" dirty="0" smtClean="0"/>
              <a:t>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/>
              <a:t>P</a:t>
            </a:r>
            <a:r>
              <a:rPr lang="zh-CN" altLang="en-US" sz="2200" dirty="0"/>
              <a:t>是所有可在多项式时间内用确定算法</a:t>
            </a:r>
            <a:r>
              <a:rPr lang="zh-CN" altLang="en-US" sz="2200" b="1" dirty="0">
                <a:solidFill>
                  <a:srgbClr val="FF0000"/>
                </a:solidFill>
              </a:rPr>
              <a:t>求解</a:t>
            </a:r>
            <a:r>
              <a:rPr lang="zh-CN" altLang="en-US" sz="2200" dirty="0"/>
              <a:t>的判定问题的集</a:t>
            </a:r>
            <a:r>
              <a:rPr lang="zh-CN" altLang="en-US" sz="2200" dirty="0" smtClean="0"/>
              <a:t>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对于一个问题</a:t>
            </a:r>
            <a:r>
              <a:rPr lang="en-US" altLang="zh-CN" sz="2200" dirty="0"/>
              <a:t>X</a:t>
            </a:r>
            <a:r>
              <a:rPr lang="zh-CN" altLang="en-US" sz="2200" dirty="0"/>
              <a:t>，若存在一个算</a:t>
            </a:r>
            <a:r>
              <a:rPr lang="zh-CN" altLang="en-US" sz="2200" dirty="0" smtClean="0"/>
              <a:t>法</a:t>
            </a:r>
            <a:r>
              <a:rPr lang="en-US" altLang="zh-CN" sz="2200" dirty="0" err="1" smtClean="0"/>
              <a:t>XSolver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能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O(</a:t>
            </a:r>
            <a:r>
              <a:rPr lang="en-US" altLang="zh-CN" sz="2200" dirty="0" err="1" smtClean="0"/>
              <a:t>n</a:t>
            </a:r>
            <a:r>
              <a:rPr lang="en-US" altLang="zh-CN" sz="2200" baseline="30000" dirty="0" err="1" smtClean="0"/>
              <a:t>k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时间内求解（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为某个常数），</a:t>
            </a:r>
            <a:r>
              <a:rPr lang="zh-CN" altLang="en-US" sz="2200" dirty="0"/>
              <a:t>那么就称这个问题属于</a:t>
            </a:r>
            <a:r>
              <a:rPr lang="en-US" altLang="zh-CN" sz="2200" dirty="0"/>
              <a:t>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所有可用多项式时</a:t>
            </a:r>
            <a:r>
              <a:rPr lang="zh-CN" altLang="en-US" sz="2200" dirty="0" smtClean="0"/>
              <a:t>间</a:t>
            </a:r>
            <a:r>
              <a:rPr lang="zh-CN" altLang="en-US" sz="2200" dirty="0"/>
              <a:t>算法</a:t>
            </a:r>
            <a:r>
              <a:rPr lang="zh-CN" altLang="en-US" sz="2200" b="1" dirty="0">
                <a:solidFill>
                  <a:srgbClr val="FF0000"/>
                </a:solidFill>
              </a:rPr>
              <a:t>验证</a:t>
            </a:r>
            <a:r>
              <a:rPr lang="zh-CN" altLang="en-US" sz="2200" dirty="0"/>
              <a:t>其猜测准确性</a:t>
            </a:r>
            <a:r>
              <a:rPr lang="zh-CN" altLang="en-US" sz="2200" dirty="0" smtClean="0"/>
              <a:t>的问题的集合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对于一个问题</a:t>
            </a:r>
            <a:r>
              <a:rPr lang="en-US" altLang="zh-CN" sz="2200" dirty="0"/>
              <a:t>X</a:t>
            </a:r>
            <a:r>
              <a:rPr lang="zh-CN" altLang="en-US" sz="2200" dirty="0"/>
              <a:t>，若存在一个算</a:t>
            </a:r>
            <a:r>
              <a:rPr lang="zh-CN" altLang="en-US" sz="2200" dirty="0" smtClean="0"/>
              <a:t>法</a:t>
            </a:r>
            <a:r>
              <a:rPr lang="en-US" altLang="zh-CN" sz="2200" dirty="0" err="1" smtClean="0"/>
              <a:t>XChecker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能在多项式时间复杂度</a:t>
            </a:r>
            <a:r>
              <a:rPr lang="zh-CN" altLang="en-US" sz="2200" dirty="0" smtClean="0"/>
              <a:t>内给出验证结</a:t>
            </a:r>
            <a:r>
              <a:rPr lang="zh-CN" altLang="en-US" sz="2200" dirty="0"/>
              <a:t>果，那么就称这个问题属于</a:t>
            </a:r>
            <a:r>
              <a:rPr lang="en-US" altLang="zh-CN" sz="2200" dirty="0"/>
              <a:t>NP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显然：</a:t>
            </a:r>
            <a:endParaRPr lang="en-GB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数学的世</a:t>
            </a:r>
            <a:r>
              <a:rPr lang="zh-CN" altLang="en-US" sz="2200" dirty="0"/>
              <a:t>纪难</a:t>
            </a:r>
            <a:r>
              <a:rPr lang="zh-CN" altLang="en-US" sz="2200" dirty="0" smtClean="0"/>
              <a:t>题，</a:t>
            </a:r>
            <a:r>
              <a:rPr lang="zh-CN" altLang="en-US" sz="2200" dirty="0"/>
              <a:t>计算机科学领域</a:t>
            </a:r>
            <a:r>
              <a:rPr lang="zh-CN" altLang="en-US" sz="2200" dirty="0" smtClean="0"/>
              <a:t>的顶级难题：</a:t>
            </a:r>
            <a:r>
              <a:rPr lang="en-GB" altLang="zh-CN" sz="2200" dirty="0" smtClean="0"/>
              <a:t> </a:t>
            </a:r>
            <a:r>
              <a:rPr lang="en-GB" altLang="zh-CN" b="1" dirty="0">
                <a:solidFill>
                  <a:srgbClr val="FF0000"/>
                </a:solidFill>
                <a:latin typeface="+mn-lt"/>
              </a:rPr>
              <a:t>P = NP </a:t>
            </a:r>
            <a:r>
              <a:rPr lang="en-GB" altLang="zh-CN" b="1" dirty="0" smtClean="0">
                <a:solidFill>
                  <a:srgbClr val="FF0000"/>
                </a:solidFill>
                <a:latin typeface="+mn-lt"/>
              </a:rPr>
              <a:t>? 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目前的研究结果倾向于</a:t>
            </a:r>
            <a:r>
              <a:rPr lang="zh-CN" altLang="en-US" sz="2200" dirty="0"/>
              <a:t>认</a:t>
            </a:r>
            <a:r>
              <a:rPr lang="zh-CN" altLang="en-US" sz="2200" dirty="0" smtClean="0"/>
              <a:t>为：</a:t>
            </a:r>
            <a:r>
              <a:rPr lang="en-US" altLang="zh-CN" sz="2200" dirty="0" smtClean="0"/>
              <a:t>P</a:t>
            </a:r>
            <a:r>
              <a:rPr lang="en-US" altLang="zh-CN" sz="2200" dirty="0"/>
              <a:t>!=</a:t>
            </a:r>
            <a:r>
              <a:rPr lang="en-US" altLang="zh-CN" sz="2200" dirty="0" smtClean="0"/>
              <a:t>NP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即：有些问题就是（不可快速计算的）难处理的问题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通常将可以由多项式时间的算法解决的问题看作是易处理的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12663"/>
              </p:ext>
            </p:extLst>
          </p:nvPr>
        </p:nvGraphicFramePr>
        <p:xfrm>
          <a:off x="2228159" y="4310099"/>
          <a:ext cx="10588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09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159" y="4310099"/>
                        <a:ext cx="10588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82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计算复杂性的层次结构</a:t>
            </a:r>
            <a:endParaRPr lang="zh-CN" altLang="en-US" kern="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3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56000"/>
            <a:ext cx="7504808" cy="61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2709317" y="2079898"/>
            <a:ext cx="3690000" cy="3438000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094430" y="1498266"/>
            <a:ext cx="4968000" cy="4608000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2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：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NP-Complete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NP-Complete</a:t>
            </a:r>
            <a:r>
              <a:rPr lang="zh-CN" altLang="en-US" sz="2200" dirty="0" smtClean="0"/>
              <a:t>的非形式化定义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如果一个问题属于</a:t>
            </a:r>
            <a:r>
              <a:rPr lang="en-US" altLang="zh-CN" sz="2200" dirty="0" smtClean="0"/>
              <a:t>NP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且该问题与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中的任何问题是一样难（</a:t>
            </a:r>
            <a:r>
              <a:rPr lang="en-US" altLang="zh-CN" sz="2200" dirty="0" smtClean="0"/>
              <a:t>hard</a:t>
            </a:r>
            <a:r>
              <a:rPr lang="zh-CN" altLang="en-US" sz="2200" dirty="0" smtClean="0"/>
              <a:t>）的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称该问题属于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，或称之为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完全的（</a:t>
            </a:r>
            <a:r>
              <a:rPr lang="en-GB" altLang="zh-CN" sz="2200" dirty="0"/>
              <a:t> NP-Complete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研究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完全问题的意义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问题是</a:t>
            </a:r>
            <a:r>
              <a:rPr lang="en-US" altLang="zh-CN" sz="2200" dirty="0" smtClean="0"/>
              <a:t>20</a:t>
            </a:r>
            <a:r>
              <a:rPr lang="zh-CN" altLang="en-US" sz="2200" dirty="0"/>
              <a:t>世纪的最伟</a:t>
            </a:r>
            <a:r>
              <a:rPr lang="zh-CN" altLang="en-US" sz="2200" dirty="0" smtClean="0"/>
              <a:t>大的发</a:t>
            </a:r>
            <a:r>
              <a:rPr lang="zh-CN" altLang="en-US" sz="2200" dirty="0"/>
              <a:t>现之</a:t>
            </a:r>
            <a:r>
              <a:rPr lang="zh-CN" altLang="en-US" sz="2200" dirty="0" smtClean="0"/>
              <a:t>一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/>
              <a:t>1971</a:t>
            </a:r>
            <a:r>
              <a:rPr lang="zh-CN" altLang="en-US" sz="2200" dirty="0"/>
              <a:t>年，</a:t>
            </a:r>
            <a:r>
              <a:rPr lang="en-US" altLang="zh-CN" sz="2200" dirty="0"/>
              <a:t>Cook</a:t>
            </a:r>
            <a:r>
              <a:rPr lang="zh-CN" altLang="en-US" sz="2200" dirty="0"/>
              <a:t>发现所有的</a:t>
            </a:r>
            <a:r>
              <a:rPr lang="en-US" altLang="zh-CN" sz="2200" dirty="0"/>
              <a:t>NP</a:t>
            </a:r>
            <a:r>
              <a:rPr lang="zh-CN" altLang="en-US" sz="2200" dirty="0"/>
              <a:t>问题都可以规约到</a:t>
            </a:r>
            <a:r>
              <a:rPr lang="en-US" altLang="zh-CN" sz="2200" dirty="0"/>
              <a:t>SAT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1972</a:t>
            </a:r>
            <a:r>
              <a:rPr lang="zh-CN" altLang="en-US" sz="2200" dirty="0"/>
              <a:t>年</a:t>
            </a:r>
            <a:r>
              <a:rPr lang="zh-CN" altLang="en-US" sz="2200" dirty="0" smtClean="0"/>
              <a:t>，</a:t>
            </a:r>
            <a:r>
              <a:rPr lang="en-GB" altLang="zh-CN" sz="2200" dirty="0" smtClean="0"/>
              <a:t>Karp</a:t>
            </a:r>
            <a:r>
              <a:rPr lang="zh-CN" altLang="en-US" sz="2200" dirty="0" smtClean="0"/>
              <a:t>证明了</a:t>
            </a:r>
            <a:r>
              <a:rPr lang="en-US" altLang="zh-CN" sz="2200" dirty="0" smtClean="0"/>
              <a:t>21</a:t>
            </a:r>
            <a:r>
              <a:rPr lang="zh-CN" altLang="en-US" sz="2200" dirty="0" smtClean="0"/>
              <a:t>种问题是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直接推论：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如果任何一个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NPC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问题可以在多项式时间内解决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FF0000"/>
                </a:solidFill>
              </a:rPr>
              <a:t>则</a:t>
            </a:r>
            <a:r>
              <a:rPr lang="en-US" altLang="zh-CN" sz="2200" b="1" dirty="0">
                <a:solidFill>
                  <a:srgbClr val="FF0000"/>
                </a:solidFill>
              </a:rPr>
              <a:t>NP</a:t>
            </a:r>
            <a:r>
              <a:rPr lang="zh-CN" altLang="en-US" sz="2200" b="1" dirty="0">
                <a:solidFill>
                  <a:srgbClr val="FF0000"/>
                </a:solidFill>
              </a:rPr>
              <a:t>中的所有问题都有一个多项式时间的算法</a:t>
            </a:r>
            <a:endParaRPr lang="en-GB" altLang="zh-CN" sz="2200" b="1" dirty="0">
              <a:solidFill>
                <a:srgbClr val="FF0000"/>
              </a:solidFill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迄今尚未发现任何一个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问题的多项式时间解决方案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6659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完全性的证明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748464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何证明一个问题属于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类？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证明一个问题是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完全问题时（目的是证其困难）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不是要证明存在某个有效的算法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而是要证明不太可能存在一个有效的算法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证</a:t>
            </a:r>
            <a:r>
              <a:rPr lang="zh-CN" altLang="en-US" sz="2200" dirty="0" smtClean="0"/>
              <a:t>明的方法依赖于三个关键概念：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判定问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题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完全性只适用于判定问题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约</a:t>
            </a:r>
            <a:r>
              <a:rPr lang="zh-CN" altLang="en-US" sz="2200" dirty="0" smtClean="0"/>
              <a:t>：</a:t>
            </a:r>
            <a:r>
              <a:rPr lang="en-US" altLang="zh-CN" sz="2200" dirty="0"/>
              <a:t> NP</a:t>
            </a:r>
            <a:r>
              <a:rPr lang="zh-CN" altLang="en-US" sz="2200" dirty="0"/>
              <a:t>完全</a:t>
            </a:r>
            <a:r>
              <a:rPr lang="zh-CN" altLang="en-US" sz="2200" dirty="0" smtClean="0"/>
              <a:t>性的定义和证明方法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第一个</a:t>
            </a:r>
            <a:r>
              <a:rPr lang="en-US" altLang="zh-CN" sz="2200" b="1" dirty="0">
                <a:solidFill>
                  <a:srgbClr val="C00000"/>
                </a:solidFill>
              </a:rPr>
              <a:t>NP</a:t>
            </a:r>
            <a:r>
              <a:rPr lang="zh-CN" altLang="en-US" sz="2200" b="1" dirty="0">
                <a:solidFill>
                  <a:srgbClr val="C00000"/>
                </a:solidFill>
              </a:rPr>
              <a:t>完全问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题</a:t>
            </a:r>
            <a:r>
              <a:rPr lang="zh-CN" altLang="en-US" sz="2200" dirty="0" smtClean="0"/>
              <a:t>：应用规约技术的前提</a:t>
            </a:r>
            <a:endParaRPr lang="en-US" altLang="zh-CN" sz="2200" dirty="0" smtClean="0"/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已知一个</a:t>
            </a:r>
            <a:r>
              <a:rPr lang="en-US" altLang="zh-CN" sz="2200" dirty="0">
                <a:latin typeface="+mn-lt"/>
              </a:rPr>
              <a:t>NP</a:t>
            </a:r>
            <a:r>
              <a:rPr lang="zh-CN" altLang="en-US" sz="2200" dirty="0">
                <a:latin typeface="+mn-lt"/>
              </a:rPr>
              <a:t>完全的问题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才能通过规约的方法证明另一个问题也是</a:t>
            </a:r>
            <a:r>
              <a:rPr lang="en-US" altLang="zh-CN" sz="2200" dirty="0">
                <a:latin typeface="+mn-lt"/>
              </a:rPr>
              <a:t>NP</a:t>
            </a:r>
            <a:r>
              <a:rPr lang="zh-CN" altLang="en-US" sz="2200" dirty="0">
                <a:latin typeface="+mn-lt"/>
              </a:rPr>
              <a:t>完全的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第一个已知</a:t>
            </a:r>
            <a:r>
              <a:rPr lang="en-US" altLang="zh-CN" sz="2200" dirty="0">
                <a:latin typeface="+mn-lt"/>
              </a:rPr>
              <a:t>NPC</a:t>
            </a:r>
            <a:r>
              <a:rPr lang="zh-CN" altLang="en-US" sz="2200" dirty="0">
                <a:latin typeface="+mn-lt"/>
              </a:rPr>
              <a:t>问题是电路可满足性问题（</a:t>
            </a:r>
            <a:r>
              <a:rPr lang="en-US" altLang="zh-CN" sz="2200" dirty="0">
                <a:latin typeface="+mn-lt"/>
              </a:rPr>
              <a:t>SAT</a:t>
            </a:r>
            <a:r>
              <a:rPr lang="zh-CN" altLang="en-US" sz="2200" dirty="0">
                <a:latin typeface="+mn-lt"/>
              </a:rPr>
              <a:t>）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4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问题的规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约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748464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对于给定的判定问题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，希望在多项式时间内解决该问题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称某一特定问题的输入为该问题的一个实例（</a:t>
            </a:r>
            <a:r>
              <a:rPr lang="en-US" altLang="zh-CN" sz="2200" dirty="0" smtClean="0">
                <a:latin typeface="+mn-lt"/>
              </a:rPr>
              <a:t>instance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假</a:t>
            </a:r>
            <a:r>
              <a:rPr lang="zh-CN" altLang="en-US" sz="2200" dirty="0" smtClean="0">
                <a:latin typeface="+mn-lt"/>
              </a:rPr>
              <a:t>设有另一个不同的判定问题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可以在多项式时间内求解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假</a:t>
            </a:r>
            <a:r>
              <a:rPr lang="zh-CN" altLang="en-US" sz="2200" dirty="0" smtClean="0">
                <a:latin typeface="+mn-lt"/>
              </a:rPr>
              <a:t>设有如下过程，可以将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的任意实例</a:t>
            </a:r>
            <a:r>
              <a:rPr lang="en-US" altLang="zh-CN" sz="2200" dirty="0" smtClean="0"/>
              <a:t>α</a:t>
            </a:r>
            <a:r>
              <a:rPr lang="zh-CN" altLang="en-US" sz="2200" dirty="0" smtClean="0"/>
              <a:t>转化为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的实例</a:t>
            </a:r>
            <a:r>
              <a:rPr lang="en-US" altLang="zh-CN" sz="2200" dirty="0" smtClean="0"/>
              <a:t>β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转化操作需要多项式时间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两个实例的答案相同（</a:t>
            </a:r>
            <a:r>
              <a:rPr lang="en-US" altLang="zh-CN" sz="2200" dirty="0">
                <a:latin typeface="+mn-lt"/>
              </a:rPr>
              <a:t> α</a:t>
            </a:r>
            <a:r>
              <a:rPr lang="zh-CN" altLang="en-US" sz="2200" dirty="0" smtClean="0">
                <a:latin typeface="+mn-lt"/>
              </a:rPr>
              <a:t>的答案为真  </a:t>
            </a:r>
            <a:r>
              <a:rPr lang="en-GB" altLang="zh-CN" sz="2200" b="1" dirty="0" smtClean="0">
                <a:solidFill>
                  <a:srgbClr val="C00000"/>
                </a:solidFill>
                <a:latin typeface="+mn-lt"/>
              </a:rPr>
              <a:t>if</a:t>
            </a:r>
            <a:r>
              <a:rPr lang="en-GB" altLang="zh-CN" sz="2200" dirty="0" smtClean="0">
                <a:latin typeface="+mn-lt"/>
              </a:rPr>
              <a:t>  </a:t>
            </a:r>
            <a:r>
              <a:rPr lang="en-US" altLang="zh-CN" sz="2200" dirty="0" smtClean="0">
                <a:latin typeface="+mn-lt"/>
              </a:rPr>
              <a:t>β</a:t>
            </a:r>
            <a:r>
              <a:rPr lang="zh-CN" altLang="en-US" sz="2200" dirty="0" smtClean="0">
                <a:latin typeface="+mn-lt"/>
              </a:rPr>
              <a:t>的答案为真）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称该过程为多项式时间的</a:t>
            </a:r>
            <a:r>
              <a:rPr lang="zh-CN" altLang="en-US" sz="2200" b="1" dirty="0" smtClean="0">
                <a:solidFill>
                  <a:srgbClr val="C00000"/>
                </a:solidFill>
                <a:latin typeface="+mn-lt"/>
              </a:rPr>
              <a:t>规约算法</a:t>
            </a:r>
            <a:r>
              <a:rPr lang="zh-CN" altLang="en-US" sz="2200" dirty="0" smtClean="0">
                <a:latin typeface="+mn-lt"/>
              </a:rPr>
              <a:t>（</a:t>
            </a:r>
            <a:r>
              <a:rPr lang="en-US" altLang="zh-CN" sz="2200" dirty="0" smtClean="0">
                <a:latin typeface="+mn-lt"/>
              </a:rPr>
              <a:t>reduction algorithm</a:t>
            </a:r>
            <a:r>
              <a:rPr lang="zh-CN" altLang="en-US" sz="2200" dirty="0" smtClean="0">
                <a:latin typeface="+mn-lt"/>
              </a:rPr>
              <a:t>）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并且它提供了一种在多项式时间内解决问题</a:t>
            </a:r>
            <a:r>
              <a:rPr lang="en-US" altLang="zh-CN" sz="2200" dirty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的方法</a:t>
            </a:r>
            <a:endParaRPr lang="en-US" altLang="zh-CN" sz="2200" dirty="0">
              <a:latin typeface="+mn-lt"/>
            </a:endParaRP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首先利用规约算法将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的实例</a:t>
            </a:r>
            <a:r>
              <a:rPr lang="en-US" altLang="zh-CN" sz="2200" dirty="0"/>
              <a:t>α</a:t>
            </a:r>
            <a:r>
              <a:rPr lang="zh-CN" altLang="en-US" sz="2200" dirty="0"/>
              <a:t>转化为</a:t>
            </a:r>
            <a:r>
              <a:rPr lang="en-US" altLang="zh-CN" sz="2200" dirty="0"/>
              <a:t>B</a:t>
            </a:r>
            <a:r>
              <a:rPr lang="zh-CN" altLang="en-US" sz="2200" dirty="0"/>
              <a:t>的实例</a:t>
            </a:r>
            <a:r>
              <a:rPr lang="en-US" altLang="zh-CN" sz="2200" dirty="0" smtClean="0"/>
              <a:t>β</a:t>
            </a: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然后对实例</a:t>
            </a:r>
            <a:r>
              <a:rPr lang="en-US" altLang="zh-CN" sz="2200" dirty="0" smtClean="0"/>
              <a:t>β</a:t>
            </a:r>
            <a:r>
              <a:rPr lang="zh-CN" altLang="en-US" sz="2200" dirty="0" smtClean="0">
                <a:latin typeface="+mn-lt"/>
              </a:rPr>
              <a:t>运行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的多项式时间判定算法</a:t>
            </a:r>
            <a:endParaRPr lang="en-US" altLang="zh-CN" sz="2200" dirty="0" smtClean="0">
              <a:latin typeface="+mn-lt"/>
            </a:endParaRP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>
                <a:latin typeface="+mn-lt"/>
              </a:rPr>
              <a:t>最</a:t>
            </a:r>
            <a:r>
              <a:rPr lang="zh-CN" altLang="en-US" sz="2200" dirty="0" smtClean="0">
                <a:latin typeface="+mn-lt"/>
              </a:rPr>
              <a:t>后将</a:t>
            </a:r>
            <a:r>
              <a:rPr lang="en-US" altLang="zh-CN" sz="2200" dirty="0" smtClean="0"/>
              <a:t>β</a:t>
            </a:r>
            <a:r>
              <a:rPr lang="zh-CN" altLang="en-US" sz="2200" dirty="0" smtClean="0">
                <a:latin typeface="+mn-lt"/>
              </a:rPr>
              <a:t>的答案作为</a:t>
            </a:r>
            <a:r>
              <a:rPr lang="en-US" altLang="zh-CN" sz="2200" dirty="0"/>
              <a:t>α</a:t>
            </a:r>
            <a:r>
              <a:rPr lang="zh-CN" altLang="en-US" sz="2200" dirty="0" smtClean="0">
                <a:latin typeface="+mn-lt"/>
              </a:rPr>
              <a:t>的答案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由</a:t>
            </a:r>
            <a:r>
              <a:rPr lang="zh-CN" altLang="en-US" sz="2200" dirty="0" smtClean="0">
                <a:latin typeface="+mn-lt"/>
              </a:rPr>
              <a:t>于每一步只需多项式时间，因此判定</a:t>
            </a:r>
            <a:r>
              <a:rPr lang="en-US" altLang="zh-CN" sz="2200" dirty="0"/>
              <a:t>α</a:t>
            </a:r>
            <a:r>
              <a:rPr lang="zh-CN" altLang="en-US" sz="2200" dirty="0" smtClean="0">
                <a:latin typeface="+mn-lt"/>
              </a:rPr>
              <a:t>只需多项式时间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22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问题的规约（续）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证明某一问题是</a:t>
            </a:r>
            <a:r>
              <a:rPr lang="en-US" altLang="zh-CN" sz="2200" dirty="0" smtClean="0">
                <a:latin typeface="+mn-lt"/>
              </a:rPr>
              <a:t>NP</a:t>
            </a:r>
            <a:r>
              <a:rPr lang="zh-CN" altLang="en-US" sz="2200" dirty="0" smtClean="0">
                <a:latin typeface="+mn-lt"/>
              </a:rPr>
              <a:t>完全的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通过将对问题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的求解“规约”为对问题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的求解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就可以利用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的“易求解性”来证明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的“易求解性”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证明问题是</a:t>
            </a:r>
            <a:r>
              <a:rPr lang="en-US" altLang="zh-CN" sz="2200" dirty="0">
                <a:latin typeface="+mn-lt"/>
              </a:rPr>
              <a:t>NPC</a:t>
            </a:r>
            <a:r>
              <a:rPr lang="zh-CN" altLang="en-US" sz="2200" dirty="0">
                <a:latin typeface="+mn-lt"/>
              </a:rPr>
              <a:t>的思路恰恰与之相反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利用规约表明对特定问题而言不存在多项式时间的算法</a:t>
            </a:r>
            <a:endParaRPr lang="zh-CN" altLang="en-US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设：已知判定问</a:t>
            </a:r>
            <a:r>
              <a:rPr lang="zh-CN" altLang="en-US" sz="2200" dirty="0">
                <a:latin typeface="+mn-lt"/>
              </a:rPr>
              <a:t>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不可能存在多项式时间的算法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并</a:t>
            </a:r>
            <a:r>
              <a:rPr lang="zh-CN" altLang="en-US" sz="2200" dirty="0" smtClean="0">
                <a:latin typeface="+mn-lt"/>
              </a:rPr>
              <a:t>设有一个多项式时间的规约将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的实例转化为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的实例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则可以利用反证法证明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不可能存在多项式时间的算法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相反假设：</a:t>
            </a:r>
            <a:r>
              <a:rPr lang="en-US" altLang="zh-CN" sz="2200" dirty="0">
                <a:latin typeface="+mn-lt"/>
              </a:rPr>
              <a:t>B</a:t>
            </a:r>
            <a:r>
              <a:rPr lang="zh-CN" altLang="en-US" sz="2200" dirty="0">
                <a:latin typeface="+mn-lt"/>
              </a:rPr>
              <a:t>有一个多项式时间的算法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则根据规约算</a:t>
            </a:r>
            <a:r>
              <a:rPr lang="zh-CN" altLang="en-US" sz="2200" dirty="0" smtClean="0">
                <a:latin typeface="+mn-lt"/>
              </a:rPr>
              <a:t>法：</a:t>
            </a:r>
            <a:r>
              <a:rPr lang="zh-CN" altLang="en-US" sz="2200" dirty="0">
                <a:latin typeface="+mn-lt"/>
              </a:rPr>
              <a:t>可以在多项式时间内解决问题</a:t>
            </a:r>
            <a:r>
              <a:rPr lang="en-US" altLang="zh-CN" sz="2200" dirty="0">
                <a:latin typeface="+mn-lt"/>
              </a:rPr>
              <a:t>A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显然与已知矛盾（判定问题</a:t>
            </a:r>
            <a:r>
              <a:rPr lang="en-US" altLang="zh-CN" sz="2200" dirty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没有多项式时间的算法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注意：无法假设问</a:t>
            </a:r>
            <a:r>
              <a:rPr lang="zh-CN" altLang="en-US" sz="2200" dirty="0">
                <a:latin typeface="+mn-lt"/>
              </a:rPr>
              <a:t>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绝</a:t>
            </a:r>
            <a:r>
              <a:rPr lang="zh-CN" altLang="en-US" sz="2200" dirty="0" smtClean="0">
                <a:latin typeface="+mn-lt"/>
              </a:rPr>
              <a:t>对没有多</a:t>
            </a:r>
            <a:r>
              <a:rPr lang="zh-CN" altLang="en-US" sz="2200" dirty="0">
                <a:latin typeface="+mn-lt"/>
              </a:rPr>
              <a:t>项式时间的算法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50"/>
            <a:ext cx="9144000" cy="6492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kern="1200" dirty="0">
                <a:solidFill>
                  <a:schemeClr val="bg2">
                    <a:lumMod val="10000"/>
                  </a:schemeClr>
                </a:solidFill>
              </a:rPr>
              <a:t>知识要点</a:t>
            </a:r>
          </a:p>
        </p:txBody>
      </p:sp>
      <p:sp>
        <p:nvSpPr>
          <p:cNvPr id="4" name="副标题 2"/>
          <p:cNvSpPr txBox="1">
            <a:spLocks noChangeArrowheads="1"/>
          </p:cNvSpPr>
          <p:nvPr/>
        </p:nvSpPr>
        <p:spPr>
          <a:xfrm>
            <a:off x="251520" y="764704"/>
            <a:ext cx="8784976" cy="5688632"/>
          </a:xfrm>
          <a:prstGeom prst="rect">
            <a:avLst/>
          </a:prstGeom>
        </p:spPr>
        <p:txBody>
          <a:bodyPr lIns="0" rIns="18288"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ym typeface="Arial" charset="0"/>
              </a:rPr>
              <a:t> 掌</a:t>
            </a:r>
            <a:r>
              <a:rPr lang="zh-CN" altLang="en-US" sz="2200" kern="0" dirty="0">
                <a:sym typeface="Arial" charset="0"/>
              </a:rPr>
              <a:t>握用回溯法解题的算法框</a:t>
            </a:r>
            <a:r>
              <a:rPr lang="zh-CN" altLang="en-US" sz="2200" kern="0" dirty="0" smtClean="0">
                <a:sym typeface="Arial" charset="0"/>
              </a:rPr>
              <a:t>架</a:t>
            </a:r>
            <a:endParaRPr lang="zh-CN" altLang="en-US" sz="220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子</a:t>
            </a:r>
            <a:r>
              <a:rPr lang="zh-CN" altLang="en-US" sz="2200" b="0" kern="0" dirty="0"/>
              <a:t>集树算法框架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排</a:t>
            </a:r>
            <a:r>
              <a:rPr lang="zh-CN" altLang="en-US" sz="2200" b="0" kern="0" dirty="0"/>
              <a:t>列树算法框</a:t>
            </a:r>
            <a:r>
              <a:rPr lang="zh-CN" altLang="en-US" sz="2200" b="0" kern="0" dirty="0" smtClean="0"/>
              <a:t>架</a:t>
            </a:r>
            <a:endParaRPr lang="en-US" altLang="zh-CN" sz="2200" b="0" kern="0" dirty="0" smtClean="0"/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ym typeface="Arial" charset="0"/>
              </a:rPr>
              <a:t> 了解</a:t>
            </a:r>
            <a:r>
              <a:rPr lang="en-US" altLang="zh-CN" sz="2200" kern="0" dirty="0" smtClean="0">
                <a:sym typeface="Arial" charset="0"/>
              </a:rPr>
              <a:t>NP</a:t>
            </a:r>
            <a:r>
              <a:rPr lang="zh-CN" altLang="en-US" sz="2200" kern="0" dirty="0" smtClean="0">
                <a:sym typeface="Arial" charset="0"/>
              </a:rPr>
              <a:t>完全问题</a:t>
            </a:r>
            <a:endParaRPr lang="zh-CN" altLang="en-US" sz="2200" kern="0" dirty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en-US" altLang="zh-CN" sz="2200" b="0" kern="0" dirty="0" smtClean="0"/>
              <a:t> NP</a:t>
            </a:r>
            <a:r>
              <a:rPr lang="zh-CN" altLang="en-US" sz="2200" b="0" kern="0" dirty="0" smtClean="0"/>
              <a:t>完全问题的定义和研究意义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chemeClr val="bg2">
                    <a:lumMod val="10000"/>
                  </a:schemeClr>
                </a:solidFill>
              </a:rPr>
              <a:t> 通</a:t>
            </a:r>
            <a:r>
              <a:rPr lang="zh-CN" altLang="en-US" sz="2200" kern="0" dirty="0">
                <a:solidFill>
                  <a:schemeClr val="bg2">
                    <a:lumMod val="10000"/>
                  </a:schemeClr>
                </a:solidFill>
              </a:rPr>
              <a:t>过应用范例学习回溯法的设计策</a:t>
            </a:r>
            <a:r>
              <a:rPr lang="zh-CN" altLang="en-US" sz="2200" kern="0" dirty="0" smtClean="0">
                <a:solidFill>
                  <a:schemeClr val="bg2">
                    <a:lumMod val="10000"/>
                  </a:schemeClr>
                </a:solidFill>
              </a:rPr>
              <a:t>略</a:t>
            </a:r>
            <a:r>
              <a:rPr lang="zh-CN" altLang="en-US" sz="2200" kern="0" dirty="0" smtClean="0"/>
              <a:t> </a:t>
            </a:r>
            <a:endParaRPr lang="en-US" altLang="zh-CN" sz="220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</a:t>
            </a:r>
            <a:r>
              <a:rPr lang="en-US" altLang="zh-CN" sz="2200" b="0" kern="0" dirty="0" smtClean="0"/>
              <a:t>0/1</a:t>
            </a:r>
            <a:r>
              <a:rPr lang="zh-CN" altLang="en-US" sz="2200" b="0" kern="0" dirty="0"/>
              <a:t>背包问题；旅行商问题（</a:t>
            </a:r>
            <a:r>
              <a:rPr lang="en-US" altLang="zh-CN" sz="2200" b="0" kern="0" dirty="0"/>
              <a:t>TSP</a:t>
            </a:r>
            <a:r>
              <a:rPr lang="zh-CN" altLang="en-US" sz="2200" b="0" kern="0" dirty="0" smtClean="0"/>
              <a:t>）；最</a:t>
            </a:r>
            <a:r>
              <a:rPr lang="zh-CN" altLang="en-US" sz="2200" b="0" kern="0" dirty="0"/>
              <a:t>优装载问</a:t>
            </a:r>
            <a:r>
              <a:rPr lang="zh-CN" altLang="en-US" sz="2200" b="0" kern="0" dirty="0" smtClean="0"/>
              <a:t>题</a:t>
            </a:r>
            <a:endParaRPr lang="en-US" altLang="zh-CN" sz="2200" b="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批</a:t>
            </a:r>
            <a:r>
              <a:rPr lang="zh-CN" altLang="en-US" sz="2200" b="0" kern="0" dirty="0"/>
              <a:t>处理作业调度；连续邮资问题；</a:t>
            </a:r>
            <a:r>
              <a:rPr lang="zh-CN" altLang="en-US" sz="2200" b="0" kern="0" dirty="0" smtClean="0"/>
              <a:t>圆</a:t>
            </a:r>
            <a:r>
              <a:rPr lang="zh-CN" altLang="en-US" sz="2200" b="0" kern="0" dirty="0"/>
              <a:t>排列问题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</a:t>
            </a:r>
            <a:r>
              <a:rPr lang="en-US" altLang="zh-CN" sz="2200" b="0" kern="0" dirty="0"/>
              <a:t>N-</a:t>
            </a:r>
            <a:r>
              <a:rPr lang="zh-CN" altLang="en-US" sz="2200" b="0" kern="0" dirty="0"/>
              <a:t>皇后问题</a:t>
            </a:r>
            <a:r>
              <a:rPr lang="zh-CN" altLang="en-US" sz="2200" b="0" kern="0" dirty="0" smtClean="0"/>
              <a:t>；</a:t>
            </a:r>
            <a:r>
              <a:rPr lang="zh-CN" altLang="en-US" sz="2200" b="0" kern="0" dirty="0"/>
              <a:t>最大团问题；图的</a:t>
            </a:r>
            <a:r>
              <a:rPr lang="en-US" altLang="zh-CN" sz="2200" b="0" kern="0" dirty="0"/>
              <a:t>m</a:t>
            </a:r>
            <a:r>
              <a:rPr lang="zh-CN" altLang="en-US" sz="2200" b="0" kern="0" dirty="0"/>
              <a:t>着色问题</a:t>
            </a:r>
            <a:endParaRPr lang="en-US" altLang="zh-CN" sz="2200" b="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NPH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NP-Complete</a:t>
            </a:r>
            <a:r>
              <a:rPr lang="zh-CN" altLang="en-US" sz="2200" dirty="0" smtClean="0"/>
              <a:t>的形式化定义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4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如果一个判定问题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属于</a:t>
            </a:r>
            <a:r>
              <a:rPr lang="en-US" altLang="zh-CN" sz="2200" dirty="0" smtClean="0"/>
              <a:t>NP</a:t>
            </a:r>
          </a:p>
          <a:p>
            <a:pPr marL="1033200" lvl="1" indent="-457200" eaLnBrk="1" hangingPunct="1">
              <a:lnSpc>
                <a:spcPct val="14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而且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中的任何问题均可在多项式时间内规约到</a:t>
            </a:r>
            <a:r>
              <a:rPr lang="en-US" altLang="zh-CN" sz="2200" dirty="0" smtClean="0"/>
              <a:t>A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完全的（</a:t>
            </a:r>
            <a:r>
              <a:rPr lang="en-GB" altLang="zh-CN" sz="2200" dirty="0" smtClean="0"/>
              <a:t>NP-Complete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判</a:t>
            </a:r>
            <a:r>
              <a:rPr lang="zh-CN" altLang="en-US" sz="2200" dirty="0" smtClean="0"/>
              <a:t>断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是否属于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类可以看其解是否可在多项式时间内被验证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NP-Hard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形式化定</a:t>
            </a:r>
            <a:r>
              <a:rPr lang="zh-CN" altLang="en-US" sz="2200" dirty="0" smtClean="0"/>
              <a:t>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如果一个问题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满足上述条件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，则称之为</a:t>
            </a:r>
            <a:r>
              <a:rPr lang="en-GB" altLang="zh-CN" sz="2200" dirty="0" smtClean="0"/>
              <a:t>NP-Hard</a:t>
            </a:r>
            <a:r>
              <a:rPr lang="zh-CN" altLang="en-US" sz="2200" dirty="0" smtClean="0"/>
              <a:t>问题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也就是说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无论问题</a:t>
            </a:r>
            <a:r>
              <a:rPr lang="en-US" altLang="zh-CN" sz="2200" dirty="0"/>
              <a:t>B</a:t>
            </a:r>
            <a:r>
              <a:rPr lang="zh-CN" altLang="en-US" sz="2200" dirty="0"/>
              <a:t>是否属于</a:t>
            </a:r>
            <a:r>
              <a:rPr lang="en-US" altLang="zh-CN" sz="2200" dirty="0"/>
              <a:t>NP</a:t>
            </a:r>
            <a:r>
              <a:rPr lang="zh-CN" altLang="en-US" sz="2200" dirty="0" smtClean="0"/>
              <a:t>类（是</a:t>
            </a:r>
            <a:r>
              <a:rPr lang="zh-CN" altLang="en-US" sz="2200" dirty="0"/>
              <a:t>否满足条件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若某</a:t>
            </a:r>
            <a:r>
              <a:rPr lang="zh-CN" altLang="en-US" sz="2200" dirty="0"/>
              <a:t>一</a:t>
            </a:r>
            <a:r>
              <a:rPr lang="en-US" altLang="zh-CN" sz="2200" dirty="0"/>
              <a:t>NPC</a:t>
            </a:r>
            <a:r>
              <a:rPr lang="zh-CN" altLang="en-US" sz="2200" dirty="0"/>
              <a:t>问题可在多项式时间</a:t>
            </a:r>
            <a:r>
              <a:rPr lang="zh-CN" altLang="en-US" sz="2200" dirty="0" smtClean="0"/>
              <a:t>内</a:t>
            </a:r>
            <a:r>
              <a:rPr lang="zh-CN" altLang="en-US" sz="2200" dirty="0"/>
              <a:t>规</a:t>
            </a:r>
            <a:r>
              <a:rPr lang="zh-CN" altLang="en-US" sz="2200" dirty="0" smtClean="0"/>
              <a:t>约到</a:t>
            </a:r>
            <a:r>
              <a:rPr lang="en-US" altLang="zh-CN" sz="2200" dirty="0" smtClean="0"/>
              <a:t>B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</a:t>
            </a:r>
            <a:r>
              <a:rPr lang="zh-CN" altLang="en-US" sz="2200" dirty="0"/>
              <a:t>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NPH</a:t>
            </a:r>
            <a:r>
              <a:rPr lang="zh-CN" altLang="en-US" sz="2200" dirty="0" smtClean="0"/>
              <a:t>问题（</a:t>
            </a:r>
            <a:r>
              <a:rPr lang="en-GB" altLang="zh-CN" sz="2200" dirty="0"/>
              <a:t>NP-Hard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021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一些经典的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dirty="0"/>
              <a:t>经典</a:t>
            </a:r>
            <a:r>
              <a:rPr lang="en-GB" altLang="zh-CN" sz="2200" dirty="0" smtClean="0"/>
              <a:t>NPC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GB" altLang="zh-CN" sz="2200" b="1" dirty="0"/>
              <a:t>SAT</a:t>
            </a:r>
            <a:r>
              <a:rPr lang="zh-CN" altLang="en-US" sz="2200" b="1" dirty="0"/>
              <a:t>问题</a:t>
            </a:r>
            <a:r>
              <a:rPr lang="zh-CN" altLang="en-US" sz="2200" dirty="0"/>
              <a:t>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个布尔变量的逻辑表达式，求解使表达式为真的变量值组合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背包问题</a:t>
            </a:r>
            <a:r>
              <a:rPr lang="zh-CN" altLang="en-US" sz="2200" dirty="0"/>
              <a:t>：给定背包容量</a:t>
            </a:r>
            <a:r>
              <a:rPr lang="en-US" altLang="zh-CN" sz="2200" dirty="0"/>
              <a:t>C</a:t>
            </a:r>
            <a:r>
              <a:rPr lang="zh-CN" altLang="en-US" sz="2200" dirty="0"/>
              <a:t>和</a:t>
            </a:r>
            <a:r>
              <a:rPr lang="en-US" altLang="zh-CN" sz="2200" dirty="0"/>
              <a:t>n</a:t>
            </a:r>
            <a:r>
              <a:rPr lang="zh-CN" altLang="en-US" sz="2200" dirty="0"/>
              <a:t>件物</a:t>
            </a:r>
            <a:r>
              <a:rPr lang="zh-CN" altLang="en-US" sz="2200" dirty="0" smtClean="0"/>
              <a:t>品及其重量，</a:t>
            </a:r>
            <a:r>
              <a:rPr lang="zh-CN" altLang="en-US" sz="2200" dirty="0"/>
              <a:t>求解物品选取方</a:t>
            </a:r>
            <a:r>
              <a:rPr lang="zh-CN" altLang="en-US" sz="2200" dirty="0" smtClean="0"/>
              <a:t>案，使得</a:t>
            </a:r>
            <a:r>
              <a:rPr lang="zh-CN" altLang="en-US" sz="2200" dirty="0"/>
              <a:t>选出的</a:t>
            </a:r>
            <a:r>
              <a:rPr lang="zh-CN" altLang="en-US" sz="2200" dirty="0" smtClean="0"/>
              <a:t>物</a:t>
            </a:r>
            <a:r>
              <a:rPr lang="zh-CN" altLang="en-US" sz="2200" dirty="0"/>
              <a:t>品重</a:t>
            </a:r>
            <a:r>
              <a:rPr lang="zh-CN" altLang="en-US" sz="2200" dirty="0" smtClean="0"/>
              <a:t>量之和恰</a:t>
            </a:r>
            <a:r>
              <a:rPr lang="zh-CN" altLang="en-US" sz="2200" dirty="0"/>
              <a:t>好为</a:t>
            </a:r>
            <a:r>
              <a:rPr lang="en-US" altLang="zh-CN" sz="2200" dirty="0" smtClean="0"/>
              <a:t>C</a:t>
            </a:r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旅行商问题</a:t>
            </a:r>
            <a:r>
              <a:rPr lang="zh-CN" altLang="en-US" sz="2200" dirty="0"/>
              <a:t>（最优）：对于输入的包含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个点的带权完全图，要求输出一条遍历了所</a:t>
            </a:r>
            <a:r>
              <a:rPr lang="zh-CN" altLang="en-US" sz="2200" dirty="0" smtClean="0"/>
              <a:t>有顶点的</a:t>
            </a:r>
            <a:r>
              <a:rPr lang="zh-CN" altLang="en-US" sz="2200" dirty="0"/>
              <a:t>总权值和最小的路</a:t>
            </a:r>
            <a:r>
              <a:rPr lang="zh-CN" altLang="en-US" sz="2200" dirty="0" smtClean="0"/>
              <a:t>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/>
              <a:t>n</a:t>
            </a:r>
            <a:r>
              <a:rPr lang="zh-CN" altLang="en-US" sz="2200" b="1" dirty="0"/>
              <a:t>皇后问题</a:t>
            </a:r>
            <a:r>
              <a:rPr lang="zh-CN" altLang="en-US" sz="2200" dirty="0"/>
              <a:t>：对于输入的</a:t>
            </a:r>
            <a:r>
              <a:rPr lang="en-US" altLang="zh-CN" sz="2200" dirty="0"/>
              <a:t>n</a:t>
            </a:r>
            <a:r>
              <a:rPr lang="zh-CN" altLang="en-US" sz="2200" dirty="0"/>
              <a:t>，要求输出一个在</a:t>
            </a:r>
            <a:r>
              <a:rPr lang="en-US" altLang="zh-CN" sz="2200" dirty="0" err="1" smtClean="0"/>
              <a:t>nxn</a:t>
            </a:r>
            <a:r>
              <a:rPr lang="zh-CN" altLang="en-US" sz="2200" dirty="0"/>
              <a:t>的国际象棋棋盘上放置了</a:t>
            </a:r>
            <a:r>
              <a:rPr lang="en-US" altLang="zh-CN" sz="2200" dirty="0"/>
              <a:t>n</a:t>
            </a:r>
            <a:r>
              <a:rPr lang="zh-CN" altLang="en-US" sz="2200" dirty="0"/>
              <a:t>个互不攻击的皇后的方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精确覆盖问题</a:t>
            </a:r>
            <a:r>
              <a:rPr lang="zh-CN" altLang="en-US" sz="2200" dirty="0"/>
              <a:t>：对于输入</a:t>
            </a:r>
            <a:r>
              <a:rPr lang="en-US" altLang="zh-CN" sz="2200" dirty="0" smtClean="0"/>
              <a:t>0/1</a:t>
            </a:r>
            <a:r>
              <a:rPr lang="zh-CN" altLang="en-US" sz="2200" dirty="0"/>
              <a:t>矩阵，要求输出矩阵的若干个行号，使得输入的</a:t>
            </a:r>
            <a:r>
              <a:rPr lang="en-US" altLang="zh-CN" sz="2200" dirty="0" smtClean="0"/>
              <a:t>0/1</a:t>
            </a:r>
            <a:r>
              <a:rPr lang="zh-CN" altLang="en-US" sz="2200" dirty="0"/>
              <a:t>矩阵只保留输出的行后每列正好有一个</a:t>
            </a:r>
            <a:r>
              <a:rPr lang="en-US" altLang="zh-CN" sz="2200" dirty="0"/>
              <a:t>1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GB" altLang="zh-CN" sz="2200" dirty="0"/>
              <a:t>NP-Hard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r>
              <a:rPr lang="zh-CN" altLang="en-US" sz="2200" dirty="0"/>
              <a:t>示例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zh-CN" altLang="en-US" sz="2200" b="1" dirty="0"/>
              <a:t>旅行商问题</a:t>
            </a:r>
            <a:r>
              <a:rPr lang="zh-CN" altLang="en-US" sz="2200" dirty="0"/>
              <a:t>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个点的带权完全图和一个正实数</a:t>
            </a:r>
            <a:r>
              <a:rPr lang="en-US" altLang="zh-CN" sz="2200" dirty="0"/>
              <a:t>c</a:t>
            </a:r>
            <a:r>
              <a:rPr lang="zh-CN" altLang="en-US" sz="2200" dirty="0"/>
              <a:t>，要求输出一条遍历了所有点的总权值和不超过</a:t>
            </a:r>
            <a:r>
              <a:rPr lang="en-US" altLang="zh-CN" sz="2200" dirty="0"/>
              <a:t>c</a:t>
            </a:r>
            <a:r>
              <a:rPr lang="zh-CN" altLang="en-US" sz="2200" dirty="0"/>
              <a:t>的路径</a:t>
            </a:r>
            <a:endParaRPr lang="en-GB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0617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完全性小结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判定</a:t>
            </a:r>
            <a:r>
              <a:rPr lang="zh-CN" altLang="en-US" sz="2200" dirty="0" smtClean="0"/>
              <a:t>问</a:t>
            </a:r>
            <a:r>
              <a:rPr lang="zh-CN" altLang="en-US" sz="2200" dirty="0"/>
              <a:t>题</a:t>
            </a:r>
            <a:r>
              <a:rPr lang="en-US" altLang="zh-CN" sz="2200" dirty="0"/>
              <a:t>A</a:t>
            </a:r>
            <a:r>
              <a:rPr lang="zh-CN" altLang="en-US" sz="2200" dirty="0"/>
              <a:t>是</a:t>
            </a:r>
            <a:r>
              <a:rPr lang="en-US" altLang="zh-CN" sz="2200" dirty="0"/>
              <a:t>NP</a:t>
            </a:r>
            <a:r>
              <a:rPr lang="zh-CN" altLang="en-US" sz="2200" dirty="0"/>
              <a:t>完全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果问</a:t>
            </a:r>
            <a:r>
              <a:rPr lang="zh-CN" altLang="en-US" sz="2200" dirty="0"/>
              <a:t>题</a:t>
            </a:r>
            <a:r>
              <a:rPr lang="en-US" altLang="zh-CN" sz="2200" dirty="0"/>
              <a:t>A</a:t>
            </a:r>
            <a:r>
              <a:rPr lang="zh-CN" altLang="en-US" sz="2200" dirty="0"/>
              <a:t>属于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类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而且</a:t>
            </a:r>
            <a:r>
              <a:rPr lang="en-US" altLang="zh-CN" sz="2200" dirty="0"/>
              <a:t>NP</a:t>
            </a:r>
            <a:r>
              <a:rPr lang="zh-CN" altLang="en-US" sz="2200" dirty="0"/>
              <a:t>中的任何问题均可在多项式时间内规约到</a:t>
            </a:r>
            <a:r>
              <a:rPr lang="en-US" altLang="zh-CN" sz="2200" dirty="0" smtClean="0"/>
              <a:t>A</a:t>
            </a: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研究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完全问题的意义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如果任何一个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问题可以在多项式时间内解决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</a:t>
            </a:r>
            <a:r>
              <a:rPr lang="en-US" altLang="zh-CN" sz="2200" dirty="0"/>
              <a:t>NP</a:t>
            </a:r>
            <a:r>
              <a:rPr lang="zh-CN" altLang="en-US" sz="2200" dirty="0"/>
              <a:t>中的所有问题都有一个多项式时间的算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</a:t>
            </a:r>
            <a:r>
              <a:rPr lang="zh-CN" altLang="en-US" sz="2200" dirty="0" smtClean="0"/>
              <a:t>此：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问题是计算机科学领域最引入注目的问题</a:t>
            </a:r>
            <a:endParaRPr lang="en-GB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要</a:t>
            </a:r>
            <a:r>
              <a:rPr lang="zh-CN" altLang="en-US" sz="2200" dirty="0"/>
              <a:t>成</a:t>
            </a:r>
            <a:r>
              <a:rPr lang="zh-CN" altLang="en-US" sz="2200" dirty="0" smtClean="0"/>
              <a:t>为一名优秀的算法设计者，熟悉这类问题是非常重要的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很多自然有趣的问题并不比图的搜索等问题更困难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目</a:t>
            </a:r>
            <a:r>
              <a:rPr lang="zh-CN" altLang="en-US" sz="2200" dirty="0" smtClean="0"/>
              <a:t>前已经证明的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完全问题高达上千种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迄</a:t>
            </a:r>
            <a:r>
              <a:rPr lang="zh-CN" altLang="en-US" sz="2200" dirty="0"/>
              <a:t>今尚未发现任何一个</a:t>
            </a:r>
            <a:r>
              <a:rPr lang="en-US" altLang="zh-CN" sz="2200" dirty="0"/>
              <a:t>NPC</a:t>
            </a:r>
            <a:r>
              <a:rPr lang="zh-CN" altLang="en-US" sz="2200" dirty="0"/>
              <a:t>问题的多项式时间解决方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果问题是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的，更好的做法是采用</a:t>
            </a:r>
            <a:r>
              <a:rPr lang="zh-CN" altLang="en-US" sz="2200" b="1" dirty="0" smtClean="0"/>
              <a:t>近似算法</a:t>
            </a:r>
            <a:r>
              <a:rPr lang="zh-CN" altLang="en-US" sz="2200" dirty="0" smtClean="0"/>
              <a:t>求解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1329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搜索算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法简介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穷举搜</a:t>
            </a:r>
            <a:r>
              <a:rPr lang="zh-CN" altLang="en-US" sz="2200" dirty="0" smtClean="0"/>
              <a:t>索（</a:t>
            </a:r>
            <a:r>
              <a:rPr lang="en-GB" altLang="zh-CN" sz="2200" dirty="0"/>
              <a:t> brute-force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盲目搜索（</a:t>
            </a:r>
            <a:r>
              <a:rPr lang="en-GB" altLang="zh-CN" sz="2200" dirty="0"/>
              <a:t>blind search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深</a:t>
            </a:r>
            <a:r>
              <a:rPr lang="zh-CN" altLang="en-US" sz="2200" dirty="0"/>
              <a:t>度优先（</a:t>
            </a:r>
            <a:r>
              <a:rPr lang="en-GB" altLang="zh-CN" sz="2200" dirty="0"/>
              <a:t>DFS</a:t>
            </a:r>
            <a:r>
              <a:rPr lang="zh-CN" altLang="en-GB" sz="2200" dirty="0"/>
              <a:t>）：</a:t>
            </a:r>
            <a:r>
              <a:rPr lang="zh-CN" altLang="en-US" sz="2200" dirty="0"/>
              <a:t>回溯法</a:t>
            </a:r>
            <a:r>
              <a:rPr lang="en-US" altLang="zh-CN" sz="2200" dirty="0"/>
              <a:t>( </a:t>
            </a:r>
            <a:r>
              <a:rPr lang="en-GB" altLang="zh-CN" sz="2200" dirty="0"/>
              <a:t>Backtracking)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广度优先搜索（</a:t>
            </a:r>
            <a:r>
              <a:rPr lang="en-GB" altLang="zh-CN" sz="2200" dirty="0"/>
              <a:t>BFS</a:t>
            </a:r>
            <a:r>
              <a:rPr lang="zh-CN" altLang="en-GB" sz="2200" dirty="0"/>
              <a:t>）：</a:t>
            </a:r>
            <a:r>
              <a:rPr lang="zh-CN" altLang="en-US" sz="2200" dirty="0"/>
              <a:t>分支限界法</a:t>
            </a:r>
            <a:r>
              <a:rPr lang="en-US" altLang="zh-CN" sz="2200" dirty="0"/>
              <a:t>(</a:t>
            </a:r>
            <a:r>
              <a:rPr lang="en-GB" altLang="zh-CN" sz="2200" dirty="0"/>
              <a:t>Branch &amp; Bound)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博弈树搜索（</a:t>
            </a:r>
            <a:r>
              <a:rPr lang="en-GB" altLang="zh-CN" sz="2200" dirty="0"/>
              <a:t>game-tree</a:t>
            </a:r>
            <a:r>
              <a:rPr lang="zh-CN" altLang="en-GB" sz="2200" dirty="0"/>
              <a:t>）：</a:t>
            </a:r>
            <a:r>
              <a:rPr lang="el-GR" altLang="zh-CN" sz="2200" dirty="0"/>
              <a:t>α-β</a:t>
            </a:r>
            <a:r>
              <a:rPr lang="zh-CN" altLang="en-US" sz="2200" dirty="0"/>
              <a:t>剪枝算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启发式搜索（</a:t>
            </a:r>
            <a:r>
              <a:rPr lang="en-GB" altLang="zh-CN" sz="2200" dirty="0"/>
              <a:t>heuristic search</a:t>
            </a:r>
            <a:r>
              <a:rPr lang="zh-CN" altLang="en-US" sz="2200" dirty="0" smtClean="0"/>
              <a:t>）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en-GB" altLang="zh-CN" sz="2200" dirty="0" smtClean="0"/>
              <a:t>A</a:t>
            </a:r>
            <a:r>
              <a:rPr lang="en-GB" altLang="zh-CN" sz="2200" dirty="0"/>
              <a:t>*</a:t>
            </a:r>
            <a:r>
              <a:rPr lang="zh-CN" altLang="en-US" sz="2200" dirty="0"/>
              <a:t>算法：</a:t>
            </a:r>
            <a:r>
              <a:rPr lang="en-GB" altLang="zh-CN" sz="2200" dirty="0"/>
              <a:t>IDA*</a:t>
            </a:r>
            <a:r>
              <a:rPr lang="zh-CN" altLang="en-US" sz="2200" dirty="0"/>
              <a:t>算法</a:t>
            </a:r>
            <a:r>
              <a:rPr lang="zh-CN" altLang="en-US" sz="2200" dirty="0" smtClean="0"/>
              <a:t>，</a:t>
            </a:r>
            <a:r>
              <a:rPr lang="en-GB" altLang="zh-CN" sz="2200" dirty="0"/>
              <a:t> B</a:t>
            </a:r>
            <a:r>
              <a:rPr lang="en-GB" altLang="zh-CN" sz="2200" dirty="0" smtClean="0"/>
              <a:t>*</a:t>
            </a:r>
            <a:r>
              <a:rPr lang="zh-CN" altLang="en-US" sz="2200" dirty="0" smtClean="0"/>
              <a:t>，局</a:t>
            </a:r>
            <a:r>
              <a:rPr lang="zh-CN" altLang="en-US" sz="2200" dirty="0"/>
              <a:t>部择优搜索</a:t>
            </a:r>
            <a:r>
              <a:rPr lang="zh-CN" altLang="en-US" sz="2200" dirty="0" smtClean="0"/>
              <a:t>法，最</a:t>
            </a:r>
            <a:r>
              <a:rPr lang="zh-CN" altLang="en-US" sz="2200" dirty="0"/>
              <a:t>好优先搜索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仿生算法：蚁</a:t>
            </a:r>
            <a:r>
              <a:rPr lang="zh-CN" altLang="en-US" sz="2200" dirty="0"/>
              <a:t>群算法</a:t>
            </a:r>
            <a:r>
              <a:rPr lang="zh-CN" altLang="en-US" sz="2200" dirty="0" smtClean="0"/>
              <a:t>，蜂群算法，禁忌算法，粒</a:t>
            </a:r>
            <a:r>
              <a:rPr lang="zh-CN" altLang="en-US" sz="2200" dirty="0"/>
              <a:t>子群算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进化计</a:t>
            </a:r>
            <a:r>
              <a:rPr lang="zh-CN" altLang="en-US" sz="2200" dirty="0" smtClean="0"/>
              <a:t>算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遗</a:t>
            </a:r>
            <a:r>
              <a:rPr lang="zh-CN" altLang="en-US" sz="2200" dirty="0"/>
              <a:t>传算法（ </a:t>
            </a:r>
            <a:r>
              <a:rPr lang="en-US" altLang="zh-CN" sz="2200" dirty="0"/>
              <a:t>1975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随机搜索：将随机过程引入</a:t>
            </a:r>
            <a:r>
              <a:rPr lang="zh-CN" altLang="en-US" sz="2200" dirty="0" smtClean="0"/>
              <a:t>搜索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随机梯度下降算法，随机爬山算法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模</a:t>
            </a:r>
            <a:r>
              <a:rPr lang="zh-CN" altLang="en-US" sz="2200" dirty="0"/>
              <a:t>拟退火算法（ </a:t>
            </a:r>
            <a:r>
              <a:rPr lang="en-US" altLang="zh-CN" sz="2200" dirty="0"/>
              <a:t>1983 </a:t>
            </a:r>
            <a:r>
              <a:rPr lang="zh-CN" altLang="en-US" sz="2200" dirty="0" smtClean="0"/>
              <a:t>） ，量子退火算法 </a:t>
            </a:r>
            <a:r>
              <a:rPr lang="en-US" altLang="zh-CN" sz="2200" dirty="0" smtClean="0"/>
              <a:t>……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999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算法之美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4600" y="750416"/>
            <a:ext cx="8791896" cy="59766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kern="0" dirty="0" smtClean="0"/>
              <a:t>大道至简：简单就是美</a:t>
            </a:r>
            <a:endParaRPr lang="en-US" altLang="zh-CN" sz="2200" kern="0" dirty="0" smtClean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/>
              <a:t>爱因斯坦质能方</a:t>
            </a:r>
            <a:r>
              <a:rPr lang="zh-CN" altLang="en-US" sz="2200" b="0" kern="0" dirty="0" smtClean="0"/>
              <a:t>程：</a:t>
            </a:r>
            <a:r>
              <a:rPr lang="en-GB" altLang="zh-CN" sz="2200" b="0" kern="0" dirty="0" smtClean="0">
                <a:latin typeface="+mn-lt"/>
              </a:rPr>
              <a:t>E=mc²  </a:t>
            </a:r>
            <a:r>
              <a:rPr lang="zh-CN" altLang="en-US" sz="2200" b="0" kern="0" dirty="0" smtClean="0">
                <a:latin typeface="+mn-lt"/>
              </a:rPr>
              <a:t>（</a:t>
            </a:r>
            <a:r>
              <a:rPr lang="en-US" altLang="zh-CN" sz="2200" b="0" kern="0" dirty="0">
                <a:latin typeface="+mn-lt"/>
              </a:rPr>
              <a:t>1905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>
                <a:latin typeface="+mn-lt"/>
              </a:rPr>
              <a:t>冯</a:t>
            </a:r>
            <a:r>
              <a:rPr lang="en-US" altLang="zh-CN" sz="2200" b="0" kern="0" dirty="0">
                <a:latin typeface="+mn-lt"/>
              </a:rPr>
              <a:t>·</a:t>
            </a:r>
            <a:r>
              <a:rPr lang="zh-CN" altLang="en-US" sz="2200" b="0" kern="0" dirty="0">
                <a:latin typeface="+mn-lt"/>
              </a:rPr>
              <a:t>诺依曼体系结</a:t>
            </a:r>
            <a:r>
              <a:rPr lang="zh-CN" altLang="en-US" sz="2200" b="0" kern="0" dirty="0" smtClean="0">
                <a:latin typeface="+mn-lt"/>
              </a:rPr>
              <a:t>构（</a:t>
            </a:r>
            <a:r>
              <a:rPr lang="en-US" altLang="zh-CN" sz="2200" b="0" kern="0" dirty="0">
                <a:latin typeface="+mn-lt"/>
              </a:rPr>
              <a:t>1946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0" dirty="0"/>
              <a:t>将指令和数据同时存放在存储器中</a:t>
            </a:r>
            <a:endParaRPr lang="en-US" altLang="zh-CN" sz="2200" b="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0" dirty="0"/>
              <a:t>计算</a:t>
            </a:r>
            <a:r>
              <a:rPr lang="zh-CN" altLang="en-US" sz="2200" b="0" dirty="0" smtClean="0"/>
              <a:t>机</a:t>
            </a:r>
            <a:r>
              <a:rPr lang="zh-CN" altLang="en-US" sz="2200" b="0" dirty="0"/>
              <a:t>组</a:t>
            </a:r>
            <a:r>
              <a:rPr lang="zh-CN" altLang="en-US" sz="2200" b="0" dirty="0" smtClean="0"/>
              <a:t>成：控</a:t>
            </a:r>
            <a:r>
              <a:rPr lang="zh-CN" altLang="en-US" sz="2200" b="0" dirty="0"/>
              <a:t>制器、运算器、存储器、输入、输出设</a:t>
            </a:r>
            <a:r>
              <a:rPr lang="zh-CN" altLang="en-US" sz="2200" b="0" dirty="0" smtClean="0"/>
              <a:t>备</a:t>
            </a:r>
            <a:endParaRPr lang="en-GB" altLang="zh-CN" sz="2200" b="0" dirty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 smtClean="0">
                <a:latin typeface="+mn-lt"/>
              </a:rPr>
              <a:t>递归：</a:t>
            </a:r>
            <a:r>
              <a:rPr lang="en-US" altLang="zh-CN" sz="2200" b="0" kern="0" dirty="0" smtClean="0">
                <a:latin typeface="+mn-lt"/>
              </a:rPr>
              <a:t>PageRank</a:t>
            </a:r>
            <a:r>
              <a:rPr lang="zh-CN" altLang="en-US" sz="2200" b="0" kern="0" dirty="0" smtClean="0">
                <a:latin typeface="+mn-lt"/>
              </a:rPr>
              <a:t> </a:t>
            </a:r>
            <a:r>
              <a:rPr lang="en-GB" altLang="zh-CN" sz="2200" b="0" kern="0" dirty="0" smtClean="0"/>
              <a:t>algorithm</a:t>
            </a:r>
            <a:r>
              <a:rPr lang="zh-CN" altLang="en-US" sz="2200" b="0" kern="0" dirty="0" smtClean="0"/>
              <a:t>（</a:t>
            </a:r>
            <a:r>
              <a:rPr lang="en-GB" altLang="zh-CN" sz="2200" b="0" kern="0" dirty="0"/>
              <a:t> Larry Page </a:t>
            </a:r>
            <a:r>
              <a:rPr lang="zh-CN" altLang="en-US" sz="2200" b="0" kern="0" dirty="0"/>
              <a:t>， </a:t>
            </a:r>
            <a:r>
              <a:rPr lang="en-US" altLang="zh-CN" sz="2200" b="0" kern="0" dirty="0"/>
              <a:t>1998 </a:t>
            </a:r>
            <a:r>
              <a:rPr lang="zh-CN" altLang="en-US" sz="2200" b="0" kern="0" dirty="0" smtClean="0"/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endParaRPr lang="en-US" altLang="zh-CN" sz="2200" b="0" kern="0" dirty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 smtClean="0">
                <a:latin typeface="+mn-lt"/>
              </a:rPr>
              <a:t>动态规划：</a:t>
            </a:r>
            <a:r>
              <a:rPr lang="en-GB" altLang="zh-CN" sz="2200" b="0" kern="0" dirty="0">
                <a:latin typeface="+mn-lt"/>
              </a:rPr>
              <a:t>Viterbi </a:t>
            </a:r>
            <a:r>
              <a:rPr lang="en-GB" altLang="zh-CN" sz="2200" b="0" kern="0" dirty="0" smtClean="0">
                <a:latin typeface="+mn-lt"/>
              </a:rPr>
              <a:t>algorithm</a:t>
            </a:r>
            <a:r>
              <a:rPr lang="zh-CN" altLang="en-US" sz="2200" b="0" kern="0" dirty="0" smtClean="0">
                <a:latin typeface="+mn-lt"/>
              </a:rPr>
              <a:t>（</a:t>
            </a:r>
            <a:r>
              <a:rPr lang="en-GB" altLang="zh-CN" sz="2200" b="0" kern="0" dirty="0">
                <a:latin typeface="+mn-lt"/>
              </a:rPr>
              <a:t>Andrew Viterbi</a:t>
            </a:r>
            <a:r>
              <a:rPr lang="zh-CN" altLang="en-GB" sz="2200" b="0" kern="0" dirty="0">
                <a:latin typeface="+mn-lt"/>
              </a:rPr>
              <a:t>，</a:t>
            </a:r>
            <a:r>
              <a:rPr lang="en-GB" altLang="zh-CN" sz="2200" b="0" kern="0" dirty="0">
                <a:latin typeface="+mn-lt"/>
              </a:rPr>
              <a:t>1967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17517"/>
              </p:ext>
            </p:extLst>
          </p:nvPr>
        </p:nvGraphicFramePr>
        <p:xfrm>
          <a:off x="2387601" y="4654773"/>
          <a:ext cx="4368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39" name="Equation" r:id="rId4" imgW="2095200" imgH="482400" progId="Equation.DSMT4">
                  <p:embed/>
                </p:oleObj>
              </mc:Choice>
              <mc:Fallback>
                <p:oleObj name="Equation" r:id="rId4" imgW="2095200" imgH="482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1" y="4654773"/>
                        <a:ext cx="43688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0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48783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处理一个复杂的问题，常常会有很多可能解，这些可能解构成了问题的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解空间</a:t>
            </a:r>
            <a:r>
              <a:rPr lang="zh-CN" altLang="en-US" sz="2400" smtClean="0"/>
              <a:t>。解空间也就是进行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穷举的搜索空间</a:t>
            </a:r>
            <a:r>
              <a:rPr lang="zh-CN" altLang="en-US" sz="2400" smtClean="0"/>
              <a:t>，所以，解空间中应该包括所有的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accent1"/>
                </a:solidFill>
                <a:ea typeface="楷体_GB2312" pitchFamily="49" charset="-122"/>
              </a:rPr>
              <a:t>举例：</a:t>
            </a:r>
            <a:r>
              <a:rPr lang="en-US" altLang="zh-CN" sz="2400" smtClean="0"/>
              <a:t>0-1</a:t>
            </a:r>
            <a:r>
              <a:rPr lang="zh-CN" altLang="en-US" sz="2400" smtClean="0"/>
              <a:t>背包问题。对于有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个物品的</a:t>
            </a:r>
            <a:r>
              <a:rPr lang="en-US" altLang="zh-CN" sz="2400" smtClean="0"/>
              <a:t>0/1</a:t>
            </a:r>
            <a:r>
              <a:rPr lang="zh-CN" altLang="en-US" sz="2400" smtClean="0"/>
              <a:t>背包问题，其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sz="2400" smtClean="0"/>
              <a:t>的表示方式可以为：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可能解由一个等长向量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}</a:t>
            </a:r>
            <a:r>
              <a:rPr lang="zh-CN" altLang="en-US" sz="2400" smtClean="0"/>
              <a:t>组成，其中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=1(1≤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装入背包，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=0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没有装入背包，当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时，其解空间是：</a:t>
            </a:r>
            <a:r>
              <a:rPr lang="en-US" altLang="zh-CN" sz="2400" smtClean="0"/>
              <a:t>{(0, 0, 0), (0, 0, 1), (0, 1, 0), (1, 0, 0), (0, 1, 1), (1, 0, 1), (1, 1, 0), (1, 1, 1) }</a:t>
            </a:r>
            <a:endParaRPr lang="en-US" altLang="zh-CN" sz="2400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20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对于</a:t>
            </a:r>
            <a:r>
              <a:rPr lang="en-US" altLang="zh-CN" smtClean="0"/>
              <a:t>n=3</a:t>
            </a:r>
            <a:r>
              <a:rPr lang="zh-CN" altLang="en-US" smtClean="0"/>
              <a:t>的</a:t>
            </a:r>
            <a:r>
              <a:rPr lang="en-US" altLang="zh-CN" smtClean="0"/>
              <a:t>0/1</a:t>
            </a:r>
            <a:r>
              <a:rPr lang="zh-CN" altLang="en-US" smtClean="0"/>
              <a:t>背包问题，其解空间树如图所示，树中的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zh-CN" altLang="en-US" smtClean="0">
                <a:solidFill>
                  <a:srgbClr val="0070C0"/>
                </a:solidFill>
              </a:rPr>
              <a:t>叶子结点</a:t>
            </a:r>
            <a:r>
              <a:rPr lang="zh-CN" altLang="en-US" smtClean="0"/>
              <a:t>分别代表该问题的</a:t>
            </a:r>
            <a:r>
              <a:rPr lang="en-US" altLang="zh-CN" smtClean="0">
                <a:ea typeface="楷体_GB2312" pitchFamily="49" charset="-122"/>
              </a:rPr>
              <a:t>8</a:t>
            </a:r>
            <a:r>
              <a:rPr lang="zh-CN" altLang="en-US" smtClean="0">
                <a:ea typeface="楷体_GB2312" pitchFamily="49" charset="-122"/>
              </a:rPr>
              <a:t>个</a:t>
            </a:r>
            <a:r>
              <a:rPr lang="zh-CN" altLang="en-US" smtClean="0">
                <a:solidFill>
                  <a:srgbClr val="D60093"/>
                </a:solidFill>
                <a:ea typeface="楷体_GB2312" pitchFamily="49" charset="-122"/>
              </a:rPr>
              <a:t>可能解</a:t>
            </a:r>
            <a:r>
              <a:rPr lang="zh-CN" altLang="en-US" smtClean="0"/>
              <a:t>。</a:t>
            </a:r>
          </a:p>
        </p:txBody>
      </p:sp>
      <p:grpSp>
        <p:nvGrpSpPr>
          <p:cNvPr id="12294" name="Group 3"/>
          <p:cNvGrpSpPr>
            <a:grpSpLocks/>
          </p:cNvGrpSpPr>
          <p:nvPr/>
        </p:nvGrpSpPr>
        <p:grpSpPr bwMode="auto">
          <a:xfrm>
            <a:off x="323850" y="1873250"/>
            <a:ext cx="8474075" cy="3384550"/>
            <a:chOff x="158" y="1026"/>
            <a:chExt cx="5338" cy="2132"/>
          </a:xfrm>
        </p:grpSpPr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298" name="Text Box 5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304" name="Line 11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5" name="Line 12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6" name="Line 13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7" name="Line 14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8" name="Line 15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0" name="Line 17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1" name="Line 18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2" name="Line 19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3" name="Line 20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4" name="Line 21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5" name="Line 22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6" name="Line 23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7" name="Line 24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8" name="Text Box 25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19" name="Text Box 26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1" name="Text Box 28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2" name="Text Box 29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3" name="Text Box 30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4" name="Text Box 31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5" name="Text Box 32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6" name="Text Box 33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7" name="Text Box 34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8" name="Text Box 35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9" name="Text Box 36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30" name="Text Box 37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31" name="Text Box 38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32" name="Oval 39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 dirty="0"/>
                <a:t>1</a:t>
              </a:r>
              <a:endParaRPr kumimoji="0" lang="en-US" altLang="zh-CN" sz="1800" b="1" i="1" dirty="0"/>
            </a:p>
          </p:txBody>
        </p:sp>
        <p:sp>
          <p:nvSpPr>
            <p:cNvPr id="12333" name="Oval 40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12334" name="Oval 41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12335" name="Oval 42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12336" name="Oval 43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12337" name="Oval 44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12338" name="Oval 45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12339" name="Oval 46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12340" name="Oval 47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12341" name="Oval 48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12342" name="Oval 49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12343" name="Oval 50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200" b="1"/>
                <a:t>13</a:t>
              </a:r>
            </a:p>
          </p:txBody>
        </p:sp>
        <p:sp>
          <p:nvSpPr>
            <p:cNvPr id="12344" name="Oval 51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12345" name="Oval 52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12346" name="Oval 53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392246" name="Rectangle 54"/>
          <p:cNvSpPr>
            <a:spLocks noChangeArrowheads="1"/>
          </p:cNvSpPr>
          <p:nvPr/>
        </p:nvSpPr>
        <p:spPr bwMode="auto">
          <a:xfrm>
            <a:off x="179388" y="4724400"/>
            <a:ext cx="6408737" cy="720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6084888" y="5300663"/>
            <a:ext cx="2590800" cy="514350"/>
          </a:xfrm>
          <a:prstGeom prst="rect">
            <a:avLst/>
          </a:prstGeom>
          <a:solidFill>
            <a:srgbClr val="FFCCCC"/>
          </a:solidFill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可能解（候选解）</a:t>
            </a:r>
          </a:p>
        </p:txBody>
      </p:sp>
    </p:spTree>
    <p:extLst>
      <p:ext uri="{BB962C8B-B14F-4D97-AF65-F5344CB8AC3E}">
        <p14:creationId xmlns:p14="http://schemas.microsoft.com/office/powerpoint/2010/main" val="16593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46" grpId="0" animBg="1"/>
      <p:bldP spid="3922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16632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smtClean="0"/>
              <a:t>结论</a:t>
            </a:r>
            <a:r>
              <a:rPr lang="en-US" altLang="zh-CN" kern="0" smtClean="0"/>
              <a:t>1</a:t>
            </a:r>
            <a:r>
              <a:rPr lang="zh-CN" altLang="en-US" kern="0" smtClean="0"/>
              <a:t>：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488232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kern="0" smtClean="0"/>
              <a:t>对于一个解结构形式为</a:t>
            </a:r>
            <a:r>
              <a:rPr lang="en-US" altLang="zh-CN" kern="0" smtClean="0"/>
              <a:t>n</a:t>
            </a:r>
            <a:r>
              <a:rPr lang="zh-CN" altLang="en-US" kern="0" smtClean="0"/>
              <a:t>元组的问题，其可能解构成了问题的</a:t>
            </a:r>
            <a:r>
              <a:rPr lang="zh-CN" altLang="en-US" kern="0" smtClean="0">
                <a:solidFill>
                  <a:srgbClr val="000099"/>
                </a:solidFill>
                <a:ea typeface="楷体_GB2312" pitchFamily="49" charset="-122"/>
              </a:rPr>
              <a:t>解空间</a:t>
            </a:r>
            <a:r>
              <a:rPr lang="zh-CN" altLang="en-US" kern="0" smtClean="0"/>
              <a:t>，可以用一颗</a:t>
            </a:r>
            <a:r>
              <a:rPr lang="zh-CN" altLang="en-US" kern="0" smtClean="0">
                <a:solidFill>
                  <a:srgbClr val="FF0000"/>
                </a:solidFill>
                <a:ea typeface="楷体_GB2312" pitchFamily="49" charset="-122"/>
              </a:rPr>
              <a:t>解空间树</a:t>
            </a:r>
            <a:r>
              <a:rPr lang="zh-CN" altLang="en-US" kern="0" smtClean="0"/>
              <a:t>表示，树的</a:t>
            </a:r>
            <a:r>
              <a:rPr lang="zh-CN" altLang="en-US" kern="0" smtClean="0">
                <a:solidFill>
                  <a:srgbClr val="FF0000"/>
                </a:solidFill>
              </a:rPr>
              <a:t>所有叶子结点为</a:t>
            </a:r>
            <a:r>
              <a:rPr lang="zh-CN" altLang="en-US" kern="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kern="0" smtClean="0"/>
              <a:t>。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13391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43063"/>
            <a:ext cx="8610600" cy="47577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回溯法又被称为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“通用解题法”</a:t>
            </a:r>
            <a:r>
              <a:rPr lang="zh-CN" altLang="en-US" sz="2400" smtClean="0"/>
              <a:t>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回溯法在包含问题所有解的解空间树中，按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深度优先策略</a:t>
            </a:r>
            <a:r>
              <a:rPr lang="zh-CN" altLang="en-US" sz="2400" smtClean="0"/>
              <a:t>，从根结点出发搜索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解空间树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算法搜索至解空间树的任意一结点时，先判断该结点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是否包含问题的解</a:t>
            </a:r>
            <a:r>
              <a:rPr lang="zh-CN" altLang="en-US" sz="2400" smtClean="0"/>
              <a:t>。如果肯定不包含，则跳过对该结点为根的子树的搜索，逐层向其祖先结点回溯；否则，进入该子树，继续按深度优先策略搜索。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回溯法的基本思想</a:t>
            </a:r>
          </a:p>
        </p:txBody>
      </p:sp>
    </p:spTree>
    <p:extLst>
      <p:ext uri="{BB962C8B-B14F-4D97-AF65-F5344CB8AC3E}">
        <p14:creationId xmlns:p14="http://schemas.microsoft.com/office/powerpoint/2010/main" val="2154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0-1</a:t>
            </a:r>
            <a:r>
              <a:rPr lang="zh-CN" altLang="en-US" dirty="0" smtClean="0"/>
              <a:t>背包问题的解空间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381000" y="1143000"/>
            <a:ext cx="8534400" cy="2895600"/>
            <a:chOff x="240" y="1968"/>
            <a:chExt cx="5376" cy="1824"/>
          </a:xfrm>
        </p:grpSpPr>
        <p:grpSp>
          <p:nvGrpSpPr>
            <p:cNvPr id="15368" name="Group 5"/>
            <p:cNvGrpSpPr>
              <a:grpSpLocks/>
            </p:cNvGrpSpPr>
            <p:nvPr/>
          </p:nvGrpSpPr>
          <p:grpSpPr bwMode="auto">
            <a:xfrm>
              <a:off x="240" y="1968"/>
              <a:ext cx="5376" cy="1824"/>
              <a:chOff x="240" y="1968"/>
              <a:chExt cx="5376" cy="1824"/>
            </a:xfrm>
          </p:grpSpPr>
          <p:sp>
            <p:nvSpPr>
              <p:cNvPr id="15383" name="Oval 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5384" name="Oval 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15385" name="Oval 8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15386" name="Line 9"/>
              <p:cNvSpPr>
                <a:spLocks noChangeShapeType="1"/>
              </p:cNvSpPr>
              <p:nvPr/>
            </p:nvSpPr>
            <p:spPr bwMode="auto">
              <a:xfrm flipH="1">
                <a:off x="1728" y="2256"/>
                <a:ext cx="100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Line 10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104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D</a:t>
                </a:r>
              </a:p>
            </p:txBody>
          </p:sp>
          <p:sp>
            <p:nvSpPr>
              <p:cNvPr id="15389" name="Oval 12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/>
                  <a:t>E</a:t>
                </a:r>
              </a:p>
            </p:txBody>
          </p:sp>
          <p:sp>
            <p:nvSpPr>
              <p:cNvPr id="15390" name="Oval 13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F</a:t>
                </a:r>
              </a:p>
            </p:txBody>
          </p:sp>
          <p:sp>
            <p:nvSpPr>
              <p:cNvPr id="15391" name="Oval 14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G</a:t>
                </a:r>
              </a:p>
            </p:txBody>
          </p:sp>
          <p:sp>
            <p:nvSpPr>
              <p:cNvPr id="15392" name="Oval 15"/>
              <p:cNvSpPr>
                <a:spLocks noChangeArrowheads="1"/>
              </p:cNvSpPr>
              <p:nvPr/>
            </p:nvSpPr>
            <p:spPr bwMode="auto">
              <a:xfrm>
                <a:off x="2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H</a:t>
                </a:r>
              </a:p>
            </p:txBody>
          </p:sp>
          <p:sp>
            <p:nvSpPr>
              <p:cNvPr id="15393" name="Oval 1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15394" name="Oval 17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J</a:t>
                </a:r>
              </a:p>
            </p:txBody>
          </p:sp>
          <p:sp>
            <p:nvSpPr>
              <p:cNvPr id="15395" name="Oval 1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K</a:t>
                </a:r>
              </a:p>
            </p:txBody>
          </p:sp>
          <p:sp>
            <p:nvSpPr>
              <p:cNvPr id="15396" name="Oval 1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L</a:t>
                </a:r>
              </a:p>
            </p:txBody>
          </p:sp>
          <p:sp>
            <p:nvSpPr>
              <p:cNvPr id="15397" name="Oval 20"/>
              <p:cNvSpPr>
                <a:spLocks noChangeArrowheads="1"/>
              </p:cNvSpPr>
              <p:nvPr/>
            </p:nvSpPr>
            <p:spPr bwMode="auto">
              <a:xfrm>
                <a:off x="38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15398" name="Oval 21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15399" name="Oval 22"/>
              <p:cNvSpPr>
                <a:spLocks noChangeArrowheads="1"/>
              </p:cNvSpPr>
              <p:nvPr/>
            </p:nvSpPr>
            <p:spPr bwMode="auto">
              <a:xfrm>
                <a:off x="5232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O</a:t>
                </a:r>
              </a:p>
            </p:txBody>
          </p:sp>
          <p:sp>
            <p:nvSpPr>
              <p:cNvPr id="15400" name="Line 23"/>
              <p:cNvSpPr>
                <a:spLocks noChangeShapeType="1"/>
              </p:cNvSpPr>
              <p:nvPr/>
            </p:nvSpPr>
            <p:spPr bwMode="auto">
              <a:xfrm flipH="1">
                <a:off x="1056" y="2736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1" name="Line 24"/>
              <p:cNvSpPr>
                <a:spLocks noChangeShapeType="1"/>
              </p:cNvSpPr>
              <p:nvPr/>
            </p:nvSpPr>
            <p:spPr bwMode="auto">
              <a:xfrm flipH="1" flipV="1">
                <a:off x="1632" y="2736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Line 2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384" cy="14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Line 26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Line 27"/>
              <p:cNvSpPr>
                <a:spLocks noChangeShapeType="1"/>
              </p:cNvSpPr>
              <p:nvPr/>
            </p:nvSpPr>
            <p:spPr bwMode="auto">
              <a:xfrm flipH="1">
                <a:off x="480" y="3168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Line 28"/>
              <p:cNvSpPr>
                <a:spLocks noChangeShapeType="1"/>
              </p:cNvSpPr>
              <p:nvPr/>
            </p:nvSpPr>
            <p:spPr bwMode="auto">
              <a:xfrm flipH="1" flipV="1">
                <a:off x="1008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Line 29"/>
              <p:cNvSpPr>
                <a:spLocks noChangeShapeType="1"/>
              </p:cNvSpPr>
              <p:nvPr/>
            </p:nvSpPr>
            <p:spPr bwMode="auto">
              <a:xfrm flipH="1">
                <a:off x="187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Line 30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8" name="Line 31"/>
              <p:cNvSpPr>
                <a:spLocks noChangeShapeType="1"/>
              </p:cNvSpPr>
              <p:nvPr/>
            </p:nvSpPr>
            <p:spPr bwMode="auto">
              <a:xfrm flipH="1">
                <a:off x="3264" y="3168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Line 32"/>
              <p:cNvSpPr>
                <a:spLocks noChangeShapeType="1"/>
              </p:cNvSpPr>
              <p:nvPr/>
            </p:nvSpPr>
            <p:spPr bwMode="auto">
              <a:xfrm>
                <a:off x="3696" y="3168"/>
                <a:ext cx="24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0" name="Line 33"/>
              <p:cNvSpPr>
                <a:spLocks noChangeShapeType="1"/>
              </p:cNvSpPr>
              <p:nvPr/>
            </p:nvSpPr>
            <p:spPr bwMode="auto">
              <a:xfrm flipH="1">
                <a:off x="4656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1" name="Line 34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9" name="Text Box 35"/>
            <p:cNvSpPr txBox="1">
              <a:spLocks noChangeArrowheads="1"/>
            </p:cNvSpPr>
            <p:nvPr/>
          </p:nvSpPr>
          <p:spPr bwMode="auto">
            <a:xfrm>
              <a:off x="2016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0" name="Text Box 36"/>
            <p:cNvSpPr txBox="1">
              <a:spLocks noChangeArrowheads="1"/>
            </p:cNvSpPr>
            <p:nvPr/>
          </p:nvSpPr>
          <p:spPr bwMode="auto">
            <a:xfrm>
              <a:off x="100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1" name="Text Box 37"/>
            <p:cNvSpPr txBox="1">
              <a:spLocks noChangeArrowheads="1"/>
            </p:cNvSpPr>
            <p:nvPr/>
          </p:nvSpPr>
          <p:spPr bwMode="auto">
            <a:xfrm>
              <a:off x="38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2" name="Text Box 38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3" name="Text Box 39"/>
            <p:cNvSpPr txBox="1">
              <a:spLocks noChangeArrowheads="1"/>
            </p:cNvSpPr>
            <p:nvPr/>
          </p:nvSpPr>
          <p:spPr bwMode="auto">
            <a:xfrm>
              <a:off x="110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4" name="Text Box 40"/>
            <p:cNvSpPr txBox="1">
              <a:spLocks noChangeArrowheads="1"/>
            </p:cNvSpPr>
            <p:nvPr/>
          </p:nvSpPr>
          <p:spPr bwMode="auto">
            <a:xfrm>
              <a:off x="1728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5" name="Text Box 41"/>
            <p:cNvSpPr txBox="1">
              <a:spLocks noChangeArrowheads="1"/>
            </p:cNvSpPr>
            <p:nvPr/>
          </p:nvSpPr>
          <p:spPr bwMode="auto">
            <a:xfrm>
              <a:off x="249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6" name="Text Box 42"/>
            <p:cNvSpPr txBox="1">
              <a:spLocks noChangeArrowheads="1"/>
            </p:cNvSpPr>
            <p:nvPr/>
          </p:nvSpPr>
          <p:spPr bwMode="auto">
            <a:xfrm>
              <a:off x="345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7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8" name="Text Box 44"/>
            <p:cNvSpPr txBox="1">
              <a:spLocks noChangeArrowheads="1"/>
            </p:cNvSpPr>
            <p:nvPr/>
          </p:nvSpPr>
          <p:spPr bwMode="auto">
            <a:xfrm>
              <a:off x="3120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9" name="Text Box 45"/>
            <p:cNvSpPr txBox="1">
              <a:spLocks noChangeArrowheads="1"/>
            </p:cNvSpPr>
            <p:nvPr/>
          </p:nvSpPr>
          <p:spPr bwMode="auto">
            <a:xfrm>
              <a:off x="4512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80" name="Text Box 46"/>
            <p:cNvSpPr txBox="1">
              <a:spLocks noChangeArrowheads="1"/>
            </p:cNvSpPr>
            <p:nvPr/>
          </p:nvSpPr>
          <p:spPr bwMode="auto">
            <a:xfrm>
              <a:off x="513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81" name="Text Box 47"/>
            <p:cNvSpPr txBox="1">
              <a:spLocks noChangeArrowheads="1"/>
            </p:cNvSpPr>
            <p:nvPr/>
          </p:nvSpPr>
          <p:spPr bwMode="auto">
            <a:xfrm>
              <a:off x="441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82" name="Text Box 48"/>
            <p:cNvSpPr txBox="1">
              <a:spLocks noChangeArrowheads="1"/>
            </p:cNvSpPr>
            <p:nvPr/>
          </p:nvSpPr>
          <p:spPr bwMode="auto">
            <a:xfrm>
              <a:off x="3792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sp>
        <p:nvSpPr>
          <p:cNvPr id="15367" name="Text Box 49"/>
          <p:cNvSpPr txBox="1">
            <a:spLocks noChangeArrowheads="1"/>
          </p:cNvSpPr>
          <p:nvPr/>
        </p:nvSpPr>
        <p:spPr bwMode="auto">
          <a:xfrm>
            <a:off x="457200" y="4267200"/>
            <a:ext cx="822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b="1">
                <a:ea typeface="楷体_GB2312" pitchFamily="49" charset="-122"/>
              </a:rPr>
              <a:t>回溯法在求问题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所有解</a:t>
            </a:r>
            <a:r>
              <a:rPr lang="zh-CN" altLang="en-US" b="1"/>
              <a:t>时，要回溯到根，且根结点的所有子树都要被遍历。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b="1">
                <a:ea typeface="楷体_GB2312" pitchFamily="49" charset="-122"/>
              </a:rPr>
              <a:t>回溯法在求问题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任一解</a:t>
            </a:r>
            <a:r>
              <a:rPr lang="zh-CN" altLang="en-US" b="1"/>
              <a:t>时，只要搜索到问题的一个解就可以结束。</a:t>
            </a:r>
          </a:p>
        </p:txBody>
      </p:sp>
    </p:spTree>
    <p:extLst>
      <p:ext uri="{BB962C8B-B14F-4D97-AF65-F5344CB8AC3E}">
        <p14:creationId xmlns:p14="http://schemas.microsoft.com/office/powerpoint/2010/main" val="6971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5.1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回</a:t>
            </a:r>
            <a:r>
              <a:rPr lang="zh-CN" altLang="en-US" sz="4000" kern="0" dirty="0">
                <a:solidFill>
                  <a:srgbClr val="000000"/>
                </a:solidFill>
              </a:rPr>
              <a:t>溯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法算</a:t>
            </a:r>
            <a:r>
              <a:rPr lang="zh-CN" altLang="en-US" sz="4000" kern="0" dirty="0">
                <a:solidFill>
                  <a:srgbClr val="000000"/>
                </a:solidFill>
              </a:rPr>
              <a:t>法框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架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3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Backtracking Algorithm Paradigm 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54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35937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回溯法是一种按</a:t>
            </a:r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深度优先策略</a:t>
            </a:r>
            <a:r>
              <a:rPr lang="zh-CN" altLang="en-US" dirty="0" smtClean="0"/>
              <a:t>，从根结点出发搜索解空间树的</a:t>
            </a:r>
            <a:r>
              <a:rPr lang="zh-CN" altLang="en-US" dirty="0" smtClean="0">
                <a:ea typeface="楷体_GB2312" pitchFamily="49" charset="-122"/>
              </a:rPr>
              <a:t>穷举式搜索法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为了提高搜索效率，则需要按照某种策略，能避免不必要搜索过程。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放弃</a:t>
            </a:r>
            <a:r>
              <a:rPr lang="zh-CN" altLang="en-US" sz="2400" dirty="0" smtClean="0"/>
              <a:t>当前候选解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（放弃搜索该候选解为根的子树），</a:t>
            </a:r>
            <a:r>
              <a:rPr lang="zh-CN" altLang="en-US" sz="2400" dirty="0" smtClean="0">
                <a:solidFill>
                  <a:srgbClr val="FF0000"/>
                </a:solidFill>
              </a:rPr>
              <a:t>寻找下一个</a:t>
            </a:r>
            <a:r>
              <a:rPr lang="zh-CN" altLang="en-US" sz="2400" dirty="0" smtClean="0"/>
              <a:t>候选解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（搜索该候选解兄弟为根的子树）</a:t>
            </a:r>
            <a:r>
              <a:rPr lang="zh-CN" altLang="en-US" sz="2400" dirty="0" smtClean="0"/>
              <a:t>的过程称为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回溯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扩大</a:t>
            </a:r>
            <a:r>
              <a:rPr lang="zh-CN" altLang="en-US" sz="2400" dirty="0" smtClean="0"/>
              <a:t>当前候选解的规模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（继续向下搜索该候选解的子孙），</a:t>
            </a:r>
            <a:r>
              <a:rPr lang="zh-CN" altLang="en-US" sz="2400" dirty="0" smtClean="0"/>
              <a:t>以继续试探的过程称为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向前试探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93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353425" cy="54721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问题描述中给出用于判定一个</a:t>
            </a:r>
            <a:r>
              <a:rPr lang="zh-CN" altLang="en-US" smtClean="0">
                <a:solidFill>
                  <a:srgbClr val="800080"/>
                </a:solidFill>
                <a:ea typeface="楷体_GB2312" pitchFamily="49" charset="-122"/>
              </a:rPr>
              <a:t>候选解</a:t>
            </a:r>
            <a:r>
              <a:rPr lang="zh-CN" altLang="en-US" smtClean="0"/>
              <a:t>是否是可行解的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约束条件</a:t>
            </a:r>
            <a:r>
              <a:rPr lang="zh-CN" altLang="en-US" smtClean="0"/>
              <a:t>，满足约束条件的</a:t>
            </a:r>
            <a:r>
              <a:rPr lang="zh-CN" altLang="en-US" smtClean="0">
                <a:solidFill>
                  <a:srgbClr val="800080"/>
                </a:solidFill>
                <a:ea typeface="楷体_GB2312" pitchFamily="49" charset="-122"/>
              </a:rPr>
              <a:t>候选解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chemeClr val="accent1"/>
                </a:solidFill>
                <a:ea typeface="黑体" panose="02010609060101010101" pitchFamily="49" charset="-122"/>
              </a:rPr>
              <a:t>可行解</a:t>
            </a:r>
            <a:r>
              <a:rPr lang="zh-CN" altLang="en-US" smtClean="0"/>
              <a:t>。同时还给定一个数值函数称为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目标函数</a:t>
            </a:r>
            <a:r>
              <a:rPr lang="zh-CN" altLang="en-US" smtClean="0"/>
              <a:t>，用于衡量每个可行解的优劣。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约束条件</a:t>
            </a:r>
            <a:r>
              <a:rPr lang="zh-CN" altLang="en-US" smtClean="0"/>
              <a:t>可分成两类：</a:t>
            </a:r>
            <a:r>
              <a:rPr lang="zh-CN" altLang="en-US" smtClean="0">
                <a:ea typeface="楷体_GB2312" pitchFamily="49" charset="-122"/>
              </a:rPr>
              <a:t>显式约束</a:t>
            </a:r>
            <a:r>
              <a:rPr lang="zh-CN" altLang="en-US" smtClean="0"/>
              <a:t>和</a:t>
            </a:r>
            <a:r>
              <a:rPr lang="zh-CN" altLang="en-US" smtClean="0">
                <a:ea typeface="楷体_GB2312" pitchFamily="49" charset="-122"/>
              </a:rPr>
              <a:t>隐式约束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8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 smtClean="0"/>
              <a:t>举例：</a:t>
            </a:r>
            <a:r>
              <a:rPr lang="en-US" altLang="zh-CN" smtClean="0"/>
              <a:t>0-1</a:t>
            </a:r>
            <a:r>
              <a:rPr lang="zh-CN" altLang="en-US" smtClean="0"/>
              <a:t>背包问题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51837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可能解由一个等长向量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}</a:t>
            </a:r>
            <a:r>
              <a:rPr lang="zh-CN" altLang="en-US" sz="2400" smtClean="0"/>
              <a:t>组成，其中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=1(1≤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装入背包，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=0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没有装入背包。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当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时，其解空间是：</a:t>
            </a:r>
            <a:r>
              <a:rPr lang="en-US" altLang="zh-CN" sz="2400" smtClean="0"/>
              <a:t>{(0, 0, 0), (0, 0, 1), (0, 1, 0), (1, 0, 0), (0, 1, 1), (1, 0, 1), (1, 1, 0), (1, 1, 1) }</a:t>
            </a: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381000" y="3413125"/>
            <a:ext cx="8534400" cy="2895600"/>
            <a:chOff x="240" y="1968"/>
            <a:chExt cx="5376" cy="1824"/>
          </a:xfrm>
        </p:grpSpPr>
        <p:grpSp>
          <p:nvGrpSpPr>
            <p:cNvPr id="18443" name="Group 5"/>
            <p:cNvGrpSpPr>
              <a:grpSpLocks/>
            </p:cNvGrpSpPr>
            <p:nvPr/>
          </p:nvGrpSpPr>
          <p:grpSpPr bwMode="auto">
            <a:xfrm>
              <a:off x="240" y="1968"/>
              <a:ext cx="5376" cy="1824"/>
              <a:chOff x="240" y="1968"/>
              <a:chExt cx="5376" cy="1824"/>
            </a:xfrm>
          </p:grpSpPr>
          <p:sp>
            <p:nvSpPr>
              <p:cNvPr id="18458" name="Oval 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8459" name="Oval 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18460" name="Oval 8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18461" name="Line 9"/>
              <p:cNvSpPr>
                <a:spLocks noChangeShapeType="1"/>
              </p:cNvSpPr>
              <p:nvPr/>
            </p:nvSpPr>
            <p:spPr bwMode="auto">
              <a:xfrm flipH="1">
                <a:off x="1728" y="2256"/>
                <a:ext cx="100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Line 10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104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D</a:t>
                </a:r>
              </a:p>
            </p:txBody>
          </p:sp>
          <p:sp>
            <p:nvSpPr>
              <p:cNvPr id="18464" name="Oval 12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18465" name="Oval 13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F</a:t>
                </a:r>
              </a:p>
            </p:txBody>
          </p:sp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G</a:t>
                </a:r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2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H</a:t>
                </a:r>
              </a:p>
            </p:txBody>
          </p:sp>
          <p:sp>
            <p:nvSpPr>
              <p:cNvPr id="18468" name="Oval 1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18469" name="Oval 17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J</a:t>
                </a:r>
              </a:p>
            </p:txBody>
          </p:sp>
          <p:sp>
            <p:nvSpPr>
              <p:cNvPr id="18470" name="Oval 1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K</a:t>
                </a:r>
              </a:p>
            </p:txBody>
          </p:sp>
          <p:sp>
            <p:nvSpPr>
              <p:cNvPr id="18471" name="Oval 1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L</a:t>
                </a:r>
              </a:p>
            </p:txBody>
          </p:sp>
          <p:sp>
            <p:nvSpPr>
              <p:cNvPr id="18472" name="Oval 20"/>
              <p:cNvSpPr>
                <a:spLocks noChangeArrowheads="1"/>
              </p:cNvSpPr>
              <p:nvPr/>
            </p:nvSpPr>
            <p:spPr bwMode="auto">
              <a:xfrm>
                <a:off x="38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18473" name="Oval 21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18474" name="Oval 22"/>
              <p:cNvSpPr>
                <a:spLocks noChangeArrowheads="1"/>
              </p:cNvSpPr>
              <p:nvPr/>
            </p:nvSpPr>
            <p:spPr bwMode="auto">
              <a:xfrm>
                <a:off x="5232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O</a:t>
                </a:r>
              </a:p>
            </p:txBody>
          </p:sp>
          <p:sp>
            <p:nvSpPr>
              <p:cNvPr id="18475" name="Line 23"/>
              <p:cNvSpPr>
                <a:spLocks noChangeShapeType="1"/>
              </p:cNvSpPr>
              <p:nvPr/>
            </p:nvSpPr>
            <p:spPr bwMode="auto">
              <a:xfrm flipH="1">
                <a:off x="1056" y="2736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24"/>
              <p:cNvSpPr>
                <a:spLocks noChangeShapeType="1"/>
              </p:cNvSpPr>
              <p:nvPr/>
            </p:nvSpPr>
            <p:spPr bwMode="auto">
              <a:xfrm flipH="1" flipV="1">
                <a:off x="1632" y="2736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Line 2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384" cy="14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Line 26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Line 27"/>
              <p:cNvSpPr>
                <a:spLocks noChangeShapeType="1"/>
              </p:cNvSpPr>
              <p:nvPr/>
            </p:nvSpPr>
            <p:spPr bwMode="auto">
              <a:xfrm flipH="1">
                <a:off x="480" y="3168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Line 28"/>
              <p:cNvSpPr>
                <a:spLocks noChangeShapeType="1"/>
              </p:cNvSpPr>
              <p:nvPr/>
            </p:nvSpPr>
            <p:spPr bwMode="auto">
              <a:xfrm flipH="1" flipV="1">
                <a:off x="1008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1" name="Line 29"/>
              <p:cNvSpPr>
                <a:spLocks noChangeShapeType="1"/>
              </p:cNvSpPr>
              <p:nvPr/>
            </p:nvSpPr>
            <p:spPr bwMode="auto">
              <a:xfrm flipH="1">
                <a:off x="187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Line 30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Line 31"/>
              <p:cNvSpPr>
                <a:spLocks noChangeShapeType="1"/>
              </p:cNvSpPr>
              <p:nvPr/>
            </p:nvSpPr>
            <p:spPr bwMode="auto">
              <a:xfrm flipH="1">
                <a:off x="3264" y="3168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Line 32"/>
              <p:cNvSpPr>
                <a:spLocks noChangeShapeType="1"/>
              </p:cNvSpPr>
              <p:nvPr/>
            </p:nvSpPr>
            <p:spPr bwMode="auto">
              <a:xfrm>
                <a:off x="3696" y="3168"/>
                <a:ext cx="24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Line 33"/>
              <p:cNvSpPr>
                <a:spLocks noChangeShapeType="1"/>
              </p:cNvSpPr>
              <p:nvPr/>
            </p:nvSpPr>
            <p:spPr bwMode="auto">
              <a:xfrm flipH="1">
                <a:off x="4656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Line 34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4" name="Text Box 35"/>
            <p:cNvSpPr txBox="1">
              <a:spLocks noChangeArrowheads="1"/>
            </p:cNvSpPr>
            <p:nvPr/>
          </p:nvSpPr>
          <p:spPr bwMode="auto">
            <a:xfrm>
              <a:off x="2016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5" name="Text Box 36"/>
            <p:cNvSpPr txBox="1">
              <a:spLocks noChangeArrowheads="1"/>
            </p:cNvSpPr>
            <p:nvPr/>
          </p:nvSpPr>
          <p:spPr bwMode="auto">
            <a:xfrm>
              <a:off x="100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6" name="Text Box 37"/>
            <p:cNvSpPr txBox="1">
              <a:spLocks noChangeArrowheads="1"/>
            </p:cNvSpPr>
            <p:nvPr/>
          </p:nvSpPr>
          <p:spPr bwMode="auto">
            <a:xfrm>
              <a:off x="38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7" name="Text Box 38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10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49" name="Text Box 40"/>
            <p:cNvSpPr txBox="1">
              <a:spLocks noChangeArrowheads="1"/>
            </p:cNvSpPr>
            <p:nvPr/>
          </p:nvSpPr>
          <p:spPr bwMode="auto">
            <a:xfrm>
              <a:off x="1728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0" name="Text Box 41"/>
            <p:cNvSpPr txBox="1">
              <a:spLocks noChangeArrowheads="1"/>
            </p:cNvSpPr>
            <p:nvPr/>
          </p:nvSpPr>
          <p:spPr bwMode="auto">
            <a:xfrm>
              <a:off x="249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1" name="Text Box 42"/>
            <p:cNvSpPr txBox="1">
              <a:spLocks noChangeArrowheads="1"/>
            </p:cNvSpPr>
            <p:nvPr/>
          </p:nvSpPr>
          <p:spPr bwMode="auto">
            <a:xfrm>
              <a:off x="345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3120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4" name="Text Box 45"/>
            <p:cNvSpPr txBox="1">
              <a:spLocks noChangeArrowheads="1"/>
            </p:cNvSpPr>
            <p:nvPr/>
          </p:nvSpPr>
          <p:spPr bwMode="auto">
            <a:xfrm>
              <a:off x="4512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5" name="Text Box 46"/>
            <p:cNvSpPr txBox="1">
              <a:spLocks noChangeArrowheads="1"/>
            </p:cNvSpPr>
            <p:nvPr/>
          </p:nvSpPr>
          <p:spPr bwMode="auto">
            <a:xfrm>
              <a:off x="513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441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7" name="Text Box 48"/>
            <p:cNvSpPr txBox="1">
              <a:spLocks noChangeArrowheads="1"/>
            </p:cNvSpPr>
            <p:nvPr/>
          </p:nvSpPr>
          <p:spPr bwMode="auto">
            <a:xfrm>
              <a:off x="3792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84213" y="1557338"/>
            <a:ext cx="8278812" cy="1042987"/>
            <a:chOff x="431" y="981"/>
            <a:chExt cx="5215" cy="657"/>
          </a:xfrm>
        </p:grpSpPr>
        <p:sp>
          <p:nvSpPr>
            <p:cNvPr id="18441" name="Rectangle 49"/>
            <p:cNvSpPr>
              <a:spLocks noChangeArrowheads="1"/>
            </p:cNvSpPr>
            <p:nvPr/>
          </p:nvSpPr>
          <p:spPr bwMode="auto">
            <a:xfrm>
              <a:off x="431" y="981"/>
              <a:ext cx="4989" cy="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2" name="Text Box 50"/>
            <p:cNvSpPr txBox="1">
              <a:spLocks noChangeArrowheads="1"/>
            </p:cNvSpPr>
            <p:nvPr/>
          </p:nvSpPr>
          <p:spPr bwMode="auto">
            <a:xfrm>
              <a:off x="4422" y="1344"/>
              <a:ext cx="1224" cy="29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FFCC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显式约束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3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3921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目标函数</a:t>
            </a:r>
            <a:r>
              <a:rPr lang="zh-CN" altLang="en-US" sz="2400" smtClean="0"/>
              <a:t>，也称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代价函数（</a:t>
            </a:r>
            <a:r>
              <a:rPr lang="en-US" altLang="zh-CN" sz="2400" smtClean="0">
                <a:solidFill>
                  <a:schemeClr val="hlink"/>
                </a:solidFill>
                <a:ea typeface="楷体_GB2312" pitchFamily="49" charset="-122"/>
              </a:rPr>
              <a:t>cost function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）</a:t>
            </a:r>
            <a:r>
              <a:rPr lang="zh-CN" altLang="en-US" sz="2400" smtClean="0"/>
              <a:t>用来衡量每个可行解的优劣，使目标函数取最大（或最小）值的可行解为问题的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最优解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smtClean="0"/>
          </a:p>
        </p:txBody>
      </p:sp>
      <p:grpSp>
        <p:nvGrpSpPr>
          <p:cNvPr id="19462" name="Group 49"/>
          <p:cNvGrpSpPr>
            <a:grpSpLocks/>
          </p:cNvGrpSpPr>
          <p:nvPr/>
        </p:nvGrpSpPr>
        <p:grpSpPr bwMode="auto">
          <a:xfrm>
            <a:off x="539750" y="2089150"/>
            <a:ext cx="8474075" cy="3384550"/>
            <a:chOff x="158" y="1026"/>
            <a:chExt cx="5338" cy="2132"/>
          </a:xfrm>
        </p:grpSpPr>
        <p:sp>
          <p:nvSpPr>
            <p:cNvPr id="19468" name="Line 50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69" name="Text Box 51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0" name="Line 52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1" name="Line 53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2" name="Line 54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3" name="Text Box 55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4" name="Text Box 56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5" name="Line 57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6" name="Line 58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7" name="Line 59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8" name="Line 60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9" name="Line 61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0" name="Line 62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1" name="Line 63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2" name="Line 64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3" name="Line 65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4" name="Line 66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5" name="Line 67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6" name="Line 68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7" name="Line 69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8" name="Line 70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9" name="Text Box 71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0" name="Text Box 72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1" name="Text Box 73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2" name="Text Box 74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3" name="Text Box 75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4" name="Text Box 76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5" name="Text Box 77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6" name="Text Box 78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7" name="Text Box 79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8" name="Text Box 80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9" name="Text Box 81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0" name="Text Box 82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1" name="Text Box 83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2" name="Text Box 84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503" name="Oval 85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</a:t>
              </a:r>
              <a:endParaRPr kumimoji="0" lang="en-US" altLang="zh-CN" sz="1800" b="1" i="1"/>
            </a:p>
          </p:txBody>
        </p:sp>
        <p:sp>
          <p:nvSpPr>
            <p:cNvPr id="19504" name="Oval 86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19505" name="Oval 87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19506" name="Oval 88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19507" name="Oval 89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19508" name="Oval 90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19509" name="Oval 91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19510" name="Oval 92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19511" name="Oval 93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19512" name="Oval 94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19513" name="Oval 95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19514" name="Oval 96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200" b="1"/>
                <a:t>13</a:t>
              </a:r>
            </a:p>
          </p:txBody>
        </p:sp>
        <p:sp>
          <p:nvSpPr>
            <p:cNvPr id="19515" name="Oval 97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19516" name="Oval 98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19517" name="Oval 99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348260" name="Rectangle 100"/>
          <p:cNvSpPr>
            <a:spLocks noChangeArrowheads="1"/>
          </p:cNvSpPr>
          <p:nvPr/>
        </p:nvSpPr>
        <p:spPr bwMode="auto">
          <a:xfrm>
            <a:off x="2843213" y="4940300"/>
            <a:ext cx="3960812" cy="720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1" name="Text Box 101"/>
          <p:cNvSpPr txBox="1">
            <a:spLocks noChangeArrowheads="1"/>
          </p:cNvSpPr>
          <p:nvPr/>
        </p:nvSpPr>
        <p:spPr bwMode="auto">
          <a:xfrm>
            <a:off x="6300788" y="5516563"/>
            <a:ext cx="1511300" cy="514350"/>
          </a:xfrm>
          <a:prstGeom prst="rect">
            <a:avLst/>
          </a:prstGeom>
          <a:solidFill>
            <a:srgbClr val="FFCCCC"/>
          </a:solidFill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可行解</a:t>
            </a:r>
          </a:p>
        </p:txBody>
      </p:sp>
      <p:sp>
        <p:nvSpPr>
          <p:cNvPr id="348262" name="Text Box 102"/>
          <p:cNvSpPr txBox="1">
            <a:spLocks noChangeArrowheads="1"/>
          </p:cNvSpPr>
          <p:nvPr/>
        </p:nvSpPr>
        <p:spPr bwMode="auto">
          <a:xfrm>
            <a:off x="4211638" y="1412875"/>
            <a:ext cx="2665412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V</a:t>
            </a:r>
            <a:r>
              <a:rPr lang="en-US" altLang="zh-CN" b="1"/>
              <a:t> = </a:t>
            </a:r>
            <a:r>
              <a:rPr lang="en-US" altLang="zh-CN" b="1" i="1"/>
              <a:t>∑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/>
              <a:t>i</a:t>
            </a:r>
            <a:r>
              <a:rPr lang="en-US" altLang="zh-CN" b="1"/>
              <a:t> × 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</a:p>
        </p:txBody>
      </p:sp>
      <p:sp>
        <p:nvSpPr>
          <p:cNvPr id="348263" name="Oval 103"/>
          <p:cNvSpPr>
            <a:spLocks noChangeArrowheads="1"/>
          </p:cNvSpPr>
          <p:nvPr/>
        </p:nvSpPr>
        <p:spPr bwMode="auto">
          <a:xfrm>
            <a:off x="3779838" y="4724400"/>
            <a:ext cx="792162" cy="1225550"/>
          </a:xfrm>
          <a:prstGeom prst="ellips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4" name="Text Box 104"/>
          <p:cNvSpPr txBox="1">
            <a:spLocks noChangeArrowheads="1"/>
          </p:cNvSpPr>
          <p:nvPr/>
        </p:nvSpPr>
        <p:spPr bwMode="auto">
          <a:xfrm>
            <a:off x="4211638" y="5734050"/>
            <a:ext cx="1223962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14339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  <p:bldP spid="348260" grpId="0" animBg="1"/>
      <p:bldP spid="348261" grpId="0" animBg="1"/>
      <p:bldP spid="348262" grpId="0" animBg="1"/>
      <p:bldP spid="348263" grpId="0" animBg="1"/>
      <p:bldP spid="34826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05800" cy="6324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如果所求解的是</a:t>
            </a:r>
            <a:r>
              <a:rPr lang="zh-CN" altLang="en-US" sz="2400" smtClean="0">
                <a:solidFill>
                  <a:srgbClr val="D60093"/>
                </a:solidFill>
                <a:ea typeface="楷体_GB2312" pitchFamily="49" charset="-122"/>
              </a:rPr>
              <a:t>最优化问题</a:t>
            </a:r>
            <a:r>
              <a:rPr lang="zh-CN" altLang="en-US" sz="2400" smtClean="0"/>
              <a:t>，还必须用目标函数衡量每个答案结点，从中找出使目标函数取最优值的最优答案结点。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楷体_GB2312" pitchFamily="49" charset="-122"/>
              </a:rPr>
              <a:t>扩展结点：</a:t>
            </a:r>
            <a:r>
              <a:rPr lang="zh-CN" altLang="en-US" sz="2400" smtClean="0"/>
              <a:t>一个正在产生儿子的结点称为扩展结点。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活结点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  <a:r>
              <a:rPr lang="zh-CN" altLang="en-US" sz="2400" smtClean="0"/>
              <a:t>一个自身已生成但其儿子还没有全部生成的结点称做活结点。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死结点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  <a:r>
              <a:rPr lang="zh-CN" altLang="en-US" sz="2400" smtClean="0"/>
              <a:t>一个所有儿子已经产生的结点称做死结点。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回溯法：</a:t>
            </a:r>
            <a:r>
              <a:rPr lang="zh-CN" altLang="en-US" sz="2400" smtClean="0"/>
              <a:t>为了避免生成那些不可能产生最佳解的问题状态，要不断地利用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限界函数（隐式约束）</a:t>
            </a:r>
            <a:r>
              <a:rPr lang="zh-CN" altLang="en-US" sz="2400" smtClean="0"/>
              <a:t>来处死那些实际上不可能产生所需解的活结点，以减少问题的计算量。</a:t>
            </a:r>
          </a:p>
        </p:txBody>
      </p:sp>
    </p:spTree>
    <p:extLst>
      <p:ext uri="{BB962C8B-B14F-4D97-AF65-F5344CB8AC3E}">
        <p14:creationId xmlns:p14="http://schemas.microsoft.com/office/powerpoint/2010/main" val="34594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结点的状态分为：活结点、扩展结点和死结点。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叶子结点为可能解，</a:t>
            </a:r>
            <a:r>
              <a:rPr lang="zh-CN" altLang="en-US" smtClean="0">
                <a:ea typeface="黑体" panose="02010609060101010101" pitchFamily="49" charset="-122"/>
              </a:rPr>
              <a:t>最终的问题解来自于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从根到某个叶子结点（解状态）的路径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18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约束函数和限界函数的目的相同，都是为了剪去不必要搜索的子树，减少问题求解所需实际生成的状态结点数，它们统称为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剪枝函数（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pruning function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使用剪枝函数的深度优先生成状态空间树中结点的求解方法称为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回溯法（</a:t>
            </a:r>
            <a:r>
              <a:rPr lang="en-US" altLang="zh-CN" dirty="0" smtClean="0">
                <a:solidFill>
                  <a:srgbClr val="D60093"/>
                </a:solidFill>
                <a:ea typeface="楷体_GB2312" pitchFamily="49" charset="-122"/>
              </a:rPr>
              <a:t>backtracking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）</a:t>
            </a:r>
            <a:r>
              <a:rPr lang="zh-CN" altLang="en-US" dirty="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广度优先生成结点，并使用剪枝函数的方法称为</a:t>
            </a:r>
            <a:r>
              <a:rPr lang="zh-CN" altLang="en-US" smtClean="0">
                <a:solidFill>
                  <a:srgbClr val="D60093"/>
                </a:solidFill>
                <a:ea typeface="楷体_GB2312" pitchFamily="49" charset="-122"/>
              </a:rPr>
              <a:t>分支限界法（</a:t>
            </a:r>
            <a:r>
              <a:rPr lang="en-US" altLang="zh-CN" dirty="0" smtClean="0">
                <a:solidFill>
                  <a:srgbClr val="D60093"/>
                </a:solidFill>
                <a:ea typeface="楷体_GB2312" pitchFamily="49" charset="-122"/>
              </a:rPr>
              <a:t>branch-and-bound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）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77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回溯法的递归形式的一般框架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0768"/>
            <a:ext cx="9100120" cy="4724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backtrack 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t)//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当前扩展结点在解空间树中的深度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if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(t&gt;n)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output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(x);//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已搜索至叶节点，得到可行解</a:t>
            </a: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else//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当前扩展结点处未搜索过的子树的</a:t>
            </a:r>
            <a:r>
              <a:rPr lang="zh-CN" altLang="en-US" sz="2000" kern="1200" dirty="0">
                <a:solidFill>
                  <a:srgbClr val="00CC00"/>
                </a:solidFill>
                <a:latin typeface="Arial" panose="020B0604020202020204" pitchFamily="34" charset="0"/>
                <a:ea typeface="楷体_GB2312" pitchFamily="49" charset="-122"/>
              </a:rPr>
              <a:t>起始编号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2000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终止编号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for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kern="1200" dirty="0">
                <a:solidFill>
                  <a:srgbClr val="00CC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&lt;=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++)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x[t]=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h</a:t>
            </a:r>
            <a:r>
              <a:rPr lang="en-US" altLang="zh-CN" b="0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; </a:t>
            </a:r>
            <a:r>
              <a:rPr lang="en-US" altLang="zh-CN" sz="2000" b="0" kern="12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当前扩展结点处</a:t>
            </a:r>
            <a:r>
              <a:rPr lang="en-US" altLang="zh-CN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x[t]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lang="en-US" altLang="zh-CN" sz="2000" kern="1200" dirty="0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个可选值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if (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constraint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(t)&amp;&amp;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bound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(t))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backtrack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(t+1);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zh-CN" altLang="en-US" b="0" kern="1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299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回溯法迭代形式的一般框架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486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iterativeBacktrack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t=1;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while (t&gt;0)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if (f(</a:t>
            </a:r>
            <a:r>
              <a:rPr lang="en-US" altLang="zh-CN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)&lt;=g(</a:t>
            </a:r>
            <a:r>
              <a:rPr lang="en-US" altLang="zh-CN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))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for 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=f(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&lt;=g(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++) 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x[t]=h(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if (constraint(t)&amp;&amp;bound(t))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if (solution(t)) output(x);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else t++;} 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}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else t--;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}//</a:t>
            </a:r>
            <a:r>
              <a:rPr lang="zh-CN" altLang="en-US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回溯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}</a:t>
            </a:r>
            <a:endParaRPr lang="zh-CN" altLang="en-US" kern="1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0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回溯法的时间性能分析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一般情况下，在问题的解向量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=(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…,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中，分量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i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(0≤</a:t>
            </a:r>
            <a:r>
              <a:rPr lang="en-US" altLang="zh-CN" sz="2400" i="1" dirty="0" smtClean="0"/>
              <a:t>i&lt;n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的取值范围为某个有限集合</a:t>
            </a:r>
            <a:r>
              <a:rPr lang="en-US" altLang="zh-CN" sz="2400" i="1" dirty="0" smtClean="0"/>
              <a:t>S</a:t>
            </a:r>
            <a:r>
              <a:rPr lang="en-US" altLang="zh-CN" sz="2400" i="1" baseline="-25000" dirty="0" smtClean="0"/>
              <a:t>i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baseline="-42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baseline="-42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i="1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42000" dirty="0" err="1" smtClean="0"/>
              <a:t>ri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问题的解空间由笛卡儿积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×…×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n-1</a:t>
            </a:r>
            <a:r>
              <a:rPr lang="zh-CN" altLang="en-US" sz="2400" dirty="0" smtClean="0"/>
              <a:t>构成，并且第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层的根结点有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个结点；第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层的每个结点有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依此类推，第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层的每个结点有</a:t>
            </a:r>
            <a:r>
              <a:rPr lang="en-US" altLang="zh-CN" sz="2400" dirty="0" smtClean="0"/>
              <a:t>|S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n+1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|×…×|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个结点，它们都是</a:t>
            </a:r>
            <a:r>
              <a:rPr lang="zh-CN" altLang="en-US" sz="2400" dirty="0" smtClean="0">
                <a:solidFill>
                  <a:srgbClr val="D60093"/>
                </a:solidFill>
                <a:ea typeface="楷体_GB2312" pitchFamily="49" charset="-122"/>
              </a:rPr>
              <a:t>叶子结点</a:t>
            </a:r>
            <a:r>
              <a:rPr lang="zh-CN" altLang="en-US" sz="2400" dirty="0" smtClean="0"/>
              <a:t>，代表问题的所有可能解。</a:t>
            </a:r>
          </a:p>
        </p:txBody>
      </p:sp>
    </p:spTree>
    <p:extLst>
      <p:ext uri="{BB962C8B-B14F-4D97-AF65-F5344CB8AC3E}">
        <p14:creationId xmlns:p14="http://schemas.microsoft.com/office/powerpoint/2010/main" val="38940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548086" y="2349400"/>
            <a:ext cx="4322763" cy="3181350"/>
            <a:chOff x="1752" y="1428"/>
            <a:chExt cx="2723" cy="2004"/>
          </a:xfrm>
          <a:solidFill>
            <a:srgbClr val="000066"/>
          </a:solidFill>
        </p:grpSpPr>
        <p:sp>
          <p:nvSpPr>
            <p:cNvPr id="7246" name="Rectangle 4"/>
            <p:cNvSpPr>
              <a:spLocks noChangeArrowheads="1"/>
            </p:cNvSpPr>
            <p:nvPr/>
          </p:nvSpPr>
          <p:spPr bwMode="auto">
            <a:xfrm>
              <a:off x="1763" y="1439"/>
              <a:ext cx="2712" cy="1979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kumimoji="0"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7" name="Line 5"/>
            <p:cNvSpPr>
              <a:spLocks noChangeShapeType="1"/>
            </p:cNvSpPr>
            <p:nvPr/>
          </p:nvSpPr>
          <p:spPr bwMode="auto">
            <a:xfrm>
              <a:off x="2100" y="1428"/>
              <a:ext cx="0" cy="648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8" name="Line 6"/>
            <p:cNvSpPr>
              <a:spLocks noChangeShapeType="1"/>
            </p:cNvSpPr>
            <p:nvPr/>
          </p:nvSpPr>
          <p:spPr bwMode="auto">
            <a:xfrm>
              <a:off x="2400" y="1440"/>
              <a:ext cx="0" cy="39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9" name="Line 7"/>
            <p:cNvSpPr>
              <a:spLocks noChangeShapeType="1"/>
            </p:cNvSpPr>
            <p:nvPr/>
          </p:nvSpPr>
          <p:spPr bwMode="auto">
            <a:xfrm flipV="1">
              <a:off x="2400" y="1836"/>
              <a:ext cx="128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0" name="Line 10"/>
            <p:cNvSpPr>
              <a:spLocks noChangeShapeType="1"/>
            </p:cNvSpPr>
            <p:nvPr/>
          </p:nvSpPr>
          <p:spPr bwMode="auto">
            <a:xfrm>
              <a:off x="2100" y="2076"/>
              <a:ext cx="81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1" name="Line 11"/>
            <p:cNvSpPr>
              <a:spLocks noChangeShapeType="1"/>
            </p:cNvSpPr>
            <p:nvPr/>
          </p:nvSpPr>
          <p:spPr bwMode="auto">
            <a:xfrm>
              <a:off x="2652" y="2076"/>
              <a:ext cx="0" cy="348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2" name="Line 12"/>
            <p:cNvSpPr>
              <a:spLocks noChangeShapeType="1"/>
            </p:cNvSpPr>
            <p:nvPr/>
          </p:nvSpPr>
          <p:spPr bwMode="auto">
            <a:xfrm>
              <a:off x="3132" y="1836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3" name="Line 13"/>
            <p:cNvSpPr>
              <a:spLocks noChangeShapeType="1"/>
            </p:cNvSpPr>
            <p:nvPr/>
          </p:nvSpPr>
          <p:spPr bwMode="auto">
            <a:xfrm>
              <a:off x="3396" y="1440"/>
              <a:ext cx="0" cy="39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4" name="Line 14"/>
            <p:cNvSpPr>
              <a:spLocks noChangeShapeType="1"/>
            </p:cNvSpPr>
            <p:nvPr/>
          </p:nvSpPr>
          <p:spPr bwMode="auto">
            <a:xfrm>
              <a:off x="3672" y="1644"/>
              <a:ext cx="2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5" name="Line 15"/>
            <p:cNvSpPr>
              <a:spLocks noChangeShapeType="1"/>
            </p:cNvSpPr>
            <p:nvPr/>
          </p:nvSpPr>
          <p:spPr bwMode="auto">
            <a:xfrm>
              <a:off x="3948" y="1644"/>
              <a:ext cx="0" cy="44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6" name="Line 16"/>
            <p:cNvSpPr>
              <a:spLocks noChangeShapeType="1"/>
            </p:cNvSpPr>
            <p:nvPr/>
          </p:nvSpPr>
          <p:spPr bwMode="auto">
            <a:xfrm flipH="1" flipV="1">
              <a:off x="3360" y="2088"/>
              <a:ext cx="110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7" name="Line 17"/>
            <p:cNvSpPr>
              <a:spLocks noChangeShapeType="1"/>
            </p:cNvSpPr>
            <p:nvPr/>
          </p:nvSpPr>
          <p:spPr bwMode="auto">
            <a:xfrm>
              <a:off x="3360" y="2088"/>
              <a:ext cx="0" cy="27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8" name="Line 18"/>
            <p:cNvSpPr>
              <a:spLocks noChangeShapeType="1"/>
            </p:cNvSpPr>
            <p:nvPr/>
          </p:nvSpPr>
          <p:spPr bwMode="auto">
            <a:xfrm>
              <a:off x="4200" y="1440"/>
              <a:ext cx="0" cy="43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9" name="Line 19"/>
            <p:cNvSpPr>
              <a:spLocks noChangeShapeType="1"/>
            </p:cNvSpPr>
            <p:nvPr/>
          </p:nvSpPr>
          <p:spPr bwMode="auto">
            <a:xfrm>
              <a:off x="1752" y="2340"/>
              <a:ext cx="37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0" name="Line 23"/>
            <p:cNvSpPr>
              <a:spLocks noChangeShapeType="1"/>
            </p:cNvSpPr>
            <p:nvPr/>
          </p:nvSpPr>
          <p:spPr bwMode="auto">
            <a:xfrm>
              <a:off x="2400" y="2640"/>
              <a:ext cx="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1" name="Line 25"/>
            <p:cNvSpPr>
              <a:spLocks noChangeShapeType="1"/>
            </p:cNvSpPr>
            <p:nvPr/>
          </p:nvSpPr>
          <p:spPr bwMode="auto">
            <a:xfrm flipH="1">
              <a:off x="2940" y="2364"/>
              <a:ext cx="43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2" name="Line 26"/>
            <p:cNvSpPr>
              <a:spLocks noChangeShapeType="1"/>
            </p:cNvSpPr>
            <p:nvPr/>
          </p:nvSpPr>
          <p:spPr bwMode="auto">
            <a:xfrm>
              <a:off x="2928" y="2364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3" name="Line 29"/>
            <p:cNvSpPr>
              <a:spLocks noChangeShapeType="1"/>
            </p:cNvSpPr>
            <p:nvPr/>
          </p:nvSpPr>
          <p:spPr bwMode="auto">
            <a:xfrm flipH="1">
              <a:off x="2400" y="2592"/>
              <a:ext cx="52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4" name="Line 30"/>
            <p:cNvSpPr>
              <a:spLocks noChangeShapeType="1"/>
            </p:cNvSpPr>
            <p:nvPr/>
          </p:nvSpPr>
          <p:spPr bwMode="auto">
            <a:xfrm flipV="1">
              <a:off x="2388" y="2352"/>
              <a:ext cx="0" cy="25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5" name="Line 32"/>
            <p:cNvSpPr>
              <a:spLocks noChangeShapeType="1"/>
            </p:cNvSpPr>
            <p:nvPr/>
          </p:nvSpPr>
          <p:spPr bwMode="auto">
            <a:xfrm>
              <a:off x="2088" y="2616"/>
              <a:ext cx="0" cy="5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6" name="Line 33"/>
            <p:cNvSpPr>
              <a:spLocks noChangeShapeType="1"/>
            </p:cNvSpPr>
            <p:nvPr/>
          </p:nvSpPr>
          <p:spPr bwMode="auto">
            <a:xfrm>
              <a:off x="2088" y="2904"/>
              <a:ext cx="60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7" name="Line 34"/>
            <p:cNvSpPr>
              <a:spLocks noChangeShapeType="1"/>
            </p:cNvSpPr>
            <p:nvPr/>
          </p:nvSpPr>
          <p:spPr bwMode="auto">
            <a:xfrm>
              <a:off x="2688" y="2904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8" name="Line 36"/>
            <p:cNvSpPr>
              <a:spLocks noChangeShapeType="1"/>
            </p:cNvSpPr>
            <p:nvPr/>
          </p:nvSpPr>
          <p:spPr bwMode="auto">
            <a:xfrm>
              <a:off x="4188" y="3168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9" name="Line 39"/>
            <p:cNvSpPr>
              <a:spLocks noChangeShapeType="1"/>
            </p:cNvSpPr>
            <p:nvPr/>
          </p:nvSpPr>
          <p:spPr bwMode="auto">
            <a:xfrm flipH="1" flipV="1">
              <a:off x="3936" y="3168"/>
              <a:ext cx="25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0" name="Line 40"/>
            <p:cNvSpPr>
              <a:spLocks noChangeShapeType="1"/>
            </p:cNvSpPr>
            <p:nvPr/>
          </p:nvSpPr>
          <p:spPr bwMode="auto">
            <a:xfrm flipV="1">
              <a:off x="3936" y="2928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1" name="Line 41"/>
            <p:cNvSpPr>
              <a:spLocks noChangeShapeType="1"/>
            </p:cNvSpPr>
            <p:nvPr/>
          </p:nvSpPr>
          <p:spPr bwMode="auto">
            <a:xfrm>
              <a:off x="4224" y="2976"/>
              <a:ext cx="24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2" name="Line 43"/>
            <p:cNvSpPr>
              <a:spLocks noChangeShapeType="1"/>
            </p:cNvSpPr>
            <p:nvPr/>
          </p:nvSpPr>
          <p:spPr bwMode="auto">
            <a:xfrm flipH="1">
              <a:off x="3768" y="2364"/>
              <a:ext cx="69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3" name="Line 45"/>
            <p:cNvSpPr>
              <a:spLocks noChangeShapeType="1"/>
            </p:cNvSpPr>
            <p:nvPr/>
          </p:nvSpPr>
          <p:spPr bwMode="auto">
            <a:xfrm>
              <a:off x="4164" y="2364"/>
              <a:ext cx="0" cy="32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4" name="Line 46"/>
            <p:cNvSpPr>
              <a:spLocks noChangeShapeType="1"/>
            </p:cNvSpPr>
            <p:nvPr/>
          </p:nvSpPr>
          <p:spPr bwMode="auto">
            <a:xfrm flipH="1">
              <a:off x="3564" y="2928"/>
              <a:ext cx="38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5" name="Line 47"/>
            <p:cNvSpPr>
              <a:spLocks noChangeShapeType="1"/>
            </p:cNvSpPr>
            <p:nvPr/>
          </p:nvSpPr>
          <p:spPr bwMode="auto">
            <a:xfrm>
              <a:off x="3276" y="2676"/>
              <a:ext cx="8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6" name="Line 48"/>
            <p:cNvSpPr>
              <a:spLocks noChangeShapeType="1"/>
            </p:cNvSpPr>
            <p:nvPr/>
          </p:nvSpPr>
          <p:spPr bwMode="auto">
            <a:xfrm>
              <a:off x="3276" y="2676"/>
              <a:ext cx="0" cy="50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7" name="Line 49"/>
            <p:cNvSpPr>
              <a:spLocks noChangeShapeType="1"/>
            </p:cNvSpPr>
            <p:nvPr/>
          </p:nvSpPr>
          <p:spPr bwMode="auto">
            <a:xfrm>
              <a:off x="3564" y="2928"/>
              <a:ext cx="0" cy="25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8" name="Line 50"/>
            <p:cNvSpPr>
              <a:spLocks noChangeShapeType="1"/>
            </p:cNvSpPr>
            <p:nvPr/>
          </p:nvSpPr>
          <p:spPr bwMode="auto">
            <a:xfrm flipH="1">
              <a:off x="2688" y="3168"/>
              <a:ext cx="5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9" name="Line 51"/>
            <p:cNvSpPr>
              <a:spLocks noChangeShapeType="1"/>
            </p:cNvSpPr>
            <p:nvPr/>
          </p:nvSpPr>
          <p:spPr bwMode="auto">
            <a:xfrm>
              <a:off x="2376" y="3168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0" name="Line 52"/>
            <p:cNvSpPr>
              <a:spLocks noChangeShapeType="1"/>
            </p:cNvSpPr>
            <p:nvPr/>
          </p:nvSpPr>
          <p:spPr bwMode="auto">
            <a:xfrm flipV="1">
              <a:off x="3576" y="2484"/>
              <a:ext cx="0" cy="19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1" name="Line 53"/>
            <p:cNvSpPr>
              <a:spLocks noChangeShapeType="1"/>
            </p:cNvSpPr>
            <p:nvPr/>
          </p:nvSpPr>
          <p:spPr bwMode="auto">
            <a:xfrm flipH="1" flipV="1">
              <a:off x="2976" y="2892"/>
              <a:ext cx="0" cy="27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833836" y="2385913"/>
            <a:ext cx="533400" cy="1220787"/>
            <a:chOff x="1932" y="1439"/>
            <a:chExt cx="336" cy="769"/>
          </a:xfrm>
        </p:grpSpPr>
        <p:sp>
          <p:nvSpPr>
            <p:cNvPr id="7244" name="Line 55"/>
            <p:cNvSpPr>
              <a:spLocks noChangeShapeType="1"/>
            </p:cNvSpPr>
            <p:nvPr/>
          </p:nvSpPr>
          <p:spPr bwMode="auto">
            <a:xfrm>
              <a:off x="1932" y="1439"/>
              <a:ext cx="0" cy="76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5" name="Line 56"/>
            <p:cNvSpPr>
              <a:spLocks noChangeShapeType="1"/>
            </p:cNvSpPr>
            <p:nvPr/>
          </p:nvSpPr>
          <p:spPr bwMode="auto">
            <a:xfrm>
              <a:off x="1932" y="2196"/>
              <a:ext cx="33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3367236" y="3587650"/>
            <a:ext cx="0" cy="419100"/>
          </a:xfrm>
          <a:prstGeom prst="line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2833836" y="4006750"/>
            <a:ext cx="3848100" cy="1504950"/>
            <a:chOff x="1932" y="2460"/>
            <a:chExt cx="2424" cy="948"/>
          </a:xfrm>
        </p:grpSpPr>
        <p:sp>
          <p:nvSpPr>
            <p:cNvPr id="7232" name="Line 58"/>
            <p:cNvSpPr>
              <a:spLocks noChangeShapeType="1"/>
            </p:cNvSpPr>
            <p:nvPr/>
          </p:nvSpPr>
          <p:spPr bwMode="auto">
            <a:xfrm flipH="1">
              <a:off x="1932" y="2460"/>
              <a:ext cx="33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3" name="Line 59"/>
            <p:cNvSpPr>
              <a:spLocks noChangeShapeType="1"/>
            </p:cNvSpPr>
            <p:nvPr/>
          </p:nvSpPr>
          <p:spPr bwMode="auto">
            <a:xfrm>
              <a:off x="1932" y="2460"/>
              <a:ext cx="0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4" name="Line 60"/>
            <p:cNvSpPr>
              <a:spLocks noChangeShapeType="1"/>
            </p:cNvSpPr>
            <p:nvPr/>
          </p:nvSpPr>
          <p:spPr bwMode="auto">
            <a:xfrm>
              <a:off x="1932" y="3264"/>
              <a:ext cx="31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5" name="Line 61"/>
            <p:cNvSpPr>
              <a:spLocks noChangeShapeType="1"/>
            </p:cNvSpPr>
            <p:nvPr/>
          </p:nvSpPr>
          <p:spPr bwMode="auto">
            <a:xfrm flipV="1">
              <a:off x="2232" y="3036"/>
              <a:ext cx="0" cy="22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6" name="Line 62"/>
            <p:cNvSpPr>
              <a:spLocks noChangeShapeType="1"/>
            </p:cNvSpPr>
            <p:nvPr/>
          </p:nvSpPr>
          <p:spPr bwMode="auto">
            <a:xfrm>
              <a:off x="2232" y="3048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7" name="Line 63"/>
            <p:cNvSpPr>
              <a:spLocks noChangeShapeType="1"/>
            </p:cNvSpPr>
            <p:nvPr/>
          </p:nvSpPr>
          <p:spPr bwMode="auto">
            <a:xfrm>
              <a:off x="2520" y="3036"/>
              <a:ext cx="0" cy="25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8" name="Line 64"/>
            <p:cNvSpPr>
              <a:spLocks noChangeShapeType="1"/>
            </p:cNvSpPr>
            <p:nvPr/>
          </p:nvSpPr>
          <p:spPr bwMode="auto">
            <a:xfrm>
              <a:off x="2520" y="3276"/>
              <a:ext cx="9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9" name="Line 65"/>
            <p:cNvSpPr>
              <a:spLocks noChangeShapeType="1"/>
            </p:cNvSpPr>
            <p:nvPr/>
          </p:nvSpPr>
          <p:spPr bwMode="auto">
            <a:xfrm flipV="1">
              <a:off x="3420" y="2832"/>
              <a:ext cx="0" cy="45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0" name="Line 66"/>
            <p:cNvSpPr>
              <a:spLocks noChangeShapeType="1"/>
            </p:cNvSpPr>
            <p:nvPr/>
          </p:nvSpPr>
          <p:spPr bwMode="auto">
            <a:xfrm>
              <a:off x="3420" y="2832"/>
              <a:ext cx="66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1" name="Line 67"/>
            <p:cNvSpPr>
              <a:spLocks noChangeShapeType="1"/>
            </p:cNvSpPr>
            <p:nvPr/>
          </p:nvSpPr>
          <p:spPr bwMode="auto">
            <a:xfrm>
              <a:off x="4068" y="2832"/>
              <a:ext cx="0" cy="25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2" name="Line 68"/>
            <p:cNvSpPr>
              <a:spLocks noChangeShapeType="1"/>
            </p:cNvSpPr>
            <p:nvPr/>
          </p:nvSpPr>
          <p:spPr bwMode="auto">
            <a:xfrm>
              <a:off x="4056" y="3084"/>
              <a:ext cx="3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3" name="Line 69"/>
            <p:cNvSpPr>
              <a:spLocks noChangeShapeType="1"/>
            </p:cNvSpPr>
            <p:nvPr/>
          </p:nvSpPr>
          <p:spPr bwMode="auto">
            <a:xfrm>
              <a:off x="4344" y="3084"/>
              <a:ext cx="0" cy="3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348186" y="3587650"/>
            <a:ext cx="1276350" cy="495300"/>
            <a:chOff x="2256" y="2196"/>
            <a:chExt cx="804" cy="312"/>
          </a:xfrm>
        </p:grpSpPr>
        <p:sp>
          <p:nvSpPr>
            <p:cNvPr id="7227" name="Line 72"/>
            <p:cNvSpPr>
              <a:spLocks noChangeShapeType="1"/>
            </p:cNvSpPr>
            <p:nvPr/>
          </p:nvSpPr>
          <p:spPr bwMode="auto">
            <a:xfrm>
              <a:off x="2256" y="2196"/>
              <a:ext cx="26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8" name="Line 73"/>
            <p:cNvSpPr>
              <a:spLocks noChangeShapeType="1"/>
            </p:cNvSpPr>
            <p:nvPr/>
          </p:nvSpPr>
          <p:spPr bwMode="auto">
            <a:xfrm>
              <a:off x="2508" y="2196"/>
              <a:ext cx="0" cy="3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9" name="Line 74"/>
            <p:cNvSpPr>
              <a:spLocks noChangeShapeType="1"/>
            </p:cNvSpPr>
            <p:nvPr/>
          </p:nvSpPr>
          <p:spPr bwMode="auto">
            <a:xfrm>
              <a:off x="2496" y="2508"/>
              <a:ext cx="32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0" name="Line 75"/>
            <p:cNvSpPr>
              <a:spLocks noChangeShapeType="1"/>
            </p:cNvSpPr>
            <p:nvPr/>
          </p:nvSpPr>
          <p:spPr bwMode="auto">
            <a:xfrm flipV="1">
              <a:off x="2808" y="2256"/>
              <a:ext cx="0" cy="25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1" name="Line 76"/>
            <p:cNvSpPr>
              <a:spLocks noChangeShapeType="1"/>
            </p:cNvSpPr>
            <p:nvPr/>
          </p:nvSpPr>
          <p:spPr bwMode="auto">
            <a:xfrm>
              <a:off x="2808" y="2256"/>
              <a:ext cx="25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29136" y="2387500"/>
            <a:ext cx="1314450" cy="1295400"/>
            <a:chOff x="2244" y="1440"/>
            <a:chExt cx="828" cy="816"/>
          </a:xfrm>
        </p:grpSpPr>
        <p:sp>
          <p:nvSpPr>
            <p:cNvPr id="7224" name="Line 77"/>
            <p:cNvSpPr>
              <a:spLocks noChangeShapeType="1"/>
            </p:cNvSpPr>
            <p:nvPr/>
          </p:nvSpPr>
          <p:spPr bwMode="auto">
            <a:xfrm flipV="1">
              <a:off x="3060" y="1968"/>
              <a:ext cx="0" cy="28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5" name="Line 78"/>
            <p:cNvSpPr>
              <a:spLocks noChangeShapeType="1"/>
            </p:cNvSpPr>
            <p:nvPr/>
          </p:nvSpPr>
          <p:spPr bwMode="auto">
            <a:xfrm flipH="1">
              <a:off x="2244" y="1968"/>
              <a:ext cx="828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6" name="Line 79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52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4624536" y="2578000"/>
            <a:ext cx="2247900" cy="1123950"/>
            <a:chOff x="3060" y="1560"/>
            <a:chExt cx="1416" cy="708"/>
          </a:xfrm>
        </p:grpSpPr>
        <p:sp>
          <p:nvSpPr>
            <p:cNvPr id="7215" name="Line 80"/>
            <p:cNvSpPr>
              <a:spLocks noChangeShapeType="1"/>
            </p:cNvSpPr>
            <p:nvPr/>
          </p:nvSpPr>
          <p:spPr bwMode="auto">
            <a:xfrm>
              <a:off x="3060" y="2256"/>
              <a:ext cx="180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6" name="Line 81"/>
            <p:cNvSpPr>
              <a:spLocks noChangeShapeType="1"/>
            </p:cNvSpPr>
            <p:nvPr/>
          </p:nvSpPr>
          <p:spPr bwMode="auto">
            <a:xfrm flipV="1">
              <a:off x="3240" y="1980"/>
              <a:ext cx="0" cy="28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7" name="Line 82"/>
            <p:cNvSpPr>
              <a:spLocks noChangeShapeType="1"/>
            </p:cNvSpPr>
            <p:nvPr/>
          </p:nvSpPr>
          <p:spPr bwMode="auto">
            <a:xfrm>
              <a:off x="3240" y="1980"/>
              <a:ext cx="588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8" name="Line 83"/>
            <p:cNvSpPr>
              <a:spLocks noChangeShapeType="1"/>
            </p:cNvSpPr>
            <p:nvPr/>
          </p:nvSpPr>
          <p:spPr bwMode="auto">
            <a:xfrm flipH="1" flipV="1">
              <a:off x="3816" y="1740"/>
              <a:ext cx="0" cy="252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9" name="Line 84"/>
            <p:cNvSpPr>
              <a:spLocks noChangeShapeType="1"/>
            </p:cNvSpPr>
            <p:nvPr/>
          </p:nvSpPr>
          <p:spPr bwMode="auto">
            <a:xfrm flipH="1">
              <a:off x="3528" y="1752"/>
              <a:ext cx="300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0" name="Line 85"/>
            <p:cNvSpPr>
              <a:spLocks noChangeShapeType="1"/>
            </p:cNvSpPr>
            <p:nvPr/>
          </p:nvSpPr>
          <p:spPr bwMode="auto">
            <a:xfrm flipV="1">
              <a:off x="3540" y="1560"/>
              <a:ext cx="0" cy="192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1" name="Line 86"/>
            <p:cNvSpPr>
              <a:spLocks noChangeShapeType="1"/>
            </p:cNvSpPr>
            <p:nvPr/>
          </p:nvSpPr>
          <p:spPr bwMode="auto">
            <a:xfrm>
              <a:off x="3528" y="1560"/>
              <a:ext cx="564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2" name="Line 87"/>
            <p:cNvSpPr>
              <a:spLocks noChangeShapeType="1"/>
            </p:cNvSpPr>
            <p:nvPr/>
          </p:nvSpPr>
          <p:spPr bwMode="auto">
            <a:xfrm>
              <a:off x="4080" y="1560"/>
              <a:ext cx="0" cy="42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3" name="Line 88"/>
            <p:cNvSpPr>
              <a:spLocks noChangeShapeType="1"/>
            </p:cNvSpPr>
            <p:nvPr/>
          </p:nvSpPr>
          <p:spPr bwMode="auto">
            <a:xfrm>
              <a:off x="4080" y="1980"/>
              <a:ext cx="396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3367236" y="3987700"/>
            <a:ext cx="914400" cy="1143000"/>
            <a:chOff x="2268" y="2448"/>
            <a:chExt cx="576" cy="720"/>
          </a:xfrm>
        </p:grpSpPr>
        <p:sp>
          <p:nvSpPr>
            <p:cNvPr id="7212" name="Line 89"/>
            <p:cNvSpPr>
              <a:spLocks noChangeShapeType="1"/>
            </p:cNvSpPr>
            <p:nvPr/>
          </p:nvSpPr>
          <p:spPr bwMode="auto">
            <a:xfrm>
              <a:off x="2268" y="2448"/>
              <a:ext cx="0" cy="324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3" name="Line 90"/>
            <p:cNvSpPr>
              <a:spLocks noChangeShapeType="1"/>
            </p:cNvSpPr>
            <p:nvPr/>
          </p:nvSpPr>
          <p:spPr bwMode="auto">
            <a:xfrm>
              <a:off x="2280" y="2760"/>
              <a:ext cx="564" cy="0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4" name="Line 91"/>
            <p:cNvSpPr>
              <a:spLocks noChangeShapeType="1"/>
            </p:cNvSpPr>
            <p:nvPr/>
          </p:nvSpPr>
          <p:spPr bwMode="auto">
            <a:xfrm>
              <a:off x="2832" y="2760"/>
              <a:ext cx="0" cy="408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3062436" y="1987450"/>
            <a:ext cx="7239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6834336" y="303520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7180" name="Text Box 100"/>
          <p:cNvSpPr txBox="1">
            <a:spLocks noChangeArrowheads="1"/>
          </p:cNvSpPr>
          <p:nvPr/>
        </p:nvSpPr>
        <p:spPr bwMode="auto">
          <a:xfrm>
            <a:off x="2433786" y="2025550"/>
            <a:ext cx="857250" cy="3139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</a:t>
            </a:r>
          </a:p>
        </p:txBody>
      </p:sp>
      <p:sp>
        <p:nvSpPr>
          <p:cNvPr id="7181" name="Text Box 101"/>
          <p:cNvSpPr txBox="1">
            <a:spLocks noChangeArrowheads="1"/>
          </p:cNvSpPr>
          <p:nvPr/>
        </p:nvSpPr>
        <p:spPr bwMode="auto">
          <a:xfrm>
            <a:off x="6224736" y="5587900"/>
            <a:ext cx="933450" cy="3139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出口</a:t>
            </a:r>
          </a:p>
        </p:txBody>
      </p:sp>
      <p:sp>
        <p:nvSpPr>
          <p:cNvPr id="14439" name="Oval 103"/>
          <p:cNvSpPr>
            <a:spLocks noChangeArrowheads="1"/>
          </p:cNvSpPr>
          <p:nvPr/>
        </p:nvSpPr>
        <p:spPr bwMode="auto">
          <a:xfrm>
            <a:off x="3291036" y="351145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40" name="Oval 104"/>
          <p:cNvSpPr>
            <a:spLocks noChangeArrowheads="1"/>
          </p:cNvSpPr>
          <p:nvPr/>
        </p:nvSpPr>
        <p:spPr bwMode="auto">
          <a:xfrm>
            <a:off x="4529286" y="358765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41" name="Oval 105"/>
          <p:cNvSpPr>
            <a:spLocks noChangeArrowheads="1"/>
          </p:cNvSpPr>
          <p:nvPr/>
        </p:nvSpPr>
        <p:spPr bwMode="auto">
          <a:xfrm>
            <a:off x="3271986" y="391150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3329136" y="2387500"/>
            <a:ext cx="1314450" cy="1238250"/>
            <a:chOff x="612" y="1572"/>
            <a:chExt cx="828" cy="816"/>
          </a:xfrm>
        </p:grpSpPr>
        <p:sp>
          <p:nvSpPr>
            <p:cNvPr id="7209" name="Line 108"/>
            <p:cNvSpPr>
              <a:spLocks noChangeShapeType="1"/>
            </p:cNvSpPr>
            <p:nvPr/>
          </p:nvSpPr>
          <p:spPr bwMode="auto">
            <a:xfrm flipV="1">
              <a:off x="1428" y="2100"/>
              <a:ext cx="0" cy="28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0" name="Line 109"/>
            <p:cNvSpPr>
              <a:spLocks noChangeShapeType="1"/>
            </p:cNvSpPr>
            <p:nvPr/>
          </p:nvSpPr>
          <p:spPr bwMode="auto">
            <a:xfrm flipH="1">
              <a:off x="612" y="2100"/>
              <a:ext cx="828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1" name="Line 110"/>
            <p:cNvSpPr>
              <a:spLocks noChangeShapeType="1"/>
            </p:cNvSpPr>
            <p:nvPr/>
          </p:nvSpPr>
          <p:spPr bwMode="auto">
            <a:xfrm flipV="1">
              <a:off x="612" y="1572"/>
              <a:ext cx="0" cy="52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122"/>
          <p:cNvGrpSpPr>
            <a:grpSpLocks/>
          </p:cNvGrpSpPr>
          <p:nvPr/>
        </p:nvGrpSpPr>
        <p:grpSpPr bwMode="auto">
          <a:xfrm>
            <a:off x="4662636" y="2616100"/>
            <a:ext cx="2228850" cy="1123950"/>
            <a:chOff x="4176" y="612"/>
            <a:chExt cx="1404" cy="708"/>
          </a:xfrm>
        </p:grpSpPr>
        <p:sp>
          <p:nvSpPr>
            <p:cNvPr id="7200" name="Line 113"/>
            <p:cNvSpPr>
              <a:spLocks noChangeShapeType="1"/>
            </p:cNvSpPr>
            <p:nvPr/>
          </p:nvSpPr>
          <p:spPr bwMode="auto">
            <a:xfrm>
              <a:off x="4176" y="1308"/>
              <a:ext cx="180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1" name="Line 114"/>
            <p:cNvSpPr>
              <a:spLocks noChangeShapeType="1"/>
            </p:cNvSpPr>
            <p:nvPr/>
          </p:nvSpPr>
          <p:spPr bwMode="auto">
            <a:xfrm flipV="1">
              <a:off x="4344" y="1032"/>
              <a:ext cx="0" cy="28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2" name="Line 115"/>
            <p:cNvSpPr>
              <a:spLocks noChangeShapeType="1"/>
            </p:cNvSpPr>
            <p:nvPr/>
          </p:nvSpPr>
          <p:spPr bwMode="auto">
            <a:xfrm>
              <a:off x="4344" y="1032"/>
              <a:ext cx="588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3" name="Line 116"/>
            <p:cNvSpPr>
              <a:spLocks noChangeShapeType="1"/>
            </p:cNvSpPr>
            <p:nvPr/>
          </p:nvSpPr>
          <p:spPr bwMode="auto">
            <a:xfrm flipH="1" flipV="1">
              <a:off x="4920" y="792"/>
              <a:ext cx="0" cy="25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4" name="Line 117"/>
            <p:cNvSpPr>
              <a:spLocks noChangeShapeType="1"/>
            </p:cNvSpPr>
            <p:nvPr/>
          </p:nvSpPr>
          <p:spPr bwMode="auto">
            <a:xfrm flipH="1">
              <a:off x="4632" y="804"/>
              <a:ext cx="300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5" name="Line 118"/>
            <p:cNvSpPr>
              <a:spLocks noChangeShapeType="1"/>
            </p:cNvSpPr>
            <p:nvPr/>
          </p:nvSpPr>
          <p:spPr bwMode="auto">
            <a:xfrm flipV="1">
              <a:off x="4644" y="612"/>
              <a:ext cx="0" cy="19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6" name="Line 119"/>
            <p:cNvSpPr>
              <a:spLocks noChangeShapeType="1"/>
            </p:cNvSpPr>
            <p:nvPr/>
          </p:nvSpPr>
          <p:spPr bwMode="auto">
            <a:xfrm>
              <a:off x="4632" y="612"/>
              <a:ext cx="5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7" name="Line 120"/>
            <p:cNvSpPr>
              <a:spLocks noChangeShapeType="1"/>
            </p:cNvSpPr>
            <p:nvPr/>
          </p:nvSpPr>
          <p:spPr bwMode="auto">
            <a:xfrm>
              <a:off x="5184" y="612"/>
              <a:ext cx="0" cy="42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8" name="Line 121"/>
            <p:cNvSpPr>
              <a:spLocks noChangeShapeType="1"/>
            </p:cNvSpPr>
            <p:nvPr/>
          </p:nvSpPr>
          <p:spPr bwMode="auto">
            <a:xfrm>
              <a:off x="5184" y="1020"/>
              <a:ext cx="396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3386286" y="3606700"/>
            <a:ext cx="1219200" cy="495300"/>
            <a:chOff x="696" y="2388"/>
            <a:chExt cx="768" cy="312"/>
          </a:xfrm>
        </p:grpSpPr>
        <p:sp>
          <p:nvSpPr>
            <p:cNvPr id="7195" name="Line 124"/>
            <p:cNvSpPr>
              <a:spLocks noChangeShapeType="1"/>
            </p:cNvSpPr>
            <p:nvPr/>
          </p:nvSpPr>
          <p:spPr bwMode="auto">
            <a:xfrm>
              <a:off x="696" y="2388"/>
              <a:ext cx="2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6" name="Line 125"/>
            <p:cNvSpPr>
              <a:spLocks noChangeShapeType="1"/>
            </p:cNvSpPr>
            <p:nvPr/>
          </p:nvSpPr>
          <p:spPr bwMode="auto">
            <a:xfrm>
              <a:off x="936" y="2388"/>
              <a:ext cx="0" cy="30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7" name="Line 126"/>
            <p:cNvSpPr>
              <a:spLocks noChangeShapeType="1"/>
            </p:cNvSpPr>
            <p:nvPr/>
          </p:nvSpPr>
          <p:spPr bwMode="auto">
            <a:xfrm>
              <a:off x="924" y="2700"/>
              <a:ext cx="32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8" name="Line 127"/>
            <p:cNvSpPr>
              <a:spLocks noChangeShapeType="1"/>
            </p:cNvSpPr>
            <p:nvPr/>
          </p:nvSpPr>
          <p:spPr bwMode="auto">
            <a:xfrm flipV="1">
              <a:off x="1224" y="2448"/>
              <a:ext cx="0" cy="25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9" name="Line 128"/>
            <p:cNvSpPr>
              <a:spLocks noChangeShapeType="1"/>
            </p:cNvSpPr>
            <p:nvPr/>
          </p:nvSpPr>
          <p:spPr bwMode="auto">
            <a:xfrm>
              <a:off x="1212" y="2448"/>
              <a:ext cx="252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Group 134"/>
          <p:cNvGrpSpPr>
            <a:grpSpLocks/>
          </p:cNvGrpSpPr>
          <p:nvPr/>
        </p:nvGrpSpPr>
        <p:grpSpPr bwMode="auto">
          <a:xfrm>
            <a:off x="3367236" y="4006750"/>
            <a:ext cx="895350" cy="1123950"/>
            <a:chOff x="1140" y="2556"/>
            <a:chExt cx="564" cy="708"/>
          </a:xfrm>
        </p:grpSpPr>
        <p:sp>
          <p:nvSpPr>
            <p:cNvPr id="7192" name="Line 131"/>
            <p:cNvSpPr>
              <a:spLocks noChangeShapeType="1"/>
            </p:cNvSpPr>
            <p:nvPr/>
          </p:nvSpPr>
          <p:spPr bwMode="auto">
            <a:xfrm>
              <a:off x="1140" y="2556"/>
              <a:ext cx="0" cy="324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3" name="Line 132"/>
            <p:cNvSpPr>
              <a:spLocks noChangeShapeType="1"/>
            </p:cNvSpPr>
            <p:nvPr/>
          </p:nvSpPr>
          <p:spPr bwMode="auto">
            <a:xfrm>
              <a:off x="1140" y="2856"/>
              <a:ext cx="5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4" name="Line 133"/>
            <p:cNvSpPr>
              <a:spLocks noChangeShapeType="1"/>
            </p:cNvSpPr>
            <p:nvPr/>
          </p:nvSpPr>
          <p:spPr bwMode="auto">
            <a:xfrm>
              <a:off x="1692" y="2856"/>
              <a:ext cx="0" cy="40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471" name="Text Box 135"/>
          <p:cNvSpPr txBox="1">
            <a:spLocks noChangeArrowheads="1"/>
          </p:cNvSpPr>
          <p:nvPr/>
        </p:nvSpPr>
        <p:spPr bwMode="auto">
          <a:xfrm>
            <a:off x="4186386" y="480685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7190" name="Text Box 136"/>
          <p:cNvSpPr txBox="1">
            <a:spLocks noChangeArrowheads="1"/>
          </p:cNvSpPr>
          <p:nvPr/>
        </p:nvSpPr>
        <p:spPr bwMode="auto">
          <a:xfrm>
            <a:off x="533400" y="609600"/>
            <a:ext cx="2781300" cy="519113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lang="zh-CN" altLang="en-US" sz="2800" b="1"/>
              <a:t>迷宫游戏</a:t>
            </a:r>
          </a:p>
        </p:txBody>
      </p: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3900636" y="332095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 animBg="1"/>
      <p:bldP spid="14434" grpId="0" autoUpdateAnimBg="0"/>
      <p:bldP spid="14435" grpId="0" autoUpdateAnimBg="0"/>
      <p:bldP spid="14439" grpId="0" animBg="1" autoUpdateAnimBg="0"/>
      <p:bldP spid="14440" grpId="0" animBg="1" autoUpdateAnimBg="0"/>
      <p:bldP spid="14441" grpId="0" animBg="1" autoUpdateAnimBg="0"/>
      <p:bldP spid="14471" grpId="0" autoUpdateAnimBg="0"/>
      <p:bldP spid="1447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两种典型的解空间树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子集树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800080"/>
                </a:solidFill>
                <a:ea typeface="楷体_GB2312" pitchFamily="49" charset="-122"/>
              </a:rPr>
              <a:t>Subset Trees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）：</a:t>
            </a:r>
            <a:r>
              <a:rPr lang="zh-CN" altLang="en-US" sz="2400" smtClean="0"/>
              <a:t>当所给问题是从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个元素的集合中找出满足某种性质的</a:t>
            </a:r>
            <a:r>
              <a:rPr lang="zh-CN" altLang="en-US" sz="2400" smtClean="0">
                <a:solidFill>
                  <a:srgbClr val="FF0000"/>
                </a:solidFill>
              </a:rPr>
              <a:t>子集</a:t>
            </a:r>
            <a:r>
              <a:rPr lang="zh-CN" altLang="en-US" sz="2400" smtClean="0"/>
              <a:t>时，相应的解空间树称为子集树。在子集树中，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|=|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|=…=|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n-1</a:t>
            </a:r>
            <a:r>
              <a:rPr lang="en-US" altLang="zh-CN" sz="2400" smtClean="0"/>
              <a:t>|=</a:t>
            </a:r>
            <a:r>
              <a:rPr lang="en-US" altLang="zh-CN" sz="2400" i="1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/>
              <a:t>，即每个结点有相同数目的子树，通常情况下</a:t>
            </a:r>
            <a:r>
              <a:rPr lang="en-US" altLang="zh-CN" sz="2400" i="1" smtClean="0">
                <a:solidFill>
                  <a:srgbClr val="FF3300"/>
                </a:solidFill>
              </a:rPr>
              <a:t>c</a:t>
            </a:r>
            <a:r>
              <a:rPr lang="en-US" altLang="zh-CN" sz="2400" smtClean="0">
                <a:solidFill>
                  <a:srgbClr val="FF3300"/>
                </a:solidFill>
              </a:rPr>
              <a:t>=2</a:t>
            </a:r>
            <a:r>
              <a:rPr lang="zh-CN" altLang="en-US" sz="2400" smtClean="0"/>
              <a:t>，所以，子集树中共有</a:t>
            </a:r>
            <a:r>
              <a:rPr lang="en-US" altLang="zh-CN" sz="2400" smtClean="0">
                <a:solidFill>
                  <a:srgbClr val="FF0000"/>
                </a:solidFill>
              </a:rPr>
              <a:t>2</a:t>
            </a:r>
            <a:r>
              <a:rPr lang="en-US" altLang="zh-CN" sz="2400" i="1" baseline="30000" smtClean="0">
                <a:solidFill>
                  <a:srgbClr val="FF0000"/>
                </a:solidFill>
              </a:rPr>
              <a:t>n</a:t>
            </a:r>
            <a:r>
              <a:rPr lang="zh-CN" altLang="en-US" sz="2400" smtClean="0"/>
              <a:t>个叶子结点，因此，遍历子集树需要</a:t>
            </a:r>
            <a:r>
              <a:rPr lang="en-US" altLang="zh-CN" sz="2400" smtClean="0">
                <a:solidFill>
                  <a:srgbClr val="FF3300"/>
                </a:solidFill>
              </a:rPr>
              <a:t>O(2</a:t>
            </a:r>
            <a:r>
              <a:rPr lang="en-US" altLang="zh-CN" sz="2400" i="1" baseline="30000" smtClean="0">
                <a:solidFill>
                  <a:srgbClr val="FF3300"/>
                </a:solidFill>
              </a:rPr>
              <a:t>n</a:t>
            </a:r>
            <a:r>
              <a:rPr lang="en-US" altLang="zh-CN" sz="2400" smtClean="0">
                <a:solidFill>
                  <a:srgbClr val="FF3300"/>
                </a:solidFill>
              </a:rPr>
              <a:t>)</a:t>
            </a:r>
            <a:r>
              <a:rPr lang="zh-CN" altLang="en-US" sz="2400" smtClean="0"/>
              <a:t>时间。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排列树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800080"/>
                </a:solidFill>
                <a:ea typeface="楷体_GB2312" pitchFamily="49" charset="-122"/>
              </a:rPr>
              <a:t>Permutation Trees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）：</a:t>
            </a:r>
            <a:r>
              <a:rPr lang="zh-CN" altLang="en-US" sz="2400" smtClean="0"/>
              <a:t>当所给问题是确定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个元素满足某种性质的</a:t>
            </a:r>
            <a:r>
              <a:rPr lang="zh-CN" altLang="en-US" sz="2400" smtClean="0">
                <a:solidFill>
                  <a:srgbClr val="FF0000"/>
                </a:solidFill>
              </a:rPr>
              <a:t>排列</a:t>
            </a:r>
            <a:r>
              <a:rPr lang="zh-CN" altLang="en-US" sz="2400" smtClean="0"/>
              <a:t>时，相应的解空间树称为排列树。在排列树中，通常情况下，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|=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|=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-1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…</a:t>
            </a:r>
            <a:r>
              <a:rPr lang="zh-CN" altLang="en-US" sz="2400" smtClean="0"/>
              <a:t>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n-1</a:t>
            </a:r>
            <a:r>
              <a:rPr lang="en-US" altLang="zh-CN" sz="2400" smtClean="0"/>
              <a:t>|=1</a:t>
            </a:r>
            <a:r>
              <a:rPr lang="zh-CN" altLang="en-US" sz="2400" smtClean="0"/>
              <a:t>，所以，排列树中共有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!</a:t>
            </a:r>
            <a:r>
              <a:rPr lang="zh-CN" altLang="en-US" sz="2400" smtClean="0"/>
              <a:t>个叶子结点，因此，遍历排列树需要</a:t>
            </a:r>
            <a:r>
              <a:rPr lang="en-US" altLang="zh-CN" sz="2400" smtClean="0">
                <a:solidFill>
                  <a:srgbClr val="FF3300"/>
                </a:solidFill>
              </a:rPr>
              <a:t>O(</a:t>
            </a:r>
            <a:r>
              <a:rPr lang="en-US" altLang="zh-CN" sz="2400" i="1" smtClean="0">
                <a:solidFill>
                  <a:srgbClr val="FF3300"/>
                </a:solidFill>
              </a:rPr>
              <a:t>n</a:t>
            </a:r>
            <a:r>
              <a:rPr lang="en-US" altLang="zh-CN" sz="2400" smtClean="0">
                <a:solidFill>
                  <a:srgbClr val="FF3300"/>
                </a:solidFill>
              </a:rPr>
              <a:t>!)</a:t>
            </a:r>
            <a:r>
              <a:rPr lang="zh-CN" altLang="en-US" sz="2400" smtClean="0"/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22788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对于</a:t>
            </a:r>
            <a:r>
              <a:rPr lang="en-US" altLang="zh-CN" smtClean="0"/>
              <a:t>n=3</a:t>
            </a:r>
            <a:r>
              <a:rPr lang="zh-CN" altLang="en-US" smtClean="0"/>
              <a:t>的</a:t>
            </a:r>
            <a:r>
              <a:rPr lang="en-US" altLang="zh-CN" smtClean="0"/>
              <a:t>0/1</a:t>
            </a:r>
            <a:r>
              <a:rPr lang="zh-CN" altLang="en-US" smtClean="0"/>
              <a:t>背包问题，其解空间树如图所示，树中的</a:t>
            </a:r>
            <a:r>
              <a:rPr lang="en-US" altLang="zh-CN" smtClean="0"/>
              <a:t>8</a:t>
            </a:r>
            <a:r>
              <a:rPr lang="zh-CN" altLang="en-US" smtClean="0"/>
              <a:t>个叶子结点分别代表该问题的</a:t>
            </a:r>
            <a:r>
              <a:rPr lang="en-US" altLang="zh-CN" smtClean="0">
                <a:ea typeface="楷体_GB2312" pitchFamily="49" charset="-122"/>
              </a:rPr>
              <a:t>8</a:t>
            </a:r>
            <a:r>
              <a:rPr lang="zh-CN" altLang="en-US" smtClean="0">
                <a:ea typeface="楷体_GB2312" pitchFamily="49" charset="-122"/>
              </a:rPr>
              <a:t>个可能解</a:t>
            </a:r>
            <a:r>
              <a:rPr lang="zh-CN" altLang="en-US" smtClean="0"/>
              <a:t>。</a:t>
            </a:r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323850" y="1873250"/>
            <a:ext cx="8474075" cy="3384550"/>
            <a:chOff x="158" y="1026"/>
            <a:chExt cx="5338" cy="2132"/>
          </a:xfrm>
        </p:grpSpPr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5" name="Line 14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6" name="Line 15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68" name="Line 17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79" name="Text Box 28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0" name="Text Box 29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1" name="Text Box 30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2" name="Text Box 31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3" name="Text Box 32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4" name="Text Box 33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6" name="Text Box 35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7" name="Text Box 36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90" name="Text Box 39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91" name="Oval 40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</a:t>
              </a:r>
              <a:endParaRPr kumimoji="0" lang="en-US" altLang="zh-CN" sz="1800" b="1" i="1"/>
            </a:p>
          </p:txBody>
        </p:sp>
        <p:sp>
          <p:nvSpPr>
            <p:cNvPr id="27692" name="Oval 41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27693" name="Oval 42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27694" name="Oval 43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27695" name="Oval 44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27696" name="Oval 45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27697" name="Oval 46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27698" name="Oval 47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27699" name="Oval 48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27700" name="Oval 49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27701" name="Oval 50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27702" name="Oval 51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27703" name="Oval 52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27704" name="Oval 53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27705" name="Oval 54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15063" y="5643563"/>
            <a:ext cx="1214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子集树！</a:t>
            </a:r>
          </a:p>
        </p:txBody>
      </p:sp>
    </p:spTree>
    <p:extLst>
      <p:ext uri="{BB962C8B-B14F-4D97-AF65-F5344CB8AC3E}">
        <p14:creationId xmlns:p14="http://schemas.microsoft.com/office/powerpoint/2010/main" val="14222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848600" cy="160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u="sng" dirty="0" smtClean="0">
                <a:solidFill>
                  <a:schemeClr val="accent1"/>
                </a:solidFill>
                <a:ea typeface="楷体_GB2312" pitchFamily="49" charset="-122"/>
              </a:rPr>
              <a:t>例如</a:t>
            </a:r>
            <a:r>
              <a:rPr lang="zh-CN" altLang="en-US" sz="2400" dirty="0" smtClean="0">
                <a:solidFill>
                  <a:schemeClr val="accent1"/>
                </a:solidFill>
                <a:ea typeface="楷体_GB2312" pitchFamily="49" charset="-122"/>
              </a:rPr>
              <a:t>，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背包问题，三个物品的重量为</a:t>
            </a:r>
            <a:r>
              <a:rPr lang="en-US" altLang="zh-CN" sz="2400" dirty="0" smtClean="0"/>
              <a:t>{20, 15, 10}</a:t>
            </a:r>
            <a:r>
              <a:rPr lang="zh-CN" altLang="en-US" sz="2400" dirty="0" smtClean="0"/>
              <a:t>，价值为</a:t>
            </a:r>
            <a:r>
              <a:rPr lang="en-US" altLang="zh-CN" sz="2400" dirty="0" smtClean="0"/>
              <a:t>{20, 30, 25}</a:t>
            </a:r>
            <a:r>
              <a:rPr lang="zh-CN" altLang="en-US" sz="2400" dirty="0" smtClean="0"/>
              <a:t>，背包容量为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，从前图所示的解空间树的根结点开始搜索，搜索过程如下：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900113" y="2159000"/>
            <a:ext cx="7659687" cy="3479800"/>
            <a:chOff x="640" y="1818"/>
            <a:chExt cx="4825" cy="2192"/>
          </a:xfrm>
        </p:grpSpPr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3107" y="313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171" y="3794"/>
              <a:ext cx="7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不可行解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967" y="3797"/>
              <a:ext cx="6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=20</a:t>
              </a:r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2777" y="3794"/>
              <a:ext cx="6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=55</a:t>
              </a:r>
            </a:p>
          </p:txBody>
        </p:sp>
        <p:sp>
          <p:nvSpPr>
            <p:cNvPr id="28684" name="Text Box 9"/>
            <p:cNvSpPr txBox="1">
              <a:spLocks noChangeArrowheads="1"/>
            </p:cNvSpPr>
            <p:nvPr/>
          </p:nvSpPr>
          <p:spPr bwMode="auto">
            <a:xfrm>
              <a:off x="3470" y="3794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=30</a:t>
              </a:r>
            </a:p>
          </p:txBody>
        </p:sp>
        <p:sp>
          <p:nvSpPr>
            <p:cNvPr id="28685" name="Text Box 10"/>
            <p:cNvSpPr txBox="1">
              <a:spLocks noChangeArrowheads="1"/>
            </p:cNvSpPr>
            <p:nvPr/>
          </p:nvSpPr>
          <p:spPr bwMode="auto">
            <a:xfrm>
              <a:off x="4148" y="3794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=25</a:t>
              </a:r>
            </a:p>
          </p:txBody>
        </p:sp>
        <p:sp>
          <p:nvSpPr>
            <p:cNvPr id="28686" name="Text Box 11"/>
            <p:cNvSpPr txBox="1">
              <a:spLocks noChangeArrowheads="1"/>
            </p:cNvSpPr>
            <p:nvPr/>
          </p:nvSpPr>
          <p:spPr bwMode="auto">
            <a:xfrm>
              <a:off x="4856" y="3797"/>
              <a:ext cx="6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=0</a:t>
              </a:r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 flipH="1">
              <a:off x="1466" y="1979"/>
              <a:ext cx="1081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>
              <a:off x="2783" y="1979"/>
              <a:ext cx="1218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4"/>
            <p:cNvSpPr>
              <a:spLocks noChangeShapeType="1"/>
            </p:cNvSpPr>
            <p:nvPr/>
          </p:nvSpPr>
          <p:spPr bwMode="auto">
            <a:xfrm flipH="1">
              <a:off x="866" y="2435"/>
              <a:ext cx="384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1446" y="2451"/>
              <a:ext cx="374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 flipH="1">
              <a:off x="3578" y="2397"/>
              <a:ext cx="413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4197" y="2413"/>
              <a:ext cx="443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>
              <a:off x="1643" y="3015"/>
              <a:ext cx="216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2006" y="3000"/>
              <a:ext cx="207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 flipH="1">
              <a:off x="3205" y="3003"/>
              <a:ext cx="216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3588" y="3012"/>
              <a:ext cx="197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 flipH="1">
              <a:off x="4473" y="3015"/>
              <a:ext cx="176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>
              <a:off x="4826" y="3022"/>
              <a:ext cx="158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Text Box 24"/>
            <p:cNvSpPr txBox="1">
              <a:spLocks noChangeArrowheads="1"/>
            </p:cNvSpPr>
            <p:nvPr/>
          </p:nvSpPr>
          <p:spPr bwMode="auto">
            <a:xfrm>
              <a:off x="1839" y="1915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0" name="Text Box 25"/>
            <p:cNvSpPr txBox="1">
              <a:spLocks noChangeArrowheads="1"/>
            </p:cNvSpPr>
            <p:nvPr/>
          </p:nvSpPr>
          <p:spPr bwMode="auto">
            <a:xfrm>
              <a:off x="808" y="2512"/>
              <a:ext cx="1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1" name="Text Box 26"/>
            <p:cNvSpPr txBox="1">
              <a:spLocks noChangeArrowheads="1"/>
            </p:cNvSpPr>
            <p:nvPr/>
          </p:nvSpPr>
          <p:spPr bwMode="auto">
            <a:xfrm>
              <a:off x="1505" y="3111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2" name="Text Box 27"/>
            <p:cNvSpPr txBox="1">
              <a:spLocks noChangeArrowheads="1"/>
            </p:cNvSpPr>
            <p:nvPr/>
          </p:nvSpPr>
          <p:spPr bwMode="auto">
            <a:xfrm>
              <a:off x="4325" y="3131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3" name="Text Box 28"/>
            <p:cNvSpPr txBox="1">
              <a:spLocks noChangeArrowheads="1"/>
            </p:cNvSpPr>
            <p:nvPr/>
          </p:nvSpPr>
          <p:spPr bwMode="auto">
            <a:xfrm>
              <a:off x="3343" y="1896"/>
              <a:ext cx="1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4" name="Text Box 29"/>
            <p:cNvSpPr txBox="1">
              <a:spLocks noChangeArrowheads="1"/>
            </p:cNvSpPr>
            <p:nvPr/>
          </p:nvSpPr>
          <p:spPr bwMode="auto">
            <a:xfrm>
              <a:off x="1721" y="2515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5" name="Text Box 30"/>
            <p:cNvSpPr txBox="1">
              <a:spLocks noChangeArrowheads="1"/>
            </p:cNvSpPr>
            <p:nvPr/>
          </p:nvSpPr>
          <p:spPr bwMode="auto">
            <a:xfrm>
              <a:off x="2203" y="311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6" name="Text Box 31"/>
            <p:cNvSpPr txBox="1">
              <a:spLocks noChangeArrowheads="1"/>
            </p:cNvSpPr>
            <p:nvPr/>
          </p:nvSpPr>
          <p:spPr bwMode="auto">
            <a:xfrm>
              <a:off x="3765" y="3125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7" name="Text Box 32"/>
            <p:cNvSpPr txBox="1">
              <a:spLocks noChangeArrowheads="1"/>
            </p:cNvSpPr>
            <p:nvPr/>
          </p:nvSpPr>
          <p:spPr bwMode="auto">
            <a:xfrm>
              <a:off x="4522" y="2543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8" name="Text Box 33"/>
            <p:cNvSpPr txBox="1">
              <a:spLocks noChangeArrowheads="1"/>
            </p:cNvSpPr>
            <p:nvPr/>
          </p:nvSpPr>
          <p:spPr bwMode="auto">
            <a:xfrm>
              <a:off x="5013" y="311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9" name="Text Box 34"/>
            <p:cNvSpPr txBox="1">
              <a:spLocks noChangeArrowheads="1"/>
            </p:cNvSpPr>
            <p:nvPr/>
          </p:nvSpPr>
          <p:spPr bwMode="auto">
            <a:xfrm>
              <a:off x="3598" y="2458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10" name="Oval 35"/>
            <p:cNvSpPr>
              <a:spLocks noChangeArrowheads="1"/>
            </p:cNvSpPr>
            <p:nvPr/>
          </p:nvSpPr>
          <p:spPr bwMode="auto">
            <a:xfrm>
              <a:off x="2537" y="1818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</a:t>
              </a:r>
              <a:endParaRPr kumimoji="0" lang="en-US" altLang="zh-CN" sz="2000" b="1" i="1"/>
            </a:p>
          </p:txBody>
        </p:sp>
        <p:sp>
          <p:nvSpPr>
            <p:cNvPr id="28711" name="Oval 36"/>
            <p:cNvSpPr>
              <a:spLocks noChangeArrowheads="1"/>
            </p:cNvSpPr>
            <p:nvPr/>
          </p:nvSpPr>
          <p:spPr bwMode="auto">
            <a:xfrm>
              <a:off x="1220" y="2233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2</a:t>
              </a:r>
              <a:endParaRPr kumimoji="0" lang="en-US" altLang="zh-CN" sz="2000" b="1" i="1"/>
            </a:p>
          </p:txBody>
        </p:sp>
        <p:sp>
          <p:nvSpPr>
            <p:cNvPr id="28712" name="Oval 37"/>
            <p:cNvSpPr>
              <a:spLocks noChangeArrowheads="1"/>
            </p:cNvSpPr>
            <p:nvPr/>
          </p:nvSpPr>
          <p:spPr bwMode="auto">
            <a:xfrm>
              <a:off x="640" y="2787"/>
              <a:ext cx="26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28713" name="Oval 38"/>
            <p:cNvSpPr>
              <a:spLocks noChangeArrowheads="1"/>
            </p:cNvSpPr>
            <p:nvPr/>
          </p:nvSpPr>
          <p:spPr bwMode="auto">
            <a:xfrm>
              <a:off x="2105" y="3442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8</a:t>
              </a:r>
              <a:endParaRPr kumimoji="0" lang="en-US" altLang="zh-CN" sz="2000" b="1" i="1"/>
            </a:p>
          </p:txBody>
        </p:sp>
        <p:sp>
          <p:nvSpPr>
            <p:cNvPr id="28714" name="Oval 39"/>
            <p:cNvSpPr>
              <a:spLocks noChangeArrowheads="1"/>
            </p:cNvSpPr>
            <p:nvPr/>
          </p:nvSpPr>
          <p:spPr bwMode="auto">
            <a:xfrm>
              <a:off x="3067" y="3440"/>
              <a:ext cx="26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11</a:t>
              </a:r>
              <a:endParaRPr kumimoji="0" lang="en-US" altLang="zh-CN" sz="2000" b="1" i="1"/>
            </a:p>
          </p:txBody>
        </p:sp>
        <p:sp>
          <p:nvSpPr>
            <p:cNvPr id="28715" name="Oval 40"/>
            <p:cNvSpPr>
              <a:spLocks noChangeArrowheads="1"/>
            </p:cNvSpPr>
            <p:nvPr/>
          </p:nvSpPr>
          <p:spPr bwMode="auto">
            <a:xfrm>
              <a:off x="3677" y="346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12</a:t>
              </a:r>
              <a:endParaRPr kumimoji="0" lang="en-US" altLang="zh-CN" sz="2000" b="1" i="1"/>
            </a:p>
          </p:txBody>
        </p:sp>
        <p:sp>
          <p:nvSpPr>
            <p:cNvPr id="28716" name="Oval 41"/>
            <p:cNvSpPr>
              <a:spLocks noChangeArrowheads="1"/>
            </p:cNvSpPr>
            <p:nvPr/>
          </p:nvSpPr>
          <p:spPr bwMode="auto">
            <a:xfrm>
              <a:off x="4325" y="345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14</a:t>
              </a:r>
              <a:endParaRPr kumimoji="0" lang="en-US" altLang="zh-CN" sz="2000" b="1" i="1"/>
            </a:p>
          </p:txBody>
        </p:sp>
        <p:sp>
          <p:nvSpPr>
            <p:cNvPr id="28717" name="Oval 42"/>
            <p:cNvSpPr>
              <a:spLocks noChangeArrowheads="1"/>
            </p:cNvSpPr>
            <p:nvPr/>
          </p:nvSpPr>
          <p:spPr bwMode="auto">
            <a:xfrm>
              <a:off x="4915" y="345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15</a:t>
              </a:r>
              <a:endParaRPr kumimoji="0" lang="en-US" altLang="zh-CN" sz="2000" b="1" i="1"/>
            </a:p>
          </p:txBody>
        </p:sp>
        <p:sp>
          <p:nvSpPr>
            <p:cNvPr id="28718" name="Oval 43"/>
            <p:cNvSpPr>
              <a:spLocks noChangeArrowheads="1"/>
            </p:cNvSpPr>
            <p:nvPr/>
          </p:nvSpPr>
          <p:spPr bwMode="auto">
            <a:xfrm>
              <a:off x="4600" y="2807"/>
              <a:ext cx="268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13</a:t>
              </a:r>
              <a:endParaRPr kumimoji="0" lang="en-US" altLang="zh-CN" sz="2000" b="1" i="1"/>
            </a:p>
          </p:txBody>
        </p:sp>
        <p:sp>
          <p:nvSpPr>
            <p:cNvPr id="28719" name="Oval 44"/>
            <p:cNvSpPr>
              <a:spLocks noChangeArrowheads="1"/>
            </p:cNvSpPr>
            <p:nvPr/>
          </p:nvSpPr>
          <p:spPr bwMode="auto">
            <a:xfrm>
              <a:off x="3382" y="2793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10</a:t>
              </a:r>
              <a:endParaRPr kumimoji="0" lang="en-US" altLang="zh-CN" sz="2000" b="1" i="1"/>
            </a:p>
          </p:txBody>
        </p:sp>
        <p:sp>
          <p:nvSpPr>
            <p:cNvPr id="28720" name="Oval 45"/>
            <p:cNvSpPr>
              <a:spLocks noChangeArrowheads="1"/>
            </p:cNvSpPr>
            <p:nvPr/>
          </p:nvSpPr>
          <p:spPr bwMode="auto">
            <a:xfrm>
              <a:off x="1790" y="2807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6</a:t>
              </a:r>
              <a:endParaRPr kumimoji="0" lang="en-US" altLang="zh-CN" sz="2000" b="1" i="1"/>
            </a:p>
          </p:txBody>
        </p:sp>
        <p:sp>
          <p:nvSpPr>
            <p:cNvPr id="28721" name="Oval 46"/>
            <p:cNvSpPr>
              <a:spLocks noChangeArrowheads="1"/>
            </p:cNvSpPr>
            <p:nvPr/>
          </p:nvSpPr>
          <p:spPr bwMode="auto">
            <a:xfrm>
              <a:off x="3962" y="2208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9</a:t>
              </a:r>
              <a:endParaRPr kumimoji="0" lang="en-US" altLang="zh-CN" sz="2000" b="1" i="1"/>
            </a:p>
          </p:txBody>
        </p:sp>
        <p:sp>
          <p:nvSpPr>
            <p:cNvPr id="28722" name="Line 47"/>
            <p:cNvSpPr>
              <a:spLocks noChangeShapeType="1"/>
            </p:cNvSpPr>
            <p:nvPr/>
          </p:nvSpPr>
          <p:spPr bwMode="auto">
            <a:xfrm>
              <a:off x="690" y="2817"/>
              <a:ext cx="16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48"/>
            <p:cNvSpPr>
              <a:spLocks noChangeShapeType="1"/>
            </p:cNvSpPr>
            <p:nvPr/>
          </p:nvSpPr>
          <p:spPr bwMode="auto">
            <a:xfrm flipH="1">
              <a:off x="690" y="2825"/>
              <a:ext cx="167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Oval 49"/>
            <p:cNvSpPr>
              <a:spLocks noChangeArrowheads="1"/>
            </p:cNvSpPr>
            <p:nvPr/>
          </p:nvSpPr>
          <p:spPr bwMode="auto">
            <a:xfrm>
              <a:off x="1486" y="3434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28725" name="Line 50"/>
            <p:cNvSpPr>
              <a:spLocks noChangeShapeType="1"/>
            </p:cNvSpPr>
            <p:nvPr/>
          </p:nvSpPr>
          <p:spPr bwMode="auto">
            <a:xfrm>
              <a:off x="1535" y="3463"/>
              <a:ext cx="167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51"/>
            <p:cNvSpPr>
              <a:spLocks noChangeShapeType="1"/>
            </p:cNvSpPr>
            <p:nvPr/>
          </p:nvSpPr>
          <p:spPr bwMode="auto">
            <a:xfrm flipH="1">
              <a:off x="1535" y="3472"/>
              <a:ext cx="167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533400" y="3657600"/>
            <a:ext cx="2209800" cy="1676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23850" y="26035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子集树与排列树</a:t>
            </a:r>
          </a:p>
        </p:txBody>
      </p:sp>
      <p:pic>
        <p:nvPicPr>
          <p:cNvPr id="288773" name="Picture 5" descr="t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36718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6" descr="t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765175"/>
            <a:ext cx="31686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68275" y="3141663"/>
            <a:ext cx="406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遍历</a:t>
            </a:r>
            <a:r>
              <a:rPr lang="zh-CN" altLang="en-US" sz="2400" b="1" u="sng">
                <a:latin typeface="Arial" panose="020B0604020202020204" pitchFamily="34" charset="0"/>
                <a:ea typeface="楷体_GB2312" pitchFamily="49" charset="-122"/>
              </a:rPr>
              <a:t>子集树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需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O(2</a:t>
            </a:r>
            <a:r>
              <a:rPr lang="en-US" altLang="zh-CN" sz="2400" b="1" baseline="3000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计算时间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4803775" y="3141663"/>
            <a:ext cx="436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遍历</a:t>
            </a:r>
            <a:r>
              <a:rPr lang="zh-CN" altLang="en-US" sz="2400" b="1" u="sng">
                <a:latin typeface="Arial" panose="020B0604020202020204" pitchFamily="34" charset="0"/>
                <a:ea typeface="楷体_GB2312" pitchFamily="49" charset="-122"/>
              </a:rPr>
              <a:t>排列树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需要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O(n!)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计算时间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395288" y="3670300"/>
            <a:ext cx="36449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void backtrack (int t)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if (t&gt;n) output(x);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else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for (int i=0;i&lt;=1;i++) 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x[t]=i;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if (legal(t)) backtrack(t+1); }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219700" y="3525838"/>
            <a:ext cx="34925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void backtrack (int t)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if (t&gt;n) output(x);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else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for (int i=t;i&lt;=n;i++) 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swap(x[t], x[i]);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if (legal(t)) backtrack(t+1);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swap(x[t], x[i]); }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} 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5.3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旅</a:t>
            </a:r>
            <a:r>
              <a:rPr lang="zh-CN" altLang="en-US" sz="4000" kern="0" dirty="0">
                <a:solidFill>
                  <a:srgbClr val="000000"/>
                </a:solidFill>
              </a:rPr>
              <a:t>行商问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Travelling Salesman 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712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树示例：旅行商问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0" dirty="0"/>
              <a:t>旅行商问题：某推销员要去若干城市推销商品</a:t>
            </a: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/>
              <a:t>已</a:t>
            </a:r>
            <a:r>
              <a:rPr lang="zh-CN" altLang="en-US" sz="2200" dirty="0"/>
              <a:t>知各城</a:t>
            </a:r>
            <a:r>
              <a:rPr lang="zh-CN" altLang="en-US" sz="2200" dirty="0" smtClean="0"/>
              <a:t>市间</a:t>
            </a:r>
            <a:r>
              <a:rPr lang="zh-CN" altLang="en-US" sz="2200" dirty="0"/>
              <a:t>的开销（路程或旅费</a:t>
            </a:r>
            <a:r>
              <a:rPr lang="zh-CN" altLang="en-US" sz="2200" dirty="0" smtClean="0"/>
              <a:t>），要求选</a:t>
            </a:r>
            <a:r>
              <a:rPr lang="zh-CN" altLang="en-US" sz="2200" dirty="0"/>
              <a:t>择一条从</a:t>
            </a:r>
            <a:r>
              <a:rPr lang="zh-CN" altLang="en-US" sz="2200" dirty="0">
                <a:solidFill>
                  <a:srgbClr val="FF0000"/>
                </a:solidFill>
              </a:rPr>
              <a:t>驻地</a:t>
            </a:r>
            <a:r>
              <a:rPr lang="zh-CN" altLang="en-US" sz="2200" dirty="0"/>
              <a:t>出发，经过每个城市一遍，最后回到驻地的路线，</a:t>
            </a:r>
            <a:r>
              <a:rPr lang="zh-CN" altLang="en-US" sz="2200" b="1" dirty="0"/>
              <a:t>使</a:t>
            </a:r>
            <a:r>
              <a:rPr lang="zh-CN" altLang="en-US" sz="2200" b="1" dirty="0" smtClean="0"/>
              <a:t>总开</a:t>
            </a:r>
            <a:r>
              <a:rPr lang="zh-CN" altLang="en-US" sz="2200" b="1" dirty="0"/>
              <a:t>销最</a:t>
            </a:r>
            <a:r>
              <a:rPr lang="zh-CN" altLang="en-US" sz="2200" b="1" dirty="0" smtClean="0"/>
              <a:t>小</a:t>
            </a:r>
            <a:endParaRPr lang="en-US" altLang="zh-CN" sz="2200" b="1" dirty="0" smtClean="0"/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这是一个</a:t>
            </a:r>
            <a:r>
              <a:rPr lang="en-US" altLang="zh-CN" sz="2200" dirty="0"/>
              <a:t>NP</a:t>
            </a:r>
            <a:r>
              <a:rPr lang="zh-CN" altLang="en-US" sz="2200" dirty="0"/>
              <a:t>完全问</a:t>
            </a:r>
            <a:r>
              <a:rPr lang="zh-CN" altLang="en-US" sz="2200" dirty="0" smtClean="0"/>
              <a:t>题，形式化描述如下</a:t>
            </a:r>
            <a:endParaRPr lang="zh-CN" altLang="en-US" sz="2200" dirty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给定带权图</a:t>
            </a:r>
            <a:r>
              <a:rPr lang="en-US" altLang="zh-CN" sz="2200" dirty="0"/>
              <a:t>G=(V,E)</a:t>
            </a:r>
            <a:r>
              <a:rPr lang="zh-CN" altLang="en-US" sz="2200" dirty="0"/>
              <a:t>，已知边的权重为正数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图中的一条周游路线是包括</a:t>
            </a:r>
            <a:r>
              <a:rPr lang="en-US" altLang="zh-CN" sz="2200" dirty="0"/>
              <a:t>V</a:t>
            </a:r>
            <a:r>
              <a:rPr lang="zh-CN" altLang="en-US" sz="2200" dirty="0"/>
              <a:t>中每个顶点的一条回</a:t>
            </a:r>
            <a:r>
              <a:rPr lang="zh-CN" altLang="en-US" sz="2200" dirty="0" smtClean="0"/>
              <a:t>路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一条周游路线</a:t>
            </a:r>
            <a:r>
              <a:rPr lang="zh-CN" altLang="en-US" sz="2200" dirty="0" smtClean="0"/>
              <a:t>的开销是</a:t>
            </a:r>
            <a:r>
              <a:rPr lang="zh-CN" altLang="en-US" sz="2200" dirty="0"/>
              <a:t>这条路线上所有边的权重之和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要求在图</a:t>
            </a:r>
            <a:r>
              <a:rPr lang="en-US" altLang="zh-CN" sz="2200" dirty="0"/>
              <a:t>G</a:t>
            </a:r>
            <a:r>
              <a:rPr lang="zh-CN" altLang="en-US" sz="2200" dirty="0"/>
              <a:t>中找出一条具有最</a:t>
            </a:r>
            <a:r>
              <a:rPr lang="zh-CN" altLang="en-US" sz="2200" dirty="0" smtClean="0"/>
              <a:t>小</a:t>
            </a:r>
            <a:r>
              <a:rPr lang="zh-CN" altLang="en-US" sz="2200" dirty="0"/>
              <a:t>开销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周游路</a:t>
            </a:r>
            <a:r>
              <a:rPr lang="zh-CN" altLang="en-US" sz="2200" dirty="0" smtClean="0"/>
              <a:t>线</a:t>
            </a:r>
            <a:endParaRPr lang="en-US" altLang="zh-CN" sz="2200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843808" y="4509120"/>
            <a:ext cx="3312368" cy="2268004"/>
            <a:chOff x="521" y="754"/>
            <a:chExt cx="2131" cy="173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11" name="AutoShape 9"/>
            <p:cNvCxnSpPr>
              <a:cxnSpLocks noChangeShapeType="1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/>
            <p:cNvCxnSpPr>
              <a:cxnSpLocks noChangeShapeType="1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/>
            <p:cNvCxnSpPr>
              <a:cxnSpLocks noChangeShapeType="1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5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286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kumimoji="1" lang="en-US" altLang="zh-CN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TSP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问题，其解空间树如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图所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示，树中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4!=24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个叶子结点分别代表该问题的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个可能解，例如结点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代表一个可能解，路径为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1→2→3→4→1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，长度为各边代价之和。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276475"/>
            <a:ext cx="9144000" cy="4080050"/>
            <a:chOff x="1283" y="1575"/>
            <a:chExt cx="7988" cy="3585"/>
          </a:xfrm>
        </p:grpSpPr>
        <p:sp>
          <p:nvSpPr>
            <p:cNvPr id="10245" name="Text Box 4"/>
            <p:cNvSpPr txBox="1">
              <a:spLocks noChangeArrowheads="1"/>
            </p:cNvSpPr>
            <p:nvPr/>
          </p:nvSpPr>
          <p:spPr bwMode="auto">
            <a:xfrm>
              <a:off x="1721" y="259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1283" y="407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64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94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29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62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297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329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3643" y="4084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4003" y="4078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434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4653" y="407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500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533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9" name="Text Box 18"/>
            <p:cNvSpPr txBox="1">
              <a:spLocks noChangeArrowheads="1"/>
            </p:cNvSpPr>
            <p:nvPr/>
          </p:nvSpPr>
          <p:spPr bwMode="auto">
            <a:xfrm>
              <a:off x="566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597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632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6623" y="408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6983" y="409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7293" y="409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5" name="Text Box 24"/>
            <p:cNvSpPr txBox="1">
              <a:spLocks noChangeArrowheads="1"/>
            </p:cNvSpPr>
            <p:nvPr/>
          </p:nvSpPr>
          <p:spPr bwMode="auto">
            <a:xfrm>
              <a:off x="7633" y="409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66" name="Text Box 25"/>
            <p:cNvSpPr txBox="1">
              <a:spLocks noChangeArrowheads="1"/>
            </p:cNvSpPr>
            <p:nvPr/>
          </p:nvSpPr>
          <p:spPr bwMode="auto">
            <a:xfrm>
              <a:off x="7963" y="409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67" name="Text Box 26"/>
            <p:cNvSpPr txBox="1">
              <a:spLocks noChangeArrowheads="1"/>
            </p:cNvSpPr>
            <p:nvPr/>
          </p:nvSpPr>
          <p:spPr bwMode="auto">
            <a:xfrm>
              <a:off x="831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8" name="Text Box 27"/>
            <p:cNvSpPr txBox="1">
              <a:spLocks noChangeArrowheads="1"/>
            </p:cNvSpPr>
            <p:nvPr/>
          </p:nvSpPr>
          <p:spPr bwMode="auto">
            <a:xfrm>
              <a:off x="8613" y="409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9" name="Text Box 28"/>
            <p:cNvSpPr txBox="1">
              <a:spLocks noChangeArrowheads="1"/>
            </p:cNvSpPr>
            <p:nvPr/>
          </p:nvSpPr>
          <p:spPr bwMode="auto">
            <a:xfrm>
              <a:off x="8973" y="4094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0" name="Text Box 29"/>
            <p:cNvSpPr txBox="1">
              <a:spLocks noChangeArrowheads="1"/>
            </p:cNvSpPr>
            <p:nvPr/>
          </p:nvSpPr>
          <p:spPr bwMode="auto">
            <a:xfrm>
              <a:off x="2691" y="332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310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472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514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7991" y="327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5" name="Text Box 34"/>
            <p:cNvSpPr txBox="1">
              <a:spLocks noChangeArrowheads="1"/>
            </p:cNvSpPr>
            <p:nvPr/>
          </p:nvSpPr>
          <p:spPr bwMode="auto">
            <a:xfrm>
              <a:off x="8411" y="327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6" name="Text Box 35"/>
            <p:cNvSpPr txBox="1">
              <a:spLocks noChangeArrowheads="1"/>
            </p:cNvSpPr>
            <p:nvPr/>
          </p:nvSpPr>
          <p:spPr bwMode="auto">
            <a:xfrm>
              <a:off x="869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7" name="Text Box 36"/>
            <p:cNvSpPr txBox="1">
              <a:spLocks noChangeArrowheads="1"/>
            </p:cNvSpPr>
            <p:nvPr/>
          </p:nvSpPr>
          <p:spPr bwMode="auto">
            <a:xfrm>
              <a:off x="9101" y="328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78" name="Text Box 37"/>
            <p:cNvSpPr txBox="1">
              <a:spLocks noChangeArrowheads="1"/>
            </p:cNvSpPr>
            <p:nvPr/>
          </p:nvSpPr>
          <p:spPr bwMode="auto">
            <a:xfrm>
              <a:off x="7351" y="327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9" name="Text Box 38"/>
            <p:cNvSpPr txBox="1">
              <a:spLocks noChangeArrowheads="1"/>
            </p:cNvSpPr>
            <p:nvPr/>
          </p:nvSpPr>
          <p:spPr bwMode="auto">
            <a:xfrm>
              <a:off x="7771" y="327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0" name="Text Box 39"/>
            <p:cNvSpPr txBox="1">
              <a:spLocks noChangeArrowheads="1"/>
            </p:cNvSpPr>
            <p:nvPr/>
          </p:nvSpPr>
          <p:spPr bwMode="auto">
            <a:xfrm>
              <a:off x="669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709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2" name="Text Box 41"/>
            <p:cNvSpPr txBox="1">
              <a:spLocks noChangeArrowheads="1"/>
            </p:cNvSpPr>
            <p:nvPr/>
          </p:nvSpPr>
          <p:spPr bwMode="auto">
            <a:xfrm>
              <a:off x="601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3" name="Text Box 42"/>
            <p:cNvSpPr txBox="1">
              <a:spLocks noChangeArrowheads="1"/>
            </p:cNvSpPr>
            <p:nvPr/>
          </p:nvSpPr>
          <p:spPr bwMode="auto">
            <a:xfrm>
              <a:off x="643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4" name="Text Box 43"/>
            <p:cNvSpPr txBox="1">
              <a:spLocks noChangeArrowheads="1"/>
            </p:cNvSpPr>
            <p:nvPr/>
          </p:nvSpPr>
          <p:spPr bwMode="auto">
            <a:xfrm>
              <a:off x="535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5" name="Text Box 44"/>
            <p:cNvSpPr txBox="1">
              <a:spLocks noChangeArrowheads="1"/>
            </p:cNvSpPr>
            <p:nvPr/>
          </p:nvSpPr>
          <p:spPr bwMode="auto">
            <a:xfrm>
              <a:off x="577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6" name="Text Box 45"/>
            <p:cNvSpPr txBox="1">
              <a:spLocks noChangeArrowheads="1"/>
            </p:cNvSpPr>
            <p:nvPr/>
          </p:nvSpPr>
          <p:spPr bwMode="auto">
            <a:xfrm>
              <a:off x="4061" y="329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7" name="Text Box 46"/>
            <p:cNvSpPr txBox="1">
              <a:spLocks noChangeArrowheads="1"/>
            </p:cNvSpPr>
            <p:nvPr/>
          </p:nvSpPr>
          <p:spPr bwMode="auto">
            <a:xfrm>
              <a:off x="4471" y="329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8" name="Text Box 47"/>
            <p:cNvSpPr txBox="1">
              <a:spLocks noChangeArrowheads="1"/>
            </p:cNvSpPr>
            <p:nvPr/>
          </p:nvSpPr>
          <p:spPr bwMode="auto">
            <a:xfrm>
              <a:off x="3371" y="331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89" name="Text Box 48"/>
            <p:cNvSpPr txBox="1">
              <a:spLocks noChangeArrowheads="1"/>
            </p:cNvSpPr>
            <p:nvPr/>
          </p:nvSpPr>
          <p:spPr bwMode="auto">
            <a:xfrm>
              <a:off x="381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0" name="Text Box 49"/>
            <p:cNvSpPr txBox="1">
              <a:spLocks noChangeArrowheads="1"/>
            </p:cNvSpPr>
            <p:nvPr/>
          </p:nvSpPr>
          <p:spPr bwMode="auto">
            <a:xfrm>
              <a:off x="2691" y="331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1" name="Text Box 50"/>
            <p:cNvSpPr txBox="1">
              <a:spLocks noChangeArrowheads="1"/>
            </p:cNvSpPr>
            <p:nvPr/>
          </p:nvSpPr>
          <p:spPr bwMode="auto">
            <a:xfrm>
              <a:off x="312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endPara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2" name="Text Box 51"/>
            <p:cNvSpPr txBox="1">
              <a:spLocks noChangeArrowheads="1"/>
            </p:cNvSpPr>
            <p:nvPr/>
          </p:nvSpPr>
          <p:spPr bwMode="auto">
            <a:xfrm>
              <a:off x="2031" y="332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93" name="Text Box 52"/>
            <p:cNvSpPr txBox="1">
              <a:spLocks noChangeArrowheads="1"/>
            </p:cNvSpPr>
            <p:nvPr/>
          </p:nvSpPr>
          <p:spPr bwMode="auto">
            <a:xfrm>
              <a:off x="2441" y="3325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4" name="Text Box 53"/>
            <p:cNvSpPr txBox="1">
              <a:spLocks noChangeArrowheads="1"/>
            </p:cNvSpPr>
            <p:nvPr/>
          </p:nvSpPr>
          <p:spPr bwMode="auto">
            <a:xfrm>
              <a:off x="1361" y="332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5" name="Text Box 54"/>
            <p:cNvSpPr txBox="1">
              <a:spLocks noChangeArrowheads="1"/>
            </p:cNvSpPr>
            <p:nvPr/>
          </p:nvSpPr>
          <p:spPr bwMode="auto">
            <a:xfrm>
              <a:off x="1781" y="332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6" name="Text Box 55"/>
            <p:cNvSpPr txBox="1">
              <a:spLocks noChangeArrowheads="1"/>
            </p:cNvSpPr>
            <p:nvPr/>
          </p:nvSpPr>
          <p:spPr bwMode="auto">
            <a:xfrm>
              <a:off x="7721" y="2642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97" name="Text Box 56"/>
            <p:cNvSpPr txBox="1">
              <a:spLocks noChangeArrowheads="1"/>
            </p:cNvSpPr>
            <p:nvPr/>
          </p:nvSpPr>
          <p:spPr bwMode="auto">
            <a:xfrm>
              <a:off x="8091" y="264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98" name="Text Box 57"/>
            <p:cNvSpPr txBox="1">
              <a:spLocks noChangeArrowheads="1"/>
            </p:cNvSpPr>
            <p:nvPr/>
          </p:nvSpPr>
          <p:spPr bwMode="auto">
            <a:xfrm>
              <a:off x="8411" y="2642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9" name="Text Box 58"/>
            <p:cNvSpPr txBox="1">
              <a:spLocks noChangeArrowheads="1"/>
            </p:cNvSpPr>
            <p:nvPr/>
          </p:nvSpPr>
          <p:spPr bwMode="auto">
            <a:xfrm>
              <a:off x="5721" y="26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00" name="Text Box 59"/>
            <p:cNvSpPr txBox="1">
              <a:spLocks noChangeArrowheads="1"/>
            </p:cNvSpPr>
            <p:nvPr/>
          </p:nvSpPr>
          <p:spPr bwMode="auto">
            <a:xfrm>
              <a:off x="6091" y="263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301" name="Text Box 60"/>
            <p:cNvSpPr txBox="1">
              <a:spLocks noChangeArrowheads="1"/>
            </p:cNvSpPr>
            <p:nvPr/>
          </p:nvSpPr>
          <p:spPr bwMode="auto">
            <a:xfrm>
              <a:off x="6411" y="26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302" name="Text Box 61"/>
            <p:cNvSpPr txBox="1">
              <a:spLocks noChangeArrowheads="1"/>
            </p:cNvSpPr>
            <p:nvPr/>
          </p:nvSpPr>
          <p:spPr bwMode="auto">
            <a:xfrm>
              <a:off x="3751" y="262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03" name="Text Box 62"/>
            <p:cNvSpPr txBox="1">
              <a:spLocks noChangeArrowheads="1"/>
            </p:cNvSpPr>
            <p:nvPr/>
          </p:nvSpPr>
          <p:spPr bwMode="auto">
            <a:xfrm>
              <a:off x="4121" y="262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304" name="Text Box 63"/>
            <p:cNvSpPr txBox="1">
              <a:spLocks noChangeArrowheads="1"/>
            </p:cNvSpPr>
            <p:nvPr/>
          </p:nvSpPr>
          <p:spPr bwMode="auto">
            <a:xfrm>
              <a:off x="4441" y="262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305" name="Text Box 64"/>
            <p:cNvSpPr txBox="1">
              <a:spLocks noChangeArrowheads="1"/>
            </p:cNvSpPr>
            <p:nvPr/>
          </p:nvSpPr>
          <p:spPr bwMode="auto">
            <a:xfrm>
              <a:off x="3893" y="4929"/>
              <a:ext cx="29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n=4</a:t>
              </a:r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TSP</a:t>
              </a:r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问题的解空间树</a:t>
              </a:r>
            </a:p>
          </p:txBody>
        </p:sp>
        <p:sp>
          <p:nvSpPr>
            <p:cNvPr id="10306" name="Oval 65"/>
            <p:cNvSpPr>
              <a:spLocks noChangeArrowheads="1"/>
            </p:cNvSpPr>
            <p:nvPr/>
          </p:nvSpPr>
          <p:spPr bwMode="auto">
            <a:xfrm>
              <a:off x="1313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7" name="Oval 66"/>
            <p:cNvSpPr>
              <a:spLocks noChangeArrowheads="1"/>
            </p:cNvSpPr>
            <p:nvPr/>
          </p:nvSpPr>
          <p:spPr bwMode="auto">
            <a:xfrm>
              <a:off x="164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8" name="Oval 67"/>
            <p:cNvSpPr>
              <a:spLocks noChangeArrowheads="1"/>
            </p:cNvSpPr>
            <p:nvPr/>
          </p:nvSpPr>
          <p:spPr bwMode="auto">
            <a:xfrm>
              <a:off x="1964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9" name="Oval 68"/>
            <p:cNvSpPr>
              <a:spLocks noChangeArrowheads="1"/>
            </p:cNvSpPr>
            <p:nvPr/>
          </p:nvSpPr>
          <p:spPr bwMode="auto">
            <a:xfrm>
              <a:off x="2293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0" name="Oval 69"/>
            <p:cNvSpPr>
              <a:spLocks noChangeArrowheads="1"/>
            </p:cNvSpPr>
            <p:nvPr/>
          </p:nvSpPr>
          <p:spPr bwMode="auto">
            <a:xfrm>
              <a:off x="263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1" name="Oval 70"/>
            <p:cNvSpPr>
              <a:spLocks noChangeArrowheads="1"/>
            </p:cNvSpPr>
            <p:nvPr/>
          </p:nvSpPr>
          <p:spPr bwMode="auto">
            <a:xfrm>
              <a:off x="2976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2" name="Oval 71"/>
            <p:cNvSpPr>
              <a:spLocks noChangeArrowheads="1"/>
            </p:cNvSpPr>
            <p:nvPr/>
          </p:nvSpPr>
          <p:spPr bwMode="auto">
            <a:xfrm>
              <a:off x="332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3" name="Oval 72"/>
            <p:cNvSpPr>
              <a:spLocks noChangeArrowheads="1"/>
            </p:cNvSpPr>
            <p:nvPr/>
          </p:nvSpPr>
          <p:spPr bwMode="auto">
            <a:xfrm>
              <a:off x="3662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4" name="Oval 73"/>
            <p:cNvSpPr>
              <a:spLocks noChangeArrowheads="1"/>
            </p:cNvSpPr>
            <p:nvPr/>
          </p:nvSpPr>
          <p:spPr bwMode="auto">
            <a:xfrm>
              <a:off x="400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5" name="Oval 74"/>
            <p:cNvSpPr>
              <a:spLocks noChangeArrowheads="1"/>
            </p:cNvSpPr>
            <p:nvPr/>
          </p:nvSpPr>
          <p:spPr bwMode="auto">
            <a:xfrm>
              <a:off x="4343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6" name="Oval 75"/>
            <p:cNvSpPr>
              <a:spLocks noChangeArrowheads="1"/>
            </p:cNvSpPr>
            <p:nvPr/>
          </p:nvSpPr>
          <p:spPr bwMode="auto">
            <a:xfrm>
              <a:off x="4685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7" name="Oval 76"/>
            <p:cNvSpPr>
              <a:spLocks noChangeArrowheads="1"/>
            </p:cNvSpPr>
            <p:nvPr/>
          </p:nvSpPr>
          <p:spPr bwMode="auto">
            <a:xfrm>
              <a:off x="5015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8" name="Oval 77"/>
            <p:cNvSpPr>
              <a:spLocks noChangeArrowheads="1"/>
            </p:cNvSpPr>
            <p:nvPr/>
          </p:nvSpPr>
          <p:spPr bwMode="auto">
            <a:xfrm>
              <a:off x="5333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9" name="Oval 78"/>
            <p:cNvSpPr>
              <a:spLocks noChangeArrowheads="1"/>
            </p:cNvSpPr>
            <p:nvPr/>
          </p:nvSpPr>
          <p:spPr bwMode="auto">
            <a:xfrm>
              <a:off x="5651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0" name="Oval 79"/>
            <p:cNvSpPr>
              <a:spLocks noChangeArrowheads="1"/>
            </p:cNvSpPr>
            <p:nvPr/>
          </p:nvSpPr>
          <p:spPr bwMode="auto">
            <a:xfrm>
              <a:off x="598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1" name="Oval 80"/>
            <p:cNvSpPr>
              <a:spLocks noChangeArrowheads="1"/>
            </p:cNvSpPr>
            <p:nvPr/>
          </p:nvSpPr>
          <p:spPr bwMode="auto">
            <a:xfrm>
              <a:off x="6316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2" name="Oval 81"/>
            <p:cNvSpPr>
              <a:spLocks noChangeArrowheads="1"/>
            </p:cNvSpPr>
            <p:nvPr/>
          </p:nvSpPr>
          <p:spPr bwMode="auto">
            <a:xfrm>
              <a:off x="664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3" name="Oval 82"/>
            <p:cNvSpPr>
              <a:spLocks noChangeArrowheads="1"/>
            </p:cNvSpPr>
            <p:nvPr/>
          </p:nvSpPr>
          <p:spPr bwMode="auto">
            <a:xfrm>
              <a:off x="6975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4" name="Oval 83"/>
            <p:cNvSpPr>
              <a:spLocks noChangeArrowheads="1"/>
            </p:cNvSpPr>
            <p:nvPr/>
          </p:nvSpPr>
          <p:spPr bwMode="auto">
            <a:xfrm>
              <a:off x="730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5" name="Oval 84"/>
            <p:cNvSpPr>
              <a:spLocks noChangeArrowheads="1"/>
            </p:cNvSpPr>
            <p:nvPr/>
          </p:nvSpPr>
          <p:spPr bwMode="auto">
            <a:xfrm>
              <a:off x="7630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6" name="Oval 85"/>
            <p:cNvSpPr>
              <a:spLocks noChangeArrowheads="1"/>
            </p:cNvSpPr>
            <p:nvPr/>
          </p:nvSpPr>
          <p:spPr bwMode="auto">
            <a:xfrm>
              <a:off x="796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7" name="Oval 86"/>
            <p:cNvSpPr>
              <a:spLocks noChangeArrowheads="1"/>
            </p:cNvSpPr>
            <p:nvPr/>
          </p:nvSpPr>
          <p:spPr bwMode="auto">
            <a:xfrm>
              <a:off x="829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8" name="Oval 87"/>
            <p:cNvSpPr>
              <a:spLocks noChangeArrowheads="1"/>
            </p:cNvSpPr>
            <p:nvPr/>
          </p:nvSpPr>
          <p:spPr bwMode="auto">
            <a:xfrm>
              <a:off x="8624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9" name="Oval 88"/>
            <p:cNvSpPr>
              <a:spLocks noChangeArrowheads="1"/>
            </p:cNvSpPr>
            <p:nvPr/>
          </p:nvSpPr>
          <p:spPr bwMode="auto">
            <a:xfrm>
              <a:off x="896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0" name="Oval 89"/>
            <p:cNvSpPr>
              <a:spLocks noChangeArrowheads="1"/>
            </p:cNvSpPr>
            <p:nvPr/>
          </p:nvSpPr>
          <p:spPr bwMode="auto">
            <a:xfrm>
              <a:off x="1324" y="367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1" name="Oval 90"/>
            <p:cNvSpPr>
              <a:spLocks noChangeArrowheads="1"/>
            </p:cNvSpPr>
            <p:nvPr/>
          </p:nvSpPr>
          <p:spPr bwMode="auto">
            <a:xfrm>
              <a:off x="165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2" name="Oval 91"/>
            <p:cNvSpPr>
              <a:spLocks noChangeArrowheads="1"/>
            </p:cNvSpPr>
            <p:nvPr/>
          </p:nvSpPr>
          <p:spPr bwMode="auto">
            <a:xfrm>
              <a:off x="1975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3" name="Oval 92"/>
            <p:cNvSpPr>
              <a:spLocks noChangeArrowheads="1"/>
            </p:cNvSpPr>
            <p:nvPr/>
          </p:nvSpPr>
          <p:spPr bwMode="auto">
            <a:xfrm>
              <a:off x="230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4" name="Oval 93"/>
            <p:cNvSpPr>
              <a:spLocks noChangeArrowheads="1"/>
            </p:cNvSpPr>
            <p:nvPr/>
          </p:nvSpPr>
          <p:spPr bwMode="auto">
            <a:xfrm>
              <a:off x="264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5" name="Oval 94"/>
            <p:cNvSpPr>
              <a:spLocks noChangeArrowheads="1"/>
            </p:cNvSpPr>
            <p:nvPr/>
          </p:nvSpPr>
          <p:spPr bwMode="auto">
            <a:xfrm>
              <a:off x="2987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6" name="Oval 95"/>
            <p:cNvSpPr>
              <a:spLocks noChangeArrowheads="1"/>
            </p:cNvSpPr>
            <p:nvPr/>
          </p:nvSpPr>
          <p:spPr bwMode="auto">
            <a:xfrm>
              <a:off x="333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7" name="Oval 96"/>
            <p:cNvSpPr>
              <a:spLocks noChangeArrowheads="1"/>
            </p:cNvSpPr>
            <p:nvPr/>
          </p:nvSpPr>
          <p:spPr bwMode="auto">
            <a:xfrm>
              <a:off x="3673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8" name="Oval 97"/>
            <p:cNvSpPr>
              <a:spLocks noChangeArrowheads="1"/>
            </p:cNvSpPr>
            <p:nvPr/>
          </p:nvSpPr>
          <p:spPr bwMode="auto">
            <a:xfrm>
              <a:off x="401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9" name="Oval 98"/>
            <p:cNvSpPr>
              <a:spLocks noChangeArrowheads="1"/>
            </p:cNvSpPr>
            <p:nvPr/>
          </p:nvSpPr>
          <p:spPr bwMode="auto">
            <a:xfrm>
              <a:off x="435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0" name="Oval 99"/>
            <p:cNvSpPr>
              <a:spLocks noChangeArrowheads="1"/>
            </p:cNvSpPr>
            <p:nvPr/>
          </p:nvSpPr>
          <p:spPr bwMode="auto">
            <a:xfrm>
              <a:off x="4696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1" name="Oval 100"/>
            <p:cNvSpPr>
              <a:spLocks noChangeArrowheads="1"/>
            </p:cNvSpPr>
            <p:nvPr/>
          </p:nvSpPr>
          <p:spPr bwMode="auto">
            <a:xfrm>
              <a:off x="5026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2" name="Oval 101"/>
            <p:cNvSpPr>
              <a:spLocks noChangeArrowheads="1"/>
            </p:cNvSpPr>
            <p:nvPr/>
          </p:nvSpPr>
          <p:spPr bwMode="auto">
            <a:xfrm>
              <a:off x="5344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3" name="Oval 102"/>
            <p:cNvSpPr>
              <a:spLocks noChangeArrowheads="1"/>
            </p:cNvSpPr>
            <p:nvPr/>
          </p:nvSpPr>
          <p:spPr bwMode="auto">
            <a:xfrm>
              <a:off x="5662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4" name="Oval 103"/>
            <p:cNvSpPr>
              <a:spLocks noChangeArrowheads="1"/>
            </p:cNvSpPr>
            <p:nvPr/>
          </p:nvSpPr>
          <p:spPr bwMode="auto">
            <a:xfrm>
              <a:off x="599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5" name="Oval 104"/>
            <p:cNvSpPr>
              <a:spLocks noChangeArrowheads="1"/>
            </p:cNvSpPr>
            <p:nvPr/>
          </p:nvSpPr>
          <p:spPr bwMode="auto">
            <a:xfrm>
              <a:off x="6327" y="367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6" name="Oval 105"/>
            <p:cNvSpPr>
              <a:spLocks noChangeArrowheads="1"/>
            </p:cNvSpPr>
            <p:nvPr/>
          </p:nvSpPr>
          <p:spPr bwMode="auto">
            <a:xfrm>
              <a:off x="665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7" name="Oval 106"/>
            <p:cNvSpPr>
              <a:spLocks noChangeArrowheads="1"/>
            </p:cNvSpPr>
            <p:nvPr/>
          </p:nvSpPr>
          <p:spPr bwMode="auto">
            <a:xfrm>
              <a:off x="6986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8" name="Oval 107"/>
            <p:cNvSpPr>
              <a:spLocks noChangeArrowheads="1"/>
            </p:cNvSpPr>
            <p:nvPr/>
          </p:nvSpPr>
          <p:spPr bwMode="auto">
            <a:xfrm>
              <a:off x="731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9" name="Oval 108"/>
            <p:cNvSpPr>
              <a:spLocks noChangeArrowheads="1"/>
            </p:cNvSpPr>
            <p:nvPr/>
          </p:nvSpPr>
          <p:spPr bwMode="auto">
            <a:xfrm>
              <a:off x="7641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0" name="Oval 109"/>
            <p:cNvSpPr>
              <a:spLocks noChangeArrowheads="1"/>
            </p:cNvSpPr>
            <p:nvPr/>
          </p:nvSpPr>
          <p:spPr bwMode="auto">
            <a:xfrm>
              <a:off x="797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1" name="Oval 110"/>
            <p:cNvSpPr>
              <a:spLocks noChangeArrowheads="1"/>
            </p:cNvSpPr>
            <p:nvPr/>
          </p:nvSpPr>
          <p:spPr bwMode="auto">
            <a:xfrm>
              <a:off x="830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2" name="Oval 111"/>
            <p:cNvSpPr>
              <a:spLocks noChangeArrowheads="1"/>
            </p:cNvSpPr>
            <p:nvPr/>
          </p:nvSpPr>
          <p:spPr bwMode="auto">
            <a:xfrm>
              <a:off x="8635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3" name="Oval 112"/>
            <p:cNvSpPr>
              <a:spLocks noChangeArrowheads="1"/>
            </p:cNvSpPr>
            <p:nvPr/>
          </p:nvSpPr>
          <p:spPr bwMode="auto">
            <a:xfrm>
              <a:off x="897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4" name="Oval 113"/>
            <p:cNvSpPr>
              <a:spLocks noChangeArrowheads="1"/>
            </p:cNvSpPr>
            <p:nvPr/>
          </p:nvSpPr>
          <p:spPr bwMode="auto">
            <a:xfrm>
              <a:off x="1511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5" name="Oval 114"/>
            <p:cNvSpPr>
              <a:spLocks noChangeArrowheads="1"/>
            </p:cNvSpPr>
            <p:nvPr/>
          </p:nvSpPr>
          <p:spPr bwMode="auto">
            <a:xfrm>
              <a:off x="2157" y="295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6" name="Oval 115"/>
            <p:cNvSpPr>
              <a:spLocks noChangeArrowheads="1"/>
            </p:cNvSpPr>
            <p:nvPr/>
          </p:nvSpPr>
          <p:spPr bwMode="auto">
            <a:xfrm>
              <a:off x="2817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7" name="Oval 116"/>
            <p:cNvSpPr>
              <a:spLocks noChangeArrowheads="1"/>
            </p:cNvSpPr>
            <p:nvPr/>
          </p:nvSpPr>
          <p:spPr bwMode="auto">
            <a:xfrm>
              <a:off x="3513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8" name="Oval 117"/>
            <p:cNvSpPr>
              <a:spLocks noChangeArrowheads="1"/>
            </p:cNvSpPr>
            <p:nvPr/>
          </p:nvSpPr>
          <p:spPr bwMode="auto">
            <a:xfrm>
              <a:off x="4164" y="295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9" name="Oval 118"/>
            <p:cNvSpPr>
              <a:spLocks noChangeArrowheads="1"/>
            </p:cNvSpPr>
            <p:nvPr/>
          </p:nvSpPr>
          <p:spPr bwMode="auto">
            <a:xfrm>
              <a:off x="4836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0" name="Oval 119"/>
            <p:cNvSpPr>
              <a:spLocks noChangeArrowheads="1"/>
            </p:cNvSpPr>
            <p:nvPr/>
          </p:nvSpPr>
          <p:spPr bwMode="auto">
            <a:xfrm>
              <a:off x="5472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1" name="Oval 120"/>
            <p:cNvSpPr>
              <a:spLocks noChangeArrowheads="1"/>
            </p:cNvSpPr>
            <p:nvPr/>
          </p:nvSpPr>
          <p:spPr bwMode="auto">
            <a:xfrm>
              <a:off x="6137" y="2958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2" name="Oval 121"/>
            <p:cNvSpPr>
              <a:spLocks noChangeArrowheads="1"/>
            </p:cNvSpPr>
            <p:nvPr/>
          </p:nvSpPr>
          <p:spPr bwMode="auto">
            <a:xfrm>
              <a:off x="6796" y="295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3" name="Oval 122"/>
            <p:cNvSpPr>
              <a:spLocks noChangeArrowheads="1"/>
            </p:cNvSpPr>
            <p:nvPr/>
          </p:nvSpPr>
          <p:spPr bwMode="auto">
            <a:xfrm>
              <a:off x="7451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4" name="Oval 123"/>
            <p:cNvSpPr>
              <a:spLocks noChangeArrowheads="1"/>
            </p:cNvSpPr>
            <p:nvPr/>
          </p:nvSpPr>
          <p:spPr bwMode="auto">
            <a:xfrm>
              <a:off x="811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5" name="Oval 124"/>
            <p:cNvSpPr>
              <a:spLocks noChangeArrowheads="1"/>
            </p:cNvSpPr>
            <p:nvPr/>
          </p:nvSpPr>
          <p:spPr bwMode="auto">
            <a:xfrm>
              <a:off x="878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6" name="Oval 125"/>
            <p:cNvSpPr>
              <a:spLocks noChangeArrowheads="1"/>
            </p:cNvSpPr>
            <p:nvPr/>
          </p:nvSpPr>
          <p:spPr bwMode="auto">
            <a:xfrm>
              <a:off x="2152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7" name="Oval 126"/>
            <p:cNvSpPr>
              <a:spLocks noChangeArrowheads="1"/>
            </p:cNvSpPr>
            <p:nvPr/>
          </p:nvSpPr>
          <p:spPr bwMode="auto">
            <a:xfrm>
              <a:off x="4158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8" name="Oval 127"/>
            <p:cNvSpPr>
              <a:spLocks noChangeArrowheads="1"/>
            </p:cNvSpPr>
            <p:nvPr/>
          </p:nvSpPr>
          <p:spPr bwMode="auto">
            <a:xfrm>
              <a:off x="6123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9" name="Oval 128"/>
            <p:cNvSpPr>
              <a:spLocks noChangeArrowheads="1"/>
            </p:cNvSpPr>
            <p:nvPr/>
          </p:nvSpPr>
          <p:spPr bwMode="auto">
            <a:xfrm>
              <a:off x="8117" y="221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0" name="Oval 129"/>
            <p:cNvSpPr>
              <a:spLocks noChangeArrowheads="1"/>
            </p:cNvSpPr>
            <p:nvPr/>
          </p:nvSpPr>
          <p:spPr bwMode="auto">
            <a:xfrm>
              <a:off x="5129" y="157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1" name="Line 130"/>
            <p:cNvSpPr>
              <a:spLocks noChangeShapeType="1"/>
            </p:cNvSpPr>
            <p:nvPr/>
          </p:nvSpPr>
          <p:spPr bwMode="auto">
            <a:xfrm flipH="1">
              <a:off x="2351" y="1716"/>
              <a:ext cx="278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2" name="Line 131"/>
            <p:cNvSpPr>
              <a:spLocks noChangeShapeType="1"/>
            </p:cNvSpPr>
            <p:nvPr/>
          </p:nvSpPr>
          <p:spPr bwMode="auto">
            <a:xfrm flipH="1">
              <a:off x="4361" y="1779"/>
              <a:ext cx="790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3" name="Line 132"/>
            <p:cNvSpPr>
              <a:spLocks noChangeShapeType="1"/>
            </p:cNvSpPr>
            <p:nvPr/>
          </p:nvSpPr>
          <p:spPr bwMode="auto">
            <a:xfrm>
              <a:off x="5381" y="1770"/>
              <a:ext cx="83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4" name="Line 133"/>
            <p:cNvSpPr>
              <a:spLocks noChangeShapeType="1"/>
            </p:cNvSpPr>
            <p:nvPr/>
          </p:nvSpPr>
          <p:spPr bwMode="auto">
            <a:xfrm>
              <a:off x="5411" y="1698"/>
              <a:ext cx="2760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5" name="Line 134"/>
            <p:cNvSpPr>
              <a:spLocks noChangeShapeType="1"/>
            </p:cNvSpPr>
            <p:nvPr/>
          </p:nvSpPr>
          <p:spPr bwMode="auto">
            <a:xfrm flipH="1">
              <a:off x="1711" y="2409"/>
              <a:ext cx="450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6" name="Line 135"/>
            <p:cNvSpPr>
              <a:spLocks noChangeShapeType="1"/>
            </p:cNvSpPr>
            <p:nvPr/>
          </p:nvSpPr>
          <p:spPr bwMode="auto">
            <a:xfrm>
              <a:off x="2281" y="2469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7" name="Line 136"/>
            <p:cNvSpPr>
              <a:spLocks noChangeShapeType="1"/>
            </p:cNvSpPr>
            <p:nvPr/>
          </p:nvSpPr>
          <p:spPr bwMode="auto">
            <a:xfrm flipH="1">
              <a:off x="3731" y="2431"/>
              <a:ext cx="440" cy="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8" name="Line 137"/>
            <p:cNvSpPr>
              <a:spLocks noChangeShapeType="1"/>
            </p:cNvSpPr>
            <p:nvPr/>
          </p:nvSpPr>
          <p:spPr bwMode="auto">
            <a:xfrm>
              <a:off x="4291" y="2472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9" name="Line 138"/>
            <p:cNvSpPr>
              <a:spLocks noChangeShapeType="1"/>
            </p:cNvSpPr>
            <p:nvPr/>
          </p:nvSpPr>
          <p:spPr bwMode="auto">
            <a:xfrm>
              <a:off x="4391" y="2430"/>
              <a:ext cx="5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0" name="Line 139"/>
            <p:cNvSpPr>
              <a:spLocks noChangeShapeType="1"/>
            </p:cNvSpPr>
            <p:nvPr/>
          </p:nvSpPr>
          <p:spPr bwMode="auto">
            <a:xfrm flipH="1">
              <a:off x="5681" y="2429"/>
              <a:ext cx="460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1" name="Line 140"/>
            <p:cNvSpPr>
              <a:spLocks noChangeShapeType="1"/>
            </p:cNvSpPr>
            <p:nvPr/>
          </p:nvSpPr>
          <p:spPr bwMode="auto">
            <a:xfrm>
              <a:off x="6261" y="2489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2" name="Line 141"/>
            <p:cNvSpPr>
              <a:spLocks noChangeShapeType="1"/>
            </p:cNvSpPr>
            <p:nvPr/>
          </p:nvSpPr>
          <p:spPr bwMode="auto">
            <a:xfrm>
              <a:off x="6371" y="2438"/>
              <a:ext cx="460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3" name="Line 142"/>
            <p:cNvSpPr>
              <a:spLocks noChangeShapeType="1"/>
            </p:cNvSpPr>
            <p:nvPr/>
          </p:nvSpPr>
          <p:spPr bwMode="auto">
            <a:xfrm flipH="1">
              <a:off x="7671" y="2428"/>
              <a:ext cx="460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4" name="Line 143"/>
            <p:cNvSpPr>
              <a:spLocks noChangeShapeType="1"/>
            </p:cNvSpPr>
            <p:nvPr/>
          </p:nvSpPr>
          <p:spPr bwMode="auto">
            <a:xfrm flipH="1">
              <a:off x="8251" y="2488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5" name="Line 144"/>
            <p:cNvSpPr>
              <a:spLocks noChangeShapeType="1"/>
            </p:cNvSpPr>
            <p:nvPr/>
          </p:nvSpPr>
          <p:spPr bwMode="auto">
            <a:xfrm>
              <a:off x="8361" y="2437"/>
              <a:ext cx="450" cy="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6" name="Line 145"/>
            <p:cNvSpPr>
              <a:spLocks noChangeShapeType="1"/>
            </p:cNvSpPr>
            <p:nvPr/>
          </p:nvSpPr>
          <p:spPr bwMode="auto">
            <a:xfrm flipH="1">
              <a:off x="1451" y="3188"/>
              <a:ext cx="13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7" name="Line 146"/>
            <p:cNvSpPr>
              <a:spLocks noChangeShapeType="1"/>
            </p:cNvSpPr>
            <p:nvPr/>
          </p:nvSpPr>
          <p:spPr bwMode="auto">
            <a:xfrm>
              <a:off x="1691" y="3188"/>
              <a:ext cx="10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8" name="Line 147"/>
            <p:cNvSpPr>
              <a:spLocks noChangeShapeType="1"/>
            </p:cNvSpPr>
            <p:nvPr/>
          </p:nvSpPr>
          <p:spPr bwMode="auto">
            <a:xfrm flipH="1">
              <a:off x="2121" y="3198"/>
              <a:ext cx="11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9" name="Line 148"/>
            <p:cNvSpPr>
              <a:spLocks noChangeShapeType="1"/>
            </p:cNvSpPr>
            <p:nvPr/>
          </p:nvSpPr>
          <p:spPr bwMode="auto">
            <a:xfrm>
              <a:off x="2341" y="3198"/>
              <a:ext cx="9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0" name="Line 149"/>
            <p:cNvSpPr>
              <a:spLocks noChangeShapeType="1"/>
            </p:cNvSpPr>
            <p:nvPr/>
          </p:nvSpPr>
          <p:spPr bwMode="auto">
            <a:xfrm flipH="1">
              <a:off x="2791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1" name="Line 150"/>
            <p:cNvSpPr>
              <a:spLocks noChangeShapeType="1"/>
            </p:cNvSpPr>
            <p:nvPr/>
          </p:nvSpPr>
          <p:spPr bwMode="auto">
            <a:xfrm>
              <a:off x="3011" y="3209"/>
              <a:ext cx="10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2" name="Line 151"/>
            <p:cNvSpPr>
              <a:spLocks noChangeShapeType="1"/>
            </p:cNvSpPr>
            <p:nvPr/>
          </p:nvSpPr>
          <p:spPr bwMode="auto">
            <a:xfrm flipH="1">
              <a:off x="4141" y="3197"/>
              <a:ext cx="12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3" name="Line 152"/>
            <p:cNvSpPr>
              <a:spLocks noChangeShapeType="1"/>
            </p:cNvSpPr>
            <p:nvPr/>
          </p:nvSpPr>
          <p:spPr bwMode="auto">
            <a:xfrm>
              <a:off x="4371" y="3197"/>
              <a:ext cx="11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4" name="Line 153"/>
            <p:cNvSpPr>
              <a:spLocks noChangeShapeType="1"/>
            </p:cNvSpPr>
            <p:nvPr/>
          </p:nvSpPr>
          <p:spPr bwMode="auto">
            <a:xfrm flipH="1">
              <a:off x="4831" y="3209"/>
              <a:ext cx="10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5" name="Line 154"/>
            <p:cNvSpPr>
              <a:spLocks noChangeShapeType="1"/>
            </p:cNvSpPr>
            <p:nvPr/>
          </p:nvSpPr>
          <p:spPr bwMode="auto">
            <a:xfrm>
              <a:off x="5041" y="3188"/>
              <a:ext cx="1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6" name="Line 155"/>
            <p:cNvSpPr>
              <a:spLocks noChangeShapeType="1"/>
            </p:cNvSpPr>
            <p:nvPr/>
          </p:nvSpPr>
          <p:spPr bwMode="auto">
            <a:xfrm flipH="1">
              <a:off x="3481" y="3199"/>
              <a:ext cx="11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7" name="Line 156"/>
            <p:cNvSpPr>
              <a:spLocks noChangeShapeType="1"/>
            </p:cNvSpPr>
            <p:nvPr/>
          </p:nvSpPr>
          <p:spPr bwMode="auto">
            <a:xfrm>
              <a:off x="3701" y="3199"/>
              <a:ext cx="9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8" name="Line 157"/>
            <p:cNvSpPr>
              <a:spLocks noChangeShapeType="1"/>
            </p:cNvSpPr>
            <p:nvPr/>
          </p:nvSpPr>
          <p:spPr bwMode="auto">
            <a:xfrm flipH="1">
              <a:off x="546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9" name="Line 158"/>
            <p:cNvSpPr>
              <a:spLocks noChangeShapeType="1"/>
            </p:cNvSpPr>
            <p:nvPr/>
          </p:nvSpPr>
          <p:spPr bwMode="auto">
            <a:xfrm>
              <a:off x="5671" y="3200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0" name="Line 159"/>
            <p:cNvSpPr>
              <a:spLocks noChangeShapeType="1"/>
            </p:cNvSpPr>
            <p:nvPr/>
          </p:nvSpPr>
          <p:spPr bwMode="auto">
            <a:xfrm flipH="1">
              <a:off x="6111" y="3221"/>
              <a:ext cx="11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1" name="Line 160"/>
            <p:cNvSpPr>
              <a:spLocks noChangeShapeType="1"/>
            </p:cNvSpPr>
            <p:nvPr/>
          </p:nvSpPr>
          <p:spPr bwMode="auto">
            <a:xfrm>
              <a:off x="6331" y="3221"/>
              <a:ext cx="9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2" name="Line 161"/>
            <p:cNvSpPr>
              <a:spLocks noChangeShapeType="1"/>
            </p:cNvSpPr>
            <p:nvPr/>
          </p:nvSpPr>
          <p:spPr bwMode="auto">
            <a:xfrm flipH="1">
              <a:off x="6781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3" name="Line 162"/>
            <p:cNvSpPr>
              <a:spLocks noChangeShapeType="1"/>
            </p:cNvSpPr>
            <p:nvPr/>
          </p:nvSpPr>
          <p:spPr bwMode="auto">
            <a:xfrm>
              <a:off x="7001" y="3209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4" name="Line 163"/>
            <p:cNvSpPr>
              <a:spLocks noChangeShapeType="1"/>
            </p:cNvSpPr>
            <p:nvPr/>
          </p:nvSpPr>
          <p:spPr bwMode="auto">
            <a:xfrm flipH="1">
              <a:off x="7441" y="3209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5" name="Line 164"/>
            <p:cNvSpPr>
              <a:spLocks noChangeShapeType="1"/>
            </p:cNvSpPr>
            <p:nvPr/>
          </p:nvSpPr>
          <p:spPr bwMode="auto">
            <a:xfrm>
              <a:off x="7651" y="3209"/>
              <a:ext cx="11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6" name="Line 165"/>
            <p:cNvSpPr>
              <a:spLocks noChangeShapeType="1"/>
            </p:cNvSpPr>
            <p:nvPr/>
          </p:nvSpPr>
          <p:spPr bwMode="auto">
            <a:xfrm flipH="1">
              <a:off x="8091" y="3200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7" name="Line 166"/>
            <p:cNvSpPr>
              <a:spLocks noChangeShapeType="1"/>
            </p:cNvSpPr>
            <p:nvPr/>
          </p:nvSpPr>
          <p:spPr bwMode="auto">
            <a:xfrm>
              <a:off x="8311" y="3200"/>
              <a:ext cx="10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8" name="Line 167"/>
            <p:cNvSpPr>
              <a:spLocks noChangeShapeType="1"/>
            </p:cNvSpPr>
            <p:nvPr/>
          </p:nvSpPr>
          <p:spPr bwMode="auto">
            <a:xfrm flipH="1">
              <a:off x="8771" y="3200"/>
              <a:ext cx="11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9" name="Line 168"/>
            <p:cNvSpPr>
              <a:spLocks noChangeShapeType="1"/>
            </p:cNvSpPr>
            <p:nvPr/>
          </p:nvSpPr>
          <p:spPr bwMode="auto">
            <a:xfrm>
              <a:off x="899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0" name="Line 169"/>
            <p:cNvSpPr>
              <a:spLocks noChangeShapeType="1"/>
            </p:cNvSpPr>
            <p:nvPr/>
          </p:nvSpPr>
          <p:spPr bwMode="auto">
            <a:xfrm>
              <a:off x="144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1" name="Line 170"/>
            <p:cNvSpPr>
              <a:spLocks noChangeShapeType="1"/>
            </p:cNvSpPr>
            <p:nvPr/>
          </p:nvSpPr>
          <p:spPr bwMode="auto">
            <a:xfrm>
              <a:off x="179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2" name="Line 171"/>
            <p:cNvSpPr>
              <a:spLocks noChangeShapeType="1"/>
            </p:cNvSpPr>
            <p:nvPr/>
          </p:nvSpPr>
          <p:spPr bwMode="auto">
            <a:xfrm>
              <a:off x="211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3" name="Line 172"/>
            <p:cNvSpPr>
              <a:spLocks noChangeShapeType="1"/>
            </p:cNvSpPr>
            <p:nvPr/>
          </p:nvSpPr>
          <p:spPr bwMode="auto">
            <a:xfrm>
              <a:off x="243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4" name="Line 173"/>
            <p:cNvSpPr>
              <a:spLocks noChangeShapeType="1"/>
            </p:cNvSpPr>
            <p:nvPr/>
          </p:nvSpPr>
          <p:spPr bwMode="auto">
            <a:xfrm>
              <a:off x="277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5" name="Line 174"/>
            <p:cNvSpPr>
              <a:spLocks noChangeShapeType="1"/>
            </p:cNvSpPr>
            <p:nvPr/>
          </p:nvSpPr>
          <p:spPr bwMode="auto">
            <a:xfrm>
              <a:off x="3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6" name="Line 175"/>
            <p:cNvSpPr>
              <a:spLocks noChangeShapeType="1"/>
            </p:cNvSpPr>
            <p:nvPr/>
          </p:nvSpPr>
          <p:spPr bwMode="auto">
            <a:xfrm>
              <a:off x="346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7" name="Line 176"/>
            <p:cNvSpPr>
              <a:spLocks noChangeShapeType="1"/>
            </p:cNvSpPr>
            <p:nvPr/>
          </p:nvSpPr>
          <p:spPr bwMode="auto">
            <a:xfrm>
              <a:off x="380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8" name="Line 177"/>
            <p:cNvSpPr>
              <a:spLocks noChangeShapeType="1"/>
            </p:cNvSpPr>
            <p:nvPr/>
          </p:nvSpPr>
          <p:spPr bwMode="auto">
            <a:xfrm>
              <a:off x="4151" y="3930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9" name="Line 178"/>
            <p:cNvSpPr>
              <a:spLocks noChangeShapeType="1"/>
            </p:cNvSpPr>
            <p:nvPr/>
          </p:nvSpPr>
          <p:spPr bwMode="auto">
            <a:xfrm>
              <a:off x="448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0" name="Line 179"/>
            <p:cNvSpPr>
              <a:spLocks noChangeShapeType="1"/>
            </p:cNvSpPr>
            <p:nvPr/>
          </p:nvSpPr>
          <p:spPr bwMode="auto">
            <a:xfrm>
              <a:off x="483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1" name="Line 180"/>
            <p:cNvSpPr>
              <a:spLocks noChangeShapeType="1"/>
            </p:cNvSpPr>
            <p:nvPr/>
          </p:nvSpPr>
          <p:spPr bwMode="auto">
            <a:xfrm>
              <a:off x="516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2" name="Line 181"/>
            <p:cNvSpPr>
              <a:spLocks noChangeShapeType="1"/>
            </p:cNvSpPr>
            <p:nvPr/>
          </p:nvSpPr>
          <p:spPr bwMode="auto">
            <a:xfrm>
              <a:off x="548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3" name="Line 182"/>
            <p:cNvSpPr>
              <a:spLocks noChangeShapeType="1"/>
            </p:cNvSpPr>
            <p:nvPr/>
          </p:nvSpPr>
          <p:spPr bwMode="auto">
            <a:xfrm>
              <a:off x="580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4" name="Line 183"/>
            <p:cNvSpPr>
              <a:spLocks noChangeShapeType="1"/>
            </p:cNvSpPr>
            <p:nvPr/>
          </p:nvSpPr>
          <p:spPr bwMode="auto">
            <a:xfrm>
              <a:off x="613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5" name="Line 184"/>
            <p:cNvSpPr>
              <a:spLocks noChangeShapeType="1"/>
            </p:cNvSpPr>
            <p:nvPr/>
          </p:nvSpPr>
          <p:spPr bwMode="auto">
            <a:xfrm>
              <a:off x="6461" y="393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6" name="Line 185"/>
            <p:cNvSpPr>
              <a:spLocks noChangeShapeType="1"/>
            </p:cNvSpPr>
            <p:nvPr/>
          </p:nvSpPr>
          <p:spPr bwMode="auto">
            <a:xfrm>
              <a:off x="6791" y="393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7" name="Line 186"/>
            <p:cNvSpPr>
              <a:spLocks noChangeShapeType="1"/>
            </p:cNvSpPr>
            <p:nvPr/>
          </p:nvSpPr>
          <p:spPr bwMode="auto">
            <a:xfrm>
              <a:off x="712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8" name="Line 187"/>
            <p:cNvSpPr>
              <a:spLocks noChangeShapeType="1"/>
            </p:cNvSpPr>
            <p:nvPr/>
          </p:nvSpPr>
          <p:spPr bwMode="auto">
            <a:xfrm>
              <a:off x="746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9" name="Line 188"/>
            <p:cNvSpPr>
              <a:spLocks noChangeShapeType="1"/>
            </p:cNvSpPr>
            <p:nvPr/>
          </p:nvSpPr>
          <p:spPr bwMode="auto">
            <a:xfrm>
              <a:off x="7771" y="391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0" name="Line 189"/>
            <p:cNvSpPr>
              <a:spLocks noChangeShapeType="1"/>
            </p:cNvSpPr>
            <p:nvPr/>
          </p:nvSpPr>
          <p:spPr bwMode="auto">
            <a:xfrm>
              <a:off x="8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1" name="Line 190"/>
            <p:cNvSpPr>
              <a:spLocks noChangeShapeType="1"/>
            </p:cNvSpPr>
            <p:nvPr/>
          </p:nvSpPr>
          <p:spPr bwMode="auto">
            <a:xfrm>
              <a:off x="844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2" name="Line 191"/>
            <p:cNvSpPr>
              <a:spLocks noChangeShapeType="1"/>
            </p:cNvSpPr>
            <p:nvPr/>
          </p:nvSpPr>
          <p:spPr bwMode="auto">
            <a:xfrm>
              <a:off x="877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3" name="Line 192"/>
            <p:cNvSpPr>
              <a:spLocks noChangeShapeType="1"/>
            </p:cNvSpPr>
            <p:nvPr/>
          </p:nvSpPr>
          <p:spPr bwMode="auto">
            <a:xfrm>
              <a:off x="911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4" name="Text Box 193"/>
            <p:cNvSpPr txBox="1">
              <a:spLocks noChangeArrowheads="1"/>
            </p:cNvSpPr>
            <p:nvPr/>
          </p:nvSpPr>
          <p:spPr bwMode="auto">
            <a:xfrm>
              <a:off x="3561" y="170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435" name="Text Box 194"/>
            <p:cNvSpPr txBox="1">
              <a:spLocks noChangeArrowheads="1"/>
            </p:cNvSpPr>
            <p:nvPr/>
          </p:nvSpPr>
          <p:spPr bwMode="auto">
            <a:xfrm>
              <a:off x="4831" y="195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436" name="Text Box 195"/>
            <p:cNvSpPr txBox="1">
              <a:spLocks noChangeArrowheads="1"/>
            </p:cNvSpPr>
            <p:nvPr/>
          </p:nvSpPr>
          <p:spPr bwMode="auto">
            <a:xfrm>
              <a:off x="5541" y="196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437" name="Text Box 196"/>
            <p:cNvSpPr txBox="1">
              <a:spLocks noChangeArrowheads="1"/>
            </p:cNvSpPr>
            <p:nvPr/>
          </p:nvSpPr>
          <p:spPr bwMode="auto">
            <a:xfrm>
              <a:off x="6801" y="17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438" name="Text Box 197"/>
            <p:cNvSpPr txBox="1">
              <a:spLocks noChangeArrowheads="1"/>
            </p:cNvSpPr>
            <p:nvPr/>
          </p:nvSpPr>
          <p:spPr bwMode="auto">
            <a:xfrm>
              <a:off x="2081" y="260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439" name="Text Box 198"/>
            <p:cNvSpPr txBox="1">
              <a:spLocks noChangeArrowheads="1"/>
            </p:cNvSpPr>
            <p:nvPr/>
          </p:nvSpPr>
          <p:spPr bwMode="auto">
            <a:xfrm>
              <a:off x="2401" y="260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440" name="Line 199"/>
            <p:cNvSpPr>
              <a:spLocks noChangeShapeType="1"/>
            </p:cNvSpPr>
            <p:nvPr/>
          </p:nvSpPr>
          <p:spPr bwMode="auto">
            <a:xfrm>
              <a:off x="2391" y="2418"/>
              <a:ext cx="47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求解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TSP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996" y="764704"/>
            <a:ext cx="9036496" cy="309634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+mn-lt"/>
              </a:rPr>
              <a:t>问题分析：与</a:t>
            </a:r>
            <a:r>
              <a:rPr lang="zh-CN" altLang="en-US" sz="2200" b="0" dirty="0">
                <a:latin typeface="+mn-lt"/>
              </a:rPr>
              <a:t>排列生成问</a:t>
            </a:r>
            <a:r>
              <a:rPr lang="zh-CN" altLang="en-US" sz="2200" b="0" dirty="0" smtClean="0">
                <a:latin typeface="+mn-lt"/>
              </a:rPr>
              <a:t>题相比，多了一个回路</a:t>
            </a:r>
            <a:endParaRPr lang="en-US" altLang="zh-CN" sz="2200" b="0" dirty="0" smtClean="0">
              <a:latin typeface="+mn-lt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+mn-lt"/>
              </a:rPr>
              <a:t>基本思想：利用排列生成问题的回溯算</a:t>
            </a:r>
            <a:r>
              <a:rPr lang="zh-CN" altLang="en-US" sz="2200" b="0" dirty="0" smtClean="0">
                <a:latin typeface="+mn-lt"/>
              </a:rPr>
              <a:t>法</a:t>
            </a:r>
            <a:r>
              <a:rPr lang="en-GB" altLang="zh-CN" sz="2200" b="0" dirty="0" smtClean="0">
                <a:latin typeface="+mn-lt"/>
              </a:rPr>
              <a:t>Backtrack</a:t>
            </a:r>
            <a:r>
              <a:rPr lang="en-US" altLang="zh-CN" sz="2200" b="0" dirty="0" smtClean="0">
                <a:latin typeface="+mn-lt"/>
              </a:rPr>
              <a:t>()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>
                <a:latin typeface="+mn-lt"/>
              </a:rPr>
              <a:t>Backtrack(2)</a:t>
            </a:r>
            <a:r>
              <a:rPr lang="zh-CN" altLang="en-US" sz="2200" dirty="0" smtClean="0">
                <a:latin typeface="+mn-lt"/>
              </a:rPr>
              <a:t>表示：对</a:t>
            </a:r>
            <a:r>
              <a:rPr lang="en-US" altLang="zh-CN" sz="2200" dirty="0" smtClean="0">
                <a:latin typeface="+mn-lt"/>
              </a:rPr>
              <a:t>x={</a:t>
            </a:r>
            <a:r>
              <a:rPr lang="en-US" altLang="zh-CN" sz="2200" dirty="0">
                <a:latin typeface="+mn-lt"/>
              </a:rPr>
              <a:t>1, </a:t>
            </a:r>
            <a:r>
              <a:rPr lang="en-US" altLang="zh-CN" sz="2200" b="0" dirty="0" smtClean="0">
                <a:latin typeface="+mn-lt"/>
              </a:rPr>
              <a:t>2</a:t>
            </a:r>
            <a:r>
              <a:rPr lang="en-US" altLang="zh-CN" sz="2200" b="0" dirty="0">
                <a:latin typeface="+mn-lt"/>
              </a:rPr>
              <a:t>, …, n}</a:t>
            </a:r>
            <a:r>
              <a:rPr lang="zh-CN" altLang="en-US" sz="2200" b="0" dirty="0">
                <a:latin typeface="+mn-lt"/>
              </a:rPr>
              <a:t>的</a:t>
            </a:r>
            <a:r>
              <a:rPr lang="en-US" altLang="zh-CN" sz="2200" b="0" dirty="0">
                <a:latin typeface="+mn-lt"/>
              </a:rPr>
              <a:t>x[2..n]</a:t>
            </a:r>
            <a:r>
              <a:rPr lang="zh-CN" altLang="en-US" sz="2200" b="0" dirty="0">
                <a:latin typeface="+mn-lt"/>
              </a:rPr>
              <a:t>进行全排</a:t>
            </a:r>
            <a:r>
              <a:rPr lang="zh-CN" altLang="en-US" sz="2200" b="0" dirty="0" smtClean="0">
                <a:latin typeface="+mn-lt"/>
              </a:rPr>
              <a:t>列</a:t>
            </a:r>
            <a:endParaRPr lang="en-US" altLang="zh-CN" sz="2200" b="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 smtClean="0">
                <a:latin typeface="+mn-lt"/>
              </a:rPr>
              <a:t>则：</a:t>
            </a:r>
            <a:r>
              <a:rPr lang="en-US" altLang="zh-CN" sz="2200" b="0" dirty="0" smtClean="0">
                <a:latin typeface="+mn-lt"/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x[1]</a:t>
            </a:r>
            <a:r>
              <a:rPr lang="en-US" altLang="zh-CN" sz="2200" b="0" dirty="0">
                <a:latin typeface="+mn-lt"/>
              </a:rPr>
              <a:t>, x[2])</a:t>
            </a:r>
            <a:r>
              <a:rPr lang="zh-CN" altLang="en-US" sz="2200" b="0" dirty="0">
                <a:latin typeface="+mn-lt"/>
              </a:rPr>
              <a:t>，</a:t>
            </a:r>
            <a:r>
              <a:rPr lang="en-US" altLang="zh-CN" sz="2200" b="0" dirty="0">
                <a:latin typeface="+mn-lt"/>
              </a:rPr>
              <a:t>(x[2], x[3])</a:t>
            </a:r>
            <a:r>
              <a:rPr lang="zh-CN" altLang="en-US" sz="2200" b="0" dirty="0">
                <a:latin typeface="+mn-lt"/>
              </a:rPr>
              <a:t>，</a:t>
            </a:r>
            <a:r>
              <a:rPr lang="en-US" altLang="zh-CN" sz="2200" b="0" dirty="0">
                <a:latin typeface="+mn-lt"/>
              </a:rPr>
              <a:t>…, </a:t>
            </a:r>
            <a:r>
              <a:rPr lang="en-US" altLang="zh-CN" sz="2200" b="0" dirty="0" smtClean="0">
                <a:latin typeface="+mn-lt"/>
              </a:rPr>
              <a:t>(</a:t>
            </a:r>
            <a:r>
              <a:rPr lang="en-US" altLang="zh-CN" sz="2200" b="0" dirty="0">
                <a:latin typeface="+mn-lt"/>
              </a:rPr>
              <a:t>x[n], </a:t>
            </a: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x[1]</a:t>
            </a:r>
            <a:r>
              <a:rPr lang="en-US" altLang="zh-CN" sz="2200" b="0" dirty="0">
                <a:latin typeface="+mn-lt"/>
              </a:rPr>
              <a:t>)</a:t>
            </a:r>
            <a:r>
              <a:rPr lang="zh-CN" altLang="en-US" sz="2200" b="0" dirty="0">
                <a:latin typeface="+mn-lt"/>
              </a:rPr>
              <a:t>构</a:t>
            </a:r>
            <a:r>
              <a:rPr lang="zh-CN" altLang="en-US" sz="2200" b="0" dirty="0" smtClean="0">
                <a:latin typeface="+mn-lt"/>
              </a:rPr>
              <a:t>成回路</a:t>
            </a:r>
            <a:endParaRPr lang="en-US" altLang="zh-CN" sz="2200" b="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 smtClean="0">
                <a:latin typeface="+mn-lt"/>
              </a:rPr>
              <a:t>在</a:t>
            </a:r>
            <a:r>
              <a:rPr lang="zh-CN" altLang="en-US" sz="2200" b="0" dirty="0">
                <a:latin typeface="+mn-lt"/>
              </a:rPr>
              <a:t>全排列算法的基础上，进行路径</a:t>
            </a:r>
            <a:r>
              <a:rPr lang="zh-CN" altLang="en-US" sz="2200" b="0" dirty="0" smtClean="0">
                <a:latin typeface="+mn-lt"/>
              </a:rPr>
              <a:t>计算</a:t>
            </a:r>
            <a:r>
              <a:rPr lang="zh-CN" altLang="en-US" sz="2200" b="0" dirty="0">
                <a:latin typeface="+mn-lt"/>
              </a:rPr>
              <a:t>保存以</a:t>
            </a:r>
            <a:r>
              <a:rPr lang="zh-CN" altLang="en-US" sz="2200" b="0" dirty="0" smtClean="0">
                <a:latin typeface="+mn-lt"/>
              </a:rPr>
              <a:t>及限</a:t>
            </a:r>
            <a:r>
              <a:rPr lang="zh-CN" altLang="en-US" sz="2200" b="0" dirty="0">
                <a:latin typeface="+mn-lt"/>
              </a:rPr>
              <a:t>界剪</a:t>
            </a:r>
            <a:r>
              <a:rPr lang="zh-CN" altLang="en-US" sz="2200" b="0" dirty="0" smtClean="0">
                <a:latin typeface="+mn-lt"/>
              </a:rPr>
              <a:t>枝</a:t>
            </a:r>
            <a:endParaRPr lang="zh-CN" altLang="en-US" sz="2200" b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3645024"/>
            <a:ext cx="8856984" cy="31583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main(</a:t>
            </a:r>
            <a:r>
              <a:rPr lang="en-US" altLang="zh-CN" sz="2200" b="0" kern="0" dirty="0" err="1"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n){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// 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输入邻接矩阵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A[n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][n];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x[n] = {1,2,…,n}; </a:t>
            </a:r>
            <a:endParaRPr lang="en-US" altLang="zh-CN" sz="2200" b="0" kern="0" dirty="0" smtClean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sum=0.0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  // </a:t>
            </a:r>
            <a:r>
              <a:rPr lang="zh-CN" altLang="en-US" sz="2200" b="0" kern="0" dirty="0" smtClean="0">
                <a:latin typeface="+mn-lt"/>
                <a:cs typeface="Verdana" panose="020B0604030504040204" pitchFamily="34" charset="0"/>
              </a:rPr>
              <a:t>记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录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(x[1],x[2]),…, (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x[i-2],x[i-1])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的距离和</a:t>
            </a:r>
            <a:endParaRPr lang="en-US" altLang="zh-CN" sz="2200" b="0" kern="0" dirty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S[n] = {0}; 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//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S[n]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保存当前最佳路径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m = ∞;   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 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// m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保存当前最优值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kern="0" dirty="0" smtClean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(2, S, m, &amp;sum);</a:t>
            </a:r>
            <a:endParaRPr lang="en-US" altLang="zh-CN" sz="2200" b="0" kern="0" dirty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output( m, S);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7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排列树示例：旅行商问题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lvl="2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解空间：</a:t>
            </a:r>
            <a:r>
              <a:rPr lang="en-US" altLang="zh-CN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={12341, 12431, 13241, 13421, 14231, 14321}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构造解空间树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从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根结点到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任一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叶结点的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路径定义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了图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的一条周游路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线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例如：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A-&gt;L 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对应周游路线（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1, 2, 3, 4, 1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中的每个叶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好对应于图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的每一条周游路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线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解空间树中的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叶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结点个数为：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(n-1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)!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6850" name="Picture 2" descr="E:\资料存档\课堂教学\算法分析与设计\我的课件\graph\CH05\TSP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56992"/>
            <a:ext cx="3888432" cy="34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603932" y="3808483"/>
            <a:ext cx="3921588" cy="11326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最优解：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13241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14231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最优值： 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m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= 25  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827584" y="4653136"/>
            <a:ext cx="3312368" cy="2268004"/>
            <a:chOff x="521" y="754"/>
            <a:chExt cx="2131" cy="173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13" name="AutoShape 9"/>
            <p:cNvCxnSpPr>
              <a:cxnSpLocks noChangeShapeType="1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0"/>
            <p:cNvCxnSpPr>
              <a:cxnSpLocks noChangeShapeType="1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1"/>
            <p:cNvCxnSpPr>
              <a:cxnSpLocks noChangeShapeType="1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4"/>
            <p:cNvCxnSpPr>
              <a:cxnSpLocks noChangeShapeType="1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D70E8-1A6E-45D4-9A1C-C69D518037C1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593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0E276-8A24-4650-8069-7AE009615251}" type="slidenum">
              <a:rPr lang="en-US" altLang="zh-CN" sz="1400"/>
              <a:pPr eaLnBrk="1" hangingPunct="1"/>
              <a:t>59</a:t>
            </a:fld>
            <a:endParaRPr lang="en-US" altLang="zh-CN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1008063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24400"/>
            <a:ext cx="8351837" cy="15128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用回溯法找最小费用周游路线时，从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解空间树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根结点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400" smtClean="0"/>
              <a:t>出发，搜索至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F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。在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叶子结点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处记录找到的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1,2,3,4,1</a:t>
            </a:r>
            <a:r>
              <a:rPr lang="zh-CN" altLang="en-US" sz="2400" smtClean="0"/>
              <a:t>，该周游路线的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59</a:t>
            </a:r>
            <a:r>
              <a:rPr lang="zh-CN" altLang="en-US" sz="2400" smtClean="0"/>
              <a:t>。</a:t>
            </a:r>
          </a:p>
        </p:txBody>
      </p:sp>
      <p:grpSp>
        <p:nvGrpSpPr>
          <p:cNvPr id="59400" name="Group 73"/>
          <p:cNvGrpSpPr>
            <a:grpSpLocks/>
          </p:cNvGrpSpPr>
          <p:nvPr/>
        </p:nvGrpSpPr>
        <p:grpSpPr bwMode="auto">
          <a:xfrm>
            <a:off x="3708400" y="404813"/>
            <a:ext cx="5111750" cy="4202112"/>
            <a:chOff x="2336" y="255"/>
            <a:chExt cx="3220" cy="2647"/>
          </a:xfrm>
        </p:grpSpPr>
        <p:grpSp>
          <p:nvGrpSpPr>
            <p:cNvPr id="59404" name="Group 71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59406" name="Oval 22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59407" name="Oval 23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59408" name="Oval 24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59409" name="Oval 25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59410" name="Oval 26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59411" name="Oval 27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59412" name="Oval 28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59413" name="Oval 29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59414" name="Oval 30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59415" name="Oval 31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59416" name="Oval 32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59417" name="Oval 33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59418" name="Oval 34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59419" name="Oval 35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59420" name="Oval 36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59421" name="Oval 37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59422" name="Oval 38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59423" name="AutoShape 39"/>
              <p:cNvCxnSpPr>
                <a:cxnSpLocks noChangeShapeType="1"/>
                <a:stCxn id="59406" idx="4"/>
                <a:endCxn id="59407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4" name="AutoShape 40"/>
              <p:cNvCxnSpPr>
                <a:cxnSpLocks noChangeShapeType="1"/>
                <a:stCxn id="59407" idx="4"/>
                <a:endCxn id="59408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5" name="AutoShape 41"/>
              <p:cNvCxnSpPr>
                <a:cxnSpLocks noChangeShapeType="1"/>
                <a:stCxn id="59407" idx="4"/>
                <a:endCxn id="59410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6" name="AutoShape 42"/>
              <p:cNvCxnSpPr>
                <a:cxnSpLocks noChangeShapeType="1"/>
                <a:stCxn id="59407" idx="4"/>
                <a:endCxn id="59409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7" name="AutoShape 43"/>
              <p:cNvCxnSpPr>
                <a:cxnSpLocks noChangeShapeType="1"/>
                <a:stCxn id="59408" idx="4"/>
                <a:endCxn id="59411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8" name="AutoShape 44"/>
              <p:cNvCxnSpPr>
                <a:cxnSpLocks noChangeShapeType="1"/>
                <a:stCxn id="59408" idx="4"/>
                <a:endCxn id="59412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9" name="AutoShape 45"/>
              <p:cNvCxnSpPr>
                <a:cxnSpLocks noChangeShapeType="1"/>
                <a:stCxn id="59411" idx="4"/>
                <a:endCxn id="59413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0" name="AutoShape 46"/>
              <p:cNvCxnSpPr>
                <a:cxnSpLocks noChangeShapeType="1"/>
                <a:stCxn id="59412" idx="4"/>
                <a:endCxn id="59414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1" name="AutoShape 47"/>
              <p:cNvCxnSpPr>
                <a:cxnSpLocks noChangeShapeType="1"/>
                <a:stCxn id="59409" idx="4"/>
                <a:endCxn id="59415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2" name="AutoShape 48"/>
              <p:cNvCxnSpPr>
                <a:cxnSpLocks noChangeShapeType="1"/>
                <a:stCxn id="59409" idx="4"/>
                <a:endCxn id="59416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3" name="AutoShape 49"/>
              <p:cNvCxnSpPr>
                <a:cxnSpLocks noChangeShapeType="1"/>
                <a:stCxn id="59415" idx="4"/>
                <a:endCxn id="59417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4" name="AutoShape 50"/>
              <p:cNvCxnSpPr>
                <a:cxnSpLocks noChangeShapeType="1"/>
                <a:stCxn id="59416" idx="4"/>
                <a:endCxn id="59418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5" name="AutoShape 51"/>
              <p:cNvCxnSpPr>
                <a:cxnSpLocks noChangeShapeType="1"/>
                <a:stCxn id="59410" idx="4"/>
                <a:endCxn id="59419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6" name="AutoShape 52"/>
              <p:cNvCxnSpPr>
                <a:cxnSpLocks noChangeShapeType="1"/>
                <a:stCxn id="59410" idx="4"/>
                <a:endCxn id="59420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7" name="AutoShape 53"/>
              <p:cNvCxnSpPr>
                <a:cxnSpLocks noChangeShapeType="1"/>
                <a:stCxn id="59419" idx="4"/>
                <a:endCxn id="59421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8" name="AutoShape 54"/>
              <p:cNvCxnSpPr>
                <a:cxnSpLocks noChangeShapeType="1"/>
                <a:stCxn id="59420" idx="4"/>
                <a:endCxn id="59422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439" name="Text Box 55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59440" name="Text Box 56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1" name="Text Box 57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2" name="Text Box 58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3" name="Text Box 59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4" name="Text Box 60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5" name="Text Box 61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6" name="Text Box 62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7" name="Text Box 63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8" name="Text Box 64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9" name="Text Box 65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50" name="Text Box 66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51" name="Text Box 67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52" name="Text Box 68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53" name="Text Box 69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54" name="Text Box 70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59405" name="Text Box 72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563938" y="3500438"/>
            <a:ext cx="863600" cy="685800"/>
            <a:chOff x="2245" y="2205"/>
            <a:chExt cx="544" cy="432"/>
          </a:xfrm>
        </p:grpSpPr>
        <p:sp>
          <p:nvSpPr>
            <p:cNvPr id="59402" name="Oval 74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3" name="Text Box 75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59</a:t>
              </a:r>
            </a:p>
          </p:txBody>
        </p:sp>
      </p:grp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250825" y="1268413"/>
            <a:ext cx="3382963" cy="2760662"/>
            <a:chOff x="521" y="754"/>
            <a:chExt cx="2131" cy="1739"/>
          </a:xfrm>
        </p:grpSpPr>
        <p:sp>
          <p:nvSpPr>
            <p:cNvPr id="81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85" name="AutoShape 9"/>
            <p:cNvCxnSpPr>
              <a:cxnSpLocks noChangeShapeType="1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0"/>
            <p:cNvCxnSpPr>
              <a:cxnSpLocks noChangeShapeType="1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11"/>
            <p:cNvCxnSpPr>
              <a:cxnSpLocks noChangeShapeType="1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12"/>
            <p:cNvCxnSpPr>
              <a:cxnSpLocks noChangeShapeType="1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13"/>
            <p:cNvCxnSpPr>
              <a:cxnSpLocks noChangeShapeType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14"/>
            <p:cNvCxnSpPr>
              <a:cxnSpLocks noChangeShapeType="1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92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93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95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3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80645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kumimoji="0" lang="zh-CN" altLang="en-US" sz="4000" b="1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kumimoji="0" lang="zh-CN" altLang="en-US" sz="4000" b="1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kumimoji="0"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pitchFamily="34" charset="0"/>
              <a:buNone/>
            </a:pPr>
            <a:endParaRPr kumimoji="0" lang="zh-CN" altLang="en-US" sz="4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kumimoji="0" lang="zh-CN" altLang="en-US" sz="28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某些问题建立数学模型时，即使有一定的数学模型，但采用数学方法解决有一定的困难。对于这一类试题，我们用模拟或搜索求解。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67544" y="3140968"/>
            <a:ext cx="7992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0"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缺乏解决问题的有效模型时，搜索却是一种行之有效的解决问题的基本方法。</a:t>
            </a:r>
            <a:endParaRPr kumimoji="0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</a:t>
            </a:r>
            <a:endParaRPr kumimoji="0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kumimoji="0" lang="en-US" altLang="zh-CN" sz="28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枚举法（穷举法）</a:t>
            </a: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深度优先搜索（回溯法）</a:t>
            </a: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广度优先搜索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65CB1D-7015-4BFF-A120-1E5A57174784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77EBB9-E901-4552-BA03-C44FAABD7575}" type="slidenum">
              <a:rPr lang="en-US" altLang="zh-CN" sz="1400"/>
              <a:pPr eaLnBrk="1" hangingPunct="1"/>
              <a:t>60</a:t>
            </a:fld>
            <a:endParaRPr lang="en-US" altLang="zh-CN" sz="14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92600"/>
            <a:ext cx="8496300" cy="1873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叶子结点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返回最近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活结点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F</a:t>
            </a:r>
            <a:r>
              <a:rPr lang="zh-CN" altLang="en-US" sz="2400" smtClean="0"/>
              <a:t>处。由于</a:t>
            </a:r>
            <a:r>
              <a:rPr lang="en-US" altLang="zh-CN" sz="2400" smtClean="0"/>
              <a:t>F</a:t>
            </a:r>
            <a:r>
              <a:rPr lang="zh-CN" altLang="en-US" sz="2400" smtClean="0"/>
              <a:t>已没有可扩展结点，算法又返回到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/>
              <a:t>处。结点</a:t>
            </a:r>
            <a:r>
              <a:rPr lang="en-US" altLang="zh-CN" sz="2400" smtClean="0"/>
              <a:t>C</a:t>
            </a:r>
            <a:r>
              <a:rPr lang="zh-CN" altLang="en-US" sz="2400" smtClean="0"/>
              <a:t>成为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新扩展结点</a:t>
            </a:r>
            <a:r>
              <a:rPr lang="zh-CN" altLang="en-US" sz="2400" smtClean="0"/>
              <a:t>，由新扩展结点，算法再移动到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G</a:t>
            </a:r>
            <a:r>
              <a:rPr lang="zh-CN" altLang="en-US" sz="2400" smtClean="0"/>
              <a:t>又移至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400" smtClean="0"/>
              <a:t>，得到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新的周游路线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1,2,4,3,1</a:t>
            </a:r>
            <a:r>
              <a:rPr lang="zh-CN" altLang="en-US" sz="2400" smtClean="0"/>
              <a:t>，其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66</a:t>
            </a:r>
            <a:r>
              <a:rPr lang="zh-CN" altLang="en-US" sz="2400" smtClean="0"/>
              <a:t>。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费用比前一个大，舍弃！</a:t>
            </a:r>
          </a:p>
        </p:txBody>
      </p:sp>
      <p:grpSp>
        <p:nvGrpSpPr>
          <p:cNvPr id="60423" name="Group 4"/>
          <p:cNvGrpSpPr>
            <a:grpSpLocks/>
          </p:cNvGrpSpPr>
          <p:nvPr/>
        </p:nvGrpSpPr>
        <p:grpSpPr bwMode="auto">
          <a:xfrm>
            <a:off x="250825" y="981075"/>
            <a:ext cx="3382963" cy="2760663"/>
            <a:chOff x="521" y="754"/>
            <a:chExt cx="2131" cy="1739"/>
          </a:xfrm>
        </p:grpSpPr>
        <p:sp>
          <p:nvSpPr>
            <p:cNvPr id="60479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0480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0481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0482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0483" name="AutoShape 9"/>
            <p:cNvCxnSpPr>
              <a:cxnSpLocks noChangeShapeType="1"/>
              <a:stCxn id="60479" idx="6"/>
              <a:endCxn id="60480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4" name="AutoShape 10"/>
            <p:cNvCxnSpPr>
              <a:cxnSpLocks noChangeShapeType="1"/>
              <a:stCxn id="60479" idx="4"/>
              <a:endCxn id="60481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5" name="AutoShape 11"/>
            <p:cNvCxnSpPr>
              <a:cxnSpLocks noChangeShapeType="1"/>
              <a:stCxn id="60481" idx="6"/>
              <a:endCxn id="60482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6" name="AutoShape 12"/>
            <p:cNvCxnSpPr>
              <a:cxnSpLocks noChangeShapeType="1"/>
              <a:stCxn id="60480" idx="4"/>
              <a:endCxn id="60482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7" name="AutoShape 13"/>
            <p:cNvCxnSpPr>
              <a:cxnSpLocks noChangeShapeType="1"/>
              <a:stCxn id="60479" idx="5"/>
              <a:endCxn id="60482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8" name="AutoShape 14"/>
            <p:cNvCxnSpPr>
              <a:cxnSpLocks noChangeShapeType="1"/>
              <a:stCxn id="60481" idx="7"/>
              <a:endCxn id="60480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89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0490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0491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0492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0493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0494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0495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0424" name="Group 22"/>
          <p:cNvGrpSpPr>
            <a:grpSpLocks/>
          </p:cNvGrpSpPr>
          <p:nvPr/>
        </p:nvGrpSpPr>
        <p:grpSpPr bwMode="auto">
          <a:xfrm>
            <a:off x="3708400" y="163513"/>
            <a:ext cx="5111750" cy="4202112"/>
            <a:chOff x="2336" y="255"/>
            <a:chExt cx="3220" cy="2647"/>
          </a:xfrm>
        </p:grpSpPr>
        <p:grpSp>
          <p:nvGrpSpPr>
            <p:cNvPr id="60428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0430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0431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0432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0433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0434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0435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0436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0437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0438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0439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0440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0441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0442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0443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0444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0445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0446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0447" name="AutoShape 41"/>
              <p:cNvCxnSpPr>
                <a:cxnSpLocks noChangeShapeType="1"/>
                <a:stCxn id="60430" idx="4"/>
                <a:endCxn id="60431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48" name="AutoShape 42"/>
              <p:cNvCxnSpPr>
                <a:cxnSpLocks noChangeShapeType="1"/>
                <a:stCxn id="60431" idx="4"/>
                <a:endCxn id="60432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49" name="AutoShape 43"/>
              <p:cNvCxnSpPr>
                <a:cxnSpLocks noChangeShapeType="1"/>
                <a:stCxn id="60431" idx="4"/>
                <a:endCxn id="60434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0" name="AutoShape 44"/>
              <p:cNvCxnSpPr>
                <a:cxnSpLocks noChangeShapeType="1"/>
                <a:stCxn id="60431" idx="4"/>
                <a:endCxn id="60433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1" name="AutoShape 45"/>
              <p:cNvCxnSpPr>
                <a:cxnSpLocks noChangeShapeType="1"/>
                <a:stCxn id="60432" idx="4"/>
                <a:endCxn id="60435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2" name="AutoShape 46"/>
              <p:cNvCxnSpPr>
                <a:cxnSpLocks noChangeShapeType="1"/>
                <a:stCxn id="60432" idx="4"/>
                <a:endCxn id="60436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3" name="AutoShape 47"/>
              <p:cNvCxnSpPr>
                <a:cxnSpLocks noChangeShapeType="1"/>
                <a:stCxn id="60435" idx="4"/>
                <a:endCxn id="60437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4" name="AutoShape 48"/>
              <p:cNvCxnSpPr>
                <a:cxnSpLocks noChangeShapeType="1"/>
                <a:stCxn id="60436" idx="4"/>
                <a:endCxn id="60438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5" name="AutoShape 49"/>
              <p:cNvCxnSpPr>
                <a:cxnSpLocks noChangeShapeType="1"/>
                <a:stCxn id="60433" idx="4"/>
                <a:endCxn id="60439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6" name="AutoShape 50"/>
              <p:cNvCxnSpPr>
                <a:cxnSpLocks noChangeShapeType="1"/>
                <a:stCxn id="60433" idx="4"/>
                <a:endCxn id="60440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7" name="AutoShape 51"/>
              <p:cNvCxnSpPr>
                <a:cxnSpLocks noChangeShapeType="1"/>
                <a:stCxn id="60439" idx="4"/>
                <a:endCxn id="60441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8" name="AutoShape 52"/>
              <p:cNvCxnSpPr>
                <a:cxnSpLocks noChangeShapeType="1"/>
                <a:stCxn id="60440" idx="4"/>
                <a:endCxn id="60442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9" name="AutoShape 53"/>
              <p:cNvCxnSpPr>
                <a:cxnSpLocks noChangeShapeType="1"/>
                <a:stCxn id="60434" idx="4"/>
                <a:endCxn id="60443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0" name="AutoShape 54"/>
              <p:cNvCxnSpPr>
                <a:cxnSpLocks noChangeShapeType="1"/>
                <a:stCxn id="60434" idx="4"/>
                <a:endCxn id="60444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1" name="AutoShape 55"/>
              <p:cNvCxnSpPr>
                <a:cxnSpLocks noChangeShapeType="1"/>
                <a:stCxn id="60443" idx="4"/>
                <a:endCxn id="60445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2" name="AutoShape 56"/>
              <p:cNvCxnSpPr>
                <a:cxnSpLocks noChangeShapeType="1"/>
                <a:stCxn id="60444" idx="4"/>
                <a:endCxn id="60446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63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0464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65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66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67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68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69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0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1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2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3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4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5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6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7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8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0429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572000" y="3213100"/>
            <a:ext cx="863600" cy="685800"/>
            <a:chOff x="2245" y="2205"/>
            <a:chExt cx="544" cy="432"/>
          </a:xfrm>
        </p:grpSpPr>
        <p:sp>
          <p:nvSpPr>
            <p:cNvPr id="60426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7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93F8D1-552D-437B-A482-9CBDB00994F0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2914E1-D15F-4E9C-B656-1CCB96EAD111}" type="slidenum">
              <a:rPr lang="en-US" altLang="zh-CN" sz="1400"/>
              <a:pPr eaLnBrk="1" hangingPunct="1"/>
              <a:t>61</a:t>
            </a:fld>
            <a:endParaRPr lang="en-US" altLang="zh-CN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292600"/>
            <a:ext cx="8424862" cy="1944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算法又依次返回到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G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/>
              <a:t>。从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/>
              <a:t>，算法继续搜索到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smtClean="0"/>
              <a:t>。在叶子结点</a:t>
            </a:r>
            <a:r>
              <a:rPr lang="en-US" altLang="zh-CN" sz="2400" smtClean="0"/>
              <a:t>N</a:t>
            </a:r>
            <a:r>
              <a:rPr lang="zh-CN" altLang="en-US" sz="2400" smtClean="0"/>
              <a:t>处，相应的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1,3,2,4,1</a:t>
            </a:r>
            <a:r>
              <a:rPr lang="zh-CN" altLang="en-US" sz="2400" smtClean="0"/>
              <a:t>，其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2400" smtClean="0"/>
              <a:t>。它是当前找到的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最好的一条周游路线</a:t>
            </a:r>
            <a:r>
              <a:rPr lang="zh-CN" altLang="en-US" sz="2400" smtClean="0"/>
              <a:t>。</a:t>
            </a:r>
          </a:p>
        </p:txBody>
      </p:sp>
      <p:grpSp>
        <p:nvGrpSpPr>
          <p:cNvPr id="61447" name="Group 4"/>
          <p:cNvGrpSpPr>
            <a:grpSpLocks/>
          </p:cNvGrpSpPr>
          <p:nvPr/>
        </p:nvGrpSpPr>
        <p:grpSpPr bwMode="auto">
          <a:xfrm>
            <a:off x="323850" y="1052513"/>
            <a:ext cx="3382963" cy="2760662"/>
            <a:chOff x="521" y="754"/>
            <a:chExt cx="2131" cy="1739"/>
          </a:xfrm>
        </p:grpSpPr>
        <p:sp>
          <p:nvSpPr>
            <p:cNvPr id="61503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1504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1505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1506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1507" name="AutoShape 9"/>
            <p:cNvCxnSpPr>
              <a:cxnSpLocks noChangeShapeType="1"/>
              <a:stCxn id="61503" idx="6"/>
              <a:endCxn id="61504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8" name="AutoShape 10"/>
            <p:cNvCxnSpPr>
              <a:cxnSpLocks noChangeShapeType="1"/>
              <a:stCxn id="61503" idx="4"/>
              <a:endCxn id="61505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9" name="AutoShape 11"/>
            <p:cNvCxnSpPr>
              <a:cxnSpLocks noChangeShapeType="1"/>
              <a:stCxn id="61505" idx="6"/>
              <a:endCxn id="61506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0" name="AutoShape 12"/>
            <p:cNvCxnSpPr>
              <a:cxnSpLocks noChangeShapeType="1"/>
              <a:stCxn id="61504" idx="4"/>
              <a:endCxn id="61506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1" name="AutoShape 13"/>
            <p:cNvCxnSpPr>
              <a:cxnSpLocks noChangeShapeType="1"/>
              <a:stCxn id="61503" idx="5"/>
              <a:endCxn id="61506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2" name="AutoShape 14"/>
            <p:cNvCxnSpPr>
              <a:cxnSpLocks noChangeShapeType="1"/>
              <a:stCxn id="61505" idx="7"/>
              <a:endCxn id="61504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13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1514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1515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1516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1517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1518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1519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1448" name="Group 22"/>
          <p:cNvGrpSpPr>
            <a:grpSpLocks/>
          </p:cNvGrpSpPr>
          <p:nvPr/>
        </p:nvGrpSpPr>
        <p:grpSpPr bwMode="auto">
          <a:xfrm>
            <a:off x="3708400" y="115888"/>
            <a:ext cx="5111750" cy="4202112"/>
            <a:chOff x="2336" y="255"/>
            <a:chExt cx="3220" cy="2647"/>
          </a:xfrm>
        </p:grpSpPr>
        <p:grpSp>
          <p:nvGrpSpPr>
            <p:cNvPr id="61452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1454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1455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1456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1457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1458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1459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1460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1461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1462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1463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1464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1465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1466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1467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1468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1469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1470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1471" name="AutoShape 41"/>
              <p:cNvCxnSpPr>
                <a:cxnSpLocks noChangeShapeType="1"/>
                <a:stCxn id="61454" idx="4"/>
                <a:endCxn id="61455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2" name="AutoShape 42"/>
              <p:cNvCxnSpPr>
                <a:cxnSpLocks noChangeShapeType="1"/>
                <a:stCxn id="61455" idx="4"/>
                <a:endCxn id="61456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3" name="AutoShape 43"/>
              <p:cNvCxnSpPr>
                <a:cxnSpLocks noChangeShapeType="1"/>
                <a:stCxn id="61455" idx="4"/>
                <a:endCxn id="61458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4" name="AutoShape 44"/>
              <p:cNvCxnSpPr>
                <a:cxnSpLocks noChangeShapeType="1"/>
                <a:stCxn id="61455" idx="4"/>
                <a:endCxn id="61457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5" name="AutoShape 45"/>
              <p:cNvCxnSpPr>
                <a:cxnSpLocks noChangeShapeType="1"/>
                <a:stCxn id="61456" idx="4"/>
                <a:endCxn id="61459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6" name="AutoShape 46"/>
              <p:cNvCxnSpPr>
                <a:cxnSpLocks noChangeShapeType="1"/>
                <a:stCxn id="61456" idx="4"/>
                <a:endCxn id="61460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7" name="AutoShape 47"/>
              <p:cNvCxnSpPr>
                <a:cxnSpLocks noChangeShapeType="1"/>
                <a:stCxn id="61459" idx="4"/>
                <a:endCxn id="61461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8" name="AutoShape 48"/>
              <p:cNvCxnSpPr>
                <a:cxnSpLocks noChangeShapeType="1"/>
                <a:stCxn id="61460" idx="4"/>
                <a:endCxn id="61462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9" name="AutoShape 49"/>
              <p:cNvCxnSpPr>
                <a:cxnSpLocks noChangeShapeType="1"/>
                <a:stCxn id="61457" idx="4"/>
                <a:endCxn id="61463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0" name="AutoShape 50"/>
              <p:cNvCxnSpPr>
                <a:cxnSpLocks noChangeShapeType="1"/>
                <a:stCxn id="61457" idx="4"/>
                <a:endCxn id="61464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1" name="AutoShape 51"/>
              <p:cNvCxnSpPr>
                <a:cxnSpLocks noChangeShapeType="1"/>
                <a:stCxn id="61463" idx="4"/>
                <a:endCxn id="61465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2" name="AutoShape 52"/>
              <p:cNvCxnSpPr>
                <a:cxnSpLocks noChangeShapeType="1"/>
                <a:stCxn id="61464" idx="4"/>
                <a:endCxn id="61466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AutoShape 53"/>
              <p:cNvCxnSpPr>
                <a:cxnSpLocks noChangeShapeType="1"/>
                <a:stCxn id="61458" idx="4"/>
                <a:endCxn id="61467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4" name="AutoShape 54"/>
              <p:cNvCxnSpPr>
                <a:cxnSpLocks noChangeShapeType="1"/>
                <a:stCxn id="61458" idx="4"/>
                <a:endCxn id="61468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5" name="AutoShape 55"/>
              <p:cNvCxnSpPr>
                <a:cxnSpLocks noChangeShapeType="1"/>
                <a:stCxn id="61467" idx="4"/>
                <a:endCxn id="61469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6" name="AutoShape 56"/>
              <p:cNvCxnSpPr>
                <a:cxnSpLocks noChangeShapeType="1"/>
                <a:stCxn id="61468" idx="4"/>
                <a:endCxn id="61470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87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488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89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0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1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2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3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94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5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96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7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8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9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500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501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502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1453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292725" y="3213100"/>
            <a:ext cx="863600" cy="685800"/>
            <a:chOff x="2245" y="2205"/>
            <a:chExt cx="544" cy="432"/>
          </a:xfrm>
        </p:grpSpPr>
        <p:sp>
          <p:nvSpPr>
            <p:cNvPr id="61450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4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EF25C2-29B4-4D92-9191-F277B098850B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624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24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6E0012-91D8-447C-B48A-8142BF56E763}" type="slidenum">
              <a:rPr lang="en-US" altLang="zh-CN" sz="1400"/>
              <a:pPr eaLnBrk="1" hangingPunct="1"/>
              <a:t>62</a:t>
            </a:fld>
            <a:endParaRPr lang="en-US" altLang="zh-CN" sz="14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08500"/>
            <a:ext cx="8496300" cy="1584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smtClean="0"/>
              <a:t>算法返回至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/>
              <a:t>，然后再从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/>
              <a:t>开始继续向纵深搜索至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O</a:t>
            </a:r>
            <a:r>
              <a:rPr lang="zh-CN" altLang="en-US" sz="2400" smtClean="0"/>
              <a:t>。依此方式继续搜索整个解空间树，最终得到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最小费用周游路线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1,3,2,4,1</a:t>
            </a:r>
            <a:r>
              <a:rPr lang="zh-CN" altLang="en-US" sz="2400" smtClean="0"/>
              <a:t>。</a:t>
            </a:r>
          </a:p>
        </p:txBody>
      </p:sp>
      <p:grpSp>
        <p:nvGrpSpPr>
          <p:cNvPr id="62471" name="Group 4"/>
          <p:cNvGrpSpPr>
            <a:grpSpLocks/>
          </p:cNvGrpSpPr>
          <p:nvPr/>
        </p:nvGrpSpPr>
        <p:grpSpPr bwMode="auto">
          <a:xfrm>
            <a:off x="323850" y="981075"/>
            <a:ext cx="3382963" cy="2760663"/>
            <a:chOff x="521" y="754"/>
            <a:chExt cx="2131" cy="1739"/>
          </a:xfrm>
        </p:grpSpPr>
        <p:sp>
          <p:nvSpPr>
            <p:cNvPr id="62527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2528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2529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2530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2531" name="AutoShape 9"/>
            <p:cNvCxnSpPr>
              <a:cxnSpLocks noChangeShapeType="1"/>
              <a:stCxn id="62527" idx="6"/>
              <a:endCxn id="62528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2" name="AutoShape 10"/>
            <p:cNvCxnSpPr>
              <a:cxnSpLocks noChangeShapeType="1"/>
              <a:stCxn id="62527" idx="4"/>
              <a:endCxn id="62529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3" name="AutoShape 11"/>
            <p:cNvCxnSpPr>
              <a:cxnSpLocks noChangeShapeType="1"/>
              <a:stCxn id="62529" idx="6"/>
              <a:endCxn id="62530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4" name="AutoShape 12"/>
            <p:cNvCxnSpPr>
              <a:cxnSpLocks noChangeShapeType="1"/>
              <a:stCxn id="62528" idx="4"/>
              <a:endCxn id="62530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5" name="AutoShape 13"/>
            <p:cNvCxnSpPr>
              <a:cxnSpLocks noChangeShapeType="1"/>
              <a:stCxn id="62527" idx="5"/>
              <a:endCxn id="62530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6" name="AutoShape 14"/>
            <p:cNvCxnSpPr>
              <a:cxnSpLocks noChangeShapeType="1"/>
              <a:stCxn id="62529" idx="7"/>
              <a:endCxn id="62528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37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2538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2539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2540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2541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2542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2543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2472" name="Group 22"/>
          <p:cNvGrpSpPr>
            <a:grpSpLocks/>
          </p:cNvGrpSpPr>
          <p:nvPr/>
        </p:nvGrpSpPr>
        <p:grpSpPr bwMode="auto">
          <a:xfrm>
            <a:off x="3708400" y="188913"/>
            <a:ext cx="5111750" cy="4202112"/>
            <a:chOff x="2336" y="255"/>
            <a:chExt cx="3220" cy="2647"/>
          </a:xfrm>
        </p:grpSpPr>
        <p:grpSp>
          <p:nvGrpSpPr>
            <p:cNvPr id="62476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2478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2479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2480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2481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2482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2483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2484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2485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2486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2487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2488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2489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2490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2491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2492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2493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2494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2495" name="AutoShape 41"/>
              <p:cNvCxnSpPr>
                <a:cxnSpLocks noChangeShapeType="1"/>
                <a:stCxn id="62478" idx="4"/>
                <a:endCxn id="62479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6" name="AutoShape 42"/>
              <p:cNvCxnSpPr>
                <a:cxnSpLocks noChangeShapeType="1"/>
                <a:stCxn id="62479" idx="4"/>
                <a:endCxn id="62480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7" name="AutoShape 43"/>
              <p:cNvCxnSpPr>
                <a:cxnSpLocks noChangeShapeType="1"/>
                <a:stCxn id="62479" idx="4"/>
                <a:endCxn id="62482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8" name="AutoShape 44"/>
              <p:cNvCxnSpPr>
                <a:cxnSpLocks noChangeShapeType="1"/>
                <a:stCxn id="62479" idx="4"/>
                <a:endCxn id="62481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9" name="AutoShape 45"/>
              <p:cNvCxnSpPr>
                <a:cxnSpLocks noChangeShapeType="1"/>
                <a:stCxn id="62480" idx="4"/>
                <a:endCxn id="62483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0" name="AutoShape 46"/>
              <p:cNvCxnSpPr>
                <a:cxnSpLocks noChangeShapeType="1"/>
                <a:stCxn id="62480" idx="4"/>
                <a:endCxn id="62484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1" name="AutoShape 47"/>
              <p:cNvCxnSpPr>
                <a:cxnSpLocks noChangeShapeType="1"/>
                <a:stCxn id="62483" idx="4"/>
                <a:endCxn id="62485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2" name="AutoShape 48"/>
              <p:cNvCxnSpPr>
                <a:cxnSpLocks noChangeShapeType="1"/>
                <a:stCxn id="62484" idx="4"/>
                <a:endCxn id="62486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3" name="AutoShape 49"/>
              <p:cNvCxnSpPr>
                <a:cxnSpLocks noChangeShapeType="1"/>
                <a:stCxn id="62481" idx="4"/>
                <a:endCxn id="62487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4" name="AutoShape 50"/>
              <p:cNvCxnSpPr>
                <a:cxnSpLocks noChangeShapeType="1"/>
                <a:stCxn id="62481" idx="4"/>
                <a:endCxn id="62488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5" name="AutoShape 51"/>
              <p:cNvCxnSpPr>
                <a:cxnSpLocks noChangeShapeType="1"/>
                <a:stCxn id="62487" idx="4"/>
                <a:endCxn id="62489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6" name="AutoShape 52"/>
              <p:cNvCxnSpPr>
                <a:cxnSpLocks noChangeShapeType="1"/>
                <a:stCxn id="62488" idx="4"/>
                <a:endCxn id="62490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7" name="AutoShape 53"/>
              <p:cNvCxnSpPr>
                <a:cxnSpLocks noChangeShapeType="1"/>
                <a:stCxn id="62482" idx="4"/>
                <a:endCxn id="62491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8" name="AutoShape 54"/>
              <p:cNvCxnSpPr>
                <a:cxnSpLocks noChangeShapeType="1"/>
                <a:stCxn id="62482" idx="4"/>
                <a:endCxn id="62492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9" name="AutoShape 55"/>
              <p:cNvCxnSpPr>
                <a:cxnSpLocks noChangeShapeType="1"/>
                <a:stCxn id="62491" idx="4"/>
                <a:endCxn id="62493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0" name="AutoShape 56"/>
              <p:cNvCxnSpPr>
                <a:cxnSpLocks noChangeShapeType="1"/>
                <a:stCxn id="62492" idx="4"/>
                <a:endCxn id="62494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511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2512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13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14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5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16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7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18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9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20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1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22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3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24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25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6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2477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292725" y="3213100"/>
            <a:ext cx="863600" cy="685800"/>
            <a:chOff x="2245" y="2205"/>
            <a:chExt cx="544" cy="432"/>
          </a:xfrm>
        </p:grpSpPr>
        <p:sp>
          <p:nvSpPr>
            <p:cNvPr id="62474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5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8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排列树回溯算法框架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n){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k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n;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k++)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(x[k],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(x[k],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pic>
        <p:nvPicPr>
          <p:cNvPr id="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28" y="1052736"/>
            <a:ext cx="3172164" cy="20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资料存档\课堂教学\算法分析与设计\我的课件\graph\CH05\TSP问题解空间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31" y="3677351"/>
            <a:ext cx="3167159" cy="27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求解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TSP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backtrack(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&gt;n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A[x[n]][x[1]]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 m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|| 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∞ 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m = sum 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A[x[n]][x[1]];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for(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k=1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&lt;= n;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k++) S[k]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for(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k&lt;=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n;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k++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 sum 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A[x[i-1]][x[k]]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 m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||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 = ∞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zh-CN" altLang="en-US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swap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 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x[k]);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A[x[i-1]][x[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backtrack(i+1);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]][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swap(x[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],x[k]);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9214" y="966214"/>
            <a:ext cx="5112568" cy="56634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输出可行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解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与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当前最优解比较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8068" y="3299498"/>
            <a:ext cx="4370998" cy="56634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依次处理当前扩展结点的分支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0476" y="2726906"/>
            <a:ext cx="8066020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sum</a:t>
            </a:r>
            <a:r>
              <a:rPr lang="zh-CN" altLang="en-US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记录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en-GB" altLang="zh-CN" sz="24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x[1],x[2]),…, (</a:t>
            </a:r>
            <a:r>
              <a:rPr lang="en-GB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x[i-2],x[i-1])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的距离和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O(n!)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598" y="6450755"/>
            <a:ext cx="4118410" cy="44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初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始调用：</a:t>
            </a: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Backtrack(2)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</a:rPr>
              <a:t>5.4  </a:t>
            </a:r>
            <a:r>
              <a:rPr lang="en-US" altLang="zh-CN" sz="4000" kern="0" dirty="0">
                <a:solidFill>
                  <a:srgbClr val="000000"/>
                </a:solidFill>
                <a:latin typeface="+mn-lt"/>
              </a:rPr>
              <a:t>0/1</a:t>
            </a:r>
            <a:r>
              <a:rPr lang="zh-CN" altLang="en-US" sz="4000" kern="0" dirty="0">
                <a:solidFill>
                  <a:srgbClr val="000000"/>
                </a:solidFill>
                <a:latin typeface="+mn-lt"/>
              </a:rPr>
              <a:t>背包问题</a:t>
            </a:r>
            <a:endParaRPr lang="en-US" altLang="zh-CN" sz="4000" kern="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0/1 Backpack </a:t>
            </a:r>
            <a:r>
              <a:rPr lang="en-GB" altLang="zh-CN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30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解空间树：子集树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spcAft>
                <a:spcPts val="1200"/>
              </a:spcAft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约</a:t>
            </a:r>
            <a:r>
              <a:rPr lang="zh-CN" altLang="en-US" sz="2200" dirty="0">
                <a:latin typeface="+mn-lt"/>
              </a:rPr>
              <a:t>束函</a:t>
            </a:r>
            <a:r>
              <a:rPr lang="zh-CN" altLang="en-US" sz="2200" dirty="0" smtClean="0">
                <a:latin typeface="+mn-lt"/>
              </a:rPr>
              <a:t>数：</a:t>
            </a:r>
            <a:endParaRPr lang="en-GB" altLang="zh-CN" sz="2200" dirty="0" smtClean="0">
              <a:latin typeface="+mn-lt"/>
            </a:endParaRPr>
          </a:p>
          <a:p>
            <a:pPr marL="1440000" lvl="2" indent="-432000" eaLnBrk="1" hangingPunct="1"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限界函数：怎样设计 </a:t>
            </a:r>
            <a:r>
              <a:rPr lang="en-US" altLang="zh-CN" sz="2200" b="1" dirty="0" smtClean="0">
                <a:latin typeface="+mn-lt"/>
              </a:rPr>
              <a:t>?</a:t>
            </a:r>
          </a:p>
          <a:p>
            <a:pPr marL="609600" lvl="1" indent="-6096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b="1" dirty="0"/>
              <a:t>限界函数的设</a:t>
            </a:r>
            <a:r>
              <a:rPr lang="zh-CN" altLang="en-US" sz="2200" b="1" dirty="0" smtClean="0"/>
              <a:t>计思路</a:t>
            </a:r>
            <a:endParaRPr lang="en-US" altLang="zh-CN" sz="2200" b="1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考查经</a:t>
            </a:r>
            <a:r>
              <a:rPr lang="zh-CN" altLang="en-US" sz="2200" dirty="0"/>
              <a:t>过当前扩展结点</a:t>
            </a:r>
            <a:r>
              <a:rPr lang="en-US" altLang="zh-CN" sz="2200" dirty="0"/>
              <a:t>R</a:t>
            </a:r>
            <a:r>
              <a:rPr lang="zh-CN" altLang="en-US" sz="2200" dirty="0"/>
              <a:t>的可行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该可行解的最终价</a:t>
            </a:r>
            <a:r>
              <a:rPr lang="zh-CN" altLang="en-US" sz="2200" dirty="0"/>
              <a:t>值有可能小于已知的最优值</a:t>
            </a:r>
            <a:r>
              <a:rPr lang="en-US" altLang="zh-CN" sz="2200" dirty="0"/>
              <a:t>m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问题：怎样计算经过</a:t>
            </a:r>
            <a:r>
              <a:rPr lang="en-US" altLang="zh-CN" sz="2200" dirty="0"/>
              <a:t>R</a:t>
            </a:r>
            <a:r>
              <a:rPr lang="zh-CN" altLang="en-US" sz="2200" dirty="0"/>
              <a:t>的可行解的价</a:t>
            </a:r>
            <a:r>
              <a:rPr lang="zh-CN" altLang="en-US" sz="2200" dirty="0" smtClean="0"/>
              <a:t>值上界？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思路：分为两部分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（从</a:t>
            </a:r>
            <a:r>
              <a:rPr lang="zh-CN" altLang="en-US" sz="2200" dirty="0"/>
              <a:t>根到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+v</a:t>
            </a:r>
            <a:r>
              <a:rPr lang="en-US" altLang="zh-CN" sz="2200" baseline="-25000" dirty="0" smtClean="0"/>
              <a:t>2</a:t>
            </a:r>
            <a:r>
              <a:rPr lang="zh-CN" altLang="en-US" sz="2200" dirty="0" smtClean="0"/>
              <a:t>（以</a:t>
            </a:r>
            <a:r>
              <a:rPr lang="en-US" altLang="zh-CN" sz="2200" dirty="0"/>
              <a:t>R</a:t>
            </a:r>
            <a:r>
              <a:rPr lang="zh-CN" altLang="en-US" sz="2200" dirty="0"/>
              <a:t>为根的子</a:t>
            </a:r>
            <a:r>
              <a:rPr lang="zh-CN" altLang="en-US" sz="2200" dirty="0" smtClean="0"/>
              <a:t>树）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68451"/>
              </p:ext>
            </p:extLst>
          </p:nvPr>
        </p:nvGraphicFramePr>
        <p:xfrm>
          <a:off x="3257550" y="2254250"/>
          <a:ext cx="1517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0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254250"/>
                        <a:ext cx="15176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5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怎样计算价值上界？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例：</a:t>
            </a:r>
            <a:r>
              <a:rPr lang="en-GB" altLang="zh-CN" sz="2200" dirty="0">
                <a:latin typeface="+mn-lt"/>
              </a:rPr>
              <a:t>n = 4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c = 7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p = [9, 10, 7, 4]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w = [3, 5, 2, 1</a:t>
            </a:r>
            <a:r>
              <a:rPr lang="en-GB" altLang="zh-CN" sz="2200" dirty="0" smtClean="0">
                <a:latin typeface="+mn-lt"/>
              </a:rPr>
              <a:t>]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易求得这四个物品的单位重量价值分别为：</a:t>
            </a:r>
            <a:r>
              <a:rPr lang="en-US" altLang="zh-CN" sz="2200" dirty="0">
                <a:latin typeface="+mn-lt"/>
              </a:rPr>
              <a:t>[3, 2, 3.5, 4</a:t>
            </a:r>
            <a:r>
              <a:rPr lang="en-US" altLang="zh-CN" sz="2200" dirty="0" smtClean="0">
                <a:latin typeface="+mn-lt"/>
              </a:rPr>
              <a:t>]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按物品单位重量价值递减的顺序装入物</a:t>
            </a:r>
            <a:r>
              <a:rPr lang="zh-CN" altLang="en-US" sz="2200" dirty="0" smtClean="0">
                <a:latin typeface="+mn-lt"/>
              </a:rPr>
              <a:t>品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依次装入物品</a:t>
            </a:r>
            <a:r>
              <a:rPr lang="en-US" altLang="zh-CN" sz="2200" dirty="0">
                <a:latin typeface="+mn-lt"/>
              </a:rPr>
              <a:t>4</a:t>
            </a:r>
            <a:r>
              <a:rPr lang="zh-CN" altLang="en-US" sz="2200" dirty="0">
                <a:latin typeface="+mn-lt"/>
              </a:rPr>
              <a:t>、</a:t>
            </a:r>
            <a:r>
              <a:rPr lang="en-US" altLang="zh-CN" sz="2200" dirty="0">
                <a:latin typeface="+mn-lt"/>
              </a:rPr>
              <a:t>3</a:t>
            </a:r>
            <a:r>
              <a:rPr lang="zh-CN" altLang="en-US" sz="2200" dirty="0">
                <a:latin typeface="+mn-lt"/>
              </a:rPr>
              <a:t>、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之后，剩余背包容量为</a:t>
            </a:r>
            <a:r>
              <a:rPr lang="en-US" altLang="zh-CN" sz="2200" dirty="0" smtClean="0">
                <a:latin typeface="+mn-lt"/>
              </a:rPr>
              <a:t>1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所以只能容纳物品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的</a:t>
            </a:r>
            <a:r>
              <a:rPr lang="en-US" altLang="zh-CN" sz="2200" dirty="0">
                <a:latin typeface="+mn-lt"/>
              </a:rPr>
              <a:t>20%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得到解向量</a:t>
            </a:r>
            <a:r>
              <a:rPr lang="en-US" altLang="zh-CN" sz="2200" dirty="0">
                <a:latin typeface="+mn-lt"/>
              </a:rPr>
              <a:t>x = [1, </a:t>
            </a:r>
            <a:r>
              <a:rPr lang="en-US" altLang="zh-CN" sz="2200" dirty="0"/>
              <a:t>0.2, </a:t>
            </a:r>
            <a:r>
              <a:rPr lang="en-US" altLang="zh-CN" sz="2200" dirty="0" smtClean="0">
                <a:latin typeface="+mn-lt"/>
              </a:rPr>
              <a:t>1, 1]</a:t>
            </a:r>
            <a:r>
              <a:rPr lang="zh-CN" altLang="en-US" sz="2200" dirty="0" smtClean="0">
                <a:latin typeface="+mn-lt"/>
              </a:rPr>
              <a:t>，相应价值为</a:t>
            </a:r>
            <a:r>
              <a:rPr lang="en-US" altLang="zh-CN" sz="2200" dirty="0" smtClean="0">
                <a:latin typeface="+mn-lt"/>
              </a:rPr>
              <a:t>22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虽然</a:t>
            </a:r>
            <a:r>
              <a:rPr lang="en-US" altLang="zh-CN" sz="2200" dirty="0">
                <a:latin typeface="+mn-lt"/>
              </a:rPr>
              <a:t>x</a:t>
            </a:r>
            <a:r>
              <a:rPr lang="zh-CN" altLang="en-US" sz="2200" dirty="0">
                <a:latin typeface="+mn-lt"/>
              </a:rPr>
              <a:t>并不是</a:t>
            </a:r>
            <a:r>
              <a:rPr lang="en-US" altLang="zh-CN" sz="2200" dirty="0">
                <a:latin typeface="+mn-lt"/>
              </a:rPr>
              <a:t>0/1</a:t>
            </a:r>
            <a:r>
              <a:rPr lang="zh-CN" altLang="en-US" sz="2200" dirty="0">
                <a:latin typeface="+mn-lt"/>
              </a:rPr>
              <a:t>背包问题的可行解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但它提供了一个最优的价值上</a:t>
            </a:r>
            <a:r>
              <a:rPr lang="zh-CN" altLang="en-US" sz="2200" dirty="0" smtClean="0">
                <a:latin typeface="+mn-lt"/>
              </a:rPr>
              <a:t>界（</a:t>
            </a:r>
            <a:r>
              <a:rPr lang="zh-CN" altLang="en-US" sz="2200" dirty="0"/>
              <a:t>最优值不超过</a:t>
            </a:r>
            <a:r>
              <a:rPr lang="en-US" altLang="zh-CN" sz="2200" dirty="0" smtClean="0"/>
              <a:t>22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为便于计算上界函数，可先对物品按单位价值从大到小排</a:t>
            </a:r>
            <a:r>
              <a:rPr lang="zh-CN" altLang="en-US" sz="2200" dirty="0" smtClean="0"/>
              <a:t>序</a:t>
            </a:r>
            <a:endParaRPr lang="zh-CN" altLang="en-US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对每个扩展结点，只需按顺序考查排在其后的物品即可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限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界函数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的实现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1162"/>
            <a:ext cx="8604448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根据当前背包内物品情况求</a:t>
            </a:r>
            <a:r>
              <a:rPr lang="zh-CN" altLang="en-US" sz="2200" dirty="0" smtClean="0">
                <a:solidFill>
                  <a:srgbClr val="000000"/>
                </a:solidFill>
                <a:cs typeface="Verdana" panose="020B0604030504040204" pitchFamily="34" charset="0"/>
              </a:rPr>
              <a:t>出：当前可行解的价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值上界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// w[</a:t>
            </a:r>
            <a:r>
              <a:rPr lang="en-US" altLang="zh-CN" sz="2200" dirty="0" err="1">
                <a:solidFill>
                  <a:srgbClr val="000000"/>
                </a:solidFill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]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v[</a:t>
            </a:r>
            <a:r>
              <a:rPr lang="en-US" altLang="zh-CN" sz="2200" dirty="0" err="1">
                <a:solidFill>
                  <a:srgbClr val="000000"/>
                </a:solidFill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]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均已按物品单位价值递减顺序排好序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c -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背包剩余容量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vc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为当前背包价值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按单位价值递减顺序装入物品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while(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 &amp;&amp;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&lt;=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-=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++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n)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(v[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]/w[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])*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继续装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满背包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return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返回背包价值上界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3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包问题的回溯算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1162"/>
            <a:ext cx="8604448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if(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 {  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vc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当前背包价值，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当前最优价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值</a:t>
            </a:r>
            <a:endParaRPr lang="zh-CN" altLang="en-US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 = ( m &lt;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)?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: m;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output(x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 else 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{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 smtClean="0">
                <a:solidFill>
                  <a:srgbClr val="0033CC"/>
                </a:solidFill>
                <a:latin typeface="Verdana"/>
                <a:cs typeface="Verdana" panose="020B0604030504040204" pitchFamily="34" charset="0"/>
              </a:rPr>
              <a:t>wc</a:t>
            </a:r>
            <a:r>
              <a:rPr lang="zh-CN" altLang="en-US" sz="2200" dirty="0">
                <a:solidFill>
                  <a:srgbClr val="0033CC"/>
                </a:solidFill>
                <a:latin typeface="Verdana"/>
                <a:cs typeface="Verdana" panose="020B0604030504040204" pitchFamily="34" charset="0"/>
              </a:rPr>
              <a:t>当前背包重量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&lt;= C ) 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左子树（将 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放入背包）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 1;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x[i]=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0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w[i]; vc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v[i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</a:t>
            </a:r>
            <a:endParaRPr lang="en-US" altLang="zh-CN" sz="2200" dirty="0" smtClean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if(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 &gt; m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右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子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树（拿出物品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）</a:t>
            </a:r>
            <a:endParaRPr lang="en-US" altLang="zh-CN" sz="2200" dirty="0" smtClean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法的基本概念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3760"/>
            <a:ext cx="8892480" cy="6134240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回溯法是一种选优搜索法（试探法），被称为通用的解题方法</a:t>
            </a:r>
            <a:endParaRPr lang="en-US" altLang="zh-CN" sz="2200" dirty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基</a:t>
            </a:r>
            <a:r>
              <a:rPr lang="zh-CN" altLang="en-US" sz="2200" dirty="0">
                <a:cs typeface="+mn-cs"/>
              </a:rPr>
              <a:t>本思想：将</a:t>
            </a:r>
            <a:r>
              <a:rPr lang="en-US" altLang="zh-CN" sz="2200" dirty="0">
                <a:cs typeface="+mn-cs"/>
              </a:rPr>
              <a:t>n</a:t>
            </a:r>
            <a:r>
              <a:rPr lang="zh-CN" altLang="en-US" sz="2200" dirty="0">
                <a:cs typeface="+mn-cs"/>
              </a:rPr>
              <a:t>元问题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的状态空间</a:t>
            </a:r>
            <a:r>
              <a:rPr lang="en-US" altLang="zh-CN" sz="2200" dirty="0">
                <a:cs typeface="+mn-cs"/>
              </a:rPr>
              <a:t>E</a:t>
            </a:r>
            <a:r>
              <a:rPr lang="zh-CN" altLang="en-US" sz="2200" dirty="0">
                <a:cs typeface="+mn-cs"/>
              </a:rPr>
              <a:t>表示成一棵高为</a:t>
            </a:r>
            <a:r>
              <a:rPr lang="en-US" altLang="zh-CN" sz="2200" dirty="0">
                <a:cs typeface="+mn-cs"/>
              </a:rPr>
              <a:t>n</a:t>
            </a:r>
            <a:r>
              <a:rPr lang="zh-CN" altLang="en-US" sz="2200" dirty="0">
                <a:cs typeface="+mn-cs"/>
              </a:rPr>
              <a:t>的带权有序树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，把在</a:t>
            </a:r>
            <a:r>
              <a:rPr lang="en-US" altLang="zh-CN" sz="2200" dirty="0">
                <a:cs typeface="+mn-cs"/>
              </a:rPr>
              <a:t>E</a:t>
            </a:r>
            <a:r>
              <a:rPr lang="zh-CN" altLang="en-US" sz="2200" dirty="0">
                <a:cs typeface="+mn-cs"/>
              </a:rPr>
              <a:t>中求问题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的解转化为在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中搜索问题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的解</a:t>
            </a:r>
            <a:endParaRPr lang="en-US" altLang="zh-CN" sz="2200" dirty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解题方法：按选优条件对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进行深度优先搜索，以达到目标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从根结点出发深度优先搜索解空间树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当探索到某一结点时，要先判断该结点是否包含问题的解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如果包含，就从该结点出发继续按深度优先策略搜</a:t>
            </a:r>
            <a:r>
              <a:rPr lang="zh-CN" altLang="en-US" sz="2200" dirty="0" smtClean="0"/>
              <a:t>索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否则逐层向其祖先结点回溯（退回一步重新选择）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满足回溯条件的某个状态的点称为“回溯点”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算法结束条件：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求所有解：回溯到根，且根的所有子树均已搜索完成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求任一解：只要搜索到问题的一个解就可以结束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665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5.5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装载问题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Container Loading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211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655520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问题描</a:t>
            </a:r>
            <a:r>
              <a:rPr lang="zh-CN" altLang="en-US" sz="2200" dirty="0" smtClean="0"/>
              <a:t>述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有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个集装箱要装上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艘载重量分别为 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1 </a:t>
            </a:r>
            <a:r>
              <a:rPr lang="zh-CN" altLang="en-US" sz="2200" dirty="0" smtClean="0"/>
              <a:t>和 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2 </a:t>
            </a:r>
            <a:r>
              <a:rPr lang="zh-CN" altLang="en-US" sz="2200" dirty="0" smtClean="0"/>
              <a:t>的轮船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/>
              <a:t>其中集装箱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的重量为 </a:t>
            </a:r>
            <a:r>
              <a:rPr lang="en-US" altLang="zh-CN" sz="2200" dirty="0" err="1" smtClean="0"/>
              <a:t>w</a:t>
            </a:r>
            <a:r>
              <a:rPr lang="en-US" altLang="zh-CN" sz="2200" baseline="-25000" dirty="0" err="1"/>
              <a:t>i</a:t>
            </a:r>
            <a:r>
              <a:rPr lang="zh-CN" altLang="en-US" sz="2200" dirty="0" smtClean="0"/>
              <a:t>，且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装载问题要</a:t>
            </a:r>
            <a:r>
              <a:rPr lang="zh-CN" altLang="en-US" sz="2200" dirty="0" smtClean="0"/>
              <a:t>求：确</a:t>
            </a:r>
            <a:r>
              <a:rPr lang="zh-CN" altLang="en-US" sz="2200" dirty="0"/>
              <a:t>定是否有一个合理的装载方案可将</a:t>
            </a:r>
            <a:r>
              <a:rPr lang="zh-CN" altLang="en-US" sz="2200" dirty="0" smtClean="0"/>
              <a:t>这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集装箱装上这</a:t>
            </a:r>
            <a:r>
              <a:rPr lang="en-US" altLang="zh-CN" sz="2200" dirty="0"/>
              <a:t>2</a:t>
            </a:r>
            <a:r>
              <a:rPr lang="zh-CN" altLang="en-US" sz="2200" dirty="0"/>
              <a:t>艘轮</a:t>
            </a:r>
            <a:r>
              <a:rPr lang="zh-CN" altLang="en-US" sz="2200" dirty="0" smtClean="0"/>
              <a:t>船</a:t>
            </a:r>
            <a:r>
              <a:rPr lang="zh-CN" altLang="en-US" sz="2200" dirty="0"/>
              <a:t>？</a:t>
            </a:r>
            <a:r>
              <a:rPr lang="zh-CN" altLang="en-US" sz="2200" dirty="0" smtClean="0"/>
              <a:t>如</a:t>
            </a:r>
            <a:r>
              <a:rPr lang="zh-CN" altLang="en-US" sz="2200" dirty="0"/>
              <a:t>果有，找出一种装载方案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示例</a:t>
            </a:r>
            <a:r>
              <a:rPr lang="zh-CN" altLang="en-US" sz="2200" dirty="0" smtClean="0"/>
              <a:t>：</a:t>
            </a:r>
            <a:r>
              <a:rPr lang="en-GB" altLang="zh-CN" sz="2200" dirty="0" smtClean="0"/>
              <a:t>n=3</a:t>
            </a:r>
            <a:r>
              <a:rPr lang="zh-CN" altLang="en-GB" sz="2200" dirty="0"/>
              <a:t>，</a:t>
            </a:r>
            <a:r>
              <a:rPr lang="en-GB" altLang="zh-CN" sz="2200" dirty="0" smtClean="0"/>
              <a:t>c</a:t>
            </a:r>
            <a:r>
              <a:rPr lang="en-GB" altLang="zh-CN" sz="2200" baseline="-25000" dirty="0"/>
              <a:t>1</a:t>
            </a:r>
            <a:r>
              <a:rPr lang="en-GB" altLang="zh-CN" sz="2200" dirty="0" smtClean="0"/>
              <a:t>=c</a:t>
            </a:r>
            <a:r>
              <a:rPr lang="en-GB" altLang="zh-CN" sz="2200" baseline="-25000" dirty="0"/>
              <a:t>2</a:t>
            </a:r>
            <a:r>
              <a:rPr lang="en-GB" altLang="zh-CN" sz="2200" dirty="0" smtClean="0"/>
              <a:t>=50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若：</a:t>
            </a:r>
            <a:r>
              <a:rPr lang="en-GB" altLang="zh-CN" sz="2200" dirty="0" smtClean="0"/>
              <a:t>w</a:t>
            </a:r>
            <a:r>
              <a:rPr lang="en-GB" altLang="zh-CN" sz="2200" dirty="0"/>
              <a:t>=[10</a:t>
            </a:r>
            <a:r>
              <a:rPr lang="en-GB" altLang="zh-CN" sz="2200" dirty="0" smtClean="0"/>
              <a:t>, 40, 40]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则可以</a:t>
            </a:r>
            <a:r>
              <a:rPr lang="zh-CN" altLang="en-US" sz="2200" dirty="0" smtClean="0">
                <a:latin typeface="+mn-lt"/>
              </a:rPr>
              <a:t>将</a:t>
            </a:r>
            <a:r>
              <a:rPr lang="zh-CN" altLang="en-US" sz="2200" dirty="0">
                <a:latin typeface="+mn-lt"/>
              </a:rPr>
              <a:t>集装箱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和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装到第一艘船</a:t>
            </a:r>
            <a:r>
              <a:rPr lang="zh-CN" altLang="en-US" sz="2200" dirty="0" smtClean="0">
                <a:latin typeface="+mn-lt"/>
              </a:rPr>
              <a:t>上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将</a:t>
            </a:r>
            <a:r>
              <a:rPr lang="en-US" altLang="zh-CN" sz="2200" dirty="0">
                <a:latin typeface="+mn-lt"/>
              </a:rPr>
              <a:t>3</a:t>
            </a:r>
            <a:r>
              <a:rPr lang="zh-CN" altLang="en-US" sz="2200" dirty="0">
                <a:latin typeface="+mn-lt"/>
              </a:rPr>
              <a:t>号集装箱装到第二艘船上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若：</a:t>
            </a:r>
            <a:r>
              <a:rPr lang="en-GB" altLang="zh-CN" sz="2200" dirty="0" smtClean="0"/>
              <a:t>w</a:t>
            </a:r>
            <a:r>
              <a:rPr lang="en-US" altLang="zh-CN" sz="2200" dirty="0" smtClean="0"/>
              <a:t>=[</a:t>
            </a:r>
            <a:r>
              <a:rPr lang="en-US" altLang="zh-CN" sz="2200" dirty="0"/>
              <a:t>2</a:t>
            </a:r>
            <a:r>
              <a:rPr lang="en-US" altLang="zh-CN" sz="2200" dirty="0" smtClean="0"/>
              <a:t>0,40,40]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则无法将这三个集装箱全部装船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33207"/>
              </p:ext>
            </p:extLst>
          </p:nvPr>
        </p:nvGraphicFramePr>
        <p:xfrm>
          <a:off x="5203668" y="1550374"/>
          <a:ext cx="1899554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8" name="Equation" r:id="rId4" imgW="876300" imgH="431800" progId="Equation.DSMT4">
                  <p:embed/>
                </p:oleObj>
              </mc:Choice>
              <mc:Fallback>
                <p:oleObj name="Equation" r:id="rId4" imgW="876300" imgH="431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668" y="1550374"/>
                        <a:ext cx="1899554" cy="9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655520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问题分析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回顾一艘船的情况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采用贪心选择策略：从轻到重依次装船，直至超重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思考：目前有两</a:t>
            </a:r>
            <a:r>
              <a:rPr lang="zh-CN" altLang="en-US" sz="2200" dirty="0">
                <a:latin typeface="+mn-lt"/>
              </a:rPr>
              <a:t>艘</a:t>
            </a:r>
            <a:r>
              <a:rPr lang="zh-CN" altLang="en-US" sz="2200" dirty="0" smtClean="0">
                <a:latin typeface="+mn-lt"/>
              </a:rPr>
              <a:t>船，需要什么样的策略？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给定问题有解，则采用如下策略可得最优装载方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465200" lvl="2" indent="-4572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 dirty="0"/>
              <a:t>首先将第一艘轮船尽可能装满</a:t>
            </a:r>
            <a:endParaRPr lang="en-US" altLang="zh-CN" sz="2200" dirty="0"/>
          </a:p>
          <a:p>
            <a:pPr marL="1465200" lvl="2" indent="-4572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 dirty="0"/>
              <a:t>将剩余的集装箱装上第二艘轮船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/>
              <a:t>将第一艘轮船尽可能装满等价</a:t>
            </a:r>
            <a:r>
              <a:rPr lang="zh-CN" altLang="en-US" sz="2200" dirty="0" smtClean="0"/>
              <a:t>于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选取全体集装箱的一个子集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使该子集中集装箱重量之和最接</a:t>
            </a:r>
            <a:r>
              <a:rPr lang="zh-CN" altLang="en-US" sz="2200" dirty="0" smtClean="0">
                <a:latin typeface="+mn-lt"/>
              </a:rPr>
              <a:t>近 </a:t>
            </a:r>
            <a:r>
              <a:rPr lang="en-US" altLang="zh-CN" sz="2200" b="1" dirty="0" smtClean="0">
                <a:latin typeface="+mn-lt"/>
                <a:cs typeface="+mn-cs"/>
              </a:rPr>
              <a:t>c</a:t>
            </a:r>
            <a:r>
              <a:rPr lang="en-US" altLang="zh-CN" sz="2200" b="1" baseline="-25000" dirty="0" smtClean="0">
                <a:latin typeface="+mn-lt"/>
                <a:cs typeface="+mn-cs"/>
              </a:rPr>
              <a:t>1 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/>
              <a:t>由此可知，装载问题等价于以下特殊的</a:t>
            </a:r>
            <a:r>
              <a:rPr lang="en-US" altLang="zh-CN" sz="2200" dirty="0"/>
              <a:t>0-1</a:t>
            </a:r>
            <a:r>
              <a:rPr lang="zh-CN" altLang="en-US" sz="2200" dirty="0"/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4960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10112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与上述最优装载问题等价的</a:t>
            </a:r>
            <a:r>
              <a:rPr lang="en-US" altLang="zh-CN" sz="2200" dirty="0" smtClean="0">
                <a:latin typeface="+mn-lt"/>
              </a:rPr>
              <a:t>0/1</a:t>
            </a:r>
            <a:r>
              <a:rPr lang="zh-CN" altLang="en-US" sz="2200" dirty="0">
                <a:latin typeface="+mn-lt"/>
              </a:rPr>
              <a:t>背包问</a:t>
            </a:r>
            <a:r>
              <a:rPr lang="zh-CN" altLang="en-US" sz="2200" dirty="0" smtClean="0">
                <a:latin typeface="+mn-lt"/>
              </a:rPr>
              <a:t>题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200" dirty="0" smtClean="0">
              <a:latin typeface="+mn-lt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算法设计：用回溯法求解最优装载问题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解空</a:t>
            </a:r>
            <a:r>
              <a:rPr lang="zh-CN" altLang="en-US" sz="2200" dirty="0" smtClean="0">
                <a:latin typeface="+mn-lt"/>
              </a:rPr>
              <a:t>间的表达：</a:t>
            </a:r>
            <a:r>
              <a:rPr lang="zh-CN" altLang="en-US" sz="2200" dirty="0">
                <a:latin typeface="+mn-lt"/>
              </a:rPr>
              <a:t>子集树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剪枝函数（</a:t>
            </a:r>
            <a:r>
              <a:rPr lang="en-US" altLang="zh-CN" sz="2200" dirty="0" smtClean="0">
                <a:latin typeface="+mn-lt"/>
              </a:rPr>
              <a:t>1</a:t>
            </a:r>
            <a:r>
              <a:rPr lang="zh-CN" altLang="en-US" sz="2200" dirty="0" smtClean="0">
                <a:latin typeface="+mn-lt"/>
              </a:rPr>
              <a:t>）：约束函数：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在子集树的第</a:t>
            </a:r>
            <a:r>
              <a:rPr lang="en-US" altLang="zh-CN" sz="2200" dirty="0" smtClean="0">
                <a:latin typeface="+mn-lt"/>
              </a:rPr>
              <a:t>k</a:t>
            </a:r>
            <a:r>
              <a:rPr lang="zh-CN" altLang="en-US" sz="2200" dirty="0" smtClean="0">
                <a:latin typeface="+mn-lt"/>
              </a:rPr>
              <a:t>层</a:t>
            </a:r>
            <a:r>
              <a:rPr lang="zh-CN" altLang="en-US" sz="2200" dirty="0">
                <a:latin typeface="+mn-lt"/>
              </a:rPr>
              <a:t>的结</a:t>
            </a:r>
            <a:r>
              <a:rPr lang="zh-CN" altLang="en-US" sz="2200" dirty="0" smtClean="0">
                <a:latin typeface="+mn-lt"/>
              </a:rPr>
              <a:t>点</a:t>
            </a:r>
            <a:r>
              <a:rPr lang="en-US" altLang="zh-CN" sz="2200" dirty="0" smtClean="0">
                <a:latin typeface="+mn-lt"/>
              </a:rPr>
              <a:t>R</a:t>
            </a:r>
            <a:r>
              <a:rPr lang="zh-CN" altLang="en-US" sz="2200" dirty="0" smtClean="0">
                <a:latin typeface="+mn-lt"/>
              </a:rPr>
              <a:t>处</a:t>
            </a:r>
            <a:r>
              <a:rPr lang="zh-CN" altLang="en-US" sz="2200" dirty="0">
                <a:latin typeface="+mn-lt"/>
              </a:rPr>
              <a:t>，以</a:t>
            </a:r>
            <a:r>
              <a:rPr lang="en-US" altLang="zh-CN" sz="2200" dirty="0" err="1">
                <a:latin typeface="+mn-lt"/>
              </a:rPr>
              <a:t>c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zh-CN" altLang="en-US" sz="2200" dirty="0">
                <a:latin typeface="+mn-lt"/>
              </a:rPr>
              <a:t>表示当前的装载重</a:t>
            </a:r>
            <a:r>
              <a:rPr lang="zh-CN" altLang="en-US" sz="2200" dirty="0" smtClean="0">
                <a:latin typeface="+mn-lt"/>
              </a:rPr>
              <a:t>量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30000"/>
              </a:lnSpc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即：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18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则</a:t>
            </a:r>
            <a:r>
              <a:rPr lang="zh-CN" altLang="en-US" sz="2200" dirty="0">
                <a:latin typeface="+mn-lt"/>
              </a:rPr>
              <a:t>当           </a:t>
            </a:r>
            <a:r>
              <a:rPr lang="zh-CN" altLang="en-US" sz="2200" dirty="0" smtClean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时</a:t>
            </a:r>
            <a:r>
              <a:rPr lang="zh-CN" altLang="en-US" sz="2200" dirty="0" smtClean="0">
                <a:latin typeface="+mn-lt"/>
              </a:rPr>
              <a:t>，以结点</a:t>
            </a:r>
            <a:r>
              <a:rPr lang="en-US" altLang="zh-CN" sz="2200" dirty="0" smtClean="0">
                <a:latin typeface="+mn-lt"/>
              </a:rPr>
              <a:t>R</a:t>
            </a:r>
            <a:r>
              <a:rPr lang="zh-CN" altLang="en-US" sz="2200" dirty="0" smtClean="0">
                <a:latin typeface="+mn-lt"/>
              </a:rPr>
              <a:t>为根的子</a:t>
            </a:r>
            <a:r>
              <a:rPr lang="zh-CN" altLang="en-US" sz="2200" dirty="0">
                <a:latin typeface="+mn-lt"/>
              </a:rPr>
              <a:t>树中所有结点均不满足约束条</a:t>
            </a:r>
            <a:r>
              <a:rPr lang="zh-CN" altLang="en-US" sz="2200" dirty="0" smtClean="0">
                <a:latin typeface="+mn-lt"/>
              </a:rPr>
              <a:t>件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30000"/>
              </a:lnSpc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因而该子树中的解</a:t>
            </a:r>
            <a:r>
              <a:rPr lang="zh-CN" altLang="en-US" sz="2200" dirty="0" smtClean="0">
                <a:latin typeface="+mn-lt"/>
              </a:rPr>
              <a:t>均为不</a:t>
            </a:r>
            <a:r>
              <a:rPr lang="zh-CN" altLang="en-US" sz="2200" dirty="0">
                <a:latin typeface="+mn-lt"/>
              </a:rPr>
              <a:t>可行解，故可将该子树剪去</a:t>
            </a:r>
            <a:endParaRPr lang="en-US" altLang="zh-CN" sz="2200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16820"/>
              </p:ext>
            </p:extLst>
          </p:nvPr>
        </p:nvGraphicFramePr>
        <p:xfrm>
          <a:off x="900063" y="1286417"/>
          <a:ext cx="72723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1" name="Equation" r:id="rId4" imgW="3225600" imgH="457200" progId="Equation.DSMT4">
                  <p:embed/>
                </p:oleObj>
              </mc:Choice>
              <mc:Fallback>
                <p:oleObj name="Equation" r:id="rId4" imgW="3225600" imgH="4572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63" y="1286417"/>
                        <a:ext cx="7272337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08028"/>
              </p:ext>
            </p:extLst>
          </p:nvPr>
        </p:nvGraphicFramePr>
        <p:xfrm>
          <a:off x="4874069" y="3051544"/>
          <a:ext cx="1655795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2" name="Equation" r:id="rId6" imgW="761669" imgH="431613" progId="Equation.DSMT4">
                  <p:embed/>
                </p:oleObj>
              </mc:Choice>
              <mc:Fallback>
                <p:oleObj name="Equation" r:id="rId6" imgW="761669" imgH="431613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069" y="3051544"/>
                        <a:ext cx="1655795" cy="9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62506"/>
              </p:ext>
            </p:extLst>
          </p:nvPr>
        </p:nvGraphicFramePr>
        <p:xfrm>
          <a:off x="2843808" y="4334040"/>
          <a:ext cx="16287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3" name="Equation" r:id="rId8" imgW="749160" imgH="431640" progId="Equation.DSMT4">
                  <p:embed/>
                </p:oleObj>
              </mc:Choice>
              <mc:Fallback>
                <p:oleObj name="Equation" r:id="rId8" imgW="749160" imgH="43164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334040"/>
                        <a:ext cx="16287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8693"/>
              </p:ext>
            </p:extLst>
          </p:nvPr>
        </p:nvGraphicFramePr>
        <p:xfrm>
          <a:off x="2843808" y="5268427"/>
          <a:ext cx="911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4" name="Equation" r:id="rId10" imgW="419040" imgH="228600" progId="Equation.DSMT4">
                  <p:embed/>
                </p:oleObj>
              </mc:Choice>
              <mc:Fallback>
                <p:oleObj name="Equation" r:id="rId10" imgW="419040" imgH="2286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268427"/>
                        <a:ext cx="9112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8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10112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算法设计：用回溯法求解最优装载问题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/>
              <a:t>剪枝函数（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）：限界函数（用于剪去不含最优解的子树）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解空间树第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层</a:t>
            </a:r>
            <a:r>
              <a:rPr lang="zh-CN" altLang="en-US" sz="2200" dirty="0"/>
              <a:t>上的当前扩展结点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err="1" smtClean="0"/>
              <a:t>wc</a:t>
            </a:r>
            <a:r>
              <a:rPr lang="zh-CN" altLang="en-US" sz="2200" dirty="0" smtClean="0"/>
              <a:t>表</a:t>
            </a:r>
            <a:r>
              <a:rPr lang="zh-CN" altLang="en-US" sz="2200" dirty="0"/>
              <a:t>示当</a:t>
            </a:r>
            <a:r>
              <a:rPr lang="zh-CN" altLang="en-US" sz="2200" dirty="0" smtClean="0"/>
              <a:t>前结点对应的的</a:t>
            </a:r>
            <a:r>
              <a:rPr lang="zh-CN" altLang="en-US" sz="2200" dirty="0"/>
              <a:t>装载重</a:t>
            </a:r>
            <a:r>
              <a:rPr lang="zh-CN" altLang="en-US" sz="2200" dirty="0" smtClean="0"/>
              <a:t>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err="1" smtClean="0"/>
              <a:t>wm</a:t>
            </a:r>
            <a:r>
              <a:rPr lang="zh-CN" altLang="en-US" sz="2200" dirty="0" smtClean="0"/>
              <a:t>表</a:t>
            </a:r>
            <a:r>
              <a:rPr lang="zh-CN" altLang="en-US" sz="2200" dirty="0"/>
              <a:t>示当</a:t>
            </a:r>
            <a:r>
              <a:rPr lang="zh-CN" altLang="en-US" sz="2200" dirty="0" smtClean="0"/>
              <a:t>前的最优载</a:t>
            </a:r>
            <a:r>
              <a:rPr lang="zh-CN" altLang="en-US" sz="2200" dirty="0"/>
              <a:t>重</a:t>
            </a:r>
            <a:r>
              <a:rPr lang="zh-CN" altLang="en-US" sz="2200" dirty="0" smtClean="0"/>
              <a:t>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设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wr</a:t>
            </a:r>
            <a:r>
              <a:rPr lang="zh-CN" altLang="en-US" sz="2200" dirty="0" smtClean="0"/>
              <a:t>表示剩余集装箱的重量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</a:t>
            </a:r>
            <a:r>
              <a:rPr lang="zh-CN" altLang="en-US" sz="2200" dirty="0" smtClean="0"/>
              <a:t>义限界函数为：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以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为根的子树中任一叶结点对应的载重量均不</a:t>
            </a:r>
            <a:r>
              <a:rPr lang="zh-CN" altLang="en-US" sz="2200" dirty="0"/>
              <a:t>会</a:t>
            </a:r>
            <a:r>
              <a:rPr lang="zh-CN" altLang="en-US" sz="2200" dirty="0" smtClean="0"/>
              <a:t>超过</a:t>
            </a:r>
            <a:r>
              <a:rPr lang="en-US" altLang="zh-CN" sz="2200" dirty="0" smtClean="0"/>
              <a:t>w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</a:t>
            </a:r>
            <a:r>
              <a:rPr lang="zh-CN" altLang="en-US" sz="2200" dirty="0" smtClean="0"/>
              <a:t>此当 </a:t>
            </a:r>
            <a:r>
              <a:rPr lang="en-US" altLang="zh-CN" sz="2200" dirty="0" smtClean="0"/>
              <a:t>w</a:t>
            </a:r>
            <a:r>
              <a:rPr lang="zh-CN" altLang="en-US" sz="2200" dirty="0" smtClean="0"/>
              <a:t>≤</a:t>
            </a:r>
            <a:r>
              <a:rPr lang="en-US" altLang="zh-CN" sz="2200" dirty="0" err="1" smtClean="0"/>
              <a:t>wm</a:t>
            </a:r>
            <a:r>
              <a:rPr lang="zh-CN" altLang="en-US" sz="2200" dirty="0" smtClean="0"/>
              <a:t> 时，可</a:t>
            </a:r>
            <a:r>
              <a:rPr lang="zh-CN" altLang="en-US" sz="2200" dirty="0"/>
              <a:t>将以</a:t>
            </a:r>
            <a:r>
              <a:rPr lang="en-US" altLang="zh-CN" sz="2200" dirty="0"/>
              <a:t>R</a:t>
            </a:r>
            <a:r>
              <a:rPr lang="zh-CN" altLang="en-US" sz="2200" dirty="0"/>
              <a:t>为根的子树剪去</a:t>
            </a:r>
            <a:endParaRPr lang="en-US" altLang="zh-CN" sz="2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00536"/>
              </p:ext>
            </p:extLst>
          </p:nvPr>
        </p:nvGraphicFramePr>
        <p:xfrm>
          <a:off x="5662613" y="3721100"/>
          <a:ext cx="1517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56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3721100"/>
                        <a:ext cx="15176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93120"/>
              </p:ext>
            </p:extLst>
          </p:nvPr>
        </p:nvGraphicFramePr>
        <p:xfrm>
          <a:off x="6648524" y="2411413"/>
          <a:ext cx="1739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57" name="Equation" r:id="rId6" imgW="799920" imgH="431640" progId="Equation.DSMT4">
                  <p:embed/>
                </p:oleObj>
              </mc:Choice>
              <mc:Fallback>
                <p:oleObj name="Equation" r:id="rId6" imgW="799920" imgH="4316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524" y="2411413"/>
                        <a:ext cx="17399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18698"/>
              </p:ext>
            </p:extLst>
          </p:nvPr>
        </p:nvGraphicFramePr>
        <p:xfrm>
          <a:off x="4017963" y="4645025"/>
          <a:ext cx="173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58" name="Equation" r:id="rId8" imgW="799920" imgH="177480" progId="Equation.DSMT4">
                  <p:embed/>
                </p:oleObj>
              </mc:Choice>
              <mc:Fallback>
                <p:oleObj name="Equation" r:id="rId8" imgW="799920" imgH="177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645025"/>
                        <a:ext cx="1738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4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04448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{</a:t>
            </a:r>
            <a:endParaRPr lang="zh-CN" altLang="en-US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if(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=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GB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;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return;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-=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if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 &lt;= c){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 x[</a:t>
            </a:r>
            <a:r>
              <a:rPr lang="en-US" altLang="zh-CN" sz="2200" dirty="0" err="1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] = 1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; 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搜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索左子树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-=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if 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+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){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 x[</a:t>
            </a:r>
            <a:r>
              <a:rPr lang="en-US" altLang="zh-CN" sz="2200" dirty="0" err="1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] = 0;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搜索右子树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  <a:endParaRPr lang="en-US" altLang="zh-CN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  <a:endParaRPr lang="zh-CN" altLang="en-US" kern="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51520" y="116632"/>
            <a:ext cx="756084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例如  </a:t>
            </a:r>
            <a:r>
              <a:rPr kumimoji="1"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n=4, c1=12, w=[8, 6, 2, 3]. </a:t>
            </a:r>
            <a:r>
              <a:rPr kumimoji="1" lang="en-US" altLang="zh-CN" sz="2600" b="1" dirty="0" err="1" smtClean="0">
                <a:latin typeface="Times New Roman" panose="02020603050405020304" pitchFamily="18" charset="0"/>
                <a:ea typeface="楷体_GB2312" pitchFamily="49" charset="-122"/>
              </a:rPr>
              <a:t>wm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</a:rPr>
              <a:t>初</a:t>
            </a:r>
            <a:r>
              <a:rPr kumimoji="1"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r>
              <a:rPr kumimoji="1"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=0;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29770" y="1196752"/>
            <a:ext cx="6768752" cy="2016224"/>
            <a:chOff x="240" y="1968"/>
            <a:chExt cx="5376" cy="1824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688" y="196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A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344" y="2400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B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080" y="2400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C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1728" y="2256"/>
              <a:ext cx="1008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024" y="2256"/>
              <a:ext cx="1104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720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D</a:t>
              </a: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2064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E</a:t>
              </a:r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3408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F</a:t>
              </a:r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4752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G</a:t>
              </a: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24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/>
                <a:t>H</a:t>
              </a:r>
              <a:endParaRPr lang="en-US" altLang="zh-CN" sz="2800" b="1" dirty="0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105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I</a:t>
              </a: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168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J</a:t>
              </a:r>
            </a:p>
          </p:txBody>
        </p:sp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249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K</a:t>
              </a:r>
            </a:p>
          </p:txBody>
        </p:sp>
        <p:sp>
          <p:nvSpPr>
            <p:cNvPr id="32" name="Oval 19"/>
            <p:cNvSpPr>
              <a:spLocks noChangeArrowheads="1"/>
            </p:cNvSpPr>
            <p:nvPr/>
          </p:nvSpPr>
          <p:spPr bwMode="auto">
            <a:xfrm>
              <a:off x="3024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L</a:t>
              </a: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384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M</a:t>
              </a: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441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N</a:t>
              </a: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5232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O</a:t>
              </a: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1056" y="2736"/>
              <a:ext cx="336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 flipV="1">
              <a:off x="1632" y="2736"/>
              <a:ext cx="432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H="1">
              <a:off x="3744" y="2736"/>
              <a:ext cx="384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4416" y="2736"/>
              <a:ext cx="384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480" y="3168"/>
              <a:ext cx="336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H="1" flipV="1">
              <a:off x="1008" y="3168"/>
              <a:ext cx="192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1872" y="3168"/>
              <a:ext cx="288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2352" y="3168"/>
              <a:ext cx="288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 flipH="1">
              <a:off x="3264" y="3168"/>
              <a:ext cx="24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3696" y="3168"/>
              <a:ext cx="24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H="1">
              <a:off x="4656" y="3168"/>
              <a:ext cx="192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5040" y="3168"/>
              <a:ext cx="288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565876" y="1408986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2296735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1511076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324134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2417605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203264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170228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5378934" y="135592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5055924" y="214695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4955887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6708510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7494169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6587640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1</a:t>
            </a: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801981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107504" y="37166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668397" y="37166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V="1">
            <a:off x="1051192" y="3219355"/>
            <a:ext cx="504057" cy="51553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 flipV="1">
            <a:off x="406964" y="3159916"/>
            <a:ext cx="1006385" cy="55033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1244461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1820525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2188150" y="3212975"/>
            <a:ext cx="431608" cy="497279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V="1">
            <a:off x="1543922" y="3159916"/>
            <a:ext cx="909606" cy="54395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>
            <a:off x="2396589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2972653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V="1">
            <a:off x="3340277" y="3204302"/>
            <a:ext cx="41769" cy="50595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2696050" y="3204302"/>
            <a:ext cx="583792" cy="49957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Oval 16"/>
          <p:cNvSpPr>
            <a:spLocks noChangeArrowheads="1"/>
          </p:cNvSpPr>
          <p:nvPr/>
        </p:nvSpPr>
        <p:spPr bwMode="auto">
          <a:xfrm>
            <a:off x="3476709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3980765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4349988" y="3204303"/>
            <a:ext cx="61200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V="1">
            <a:off x="3806070" y="3204302"/>
            <a:ext cx="505876" cy="52420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4484821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3" name="Oval 16"/>
          <p:cNvSpPr>
            <a:spLocks noChangeArrowheads="1"/>
          </p:cNvSpPr>
          <p:nvPr/>
        </p:nvSpPr>
        <p:spPr bwMode="auto">
          <a:xfrm>
            <a:off x="5117722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H="1" flipV="1">
            <a:off x="5136798" y="3204303"/>
            <a:ext cx="291712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 flipV="1">
            <a:off x="4784282" y="3204303"/>
            <a:ext cx="227350" cy="52420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Oval 16"/>
          <p:cNvSpPr>
            <a:spLocks noChangeArrowheads="1"/>
          </p:cNvSpPr>
          <p:nvPr/>
        </p:nvSpPr>
        <p:spPr bwMode="auto">
          <a:xfrm>
            <a:off x="5652120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7" name="Oval 16"/>
          <p:cNvSpPr>
            <a:spLocks noChangeArrowheads="1"/>
          </p:cNvSpPr>
          <p:nvPr/>
        </p:nvSpPr>
        <p:spPr bwMode="auto">
          <a:xfrm>
            <a:off x="6285021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8" name="Line 28"/>
          <p:cNvSpPr>
            <a:spLocks noChangeShapeType="1"/>
          </p:cNvSpPr>
          <p:nvPr/>
        </p:nvSpPr>
        <p:spPr bwMode="auto">
          <a:xfrm flipH="1" flipV="1">
            <a:off x="6196243" y="3204303"/>
            <a:ext cx="399566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8"/>
          <p:cNvSpPr>
            <a:spLocks noChangeShapeType="1"/>
          </p:cNvSpPr>
          <p:nvPr/>
        </p:nvSpPr>
        <p:spPr bwMode="auto">
          <a:xfrm flipV="1">
            <a:off x="5951581" y="3212975"/>
            <a:ext cx="117339" cy="51553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Oval 16"/>
          <p:cNvSpPr>
            <a:spLocks noChangeArrowheads="1"/>
          </p:cNvSpPr>
          <p:nvPr/>
        </p:nvSpPr>
        <p:spPr bwMode="auto">
          <a:xfrm>
            <a:off x="6789077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7421978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 flipH="1" flipV="1">
            <a:off x="6917922" y="3204303"/>
            <a:ext cx="814844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 flipH="1" flipV="1">
            <a:off x="6868967" y="3204303"/>
            <a:ext cx="113377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16"/>
          <p:cNvSpPr>
            <a:spLocks noChangeArrowheads="1"/>
          </p:cNvSpPr>
          <p:nvPr/>
        </p:nvSpPr>
        <p:spPr bwMode="auto">
          <a:xfrm>
            <a:off x="7956376" y="37170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8589277" y="37170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6" name="Line 28"/>
          <p:cNvSpPr>
            <a:spLocks noChangeShapeType="1"/>
          </p:cNvSpPr>
          <p:nvPr/>
        </p:nvSpPr>
        <p:spPr bwMode="auto">
          <a:xfrm flipH="1" flipV="1">
            <a:off x="7956375" y="3212976"/>
            <a:ext cx="776465" cy="47752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8"/>
          <p:cNvSpPr>
            <a:spLocks noChangeShapeType="1"/>
          </p:cNvSpPr>
          <p:nvPr/>
        </p:nvSpPr>
        <p:spPr bwMode="auto">
          <a:xfrm flipH="1" flipV="1">
            <a:off x="7896365" y="3204303"/>
            <a:ext cx="271409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4272560" y="80046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=0</a:t>
            </a:r>
            <a:endParaRPr lang="zh-CN" altLang="en-US" sz="2400" dirty="0"/>
          </a:p>
        </p:txBody>
      </p:sp>
      <p:sp>
        <p:nvSpPr>
          <p:cNvPr id="89" name="文本框 88"/>
          <p:cNvSpPr txBox="1"/>
          <p:nvPr/>
        </p:nvSpPr>
        <p:spPr>
          <a:xfrm>
            <a:off x="2055320" y="136859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92" name="椭圆 91"/>
          <p:cNvSpPr/>
          <p:nvPr/>
        </p:nvSpPr>
        <p:spPr bwMode="auto">
          <a:xfrm>
            <a:off x="2720366" y="1628800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4442187" y="1189357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1933538" y="2119842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4832" y="1992629"/>
            <a:ext cx="139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=14</a:t>
            </a:r>
            <a:endParaRPr lang="zh-CN" altLang="en-US" sz="2400" dirty="0"/>
          </a:p>
        </p:txBody>
      </p:sp>
      <p:sp>
        <p:nvSpPr>
          <p:cNvPr id="96" name="椭圆 95"/>
          <p:cNvSpPr/>
          <p:nvPr/>
        </p:nvSpPr>
        <p:spPr bwMode="auto">
          <a:xfrm>
            <a:off x="3646112" y="2152990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06070" y="18430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3119420" y="2777191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2406107" y="3734886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2963222" y="374579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431767" y="2990075"/>
            <a:ext cx="134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=10</a:t>
            </a:r>
            <a:endParaRPr lang="zh-CN" altLang="en-US" sz="2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684949" y="4112235"/>
            <a:ext cx="122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=13</a:t>
            </a:r>
            <a:endParaRPr lang="zh-CN" altLang="en-US" sz="2400" dirty="0"/>
          </a:p>
        </p:txBody>
      </p:sp>
      <p:sp>
        <p:nvSpPr>
          <p:cNvPr id="105" name="矩形标注 104"/>
          <p:cNvSpPr/>
          <p:nvPr/>
        </p:nvSpPr>
        <p:spPr bwMode="auto">
          <a:xfrm>
            <a:off x="1876227" y="4910466"/>
            <a:ext cx="1169287" cy="544126"/>
          </a:xfrm>
          <a:prstGeom prst="wedgeRectCallout">
            <a:avLst>
              <a:gd name="adj1" fmla="val 61811"/>
              <a:gd name="adj2" fmla="val -19543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211806" y="225792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108" name="椭圆 107"/>
          <p:cNvSpPr/>
          <p:nvPr/>
        </p:nvSpPr>
        <p:spPr bwMode="auto">
          <a:xfrm>
            <a:off x="4211960" y="278092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481046" y="3732329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194811" y="168684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5288282" y="2137845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4819275" y="2782305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4494942" y="3753144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" name="矩形标注 113"/>
          <p:cNvSpPr/>
          <p:nvPr/>
        </p:nvSpPr>
        <p:spPr bwMode="auto">
          <a:xfrm>
            <a:off x="3142829" y="4910466"/>
            <a:ext cx="1169287" cy="544126"/>
          </a:xfrm>
          <a:prstGeom prst="wedgeRectCallout">
            <a:avLst>
              <a:gd name="adj1" fmla="val -987"/>
              <a:gd name="adj2" fmla="val -192891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516216" y="13407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=0</a:t>
            </a:r>
            <a:endParaRPr lang="zh-CN" altLang="en-US" sz="24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085629" y="18191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=6</a:t>
            </a:r>
            <a:endParaRPr lang="zh-CN" altLang="en-US" sz="2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922534" y="30718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118" name="矩形标注 117"/>
          <p:cNvSpPr/>
          <p:nvPr/>
        </p:nvSpPr>
        <p:spPr bwMode="auto">
          <a:xfrm>
            <a:off x="4426988" y="4957549"/>
            <a:ext cx="1169287" cy="544126"/>
          </a:xfrm>
          <a:prstGeom prst="wedgeRectCallout">
            <a:avLst>
              <a:gd name="adj1" fmla="val -22315"/>
              <a:gd name="adj2" fmla="val -194164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9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 animBg="1"/>
      <p:bldP spid="97" grpId="0"/>
      <p:bldP spid="99" grpId="0" animBg="1"/>
      <p:bldP spid="100" grpId="0" animBg="1"/>
      <p:bldP spid="101" grpId="0" animBg="1"/>
      <p:bldP spid="102" grpId="0"/>
      <p:bldP spid="103" grpId="0"/>
      <p:bldP spid="105" grpId="0" animBg="1"/>
      <p:bldP spid="106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5.6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en-GB" altLang="zh-CN" sz="4000" kern="0" dirty="0">
                <a:solidFill>
                  <a:srgbClr val="000000"/>
                </a:solidFill>
                <a:latin typeface="+mn-lt"/>
              </a:rPr>
              <a:t>n-</a:t>
            </a:r>
            <a:r>
              <a:rPr lang="zh-CN" altLang="en-US" sz="4000" kern="0" dirty="0">
                <a:solidFill>
                  <a:srgbClr val="000000"/>
                </a:solidFill>
              </a:rPr>
              <a:t>皇后问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n-queens puzzle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78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根据国</a:t>
            </a:r>
            <a:r>
              <a:rPr lang="zh-CN" altLang="en-US" sz="2200" dirty="0">
                <a:cs typeface="+mn-cs"/>
              </a:rPr>
              <a:t>际象棋的规则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皇后可以攻击与之处在</a:t>
            </a:r>
            <a:r>
              <a:rPr lang="zh-CN" altLang="en-US" sz="2200" b="1" dirty="0">
                <a:solidFill>
                  <a:srgbClr val="C00000"/>
                </a:solidFill>
              </a:rPr>
              <a:t>同一行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C00000"/>
                </a:solidFill>
              </a:rPr>
              <a:t>同一列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C00000"/>
                </a:solidFill>
              </a:rPr>
              <a:t>同一斜线</a:t>
            </a:r>
            <a:r>
              <a:rPr lang="zh-CN" altLang="en-US" sz="2200" dirty="0"/>
              <a:t>上的棋子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en-GB" altLang="zh-CN" sz="2200" b="1" dirty="0">
                <a:cs typeface="+mn-cs"/>
              </a:rPr>
              <a:t>n-</a:t>
            </a:r>
            <a:r>
              <a:rPr lang="zh-CN" altLang="en-US" sz="2200" b="1" dirty="0">
                <a:cs typeface="+mn-cs"/>
              </a:rPr>
              <a:t>皇后问</a:t>
            </a:r>
            <a:r>
              <a:rPr lang="zh-CN" altLang="en-US" sz="2200" b="1" dirty="0" smtClean="0">
                <a:cs typeface="+mn-cs"/>
              </a:rPr>
              <a:t>题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在</a:t>
            </a:r>
            <a:r>
              <a:rPr lang="en-US" altLang="zh-CN" sz="2200" dirty="0" err="1"/>
              <a:t>n×n</a:t>
            </a:r>
            <a:r>
              <a:rPr lang="zh-CN" altLang="en-US" sz="2200" dirty="0"/>
              <a:t>的棋盘上放置</a:t>
            </a:r>
            <a:r>
              <a:rPr lang="zh-CN" altLang="en-US" sz="2200" dirty="0">
                <a:solidFill>
                  <a:srgbClr val="FF0000"/>
                </a:solidFill>
              </a:rPr>
              <a:t>彼此不受攻击</a:t>
            </a:r>
            <a:r>
              <a:rPr lang="zh-CN" altLang="en-US" sz="2200" dirty="0"/>
              <a:t>的</a:t>
            </a:r>
            <a:r>
              <a:rPr lang="en-US" altLang="zh-CN" sz="2200" dirty="0"/>
              <a:t>n</a:t>
            </a:r>
            <a:r>
              <a:rPr lang="zh-CN" altLang="en-US" sz="2200" dirty="0"/>
              <a:t>个皇</a:t>
            </a:r>
            <a:r>
              <a:rPr lang="zh-CN" altLang="en-US" sz="2200" dirty="0" smtClean="0"/>
              <a:t>后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即：任</a:t>
            </a:r>
            <a:r>
              <a:rPr lang="zh-CN" altLang="en-US" sz="2200" dirty="0"/>
              <a:t>何</a:t>
            </a:r>
            <a:r>
              <a:rPr lang="en-US" altLang="zh-CN" sz="2200" dirty="0"/>
              <a:t>2</a:t>
            </a:r>
            <a:r>
              <a:rPr lang="zh-CN" altLang="en-US" sz="2200" dirty="0"/>
              <a:t>个皇后不放在同一行或同一列或同一斜线上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15349"/>
              </p:ext>
            </p:extLst>
          </p:nvPr>
        </p:nvGraphicFramePr>
        <p:xfrm>
          <a:off x="2837895" y="3429000"/>
          <a:ext cx="3468213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3287761" y="6001662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676951" y="5281751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062018" y="4562080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442270" y="3834596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601541" y="4199398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993112" y="4921859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829079" y="5646747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212929" y="6367042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3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采用数组下标</a:t>
            </a:r>
            <a:r>
              <a:rPr lang="zh-CN" altLang="en-US" sz="2200" b="1" dirty="0" smtClean="0">
                <a:latin typeface="+mn-lt"/>
              </a:rPr>
              <a:t> </a:t>
            </a:r>
            <a:r>
              <a:rPr lang="en-US" altLang="zh-CN" sz="2200" b="1" dirty="0" err="1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表示皇后所在的行号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采用数组元素</a:t>
            </a:r>
            <a:r>
              <a:rPr lang="en-GB" altLang="zh-CN" sz="2200" b="1" dirty="0">
                <a:latin typeface="+mn-lt"/>
              </a:rPr>
              <a:t>x[</a:t>
            </a:r>
            <a:r>
              <a:rPr lang="en-GB" altLang="zh-CN" sz="2200" b="1" dirty="0" err="1">
                <a:latin typeface="+mn-lt"/>
              </a:rPr>
              <a:t>i</a:t>
            </a:r>
            <a:r>
              <a:rPr lang="en-GB" altLang="zh-CN" sz="2200" b="1" dirty="0">
                <a:latin typeface="+mn-lt"/>
              </a:rPr>
              <a:t>]</a:t>
            </a:r>
            <a:r>
              <a:rPr lang="zh-CN" altLang="en-US" sz="2200" dirty="0" smtClean="0">
                <a:latin typeface="+mn-lt"/>
                <a:cs typeface="+mn-cs"/>
              </a:rPr>
              <a:t>表示</a:t>
            </a:r>
            <a:r>
              <a:rPr lang="zh-CN" altLang="en-US" sz="2200" dirty="0">
                <a:latin typeface="+mn-lt"/>
              </a:rPr>
              <a:t>皇</a:t>
            </a:r>
            <a:r>
              <a:rPr lang="zh-CN" altLang="en-US" sz="2200" dirty="0" smtClean="0">
                <a:latin typeface="+mn-lt"/>
              </a:rPr>
              <a:t>后</a:t>
            </a:r>
            <a:r>
              <a:rPr lang="zh-CN" altLang="en-US" sz="2200" b="1" dirty="0" smtClean="0">
                <a:latin typeface="+mn-lt"/>
              </a:rPr>
              <a:t> </a:t>
            </a:r>
            <a:r>
              <a:rPr lang="en-US" altLang="zh-CN" sz="2200" b="1" dirty="0" err="1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的列号</a:t>
            </a:r>
            <a:endParaRPr lang="en-GB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提示：这是排列问题</a:t>
            </a:r>
            <a:r>
              <a:rPr lang="zh-CN" altLang="en-US" sz="2200" dirty="0">
                <a:latin typeface="+mn-lt"/>
              </a:rPr>
              <a:t>还是子</a:t>
            </a:r>
            <a:r>
              <a:rPr lang="zh-CN" altLang="en-US" sz="2200" dirty="0" smtClean="0">
                <a:latin typeface="+mn-lt"/>
              </a:rPr>
              <a:t>集问题？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显约束（对解向量的直接约束）：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i</a:t>
            </a:r>
            <a:r>
              <a:rPr lang="en-GB" altLang="zh-CN" sz="2200" dirty="0">
                <a:latin typeface="+mn-lt"/>
              </a:rPr>
              <a:t> =1, 2, … , n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隐约束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：任意两个皇后不同</a:t>
            </a:r>
            <a:r>
              <a:rPr lang="zh-CN" altLang="en-US" sz="2200" dirty="0" smtClean="0">
                <a:latin typeface="+mn-lt"/>
              </a:rPr>
              <a:t>列 ：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i</a:t>
            </a:r>
            <a:r>
              <a:rPr lang="en-GB" altLang="zh-CN" sz="2200" dirty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≠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j</a:t>
            </a:r>
            <a:endParaRPr lang="en-GB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隐约束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：任意两个皇后不处于同一对角</a:t>
            </a:r>
            <a:r>
              <a:rPr lang="zh-CN" altLang="en-US" sz="2200" dirty="0" smtClean="0">
                <a:latin typeface="+mn-lt"/>
              </a:rPr>
              <a:t>线？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en-US" altLang="zh-CN" sz="2200" dirty="0" smtClean="0">
                <a:latin typeface="+mn-lt"/>
              </a:rPr>
              <a:t>|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-j|</a:t>
            </a:r>
            <a:r>
              <a:rPr lang="en-GB" altLang="zh-CN" sz="2200" dirty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≠ </a:t>
            </a:r>
            <a:r>
              <a:rPr lang="en-US" altLang="zh-CN" sz="2200" dirty="0">
                <a:latin typeface="+mn-lt"/>
              </a:rPr>
              <a:t>|</a:t>
            </a:r>
            <a:r>
              <a:rPr lang="en-US" altLang="zh-CN" sz="2200" dirty="0" smtClean="0">
                <a:latin typeface="+mn-lt"/>
              </a:rPr>
              <a:t>x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en-US" altLang="zh-CN" sz="2200" dirty="0" smtClean="0">
                <a:latin typeface="+mn-lt"/>
              </a:rPr>
              <a:t>- </a:t>
            </a:r>
            <a:r>
              <a:rPr lang="en-US" altLang="zh-CN" sz="2200" dirty="0" err="1" smtClean="0">
                <a:latin typeface="+mn-lt"/>
              </a:rPr>
              <a:t>x</a:t>
            </a:r>
            <a:r>
              <a:rPr lang="en-US" altLang="zh-CN" sz="2200" baseline="-25000" dirty="0" err="1" smtClean="0">
                <a:latin typeface="+mn-lt"/>
              </a:rPr>
              <a:t>j</a:t>
            </a:r>
            <a:r>
              <a:rPr lang="en-US" altLang="zh-CN" sz="2200" dirty="0">
                <a:latin typeface="+mn-lt"/>
              </a:rPr>
              <a:t>|</a:t>
            </a:r>
          </a:p>
        </p:txBody>
      </p:sp>
      <p:sp>
        <p:nvSpPr>
          <p:cNvPr id="4" name="矩形 3"/>
          <p:cNvSpPr/>
          <p:nvPr/>
        </p:nvSpPr>
        <p:spPr>
          <a:xfrm>
            <a:off x="4601028" y="2982438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排列树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问题的解空间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0" dirty="0"/>
              <a:t>应用回溯法解题时，首先应明确问题的解空间</a:t>
            </a: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问题的解空间应至少包含该问题的一个（最优）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例如：对于有</a:t>
            </a:r>
            <a:r>
              <a:rPr lang="en-US" altLang="zh-CN" sz="2200" dirty="0"/>
              <a:t>n</a:t>
            </a:r>
            <a:r>
              <a:rPr lang="zh-CN" altLang="en-US" sz="2200" dirty="0"/>
              <a:t>种备选物品的</a:t>
            </a:r>
            <a:r>
              <a:rPr lang="en-US" altLang="zh-CN" sz="2200" dirty="0"/>
              <a:t>0/1</a:t>
            </a:r>
            <a:r>
              <a:rPr lang="zh-CN" altLang="en-US" sz="2200" dirty="0"/>
              <a:t>背包问题而言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解空间可以由长度为</a:t>
            </a:r>
            <a:r>
              <a:rPr lang="en-US" altLang="zh-CN" sz="2200" dirty="0"/>
              <a:t>n</a:t>
            </a:r>
            <a:r>
              <a:rPr lang="zh-CN" altLang="en-US" sz="2200" dirty="0"/>
              <a:t>的向量来表示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显然：该解空间包含了对该问题所有可能的解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定义了问题的解空间后，可以将其组织成树或图的形</a:t>
            </a:r>
            <a:r>
              <a:rPr lang="zh-CN" altLang="en-US" sz="2200" dirty="0" smtClean="0">
                <a:cs typeface="+mn-cs"/>
              </a:rPr>
              <a:t>式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例如：</a:t>
            </a:r>
            <a:r>
              <a:rPr lang="en-US" altLang="zh-CN" sz="2200" dirty="0"/>
              <a:t>n = 3 </a:t>
            </a:r>
            <a:r>
              <a:rPr lang="zh-CN" altLang="en-US" sz="2200" dirty="0" smtClean="0"/>
              <a:t>的</a:t>
            </a:r>
            <a:r>
              <a:rPr lang="en-US" altLang="zh-CN" sz="2200" dirty="0"/>
              <a:t>0/1</a:t>
            </a:r>
            <a:r>
              <a:rPr lang="zh-CN" altLang="en-US" sz="2200" dirty="0" smtClean="0"/>
              <a:t>背</a:t>
            </a:r>
            <a:r>
              <a:rPr lang="zh-CN" altLang="en-US" sz="2200" dirty="0"/>
              <a:t>包问题</a:t>
            </a:r>
            <a:r>
              <a:rPr lang="zh-CN" altLang="en-US" sz="2200" dirty="0" smtClean="0"/>
              <a:t>，解</a:t>
            </a:r>
            <a:r>
              <a:rPr lang="zh-CN" altLang="en-US" sz="2200" dirty="0"/>
              <a:t>空间</a:t>
            </a:r>
            <a:r>
              <a:rPr lang="zh-CN" altLang="en-US" sz="2200" dirty="0" smtClean="0"/>
              <a:t>可用</a:t>
            </a:r>
            <a:r>
              <a:rPr lang="zh-CN" altLang="en-US" sz="2200" dirty="0"/>
              <a:t>一棵完全二叉树表</a:t>
            </a:r>
            <a:r>
              <a:rPr lang="zh-CN" altLang="en-US" sz="2200" dirty="0" smtClean="0"/>
              <a:t>示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从根到任一</a:t>
            </a:r>
            <a:r>
              <a:rPr lang="zh-CN" altLang="en-US" sz="2200" dirty="0" smtClean="0"/>
              <a:t>叶结点的</a:t>
            </a:r>
            <a:r>
              <a:rPr lang="zh-CN" altLang="en-US" sz="2200" dirty="0"/>
              <a:t>路径表示解空间的一个元素</a:t>
            </a:r>
            <a:endParaRPr lang="en-US" altLang="zh-CN" sz="2200" dirty="0"/>
          </a:p>
        </p:txBody>
      </p:sp>
      <p:pic>
        <p:nvPicPr>
          <p:cNvPr id="187394" name="Picture 2" descr="E:\资料存档\课堂教学\算法分析与设计\我的课件\graph\CH05\背包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6235998" cy="22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04448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k;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++){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 ((abs(k-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)==abs(x[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]-x[k]))||(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]==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x[k]))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return false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true;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endParaRPr lang="en-US" altLang="zh-CN" sz="22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(t&gt;n)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output(x);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 {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n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92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皇后问题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066087" cy="2438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四皇后问题的解空间树是一个</a:t>
            </a:r>
            <a:r>
              <a:rPr lang="zh-CN" altLang="en-US" sz="2400" smtClean="0">
                <a:solidFill>
                  <a:srgbClr val="0070C0"/>
                </a:solidFill>
                <a:ea typeface="楷体_GB2312" pitchFamily="49" charset="-122"/>
              </a:rPr>
              <a:t>完全</a:t>
            </a:r>
            <a:r>
              <a:rPr lang="en-US" altLang="zh-CN" sz="2400" smtClean="0">
                <a:solidFill>
                  <a:srgbClr val="0070C0"/>
                </a:solidFill>
                <a:ea typeface="楷体_GB2312" pitchFamily="49" charset="-122"/>
              </a:rPr>
              <a:t>4</a:t>
            </a:r>
            <a:r>
              <a:rPr lang="zh-CN" altLang="en-US" sz="2400" smtClean="0">
                <a:solidFill>
                  <a:srgbClr val="0070C0"/>
                </a:solidFill>
                <a:ea typeface="楷体_GB2312" pitchFamily="49" charset="-122"/>
              </a:rPr>
              <a:t>叉树</a:t>
            </a:r>
            <a:r>
              <a:rPr lang="zh-CN" altLang="en-US" sz="2400" smtClean="0"/>
              <a:t>，树的根结点表示搜索的初始状态，从根结点到第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层结点对应皇后</a:t>
            </a:r>
            <a:r>
              <a:rPr lang="en-US" altLang="zh-CN" sz="2400" smtClean="0"/>
              <a:t>1</a:t>
            </a:r>
            <a:r>
              <a:rPr lang="zh-CN" altLang="en-US" sz="2400" smtClean="0"/>
              <a:t>在棋盘中第</a:t>
            </a:r>
            <a:r>
              <a:rPr lang="en-US" altLang="zh-CN" sz="2400" smtClean="0"/>
              <a:t>0</a:t>
            </a:r>
            <a:r>
              <a:rPr lang="zh-CN" altLang="en-US" sz="2400" smtClean="0"/>
              <a:t>行的可能摆放位置，从第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层结点到第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层结点对应皇后</a:t>
            </a:r>
            <a:r>
              <a:rPr lang="en-US" altLang="zh-CN" sz="2400" smtClean="0"/>
              <a:t>2</a:t>
            </a:r>
            <a:r>
              <a:rPr lang="zh-CN" altLang="en-US" sz="2400" smtClean="0"/>
              <a:t>在棋盘中第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行的可能摆放位置，依此类推。</a:t>
            </a:r>
          </a:p>
        </p:txBody>
      </p:sp>
      <p:grpSp>
        <p:nvGrpSpPr>
          <p:cNvPr id="33799" name="Group 4"/>
          <p:cNvGrpSpPr>
            <a:grpSpLocks/>
          </p:cNvGrpSpPr>
          <p:nvPr/>
        </p:nvGrpSpPr>
        <p:grpSpPr bwMode="auto">
          <a:xfrm>
            <a:off x="4343400" y="3276600"/>
            <a:ext cx="4537075" cy="3284538"/>
            <a:chOff x="1829" y="4113"/>
            <a:chExt cx="3100" cy="2349"/>
          </a:xfrm>
        </p:grpSpPr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2039" y="4371"/>
              <a:ext cx="1587" cy="1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200"/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2039" y="516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7"/>
            <p:cNvSpPr>
              <a:spLocks noChangeShapeType="1"/>
            </p:cNvSpPr>
            <p:nvPr/>
          </p:nvSpPr>
          <p:spPr bwMode="auto">
            <a:xfrm>
              <a:off x="2049" y="4770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8"/>
            <p:cNvSpPr>
              <a:spLocks noChangeShapeType="1"/>
            </p:cNvSpPr>
            <p:nvPr/>
          </p:nvSpPr>
          <p:spPr bwMode="auto">
            <a:xfrm>
              <a:off x="2039" y="555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9"/>
            <p:cNvSpPr>
              <a:spLocks noChangeShapeType="1"/>
            </p:cNvSpPr>
            <p:nvPr/>
          </p:nvSpPr>
          <p:spPr bwMode="auto">
            <a:xfrm>
              <a:off x="28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0"/>
            <p:cNvSpPr>
              <a:spLocks noChangeShapeType="1"/>
            </p:cNvSpPr>
            <p:nvPr/>
          </p:nvSpPr>
          <p:spPr bwMode="auto">
            <a:xfrm>
              <a:off x="2429" y="4380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>
              <a:off x="32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2169" y="4113"/>
              <a:ext cx="14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2200" b="1"/>
                <a:t>0      1       2      3</a:t>
              </a:r>
            </a:p>
          </p:txBody>
        </p:sp>
        <p:sp>
          <p:nvSpPr>
            <p:cNvPr id="33808" name="Text Box 13"/>
            <p:cNvSpPr txBox="1">
              <a:spLocks noChangeArrowheads="1"/>
            </p:cNvSpPr>
            <p:nvPr/>
          </p:nvSpPr>
          <p:spPr bwMode="auto">
            <a:xfrm>
              <a:off x="1829" y="4359"/>
              <a:ext cx="190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0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1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2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3</a:t>
              </a:r>
            </a:p>
          </p:txBody>
        </p:sp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H="1">
              <a:off x="3693" y="4555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5"/>
            <p:cNvSpPr>
              <a:spLocks noChangeShapeType="1"/>
            </p:cNvSpPr>
            <p:nvPr/>
          </p:nvSpPr>
          <p:spPr bwMode="auto">
            <a:xfrm flipH="1">
              <a:off x="3697" y="4983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6"/>
            <p:cNvSpPr>
              <a:spLocks noChangeShapeType="1"/>
            </p:cNvSpPr>
            <p:nvPr/>
          </p:nvSpPr>
          <p:spPr bwMode="auto">
            <a:xfrm flipH="1">
              <a:off x="3695" y="537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17"/>
            <p:cNvSpPr>
              <a:spLocks noChangeShapeType="1"/>
            </p:cNvSpPr>
            <p:nvPr/>
          </p:nvSpPr>
          <p:spPr bwMode="auto">
            <a:xfrm flipH="1">
              <a:off x="3715" y="577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18"/>
            <p:cNvSpPr txBox="1">
              <a:spLocks noChangeArrowheads="1"/>
            </p:cNvSpPr>
            <p:nvPr/>
          </p:nvSpPr>
          <p:spPr bwMode="auto">
            <a:xfrm>
              <a:off x="4269" y="442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1</a:t>
              </a:r>
            </a:p>
          </p:txBody>
        </p:sp>
        <p:sp>
          <p:nvSpPr>
            <p:cNvPr id="33814" name="Text Box 19"/>
            <p:cNvSpPr txBox="1">
              <a:spLocks noChangeArrowheads="1"/>
            </p:cNvSpPr>
            <p:nvPr/>
          </p:nvSpPr>
          <p:spPr bwMode="auto">
            <a:xfrm>
              <a:off x="4259" y="484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2</a:t>
              </a:r>
            </a:p>
          </p:txBody>
        </p:sp>
        <p:sp>
          <p:nvSpPr>
            <p:cNvPr id="33815" name="Text Box 20"/>
            <p:cNvSpPr txBox="1">
              <a:spLocks noChangeArrowheads="1"/>
            </p:cNvSpPr>
            <p:nvPr/>
          </p:nvSpPr>
          <p:spPr bwMode="auto">
            <a:xfrm>
              <a:off x="4259" y="5211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3</a:t>
              </a:r>
            </a:p>
          </p:txBody>
        </p:sp>
        <p:sp>
          <p:nvSpPr>
            <p:cNvPr id="33816" name="Text Box 21"/>
            <p:cNvSpPr txBox="1">
              <a:spLocks noChangeArrowheads="1"/>
            </p:cNvSpPr>
            <p:nvPr/>
          </p:nvSpPr>
          <p:spPr bwMode="auto">
            <a:xfrm>
              <a:off x="4249" y="5634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4</a:t>
              </a:r>
            </a:p>
          </p:txBody>
        </p:sp>
        <p:sp>
          <p:nvSpPr>
            <p:cNvPr id="33817" name="Text Box 22"/>
            <p:cNvSpPr txBox="1">
              <a:spLocks noChangeArrowheads="1"/>
            </p:cNvSpPr>
            <p:nvPr/>
          </p:nvSpPr>
          <p:spPr bwMode="auto">
            <a:xfrm>
              <a:off x="2569" y="6204"/>
              <a:ext cx="169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四皇后问题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回溯法求解</a:t>
            </a:r>
            <a:r>
              <a:rPr lang="en-US" altLang="zh-CN" sz="2800" smtClean="0"/>
              <a:t>4</a:t>
            </a:r>
            <a:r>
              <a:rPr lang="zh-CN" altLang="en-US" sz="2800" smtClean="0"/>
              <a:t>皇后问题的搜索过程（一个可行解）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323850" y="1628775"/>
            <a:ext cx="8640763" cy="3913188"/>
            <a:chOff x="204" y="1434"/>
            <a:chExt cx="4710" cy="2057"/>
          </a:xfrm>
        </p:grpSpPr>
        <p:sp>
          <p:nvSpPr>
            <p:cNvPr id="34823" name="Text Box 5"/>
            <p:cNvSpPr txBox="1">
              <a:spLocks noChangeArrowheads="1"/>
            </p:cNvSpPr>
            <p:nvPr/>
          </p:nvSpPr>
          <p:spPr bwMode="auto">
            <a:xfrm>
              <a:off x="211" y="144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24" name="Line 6"/>
            <p:cNvSpPr>
              <a:spLocks noChangeShapeType="1"/>
            </p:cNvSpPr>
            <p:nvPr/>
          </p:nvSpPr>
          <p:spPr bwMode="auto">
            <a:xfrm>
              <a:off x="211" y="179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542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37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70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211" y="162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211" y="197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233" y="145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239" y="1451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1239" y="180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5"/>
            <p:cNvSpPr>
              <a:spLocks noChangeShapeType="1"/>
            </p:cNvSpPr>
            <p:nvPr/>
          </p:nvSpPr>
          <p:spPr bwMode="auto">
            <a:xfrm>
              <a:off x="1569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1400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1731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1239" y="163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1239" y="198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1261" y="145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39" name="Text Box 21"/>
            <p:cNvSpPr txBox="1">
              <a:spLocks noChangeArrowheads="1"/>
            </p:cNvSpPr>
            <p:nvPr/>
          </p:nvSpPr>
          <p:spPr bwMode="auto">
            <a:xfrm>
              <a:off x="1254" y="16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40" name="Text Box 22"/>
            <p:cNvSpPr txBox="1">
              <a:spLocks noChangeArrowheads="1"/>
            </p:cNvSpPr>
            <p:nvPr/>
          </p:nvSpPr>
          <p:spPr bwMode="auto">
            <a:xfrm>
              <a:off x="1415" y="1640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41" name="Text Box 23"/>
            <p:cNvSpPr txBox="1">
              <a:spLocks noChangeArrowheads="1"/>
            </p:cNvSpPr>
            <p:nvPr/>
          </p:nvSpPr>
          <p:spPr bwMode="auto">
            <a:xfrm>
              <a:off x="1591" y="163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42" name="Text Box 24"/>
            <p:cNvSpPr txBox="1">
              <a:spLocks noChangeArrowheads="1"/>
            </p:cNvSpPr>
            <p:nvPr/>
          </p:nvSpPr>
          <p:spPr bwMode="auto">
            <a:xfrm>
              <a:off x="2237" y="145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2237" y="180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2568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239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>
              <a:off x="272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29"/>
            <p:cNvSpPr>
              <a:spLocks noChangeShapeType="1"/>
            </p:cNvSpPr>
            <p:nvPr/>
          </p:nvSpPr>
          <p:spPr bwMode="auto">
            <a:xfrm>
              <a:off x="2237" y="16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30"/>
            <p:cNvSpPr>
              <a:spLocks noChangeShapeType="1"/>
            </p:cNvSpPr>
            <p:nvPr/>
          </p:nvSpPr>
          <p:spPr bwMode="auto">
            <a:xfrm>
              <a:off x="2237" y="198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Text Box 31"/>
            <p:cNvSpPr txBox="1">
              <a:spLocks noChangeArrowheads="1"/>
            </p:cNvSpPr>
            <p:nvPr/>
          </p:nvSpPr>
          <p:spPr bwMode="auto">
            <a:xfrm>
              <a:off x="2259" y="146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50" name="Text Box 32"/>
            <p:cNvSpPr txBox="1">
              <a:spLocks noChangeArrowheads="1"/>
            </p:cNvSpPr>
            <p:nvPr/>
          </p:nvSpPr>
          <p:spPr bwMode="auto">
            <a:xfrm>
              <a:off x="2413" y="164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1" name="Text Box 33"/>
            <p:cNvSpPr txBox="1">
              <a:spLocks noChangeArrowheads="1"/>
            </p:cNvSpPr>
            <p:nvPr/>
          </p:nvSpPr>
          <p:spPr bwMode="auto">
            <a:xfrm>
              <a:off x="2590" y="164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52" name="Text Box 34"/>
            <p:cNvSpPr txBox="1">
              <a:spLocks noChangeArrowheads="1"/>
            </p:cNvSpPr>
            <p:nvPr/>
          </p:nvSpPr>
          <p:spPr bwMode="auto">
            <a:xfrm>
              <a:off x="2252" y="164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3" name="Text Box 35"/>
            <p:cNvSpPr txBox="1">
              <a:spLocks noChangeArrowheads="1"/>
            </p:cNvSpPr>
            <p:nvPr/>
          </p:nvSpPr>
          <p:spPr bwMode="auto">
            <a:xfrm>
              <a:off x="258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4" name="Text Box 36"/>
            <p:cNvSpPr txBox="1">
              <a:spLocks noChangeArrowheads="1"/>
            </p:cNvSpPr>
            <p:nvPr/>
          </p:nvSpPr>
          <p:spPr bwMode="auto">
            <a:xfrm>
              <a:off x="225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5" name="Text Box 37"/>
            <p:cNvSpPr txBox="1">
              <a:spLocks noChangeArrowheads="1"/>
            </p:cNvSpPr>
            <p:nvPr/>
          </p:nvSpPr>
          <p:spPr bwMode="auto">
            <a:xfrm>
              <a:off x="2421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6" name="Text Box 38"/>
            <p:cNvSpPr txBox="1">
              <a:spLocks noChangeArrowheads="1"/>
            </p:cNvSpPr>
            <p:nvPr/>
          </p:nvSpPr>
          <p:spPr bwMode="auto">
            <a:xfrm>
              <a:off x="2744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7" name="Text Box 39"/>
            <p:cNvSpPr txBox="1">
              <a:spLocks noChangeArrowheads="1"/>
            </p:cNvSpPr>
            <p:nvPr/>
          </p:nvSpPr>
          <p:spPr bwMode="auto">
            <a:xfrm>
              <a:off x="3243" y="1442"/>
              <a:ext cx="666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58" name="Line 40"/>
            <p:cNvSpPr>
              <a:spLocks noChangeShapeType="1"/>
            </p:cNvSpPr>
            <p:nvPr/>
          </p:nvSpPr>
          <p:spPr bwMode="auto">
            <a:xfrm>
              <a:off x="3243" y="179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41"/>
            <p:cNvSpPr>
              <a:spLocks noChangeShapeType="1"/>
            </p:cNvSpPr>
            <p:nvPr/>
          </p:nvSpPr>
          <p:spPr bwMode="auto">
            <a:xfrm>
              <a:off x="3573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42"/>
            <p:cNvSpPr>
              <a:spLocks noChangeShapeType="1"/>
            </p:cNvSpPr>
            <p:nvPr/>
          </p:nvSpPr>
          <p:spPr bwMode="auto">
            <a:xfrm>
              <a:off x="3404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43"/>
            <p:cNvSpPr>
              <a:spLocks noChangeShapeType="1"/>
            </p:cNvSpPr>
            <p:nvPr/>
          </p:nvSpPr>
          <p:spPr bwMode="auto">
            <a:xfrm>
              <a:off x="3735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Line 44"/>
            <p:cNvSpPr>
              <a:spLocks noChangeShapeType="1"/>
            </p:cNvSpPr>
            <p:nvPr/>
          </p:nvSpPr>
          <p:spPr bwMode="auto">
            <a:xfrm>
              <a:off x="3243" y="162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Line 45"/>
            <p:cNvSpPr>
              <a:spLocks noChangeShapeType="1"/>
            </p:cNvSpPr>
            <p:nvPr/>
          </p:nvSpPr>
          <p:spPr bwMode="auto">
            <a:xfrm>
              <a:off x="3243" y="197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Text Box 46"/>
            <p:cNvSpPr txBox="1">
              <a:spLocks noChangeArrowheads="1"/>
            </p:cNvSpPr>
            <p:nvPr/>
          </p:nvSpPr>
          <p:spPr bwMode="auto">
            <a:xfrm>
              <a:off x="3265" y="144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65" name="Text Box 47"/>
            <p:cNvSpPr txBox="1">
              <a:spLocks noChangeArrowheads="1"/>
            </p:cNvSpPr>
            <p:nvPr/>
          </p:nvSpPr>
          <p:spPr bwMode="auto">
            <a:xfrm>
              <a:off x="3757" y="162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66" name="Text Box 48"/>
            <p:cNvSpPr txBox="1">
              <a:spLocks noChangeArrowheads="1"/>
            </p:cNvSpPr>
            <p:nvPr/>
          </p:nvSpPr>
          <p:spPr bwMode="auto">
            <a:xfrm>
              <a:off x="204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67" name="Line 49"/>
            <p:cNvSpPr>
              <a:spLocks noChangeShapeType="1"/>
            </p:cNvSpPr>
            <p:nvPr/>
          </p:nvSpPr>
          <p:spPr bwMode="auto">
            <a:xfrm>
              <a:off x="204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50"/>
            <p:cNvSpPr>
              <a:spLocks noChangeShapeType="1"/>
            </p:cNvSpPr>
            <p:nvPr/>
          </p:nvSpPr>
          <p:spPr bwMode="auto">
            <a:xfrm>
              <a:off x="534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51"/>
            <p:cNvSpPr>
              <a:spLocks noChangeShapeType="1"/>
            </p:cNvSpPr>
            <p:nvPr/>
          </p:nvSpPr>
          <p:spPr bwMode="auto">
            <a:xfrm>
              <a:off x="365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52"/>
            <p:cNvSpPr>
              <a:spLocks noChangeShapeType="1"/>
            </p:cNvSpPr>
            <p:nvPr/>
          </p:nvSpPr>
          <p:spPr bwMode="auto">
            <a:xfrm>
              <a:off x="696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Line 53"/>
            <p:cNvSpPr>
              <a:spLocks noChangeShapeType="1"/>
            </p:cNvSpPr>
            <p:nvPr/>
          </p:nvSpPr>
          <p:spPr bwMode="auto">
            <a:xfrm>
              <a:off x="204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Line 54"/>
            <p:cNvSpPr>
              <a:spLocks noChangeShapeType="1"/>
            </p:cNvSpPr>
            <p:nvPr/>
          </p:nvSpPr>
          <p:spPr bwMode="auto">
            <a:xfrm>
              <a:off x="204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Text Box 55"/>
            <p:cNvSpPr txBox="1">
              <a:spLocks noChangeArrowheads="1"/>
            </p:cNvSpPr>
            <p:nvPr/>
          </p:nvSpPr>
          <p:spPr bwMode="auto">
            <a:xfrm>
              <a:off x="226" y="249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4" name="Text Box 56"/>
            <p:cNvSpPr txBox="1">
              <a:spLocks noChangeArrowheads="1"/>
            </p:cNvSpPr>
            <p:nvPr/>
          </p:nvSpPr>
          <p:spPr bwMode="auto">
            <a:xfrm>
              <a:off x="718" y="2674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5" name="Text Box 57"/>
            <p:cNvSpPr txBox="1">
              <a:spLocks noChangeArrowheads="1"/>
            </p:cNvSpPr>
            <p:nvPr/>
          </p:nvSpPr>
          <p:spPr bwMode="auto">
            <a:xfrm>
              <a:off x="219" y="28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6" name="Text Box 58"/>
            <p:cNvSpPr txBox="1">
              <a:spLocks noChangeArrowheads="1"/>
            </p:cNvSpPr>
            <p:nvPr/>
          </p:nvSpPr>
          <p:spPr bwMode="auto">
            <a:xfrm>
              <a:off x="388" y="2846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7" name="Text Box 59"/>
            <p:cNvSpPr txBox="1">
              <a:spLocks noChangeArrowheads="1"/>
            </p:cNvSpPr>
            <p:nvPr/>
          </p:nvSpPr>
          <p:spPr bwMode="auto">
            <a:xfrm>
              <a:off x="211" y="302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8" name="Text Box 60"/>
            <p:cNvSpPr txBox="1">
              <a:spLocks noChangeArrowheads="1"/>
            </p:cNvSpPr>
            <p:nvPr/>
          </p:nvSpPr>
          <p:spPr bwMode="auto">
            <a:xfrm>
              <a:off x="388" y="3029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9" name="Text Box 61"/>
            <p:cNvSpPr txBox="1">
              <a:spLocks noChangeArrowheads="1"/>
            </p:cNvSpPr>
            <p:nvPr/>
          </p:nvSpPr>
          <p:spPr bwMode="auto">
            <a:xfrm>
              <a:off x="549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80" name="Text Box 62"/>
            <p:cNvSpPr txBox="1">
              <a:spLocks noChangeArrowheads="1"/>
            </p:cNvSpPr>
            <p:nvPr/>
          </p:nvSpPr>
          <p:spPr bwMode="auto">
            <a:xfrm>
              <a:off x="718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81" name="Text Box 63"/>
            <p:cNvSpPr txBox="1">
              <a:spLocks noChangeArrowheads="1"/>
            </p:cNvSpPr>
            <p:nvPr/>
          </p:nvSpPr>
          <p:spPr bwMode="auto">
            <a:xfrm>
              <a:off x="1239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82" name="Line 64"/>
            <p:cNvSpPr>
              <a:spLocks noChangeShapeType="1"/>
            </p:cNvSpPr>
            <p:nvPr/>
          </p:nvSpPr>
          <p:spPr bwMode="auto">
            <a:xfrm>
              <a:off x="1239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3" name="Line 65"/>
            <p:cNvSpPr>
              <a:spLocks noChangeShapeType="1"/>
            </p:cNvSpPr>
            <p:nvPr/>
          </p:nvSpPr>
          <p:spPr bwMode="auto">
            <a:xfrm>
              <a:off x="1569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Line 66"/>
            <p:cNvSpPr>
              <a:spLocks noChangeShapeType="1"/>
            </p:cNvSpPr>
            <p:nvPr/>
          </p:nvSpPr>
          <p:spPr bwMode="auto">
            <a:xfrm>
              <a:off x="1400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67"/>
            <p:cNvSpPr>
              <a:spLocks noChangeShapeType="1"/>
            </p:cNvSpPr>
            <p:nvPr/>
          </p:nvSpPr>
          <p:spPr bwMode="auto">
            <a:xfrm>
              <a:off x="1731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68"/>
            <p:cNvSpPr>
              <a:spLocks noChangeShapeType="1"/>
            </p:cNvSpPr>
            <p:nvPr/>
          </p:nvSpPr>
          <p:spPr bwMode="auto">
            <a:xfrm>
              <a:off x="1239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69"/>
            <p:cNvSpPr>
              <a:spLocks noChangeShapeType="1"/>
            </p:cNvSpPr>
            <p:nvPr/>
          </p:nvSpPr>
          <p:spPr bwMode="auto">
            <a:xfrm>
              <a:off x="1239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Text Box 70"/>
            <p:cNvSpPr txBox="1">
              <a:spLocks noChangeArrowheads="1"/>
            </p:cNvSpPr>
            <p:nvPr/>
          </p:nvSpPr>
          <p:spPr bwMode="auto">
            <a:xfrm>
              <a:off x="1423" y="249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89" name="Text Box 71"/>
            <p:cNvSpPr txBox="1">
              <a:spLocks noChangeArrowheads="1"/>
            </p:cNvSpPr>
            <p:nvPr/>
          </p:nvSpPr>
          <p:spPr bwMode="auto">
            <a:xfrm>
              <a:off x="2237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90" name="Line 72"/>
            <p:cNvSpPr>
              <a:spLocks noChangeShapeType="1"/>
            </p:cNvSpPr>
            <p:nvPr/>
          </p:nvSpPr>
          <p:spPr bwMode="auto">
            <a:xfrm>
              <a:off x="2237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73"/>
            <p:cNvSpPr>
              <a:spLocks noChangeShapeType="1"/>
            </p:cNvSpPr>
            <p:nvPr/>
          </p:nvSpPr>
          <p:spPr bwMode="auto">
            <a:xfrm>
              <a:off x="2568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74"/>
            <p:cNvSpPr>
              <a:spLocks noChangeShapeType="1"/>
            </p:cNvSpPr>
            <p:nvPr/>
          </p:nvSpPr>
          <p:spPr bwMode="auto">
            <a:xfrm>
              <a:off x="239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75"/>
            <p:cNvSpPr>
              <a:spLocks noChangeShapeType="1"/>
            </p:cNvSpPr>
            <p:nvPr/>
          </p:nvSpPr>
          <p:spPr bwMode="auto">
            <a:xfrm>
              <a:off x="272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76"/>
            <p:cNvSpPr>
              <a:spLocks noChangeShapeType="1"/>
            </p:cNvSpPr>
            <p:nvPr/>
          </p:nvSpPr>
          <p:spPr bwMode="auto">
            <a:xfrm>
              <a:off x="2237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77"/>
            <p:cNvSpPr>
              <a:spLocks noChangeShapeType="1"/>
            </p:cNvSpPr>
            <p:nvPr/>
          </p:nvSpPr>
          <p:spPr bwMode="auto">
            <a:xfrm>
              <a:off x="2237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Text Box 78"/>
            <p:cNvSpPr txBox="1">
              <a:spLocks noChangeArrowheads="1"/>
            </p:cNvSpPr>
            <p:nvPr/>
          </p:nvSpPr>
          <p:spPr bwMode="auto">
            <a:xfrm>
              <a:off x="2421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97" name="Text Box 79"/>
            <p:cNvSpPr txBox="1">
              <a:spLocks noChangeArrowheads="1"/>
            </p:cNvSpPr>
            <p:nvPr/>
          </p:nvSpPr>
          <p:spPr bwMode="auto">
            <a:xfrm>
              <a:off x="2245" y="267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98" name="Text Box 80"/>
            <p:cNvSpPr txBox="1">
              <a:spLocks noChangeArrowheads="1"/>
            </p:cNvSpPr>
            <p:nvPr/>
          </p:nvSpPr>
          <p:spPr bwMode="auto">
            <a:xfrm>
              <a:off x="2413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99" name="Text Box 81"/>
            <p:cNvSpPr txBox="1">
              <a:spLocks noChangeArrowheads="1"/>
            </p:cNvSpPr>
            <p:nvPr/>
          </p:nvSpPr>
          <p:spPr bwMode="auto">
            <a:xfrm>
              <a:off x="2582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00" name="Text Box 82"/>
            <p:cNvSpPr txBox="1">
              <a:spLocks noChangeArrowheads="1"/>
            </p:cNvSpPr>
            <p:nvPr/>
          </p:nvSpPr>
          <p:spPr bwMode="auto">
            <a:xfrm>
              <a:off x="2751" y="266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01" name="Text Box 83"/>
            <p:cNvSpPr txBox="1">
              <a:spLocks noChangeArrowheads="1"/>
            </p:cNvSpPr>
            <p:nvPr/>
          </p:nvSpPr>
          <p:spPr bwMode="auto">
            <a:xfrm>
              <a:off x="3250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02" name="Line 84"/>
            <p:cNvSpPr>
              <a:spLocks noChangeShapeType="1"/>
            </p:cNvSpPr>
            <p:nvPr/>
          </p:nvSpPr>
          <p:spPr bwMode="auto">
            <a:xfrm>
              <a:off x="3250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85"/>
            <p:cNvSpPr>
              <a:spLocks noChangeShapeType="1"/>
            </p:cNvSpPr>
            <p:nvPr/>
          </p:nvSpPr>
          <p:spPr bwMode="auto">
            <a:xfrm>
              <a:off x="3581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Line 86"/>
            <p:cNvSpPr>
              <a:spLocks noChangeShapeType="1"/>
            </p:cNvSpPr>
            <p:nvPr/>
          </p:nvSpPr>
          <p:spPr bwMode="auto">
            <a:xfrm>
              <a:off x="341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Line 87"/>
            <p:cNvSpPr>
              <a:spLocks noChangeShapeType="1"/>
            </p:cNvSpPr>
            <p:nvPr/>
          </p:nvSpPr>
          <p:spPr bwMode="auto">
            <a:xfrm>
              <a:off x="374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88"/>
            <p:cNvSpPr>
              <a:spLocks noChangeShapeType="1"/>
            </p:cNvSpPr>
            <p:nvPr/>
          </p:nvSpPr>
          <p:spPr bwMode="auto">
            <a:xfrm>
              <a:off x="3250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Line 89"/>
            <p:cNvSpPr>
              <a:spLocks noChangeShapeType="1"/>
            </p:cNvSpPr>
            <p:nvPr/>
          </p:nvSpPr>
          <p:spPr bwMode="auto">
            <a:xfrm>
              <a:off x="3250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Text Box 90"/>
            <p:cNvSpPr txBox="1">
              <a:spLocks noChangeArrowheads="1"/>
            </p:cNvSpPr>
            <p:nvPr/>
          </p:nvSpPr>
          <p:spPr bwMode="auto">
            <a:xfrm>
              <a:off x="3434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09" name="Text Box 91"/>
            <p:cNvSpPr txBox="1">
              <a:spLocks noChangeArrowheads="1"/>
            </p:cNvSpPr>
            <p:nvPr/>
          </p:nvSpPr>
          <p:spPr bwMode="auto">
            <a:xfrm>
              <a:off x="3764" y="267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0" name="Text Box 92"/>
            <p:cNvSpPr txBox="1">
              <a:spLocks noChangeArrowheads="1"/>
            </p:cNvSpPr>
            <p:nvPr/>
          </p:nvSpPr>
          <p:spPr bwMode="auto">
            <a:xfrm>
              <a:off x="3272" y="285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1" name="Text Box 93"/>
            <p:cNvSpPr txBox="1">
              <a:spLocks noChangeArrowheads="1"/>
            </p:cNvSpPr>
            <p:nvPr/>
          </p:nvSpPr>
          <p:spPr bwMode="auto">
            <a:xfrm>
              <a:off x="4249" y="2497"/>
              <a:ext cx="665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12" name="Line 94"/>
            <p:cNvSpPr>
              <a:spLocks noChangeShapeType="1"/>
            </p:cNvSpPr>
            <p:nvPr/>
          </p:nvSpPr>
          <p:spPr bwMode="auto">
            <a:xfrm>
              <a:off x="4249" y="284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95"/>
            <p:cNvSpPr>
              <a:spLocks noChangeShapeType="1"/>
            </p:cNvSpPr>
            <p:nvPr/>
          </p:nvSpPr>
          <p:spPr bwMode="auto">
            <a:xfrm>
              <a:off x="4579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96"/>
            <p:cNvSpPr>
              <a:spLocks noChangeShapeType="1"/>
            </p:cNvSpPr>
            <p:nvPr/>
          </p:nvSpPr>
          <p:spPr bwMode="auto">
            <a:xfrm>
              <a:off x="441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97"/>
            <p:cNvSpPr>
              <a:spLocks noChangeShapeType="1"/>
            </p:cNvSpPr>
            <p:nvPr/>
          </p:nvSpPr>
          <p:spPr bwMode="auto">
            <a:xfrm>
              <a:off x="474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Line 98"/>
            <p:cNvSpPr>
              <a:spLocks noChangeShapeType="1"/>
            </p:cNvSpPr>
            <p:nvPr/>
          </p:nvSpPr>
          <p:spPr bwMode="auto">
            <a:xfrm>
              <a:off x="4249" y="267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Line 99"/>
            <p:cNvSpPr>
              <a:spLocks noChangeShapeType="1"/>
            </p:cNvSpPr>
            <p:nvPr/>
          </p:nvSpPr>
          <p:spPr bwMode="auto">
            <a:xfrm>
              <a:off x="4249" y="3026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Text Box 100"/>
            <p:cNvSpPr txBox="1">
              <a:spLocks noChangeArrowheads="1"/>
            </p:cNvSpPr>
            <p:nvPr/>
          </p:nvSpPr>
          <p:spPr bwMode="auto">
            <a:xfrm>
              <a:off x="4432" y="250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9" name="Text Box 101"/>
            <p:cNvSpPr txBox="1">
              <a:spLocks noChangeArrowheads="1"/>
            </p:cNvSpPr>
            <p:nvPr/>
          </p:nvSpPr>
          <p:spPr bwMode="auto">
            <a:xfrm>
              <a:off x="4762" y="268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0" name="Text Box 102"/>
            <p:cNvSpPr txBox="1">
              <a:spLocks noChangeArrowheads="1"/>
            </p:cNvSpPr>
            <p:nvPr/>
          </p:nvSpPr>
          <p:spPr bwMode="auto">
            <a:xfrm>
              <a:off x="4271" y="2863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1" name="Text Box 103"/>
            <p:cNvSpPr txBox="1">
              <a:spLocks noChangeArrowheads="1"/>
            </p:cNvSpPr>
            <p:nvPr/>
          </p:nvSpPr>
          <p:spPr bwMode="auto">
            <a:xfrm>
              <a:off x="4263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22" name="Text Box 104"/>
            <p:cNvSpPr txBox="1">
              <a:spLocks noChangeArrowheads="1"/>
            </p:cNvSpPr>
            <p:nvPr/>
          </p:nvSpPr>
          <p:spPr bwMode="auto">
            <a:xfrm>
              <a:off x="4432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23" name="Text Box 105"/>
            <p:cNvSpPr txBox="1">
              <a:spLocks noChangeArrowheads="1"/>
            </p:cNvSpPr>
            <p:nvPr/>
          </p:nvSpPr>
          <p:spPr bwMode="auto">
            <a:xfrm>
              <a:off x="4608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4" name="Text Box 106"/>
            <p:cNvSpPr txBox="1">
              <a:spLocks noChangeArrowheads="1"/>
            </p:cNvSpPr>
            <p:nvPr/>
          </p:nvSpPr>
          <p:spPr bwMode="auto">
            <a:xfrm>
              <a:off x="476" y="2205"/>
              <a:ext cx="428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(a)                         (b)                        (c)                        (d)                        (e)</a:t>
              </a:r>
            </a:p>
          </p:txBody>
        </p:sp>
        <p:sp>
          <p:nvSpPr>
            <p:cNvPr id="34925" name="Text Box 107"/>
            <p:cNvSpPr txBox="1">
              <a:spLocks noChangeArrowheads="1"/>
            </p:cNvSpPr>
            <p:nvPr/>
          </p:nvSpPr>
          <p:spPr bwMode="auto">
            <a:xfrm>
              <a:off x="461" y="3314"/>
              <a:ext cx="434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(f)                          (g)                        (h)                         (i)                         (j)</a:t>
              </a:r>
            </a:p>
          </p:txBody>
        </p:sp>
        <p:sp>
          <p:nvSpPr>
            <p:cNvPr id="34926" name="Text Box 108"/>
            <p:cNvSpPr txBox="1">
              <a:spLocks noChangeArrowheads="1"/>
            </p:cNvSpPr>
            <p:nvPr/>
          </p:nvSpPr>
          <p:spPr bwMode="auto">
            <a:xfrm>
              <a:off x="4241" y="143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27" name="Line 109"/>
            <p:cNvSpPr>
              <a:spLocks noChangeShapeType="1"/>
            </p:cNvSpPr>
            <p:nvPr/>
          </p:nvSpPr>
          <p:spPr bwMode="auto">
            <a:xfrm>
              <a:off x="4241" y="178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Line 110"/>
            <p:cNvSpPr>
              <a:spLocks noChangeShapeType="1"/>
            </p:cNvSpPr>
            <p:nvPr/>
          </p:nvSpPr>
          <p:spPr bwMode="auto">
            <a:xfrm>
              <a:off x="4572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Line 111"/>
            <p:cNvSpPr>
              <a:spLocks noChangeShapeType="1"/>
            </p:cNvSpPr>
            <p:nvPr/>
          </p:nvSpPr>
          <p:spPr bwMode="auto">
            <a:xfrm>
              <a:off x="440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Line 112"/>
            <p:cNvSpPr>
              <a:spLocks noChangeShapeType="1"/>
            </p:cNvSpPr>
            <p:nvPr/>
          </p:nvSpPr>
          <p:spPr bwMode="auto">
            <a:xfrm>
              <a:off x="473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Line 113"/>
            <p:cNvSpPr>
              <a:spLocks noChangeShapeType="1"/>
            </p:cNvSpPr>
            <p:nvPr/>
          </p:nvSpPr>
          <p:spPr bwMode="auto">
            <a:xfrm>
              <a:off x="4241" y="161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Line 114"/>
            <p:cNvSpPr>
              <a:spLocks noChangeShapeType="1"/>
            </p:cNvSpPr>
            <p:nvPr/>
          </p:nvSpPr>
          <p:spPr bwMode="auto">
            <a:xfrm>
              <a:off x="4241" y="196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Text Box 115"/>
            <p:cNvSpPr txBox="1">
              <a:spLocks noChangeArrowheads="1"/>
            </p:cNvSpPr>
            <p:nvPr/>
          </p:nvSpPr>
          <p:spPr bwMode="auto">
            <a:xfrm>
              <a:off x="4263" y="144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34" name="Text Box 116"/>
            <p:cNvSpPr txBox="1">
              <a:spLocks noChangeArrowheads="1"/>
            </p:cNvSpPr>
            <p:nvPr/>
          </p:nvSpPr>
          <p:spPr bwMode="auto">
            <a:xfrm>
              <a:off x="4755" y="1620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35" name="Text Box 117"/>
            <p:cNvSpPr txBox="1">
              <a:spLocks noChangeArrowheads="1"/>
            </p:cNvSpPr>
            <p:nvPr/>
          </p:nvSpPr>
          <p:spPr bwMode="auto">
            <a:xfrm>
              <a:off x="4256" y="178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36" name="Text Box 118"/>
            <p:cNvSpPr txBox="1">
              <a:spLocks noChangeArrowheads="1"/>
            </p:cNvSpPr>
            <p:nvPr/>
          </p:nvSpPr>
          <p:spPr bwMode="auto">
            <a:xfrm>
              <a:off x="4425" y="179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7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93503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</a:t>
            </a:r>
            <a:r>
              <a:rPr lang="zh-CN" altLang="en-US" sz="3200" smtClean="0"/>
              <a:t>皇后问题的解空间树的生成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336550" y="1071563"/>
            <a:ext cx="1222375" cy="1341437"/>
            <a:chOff x="212" y="675"/>
            <a:chExt cx="770" cy="845"/>
          </a:xfrm>
        </p:grpSpPr>
        <p:sp>
          <p:nvSpPr>
            <p:cNvPr id="35927" name="Text Box 5"/>
            <p:cNvSpPr txBox="1">
              <a:spLocks noChangeArrowheads="1"/>
            </p:cNvSpPr>
            <p:nvPr/>
          </p:nvSpPr>
          <p:spPr bwMode="auto">
            <a:xfrm>
              <a:off x="212" y="675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28" name="Line 6"/>
            <p:cNvSpPr>
              <a:spLocks noChangeShapeType="1"/>
            </p:cNvSpPr>
            <p:nvPr/>
          </p:nvSpPr>
          <p:spPr bwMode="auto">
            <a:xfrm>
              <a:off x="212" y="109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9" name="Line 7"/>
            <p:cNvSpPr>
              <a:spLocks noChangeShapeType="1"/>
            </p:cNvSpPr>
            <p:nvPr/>
          </p:nvSpPr>
          <p:spPr bwMode="auto">
            <a:xfrm>
              <a:off x="595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0" name="Line 8"/>
            <p:cNvSpPr>
              <a:spLocks noChangeShapeType="1"/>
            </p:cNvSpPr>
            <p:nvPr/>
          </p:nvSpPr>
          <p:spPr bwMode="auto">
            <a:xfrm>
              <a:off x="399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1" name="Line 9"/>
            <p:cNvSpPr>
              <a:spLocks noChangeShapeType="1"/>
            </p:cNvSpPr>
            <p:nvPr/>
          </p:nvSpPr>
          <p:spPr bwMode="auto">
            <a:xfrm>
              <a:off x="781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2" name="Line 10"/>
            <p:cNvSpPr>
              <a:spLocks noChangeShapeType="1"/>
            </p:cNvSpPr>
            <p:nvPr/>
          </p:nvSpPr>
          <p:spPr bwMode="auto">
            <a:xfrm>
              <a:off x="212" y="89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3" name="Line 11"/>
            <p:cNvSpPr>
              <a:spLocks noChangeShapeType="1"/>
            </p:cNvSpPr>
            <p:nvPr/>
          </p:nvSpPr>
          <p:spPr bwMode="auto">
            <a:xfrm>
              <a:off x="212" y="1309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4" name="Text Box 12"/>
            <p:cNvSpPr txBox="1">
              <a:spLocks noChangeArrowheads="1"/>
            </p:cNvSpPr>
            <p:nvPr/>
          </p:nvSpPr>
          <p:spPr bwMode="auto">
            <a:xfrm>
              <a:off x="238" y="683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2222500" y="1084263"/>
            <a:ext cx="1222375" cy="1341437"/>
            <a:chOff x="1400" y="683"/>
            <a:chExt cx="770" cy="845"/>
          </a:xfrm>
        </p:grpSpPr>
        <p:sp>
          <p:nvSpPr>
            <p:cNvPr id="35916" name="Text Box 13"/>
            <p:cNvSpPr txBox="1">
              <a:spLocks noChangeArrowheads="1"/>
            </p:cNvSpPr>
            <p:nvPr/>
          </p:nvSpPr>
          <p:spPr bwMode="auto">
            <a:xfrm>
              <a:off x="1400" y="683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17" name="Line 14"/>
            <p:cNvSpPr>
              <a:spLocks noChangeShapeType="1"/>
            </p:cNvSpPr>
            <p:nvPr/>
          </p:nvSpPr>
          <p:spPr bwMode="auto">
            <a:xfrm>
              <a:off x="1400" y="110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8" name="Line 15"/>
            <p:cNvSpPr>
              <a:spLocks noChangeShapeType="1"/>
            </p:cNvSpPr>
            <p:nvPr/>
          </p:nvSpPr>
          <p:spPr bwMode="auto">
            <a:xfrm>
              <a:off x="1781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Line 16"/>
            <p:cNvSpPr>
              <a:spLocks noChangeShapeType="1"/>
            </p:cNvSpPr>
            <p:nvPr/>
          </p:nvSpPr>
          <p:spPr bwMode="auto">
            <a:xfrm>
              <a:off x="1586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17"/>
            <p:cNvSpPr>
              <a:spLocks noChangeShapeType="1"/>
            </p:cNvSpPr>
            <p:nvPr/>
          </p:nvSpPr>
          <p:spPr bwMode="auto">
            <a:xfrm>
              <a:off x="1969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18"/>
            <p:cNvSpPr>
              <a:spLocks noChangeShapeType="1"/>
            </p:cNvSpPr>
            <p:nvPr/>
          </p:nvSpPr>
          <p:spPr bwMode="auto">
            <a:xfrm>
              <a:off x="1400" y="899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2" name="Line 19"/>
            <p:cNvSpPr>
              <a:spLocks noChangeShapeType="1"/>
            </p:cNvSpPr>
            <p:nvPr/>
          </p:nvSpPr>
          <p:spPr bwMode="auto">
            <a:xfrm>
              <a:off x="1400" y="131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Text Box 20"/>
            <p:cNvSpPr txBox="1">
              <a:spLocks noChangeArrowheads="1"/>
            </p:cNvSpPr>
            <p:nvPr/>
          </p:nvSpPr>
          <p:spPr bwMode="auto">
            <a:xfrm>
              <a:off x="1425" y="692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24" name="Text Box 21"/>
            <p:cNvSpPr txBox="1">
              <a:spLocks noChangeArrowheads="1"/>
            </p:cNvSpPr>
            <p:nvPr/>
          </p:nvSpPr>
          <p:spPr bwMode="auto">
            <a:xfrm>
              <a:off x="1417" y="91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25" name="Text Box 22"/>
            <p:cNvSpPr txBox="1">
              <a:spLocks noChangeArrowheads="1"/>
            </p:cNvSpPr>
            <p:nvPr/>
          </p:nvSpPr>
          <p:spPr bwMode="auto">
            <a:xfrm>
              <a:off x="1603" y="91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26" name="Text Box 23"/>
            <p:cNvSpPr txBox="1">
              <a:spLocks noChangeArrowheads="1"/>
            </p:cNvSpPr>
            <p:nvPr/>
          </p:nvSpPr>
          <p:spPr bwMode="auto">
            <a:xfrm>
              <a:off x="1807" y="907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4052888" y="1098550"/>
            <a:ext cx="1222375" cy="1341438"/>
            <a:chOff x="2553" y="692"/>
            <a:chExt cx="770" cy="845"/>
          </a:xfrm>
        </p:grpSpPr>
        <p:sp>
          <p:nvSpPr>
            <p:cNvPr id="35901" name="Text Box 24"/>
            <p:cNvSpPr txBox="1">
              <a:spLocks noChangeArrowheads="1"/>
            </p:cNvSpPr>
            <p:nvPr/>
          </p:nvSpPr>
          <p:spPr bwMode="auto">
            <a:xfrm>
              <a:off x="2553" y="692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02" name="Line 25"/>
            <p:cNvSpPr>
              <a:spLocks noChangeShapeType="1"/>
            </p:cNvSpPr>
            <p:nvPr/>
          </p:nvSpPr>
          <p:spPr bwMode="auto">
            <a:xfrm>
              <a:off x="2553" y="111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26"/>
            <p:cNvSpPr>
              <a:spLocks noChangeShapeType="1"/>
            </p:cNvSpPr>
            <p:nvPr/>
          </p:nvSpPr>
          <p:spPr bwMode="auto">
            <a:xfrm>
              <a:off x="2936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27"/>
            <p:cNvSpPr>
              <a:spLocks noChangeShapeType="1"/>
            </p:cNvSpPr>
            <p:nvPr/>
          </p:nvSpPr>
          <p:spPr bwMode="auto">
            <a:xfrm>
              <a:off x="2741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28"/>
            <p:cNvSpPr>
              <a:spLocks noChangeShapeType="1"/>
            </p:cNvSpPr>
            <p:nvPr/>
          </p:nvSpPr>
          <p:spPr bwMode="auto">
            <a:xfrm>
              <a:off x="3122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Line 29"/>
            <p:cNvSpPr>
              <a:spLocks noChangeShapeType="1"/>
            </p:cNvSpPr>
            <p:nvPr/>
          </p:nvSpPr>
          <p:spPr bwMode="auto">
            <a:xfrm>
              <a:off x="2553" y="90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30"/>
            <p:cNvSpPr>
              <a:spLocks noChangeShapeType="1"/>
            </p:cNvSpPr>
            <p:nvPr/>
          </p:nvSpPr>
          <p:spPr bwMode="auto">
            <a:xfrm>
              <a:off x="2553" y="13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Text Box 31"/>
            <p:cNvSpPr txBox="1">
              <a:spLocks noChangeArrowheads="1"/>
            </p:cNvSpPr>
            <p:nvPr/>
          </p:nvSpPr>
          <p:spPr bwMode="auto">
            <a:xfrm>
              <a:off x="2579" y="70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09" name="Text Box 32"/>
            <p:cNvSpPr txBox="1">
              <a:spLocks noChangeArrowheads="1"/>
            </p:cNvSpPr>
            <p:nvPr/>
          </p:nvSpPr>
          <p:spPr bwMode="auto">
            <a:xfrm>
              <a:off x="2757" y="918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0" name="Text Box 33"/>
            <p:cNvSpPr txBox="1">
              <a:spLocks noChangeArrowheads="1"/>
            </p:cNvSpPr>
            <p:nvPr/>
          </p:nvSpPr>
          <p:spPr bwMode="auto">
            <a:xfrm>
              <a:off x="2961" y="91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11" name="Text Box 34"/>
            <p:cNvSpPr txBox="1">
              <a:spLocks noChangeArrowheads="1"/>
            </p:cNvSpPr>
            <p:nvPr/>
          </p:nvSpPr>
          <p:spPr bwMode="auto">
            <a:xfrm>
              <a:off x="2571" y="91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2" name="Text Box 35"/>
            <p:cNvSpPr txBox="1">
              <a:spLocks noChangeArrowheads="1"/>
            </p:cNvSpPr>
            <p:nvPr/>
          </p:nvSpPr>
          <p:spPr bwMode="auto">
            <a:xfrm>
              <a:off x="2952" y="112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3" name="Text Box 36"/>
            <p:cNvSpPr txBox="1">
              <a:spLocks noChangeArrowheads="1"/>
            </p:cNvSpPr>
            <p:nvPr/>
          </p:nvSpPr>
          <p:spPr bwMode="auto">
            <a:xfrm>
              <a:off x="2571" y="112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4" name="Text Box 37"/>
            <p:cNvSpPr txBox="1">
              <a:spLocks noChangeArrowheads="1"/>
            </p:cNvSpPr>
            <p:nvPr/>
          </p:nvSpPr>
          <p:spPr bwMode="auto">
            <a:xfrm>
              <a:off x="2766" y="112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5" name="Text Box 38"/>
            <p:cNvSpPr txBox="1">
              <a:spLocks noChangeArrowheads="1"/>
            </p:cNvSpPr>
            <p:nvPr/>
          </p:nvSpPr>
          <p:spPr bwMode="auto">
            <a:xfrm>
              <a:off x="3139" y="112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</p:grp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5899150" y="1068388"/>
            <a:ext cx="1222375" cy="1338262"/>
            <a:chOff x="3716" y="673"/>
            <a:chExt cx="770" cy="843"/>
          </a:xfrm>
        </p:grpSpPr>
        <p:sp>
          <p:nvSpPr>
            <p:cNvPr id="35892" name="Text Box 39"/>
            <p:cNvSpPr txBox="1">
              <a:spLocks noChangeArrowheads="1"/>
            </p:cNvSpPr>
            <p:nvPr/>
          </p:nvSpPr>
          <p:spPr bwMode="auto">
            <a:xfrm>
              <a:off x="3716" y="673"/>
              <a:ext cx="770" cy="8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893" name="Line 40"/>
            <p:cNvSpPr>
              <a:spLocks noChangeShapeType="1"/>
            </p:cNvSpPr>
            <p:nvPr/>
          </p:nvSpPr>
          <p:spPr bwMode="auto">
            <a:xfrm>
              <a:off x="3716" y="109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41"/>
            <p:cNvSpPr>
              <a:spLocks noChangeShapeType="1"/>
            </p:cNvSpPr>
            <p:nvPr/>
          </p:nvSpPr>
          <p:spPr bwMode="auto">
            <a:xfrm>
              <a:off x="4097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42"/>
            <p:cNvSpPr>
              <a:spLocks noChangeShapeType="1"/>
            </p:cNvSpPr>
            <p:nvPr/>
          </p:nvSpPr>
          <p:spPr bwMode="auto">
            <a:xfrm>
              <a:off x="3902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43"/>
            <p:cNvSpPr>
              <a:spLocks noChangeShapeType="1"/>
            </p:cNvSpPr>
            <p:nvPr/>
          </p:nvSpPr>
          <p:spPr bwMode="auto">
            <a:xfrm>
              <a:off x="4285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44"/>
            <p:cNvSpPr>
              <a:spLocks noChangeShapeType="1"/>
            </p:cNvSpPr>
            <p:nvPr/>
          </p:nvSpPr>
          <p:spPr bwMode="auto">
            <a:xfrm>
              <a:off x="3716" y="88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45"/>
            <p:cNvSpPr>
              <a:spLocks noChangeShapeType="1"/>
            </p:cNvSpPr>
            <p:nvPr/>
          </p:nvSpPr>
          <p:spPr bwMode="auto">
            <a:xfrm>
              <a:off x="3716" y="130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Text Box 46"/>
            <p:cNvSpPr txBox="1">
              <a:spLocks noChangeArrowheads="1"/>
            </p:cNvSpPr>
            <p:nvPr/>
          </p:nvSpPr>
          <p:spPr bwMode="auto">
            <a:xfrm>
              <a:off x="3741" y="681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00" name="Text Box 47"/>
            <p:cNvSpPr txBox="1">
              <a:spLocks noChangeArrowheads="1"/>
            </p:cNvSpPr>
            <p:nvPr/>
          </p:nvSpPr>
          <p:spPr bwMode="auto">
            <a:xfrm>
              <a:off x="4310" y="89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7729538" y="1052513"/>
            <a:ext cx="1222375" cy="1341437"/>
            <a:chOff x="4869" y="663"/>
            <a:chExt cx="770" cy="845"/>
          </a:xfrm>
        </p:grpSpPr>
        <p:sp>
          <p:nvSpPr>
            <p:cNvPr id="35881" name="Text Box 108"/>
            <p:cNvSpPr txBox="1">
              <a:spLocks noChangeArrowheads="1"/>
            </p:cNvSpPr>
            <p:nvPr/>
          </p:nvSpPr>
          <p:spPr bwMode="auto">
            <a:xfrm>
              <a:off x="4869" y="663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882" name="Line 109"/>
            <p:cNvSpPr>
              <a:spLocks noChangeShapeType="1"/>
            </p:cNvSpPr>
            <p:nvPr/>
          </p:nvSpPr>
          <p:spPr bwMode="auto">
            <a:xfrm>
              <a:off x="4869" y="108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110"/>
            <p:cNvSpPr>
              <a:spLocks noChangeShapeType="1"/>
            </p:cNvSpPr>
            <p:nvPr/>
          </p:nvSpPr>
          <p:spPr bwMode="auto">
            <a:xfrm>
              <a:off x="5252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111"/>
            <p:cNvSpPr>
              <a:spLocks noChangeShapeType="1"/>
            </p:cNvSpPr>
            <p:nvPr/>
          </p:nvSpPr>
          <p:spPr bwMode="auto">
            <a:xfrm>
              <a:off x="5056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112"/>
            <p:cNvSpPr>
              <a:spLocks noChangeShapeType="1"/>
            </p:cNvSpPr>
            <p:nvPr/>
          </p:nvSpPr>
          <p:spPr bwMode="auto">
            <a:xfrm>
              <a:off x="5438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113"/>
            <p:cNvSpPr>
              <a:spLocks noChangeShapeType="1"/>
            </p:cNvSpPr>
            <p:nvPr/>
          </p:nvSpPr>
          <p:spPr bwMode="auto">
            <a:xfrm>
              <a:off x="4869" y="878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114"/>
            <p:cNvSpPr>
              <a:spLocks noChangeShapeType="1"/>
            </p:cNvSpPr>
            <p:nvPr/>
          </p:nvSpPr>
          <p:spPr bwMode="auto">
            <a:xfrm>
              <a:off x="4869" y="129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Text Box 115"/>
            <p:cNvSpPr txBox="1">
              <a:spLocks noChangeArrowheads="1"/>
            </p:cNvSpPr>
            <p:nvPr/>
          </p:nvSpPr>
          <p:spPr bwMode="auto">
            <a:xfrm>
              <a:off x="4895" y="671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889" name="Text Box 116"/>
            <p:cNvSpPr txBox="1">
              <a:spLocks noChangeArrowheads="1"/>
            </p:cNvSpPr>
            <p:nvPr/>
          </p:nvSpPr>
          <p:spPr bwMode="auto">
            <a:xfrm>
              <a:off x="5463" y="886"/>
              <a:ext cx="14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890" name="Text Box 117"/>
            <p:cNvSpPr txBox="1">
              <a:spLocks noChangeArrowheads="1"/>
            </p:cNvSpPr>
            <p:nvPr/>
          </p:nvSpPr>
          <p:spPr bwMode="auto">
            <a:xfrm>
              <a:off x="4887" y="1079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891" name="Text Box 118"/>
            <p:cNvSpPr txBox="1">
              <a:spLocks noChangeArrowheads="1"/>
            </p:cNvSpPr>
            <p:nvPr/>
          </p:nvSpPr>
          <p:spPr bwMode="auto">
            <a:xfrm>
              <a:off x="5082" y="109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sp>
        <p:nvSpPr>
          <p:cNvPr id="405629" name="Oval 125"/>
          <p:cNvSpPr>
            <a:spLocks noChangeArrowheads="1"/>
          </p:cNvSpPr>
          <p:nvPr/>
        </p:nvSpPr>
        <p:spPr bwMode="auto">
          <a:xfrm>
            <a:off x="2843213" y="2708275"/>
            <a:ext cx="504825" cy="504825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</a:t>
            </a:r>
          </a:p>
        </p:txBody>
      </p: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1763713" y="2852738"/>
            <a:ext cx="1223962" cy="1081087"/>
            <a:chOff x="1111" y="1933"/>
            <a:chExt cx="771" cy="681"/>
          </a:xfrm>
        </p:grpSpPr>
        <p:sp>
          <p:nvSpPr>
            <p:cNvPr id="35878" name="Oval 126"/>
            <p:cNvSpPr>
              <a:spLocks noChangeArrowheads="1"/>
            </p:cNvSpPr>
            <p:nvPr/>
          </p:nvSpPr>
          <p:spPr bwMode="auto">
            <a:xfrm>
              <a:off x="1111" y="2296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35879" name="Line 127"/>
            <p:cNvSpPr>
              <a:spLocks noChangeShapeType="1"/>
            </p:cNvSpPr>
            <p:nvPr/>
          </p:nvSpPr>
          <p:spPr bwMode="auto">
            <a:xfrm flipH="1">
              <a:off x="1338" y="2160"/>
              <a:ext cx="544" cy="1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128"/>
            <p:cNvSpPr txBox="1">
              <a:spLocks noChangeArrowheads="1"/>
            </p:cNvSpPr>
            <p:nvPr/>
          </p:nvSpPr>
          <p:spPr bwMode="auto">
            <a:xfrm>
              <a:off x="1338" y="193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1116013" y="3860800"/>
            <a:ext cx="719137" cy="889000"/>
            <a:chOff x="703" y="2568"/>
            <a:chExt cx="453" cy="560"/>
          </a:xfrm>
        </p:grpSpPr>
        <p:sp>
          <p:nvSpPr>
            <p:cNvPr id="35876" name="Line 130"/>
            <p:cNvSpPr>
              <a:spLocks noChangeShapeType="1"/>
            </p:cNvSpPr>
            <p:nvPr/>
          </p:nvSpPr>
          <p:spPr bwMode="auto">
            <a:xfrm flipH="1">
              <a:off x="839" y="2568"/>
              <a:ext cx="317" cy="4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Text Box 131"/>
            <p:cNvSpPr txBox="1">
              <a:spLocks noChangeArrowheads="1"/>
            </p:cNvSpPr>
            <p:nvPr/>
          </p:nvSpPr>
          <p:spPr bwMode="auto">
            <a:xfrm>
              <a:off x="703" y="2840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1547813" y="3933825"/>
            <a:ext cx="936625" cy="1008063"/>
            <a:chOff x="975" y="2614"/>
            <a:chExt cx="590" cy="635"/>
          </a:xfrm>
        </p:grpSpPr>
        <p:grpSp>
          <p:nvGrpSpPr>
            <p:cNvPr id="35872" name="Group 138"/>
            <p:cNvGrpSpPr>
              <a:grpSpLocks/>
            </p:cNvGrpSpPr>
            <p:nvPr/>
          </p:nvGrpSpPr>
          <p:grpSpPr bwMode="auto">
            <a:xfrm>
              <a:off x="975" y="2614"/>
              <a:ext cx="318" cy="635"/>
              <a:chOff x="975" y="2614"/>
              <a:chExt cx="318" cy="635"/>
            </a:xfrm>
          </p:grpSpPr>
          <p:sp>
            <p:nvSpPr>
              <p:cNvPr id="35874" name="Line 132"/>
              <p:cNvSpPr>
                <a:spLocks noChangeShapeType="1"/>
              </p:cNvSpPr>
              <p:nvPr/>
            </p:nvSpPr>
            <p:spPr bwMode="auto">
              <a:xfrm flipH="1">
                <a:off x="1156" y="2614"/>
                <a:ext cx="91" cy="31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5" name="Oval 136"/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</p:grpSp>
        <p:sp>
          <p:nvSpPr>
            <p:cNvPr id="35873" name="Text Box 137"/>
            <p:cNvSpPr txBox="1">
              <a:spLocks noChangeArrowheads="1"/>
            </p:cNvSpPr>
            <p:nvPr/>
          </p:nvSpPr>
          <p:spPr bwMode="auto">
            <a:xfrm>
              <a:off x="1202" y="261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</p:grpSp>
      <p:grpSp>
        <p:nvGrpSpPr>
          <p:cNvPr id="11" name="Group 147"/>
          <p:cNvGrpSpPr>
            <a:grpSpLocks/>
          </p:cNvGrpSpPr>
          <p:nvPr/>
        </p:nvGrpSpPr>
        <p:grpSpPr bwMode="auto">
          <a:xfrm>
            <a:off x="1187450" y="4868863"/>
            <a:ext cx="1296988" cy="746125"/>
            <a:chOff x="748" y="3067"/>
            <a:chExt cx="817" cy="470"/>
          </a:xfrm>
        </p:grpSpPr>
        <p:sp>
          <p:nvSpPr>
            <p:cNvPr id="35866" name="Line 141"/>
            <p:cNvSpPr>
              <a:spLocks noChangeShapeType="1"/>
            </p:cNvSpPr>
            <p:nvPr/>
          </p:nvSpPr>
          <p:spPr bwMode="auto">
            <a:xfrm flipH="1">
              <a:off x="884" y="3113"/>
              <a:ext cx="182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Text Box 142"/>
            <p:cNvSpPr txBox="1">
              <a:spLocks noChangeArrowheads="1"/>
            </p:cNvSpPr>
            <p:nvPr/>
          </p:nvSpPr>
          <p:spPr bwMode="auto">
            <a:xfrm>
              <a:off x="748" y="324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5868" name="Line 143"/>
            <p:cNvSpPr>
              <a:spLocks noChangeShapeType="1"/>
            </p:cNvSpPr>
            <p:nvPr/>
          </p:nvSpPr>
          <p:spPr bwMode="auto">
            <a:xfrm>
              <a:off x="1156" y="3113"/>
              <a:ext cx="136" cy="22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Text Box 144"/>
            <p:cNvSpPr txBox="1">
              <a:spLocks noChangeArrowheads="1"/>
            </p:cNvSpPr>
            <p:nvPr/>
          </p:nvSpPr>
          <p:spPr bwMode="auto">
            <a:xfrm>
              <a:off x="1156" y="324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5870" name="Text Box 145"/>
            <p:cNvSpPr txBox="1">
              <a:spLocks noChangeArrowheads="1"/>
            </p:cNvSpPr>
            <p:nvPr/>
          </p:nvSpPr>
          <p:spPr bwMode="auto">
            <a:xfrm>
              <a:off x="748" y="306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5871" name="Text Box 146"/>
            <p:cNvSpPr txBox="1">
              <a:spLocks noChangeArrowheads="1"/>
            </p:cNvSpPr>
            <p:nvPr/>
          </p:nvSpPr>
          <p:spPr bwMode="auto">
            <a:xfrm>
              <a:off x="1247" y="306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2" name="Group 152"/>
          <p:cNvGrpSpPr>
            <a:grpSpLocks/>
          </p:cNvGrpSpPr>
          <p:nvPr/>
        </p:nvGrpSpPr>
        <p:grpSpPr bwMode="auto">
          <a:xfrm>
            <a:off x="2124075" y="3716338"/>
            <a:ext cx="1008063" cy="1009650"/>
            <a:chOff x="1338" y="2341"/>
            <a:chExt cx="635" cy="636"/>
          </a:xfrm>
        </p:grpSpPr>
        <p:sp>
          <p:nvSpPr>
            <p:cNvPr id="35863" name="Line 148"/>
            <p:cNvSpPr>
              <a:spLocks noChangeShapeType="1"/>
            </p:cNvSpPr>
            <p:nvPr/>
          </p:nvSpPr>
          <p:spPr bwMode="auto">
            <a:xfrm>
              <a:off x="1338" y="2478"/>
              <a:ext cx="453" cy="1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Oval 150"/>
            <p:cNvSpPr>
              <a:spLocks noChangeArrowheads="1"/>
            </p:cNvSpPr>
            <p:nvPr/>
          </p:nvSpPr>
          <p:spPr bwMode="auto">
            <a:xfrm>
              <a:off x="1655" y="2659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13</a:t>
              </a:r>
            </a:p>
          </p:txBody>
        </p:sp>
        <p:sp>
          <p:nvSpPr>
            <p:cNvPr id="35865" name="Text Box 151"/>
            <p:cNvSpPr txBox="1">
              <a:spLocks noChangeArrowheads="1"/>
            </p:cNvSpPr>
            <p:nvPr/>
          </p:nvSpPr>
          <p:spPr bwMode="auto">
            <a:xfrm>
              <a:off x="1519" y="234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3" name="Group 156"/>
          <p:cNvGrpSpPr>
            <a:grpSpLocks/>
          </p:cNvGrpSpPr>
          <p:nvPr/>
        </p:nvGrpSpPr>
        <p:grpSpPr bwMode="auto">
          <a:xfrm>
            <a:off x="2411413" y="4652963"/>
            <a:ext cx="649287" cy="1009650"/>
            <a:chOff x="1519" y="2931"/>
            <a:chExt cx="409" cy="636"/>
          </a:xfrm>
        </p:grpSpPr>
        <p:sp>
          <p:nvSpPr>
            <p:cNvPr id="35860" name="Line 153"/>
            <p:cNvSpPr>
              <a:spLocks noChangeShapeType="1"/>
            </p:cNvSpPr>
            <p:nvPr/>
          </p:nvSpPr>
          <p:spPr bwMode="auto">
            <a:xfrm flipH="1">
              <a:off x="1701" y="2976"/>
              <a:ext cx="90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Oval 154"/>
            <p:cNvSpPr>
              <a:spLocks noChangeArrowheads="1"/>
            </p:cNvSpPr>
            <p:nvPr/>
          </p:nvSpPr>
          <p:spPr bwMode="auto">
            <a:xfrm>
              <a:off x="1519" y="3249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14</a:t>
              </a:r>
            </a:p>
          </p:txBody>
        </p:sp>
        <p:sp>
          <p:nvSpPr>
            <p:cNvPr id="35862" name="Text Box 155"/>
            <p:cNvSpPr txBox="1">
              <a:spLocks noChangeArrowheads="1"/>
            </p:cNvSpPr>
            <p:nvPr/>
          </p:nvSpPr>
          <p:spPr bwMode="auto">
            <a:xfrm>
              <a:off x="1565" y="293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sp>
        <p:nvSpPr>
          <p:cNvPr id="405661" name="Text Box 157"/>
          <p:cNvSpPr txBox="1">
            <a:spLocks noChangeArrowheads="1"/>
          </p:cNvSpPr>
          <p:nvPr/>
        </p:nvSpPr>
        <p:spPr bwMode="auto">
          <a:xfrm>
            <a:off x="1331913" y="37893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405662" name="Text Box 158"/>
          <p:cNvSpPr txBox="1">
            <a:spLocks noChangeArrowheads="1"/>
          </p:cNvSpPr>
          <p:nvPr/>
        </p:nvSpPr>
        <p:spPr bwMode="auto">
          <a:xfrm>
            <a:off x="3924300" y="2781300"/>
            <a:ext cx="4608513" cy="286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ea typeface="楷体_GB2312" pitchFamily="49" charset="-122"/>
              </a:rPr>
              <a:t>皇后问题形式化描述：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S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  <a:r>
              <a:rPr lang="en-US" altLang="zh-CN" b="1">
                <a:ea typeface="楷体_GB2312" pitchFamily="49" charset="-122"/>
              </a:rPr>
              <a:t>= { 0, 1, 2, 3 }</a:t>
            </a:r>
            <a:r>
              <a:rPr lang="zh-CN" altLang="en-US" b="1">
                <a:ea typeface="楷体_GB2312" pitchFamily="49" charset="-122"/>
              </a:rPr>
              <a:t>，</a:t>
            </a:r>
            <a:r>
              <a:rPr lang="en-US" altLang="zh-CN" b="1">
                <a:ea typeface="楷体_GB2312" pitchFamily="49" charset="-122"/>
              </a:rPr>
              <a:t>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，且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i</a:t>
            </a:r>
            <a:r>
              <a:rPr lang="en-US" altLang="en-US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(0≤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 ,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相应的隐式约束为：</a:t>
            </a:r>
            <a:r>
              <a:rPr lang="zh-CN" altLang="en-US" b="1">
                <a:ea typeface="楷体_GB2312" pitchFamily="49" charset="-122"/>
              </a:rPr>
              <a:t>对任意</a:t>
            </a:r>
            <a:r>
              <a:rPr lang="en-US" altLang="zh-CN" b="1">
                <a:ea typeface="楷体_GB2312" pitchFamily="49" charset="-122"/>
              </a:rPr>
              <a:t>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，当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zh-CN" altLang="en-US" b="1">
                <a:ea typeface="楷体_GB2312" pitchFamily="49" charset="-122"/>
              </a:rPr>
              <a:t>时，</a:t>
            </a:r>
            <a:r>
              <a:rPr lang="en-US" altLang="zh-CN" b="1">
                <a:ea typeface="楷体_GB2312" pitchFamily="49" charset="-122"/>
              </a:rPr>
              <a:t>|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-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|≠|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-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| 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对应的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解空间大小为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!</a:t>
            </a:r>
            <a:r>
              <a:rPr lang="zh-CN" altLang="en-US" b="1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92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629" grpId="0" animBg="1"/>
      <p:bldP spid="40566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A6E864-ECD2-4465-82D3-BE34E0FAE9F7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22AE7F-77D1-464B-A0A3-3814FC379EC3}" type="slidenum">
              <a:rPr lang="en-US" altLang="zh-CN" sz="1400"/>
              <a:pPr eaLnBrk="1" hangingPunct="1"/>
              <a:t>84</a:t>
            </a:fld>
            <a:endParaRPr lang="en-US" altLang="zh-CN" sz="1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5263" y="330200"/>
            <a:ext cx="1222375" cy="1341438"/>
            <a:chOff x="123" y="208"/>
            <a:chExt cx="770" cy="845"/>
          </a:xfrm>
        </p:grpSpPr>
        <p:sp>
          <p:nvSpPr>
            <p:cNvPr id="36984" name="Text Box 4"/>
            <p:cNvSpPr txBox="1">
              <a:spLocks noChangeArrowheads="1"/>
            </p:cNvSpPr>
            <p:nvPr/>
          </p:nvSpPr>
          <p:spPr bwMode="auto">
            <a:xfrm>
              <a:off x="123" y="208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85" name="Line 5"/>
            <p:cNvSpPr>
              <a:spLocks noChangeShapeType="1"/>
            </p:cNvSpPr>
            <p:nvPr/>
          </p:nvSpPr>
          <p:spPr bwMode="auto">
            <a:xfrm>
              <a:off x="123" y="62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Line 6"/>
            <p:cNvSpPr>
              <a:spLocks noChangeShapeType="1"/>
            </p:cNvSpPr>
            <p:nvPr/>
          </p:nvSpPr>
          <p:spPr bwMode="auto">
            <a:xfrm>
              <a:off x="504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7" name="Line 7"/>
            <p:cNvSpPr>
              <a:spLocks noChangeShapeType="1"/>
            </p:cNvSpPr>
            <p:nvPr/>
          </p:nvSpPr>
          <p:spPr bwMode="auto">
            <a:xfrm>
              <a:off x="309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8" name="Line 8"/>
            <p:cNvSpPr>
              <a:spLocks noChangeShapeType="1"/>
            </p:cNvSpPr>
            <p:nvPr/>
          </p:nvSpPr>
          <p:spPr bwMode="auto">
            <a:xfrm>
              <a:off x="692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Line 9"/>
            <p:cNvSpPr>
              <a:spLocks noChangeShapeType="1"/>
            </p:cNvSpPr>
            <p:nvPr/>
          </p:nvSpPr>
          <p:spPr bwMode="auto">
            <a:xfrm>
              <a:off x="123" y="42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0" name="Line 10"/>
            <p:cNvSpPr>
              <a:spLocks noChangeShapeType="1"/>
            </p:cNvSpPr>
            <p:nvPr/>
          </p:nvSpPr>
          <p:spPr bwMode="auto">
            <a:xfrm>
              <a:off x="123" y="84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1" name="Text Box 11"/>
            <p:cNvSpPr txBox="1">
              <a:spLocks noChangeArrowheads="1"/>
            </p:cNvSpPr>
            <p:nvPr/>
          </p:nvSpPr>
          <p:spPr bwMode="auto">
            <a:xfrm>
              <a:off x="148" y="216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2" name="Text Box 12"/>
            <p:cNvSpPr txBox="1">
              <a:spLocks noChangeArrowheads="1"/>
            </p:cNvSpPr>
            <p:nvPr/>
          </p:nvSpPr>
          <p:spPr bwMode="auto">
            <a:xfrm>
              <a:off x="717" y="431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3" name="Text Box 13"/>
            <p:cNvSpPr txBox="1">
              <a:spLocks noChangeArrowheads="1"/>
            </p:cNvSpPr>
            <p:nvPr/>
          </p:nvSpPr>
          <p:spPr bwMode="auto">
            <a:xfrm>
              <a:off x="140" y="63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4" name="Text Box 14"/>
            <p:cNvSpPr txBox="1">
              <a:spLocks noChangeArrowheads="1"/>
            </p:cNvSpPr>
            <p:nvPr/>
          </p:nvSpPr>
          <p:spPr bwMode="auto">
            <a:xfrm>
              <a:off x="336" y="637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5" name="Text Box 15"/>
            <p:cNvSpPr txBox="1">
              <a:spLocks noChangeArrowheads="1"/>
            </p:cNvSpPr>
            <p:nvPr/>
          </p:nvSpPr>
          <p:spPr bwMode="auto">
            <a:xfrm>
              <a:off x="131" y="848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6" name="Text Box 16"/>
            <p:cNvSpPr txBox="1">
              <a:spLocks noChangeArrowheads="1"/>
            </p:cNvSpPr>
            <p:nvPr/>
          </p:nvSpPr>
          <p:spPr bwMode="auto">
            <a:xfrm>
              <a:off x="336" y="856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7" name="Text Box 17"/>
            <p:cNvSpPr txBox="1">
              <a:spLocks noChangeArrowheads="1"/>
            </p:cNvSpPr>
            <p:nvPr/>
          </p:nvSpPr>
          <p:spPr bwMode="auto">
            <a:xfrm>
              <a:off x="522" y="85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8" name="Text Box 18"/>
            <p:cNvSpPr txBox="1">
              <a:spLocks noChangeArrowheads="1"/>
            </p:cNvSpPr>
            <p:nvPr/>
          </p:nvSpPr>
          <p:spPr bwMode="auto">
            <a:xfrm>
              <a:off x="717" y="85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093913" y="330200"/>
            <a:ext cx="1222375" cy="1341438"/>
            <a:chOff x="1319" y="208"/>
            <a:chExt cx="770" cy="845"/>
          </a:xfrm>
        </p:grpSpPr>
        <p:sp>
          <p:nvSpPr>
            <p:cNvPr id="36976" name="Text Box 19"/>
            <p:cNvSpPr txBox="1">
              <a:spLocks noChangeArrowheads="1"/>
            </p:cNvSpPr>
            <p:nvPr/>
          </p:nvSpPr>
          <p:spPr bwMode="auto">
            <a:xfrm>
              <a:off x="1319" y="208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77" name="Line 20"/>
            <p:cNvSpPr>
              <a:spLocks noChangeShapeType="1"/>
            </p:cNvSpPr>
            <p:nvPr/>
          </p:nvSpPr>
          <p:spPr bwMode="auto">
            <a:xfrm>
              <a:off x="1319" y="62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8" name="Line 21"/>
            <p:cNvSpPr>
              <a:spLocks noChangeShapeType="1"/>
            </p:cNvSpPr>
            <p:nvPr/>
          </p:nvSpPr>
          <p:spPr bwMode="auto">
            <a:xfrm>
              <a:off x="1700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Line 22"/>
            <p:cNvSpPr>
              <a:spLocks noChangeShapeType="1"/>
            </p:cNvSpPr>
            <p:nvPr/>
          </p:nvSpPr>
          <p:spPr bwMode="auto">
            <a:xfrm>
              <a:off x="1505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Line 23"/>
            <p:cNvSpPr>
              <a:spLocks noChangeShapeType="1"/>
            </p:cNvSpPr>
            <p:nvPr/>
          </p:nvSpPr>
          <p:spPr bwMode="auto">
            <a:xfrm>
              <a:off x="1888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" name="Line 24"/>
            <p:cNvSpPr>
              <a:spLocks noChangeShapeType="1"/>
            </p:cNvSpPr>
            <p:nvPr/>
          </p:nvSpPr>
          <p:spPr bwMode="auto">
            <a:xfrm>
              <a:off x="1319" y="42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Line 25"/>
            <p:cNvSpPr>
              <a:spLocks noChangeShapeType="1"/>
            </p:cNvSpPr>
            <p:nvPr/>
          </p:nvSpPr>
          <p:spPr bwMode="auto">
            <a:xfrm>
              <a:off x="1319" y="84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Text Box 26"/>
            <p:cNvSpPr txBox="1">
              <a:spLocks noChangeArrowheads="1"/>
            </p:cNvSpPr>
            <p:nvPr/>
          </p:nvSpPr>
          <p:spPr bwMode="auto">
            <a:xfrm>
              <a:off x="1532" y="216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924300" y="333375"/>
            <a:ext cx="1222375" cy="1341438"/>
            <a:chOff x="2472" y="210"/>
            <a:chExt cx="770" cy="845"/>
          </a:xfrm>
        </p:grpSpPr>
        <p:sp>
          <p:nvSpPr>
            <p:cNvPr id="36964" name="Text Box 27"/>
            <p:cNvSpPr txBox="1">
              <a:spLocks noChangeArrowheads="1"/>
            </p:cNvSpPr>
            <p:nvPr/>
          </p:nvSpPr>
          <p:spPr bwMode="auto">
            <a:xfrm>
              <a:off x="2472" y="210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65" name="Line 28"/>
            <p:cNvSpPr>
              <a:spLocks noChangeShapeType="1"/>
            </p:cNvSpPr>
            <p:nvPr/>
          </p:nvSpPr>
          <p:spPr bwMode="auto">
            <a:xfrm>
              <a:off x="2472" y="630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6" name="Line 29"/>
            <p:cNvSpPr>
              <a:spLocks noChangeShapeType="1"/>
            </p:cNvSpPr>
            <p:nvPr/>
          </p:nvSpPr>
          <p:spPr bwMode="auto">
            <a:xfrm>
              <a:off x="2855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7" name="Line 30"/>
            <p:cNvSpPr>
              <a:spLocks noChangeShapeType="1"/>
            </p:cNvSpPr>
            <p:nvPr/>
          </p:nvSpPr>
          <p:spPr bwMode="auto">
            <a:xfrm>
              <a:off x="2660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" name="Line 31"/>
            <p:cNvSpPr>
              <a:spLocks noChangeShapeType="1"/>
            </p:cNvSpPr>
            <p:nvPr/>
          </p:nvSpPr>
          <p:spPr bwMode="auto">
            <a:xfrm>
              <a:off x="3041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9" name="Line 32"/>
            <p:cNvSpPr>
              <a:spLocks noChangeShapeType="1"/>
            </p:cNvSpPr>
            <p:nvPr/>
          </p:nvSpPr>
          <p:spPr bwMode="auto">
            <a:xfrm>
              <a:off x="2472" y="4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Line 33"/>
            <p:cNvSpPr>
              <a:spLocks noChangeShapeType="1"/>
            </p:cNvSpPr>
            <p:nvPr/>
          </p:nvSpPr>
          <p:spPr bwMode="auto">
            <a:xfrm>
              <a:off x="2472" y="84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1" name="Text Box 34"/>
            <p:cNvSpPr txBox="1">
              <a:spLocks noChangeArrowheads="1"/>
            </p:cNvSpPr>
            <p:nvPr/>
          </p:nvSpPr>
          <p:spPr bwMode="auto">
            <a:xfrm>
              <a:off x="2685" y="219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72" name="Text Box 35"/>
            <p:cNvSpPr txBox="1">
              <a:spLocks noChangeArrowheads="1"/>
            </p:cNvSpPr>
            <p:nvPr/>
          </p:nvSpPr>
          <p:spPr bwMode="auto">
            <a:xfrm>
              <a:off x="2482" y="429"/>
              <a:ext cx="14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3" name="Text Box 36"/>
            <p:cNvSpPr txBox="1">
              <a:spLocks noChangeArrowheads="1"/>
            </p:cNvSpPr>
            <p:nvPr/>
          </p:nvSpPr>
          <p:spPr bwMode="auto">
            <a:xfrm>
              <a:off x="2676" y="429"/>
              <a:ext cx="1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4" name="Text Box 37"/>
            <p:cNvSpPr txBox="1">
              <a:spLocks noChangeArrowheads="1"/>
            </p:cNvSpPr>
            <p:nvPr/>
          </p:nvSpPr>
          <p:spPr bwMode="auto">
            <a:xfrm>
              <a:off x="2871" y="429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5" name="Text Box 38"/>
            <p:cNvSpPr txBox="1">
              <a:spLocks noChangeArrowheads="1"/>
            </p:cNvSpPr>
            <p:nvPr/>
          </p:nvSpPr>
          <p:spPr bwMode="auto">
            <a:xfrm>
              <a:off x="3066" y="423"/>
              <a:ext cx="14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783263" y="333375"/>
            <a:ext cx="1222375" cy="1341438"/>
            <a:chOff x="3643" y="210"/>
            <a:chExt cx="770" cy="845"/>
          </a:xfrm>
        </p:grpSpPr>
        <p:sp>
          <p:nvSpPr>
            <p:cNvPr id="36954" name="Text Box 39"/>
            <p:cNvSpPr txBox="1">
              <a:spLocks noChangeArrowheads="1"/>
            </p:cNvSpPr>
            <p:nvPr/>
          </p:nvSpPr>
          <p:spPr bwMode="auto">
            <a:xfrm>
              <a:off x="3643" y="210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55" name="Line 40"/>
            <p:cNvSpPr>
              <a:spLocks noChangeShapeType="1"/>
            </p:cNvSpPr>
            <p:nvPr/>
          </p:nvSpPr>
          <p:spPr bwMode="auto">
            <a:xfrm>
              <a:off x="3643" y="630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Line 41"/>
            <p:cNvSpPr>
              <a:spLocks noChangeShapeType="1"/>
            </p:cNvSpPr>
            <p:nvPr/>
          </p:nvSpPr>
          <p:spPr bwMode="auto">
            <a:xfrm>
              <a:off x="4026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7" name="Line 42"/>
            <p:cNvSpPr>
              <a:spLocks noChangeShapeType="1"/>
            </p:cNvSpPr>
            <p:nvPr/>
          </p:nvSpPr>
          <p:spPr bwMode="auto">
            <a:xfrm>
              <a:off x="3830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8" name="Line 43"/>
            <p:cNvSpPr>
              <a:spLocks noChangeShapeType="1"/>
            </p:cNvSpPr>
            <p:nvPr/>
          </p:nvSpPr>
          <p:spPr bwMode="auto">
            <a:xfrm>
              <a:off x="4212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9" name="Line 44"/>
            <p:cNvSpPr>
              <a:spLocks noChangeShapeType="1"/>
            </p:cNvSpPr>
            <p:nvPr/>
          </p:nvSpPr>
          <p:spPr bwMode="auto">
            <a:xfrm>
              <a:off x="3643" y="4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0" name="Line 45"/>
            <p:cNvSpPr>
              <a:spLocks noChangeShapeType="1"/>
            </p:cNvSpPr>
            <p:nvPr/>
          </p:nvSpPr>
          <p:spPr bwMode="auto">
            <a:xfrm>
              <a:off x="3643" y="84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1" name="Text Box 46"/>
            <p:cNvSpPr txBox="1">
              <a:spLocks noChangeArrowheads="1"/>
            </p:cNvSpPr>
            <p:nvPr/>
          </p:nvSpPr>
          <p:spPr bwMode="auto">
            <a:xfrm>
              <a:off x="3856" y="219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62" name="Text Box 47"/>
            <p:cNvSpPr txBox="1">
              <a:spLocks noChangeArrowheads="1"/>
            </p:cNvSpPr>
            <p:nvPr/>
          </p:nvSpPr>
          <p:spPr bwMode="auto">
            <a:xfrm>
              <a:off x="4237" y="435"/>
              <a:ext cx="1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63" name="Text Box 48"/>
            <p:cNvSpPr txBox="1">
              <a:spLocks noChangeArrowheads="1"/>
            </p:cNvSpPr>
            <p:nvPr/>
          </p:nvSpPr>
          <p:spPr bwMode="auto">
            <a:xfrm>
              <a:off x="3668" y="649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7616825" y="347663"/>
            <a:ext cx="1219200" cy="1341437"/>
            <a:chOff x="4798" y="219"/>
            <a:chExt cx="768" cy="845"/>
          </a:xfrm>
        </p:grpSpPr>
        <p:sp>
          <p:nvSpPr>
            <p:cNvPr id="36941" name="Text Box 49"/>
            <p:cNvSpPr txBox="1">
              <a:spLocks noChangeArrowheads="1"/>
            </p:cNvSpPr>
            <p:nvPr/>
          </p:nvSpPr>
          <p:spPr bwMode="auto">
            <a:xfrm>
              <a:off x="4798" y="219"/>
              <a:ext cx="768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42" name="Line 50"/>
            <p:cNvSpPr>
              <a:spLocks noChangeShapeType="1"/>
            </p:cNvSpPr>
            <p:nvPr/>
          </p:nvSpPr>
          <p:spPr bwMode="auto">
            <a:xfrm>
              <a:off x="4798" y="638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Line 51"/>
            <p:cNvSpPr>
              <a:spLocks noChangeShapeType="1"/>
            </p:cNvSpPr>
            <p:nvPr/>
          </p:nvSpPr>
          <p:spPr bwMode="auto">
            <a:xfrm>
              <a:off x="5179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Line 52"/>
            <p:cNvSpPr>
              <a:spLocks noChangeShapeType="1"/>
            </p:cNvSpPr>
            <p:nvPr/>
          </p:nvSpPr>
          <p:spPr bwMode="auto">
            <a:xfrm>
              <a:off x="4984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5" name="Line 53"/>
            <p:cNvSpPr>
              <a:spLocks noChangeShapeType="1"/>
            </p:cNvSpPr>
            <p:nvPr/>
          </p:nvSpPr>
          <p:spPr bwMode="auto">
            <a:xfrm>
              <a:off x="5365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Line 54"/>
            <p:cNvSpPr>
              <a:spLocks noChangeShapeType="1"/>
            </p:cNvSpPr>
            <p:nvPr/>
          </p:nvSpPr>
          <p:spPr bwMode="auto">
            <a:xfrm>
              <a:off x="4798" y="435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Line 55"/>
            <p:cNvSpPr>
              <a:spLocks noChangeShapeType="1"/>
            </p:cNvSpPr>
            <p:nvPr/>
          </p:nvSpPr>
          <p:spPr bwMode="auto">
            <a:xfrm>
              <a:off x="4798" y="853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Text Box 56"/>
            <p:cNvSpPr txBox="1">
              <a:spLocks noChangeArrowheads="1"/>
            </p:cNvSpPr>
            <p:nvPr/>
          </p:nvSpPr>
          <p:spPr bwMode="auto">
            <a:xfrm>
              <a:off x="5009" y="227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49" name="Text Box 57"/>
            <p:cNvSpPr txBox="1">
              <a:spLocks noChangeArrowheads="1"/>
            </p:cNvSpPr>
            <p:nvPr/>
          </p:nvSpPr>
          <p:spPr bwMode="auto">
            <a:xfrm>
              <a:off x="5390" y="443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50" name="Text Box 58"/>
            <p:cNvSpPr txBox="1">
              <a:spLocks noChangeArrowheads="1"/>
            </p:cNvSpPr>
            <p:nvPr/>
          </p:nvSpPr>
          <p:spPr bwMode="auto">
            <a:xfrm>
              <a:off x="4823" y="657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51" name="Text Box 59"/>
            <p:cNvSpPr txBox="1">
              <a:spLocks noChangeArrowheads="1"/>
            </p:cNvSpPr>
            <p:nvPr/>
          </p:nvSpPr>
          <p:spPr bwMode="auto">
            <a:xfrm>
              <a:off x="4814" y="86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52" name="Text Box 60"/>
            <p:cNvSpPr txBox="1">
              <a:spLocks noChangeArrowheads="1"/>
            </p:cNvSpPr>
            <p:nvPr/>
          </p:nvSpPr>
          <p:spPr bwMode="auto">
            <a:xfrm>
              <a:off x="5009" y="86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53" name="Text Box 61"/>
            <p:cNvSpPr txBox="1">
              <a:spLocks noChangeArrowheads="1"/>
            </p:cNvSpPr>
            <p:nvPr/>
          </p:nvSpPr>
          <p:spPr bwMode="auto">
            <a:xfrm>
              <a:off x="5212" y="865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36874" name="Group 98"/>
          <p:cNvGrpSpPr>
            <a:grpSpLocks/>
          </p:cNvGrpSpPr>
          <p:nvPr/>
        </p:nvGrpSpPr>
        <p:grpSpPr bwMode="auto">
          <a:xfrm>
            <a:off x="539750" y="1773238"/>
            <a:ext cx="2232025" cy="2954337"/>
            <a:chOff x="341" y="1207"/>
            <a:chExt cx="1406" cy="1861"/>
          </a:xfrm>
        </p:grpSpPr>
        <p:sp>
          <p:nvSpPr>
            <p:cNvPr id="36912" name="Oval 69"/>
            <p:cNvSpPr>
              <a:spLocks noChangeArrowheads="1"/>
            </p:cNvSpPr>
            <p:nvPr/>
          </p:nvSpPr>
          <p:spPr bwMode="auto">
            <a:xfrm>
              <a:off x="1429" y="120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grpSp>
          <p:nvGrpSpPr>
            <p:cNvPr id="36913" name="Group 70"/>
            <p:cNvGrpSpPr>
              <a:grpSpLocks/>
            </p:cNvGrpSpPr>
            <p:nvPr/>
          </p:nvGrpSpPr>
          <p:grpSpPr bwMode="auto">
            <a:xfrm>
              <a:off x="749" y="1298"/>
              <a:ext cx="771" cy="681"/>
              <a:chOff x="1111" y="1933"/>
              <a:chExt cx="771" cy="681"/>
            </a:xfrm>
          </p:grpSpPr>
          <p:sp>
            <p:nvSpPr>
              <p:cNvPr id="36938" name="Oval 71"/>
              <p:cNvSpPr>
                <a:spLocks noChangeArrowheads="1"/>
              </p:cNvSpPr>
              <p:nvPr/>
            </p:nvSpPr>
            <p:spPr bwMode="auto">
              <a:xfrm>
                <a:off x="1111" y="2296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36939" name="Line 72"/>
              <p:cNvSpPr>
                <a:spLocks noChangeShapeType="1"/>
              </p:cNvSpPr>
              <p:nvPr/>
            </p:nvSpPr>
            <p:spPr bwMode="auto">
              <a:xfrm flipH="1">
                <a:off x="1338" y="2160"/>
                <a:ext cx="544" cy="1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0" name="Text Box 73"/>
              <p:cNvSpPr txBox="1">
                <a:spLocks noChangeArrowheads="1"/>
              </p:cNvSpPr>
              <p:nvPr/>
            </p:nvSpPr>
            <p:spPr bwMode="auto">
              <a:xfrm>
                <a:off x="1338" y="193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0</a:t>
                </a:r>
              </a:p>
            </p:txBody>
          </p:sp>
        </p:grpSp>
        <p:grpSp>
          <p:nvGrpSpPr>
            <p:cNvPr id="36914" name="Group 74"/>
            <p:cNvGrpSpPr>
              <a:grpSpLocks/>
            </p:cNvGrpSpPr>
            <p:nvPr/>
          </p:nvGrpSpPr>
          <p:grpSpPr bwMode="auto">
            <a:xfrm>
              <a:off x="341" y="1933"/>
              <a:ext cx="453" cy="560"/>
              <a:chOff x="703" y="2568"/>
              <a:chExt cx="453" cy="560"/>
            </a:xfrm>
          </p:grpSpPr>
          <p:sp>
            <p:nvSpPr>
              <p:cNvPr id="36936" name="Line 75"/>
              <p:cNvSpPr>
                <a:spLocks noChangeShapeType="1"/>
              </p:cNvSpPr>
              <p:nvPr/>
            </p:nvSpPr>
            <p:spPr bwMode="auto">
              <a:xfrm flipH="1">
                <a:off x="839" y="2568"/>
                <a:ext cx="317" cy="4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7" name="Text Box 76"/>
              <p:cNvSpPr txBox="1">
                <a:spLocks noChangeArrowheads="1"/>
              </p:cNvSpPr>
              <p:nvPr/>
            </p:nvSpPr>
            <p:spPr bwMode="auto">
              <a:xfrm>
                <a:off x="703" y="2840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</p:grpSp>
        <p:grpSp>
          <p:nvGrpSpPr>
            <p:cNvPr id="36915" name="Group 77"/>
            <p:cNvGrpSpPr>
              <a:grpSpLocks/>
            </p:cNvGrpSpPr>
            <p:nvPr/>
          </p:nvGrpSpPr>
          <p:grpSpPr bwMode="auto">
            <a:xfrm>
              <a:off x="613" y="1979"/>
              <a:ext cx="590" cy="635"/>
              <a:chOff x="975" y="2614"/>
              <a:chExt cx="590" cy="635"/>
            </a:xfrm>
          </p:grpSpPr>
          <p:grpSp>
            <p:nvGrpSpPr>
              <p:cNvPr id="36932" name="Group 78"/>
              <p:cNvGrpSpPr>
                <a:grpSpLocks/>
              </p:cNvGrpSpPr>
              <p:nvPr/>
            </p:nvGrpSpPr>
            <p:grpSpPr bwMode="auto">
              <a:xfrm>
                <a:off x="975" y="2614"/>
                <a:ext cx="318" cy="635"/>
                <a:chOff x="975" y="2614"/>
                <a:chExt cx="318" cy="635"/>
              </a:xfrm>
            </p:grpSpPr>
            <p:sp>
              <p:nvSpPr>
                <p:cNvPr id="36934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156" y="2614"/>
                  <a:ext cx="91" cy="317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35" name="Oval 80"/>
                <p:cNvSpPr>
                  <a:spLocks noChangeArrowheads="1"/>
                </p:cNvSpPr>
                <p:nvPr/>
              </p:nvSpPr>
              <p:spPr bwMode="auto">
                <a:xfrm>
                  <a:off x="975" y="2931"/>
                  <a:ext cx="318" cy="318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</a:t>
                  </a:r>
                </a:p>
              </p:txBody>
            </p:sp>
          </p:grpSp>
          <p:sp>
            <p:nvSpPr>
              <p:cNvPr id="36933" name="Text Box 81"/>
              <p:cNvSpPr txBox="1">
                <a:spLocks noChangeArrowheads="1"/>
              </p:cNvSpPr>
              <p:nvPr/>
            </p:nvSpPr>
            <p:spPr bwMode="auto">
              <a:xfrm>
                <a:off x="1202" y="26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grpSp>
          <p:nvGrpSpPr>
            <p:cNvPr id="36916" name="Group 82"/>
            <p:cNvGrpSpPr>
              <a:grpSpLocks/>
            </p:cNvGrpSpPr>
            <p:nvPr/>
          </p:nvGrpSpPr>
          <p:grpSpPr bwMode="auto">
            <a:xfrm>
              <a:off x="386" y="2568"/>
              <a:ext cx="817" cy="470"/>
              <a:chOff x="748" y="3067"/>
              <a:chExt cx="817" cy="470"/>
            </a:xfrm>
          </p:grpSpPr>
          <p:sp>
            <p:nvSpPr>
              <p:cNvPr id="36926" name="Line 83"/>
              <p:cNvSpPr>
                <a:spLocks noChangeShapeType="1"/>
              </p:cNvSpPr>
              <p:nvPr/>
            </p:nvSpPr>
            <p:spPr bwMode="auto">
              <a:xfrm flipH="1">
                <a:off x="884" y="3113"/>
                <a:ext cx="182" cy="2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Text Box 84"/>
              <p:cNvSpPr txBox="1">
                <a:spLocks noChangeArrowheads="1"/>
              </p:cNvSpPr>
              <p:nvPr/>
            </p:nvSpPr>
            <p:spPr bwMode="auto">
              <a:xfrm>
                <a:off x="748" y="3249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  <p:sp>
            <p:nvSpPr>
              <p:cNvPr id="36928" name="Line 85"/>
              <p:cNvSpPr>
                <a:spLocks noChangeShapeType="1"/>
              </p:cNvSpPr>
              <p:nvPr/>
            </p:nvSpPr>
            <p:spPr bwMode="auto">
              <a:xfrm>
                <a:off x="1156" y="3113"/>
                <a:ext cx="136" cy="22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9" name="Text Box 86"/>
              <p:cNvSpPr txBox="1">
                <a:spLocks noChangeArrowheads="1"/>
              </p:cNvSpPr>
              <p:nvPr/>
            </p:nvSpPr>
            <p:spPr bwMode="auto">
              <a:xfrm>
                <a:off x="1156" y="3249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  <p:sp>
            <p:nvSpPr>
              <p:cNvPr id="36930" name="Text Box 87"/>
              <p:cNvSpPr txBox="1">
                <a:spLocks noChangeArrowheads="1"/>
              </p:cNvSpPr>
              <p:nvPr/>
            </p:nvSpPr>
            <p:spPr bwMode="auto">
              <a:xfrm>
                <a:off x="748" y="3067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36931" name="Text Box 88"/>
              <p:cNvSpPr txBox="1">
                <a:spLocks noChangeArrowheads="1"/>
              </p:cNvSpPr>
              <p:nvPr/>
            </p:nvSpPr>
            <p:spPr bwMode="auto">
              <a:xfrm>
                <a:off x="1247" y="3067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36917" name="Group 89"/>
            <p:cNvGrpSpPr>
              <a:grpSpLocks/>
            </p:cNvGrpSpPr>
            <p:nvPr/>
          </p:nvGrpSpPr>
          <p:grpSpPr bwMode="auto">
            <a:xfrm>
              <a:off x="976" y="1842"/>
              <a:ext cx="635" cy="636"/>
              <a:chOff x="1338" y="2341"/>
              <a:chExt cx="635" cy="636"/>
            </a:xfrm>
          </p:grpSpPr>
          <p:sp>
            <p:nvSpPr>
              <p:cNvPr id="36923" name="Line 90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453" cy="18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4" name="Oval 91"/>
              <p:cNvSpPr>
                <a:spLocks noChangeArrowheads="1"/>
              </p:cNvSpPr>
              <p:nvPr/>
            </p:nvSpPr>
            <p:spPr bwMode="auto">
              <a:xfrm>
                <a:off x="1655" y="2659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</a:t>
                </a:r>
              </a:p>
            </p:txBody>
          </p:sp>
          <p:sp>
            <p:nvSpPr>
              <p:cNvPr id="36925" name="Text Box 92"/>
              <p:cNvSpPr txBox="1">
                <a:spLocks noChangeArrowheads="1"/>
              </p:cNvSpPr>
              <p:nvPr/>
            </p:nvSpPr>
            <p:spPr bwMode="auto">
              <a:xfrm>
                <a:off x="1519" y="234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36918" name="Group 93"/>
            <p:cNvGrpSpPr>
              <a:grpSpLocks/>
            </p:cNvGrpSpPr>
            <p:nvPr/>
          </p:nvGrpSpPr>
          <p:grpSpPr bwMode="auto">
            <a:xfrm>
              <a:off x="1157" y="2432"/>
              <a:ext cx="409" cy="636"/>
              <a:chOff x="1519" y="2931"/>
              <a:chExt cx="409" cy="636"/>
            </a:xfrm>
          </p:grpSpPr>
          <p:sp>
            <p:nvSpPr>
              <p:cNvPr id="36920" name="Line 94"/>
              <p:cNvSpPr>
                <a:spLocks noChangeShapeType="1"/>
              </p:cNvSpPr>
              <p:nvPr/>
            </p:nvSpPr>
            <p:spPr bwMode="auto">
              <a:xfrm flipH="1">
                <a:off x="1701" y="2976"/>
                <a:ext cx="90" cy="27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Oval 95"/>
              <p:cNvSpPr>
                <a:spLocks noChangeArrowheads="1"/>
              </p:cNvSpPr>
              <p:nvPr/>
            </p:nvSpPr>
            <p:spPr bwMode="auto">
              <a:xfrm>
                <a:off x="1519" y="3249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14</a:t>
                </a:r>
              </a:p>
            </p:txBody>
          </p:sp>
          <p:sp>
            <p:nvSpPr>
              <p:cNvPr id="36922" name="Text Box 96"/>
              <p:cNvSpPr txBox="1">
                <a:spLocks noChangeArrowheads="1"/>
              </p:cNvSpPr>
              <p:nvPr/>
            </p:nvSpPr>
            <p:spPr bwMode="auto">
              <a:xfrm>
                <a:off x="1565" y="293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1</a:t>
                </a:r>
              </a:p>
            </p:txBody>
          </p:sp>
        </p:grpSp>
        <p:sp>
          <p:nvSpPr>
            <p:cNvPr id="36919" name="Text Box 97"/>
            <p:cNvSpPr txBox="1">
              <a:spLocks noChangeArrowheads="1"/>
            </p:cNvSpPr>
            <p:nvPr/>
          </p:nvSpPr>
          <p:spPr bwMode="auto">
            <a:xfrm>
              <a:off x="477" y="188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sp>
        <p:nvSpPr>
          <p:cNvPr id="36875" name="Line 99"/>
          <p:cNvSpPr>
            <a:spLocks noChangeShapeType="1"/>
          </p:cNvSpPr>
          <p:nvPr/>
        </p:nvSpPr>
        <p:spPr bwMode="auto">
          <a:xfrm flipH="1">
            <a:off x="2051050" y="4724400"/>
            <a:ext cx="0" cy="3603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1547813" y="47244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2</a:t>
            </a:r>
          </a:p>
        </p:txBody>
      </p:sp>
      <p:grpSp>
        <p:nvGrpSpPr>
          <p:cNvPr id="15" name="Group 141"/>
          <p:cNvGrpSpPr>
            <a:grpSpLocks/>
          </p:cNvGrpSpPr>
          <p:nvPr/>
        </p:nvGrpSpPr>
        <p:grpSpPr bwMode="auto">
          <a:xfrm>
            <a:off x="2411413" y="3716338"/>
            <a:ext cx="647700" cy="890587"/>
            <a:chOff x="1519" y="2341"/>
            <a:chExt cx="408" cy="561"/>
          </a:xfrm>
        </p:grpSpPr>
        <p:sp>
          <p:nvSpPr>
            <p:cNvPr id="36909" name="Line 134"/>
            <p:cNvSpPr>
              <a:spLocks noChangeShapeType="1"/>
            </p:cNvSpPr>
            <p:nvPr/>
          </p:nvSpPr>
          <p:spPr bwMode="auto">
            <a:xfrm>
              <a:off x="1519" y="2387"/>
              <a:ext cx="136" cy="31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135"/>
            <p:cNvSpPr txBox="1">
              <a:spLocks noChangeArrowheads="1"/>
            </p:cNvSpPr>
            <p:nvPr/>
          </p:nvSpPr>
          <p:spPr bwMode="auto">
            <a:xfrm>
              <a:off x="1610" y="234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6911" name="Text Box 140"/>
            <p:cNvSpPr txBox="1">
              <a:spLocks noChangeArrowheads="1"/>
            </p:cNvSpPr>
            <p:nvPr/>
          </p:nvSpPr>
          <p:spPr bwMode="auto">
            <a:xfrm>
              <a:off x="1519" y="261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16" name="Group 145"/>
          <p:cNvGrpSpPr>
            <a:grpSpLocks/>
          </p:cNvGrpSpPr>
          <p:nvPr/>
        </p:nvGrpSpPr>
        <p:grpSpPr bwMode="auto">
          <a:xfrm>
            <a:off x="2627313" y="1989138"/>
            <a:ext cx="1295400" cy="1008062"/>
            <a:chOff x="1655" y="1253"/>
            <a:chExt cx="816" cy="635"/>
          </a:xfrm>
        </p:grpSpPr>
        <p:sp>
          <p:nvSpPr>
            <p:cNvPr id="36906" name="Line 142"/>
            <p:cNvSpPr>
              <a:spLocks noChangeShapeType="1"/>
            </p:cNvSpPr>
            <p:nvPr/>
          </p:nvSpPr>
          <p:spPr bwMode="auto">
            <a:xfrm>
              <a:off x="1655" y="1434"/>
              <a:ext cx="590" cy="1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Oval 143"/>
            <p:cNvSpPr>
              <a:spLocks noChangeArrowheads="1"/>
            </p:cNvSpPr>
            <p:nvPr/>
          </p:nvSpPr>
          <p:spPr bwMode="auto">
            <a:xfrm>
              <a:off x="2154" y="1570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18</a:t>
              </a:r>
            </a:p>
          </p:txBody>
        </p:sp>
        <p:sp>
          <p:nvSpPr>
            <p:cNvPr id="36908" name="Text Box 144"/>
            <p:cNvSpPr txBox="1">
              <a:spLocks noChangeArrowheads="1"/>
            </p:cNvSpPr>
            <p:nvPr/>
          </p:nvSpPr>
          <p:spPr bwMode="auto">
            <a:xfrm>
              <a:off x="188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2987675" y="2852738"/>
            <a:ext cx="1008063" cy="817562"/>
            <a:chOff x="1882" y="1797"/>
            <a:chExt cx="635" cy="515"/>
          </a:xfrm>
        </p:grpSpPr>
        <p:sp>
          <p:nvSpPr>
            <p:cNvPr id="36900" name="Line 146"/>
            <p:cNvSpPr>
              <a:spLocks noChangeShapeType="1"/>
            </p:cNvSpPr>
            <p:nvPr/>
          </p:nvSpPr>
          <p:spPr bwMode="auto">
            <a:xfrm flipH="1">
              <a:off x="2018" y="1888"/>
              <a:ext cx="227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Text Box 148"/>
            <p:cNvSpPr txBox="1">
              <a:spLocks noChangeArrowheads="1"/>
            </p:cNvSpPr>
            <p:nvPr/>
          </p:nvSpPr>
          <p:spPr bwMode="auto">
            <a:xfrm>
              <a:off x="1882" y="179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36902" name="Text Box 149"/>
            <p:cNvSpPr txBox="1">
              <a:spLocks noChangeArrowheads="1"/>
            </p:cNvSpPr>
            <p:nvPr/>
          </p:nvSpPr>
          <p:spPr bwMode="auto">
            <a:xfrm>
              <a:off x="1882" y="202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6903" name="Line 150"/>
            <p:cNvSpPr>
              <a:spLocks noChangeShapeType="1"/>
            </p:cNvSpPr>
            <p:nvPr/>
          </p:nvSpPr>
          <p:spPr bwMode="auto">
            <a:xfrm>
              <a:off x="2336" y="1888"/>
              <a:ext cx="45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Text Box 151"/>
            <p:cNvSpPr txBox="1">
              <a:spLocks noChangeArrowheads="1"/>
            </p:cNvSpPr>
            <p:nvPr/>
          </p:nvSpPr>
          <p:spPr bwMode="auto">
            <a:xfrm>
              <a:off x="2154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6905" name="Text Box 152"/>
            <p:cNvSpPr txBox="1">
              <a:spLocks noChangeArrowheads="1"/>
            </p:cNvSpPr>
            <p:nvPr/>
          </p:nvSpPr>
          <p:spPr bwMode="auto">
            <a:xfrm>
              <a:off x="2245" y="202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18" name="Group 157"/>
          <p:cNvGrpSpPr>
            <a:grpSpLocks/>
          </p:cNvGrpSpPr>
          <p:nvPr/>
        </p:nvGrpSpPr>
        <p:grpSpPr bwMode="auto">
          <a:xfrm>
            <a:off x="3851275" y="2781300"/>
            <a:ext cx="792163" cy="1081088"/>
            <a:chOff x="2426" y="1752"/>
            <a:chExt cx="499" cy="681"/>
          </a:xfrm>
        </p:grpSpPr>
        <p:sp>
          <p:nvSpPr>
            <p:cNvPr id="36897" name="Line 154"/>
            <p:cNvSpPr>
              <a:spLocks noChangeShapeType="1"/>
            </p:cNvSpPr>
            <p:nvPr/>
          </p:nvSpPr>
          <p:spPr bwMode="auto">
            <a:xfrm>
              <a:off x="2426" y="1842"/>
              <a:ext cx="318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Oval 155"/>
            <p:cNvSpPr>
              <a:spLocks noChangeArrowheads="1"/>
            </p:cNvSpPr>
            <p:nvPr/>
          </p:nvSpPr>
          <p:spPr bwMode="auto">
            <a:xfrm>
              <a:off x="2608" y="2115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29</a:t>
              </a:r>
            </a:p>
          </p:txBody>
        </p:sp>
        <p:sp>
          <p:nvSpPr>
            <p:cNvPr id="36899" name="Text Box 156"/>
            <p:cNvSpPr txBox="1">
              <a:spLocks noChangeArrowheads="1"/>
            </p:cNvSpPr>
            <p:nvPr/>
          </p:nvSpPr>
          <p:spPr bwMode="auto">
            <a:xfrm>
              <a:off x="2562" y="175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9" name="Group 161"/>
          <p:cNvGrpSpPr>
            <a:grpSpLocks/>
          </p:cNvGrpSpPr>
          <p:nvPr/>
        </p:nvGrpSpPr>
        <p:grpSpPr bwMode="auto">
          <a:xfrm>
            <a:off x="3779838" y="3860800"/>
            <a:ext cx="504825" cy="1009650"/>
            <a:chOff x="2381" y="2432"/>
            <a:chExt cx="318" cy="636"/>
          </a:xfrm>
        </p:grpSpPr>
        <p:sp>
          <p:nvSpPr>
            <p:cNvPr id="36894" name="Line 158"/>
            <p:cNvSpPr>
              <a:spLocks noChangeShapeType="1"/>
            </p:cNvSpPr>
            <p:nvPr/>
          </p:nvSpPr>
          <p:spPr bwMode="auto">
            <a:xfrm flipH="1">
              <a:off x="2517" y="2432"/>
              <a:ext cx="182" cy="3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Oval 159"/>
            <p:cNvSpPr>
              <a:spLocks noChangeArrowheads="1"/>
            </p:cNvSpPr>
            <p:nvPr/>
          </p:nvSpPr>
          <p:spPr bwMode="auto">
            <a:xfrm>
              <a:off x="2381" y="2750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30</a:t>
              </a:r>
            </a:p>
          </p:txBody>
        </p:sp>
        <p:sp>
          <p:nvSpPr>
            <p:cNvPr id="36896" name="Text Box 160"/>
            <p:cNvSpPr txBox="1">
              <a:spLocks noChangeArrowheads="1"/>
            </p:cNvSpPr>
            <p:nvPr/>
          </p:nvSpPr>
          <p:spPr bwMode="auto">
            <a:xfrm>
              <a:off x="2381" y="243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</p:grpSp>
      <p:grpSp>
        <p:nvGrpSpPr>
          <p:cNvPr id="20" name="Group 168"/>
          <p:cNvGrpSpPr>
            <a:grpSpLocks/>
          </p:cNvGrpSpPr>
          <p:nvPr/>
        </p:nvGrpSpPr>
        <p:grpSpPr bwMode="auto">
          <a:xfrm>
            <a:off x="3563938" y="4797425"/>
            <a:ext cx="790575" cy="936625"/>
            <a:chOff x="2245" y="3022"/>
            <a:chExt cx="498" cy="590"/>
          </a:xfrm>
        </p:grpSpPr>
        <p:sp>
          <p:nvSpPr>
            <p:cNvPr id="36891" name="Line 162"/>
            <p:cNvSpPr>
              <a:spLocks noChangeShapeType="1"/>
            </p:cNvSpPr>
            <p:nvPr/>
          </p:nvSpPr>
          <p:spPr bwMode="auto">
            <a:xfrm flipH="1">
              <a:off x="2562" y="3067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Oval 163"/>
            <p:cNvSpPr>
              <a:spLocks noChangeArrowheads="1"/>
            </p:cNvSpPr>
            <p:nvPr/>
          </p:nvSpPr>
          <p:spPr bwMode="auto">
            <a:xfrm>
              <a:off x="2426" y="3294"/>
              <a:ext cx="317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31</a:t>
              </a:r>
            </a:p>
          </p:txBody>
        </p:sp>
        <p:sp>
          <p:nvSpPr>
            <p:cNvPr id="36893" name="Text Box 164"/>
            <p:cNvSpPr txBox="1">
              <a:spLocks noChangeArrowheads="1"/>
            </p:cNvSpPr>
            <p:nvPr/>
          </p:nvSpPr>
          <p:spPr bwMode="auto">
            <a:xfrm>
              <a:off x="2245" y="302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</p:grp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4572000" y="50847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一个布局！</a:t>
            </a:r>
          </a:p>
        </p:txBody>
      </p:sp>
      <p:grpSp>
        <p:nvGrpSpPr>
          <p:cNvPr id="21" name="Group 174"/>
          <p:cNvGrpSpPr>
            <a:grpSpLocks/>
          </p:cNvGrpSpPr>
          <p:nvPr/>
        </p:nvGrpSpPr>
        <p:grpSpPr bwMode="auto">
          <a:xfrm>
            <a:off x="2555875" y="2276475"/>
            <a:ext cx="2016125" cy="3168650"/>
            <a:chOff x="1610" y="1434"/>
            <a:chExt cx="1270" cy="1996"/>
          </a:xfrm>
        </p:grpSpPr>
        <p:sp>
          <p:nvSpPr>
            <p:cNvPr id="36887" name="Line 170"/>
            <p:cNvSpPr>
              <a:spLocks noChangeShapeType="1"/>
            </p:cNvSpPr>
            <p:nvPr/>
          </p:nvSpPr>
          <p:spPr bwMode="auto">
            <a:xfrm>
              <a:off x="1610" y="1434"/>
              <a:ext cx="725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171"/>
            <p:cNvSpPr>
              <a:spLocks noChangeShapeType="1"/>
            </p:cNvSpPr>
            <p:nvPr/>
          </p:nvSpPr>
          <p:spPr bwMode="auto">
            <a:xfrm>
              <a:off x="2336" y="1661"/>
              <a:ext cx="544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172"/>
            <p:cNvSpPr>
              <a:spLocks noChangeShapeType="1"/>
            </p:cNvSpPr>
            <p:nvPr/>
          </p:nvSpPr>
          <p:spPr bwMode="auto">
            <a:xfrm flipH="1">
              <a:off x="2562" y="2251"/>
              <a:ext cx="318" cy="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173"/>
            <p:cNvSpPr>
              <a:spLocks noChangeShapeType="1"/>
            </p:cNvSpPr>
            <p:nvPr/>
          </p:nvSpPr>
          <p:spPr bwMode="auto">
            <a:xfrm>
              <a:off x="2562" y="2840"/>
              <a:ext cx="0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6703" name="Text Box 175"/>
          <p:cNvSpPr txBox="1">
            <a:spLocks noChangeArrowheads="1"/>
          </p:cNvSpPr>
          <p:nvPr/>
        </p:nvSpPr>
        <p:spPr bwMode="auto">
          <a:xfrm>
            <a:off x="4932363" y="2205038"/>
            <a:ext cx="30241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一个解（布局）为：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( 1, 3, 0, 2 )</a:t>
            </a:r>
          </a:p>
        </p:txBody>
      </p:sp>
      <p:sp>
        <p:nvSpPr>
          <p:cNvPr id="36886" name="Text Box 140"/>
          <p:cNvSpPr txBox="1">
            <a:spLocks noChangeArrowheads="1"/>
          </p:cNvSpPr>
          <p:nvPr/>
        </p:nvSpPr>
        <p:spPr bwMode="auto">
          <a:xfrm>
            <a:off x="1785938" y="47148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1799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40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697" grpId="0"/>
      <p:bldP spid="40670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EBB212-3E74-4C03-B701-19A0478BE5E4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6313B-7478-47D5-8E2C-635CE312422B}" type="slidenum">
              <a:rPr lang="en-US" altLang="zh-CN" sz="1400"/>
              <a:pPr eaLnBrk="1" hangingPunct="1"/>
              <a:t>85</a:t>
            </a:fld>
            <a:endParaRPr lang="en-US" altLang="zh-CN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29225"/>
            <a:ext cx="7772400" cy="866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图是</a:t>
            </a:r>
            <a:r>
              <a:rPr lang="en-US" altLang="zh-CN" sz="2400" smtClean="0"/>
              <a:t>4-</a:t>
            </a:r>
            <a:r>
              <a:rPr lang="zh-CN" altLang="en-US" sz="2400" smtClean="0"/>
              <a:t>皇后问题的解空间树。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解状态中包含答案状态</a:t>
            </a:r>
            <a:r>
              <a:rPr lang="en-US" altLang="zh-CN" sz="2400" smtClean="0"/>
              <a:t>31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39</a:t>
            </a:r>
            <a:r>
              <a:rPr lang="zh-CN" altLang="en-US" sz="2400" smtClean="0"/>
              <a:t>。</a:t>
            </a:r>
          </a:p>
        </p:txBody>
      </p:sp>
      <p:pic>
        <p:nvPicPr>
          <p:cNvPr id="37895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4963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76E49F-D0A9-4F2F-A032-86107F9BEFDC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389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D6CBE-2BE9-455B-A9CC-6496B5AFB939}" type="slidenum">
              <a:rPr lang="en-US" altLang="zh-CN" sz="1400"/>
              <a:pPr eaLnBrk="1" hangingPunct="1"/>
              <a:t>86</a:t>
            </a:fld>
            <a:endParaRPr lang="en-US" altLang="zh-CN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52963"/>
            <a:ext cx="7772400" cy="14430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一般称这种用于确定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个元素的排列满足某些性质的解空间树为</a:t>
            </a:r>
            <a:r>
              <a:rPr lang="zh-CN" altLang="en-US" sz="2400" smtClean="0">
                <a:solidFill>
                  <a:srgbClr val="FF0000"/>
                </a:solidFill>
              </a:rPr>
              <a:t>排列树</a:t>
            </a:r>
            <a:r>
              <a:rPr lang="zh-CN" altLang="en-US" sz="2400" smtClean="0"/>
              <a:t>（</a:t>
            </a:r>
            <a:r>
              <a:rPr lang="en-US" altLang="zh-CN" sz="2400" smtClean="0"/>
              <a:t>permutationtree</a:t>
            </a:r>
            <a:r>
              <a:rPr lang="zh-CN" altLang="en-US" sz="2400" smtClean="0"/>
              <a:t>）。排列树有</a:t>
            </a:r>
            <a:r>
              <a:rPr lang="en-US" altLang="zh-CN" sz="2400" smtClean="0"/>
              <a:t>n!</a:t>
            </a:r>
            <a:r>
              <a:rPr lang="zh-CN" altLang="en-US" sz="2400" smtClean="0"/>
              <a:t>个叶子结点，遍历排列树的时间为</a:t>
            </a:r>
            <a:r>
              <a:rPr lang="en-US" altLang="zh-CN" sz="2400" smtClean="0">
                <a:solidFill>
                  <a:srgbClr val="FF0000"/>
                </a:solidFill>
              </a:rPr>
              <a:t>O(n!)</a:t>
            </a:r>
            <a:r>
              <a:rPr lang="zh-CN" altLang="en-US" sz="2400" smtClean="0"/>
              <a:t>。</a:t>
            </a:r>
            <a:endParaRPr lang="zh-CN" altLang="en-US" sz="2000" smtClean="0"/>
          </a:p>
        </p:txBody>
      </p:sp>
      <p:pic>
        <p:nvPicPr>
          <p:cNvPr id="38919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7921625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6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D2118A-6B55-4003-B405-3A54B62F3CE4}" type="datetime1">
              <a:rPr lang="zh-CN" altLang="en-US" sz="1400" smtClean="0"/>
              <a:pPr eaLnBrk="1" hangingPunct="1"/>
              <a:t>2018/12/20</a:t>
            </a:fld>
            <a:endParaRPr lang="en-US" altLang="zh-CN" sz="1400" smtClean="0"/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882EAE-2D9F-48FC-8762-62F732C7E811}" type="slidenum">
              <a:rPr lang="en-US" altLang="zh-CN" sz="1400"/>
              <a:pPr eaLnBrk="1" hangingPunct="1"/>
              <a:t>87</a:t>
            </a:fld>
            <a:endParaRPr lang="en-US" altLang="zh-CN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820738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3200400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如图显示了</a:t>
            </a:r>
            <a:r>
              <a:rPr lang="en-US" altLang="zh-CN" smtClean="0"/>
              <a:t>4-</a:t>
            </a:r>
            <a:r>
              <a:rPr lang="zh-CN" altLang="en-US" smtClean="0"/>
              <a:t>皇后问题在得到第一个答案状态时，实际生成的那部分解空间树。图中，</a:t>
            </a:r>
            <a:r>
              <a:rPr lang="en-US" altLang="zh-CN" smtClean="0"/>
              <a:t>B</a:t>
            </a:r>
            <a:r>
              <a:rPr lang="zh-CN" altLang="en-US" smtClean="0"/>
              <a:t>代表被限制的结点，</a:t>
            </a:r>
            <a:r>
              <a:rPr lang="en-US" altLang="zh-CN" smtClean="0"/>
              <a:t>ans</a:t>
            </a:r>
            <a:r>
              <a:rPr lang="zh-CN" altLang="en-US" smtClean="0"/>
              <a:t>是第一个答案结点。</a:t>
            </a:r>
          </a:p>
        </p:txBody>
      </p:sp>
      <p:pic>
        <p:nvPicPr>
          <p:cNvPr id="39943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7879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9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5.7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最</a:t>
            </a:r>
            <a:r>
              <a:rPr lang="zh-CN" altLang="en-US" sz="4000" kern="0" dirty="0">
                <a:solidFill>
                  <a:srgbClr val="000000"/>
                </a:solidFill>
              </a:rPr>
              <a:t>大团问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Clique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236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3183480"/>
            <a:ext cx="8927976" cy="3601482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问题描述</a:t>
            </a:r>
            <a:endParaRPr lang="en-US" altLang="zh-CN" sz="2200" b="1" dirty="0">
              <a:cs typeface="+mn-cs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给定无向图</a:t>
            </a:r>
            <a:r>
              <a:rPr lang="en-US" altLang="zh-CN" sz="2200" dirty="0"/>
              <a:t>G=(V</a:t>
            </a:r>
            <a:r>
              <a:rPr lang="zh-CN" altLang="en-US" sz="2200" dirty="0"/>
              <a:t>，</a:t>
            </a:r>
            <a:r>
              <a:rPr lang="en-US" altLang="zh-CN" sz="2200" dirty="0"/>
              <a:t>E)</a:t>
            </a:r>
            <a:r>
              <a:rPr lang="zh-CN" altLang="en-US" sz="2200" dirty="0"/>
              <a:t>和</a:t>
            </a:r>
            <a:r>
              <a:rPr lang="en-US" altLang="zh-CN" sz="2200" dirty="0"/>
              <a:t>G</a:t>
            </a:r>
            <a:r>
              <a:rPr lang="zh-CN" altLang="en-US" sz="2200" dirty="0"/>
              <a:t>的完全子图</a:t>
            </a:r>
            <a:r>
              <a:rPr lang="en-US" altLang="zh-CN" sz="2200" dirty="0" smtClean="0"/>
              <a:t>U</a:t>
            </a:r>
          </a:p>
          <a:p>
            <a:pPr marL="1408050" lvl="2" indent="-43200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完全子</a:t>
            </a:r>
            <a:r>
              <a:rPr lang="zh-CN" altLang="en-US" sz="2200" dirty="0">
                <a:latin typeface="+mn-lt"/>
              </a:rPr>
              <a:t>图</a:t>
            </a:r>
            <a:r>
              <a:rPr lang="zh-CN" altLang="en-US" sz="2200" dirty="0" smtClean="0">
                <a:latin typeface="+mn-lt"/>
              </a:rPr>
              <a:t>：</a:t>
            </a:r>
            <a:r>
              <a:rPr lang="en-US" altLang="zh-CN" sz="2200" dirty="0">
                <a:latin typeface="+mn-lt"/>
              </a:rPr>
              <a:t> U</a:t>
            </a:r>
            <a:r>
              <a:rPr lang="en-US" altLang="zh-CN" sz="2200" dirty="0">
                <a:latin typeface="+mn-lt"/>
                <a:sym typeface="Symbol" pitchFamily="18" charset="2"/>
              </a:rPr>
              <a:t>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且</a:t>
            </a:r>
            <a:r>
              <a:rPr lang="zh-CN" altLang="en-US" sz="2200" dirty="0" smtClean="0">
                <a:latin typeface="+mn-lt"/>
              </a:rPr>
              <a:t>对</a:t>
            </a:r>
            <a:r>
              <a:rPr lang="zh-CN" altLang="en-US" sz="2200" dirty="0">
                <a:latin typeface="+mn-lt"/>
              </a:rPr>
              <a:t>任意</a:t>
            </a:r>
            <a:r>
              <a:rPr lang="en-GB" altLang="zh-CN" sz="2200" dirty="0" err="1" smtClean="0">
                <a:latin typeface="+mn-lt"/>
              </a:rPr>
              <a:t>u∈U</a:t>
            </a:r>
            <a:r>
              <a:rPr lang="zh-CN" altLang="en-US" sz="2200" dirty="0" smtClean="0">
                <a:latin typeface="+mn-lt"/>
              </a:rPr>
              <a:t>和</a:t>
            </a:r>
            <a:r>
              <a:rPr lang="en-GB" altLang="zh-CN" sz="2200" dirty="0" err="1" smtClean="0">
                <a:latin typeface="+mn-lt"/>
              </a:rPr>
              <a:t>v</a:t>
            </a:r>
            <a:r>
              <a:rPr lang="en-GB" altLang="zh-CN" sz="2200" dirty="0" err="1">
                <a:latin typeface="+mn-lt"/>
              </a:rPr>
              <a:t>∈</a:t>
            </a:r>
            <a:r>
              <a:rPr lang="en-GB" altLang="zh-CN" sz="2200" dirty="0" err="1" smtClean="0">
                <a:latin typeface="+mn-lt"/>
              </a:rPr>
              <a:t>U</a:t>
            </a:r>
            <a:r>
              <a:rPr lang="zh-CN" altLang="en-US" sz="2200" dirty="0" smtClean="0">
                <a:latin typeface="+mn-lt"/>
              </a:rPr>
              <a:t>，有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u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v) ∈ </a:t>
            </a:r>
            <a:r>
              <a:rPr lang="en-GB" altLang="zh-CN" sz="2200" dirty="0" smtClean="0">
                <a:latin typeface="+mn-lt"/>
              </a:rPr>
              <a:t>E</a:t>
            </a: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定义：</a:t>
            </a:r>
            <a:r>
              <a:rPr lang="en-US" altLang="zh-CN" sz="2200" dirty="0"/>
              <a:t>U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团</a:t>
            </a:r>
            <a:r>
              <a:rPr lang="zh-CN" altLang="en-US" sz="2200" dirty="0" smtClean="0"/>
              <a:t>，当</a:t>
            </a:r>
            <a:r>
              <a:rPr lang="zh-CN" altLang="en-US" sz="2200" dirty="0"/>
              <a:t>且仅当</a:t>
            </a:r>
            <a:r>
              <a:rPr lang="en-US" altLang="zh-CN" sz="2200" dirty="0"/>
              <a:t>U</a:t>
            </a:r>
            <a:r>
              <a:rPr lang="zh-CN" altLang="en-US" sz="2200" dirty="0"/>
              <a:t>不包含在</a:t>
            </a:r>
            <a:r>
              <a:rPr lang="en-US" altLang="zh-CN" sz="2200" dirty="0"/>
              <a:t>G</a:t>
            </a:r>
            <a:r>
              <a:rPr lang="zh-CN" altLang="en-US" sz="2200" dirty="0"/>
              <a:t>的更大的完全子图</a:t>
            </a:r>
            <a:r>
              <a:rPr lang="zh-CN" altLang="en-US" sz="2200" dirty="0" smtClean="0"/>
              <a:t>中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altLang="zh-CN" sz="2200" dirty="0" smtClean="0"/>
              <a:t>G</a:t>
            </a:r>
            <a:r>
              <a:rPr lang="zh-CN" altLang="en-US" sz="2200" dirty="0" smtClean="0"/>
              <a:t>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最大团</a:t>
            </a:r>
            <a:r>
              <a:rPr lang="zh-CN" altLang="en-US" sz="2200" dirty="0" smtClean="0"/>
              <a:t>是指：</a:t>
            </a:r>
            <a:r>
              <a:rPr lang="en-US" altLang="zh-CN" sz="2200" dirty="0" smtClean="0"/>
              <a:t>G</a:t>
            </a:r>
            <a:r>
              <a:rPr lang="zh-CN" altLang="en-US" sz="2200" dirty="0" smtClean="0"/>
              <a:t>中所含顶点数最多的团</a:t>
            </a:r>
            <a:endParaRPr lang="en-US" altLang="zh-CN" sz="22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763688" y="836712"/>
            <a:ext cx="6192688" cy="2501290"/>
            <a:chOff x="1763688" y="836712"/>
            <a:chExt cx="6192688" cy="2501290"/>
          </a:xfrm>
        </p:grpSpPr>
        <p:sp>
          <p:nvSpPr>
            <p:cNvPr id="6" name="矩形 5"/>
            <p:cNvSpPr/>
            <p:nvPr/>
          </p:nvSpPr>
          <p:spPr>
            <a:xfrm>
              <a:off x="2123728" y="2816628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248834" name="Picture 2" descr="E:\资料存档\课堂教学\算法分析与设计\我的课件\graph\CH05\最大团3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836712"/>
              <a:ext cx="5762477" cy="1918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5292080" y="2816628"/>
              <a:ext cx="2664296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的完全子图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U</a:t>
              </a:r>
              <a:endParaRPr lang="zh-CN" altLang="en-US" sz="2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2267744" y="3426430"/>
            <a:ext cx="6012668" cy="5213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思考：团和最大团的区别？</a:t>
            </a:r>
            <a:endParaRPr lang="zh-CN" altLang="en-US" sz="2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生成问题状态的基本方法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基本概念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扩展结点：一个正在产生子结点的结点称为扩展结点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活结点：一个自身已生成但其子结点尚未全部生成的结点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死结点：一个所有子结点已经产生的结点称做死结点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深度优先的问题状态生成</a:t>
            </a:r>
            <a:r>
              <a:rPr lang="zh-CN" altLang="en-US" sz="2200" b="0" dirty="0" smtClean="0"/>
              <a:t>法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对一个扩展结点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，一</a:t>
            </a:r>
            <a:r>
              <a:rPr lang="zh-CN" altLang="en-US" sz="2200" dirty="0"/>
              <a:t>旦产生了它的一个子结点</a:t>
            </a:r>
            <a:r>
              <a:rPr lang="en-US" altLang="zh-CN" sz="2200" dirty="0" smtClean="0"/>
              <a:t>C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则将其作为</a:t>
            </a:r>
            <a:r>
              <a:rPr lang="zh-CN" altLang="en-US" sz="2200" dirty="0" smtClean="0"/>
              <a:t>新扩</a:t>
            </a:r>
            <a:r>
              <a:rPr lang="zh-CN" altLang="en-US" sz="2200" dirty="0"/>
              <a:t>展结点，并对以</a:t>
            </a:r>
            <a:r>
              <a:rPr lang="en-US" altLang="zh-CN" sz="2200" dirty="0"/>
              <a:t>C</a:t>
            </a:r>
            <a:r>
              <a:rPr lang="zh-CN" altLang="en-US" sz="2200" dirty="0"/>
              <a:t>为根的子树进行穷尽搜索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在完成对子树</a:t>
            </a:r>
            <a:r>
              <a:rPr lang="en-US" altLang="zh-CN" sz="2200" dirty="0"/>
              <a:t>C</a:t>
            </a:r>
            <a:r>
              <a:rPr lang="zh-CN" altLang="en-US" sz="2200" dirty="0"/>
              <a:t>的穷尽搜索后，将</a:t>
            </a:r>
            <a:r>
              <a:rPr lang="en-US" altLang="zh-CN" sz="2200" dirty="0"/>
              <a:t>R</a:t>
            </a:r>
            <a:r>
              <a:rPr lang="zh-CN" altLang="en-US" sz="2200" dirty="0"/>
              <a:t>重新变成扩展结点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继续生成</a:t>
            </a:r>
            <a:r>
              <a:rPr lang="en-US" altLang="zh-CN" sz="2200" dirty="0"/>
              <a:t>R</a:t>
            </a:r>
            <a:r>
              <a:rPr lang="zh-CN" altLang="en-US" sz="2200" dirty="0"/>
              <a:t>的下一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子结点</a:t>
            </a:r>
            <a:r>
              <a:rPr lang="zh-CN" altLang="en-US" sz="2200" dirty="0" smtClean="0"/>
              <a:t>，若存</a:t>
            </a:r>
            <a:r>
              <a:rPr lang="zh-CN" altLang="en-US" sz="2200" dirty="0"/>
              <a:t>在，则对其进行穷尽搜索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宽度优先的问题状态生成法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在一个扩展结点变成死结点之前，它一直是扩展结点</a:t>
            </a:r>
          </a:p>
        </p:txBody>
      </p:sp>
    </p:spTree>
    <p:extLst>
      <p:ext uri="{BB962C8B-B14F-4D97-AF65-F5344CB8AC3E}">
        <p14:creationId xmlns:p14="http://schemas.microsoft.com/office/powerpoint/2010/main" val="23050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3068960"/>
            <a:ext cx="8927976" cy="374549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基本概念</a:t>
            </a:r>
            <a:endParaRPr lang="en-US" altLang="zh-CN" sz="2200" b="1" dirty="0">
              <a:cs typeface="+mn-cs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</a:t>
            </a:r>
            <a:r>
              <a:rPr lang="zh-CN" altLang="en-US" sz="2200" dirty="0"/>
              <a:t>图：子集</a:t>
            </a:r>
            <a:r>
              <a:rPr lang="en-US" altLang="zh-CN" sz="2200" dirty="0"/>
              <a:t>{1,2}</a:t>
            </a:r>
            <a:r>
              <a:rPr lang="zh-CN" altLang="en-US" sz="2200" dirty="0"/>
              <a:t>是图</a:t>
            </a:r>
            <a:r>
              <a:rPr lang="en-US" altLang="zh-CN" sz="2200" dirty="0"/>
              <a:t>G</a:t>
            </a:r>
            <a:r>
              <a:rPr lang="zh-CN" altLang="en-US" sz="2200" dirty="0" smtClean="0"/>
              <a:t>的大</a:t>
            </a:r>
            <a:r>
              <a:rPr lang="zh-CN" altLang="en-US" sz="2200" dirty="0"/>
              <a:t>小为</a:t>
            </a:r>
            <a:r>
              <a:rPr lang="en-US" altLang="zh-CN" sz="2200" dirty="0"/>
              <a:t>2</a:t>
            </a:r>
            <a:r>
              <a:rPr lang="zh-CN" altLang="en-US" sz="2200" dirty="0"/>
              <a:t>的完全子图，但不是一个团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因为它包含于</a:t>
            </a:r>
            <a:r>
              <a:rPr lang="en-US" altLang="zh-CN" sz="2200" dirty="0"/>
              <a:t>G</a:t>
            </a:r>
            <a:r>
              <a:rPr lang="zh-CN" altLang="en-US" sz="2200" dirty="0"/>
              <a:t>的更大的完全子图</a:t>
            </a:r>
            <a:r>
              <a:rPr lang="en-US" altLang="zh-CN" sz="2200" dirty="0"/>
              <a:t>{1,2,5}</a:t>
            </a:r>
            <a:r>
              <a:rPr lang="zh-CN" altLang="en-US" sz="2200" dirty="0"/>
              <a:t>之中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子集</a:t>
            </a:r>
            <a:r>
              <a:rPr lang="en-US" altLang="zh-CN" sz="2200" dirty="0"/>
              <a:t>{1,2,5}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的一个最大团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子集</a:t>
            </a:r>
            <a:r>
              <a:rPr lang="en-US" altLang="zh-CN" sz="2200" dirty="0"/>
              <a:t>{1,4,5}</a:t>
            </a:r>
            <a:r>
              <a:rPr lang="zh-CN" altLang="en-US" sz="2200" dirty="0"/>
              <a:t>和</a:t>
            </a:r>
            <a:r>
              <a:rPr lang="en-US" altLang="zh-CN" sz="2200" dirty="0"/>
              <a:t>{2,3,5}</a:t>
            </a:r>
            <a:r>
              <a:rPr lang="zh-CN" altLang="en-US" sz="2200" dirty="0"/>
              <a:t>也是</a:t>
            </a:r>
            <a:r>
              <a:rPr lang="en-US" altLang="zh-CN" sz="2200" dirty="0"/>
              <a:t>G</a:t>
            </a:r>
            <a:r>
              <a:rPr lang="zh-CN" altLang="en-US" sz="2200" dirty="0"/>
              <a:t>的最大</a:t>
            </a:r>
            <a:r>
              <a:rPr lang="zh-CN" altLang="en-US" sz="2200" dirty="0" smtClean="0"/>
              <a:t>团</a:t>
            </a:r>
            <a:endParaRPr lang="zh-CN" altLang="en-US" sz="2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982479" y="880351"/>
            <a:ext cx="3179045" cy="2764673"/>
            <a:chOff x="899592" y="3849997"/>
            <a:chExt cx="3179045" cy="2764673"/>
          </a:xfrm>
        </p:grpSpPr>
        <p:sp>
          <p:nvSpPr>
            <p:cNvPr id="6" name="矩形 5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7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5220072" y="5328134"/>
            <a:ext cx="3744416" cy="5213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…… </a:t>
            </a:r>
            <a:r>
              <a:rPr lang="zh-CN" altLang="en-US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最大团是唯一的么？</a:t>
            </a:r>
            <a:endParaRPr lang="zh-CN" altLang="en-US" sz="2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无向图的补图 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无向图</a:t>
            </a:r>
            <a:r>
              <a:rPr lang="en-US" altLang="zh-CN" sz="2200" dirty="0"/>
              <a:t>G=(V</a:t>
            </a:r>
            <a:r>
              <a:rPr lang="zh-CN" altLang="en-US" sz="2200" dirty="0"/>
              <a:t>，</a:t>
            </a:r>
            <a:r>
              <a:rPr lang="en-US" altLang="zh-CN" sz="2200" dirty="0" smtClean="0"/>
              <a:t>E)</a:t>
            </a:r>
            <a:r>
              <a:rPr lang="zh-CN" altLang="en-US" sz="2200" dirty="0" smtClean="0"/>
              <a:t>的补图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en-US" altLang="zh-CN" sz="2200" dirty="0">
                <a:latin typeface="+mn-lt"/>
              </a:rPr>
              <a:t>’=(</a:t>
            </a:r>
            <a:r>
              <a:rPr lang="en-US" altLang="zh-CN" sz="2200" dirty="0" smtClean="0">
                <a:latin typeface="+mn-lt"/>
              </a:rPr>
              <a:t>V’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E’)</a:t>
            </a:r>
            <a:r>
              <a:rPr lang="zh-CN" altLang="en-US" sz="2200" dirty="0" smtClean="0">
                <a:latin typeface="+mn-lt"/>
              </a:rPr>
              <a:t> 定</a:t>
            </a:r>
            <a:r>
              <a:rPr lang="zh-CN" altLang="en-US" sz="2200" dirty="0">
                <a:latin typeface="+mn-lt"/>
              </a:rPr>
              <a:t>义为</a:t>
            </a:r>
            <a:endParaRPr lang="en-US" altLang="zh-CN" sz="2200" dirty="0">
              <a:latin typeface="+mn-lt"/>
            </a:endParaRPr>
          </a:p>
          <a:p>
            <a:pPr marL="1296000" lvl="2" indent="-43200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en-US" altLang="zh-CN" sz="2200" dirty="0" smtClean="0">
                <a:latin typeface="+mn-lt"/>
              </a:rPr>
              <a:t>V’=V</a:t>
            </a:r>
            <a:r>
              <a:rPr lang="zh-CN" altLang="en-US" sz="2200" dirty="0" smtClean="0">
                <a:latin typeface="+mn-lt"/>
              </a:rPr>
              <a:t>，且</a:t>
            </a:r>
            <a:r>
              <a:rPr lang="en-US" altLang="zh-CN" sz="2200" dirty="0" smtClean="0">
                <a:latin typeface="+mn-lt"/>
              </a:rPr>
              <a:t>(u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v)</a:t>
            </a:r>
            <a:r>
              <a:rPr lang="en-US" altLang="zh-CN" sz="2200" dirty="0" smtClean="0">
                <a:latin typeface="+mn-lt"/>
                <a:sym typeface="Symbol" pitchFamily="18" charset="2"/>
              </a:rPr>
              <a:t></a:t>
            </a:r>
            <a:r>
              <a:rPr lang="en-US" altLang="zh-CN" sz="2200" dirty="0" smtClean="0">
                <a:latin typeface="+mn-lt"/>
              </a:rPr>
              <a:t>E’ </a:t>
            </a:r>
            <a:r>
              <a:rPr lang="zh-CN" altLang="en-US" sz="2200" dirty="0" smtClean="0">
                <a:latin typeface="+mn-lt"/>
              </a:rPr>
              <a:t>当且仅当 </a:t>
            </a:r>
            <a:r>
              <a:rPr lang="en-US" altLang="zh-CN" sz="2200" dirty="0" smtClean="0">
                <a:latin typeface="+mn-lt"/>
              </a:rPr>
              <a:t>(u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v)</a:t>
            </a:r>
            <a:r>
              <a:rPr lang="en-US" altLang="zh-CN" sz="2200" dirty="0" smtClean="0">
                <a:latin typeface="+mn-lt"/>
                <a:sym typeface="Symbol" pitchFamily="18" charset="2"/>
              </a:rPr>
              <a:t> </a:t>
            </a:r>
            <a:r>
              <a:rPr lang="en-US" altLang="zh-CN" sz="2200" dirty="0" smtClean="0">
                <a:latin typeface="+mn-lt"/>
              </a:rPr>
              <a:t>E</a:t>
            </a: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显然：补图的概念是相</a:t>
            </a:r>
            <a:r>
              <a:rPr lang="zh-CN" altLang="en-US" sz="2200" dirty="0"/>
              <a:t>对于完全</a:t>
            </a:r>
            <a:r>
              <a:rPr lang="zh-CN" altLang="en-US" sz="2200" dirty="0" smtClean="0"/>
              <a:t>图定义的</a:t>
            </a:r>
            <a:endParaRPr lang="en-US" altLang="zh-CN" sz="2200" dirty="0" smtClean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92566" y="990377"/>
            <a:ext cx="2890041" cy="2513339"/>
            <a:chOff x="5148064" y="3849997"/>
            <a:chExt cx="3179045" cy="2764673"/>
          </a:xfrm>
        </p:grpSpPr>
        <p:sp>
          <p:nvSpPr>
            <p:cNvPr id="5" name="矩形 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1044094" y="990377"/>
            <a:ext cx="2890041" cy="2513339"/>
            <a:chOff x="899592" y="3849997"/>
            <a:chExt cx="3179045" cy="2764673"/>
          </a:xfrm>
        </p:grpSpPr>
        <p:sp>
          <p:nvSpPr>
            <p:cNvPr id="8" name="矩形 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7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最</a:t>
            </a:r>
            <a:r>
              <a:rPr lang="zh-CN" altLang="en-US" sz="2200" dirty="0">
                <a:latin typeface="+mn-lt"/>
              </a:rPr>
              <a:t>大独立集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如果</a:t>
            </a:r>
            <a:r>
              <a:rPr lang="en-US" altLang="zh-CN" sz="2200" dirty="0">
                <a:latin typeface="+mn-lt"/>
              </a:rPr>
              <a:t>U</a:t>
            </a:r>
            <a:r>
              <a:rPr lang="en-US" altLang="zh-CN" sz="2200" dirty="0">
                <a:latin typeface="+mn-lt"/>
                <a:sym typeface="Symbol" pitchFamily="18" charset="2"/>
              </a:rPr>
              <a:t>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且对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</a:rPr>
              <a:t>任意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 err="1">
                <a:latin typeface="+mn-lt"/>
              </a:rPr>
              <a:t>v</a:t>
            </a:r>
            <a:r>
              <a:rPr lang="en-US" altLang="zh-CN" sz="2200" dirty="0" err="1">
                <a:latin typeface="+mn-lt"/>
                <a:sym typeface="Symbol" pitchFamily="18" charset="2"/>
              </a:rPr>
              <a:t>∈</a:t>
            </a:r>
            <a:r>
              <a:rPr lang="en-US" altLang="zh-CN" sz="2200" dirty="0" err="1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有</a:t>
            </a:r>
            <a:r>
              <a:rPr lang="en-US" altLang="zh-CN" sz="2200" dirty="0">
                <a:latin typeface="+mn-lt"/>
              </a:rPr>
              <a:t>(u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>
                <a:latin typeface="+mn-lt"/>
              </a:rPr>
              <a:t>v)</a:t>
            </a:r>
            <a:r>
              <a:rPr lang="en-US" altLang="zh-CN" sz="2200" dirty="0">
                <a:latin typeface="+mn-lt"/>
                <a:sym typeface="Symbol" pitchFamily="18" charset="2"/>
              </a:rPr>
              <a:t></a:t>
            </a:r>
            <a:r>
              <a:rPr lang="en-US" altLang="zh-CN" sz="2200" dirty="0">
                <a:latin typeface="+mn-lt"/>
              </a:rPr>
              <a:t>E</a:t>
            </a:r>
            <a:r>
              <a:rPr lang="zh-CN" altLang="en-US" sz="2200" dirty="0">
                <a:latin typeface="+mn-lt"/>
              </a:rPr>
              <a:t>，则称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  <a:cs typeface="+mn-cs"/>
              </a:rPr>
              <a:t>空子图</a:t>
            </a:r>
            <a:endParaRPr lang="en-US" altLang="zh-CN" sz="22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空子图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的独立集</a:t>
            </a:r>
            <a:r>
              <a:rPr lang="zh-CN" altLang="en-US" sz="2200" b="1" dirty="0">
                <a:latin typeface="+mn-lt"/>
              </a:rPr>
              <a:t>当且仅当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不包含在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的更大的空子图中</a:t>
            </a:r>
            <a:endParaRPr lang="en-US" altLang="zh-CN" sz="2200" dirty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的最大独立集：是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中所含顶点数最多的独立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3754" y="830065"/>
            <a:ext cx="6299956" cy="2675245"/>
            <a:chOff x="1553754" y="771073"/>
            <a:chExt cx="6299956" cy="2675245"/>
          </a:xfrm>
        </p:grpSpPr>
        <p:sp>
          <p:nvSpPr>
            <p:cNvPr id="5" name="矩形 4"/>
            <p:cNvSpPr/>
            <p:nvPr/>
          </p:nvSpPr>
          <p:spPr>
            <a:xfrm>
              <a:off x="5364088" y="2924944"/>
              <a:ext cx="248962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的空子图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5018" y="2924944"/>
              <a:ext cx="2802966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249858" name="Picture 2" descr="E:\资料存档\课堂教学\算法分析与设计\我的课件\graph\CH05\最大团4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54" y="771073"/>
              <a:ext cx="6036494" cy="2009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16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最</a:t>
            </a:r>
            <a:r>
              <a:rPr lang="zh-CN" altLang="en-US" sz="2200" dirty="0">
                <a:latin typeface="+mn-lt"/>
              </a:rPr>
              <a:t>大独立集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如图：</a:t>
            </a:r>
            <a:r>
              <a:rPr lang="en-US" altLang="zh-CN" sz="2200" dirty="0" smtClean="0">
                <a:latin typeface="+mn-lt"/>
              </a:rPr>
              <a:t>{</a:t>
            </a:r>
            <a:r>
              <a:rPr lang="en-US" altLang="zh-CN" sz="2200" dirty="0">
                <a:latin typeface="+mn-lt"/>
              </a:rPr>
              <a:t>2,4}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的一个空子图，同时也是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的一个最大独立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 smtClean="0">
                <a:latin typeface="+mn-lt"/>
              </a:rPr>
              <a:t>{</a:t>
            </a:r>
            <a:r>
              <a:rPr lang="en-US" altLang="zh-CN" sz="2200" dirty="0">
                <a:latin typeface="+mn-lt"/>
              </a:rPr>
              <a:t>1,2}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的空子图，但它不是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因为它包含在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</a:t>
            </a:r>
            <a:r>
              <a:rPr lang="en-US" altLang="zh-CN" sz="2200" dirty="0">
                <a:latin typeface="+mn-lt"/>
              </a:rPr>
              <a:t>{1,2,5}</a:t>
            </a:r>
            <a:r>
              <a:rPr lang="zh-CN" altLang="en-US" sz="2200" dirty="0">
                <a:latin typeface="+mn-lt"/>
              </a:rPr>
              <a:t>中</a:t>
            </a:r>
            <a:endParaRPr lang="en-US" altLang="zh-CN" sz="2200" dirty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>
                <a:latin typeface="+mn-lt"/>
              </a:rPr>
              <a:t>{1,2,5}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的最大独立集</a:t>
            </a:r>
            <a:endParaRPr lang="en-US" altLang="zh-CN" sz="2200" dirty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>
                <a:latin typeface="+mn-lt"/>
              </a:rPr>
              <a:t>{1,4,5}</a:t>
            </a:r>
            <a:r>
              <a:rPr lang="zh-CN" altLang="en-US" sz="2200" dirty="0">
                <a:latin typeface="+mn-lt"/>
              </a:rPr>
              <a:t>和</a:t>
            </a:r>
            <a:r>
              <a:rPr lang="en-US" altLang="zh-CN" sz="2200" dirty="0">
                <a:latin typeface="+mn-lt"/>
              </a:rPr>
              <a:t>{2,3,5}</a:t>
            </a:r>
            <a:r>
              <a:rPr lang="zh-CN" altLang="en-US" sz="2200" dirty="0">
                <a:latin typeface="+mn-lt"/>
              </a:rPr>
              <a:t>也是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的最大独立集</a:t>
            </a:r>
            <a:endParaRPr lang="en-US" altLang="zh-CN" sz="2200" dirty="0"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92566" y="990377"/>
            <a:ext cx="2890041" cy="2513339"/>
            <a:chOff x="5148064" y="3849997"/>
            <a:chExt cx="3179045" cy="2764673"/>
          </a:xfrm>
        </p:grpSpPr>
        <p:sp>
          <p:nvSpPr>
            <p:cNvPr id="15" name="矩形 1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1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1044094" y="990377"/>
            <a:ext cx="2890041" cy="2513339"/>
            <a:chOff x="899592" y="3849997"/>
            <a:chExt cx="3179045" cy="2764673"/>
          </a:xfrm>
        </p:grpSpPr>
        <p:sp>
          <p:nvSpPr>
            <p:cNvPr id="18" name="矩形 1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1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08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658878"/>
            <a:ext cx="8884434" cy="3198039"/>
          </a:xfrm>
          <a:prstGeom prst="rect">
            <a:avLst/>
          </a:prstGeom>
        </p:spPr>
        <p:txBody>
          <a:bodyPr/>
          <a:lstStyle/>
          <a:p>
            <a:pPr marL="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  <a:cs typeface="+mn-cs"/>
              </a:rPr>
              <a:t>无向图</a:t>
            </a:r>
            <a:r>
              <a:rPr lang="en-US" altLang="zh-CN" sz="2200" dirty="0" smtClean="0">
                <a:latin typeface="+mn-lt"/>
                <a:cs typeface="+mn-cs"/>
              </a:rPr>
              <a:t>G</a:t>
            </a:r>
            <a:r>
              <a:rPr lang="zh-CN" altLang="en-US" sz="2200" dirty="0" smtClean="0">
                <a:latin typeface="+mn-lt"/>
                <a:cs typeface="+mn-cs"/>
              </a:rPr>
              <a:t>的最大团和最大独立集问题是等价的</a:t>
            </a:r>
            <a:endParaRPr lang="en-US" altLang="zh-CN" sz="2200" dirty="0" smtClean="0">
              <a:latin typeface="+mn-lt"/>
              <a:cs typeface="+mn-cs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的完全子图，则它也是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的空子图，反之亦然</a:t>
            </a:r>
            <a:endParaRPr lang="en-US" altLang="zh-CN" sz="2200" dirty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>
                <a:latin typeface="+mn-lt"/>
              </a:rPr>
              <a:t>推论：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的最大团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</a:rPr>
              <a:t>当且仅当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G’</a:t>
            </a:r>
            <a:r>
              <a:rPr lang="zh-CN" altLang="en-US" sz="2200" dirty="0">
                <a:latin typeface="+mn-lt"/>
              </a:rPr>
              <a:t>的最大独立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二者都</a:t>
            </a:r>
            <a:r>
              <a:rPr lang="zh-CN" altLang="en-US" sz="2200" dirty="0">
                <a:latin typeface="+mn-lt"/>
              </a:rPr>
              <a:t>可以看做是图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的顶点集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的子集选取问</a:t>
            </a:r>
            <a:r>
              <a:rPr lang="zh-CN" altLang="en-US" sz="2200" dirty="0" smtClean="0">
                <a:latin typeface="+mn-lt"/>
              </a:rPr>
              <a:t>题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二者</a:t>
            </a:r>
            <a:r>
              <a:rPr lang="zh-CN" altLang="en-US" sz="2200" dirty="0" smtClean="0"/>
              <a:t>都</a:t>
            </a:r>
            <a:r>
              <a:rPr lang="zh-CN" altLang="en-US" sz="2200" dirty="0" smtClean="0">
                <a:latin typeface="+mn-lt"/>
              </a:rPr>
              <a:t>可</a:t>
            </a:r>
            <a:r>
              <a:rPr lang="zh-CN" altLang="en-US" sz="2200" dirty="0">
                <a:latin typeface="+mn-lt"/>
              </a:rPr>
              <a:t>以用回溯法在</a:t>
            </a:r>
            <a:r>
              <a:rPr lang="en-US" altLang="zh-CN" sz="2200" dirty="0" smtClean="0">
                <a:latin typeface="+mn-lt"/>
              </a:rPr>
              <a:t>O(n2</a:t>
            </a:r>
            <a:r>
              <a:rPr lang="en-US" altLang="zh-CN" sz="2200" baseline="30000" dirty="0" smtClean="0">
                <a:latin typeface="+mn-lt"/>
              </a:rPr>
              <a:t>n</a:t>
            </a:r>
            <a:r>
              <a:rPr lang="en-US" altLang="zh-CN" sz="2200" dirty="0">
                <a:latin typeface="+mn-lt"/>
              </a:rPr>
              <a:t>)</a:t>
            </a:r>
            <a:r>
              <a:rPr lang="zh-CN" altLang="en-US" sz="2200" dirty="0">
                <a:latin typeface="+mn-lt"/>
              </a:rPr>
              <a:t>的时间内解决</a:t>
            </a:r>
            <a:endParaRPr lang="en-US" altLang="zh-CN" sz="2200" dirty="0" smtClean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064" y="894206"/>
            <a:ext cx="3179045" cy="2764673"/>
            <a:chOff x="5148064" y="3849997"/>
            <a:chExt cx="3179045" cy="2764673"/>
          </a:xfrm>
        </p:grpSpPr>
        <p:sp>
          <p:nvSpPr>
            <p:cNvPr id="5" name="矩形 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899592" y="894206"/>
            <a:ext cx="3179045" cy="2764673"/>
            <a:chOff x="899592" y="3849997"/>
            <a:chExt cx="3179045" cy="2764673"/>
          </a:xfrm>
        </p:grpSpPr>
        <p:sp>
          <p:nvSpPr>
            <p:cNvPr id="8" name="矩形 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57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052" y="721162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  <a:r>
              <a:rPr lang="zh-CN" altLang="en-US" sz="2200" dirty="0" smtClean="0">
                <a:latin typeface="+mn-lt"/>
              </a:rPr>
              <a:t>为</a:t>
            </a:r>
            <a:r>
              <a:rPr lang="en-US" altLang="zh-CN" sz="2200" dirty="0" smtClean="0">
                <a:latin typeface="+mn-lt"/>
              </a:rPr>
              <a:t>0/1</a:t>
            </a:r>
            <a:r>
              <a:rPr lang="zh-CN" altLang="en-US" sz="2200" dirty="0" smtClean="0">
                <a:latin typeface="+mn-lt"/>
              </a:rPr>
              <a:t>向量</a:t>
            </a:r>
            <a:endParaRPr lang="en-GB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GB" altLang="zh-CN" sz="2200" b="1" dirty="0" smtClean="0">
                <a:latin typeface="Verdana"/>
                <a:cs typeface="+mn-cs"/>
              </a:rPr>
              <a:t>x</a:t>
            </a:r>
            <a:r>
              <a:rPr lang="en-GB" altLang="zh-CN" sz="2200" b="1" baseline="-25000" dirty="0" smtClean="0">
                <a:latin typeface="Verdana"/>
                <a:cs typeface="+mn-cs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表示该顶点是否入选最大团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解题思路（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</a:rPr>
              <a:t>mark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首先设最大</a:t>
            </a:r>
            <a:r>
              <a:rPr lang="zh-CN" altLang="en-US" sz="2200" dirty="0" smtClean="0">
                <a:latin typeface="+mn-lt"/>
              </a:rPr>
              <a:t>团</a:t>
            </a:r>
            <a:r>
              <a:rPr lang="en-US" altLang="zh-CN" sz="2200" dirty="0" smtClean="0">
                <a:latin typeface="+mn-lt"/>
              </a:rPr>
              <a:t>U</a:t>
            </a:r>
            <a:r>
              <a:rPr lang="zh-CN" altLang="en-US" sz="2200" dirty="0" smtClean="0">
                <a:latin typeface="+mn-lt"/>
              </a:rPr>
              <a:t>为空集，向其</a:t>
            </a:r>
            <a:r>
              <a:rPr lang="zh-CN" altLang="en-US" sz="2200" dirty="0">
                <a:latin typeface="+mn-lt"/>
              </a:rPr>
              <a:t>中加入一个顶</a:t>
            </a:r>
            <a:r>
              <a:rPr lang="zh-CN" altLang="en-US" sz="2200" dirty="0" smtClean="0">
                <a:latin typeface="+mn-lt"/>
              </a:rPr>
              <a:t>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>
                <a:latin typeface="+mn-lt"/>
              </a:rPr>
              <a:t>0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然后依</a:t>
            </a:r>
            <a:r>
              <a:rPr lang="zh-CN" altLang="en-US" sz="2200" dirty="0" smtClean="0">
                <a:latin typeface="+mn-lt"/>
              </a:rPr>
              <a:t>次（递归地）考</a:t>
            </a:r>
            <a:r>
              <a:rPr lang="zh-CN" altLang="en-US" sz="2200" dirty="0">
                <a:latin typeface="+mn-lt"/>
              </a:rPr>
              <a:t>查其他顶点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>
                <a:latin typeface="+mn-lt"/>
              </a:rPr>
              <a:t>i</a:t>
            </a:r>
          </a:p>
          <a:p>
            <a:pPr marL="1753200" lvl="3" indent="-28575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/>
              <a:t>加</a:t>
            </a:r>
            <a:r>
              <a:rPr lang="zh-CN" altLang="en-US" sz="2200" dirty="0"/>
              <a:t>入后，</a:t>
            </a:r>
            <a:r>
              <a:rPr lang="en-US" altLang="zh-CN" sz="2200" dirty="0"/>
              <a:t>U</a:t>
            </a:r>
            <a:r>
              <a:rPr lang="zh-CN" altLang="en-US" sz="2200" dirty="0"/>
              <a:t>不再是团，则舍弃顶</a:t>
            </a:r>
            <a:r>
              <a:rPr lang="zh-CN" altLang="en-US" sz="2200" dirty="0" smtClean="0"/>
              <a:t>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zh-CN" altLang="en-US" sz="2200" dirty="0" smtClean="0"/>
              <a:t>（考查右子树）</a:t>
            </a:r>
            <a:endParaRPr lang="en-US" altLang="zh-CN" sz="2200" dirty="0"/>
          </a:p>
          <a:p>
            <a:pPr marL="1753200" lvl="3" indent="-28575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/>
              <a:t>加入后，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仍然是团？</a:t>
            </a:r>
            <a:r>
              <a:rPr lang="en-US" altLang="zh-CN" sz="2200" dirty="0" smtClean="0"/>
              <a:t> </a:t>
            </a:r>
          </a:p>
          <a:p>
            <a:pPr marL="2232000" lvl="4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考虑将该顶点加入团或者舍弃两种情况</a:t>
            </a:r>
            <a:endParaRPr lang="en-US" altLang="zh-CN" sz="2200" dirty="0" smtClean="0"/>
          </a:p>
          <a:p>
            <a:pPr marL="2232000" lvl="4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怎</a:t>
            </a:r>
            <a:r>
              <a:rPr lang="zh-CN" altLang="en-US" sz="2200" dirty="0"/>
              <a:t>样判</a:t>
            </a:r>
            <a:r>
              <a:rPr lang="zh-CN" altLang="en-US" sz="2200" dirty="0" smtClean="0"/>
              <a:t>断？</a:t>
            </a:r>
            <a:endParaRPr lang="en-US" altLang="zh-CN" sz="2200" dirty="0"/>
          </a:p>
        </p:txBody>
      </p:sp>
      <p:sp>
        <p:nvSpPr>
          <p:cNvPr id="3" name="矩形 2"/>
          <p:cNvSpPr/>
          <p:nvPr/>
        </p:nvSpPr>
        <p:spPr>
          <a:xfrm>
            <a:off x="4615215" y="245051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子</a:t>
            </a:r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集树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24729" y="6238473"/>
            <a:ext cx="421967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200" b="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v</a:t>
            </a:r>
            <a:r>
              <a:rPr lang="en-US" altLang="zh-CN" sz="2200" b="0" kern="0" baseline="-2500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i </a:t>
            </a:r>
            <a:r>
              <a:rPr lang="zh-CN" altLang="en-US" sz="2200" b="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与</a:t>
            </a:r>
            <a:r>
              <a:rPr lang="en-US" altLang="zh-CN" sz="2200" b="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U</a:t>
            </a:r>
            <a:r>
              <a:rPr lang="zh-CN" altLang="en-US" sz="2200" b="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中其余顶点均直接相连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5723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约束函</a:t>
            </a:r>
            <a:r>
              <a:rPr lang="zh-CN" altLang="en-US" sz="2200" dirty="0" smtClean="0">
                <a:latin typeface="+mn-lt"/>
              </a:rPr>
              <a:t>数：新加入的顶点是否构成团</a:t>
            </a:r>
            <a:endParaRPr lang="en-US" altLang="zh-CN" sz="2200" dirty="0" smtClean="0">
              <a:latin typeface="+mn-lt"/>
            </a:endParaRPr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顶</a:t>
            </a:r>
            <a:r>
              <a:rPr lang="zh-CN" altLang="en-US" sz="2200" dirty="0" smtClean="0"/>
              <a:t>点</a:t>
            </a:r>
            <a:r>
              <a:rPr lang="en-US" altLang="zh-CN" sz="2200" dirty="0" smtClean="0"/>
              <a:t>vi</a:t>
            </a:r>
            <a:r>
              <a:rPr lang="zh-CN" altLang="en-US" sz="2200" dirty="0" smtClean="0"/>
              <a:t>到顶</a:t>
            </a:r>
            <a:r>
              <a:rPr lang="zh-CN" altLang="en-US" sz="2200" dirty="0"/>
              <a:t>点</a:t>
            </a:r>
            <a:r>
              <a:rPr lang="zh-CN" altLang="en-US" sz="2200" dirty="0" smtClean="0"/>
              <a:t>集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中</a:t>
            </a:r>
            <a:r>
              <a:rPr lang="zh-CN" altLang="en-US" sz="2200" dirty="0"/>
              <a:t>每一个顶点都有边相</a:t>
            </a:r>
            <a:r>
              <a:rPr lang="zh-CN" altLang="en-US" sz="2200" dirty="0" smtClean="0"/>
              <a:t>连</a:t>
            </a:r>
            <a:endParaRPr lang="en-US" altLang="zh-CN" sz="2200" dirty="0" smtClean="0"/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否</a:t>
            </a:r>
            <a:r>
              <a:rPr lang="zh-CN" altLang="en-US" sz="2200" dirty="0" smtClean="0"/>
              <a:t>则可对以</a:t>
            </a:r>
            <a:r>
              <a:rPr lang="en-US" altLang="zh-CN" sz="2200" dirty="0" smtClean="0"/>
              <a:t>vi</a:t>
            </a:r>
            <a:r>
              <a:rPr lang="zh-CN" altLang="en-US" sz="2200" dirty="0" smtClean="0"/>
              <a:t>为根的左子树进行剪枝</a:t>
            </a:r>
            <a:endParaRPr lang="en-GB" altLang="zh-CN" sz="2200" dirty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限界函数：当前扩展结点代表的团是否小于当前最优解</a:t>
            </a:r>
            <a:endParaRPr lang="en-US" altLang="zh-CN" sz="2200" dirty="0" smtClean="0">
              <a:latin typeface="+mn-lt"/>
            </a:endParaRPr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若剩</a:t>
            </a:r>
            <a:r>
              <a:rPr lang="zh-CN" altLang="en-US" sz="2200" dirty="0" smtClean="0"/>
              <a:t>余顶</a:t>
            </a:r>
            <a:r>
              <a:rPr lang="zh-CN" altLang="en-US" sz="2200" dirty="0"/>
              <a:t>点数加上当前团中顶点数不大于当</a:t>
            </a:r>
            <a:r>
              <a:rPr lang="zh-CN" altLang="en-US" sz="2200" dirty="0" smtClean="0"/>
              <a:t>前最优解</a:t>
            </a:r>
            <a:endParaRPr lang="en-US" altLang="zh-CN" sz="2200" dirty="0" smtClean="0"/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则可以对</a:t>
            </a:r>
            <a:r>
              <a:rPr lang="zh-CN" altLang="en-US" sz="2200" dirty="0"/>
              <a:t>以</a:t>
            </a:r>
            <a:r>
              <a:rPr lang="en-US" altLang="zh-CN" sz="2200" dirty="0"/>
              <a:t>vi</a:t>
            </a:r>
            <a:r>
              <a:rPr lang="zh-CN" altLang="en-US" sz="2200" dirty="0"/>
              <a:t>为根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右</a:t>
            </a:r>
            <a:r>
              <a:rPr lang="zh-CN" altLang="en-US" sz="2200" dirty="0" smtClean="0"/>
              <a:t>子</a:t>
            </a:r>
            <a:r>
              <a:rPr lang="zh-CN" altLang="en-US" sz="2200" dirty="0"/>
              <a:t>树进行剪</a:t>
            </a:r>
            <a:r>
              <a:rPr lang="zh-CN" altLang="en-US" sz="2200" dirty="0" smtClean="0"/>
              <a:t>枝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9794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valid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数组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m[]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保存当前最优解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&lt;= n; k++) m[k] = x[j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return;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 smtClean="0">
                <a:solidFill>
                  <a:srgbClr val="0033CC"/>
                </a:solidFill>
                <a:cs typeface="Verdana" panose="020B0604030504040204" pitchFamily="34" charset="0"/>
              </a:rPr>
              <a:t>cn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前顶点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数， </a:t>
            </a:r>
            <a:r>
              <a:rPr lang="en-GB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mn</a:t>
            </a:r>
            <a:r>
              <a:rPr lang="en-GB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当前最大顶点数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k++){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Vi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是否与当前子图构成团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(x[k] &amp;&amp; G[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][k] == 0){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和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k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不相连，不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是完全图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valid = 0; break;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(valid){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满足约束条件，进入左子树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++; x[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1;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0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--;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 n -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&gt;=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满足限界条件，进入右子树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0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6021288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5" name="矩形 4"/>
          <p:cNvSpPr/>
          <p:nvPr/>
        </p:nvSpPr>
        <p:spPr>
          <a:xfrm>
            <a:off x="7351519" y="6021288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O(n2</a:t>
            </a:r>
            <a:r>
              <a:rPr lang="en-GB" altLang="zh-CN" sz="2800" kern="0" baseline="3000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n</a:t>
            </a:r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1556148" y="1557933"/>
            <a:ext cx="5850731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MCP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回溯法详细介绍</a:t>
            </a:r>
          </a:p>
        </p:txBody>
      </p:sp>
      <p:grpSp>
        <p:nvGrpSpPr>
          <p:cNvPr id="181" name="Group 4"/>
          <p:cNvGrpSpPr>
            <a:grpSpLocks/>
          </p:cNvGrpSpPr>
          <p:nvPr/>
        </p:nvGrpSpPr>
        <p:grpSpPr bwMode="auto">
          <a:xfrm>
            <a:off x="6540322" y="276352"/>
            <a:ext cx="1937039" cy="1192890"/>
            <a:chOff x="1192" y="3275"/>
            <a:chExt cx="1443" cy="768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1204" y="3275"/>
              <a:ext cx="30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3" name="Oval 6"/>
            <p:cNvSpPr>
              <a:spLocks noChangeArrowheads="1"/>
            </p:cNvSpPr>
            <p:nvPr/>
          </p:nvSpPr>
          <p:spPr bwMode="auto">
            <a:xfrm>
              <a:off x="1882" y="3276"/>
              <a:ext cx="19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1192" y="3776"/>
              <a:ext cx="309" cy="267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5" name="Oval 8"/>
            <p:cNvSpPr>
              <a:spLocks noChangeArrowheads="1"/>
            </p:cNvSpPr>
            <p:nvPr/>
          </p:nvSpPr>
          <p:spPr bwMode="auto">
            <a:xfrm>
              <a:off x="1826" y="3776"/>
              <a:ext cx="30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86" name="Oval 9"/>
            <p:cNvSpPr>
              <a:spLocks noChangeArrowheads="1"/>
            </p:cNvSpPr>
            <p:nvPr/>
          </p:nvSpPr>
          <p:spPr bwMode="auto">
            <a:xfrm>
              <a:off x="2326" y="3503"/>
              <a:ext cx="309" cy="267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3</a:t>
              </a:r>
            </a:p>
          </p:txBody>
        </p:sp>
        <p:cxnSp>
          <p:nvCxnSpPr>
            <p:cNvPr id="187" name="AutoShape 10"/>
            <p:cNvCxnSpPr>
              <a:cxnSpLocks noChangeShapeType="1"/>
              <a:stCxn id="182" idx="6"/>
              <a:endCxn id="183" idx="2"/>
            </p:cNvCxnSpPr>
            <p:nvPr/>
          </p:nvCxnSpPr>
          <p:spPr bwMode="auto">
            <a:xfrm>
              <a:off x="1459" y="3409"/>
              <a:ext cx="423" cy="1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1"/>
            <p:cNvCxnSpPr>
              <a:cxnSpLocks noChangeShapeType="1"/>
              <a:stCxn id="182" idx="4"/>
              <a:endCxn id="184" idx="0"/>
            </p:cNvCxnSpPr>
            <p:nvPr/>
          </p:nvCxnSpPr>
          <p:spPr bwMode="auto">
            <a:xfrm flipH="1">
              <a:off x="1347" y="3523"/>
              <a:ext cx="13" cy="2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1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1446" y="3909"/>
              <a:ext cx="4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13"/>
            <p:cNvCxnSpPr>
              <a:cxnSpLocks noChangeShapeType="1"/>
              <a:stCxn id="185" idx="0"/>
              <a:endCxn id="183" idx="4"/>
            </p:cNvCxnSpPr>
            <p:nvPr/>
          </p:nvCxnSpPr>
          <p:spPr bwMode="auto">
            <a:xfrm flipV="1">
              <a:off x="1982" y="3524"/>
              <a:ext cx="0" cy="270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14"/>
            <p:cNvCxnSpPr>
              <a:cxnSpLocks noChangeShapeType="1"/>
              <a:stCxn id="182" idx="5"/>
              <a:endCxn id="185" idx="1"/>
            </p:cNvCxnSpPr>
            <p:nvPr/>
          </p:nvCxnSpPr>
          <p:spPr bwMode="auto">
            <a:xfrm>
              <a:off x="1430" y="3489"/>
              <a:ext cx="481" cy="339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AutoShape 15"/>
            <p:cNvCxnSpPr>
              <a:cxnSpLocks noChangeShapeType="1"/>
              <a:stCxn id="186" idx="1"/>
              <a:endCxn id="183" idx="6"/>
            </p:cNvCxnSpPr>
            <p:nvPr/>
          </p:nvCxnSpPr>
          <p:spPr bwMode="auto">
            <a:xfrm flipH="1" flipV="1">
              <a:off x="2081" y="3410"/>
              <a:ext cx="329" cy="1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16"/>
            <p:cNvCxnSpPr>
              <a:cxnSpLocks noChangeShapeType="1"/>
              <a:stCxn id="185" idx="6"/>
              <a:endCxn id="186" idx="3"/>
            </p:cNvCxnSpPr>
            <p:nvPr/>
          </p:nvCxnSpPr>
          <p:spPr bwMode="auto">
            <a:xfrm flipV="1">
              <a:off x="2081" y="3717"/>
              <a:ext cx="329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6319209" y="2177917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1</a:t>
            </a:r>
          </a:p>
        </p:txBody>
      </p:sp>
      <p:cxnSp>
        <p:nvCxnSpPr>
          <p:cNvPr id="20" name="AutoShape 37"/>
          <p:cNvCxnSpPr>
            <a:cxnSpLocks noChangeShapeType="1"/>
            <a:stCxn id="28" idx="4"/>
            <a:endCxn id="36" idx="0"/>
          </p:cNvCxnSpPr>
          <p:nvPr/>
        </p:nvCxnSpPr>
        <p:spPr bwMode="auto">
          <a:xfrm flipH="1">
            <a:off x="744774" y="390345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0"/>
          <p:cNvCxnSpPr>
            <a:cxnSpLocks noChangeShapeType="1"/>
            <a:endCxn id="31" idx="0"/>
          </p:cNvCxnSpPr>
          <p:nvPr/>
        </p:nvCxnSpPr>
        <p:spPr bwMode="auto">
          <a:xfrm>
            <a:off x="3600256" y="3252333"/>
            <a:ext cx="467867" cy="288332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2466388" y="2177917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1</a:t>
            </a:r>
          </a:p>
        </p:txBody>
      </p:sp>
      <p:sp>
        <p:nvSpPr>
          <p:cNvPr id="23" name="Oval 44"/>
          <p:cNvSpPr>
            <a:spLocks noChangeArrowheads="1"/>
          </p:cNvSpPr>
          <p:nvPr/>
        </p:nvSpPr>
        <p:spPr bwMode="auto">
          <a:xfrm>
            <a:off x="7904293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24" name="Oval 45"/>
          <p:cNvSpPr>
            <a:spLocks noChangeArrowheads="1"/>
          </p:cNvSpPr>
          <p:nvPr/>
        </p:nvSpPr>
        <p:spPr bwMode="auto">
          <a:xfrm>
            <a:off x="1485701" y="2897164"/>
            <a:ext cx="331337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3448741" y="2892408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6" name="Oval 47"/>
          <p:cNvSpPr>
            <a:spLocks noChangeArrowheads="1"/>
          </p:cNvSpPr>
          <p:nvPr/>
        </p:nvSpPr>
        <p:spPr bwMode="auto">
          <a:xfrm>
            <a:off x="5336856" y="2897164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7" name="Oval 48"/>
          <p:cNvSpPr>
            <a:spLocks noChangeArrowheads="1"/>
          </p:cNvSpPr>
          <p:nvPr/>
        </p:nvSpPr>
        <p:spPr bwMode="auto">
          <a:xfrm>
            <a:off x="4214644" y="418831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28" name="Oval 49"/>
          <p:cNvSpPr>
            <a:spLocks noChangeArrowheads="1"/>
          </p:cNvSpPr>
          <p:nvPr/>
        </p:nvSpPr>
        <p:spPr bwMode="auto">
          <a:xfrm>
            <a:off x="1031155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29" name="Oval 50"/>
          <p:cNvSpPr>
            <a:spLocks noChangeArrowheads="1"/>
          </p:cNvSpPr>
          <p:nvPr/>
        </p:nvSpPr>
        <p:spPr bwMode="auto">
          <a:xfrm>
            <a:off x="1938582" y="3543531"/>
            <a:ext cx="331337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0" name="Oval 51"/>
          <p:cNvSpPr>
            <a:spLocks noChangeArrowheads="1"/>
          </p:cNvSpPr>
          <p:nvPr/>
        </p:nvSpPr>
        <p:spPr bwMode="auto">
          <a:xfrm>
            <a:off x="2995860" y="354194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1" name="Oval 52"/>
          <p:cNvSpPr>
            <a:spLocks noChangeArrowheads="1"/>
          </p:cNvSpPr>
          <p:nvPr/>
        </p:nvSpPr>
        <p:spPr bwMode="auto">
          <a:xfrm>
            <a:off x="3901622" y="3543531"/>
            <a:ext cx="331335" cy="357053"/>
          </a:xfrm>
          <a:prstGeom prst="ellipse">
            <a:avLst/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2" name="Oval 53"/>
          <p:cNvSpPr>
            <a:spLocks noChangeArrowheads="1"/>
          </p:cNvSpPr>
          <p:nvPr/>
        </p:nvSpPr>
        <p:spPr bwMode="auto">
          <a:xfrm>
            <a:off x="4883975" y="3543531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5864662" y="3543531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2757765" y="4185148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5" name="Oval 56"/>
          <p:cNvSpPr>
            <a:spLocks noChangeArrowheads="1"/>
          </p:cNvSpPr>
          <p:nvPr/>
        </p:nvSpPr>
        <p:spPr bwMode="auto">
          <a:xfrm>
            <a:off x="6921940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6" name="Oval 57"/>
          <p:cNvSpPr>
            <a:spLocks noChangeArrowheads="1"/>
          </p:cNvSpPr>
          <p:nvPr/>
        </p:nvSpPr>
        <p:spPr bwMode="auto">
          <a:xfrm>
            <a:off x="578274" y="418990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7" name="Oval 58"/>
          <p:cNvSpPr>
            <a:spLocks noChangeArrowheads="1"/>
          </p:cNvSpPr>
          <p:nvPr/>
        </p:nvSpPr>
        <p:spPr bwMode="auto">
          <a:xfrm>
            <a:off x="1182670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7376485" y="2897164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39" name="Oval 60"/>
          <p:cNvSpPr>
            <a:spLocks noChangeArrowheads="1"/>
          </p:cNvSpPr>
          <p:nvPr/>
        </p:nvSpPr>
        <p:spPr bwMode="auto">
          <a:xfrm>
            <a:off x="8328869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5208651" y="4188319"/>
            <a:ext cx="331337" cy="357053"/>
          </a:xfrm>
          <a:prstGeom prst="ellipse">
            <a:avLst/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1" name="Oval 62"/>
          <p:cNvSpPr>
            <a:spLocks noChangeArrowheads="1"/>
          </p:cNvSpPr>
          <p:nvPr/>
        </p:nvSpPr>
        <p:spPr bwMode="auto">
          <a:xfrm>
            <a:off x="4702490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3710146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3" name="Oval 64"/>
          <p:cNvSpPr>
            <a:spLocks noChangeArrowheads="1"/>
          </p:cNvSpPr>
          <p:nvPr/>
        </p:nvSpPr>
        <p:spPr bwMode="auto">
          <a:xfrm>
            <a:off x="3245611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4" name="Oval 65"/>
          <p:cNvSpPr>
            <a:spLocks noChangeArrowheads="1"/>
          </p:cNvSpPr>
          <p:nvPr/>
        </p:nvSpPr>
        <p:spPr bwMode="auto">
          <a:xfrm>
            <a:off x="2239947" y="4185148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5" name="Oval 66"/>
          <p:cNvSpPr>
            <a:spLocks noChangeArrowheads="1"/>
          </p:cNvSpPr>
          <p:nvPr/>
        </p:nvSpPr>
        <p:spPr bwMode="auto">
          <a:xfrm>
            <a:off x="1712141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6" name="Oval 67"/>
          <p:cNvSpPr>
            <a:spLocks noChangeArrowheads="1"/>
          </p:cNvSpPr>
          <p:nvPr/>
        </p:nvSpPr>
        <p:spPr bwMode="auto">
          <a:xfrm>
            <a:off x="5684841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7" name="Oval 68"/>
          <p:cNvSpPr>
            <a:spLocks noChangeArrowheads="1"/>
          </p:cNvSpPr>
          <p:nvPr/>
        </p:nvSpPr>
        <p:spPr bwMode="auto">
          <a:xfrm>
            <a:off x="6161033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8" name="Oval 69"/>
          <p:cNvSpPr>
            <a:spLocks noChangeArrowheads="1"/>
          </p:cNvSpPr>
          <p:nvPr/>
        </p:nvSpPr>
        <p:spPr bwMode="auto">
          <a:xfrm>
            <a:off x="6667194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9" name="Oval 70"/>
          <p:cNvSpPr>
            <a:spLocks noChangeArrowheads="1"/>
          </p:cNvSpPr>
          <p:nvPr/>
        </p:nvSpPr>
        <p:spPr bwMode="auto">
          <a:xfrm>
            <a:off x="7195000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7724472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 dirty="0">
                <a:ea typeface="楷体_GB2312" pitchFamily="49" charset="-122"/>
              </a:rPr>
              <a:t>4</a:t>
            </a:r>
          </a:p>
        </p:txBody>
      </p:sp>
      <p:sp>
        <p:nvSpPr>
          <p:cNvPr id="51" name="Oval 72"/>
          <p:cNvSpPr>
            <a:spLocks noChangeArrowheads="1"/>
          </p:cNvSpPr>
          <p:nvPr/>
        </p:nvSpPr>
        <p:spPr bwMode="auto">
          <a:xfrm>
            <a:off x="4506019" y="1458671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R</a:t>
            </a:r>
          </a:p>
        </p:txBody>
      </p:sp>
      <p:sp>
        <p:nvSpPr>
          <p:cNvPr id="52" name="Oval 73"/>
          <p:cNvSpPr>
            <a:spLocks noChangeArrowheads="1"/>
          </p:cNvSpPr>
          <p:nvPr/>
        </p:nvSpPr>
        <p:spPr bwMode="auto">
          <a:xfrm>
            <a:off x="323528" y="512143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3" name="Oval 74"/>
          <p:cNvSpPr>
            <a:spLocks noChangeArrowheads="1"/>
          </p:cNvSpPr>
          <p:nvPr/>
        </p:nvSpPr>
        <p:spPr bwMode="auto">
          <a:xfrm>
            <a:off x="666519" y="512143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4" name="Oval 75"/>
          <p:cNvSpPr>
            <a:spLocks noChangeArrowheads="1"/>
          </p:cNvSpPr>
          <p:nvPr/>
        </p:nvSpPr>
        <p:spPr bwMode="auto">
          <a:xfrm>
            <a:off x="729788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5" name="Oval 76"/>
          <p:cNvSpPr>
            <a:spLocks noChangeArrowheads="1"/>
          </p:cNvSpPr>
          <p:nvPr/>
        </p:nvSpPr>
        <p:spPr bwMode="auto">
          <a:xfrm>
            <a:off x="1107744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6" name="Oval 79"/>
          <p:cNvSpPr>
            <a:spLocks noChangeArrowheads="1"/>
          </p:cNvSpPr>
          <p:nvPr/>
        </p:nvSpPr>
        <p:spPr bwMode="auto">
          <a:xfrm>
            <a:off x="1334185" y="5110346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7" name="Oval 80"/>
          <p:cNvSpPr>
            <a:spLocks noChangeArrowheads="1"/>
          </p:cNvSpPr>
          <p:nvPr/>
        </p:nvSpPr>
        <p:spPr bwMode="auto">
          <a:xfrm>
            <a:off x="1712141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8" name="Oval 81"/>
          <p:cNvSpPr>
            <a:spLocks noChangeArrowheads="1"/>
          </p:cNvSpPr>
          <p:nvPr/>
        </p:nvSpPr>
        <p:spPr bwMode="auto">
          <a:xfrm>
            <a:off x="1861991" y="5626809"/>
            <a:ext cx="331337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9" name="Oval 82"/>
          <p:cNvSpPr>
            <a:spLocks noChangeArrowheads="1"/>
          </p:cNvSpPr>
          <p:nvPr/>
        </p:nvSpPr>
        <p:spPr bwMode="auto">
          <a:xfrm>
            <a:off x="2239947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0" name="Oval 83"/>
          <p:cNvSpPr>
            <a:spLocks noChangeArrowheads="1"/>
          </p:cNvSpPr>
          <p:nvPr/>
        </p:nvSpPr>
        <p:spPr bwMode="auto">
          <a:xfrm>
            <a:off x="2438084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1" name="Oval 84"/>
          <p:cNvSpPr>
            <a:spLocks noChangeArrowheads="1"/>
          </p:cNvSpPr>
          <p:nvPr/>
        </p:nvSpPr>
        <p:spPr bwMode="auto">
          <a:xfrm>
            <a:off x="2792730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2" name="Oval 85"/>
          <p:cNvSpPr>
            <a:spLocks noChangeArrowheads="1"/>
          </p:cNvSpPr>
          <p:nvPr/>
        </p:nvSpPr>
        <p:spPr bwMode="auto">
          <a:xfrm>
            <a:off x="2919269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3" name="Oval 86"/>
          <p:cNvSpPr>
            <a:spLocks noChangeArrowheads="1"/>
          </p:cNvSpPr>
          <p:nvPr/>
        </p:nvSpPr>
        <p:spPr bwMode="auto">
          <a:xfrm>
            <a:off x="3297225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4" name="Oval 87"/>
          <p:cNvSpPr>
            <a:spLocks noChangeArrowheads="1"/>
          </p:cNvSpPr>
          <p:nvPr/>
        </p:nvSpPr>
        <p:spPr bwMode="auto">
          <a:xfrm>
            <a:off x="3495362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5" name="Oval 88"/>
          <p:cNvSpPr>
            <a:spLocks noChangeArrowheads="1"/>
          </p:cNvSpPr>
          <p:nvPr/>
        </p:nvSpPr>
        <p:spPr bwMode="auto">
          <a:xfrm>
            <a:off x="3861662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6" name="Oval 89"/>
          <p:cNvSpPr>
            <a:spLocks noChangeArrowheads="1"/>
          </p:cNvSpPr>
          <p:nvPr/>
        </p:nvSpPr>
        <p:spPr bwMode="auto">
          <a:xfrm>
            <a:off x="4018173" y="562680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7" name="Oval 90"/>
          <p:cNvSpPr>
            <a:spLocks noChangeArrowheads="1"/>
          </p:cNvSpPr>
          <p:nvPr/>
        </p:nvSpPr>
        <p:spPr bwMode="auto">
          <a:xfrm>
            <a:off x="439612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8" name="Oval 91"/>
          <p:cNvSpPr>
            <a:spLocks noChangeArrowheads="1"/>
          </p:cNvSpPr>
          <p:nvPr/>
        </p:nvSpPr>
        <p:spPr bwMode="auto">
          <a:xfrm>
            <a:off x="4540984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9" name="Oval 92"/>
          <p:cNvSpPr>
            <a:spLocks noChangeArrowheads="1"/>
          </p:cNvSpPr>
          <p:nvPr/>
        </p:nvSpPr>
        <p:spPr bwMode="auto">
          <a:xfrm>
            <a:off x="4907285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0" name="Oval 93"/>
          <p:cNvSpPr>
            <a:spLocks noChangeArrowheads="1"/>
          </p:cNvSpPr>
          <p:nvPr/>
        </p:nvSpPr>
        <p:spPr bwMode="auto">
          <a:xfrm>
            <a:off x="5063795" y="562680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1" name="Oval 94"/>
          <p:cNvSpPr>
            <a:spLocks noChangeArrowheads="1"/>
          </p:cNvSpPr>
          <p:nvPr/>
        </p:nvSpPr>
        <p:spPr bwMode="auto">
          <a:xfrm>
            <a:off x="5423436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2" name="Oval 95"/>
          <p:cNvSpPr>
            <a:spLocks noChangeArrowheads="1"/>
          </p:cNvSpPr>
          <p:nvPr/>
        </p:nvSpPr>
        <p:spPr bwMode="auto">
          <a:xfrm>
            <a:off x="6643884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3" name="Oval 96"/>
          <p:cNvSpPr>
            <a:spLocks noChangeArrowheads="1"/>
          </p:cNvSpPr>
          <p:nvPr/>
        </p:nvSpPr>
        <p:spPr bwMode="auto">
          <a:xfrm>
            <a:off x="6998531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4" name="Oval 97"/>
          <p:cNvSpPr>
            <a:spLocks noChangeArrowheads="1"/>
          </p:cNvSpPr>
          <p:nvPr/>
        </p:nvSpPr>
        <p:spPr bwMode="auto">
          <a:xfrm>
            <a:off x="832886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5" name="Oval 98"/>
          <p:cNvSpPr>
            <a:spLocks noChangeArrowheads="1"/>
          </p:cNvSpPr>
          <p:nvPr/>
        </p:nvSpPr>
        <p:spPr bwMode="auto">
          <a:xfrm>
            <a:off x="870515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cxnSp>
        <p:nvCxnSpPr>
          <p:cNvPr id="76" name="AutoShape 103"/>
          <p:cNvCxnSpPr>
            <a:cxnSpLocks noChangeShapeType="1"/>
            <a:stCxn id="51" idx="4"/>
            <a:endCxn id="22" idx="0"/>
          </p:cNvCxnSpPr>
          <p:nvPr/>
        </p:nvCxnSpPr>
        <p:spPr bwMode="auto">
          <a:xfrm flipH="1">
            <a:off x="2632889" y="1818595"/>
            <a:ext cx="2039629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4"/>
          <p:cNvCxnSpPr>
            <a:cxnSpLocks noChangeShapeType="1"/>
            <a:stCxn id="51" idx="4"/>
            <a:endCxn id="19" idx="0"/>
          </p:cNvCxnSpPr>
          <p:nvPr/>
        </p:nvCxnSpPr>
        <p:spPr bwMode="auto">
          <a:xfrm>
            <a:off x="4672519" y="1818595"/>
            <a:ext cx="1813190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05"/>
          <p:cNvCxnSpPr>
            <a:cxnSpLocks noChangeShapeType="1"/>
            <a:stCxn id="22" idx="4"/>
            <a:endCxn id="24" idx="0"/>
          </p:cNvCxnSpPr>
          <p:nvPr/>
        </p:nvCxnSpPr>
        <p:spPr bwMode="auto">
          <a:xfrm flipH="1">
            <a:off x="1652200" y="2537840"/>
            <a:ext cx="980689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06"/>
          <p:cNvCxnSpPr>
            <a:cxnSpLocks noChangeShapeType="1"/>
            <a:stCxn id="22" idx="4"/>
            <a:endCxn id="25" idx="0"/>
          </p:cNvCxnSpPr>
          <p:nvPr/>
        </p:nvCxnSpPr>
        <p:spPr bwMode="auto">
          <a:xfrm>
            <a:off x="2632889" y="2537840"/>
            <a:ext cx="982353" cy="351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07"/>
          <p:cNvCxnSpPr>
            <a:cxnSpLocks noChangeShapeType="1"/>
            <a:endCxn id="26" idx="0"/>
          </p:cNvCxnSpPr>
          <p:nvPr/>
        </p:nvCxnSpPr>
        <p:spPr bwMode="auto">
          <a:xfrm flipH="1">
            <a:off x="5503356" y="2534672"/>
            <a:ext cx="965703" cy="3596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08"/>
          <p:cNvCxnSpPr>
            <a:cxnSpLocks noChangeShapeType="1"/>
            <a:stCxn id="19" idx="4"/>
            <a:endCxn id="38" idx="0"/>
          </p:cNvCxnSpPr>
          <p:nvPr/>
        </p:nvCxnSpPr>
        <p:spPr bwMode="auto">
          <a:xfrm>
            <a:off x="6485709" y="2537840"/>
            <a:ext cx="1057278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09"/>
          <p:cNvCxnSpPr>
            <a:cxnSpLocks noChangeShapeType="1"/>
            <a:stCxn id="24" idx="4"/>
            <a:endCxn id="28" idx="0"/>
          </p:cNvCxnSpPr>
          <p:nvPr/>
        </p:nvCxnSpPr>
        <p:spPr bwMode="auto">
          <a:xfrm flipH="1">
            <a:off x="1197656" y="3257086"/>
            <a:ext cx="454545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10"/>
          <p:cNvCxnSpPr>
            <a:cxnSpLocks noChangeShapeType="1"/>
            <a:stCxn id="24" idx="4"/>
            <a:endCxn id="29" idx="0"/>
          </p:cNvCxnSpPr>
          <p:nvPr/>
        </p:nvCxnSpPr>
        <p:spPr bwMode="auto">
          <a:xfrm>
            <a:off x="1652200" y="325708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11"/>
          <p:cNvCxnSpPr>
            <a:cxnSpLocks noChangeShapeType="1"/>
            <a:stCxn id="25" idx="4"/>
            <a:endCxn id="30" idx="0"/>
          </p:cNvCxnSpPr>
          <p:nvPr/>
        </p:nvCxnSpPr>
        <p:spPr bwMode="auto">
          <a:xfrm flipH="1">
            <a:off x="3162361" y="3252333"/>
            <a:ext cx="452881" cy="2867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12"/>
          <p:cNvCxnSpPr>
            <a:cxnSpLocks noChangeShapeType="1"/>
            <a:stCxn id="25" idx="4"/>
            <a:endCxn id="31" idx="0"/>
          </p:cNvCxnSpPr>
          <p:nvPr/>
        </p:nvCxnSpPr>
        <p:spPr bwMode="auto">
          <a:xfrm>
            <a:off x="3615242" y="3252333"/>
            <a:ext cx="452881" cy="288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13"/>
          <p:cNvCxnSpPr>
            <a:cxnSpLocks noChangeShapeType="1"/>
            <a:stCxn id="26" idx="4"/>
            <a:endCxn id="32" idx="0"/>
          </p:cNvCxnSpPr>
          <p:nvPr/>
        </p:nvCxnSpPr>
        <p:spPr bwMode="auto">
          <a:xfrm flipH="1">
            <a:off x="5050475" y="325708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14"/>
          <p:cNvCxnSpPr>
            <a:cxnSpLocks noChangeShapeType="1"/>
            <a:stCxn id="26" idx="4"/>
            <a:endCxn id="33" idx="0"/>
          </p:cNvCxnSpPr>
          <p:nvPr/>
        </p:nvCxnSpPr>
        <p:spPr bwMode="auto">
          <a:xfrm>
            <a:off x="5503357" y="3257086"/>
            <a:ext cx="527806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15"/>
          <p:cNvCxnSpPr>
            <a:cxnSpLocks noChangeShapeType="1"/>
            <a:endCxn id="35" idx="0"/>
          </p:cNvCxnSpPr>
          <p:nvPr/>
        </p:nvCxnSpPr>
        <p:spPr bwMode="auto">
          <a:xfrm flipH="1">
            <a:off x="7088440" y="3252333"/>
            <a:ext cx="437896" cy="288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16"/>
          <p:cNvCxnSpPr>
            <a:cxnSpLocks noChangeShapeType="1"/>
            <a:stCxn id="38" idx="4"/>
            <a:endCxn id="23" idx="0"/>
          </p:cNvCxnSpPr>
          <p:nvPr/>
        </p:nvCxnSpPr>
        <p:spPr bwMode="auto">
          <a:xfrm>
            <a:off x="7542985" y="3257086"/>
            <a:ext cx="527808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117"/>
          <p:cNvCxnSpPr>
            <a:cxnSpLocks noChangeShapeType="1"/>
            <a:stCxn id="28" idx="4"/>
            <a:endCxn id="37" idx="0"/>
          </p:cNvCxnSpPr>
          <p:nvPr/>
        </p:nvCxnSpPr>
        <p:spPr bwMode="auto">
          <a:xfrm>
            <a:off x="1197655" y="3903456"/>
            <a:ext cx="15151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18"/>
          <p:cNvCxnSpPr>
            <a:cxnSpLocks noChangeShapeType="1"/>
            <a:stCxn id="29" idx="4"/>
            <a:endCxn id="45" idx="0"/>
          </p:cNvCxnSpPr>
          <p:nvPr/>
        </p:nvCxnSpPr>
        <p:spPr bwMode="auto">
          <a:xfrm flipH="1">
            <a:off x="1878641" y="3903456"/>
            <a:ext cx="22644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119"/>
          <p:cNvCxnSpPr>
            <a:cxnSpLocks noChangeShapeType="1"/>
            <a:stCxn id="29" idx="4"/>
            <a:endCxn id="44" idx="0"/>
          </p:cNvCxnSpPr>
          <p:nvPr/>
        </p:nvCxnSpPr>
        <p:spPr bwMode="auto">
          <a:xfrm>
            <a:off x="2105082" y="3903456"/>
            <a:ext cx="301367" cy="2788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120"/>
          <p:cNvCxnSpPr>
            <a:cxnSpLocks noChangeShapeType="1"/>
            <a:stCxn id="30" idx="4"/>
            <a:endCxn id="34" idx="0"/>
          </p:cNvCxnSpPr>
          <p:nvPr/>
        </p:nvCxnSpPr>
        <p:spPr bwMode="auto">
          <a:xfrm flipH="1">
            <a:off x="2924264" y="3901872"/>
            <a:ext cx="238096" cy="280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21"/>
          <p:cNvCxnSpPr>
            <a:cxnSpLocks noChangeShapeType="1"/>
            <a:stCxn id="30" idx="4"/>
            <a:endCxn id="43" idx="0"/>
          </p:cNvCxnSpPr>
          <p:nvPr/>
        </p:nvCxnSpPr>
        <p:spPr bwMode="auto">
          <a:xfrm>
            <a:off x="3162361" y="3901871"/>
            <a:ext cx="24975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22"/>
          <p:cNvCxnSpPr>
            <a:cxnSpLocks noChangeShapeType="1"/>
            <a:stCxn id="31" idx="4"/>
            <a:endCxn id="42" idx="0"/>
          </p:cNvCxnSpPr>
          <p:nvPr/>
        </p:nvCxnSpPr>
        <p:spPr bwMode="auto">
          <a:xfrm flipH="1">
            <a:off x="3876648" y="3903456"/>
            <a:ext cx="1914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23"/>
          <p:cNvCxnSpPr>
            <a:cxnSpLocks noChangeShapeType="1"/>
            <a:stCxn id="31" idx="4"/>
            <a:endCxn id="27" idx="0"/>
          </p:cNvCxnSpPr>
          <p:nvPr/>
        </p:nvCxnSpPr>
        <p:spPr bwMode="auto">
          <a:xfrm>
            <a:off x="4068122" y="3903456"/>
            <a:ext cx="313022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124"/>
          <p:cNvCxnSpPr>
            <a:cxnSpLocks noChangeShapeType="1"/>
            <a:stCxn id="32" idx="4"/>
            <a:endCxn id="41" idx="0"/>
          </p:cNvCxnSpPr>
          <p:nvPr/>
        </p:nvCxnSpPr>
        <p:spPr bwMode="auto">
          <a:xfrm flipH="1">
            <a:off x="4868989" y="3903456"/>
            <a:ext cx="181487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25"/>
          <p:cNvCxnSpPr>
            <a:cxnSpLocks noChangeShapeType="1"/>
            <a:stCxn id="32" idx="4"/>
            <a:endCxn id="40" idx="0"/>
          </p:cNvCxnSpPr>
          <p:nvPr/>
        </p:nvCxnSpPr>
        <p:spPr bwMode="auto">
          <a:xfrm>
            <a:off x="5050475" y="3903456"/>
            <a:ext cx="3246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126"/>
          <p:cNvCxnSpPr>
            <a:cxnSpLocks noChangeShapeType="1"/>
            <a:stCxn id="33" idx="4"/>
            <a:endCxn id="46" idx="0"/>
          </p:cNvCxnSpPr>
          <p:nvPr/>
        </p:nvCxnSpPr>
        <p:spPr bwMode="auto">
          <a:xfrm flipH="1">
            <a:off x="5851341" y="3903456"/>
            <a:ext cx="17982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27"/>
          <p:cNvCxnSpPr>
            <a:cxnSpLocks noChangeShapeType="1"/>
            <a:stCxn id="33" idx="4"/>
            <a:endCxn id="47" idx="0"/>
          </p:cNvCxnSpPr>
          <p:nvPr/>
        </p:nvCxnSpPr>
        <p:spPr bwMode="auto">
          <a:xfrm>
            <a:off x="6031163" y="3903456"/>
            <a:ext cx="296370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28"/>
          <p:cNvCxnSpPr>
            <a:cxnSpLocks noChangeShapeType="1"/>
            <a:stCxn id="35" idx="4"/>
            <a:endCxn id="48" idx="0"/>
          </p:cNvCxnSpPr>
          <p:nvPr/>
        </p:nvCxnSpPr>
        <p:spPr bwMode="auto">
          <a:xfrm flipH="1">
            <a:off x="6833694" y="3903456"/>
            <a:ext cx="25474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29"/>
          <p:cNvCxnSpPr>
            <a:cxnSpLocks noChangeShapeType="1"/>
            <a:stCxn id="35" idx="4"/>
            <a:endCxn id="49" idx="0"/>
          </p:cNvCxnSpPr>
          <p:nvPr/>
        </p:nvCxnSpPr>
        <p:spPr bwMode="auto">
          <a:xfrm>
            <a:off x="7088440" y="3903456"/>
            <a:ext cx="27306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30"/>
          <p:cNvCxnSpPr>
            <a:cxnSpLocks noChangeShapeType="1"/>
            <a:stCxn id="23" idx="4"/>
            <a:endCxn id="50" idx="0"/>
          </p:cNvCxnSpPr>
          <p:nvPr/>
        </p:nvCxnSpPr>
        <p:spPr bwMode="auto">
          <a:xfrm flipH="1">
            <a:off x="7890972" y="3903456"/>
            <a:ext cx="17982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31"/>
          <p:cNvCxnSpPr>
            <a:cxnSpLocks noChangeShapeType="1"/>
            <a:stCxn id="23" idx="4"/>
            <a:endCxn id="39" idx="0"/>
          </p:cNvCxnSpPr>
          <p:nvPr/>
        </p:nvCxnSpPr>
        <p:spPr bwMode="auto">
          <a:xfrm>
            <a:off x="8070793" y="3903456"/>
            <a:ext cx="4245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132"/>
          <p:cNvCxnSpPr>
            <a:cxnSpLocks noChangeShapeType="1"/>
            <a:stCxn id="52" idx="0"/>
            <a:endCxn id="36" idx="4"/>
          </p:cNvCxnSpPr>
          <p:nvPr/>
        </p:nvCxnSpPr>
        <p:spPr bwMode="auto">
          <a:xfrm flipV="1">
            <a:off x="490028" y="4549826"/>
            <a:ext cx="254746" cy="568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133"/>
          <p:cNvCxnSpPr>
            <a:cxnSpLocks noChangeShapeType="1"/>
            <a:stCxn id="53" idx="0"/>
            <a:endCxn id="36" idx="4"/>
          </p:cNvCxnSpPr>
          <p:nvPr/>
        </p:nvCxnSpPr>
        <p:spPr bwMode="auto">
          <a:xfrm flipH="1" flipV="1">
            <a:off x="744774" y="4549826"/>
            <a:ext cx="88245" cy="568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134"/>
          <p:cNvCxnSpPr>
            <a:cxnSpLocks noChangeShapeType="1"/>
            <a:stCxn id="37" idx="4"/>
            <a:endCxn id="54" idx="0"/>
          </p:cNvCxnSpPr>
          <p:nvPr/>
        </p:nvCxnSpPr>
        <p:spPr bwMode="auto">
          <a:xfrm flipH="1">
            <a:off x="896289" y="4548241"/>
            <a:ext cx="45288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135"/>
          <p:cNvCxnSpPr>
            <a:cxnSpLocks noChangeShapeType="1"/>
            <a:stCxn id="55" idx="0"/>
            <a:endCxn id="37" idx="4"/>
          </p:cNvCxnSpPr>
          <p:nvPr/>
        </p:nvCxnSpPr>
        <p:spPr bwMode="auto">
          <a:xfrm flipV="1">
            <a:off x="1274246" y="4548241"/>
            <a:ext cx="7492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136"/>
          <p:cNvCxnSpPr>
            <a:cxnSpLocks noChangeShapeType="1"/>
            <a:stCxn id="45" idx="4"/>
            <a:endCxn id="56" idx="0"/>
          </p:cNvCxnSpPr>
          <p:nvPr/>
        </p:nvCxnSpPr>
        <p:spPr bwMode="auto">
          <a:xfrm flipH="1">
            <a:off x="1500686" y="4548243"/>
            <a:ext cx="377956" cy="5592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137"/>
          <p:cNvCxnSpPr>
            <a:cxnSpLocks noChangeShapeType="1"/>
            <a:stCxn id="45" idx="4"/>
            <a:endCxn id="57" idx="0"/>
          </p:cNvCxnSpPr>
          <p:nvPr/>
        </p:nvCxnSpPr>
        <p:spPr bwMode="auto">
          <a:xfrm>
            <a:off x="1878641" y="4548243"/>
            <a:ext cx="0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138"/>
          <p:cNvCxnSpPr>
            <a:cxnSpLocks noChangeShapeType="1"/>
            <a:stCxn id="44" idx="4"/>
            <a:endCxn id="58" idx="0"/>
          </p:cNvCxnSpPr>
          <p:nvPr/>
        </p:nvCxnSpPr>
        <p:spPr bwMode="auto">
          <a:xfrm flipH="1">
            <a:off x="2028492" y="4545074"/>
            <a:ext cx="377956" cy="10788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139"/>
          <p:cNvCxnSpPr>
            <a:cxnSpLocks noChangeShapeType="1"/>
            <a:stCxn id="44" idx="4"/>
            <a:endCxn id="59" idx="0"/>
          </p:cNvCxnSpPr>
          <p:nvPr/>
        </p:nvCxnSpPr>
        <p:spPr bwMode="auto">
          <a:xfrm>
            <a:off x="2406449" y="4545074"/>
            <a:ext cx="0" cy="10788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140"/>
          <p:cNvCxnSpPr>
            <a:cxnSpLocks noChangeShapeType="1"/>
            <a:stCxn id="34" idx="4"/>
            <a:endCxn id="60" idx="0"/>
          </p:cNvCxnSpPr>
          <p:nvPr/>
        </p:nvCxnSpPr>
        <p:spPr bwMode="auto">
          <a:xfrm flipH="1">
            <a:off x="2604584" y="4545073"/>
            <a:ext cx="319681" cy="5766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141"/>
          <p:cNvCxnSpPr>
            <a:cxnSpLocks noChangeShapeType="1"/>
            <a:stCxn id="34" idx="4"/>
            <a:endCxn id="61" idx="0"/>
          </p:cNvCxnSpPr>
          <p:nvPr/>
        </p:nvCxnSpPr>
        <p:spPr bwMode="auto">
          <a:xfrm>
            <a:off x="2924264" y="4545073"/>
            <a:ext cx="34966" cy="5766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42"/>
          <p:cNvCxnSpPr>
            <a:cxnSpLocks noChangeShapeType="1"/>
            <a:stCxn id="43" idx="4"/>
            <a:endCxn id="62" idx="0"/>
          </p:cNvCxnSpPr>
          <p:nvPr/>
        </p:nvCxnSpPr>
        <p:spPr bwMode="auto">
          <a:xfrm flipH="1">
            <a:off x="3085770" y="4548241"/>
            <a:ext cx="326342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43"/>
          <p:cNvCxnSpPr>
            <a:cxnSpLocks noChangeShapeType="1"/>
            <a:stCxn id="43" idx="4"/>
            <a:endCxn id="63" idx="0"/>
          </p:cNvCxnSpPr>
          <p:nvPr/>
        </p:nvCxnSpPr>
        <p:spPr bwMode="auto">
          <a:xfrm>
            <a:off x="3412110" y="4548241"/>
            <a:ext cx="5161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44"/>
          <p:cNvCxnSpPr>
            <a:cxnSpLocks noChangeShapeType="1"/>
            <a:stCxn id="42" idx="4"/>
            <a:endCxn id="64" idx="0"/>
          </p:cNvCxnSpPr>
          <p:nvPr/>
        </p:nvCxnSpPr>
        <p:spPr bwMode="auto">
          <a:xfrm flipH="1">
            <a:off x="3661863" y="4548243"/>
            <a:ext cx="21478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145"/>
          <p:cNvCxnSpPr>
            <a:cxnSpLocks noChangeShapeType="1"/>
            <a:stCxn id="42" idx="4"/>
            <a:endCxn id="65" idx="0"/>
          </p:cNvCxnSpPr>
          <p:nvPr/>
        </p:nvCxnSpPr>
        <p:spPr bwMode="auto">
          <a:xfrm>
            <a:off x="3876648" y="4548243"/>
            <a:ext cx="15151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146"/>
          <p:cNvCxnSpPr>
            <a:cxnSpLocks noChangeShapeType="1"/>
            <a:stCxn id="27" idx="4"/>
            <a:endCxn id="66" idx="0"/>
          </p:cNvCxnSpPr>
          <p:nvPr/>
        </p:nvCxnSpPr>
        <p:spPr bwMode="auto">
          <a:xfrm flipH="1">
            <a:off x="4184674" y="4548241"/>
            <a:ext cx="19647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147"/>
          <p:cNvCxnSpPr>
            <a:cxnSpLocks noChangeShapeType="1"/>
            <a:stCxn id="27" idx="4"/>
            <a:endCxn id="67" idx="0"/>
          </p:cNvCxnSpPr>
          <p:nvPr/>
        </p:nvCxnSpPr>
        <p:spPr bwMode="auto">
          <a:xfrm>
            <a:off x="4381143" y="4548241"/>
            <a:ext cx="18148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148"/>
          <p:cNvCxnSpPr>
            <a:cxnSpLocks noChangeShapeType="1"/>
            <a:stCxn id="41" idx="4"/>
            <a:endCxn id="68" idx="0"/>
          </p:cNvCxnSpPr>
          <p:nvPr/>
        </p:nvCxnSpPr>
        <p:spPr bwMode="auto">
          <a:xfrm flipH="1">
            <a:off x="4707485" y="4548243"/>
            <a:ext cx="16150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149"/>
          <p:cNvCxnSpPr>
            <a:cxnSpLocks noChangeShapeType="1"/>
            <a:stCxn id="41" idx="4"/>
            <a:endCxn id="69" idx="0"/>
          </p:cNvCxnSpPr>
          <p:nvPr/>
        </p:nvCxnSpPr>
        <p:spPr bwMode="auto">
          <a:xfrm>
            <a:off x="4868989" y="4548243"/>
            <a:ext cx="20479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150"/>
          <p:cNvCxnSpPr>
            <a:cxnSpLocks noChangeShapeType="1"/>
            <a:stCxn id="40" idx="4"/>
            <a:endCxn id="70" idx="0"/>
          </p:cNvCxnSpPr>
          <p:nvPr/>
        </p:nvCxnSpPr>
        <p:spPr bwMode="auto">
          <a:xfrm flipH="1">
            <a:off x="5230296" y="4548241"/>
            <a:ext cx="14485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51"/>
          <p:cNvCxnSpPr>
            <a:cxnSpLocks noChangeShapeType="1"/>
            <a:stCxn id="40" idx="4"/>
            <a:endCxn id="71" idx="0"/>
          </p:cNvCxnSpPr>
          <p:nvPr/>
        </p:nvCxnSpPr>
        <p:spPr bwMode="auto">
          <a:xfrm>
            <a:off x="5375151" y="4548241"/>
            <a:ext cx="214786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Oval 153"/>
          <p:cNvSpPr>
            <a:spLocks noChangeArrowheads="1"/>
          </p:cNvSpPr>
          <p:nvPr/>
        </p:nvSpPr>
        <p:spPr bwMode="auto">
          <a:xfrm>
            <a:off x="7259936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6" name="Oval 154"/>
          <p:cNvSpPr>
            <a:spLocks noChangeArrowheads="1"/>
          </p:cNvSpPr>
          <p:nvPr/>
        </p:nvSpPr>
        <p:spPr bwMode="auto">
          <a:xfrm>
            <a:off x="7626236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7" name="Oval 155"/>
          <p:cNvSpPr>
            <a:spLocks noChangeArrowheads="1"/>
          </p:cNvSpPr>
          <p:nvPr/>
        </p:nvSpPr>
        <p:spPr bwMode="auto">
          <a:xfrm>
            <a:off x="8102428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8" name="Oval 156"/>
          <p:cNvSpPr>
            <a:spLocks noChangeArrowheads="1"/>
          </p:cNvSpPr>
          <p:nvPr/>
        </p:nvSpPr>
        <p:spPr bwMode="auto">
          <a:xfrm>
            <a:off x="7736126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9" name="Oval 157"/>
          <p:cNvSpPr>
            <a:spLocks noChangeArrowheads="1"/>
          </p:cNvSpPr>
          <p:nvPr/>
        </p:nvSpPr>
        <p:spPr bwMode="auto">
          <a:xfrm>
            <a:off x="5558302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0" name="Oval 158"/>
          <p:cNvSpPr>
            <a:spLocks noChangeArrowheads="1"/>
          </p:cNvSpPr>
          <p:nvPr/>
        </p:nvSpPr>
        <p:spPr bwMode="auto">
          <a:xfrm>
            <a:off x="5906288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1" name="Oval 159"/>
          <p:cNvSpPr>
            <a:spLocks noChangeArrowheads="1"/>
          </p:cNvSpPr>
          <p:nvPr/>
        </p:nvSpPr>
        <p:spPr bwMode="auto">
          <a:xfrm>
            <a:off x="6139388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2" name="Oval 160"/>
          <p:cNvSpPr>
            <a:spLocks noChangeArrowheads="1"/>
          </p:cNvSpPr>
          <p:nvPr/>
        </p:nvSpPr>
        <p:spPr bwMode="auto">
          <a:xfrm>
            <a:off x="6494034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cxnSp>
        <p:nvCxnSpPr>
          <p:cNvPr id="133" name="AutoShape 165"/>
          <p:cNvCxnSpPr>
            <a:cxnSpLocks noChangeShapeType="1"/>
            <a:stCxn id="46" idx="4"/>
            <a:endCxn id="129" idx="0"/>
          </p:cNvCxnSpPr>
          <p:nvPr/>
        </p:nvCxnSpPr>
        <p:spPr bwMode="auto">
          <a:xfrm flipH="1">
            <a:off x="5724801" y="4548243"/>
            <a:ext cx="126541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66"/>
          <p:cNvCxnSpPr>
            <a:cxnSpLocks noChangeShapeType="1"/>
            <a:stCxn id="46" idx="4"/>
            <a:endCxn id="130" idx="0"/>
          </p:cNvCxnSpPr>
          <p:nvPr/>
        </p:nvCxnSpPr>
        <p:spPr bwMode="auto">
          <a:xfrm>
            <a:off x="5851341" y="4548243"/>
            <a:ext cx="221447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67"/>
          <p:cNvCxnSpPr>
            <a:cxnSpLocks noChangeShapeType="1"/>
            <a:stCxn id="47" idx="4"/>
            <a:endCxn id="131" idx="0"/>
          </p:cNvCxnSpPr>
          <p:nvPr/>
        </p:nvCxnSpPr>
        <p:spPr bwMode="auto">
          <a:xfrm flipH="1">
            <a:off x="6305889" y="4548241"/>
            <a:ext cx="2164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68"/>
          <p:cNvCxnSpPr>
            <a:cxnSpLocks noChangeShapeType="1"/>
            <a:stCxn id="47" idx="4"/>
            <a:endCxn id="132" idx="0"/>
          </p:cNvCxnSpPr>
          <p:nvPr/>
        </p:nvCxnSpPr>
        <p:spPr bwMode="auto">
          <a:xfrm>
            <a:off x="6327532" y="4548241"/>
            <a:ext cx="33300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169"/>
          <p:cNvCxnSpPr>
            <a:cxnSpLocks noChangeShapeType="1"/>
            <a:stCxn id="48" idx="4"/>
            <a:endCxn id="72" idx="0"/>
          </p:cNvCxnSpPr>
          <p:nvPr/>
        </p:nvCxnSpPr>
        <p:spPr bwMode="auto">
          <a:xfrm flipH="1">
            <a:off x="6810385" y="4548243"/>
            <a:ext cx="23310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170"/>
          <p:cNvCxnSpPr>
            <a:cxnSpLocks noChangeShapeType="1"/>
            <a:stCxn id="48" idx="4"/>
            <a:endCxn id="73" idx="0"/>
          </p:cNvCxnSpPr>
          <p:nvPr/>
        </p:nvCxnSpPr>
        <p:spPr bwMode="auto">
          <a:xfrm>
            <a:off x="6833695" y="4548243"/>
            <a:ext cx="331337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71"/>
          <p:cNvCxnSpPr>
            <a:cxnSpLocks noChangeShapeType="1"/>
            <a:stCxn id="49" idx="4"/>
            <a:endCxn id="125" idx="0"/>
          </p:cNvCxnSpPr>
          <p:nvPr/>
        </p:nvCxnSpPr>
        <p:spPr bwMode="auto">
          <a:xfrm>
            <a:off x="7361501" y="4548241"/>
            <a:ext cx="6493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172"/>
          <p:cNvCxnSpPr>
            <a:cxnSpLocks noChangeShapeType="1"/>
            <a:stCxn id="49" idx="4"/>
            <a:endCxn id="126" idx="0"/>
          </p:cNvCxnSpPr>
          <p:nvPr/>
        </p:nvCxnSpPr>
        <p:spPr bwMode="auto">
          <a:xfrm>
            <a:off x="7361501" y="4548241"/>
            <a:ext cx="431236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AutoShape 173"/>
          <p:cNvCxnSpPr>
            <a:cxnSpLocks noChangeShapeType="1"/>
            <a:stCxn id="50" idx="4"/>
            <a:endCxn id="128" idx="0"/>
          </p:cNvCxnSpPr>
          <p:nvPr/>
        </p:nvCxnSpPr>
        <p:spPr bwMode="auto">
          <a:xfrm>
            <a:off x="7890973" y="4548243"/>
            <a:ext cx="1165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174"/>
          <p:cNvCxnSpPr>
            <a:cxnSpLocks noChangeShapeType="1"/>
            <a:stCxn id="50" idx="4"/>
            <a:endCxn id="127" idx="0"/>
          </p:cNvCxnSpPr>
          <p:nvPr/>
        </p:nvCxnSpPr>
        <p:spPr bwMode="auto">
          <a:xfrm>
            <a:off x="7890972" y="4548243"/>
            <a:ext cx="37795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175"/>
          <p:cNvCxnSpPr>
            <a:cxnSpLocks noChangeShapeType="1"/>
            <a:stCxn id="39" idx="4"/>
            <a:endCxn id="74" idx="0"/>
          </p:cNvCxnSpPr>
          <p:nvPr/>
        </p:nvCxnSpPr>
        <p:spPr bwMode="auto">
          <a:xfrm>
            <a:off x="8495368" y="4548241"/>
            <a:ext cx="0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" name="AutoShape 176"/>
          <p:cNvCxnSpPr>
            <a:cxnSpLocks noChangeShapeType="1"/>
            <a:stCxn id="39" idx="4"/>
            <a:endCxn id="75" idx="0"/>
          </p:cNvCxnSpPr>
          <p:nvPr/>
        </p:nvCxnSpPr>
        <p:spPr bwMode="auto">
          <a:xfrm>
            <a:off x="8495370" y="4548241"/>
            <a:ext cx="37629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177"/>
          <p:cNvCxnSpPr>
            <a:cxnSpLocks noChangeShapeType="1"/>
          </p:cNvCxnSpPr>
          <p:nvPr/>
        </p:nvCxnSpPr>
        <p:spPr bwMode="auto">
          <a:xfrm flipH="1">
            <a:off x="2691163" y="1802753"/>
            <a:ext cx="2039631" cy="356455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178"/>
          <p:cNvCxnSpPr>
            <a:cxnSpLocks noChangeShapeType="1"/>
          </p:cNvCxnSpPr>
          <p:nvPr/>
        </p:nvCxnSpPr>
        <p:spPr bwMode="auto">
          <a:xfrm flipV="1">
            <a:off x="1635551" y="2521998"/>
            <a:ext cx="980689" cy="356455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179"/>
          <p:cNvCxnSpPr>
            <a:cxnSpLocks noChangeShapeType="1"/>
          </p:cNvCxnSpPr>
          <p:nvPr/>
        </p:nvCxnSpPr>
        <p:spPr bwMode="auto">
          <a:xfrm>
            <a:off x="1642210" y="3253916"/>
            <a:ext cx="452881" cy="283579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181"/>
          <p:cNvCxnSpPr>
            <a:cxnSpLocks noChangeShapeType="1"/>
          </p:cNvCxnSpPr>
          <p:nvPr/>
        </p:nvCxnSpPr>
        <p:spPr bwMode="auto">
          <a:xfrm>
            <a:off x="2123728" y="3942262"/>
            <a:ext cx="301367" cy="278826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82"/>
          <p:cNvCxnSpPr>
            <a:cxnSpLocks noChangeShapeType="1"/>
          </p:cNvCxnSpPr>
          <p:nvPr/>
        </p:nvCxnSpPr>
        <p:spPr bwMode="auto">
          <a:xfrm flipV="1">
            <a:off x="2011843" y="4600522"/>
            <a:ext cx="377956" cy="1078868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184"/>
          <p:cNvCxnSpPr>
            <a:cxnSpLocks noChangeShapeType="1"/>
            <a:endCxn id="25" idx="0"/>
          </p:cNvCxnSpPr>
          <p:nvPr/>
        </p:nvCxnSpPr>
        <p:spPr bwMode="auto">
          <a:xfrm>
            <a:off x="2692830" y="2534672"/>
            <a:ext cx="922412" cy="354870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185"/>
          <p:cNvCxnSpPr>
            <a:cxnSpLocks noChangeShapeType="1"/>
          </p:cNvCxnSpPr>
          <p:nvPr/>
        </p:nvCxnSpPr>
        <p:spPr bwMode="auto">
          <a:xfrm>
            <a:off x="4732459" y="1815427"/>
            <a:ext cx="1813190" cy="356455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186"/>
          <p:cNvCxnSpPr>
            <a:cxnSpLocks noChangeShapeType="1"/>
            <a:stCxn id="26" idx="0"/>
          </p:cNvCxnSpPr>
          <p:nvPr/>
        </p:nvCxnSpPr>
        <p:spPr bwMode="auto">
          <a:xfrm flipV="1">
            <a:off x="5503357" y="2534672"/>
            <a:ext cx="982353" cy="359623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AutoShape 187"/>
          <p:cNvCxnSpPr>
            <a:cxnSpLocks noChangeShapeType="1"/>
          </p:cNvCxnSpPr>
          <p:nvPr/>
        </p:nvCxnSpPr>
        <p:spPr bwMode="auto">
          <a:xfrm flipV="1">
            <a:off x="5033825" y="3241244"/>
            <a:ext cx="452881" cy="283579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88"/>
          <p:cNvCxnSpPr>
            <a:cxnSpLocks noChangeShapeType="1"/>
          </p:cNvCxnSpPr>
          <p:nvPr/>
        </p:nvCxnSpPr>
        <p:spPr bwMode="auto">
          <a:xfrm>
            <a:off x="6455739" y="2539425"/>
            <a:ext cx="1057278" cy="356453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189"/>
          <p:cNvCxnSpPr>
            <a:cxnSpLocks noChangeShapeType="1"/>
            <a:endCxn id="40" idx="0"/>
          </p:cNvCxnSpPr>
          <p:nvPr/>
        </p:nvCxnSpPr>
        <p:spPr bwMode="auto">
          <a:xfrm>
            <a:off x="5033825" y="3900286"/>
            <a:ext cx="341326" cy="285164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92"/>
          <p:cNvGrpSpPr>
            <a:grpSpLocks/>
          </p:cNvGrpSpPr>
          <p:nvPr/>
        </p:nvGrpSpPr>
        <p:grpSpPr bwMode="auto">
          <a:xfrm>
            <a:off x="7714694" y="3309228"/>
            <a:ext cx="226441" cy="215457"/>
            <a:chOff x="2608" y="1434"/>
            <a:chExt cx="136" cy="136"/>
          </a:xfrm>
        </p:grpSpPr>
        <p:cxnSp>
          <p:nvCxnSpPr>
            <p:cNvPr id="157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9" name="Group 195"/>
          <p:cNvGrpSpPr>
            <a:grpSpLocks/>
          </p:cNvGrpSpPr>
          <p:nvPr/>
        </p:nvGrpSpPr>
        <p:grpSpPr bwMode="auto">
          <a:xfrm>
            <a:off x="4846025" y="3964378"/>
            <a:ext cx="226441" cy="215457"/>
            <a:chOff x="2608" y="1434"/>
            <a:chExt cx="136" cy="136"/>
          </a:xfrm>
        </p:grpSpPr>
        <p:cxnSp>
          <p:nvCxnSpPr>
            <p:cNvPr id="160" name="AutoShape 196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AutoShape 197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2" name="Text Box 201"/>
          <p:cNvSpPr txBox="1">
            <a:spLocks noChangeArrowheads="1"/>
          </p:cNvSpPr>
          <p:nvPr/>
        </p:nvSpPr>
        <p:spPr bwMode="auto">
          <a:xfrm>
            <a:off x="2466389" y="1455804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50" dirty="0">
                <a:solidFill>
                  <a:srgbClr val="663300"/>
                </a:solidFill>
              </a:rPr>
              <a:t>根节点</a:t>
            </a:r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3" name="Text Box 202"/>
          <p:cNvSpPr txBox="1">
            <a:spLocks noChangeArrowheads="1"/>
          </p:cNvSpPr>
          <p:nvPr/>
        </p:nvSpPr>
        <p:spPr bwMode="auto">
          <a:xfrm>
            <a:off x="351834" y="217504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4" name="Text Box 203"/>
          <p:cNvSpPr txBox="1">
            <a:spLocks noChangeArrowheads="1"/>
          </p:cNvSpPr>
          <p:nvPr/>
        </p:nvSpPr>
        <p:spPr bwMode="auto">
          <a:xfrm>
            <a:off x="351834" y="275012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5" name="Text Box 204"/>
          <p:cNvSpPr txBox="1">
            <a:spLocks noChangeArrowheads="1"/>
          </p:cNvSpPr>
          <p:nvPr/>
        </p:nvSpPr>
        <p:spPr bwMode="auto">
          <a:xfrm>
            <a:off x="1922764" y="3232610"/>
            <a:ext cx="145105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6" name="Text Box 206"/>
          <p:cNvSpPr txBox="1">
            <a:spLocks noChangeArrowheads="1"/>
          </p:cNvSpPr>
          <p:nvPr/>
        </p:nvSpPr>
        <p:spPr bwMode="auto">
          <a:xfrm>
            <a:off x="1239119" y="5950924"/>
            <a:ext cx="21145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/>
              <a:t>i</a:t>
            </a:r>
            <a:r>
              <a:rPr lang="en-US" altLang="zh-CN" sz="1050" dirty="0"/>
              <a:t>=6 </a:t>
            </a:r>
            <a:r>
              <a:rPr lang="en-US" altLang="zh-CN" sz="1050" dirty="0" err="1"/>
              <a:t>cn</a:t>
            </a:r>
            <a:r>
              <a:rPr lang="en-US" altLang="zh-CN" sz="1050" dirty="0"/>
              <a:t>=3 </a:t>
            </a:r>
            <a:r>
              <a:rPr lang="en-US" altLang="zh-CN" sz="1050" dirty="0" err="1" smtClean="0"/>
              <a:t>bestn</a:t>
            </a:r>
            <a:r>
              <a:rPr lang="en-US" altLang="zh-CN" sz="1050" dirty="0" smtClean="0"/>
              <a:t>=3</a:t>
            </a:r>
          </a:p>
          <a:p>
            <a:pPr eaLnBrk="1" hangingPunct="1"/>
            <a:r>
              <a:rPr lang="en-US" altLang="zh-CN" sz="1050" dirty="0" smtClean="0"/>
              <a:t>{1,2,5}</a:t>
            </a:r>
            <a:endParaRPr lang="en-US" altLang="zh-CN" sz="1050" dirty="0"/>
          </a:p>
        </p:txBody>
      </p:sp>
      <p:sp>
        <p:nvSpPr>
          <p:cNvPr id="167" name="Text Box 207"/>
          <p:cNvSpPr txBox="1">
            <a:spLocks noChangeArrowheads="1"/>
          </p:cNvSpPr>
          <p:nvPr/>
        </p:nvSpPr>
        <p:spPr bwMode="auto">
          <a:xfrm>
            <a:off x="3750601" y="2916867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68" name="Text Box 208"/>
          <p:cNvSpPr txBox="1">
            <a:spLocks noChangeArrowheads="1"/>
          </p:cNvSpPr>
          <p:nvPr/>
        </p:nvSpPr>
        <p:spPr bwMode="auto">
          <a:xfrm>
            <a:off x="5411781" y="1744136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69" name="Text Box 209"/>
          <p:cNvSpPr txBox="1">
            <a:spLocks noChangeArrowheads="1"/>
          </p:cNvSpPr>
          <p:nvPr/>
        </p:nvSpPr>
        <p:spPr bwMode="auto">
          <a:xfrm>
            <a:off x="5028413" y="3686303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70" name="Text Box 210"/>
          <p:cNvSpPr txBox="1">
            <a:spLocks noChangeArrowheads="1"/>
          </p:cNvSpPr>
          <p:nvPr/>
        </p:nvSpPr>
        <p:spPr bwMode="auto">
          <a:xfrm>
            <a:off x="6847015" y="2319215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171" name="Group 198"/>
          <p:cNvGrpSpPr>
            <a:grpSpLocks/>
          </p:cNvGrpSpPr>
          <p:nvPr/>
        </p:nvGrpSpPr>
        <p:grpSpPr bwMode="auto">
          <a:xfrm>
            <a:off x="1285900" y="3323624"/>
            <a:ext cx="226441" cy="215457"/>
            <a:chOff x="2608" y="1434"/>
            <a:chExt cx="136" cy="136"/>
          </a:xfrm>
        </p:grpSpPr>
        <p:cxnSp>
          <p:nvCxnSpPr>
            <p:cNvPr id="172" name="AutoShape 199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AutoShape 200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" name="Group 192"/>
          <p:cNvGrpSpPr>
            <a:grpSpLocks/>
          </p:cNvGrpSpPr>
          <p:nvPr/>
        </p:nvGrpSpPr>
        <p:grpSpPr bwMode="auto">
          <a:xfrm>
            <a:off x="3233955" y="3323624"/>
            <a:ext cx="226441" cy="215457"/>
            <a:chOff x="2608" y="1434"/>
            <a:chExt cx="136" cy="136"/>
          </a:xfrm>
        </p:grpSpPr>
        <p:cxnSp>
          <p:nvCxnSpPr>
            <p:cNvPr id="175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7" name="Group 192"/>
          <p:cNvGrpSpPr>
            <a:grpSpLocks/>
          </p:cNvGrpSpPr>
          <p:nvPr/>
        </p:nvGrpSpPr>
        <p:grpSpPr bwMode="auto">
          <a:xfrm>
            <a:off x="5784866" y="3978128"/>
            <a:ext cx="226441" cy="215457"/>
            <a:chOff x="2608" y="1434"/>
            <a:chExt cx="136" cy="136"/>
          </a:xfrm>
        </p:grpSpPr>
        <p:cxnSp>
          <p:nvCxnSpPr>
            <p:cNvPr id="178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0" name="Text Box 209"/>
          <p:cNvSpPr txBox="1">
            <a:spLocks noChangeArrowheads="1"/>
          </p:cNvSpPr>
          <p:nvPr/>
        </p:nvSpPr>
        <p:spPr bwMode="auto">
          <a:xfrm>
            <a:off x="5556188" y="3062808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/>
              <a:t>i</a:t>
            </a:r>
            <a:r>
              <a:rPr lang="en-US" altLang="zh-CN" sz="1050" dirty="0"/>
              <a:t>=3 </a:t>
            </a:r>
            <a:r>
              <a:rPr lang="en-US" altLang="zh-CN" sz="1050" dirty="0" err="1"/>
              <a:t>cn</a:t>
            </a:r>
            <a:r>
              <a:rPr lang="en-US" altLang="zh-CN" sz="1050" dirty="0"/>
              <a:t>=1 </a:t>
            </a:r>
            <a:r>
              <a:rPr lang="en-US" altLang="zh-CN" sz="1050" dirty="0" err="1"/>
              <a:t>bestn</a:t>
            </a:r>
            <a:r>
              <a:rPr lang="en-US" altLang="zh-CN" sz="1050" dirty="0"/>
              <a:t>=3</a:t>
            </a:r>
          </a:p>
        </p:txBody>
      </p:sp>
      <p:grpSp>
        <p:nvGrpSpPr>
          <p:cNvPr id="194" name="Group 138"/>
          <p:cNvGrpSpPr>
            <a:grpSpLocks/>
          </p:cNvGrpSpPr>
          <p:nvPr/>
        </p:nvGrpSpPr>
        <p:grpSpPr bwMode="auto">
          <a:xfrm>
            <a:off x="1787066" y="3971578"/>
            <a:ext cx="226441" cy="215457"/>
            <a:chOff x="2608" y="1434"/>
            <a:chExt cx="136" cy="136"/>
          </a:xfrm>
        </p:grpSpPr>
        <p:cxnSp>
          <p:nvCxnSpPr>
            <p:cNvPr id="195" name="AutoShape 139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140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7" name="Text Box 205"/>
          <p:cNvSpPr txBox="1">
            <a:spLocks noChangeArrowheads="1"/>
          </p:cNvSpPr>
          <p:nvPr/>
        </p:nvSpPr>
        <p:spPr bwMode="auto">
          <a:xfrm>
            <a:off x="1938582" y="3900286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=5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cxnSp>
        <p:nvCxnSpPr>
          <p:cNvPr id="198" name="AutoShape 184"/>
          <p:cNvCxnSpPr>
            <a:cxnSpLocks noChangeShapeType="1"/>
            <a:endCxn id="33" idx="0"/>
          </p:cNvCxnSpPr>
          <p:nvPr/>
        </p:nvCxnSpPr>
        <p:spPr bwMode="auto">
          <a:xfrm>
            <a:off x="5479597" y="3202993"/>
            <a:ext cx="550734" cy="340538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84"/>
          <p:cNvCxnSpPr>
            <a:cxnSpLocks noChangeShapeType="1"/>
            <a:endCxn id="70" idx="0"/>
          </p:cNvCxnSpPr>
          <p:nvPr/>
        </p:nvCxnSpPr>
        <p:spPr bwMode="auto">
          <a:xfrm flipH="1">
            <a:off x="5229463" y="4533983"/>
            <a:ext cx="119046" cy="1092826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文本框 4"/>
          <p:cNvSpPr txBox="1"/>
          <p:nvPr/>
        </p:nvSpPr>
        <p:spPr>
          <a:xfrm>
            <a:off x="509654" y="394161"/>
            <a:ext cx="37467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rgbClr val="7F6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</a:t>
            </a:r>
            <a:r>
              <a:rPr lang="zh-CN" altLang="en-US" sz="2100" dirty="0">
                <a:solidFill>
                  <a:srgbClr val="7F6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例分析</a:t>
            </a:r>
            <a:endParaRPr lang="en-US" altLang="zh-CN" sz="2100" kern="0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200" name="Group 192"/>
          <p:cNvGrpSpPr>
            <a:grpSpLocks/>
          </p:cNvGrpSpPr>
          <p:nvPr/>
        </p:nvGrpSpPr>
        <p:grpSpPr bwMode="auto">
          <a:xfrm>
            <a:off x="2301553" y="4889030"/>
            <a:ext cx="226441" cy="215457"/>
            <a:chOff x="2608" y="1434"/>
            <a:chExt cx="136" cy="136"/>
          </a:xfrm>
        </p:grpSpPr>
        <p:cxnSp>
          <p:nvCxnSpPr>
            <p:cNvPr id="201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" name="Text Box 207"/>
          <p:cNvSpPr txBox="1">
            <a:spLocks noChangeArrowheads="1"/>
          </p:cNvSpPr>
          <p:nvPr/>
        </p:nvSpPr>
        <p:spPr bwMode="auto">
          <a:xfrm>
            <a:off x="3932809" y="3272007"/>
            <a:ext cx="13369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05" name="AutoShape 184"/>
          <p:cNvCxnSpPr>
            <a:cxnSpLocks noChangeShapeType="1"/>
            <a:stCxn id="31" idx="4"/>
            <a:endCxn id="42" idx="0"/>
          </p:cNvCxnSpPr>
          <p:nvPr/>
        </p:nvCxnSpPr>
        <p:spPr bwMode="auto">
          <a:xfrm flipH="1">
            <a:off x="3875815" y="3900584"/>
            <a:ext cx="191475" cy="287735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Text Box 207"/>
          <p:cNvSpPr txBox="1">
            <a:spLocks noChangeArrowheads="1"/>
          </p:cNvSpPr>
          <p:nvPr/>
        </p:nvSpPr>
        <p:spPr bwMode="auto">
          <a:xfrm>
            <a:off x="2978517" y="4527191"/>
            <a:ext cx="13369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=5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07" name="AutoShape 184"/>
          <p:cNvCxnSpPr>
            <a:cxnSpLocks noChangeShapeType="1"/>
            <a:endCxn id="64" idx="0"/>
          </p:cNvCxnSpPr>
          <p:nvPr/>
        </p:nvCxnSpPr>
        <p:spPr bwMode="auto">
          <a:xfrm flipH="1">
            <a:off x="3661030" y="4524836"/>
            <a:ext cx="198342" cy="599769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Text Box 207"/>
          <p:cNvSpPr txBox="1">
            <a:spLocks noChangeArrowheads="1"/>
          </p:cNvSpPr>
          <p:nvPr/>
        </p:nvSpPr>
        <p:spPr bwMode="auto">
          <a:xfrm>
            <a:off x="2955902" y="5440132"/>
            <a:ext cx="13369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=6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bestn</a:t>
            </a:r>
            <a:r>
              <a:rPr lang="en-US" altLang="zh-CN" sz="1050" dirty="0" smtClean="0">
                <a:solidFill>
                  <a:srgbClr val="663300"/>
                </a:solidFill>
              </a:rPr>
              <a:t>=3</a:t>
            </a:r>
          </a:p>
          <a:p>
            <a:pPr eaLnBrk="1" hangingPunct="1"/>
            <a:r>
              <a:rPr lang="en-US" altLang="zh-CN" sz="1050" dirty="0" smtClean="0">
                <a:solidFill>
                  <a:srgbClr val="663300"/>
                </a:solidFill>
              </a:rPr>
              <a:t>{1,4,5}</a:t>
            </a:r>
            <a:endParaRPr lang="en-US" altLang="zh-CN" sz="1050" dirty="0">
              <a:solidFill>
                <a:srgbClr val="663300"/>
              </a:solidFill>
            </a:endParaRPr>
          </a:p>
        </p:txBody>
      </p:sp>
      <p:grpSp>
        <p:nvGrpSpPr>
          <p:cNvPr id="209" name="Group 192"/>
          <p:cNvGrpSpPr>
            <a:grpSpLocks/>
          </p:cNvGrpSpPr>
          <p:nvPr/>
        </p:nvGrpSpPr>
        <p:grpSpPr bwMode="auto">
          <a:xfrm>
            <a:off x="3847507" y="4813243"/>
            <a:ext cx="226441" cy="215457"/>
            <a:chOff x="2608" y="1434"/>
            <a:chExt cx="136" cy="136"/>
          </a:xfrm>
        </p:grpSpPr>
        <p:cxnSp>
          <p:nvCxnSpPr>
            <p:cNvPr id="210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2" name="Group 192"/>
          <p:cNvGrpSpPr>
            <a:grpSpLocks/>
          </p:cNvGrpSpPr>
          <p:nvPr/>
        </p:nvGrpSpPr>
        <p:grpSpPr bwMode="auto">
          <a:xfrm>
            <a:off x="4145001" y="3940726"/>
            <a:ext cx="226441" cy="215457"/>
            <a:chOff x="2608" y="1434"/>
            <a:chExt cx="136" cy="136"/>
          </a:xfrm>
        </p:grpSpPr>
        <p:cxnSp>
          <p:nvCxnSpPr>
            <p:cNvPr id="21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" name="Text Box 209"/>
          <p:cNvSpPr txBox="1">
            <a:spLocks noChangeArrowheads="1"/>
          </p:cNvSpPr>
          <p:nvPr/>
        </p:nvSpPr>
        <p:spPr bwMode="auto">
          <a:xfrm>
            <a:off x="4932673" y="4539090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=5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216" name="Text Box 209"/>
          <p:cNvSpPr txBox="1">
            <a:spLocks noChangeArrowheads="1"/>
          </p:cNvSpPr>
          <p:nvPr/>
        </p:nvSpPr>
        <p:spPr bwMode="auto">
          <a:xfrm>
            <a:off x="4533905" y="6129013"/>
            <a:ext cx="139111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=6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bestn</a:t>
            </a:r>
            <a:r>
              <a:rPr lang="en-US" altLang="zh-CN" sz="1050" dirty="0" smtClean="0">
                <a:solidFill>
                  <a:srgbClr val="663300"/>
                </a:solidFill>
              </a:rPr>
              <a:t>=3</a:t>
            </a:r>
          </a:p>
          <a:p>
            <a:pPr eaLnBrk="1" hangingPunct="1"/>
            <a:r>
              <a:rPr lang="en-US" altLang="zh-CN" sz="1050" dirty="0" smtClean="0">
                <a:solidFill>
                  <a:srgbClr val="663300"/>
                </a:solidFill>
              </a:rPr>
              <a:t>{2,3,5}</a:t>
            </a:r>
            <a:endParaRPr lang="en-US" altLang="zh-CN" sz="1050" dirty="0">
              <a:solidFill>
                <a:srgbClr val="663300"/>
              </a:solidFill>
            </a:endParaRPr>
          </a:p>
        </p:txBody>
      </p:sp>
      <p:grpSp>
        <p:nvGrpSpPr>
          <p:cNvPr id="217" name="Group 192"/>
          <p:cNvGrpSpPr>
            <a:grpSpLocks/>
          </p:cNvGrpSpPr>
          <p:nvPr/>
        </p:nvGrpSpPr>
        <p:grpSpPr bwMode="auto">
          <a:xfrm>
            <a:off x="5380899" y="4971653"/>
            <a:ext cx="226441" cy="215457"/>
            <a:chOff x="2608" y="1434"/>
            <a:chExt cx="136" cy="136"/>
          </a:xfrm>
        </p:grpSpPr>
        <p:cxnSp>
          <p:nvCxnSpPr>
            <p:cNvPr id="218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" name="Text Box 209"/>
          <p:cNvSpPr txBox="1">
            <a:spLocks noChangeArrowheads="1"/>
          </p:cNvSpPr>
          <p:nvPr/>
        </p:nvSpPr>
        <p:spPr bwMode="auto">
          <a:xfrm>
            <a:off x="5958199" y="3408473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222" name="Group 192"/>
          <p:cNvGrpSpPr>
            <a:grpSpLocks/>
          </p:cNvGrpSpPr>
          <p:nvPr/>
        </p:nvGrpSpPr>
        <p:grpSpPr bwMode="auto">
          <a:xfrm>
            <a:off x="6172687" y="3940103"/>
            <a:ext cx="226441" cy="215457"/>
            <a:chOff x="2608" y="1434"/>
            <a:chExt cx="136" cy="136"/>
          </a:xfrm>
        </p:grpSpPr>
        <p:cxnSp>
          <p:nvCxnSpPr>
            <p:cNvPr id="22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" name="Text Box 210"/>
          <p:cNvSpPr txBox="1">
            <a:spLocks noChangeArrowheads="1"/>
          </p:cNvSpPr>
          <p:nvPr/>
        </p:nvSpPr>
        <p:spPr bwMode="auto">
          <a:xfrm>
            <a:off x="7498157" y="2807370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26" name="AutoShape 186"/>
          <p:cNvCxnSpPr>
            <a:cxnSpLocks noChangeShapeType="1"/>
          </p:cNvCxnSpPr>
          <p:nvPr/>
        </p:nvCxnSpPr>
        <p:spPr bwMode="auto">
          <a:xfrm flipV="1">
            <a:off x="7134162" y="3247099"/>
            <a:ext cx="418817" cy="288332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Text Box 210"/>
          <p:cNvSpPr txBox="1">
            <a:spLocks noChangeArrowheads="1"/>
          </p:cNvSpPr>
          <p:nvPr/>
        </p:nvSpPr>
        <p:spPr bwMode="auto">
          <a:xfrm>
            <a:off x="7178350" y="364051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=4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228" name="Group 192"/>
          <p:cNvGrpSpPr>
            <a:grpSpLocks/>
          </p:cNvGrpSpPr>
          <p:nvPr/>
        </p:nvGrpSpPr>
        <p:grpSpPr bwMode="auto">
          <a:xfrm>
            <a:off x="7201660" y="3952090"/>
            <a:ext cx="226441" cy="215457"/>
            <a:chOff x="2608" y="1434"/>
            <a:chExt cx="136" cy="136"/>
          </a:xfrm>
        </p:grpSpPr>
        <p:cxnSp>
          <p:nvCxnSpPr>
            <p:cNvPr id="229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2" name="Group 192"/>
          <p:cNvGrpSpPr>
            <a:grpSpLocks/>
          </p:cNvGrpSpPr>
          <p:nvPr/>
        </p:nvGrpSpPr>
        <p:grpSpPr bwMode="auto">
          <a:xfrm>
            <a:off x="6732240" y="3933056"/>
            <a:ext cx="226441" cy="215457"/>
            <a:chOff x="2608" y="1434"/>
            <a:chExt cx="136" cy="136"/>
          </a:xfrm>
        </p:grpSpPr>
        <p:cxnSp>
          <p:nvCxnSpPr>
            <p:cNvPr id="23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296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80" grpId="0"/>
      <p:bldP spid="197" grpId="0"/>
      <p:bldP spid="204" grpId="0"/>
      <p:bldP spid="206" grpId="0"/>
      <p:bldP spid="208" grpId="0"/>
      <p:bldP spid="215" grpId="0"/>
      <p:bldP spid="216" grpId="0"/>
      <p:bldP spid="220" grpId="0"/>
      <p:bldP spid="225" grpId="0"/>
      <p:bldP spid="22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rPr>
              <a:t>5.8</a:t>
            </a:r>
            <a:r>
              <a:rPr lang="en-US" altLang="zh-CN" sz="4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4000" kern="0" dirty="0" smtClean="0">
                <a:solidFill>
                  <a:schemeClr val="bg2">
                    <a:lumMod val="10000"/>
                  </a:schemeClr>
                </a:solidFill>
              </a:rPr>
              <a:t>批处理作业调度问题</a:t>
            </a:r>
            <a:endParaRPr lang="en-US" altLang="zh-CN" sz="4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Job Scheduling </a:t>
            </a:r>
            <a:r>
              <a:rPr lang="en-GB" altLang="zh-CN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18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ISPRING_RESOURCE_PATHS_HASH_2" val="90a0bc99b3bae3f84f22851bb3182577373f1c"/>
</p:tagLst>
</file>

<file path=ppt/theme/theme1.xml><?xml version="1.0" encoding="utf-8"?>
<a:theme xmlns:a="http://schemas.openxmlformats.org/drawingml/2006/main" name="40_1231308129">
  <a:themeElements>
    <a:clrScheme name="40_1231308129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56119</TotalTime>
  <Words>14037</Words>
  <Application>Microsoft Macintosh PowerPoint</Application>
  <PresentationFormat>全屏显示(4:3)</PresentationFormat>
  <Paragraphs>2075</Paragraphs>
  <Slides>116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31" baseType="lpstr">
      <vt:lpstr>Courier New</vt:lpstr>
      <vt:lpstr>Symbol</vt:lpstr>
      <vt:lpstr>Times New Roman</vt:lpstr>
      <vt:lpstr>Verdana</vt:lpstr>
      <vt:lpstr>Wingdings</vt:lpstr>
      <vt:lpstr>黑体</vt:lpstr>
      <vt:lpstr>华文楷体</vt:lpstr>
      <vt:lpstr>楷体_GB2312</vt:lpstr>
      <vt:lpstr>思源黑体 CN Medium</vt:lpstr>
      <vt:lpstr>宋体</vt:lpstr>
      <vt:lpstr>微软雅黑</vt:lpstr>
      <vt:lpstr>Arial</vt:lpstr>
      <vt:lpstr>40_1231308129</vt:lpstr>
      <vt:lpstr>Equation</vt:lpstr>
      <vt:lpstr>公式</vt:lpstr>
      <vt:lpstr>PowerPoint 演示文稿</vt:lpstr>
      <vt:lpstr>PowerPoint 演示文稿</vt:lpstr>
      <vt:lpstr>知识要点</vt:lpstr>
      <vt:lpstr>PowerPoint 演示文稿</vt:lpstr>
      <vt:lpstr>PowerPoint 演示文稿</vt:lpstr>
      <vt:lpstr>PowerPoint 演示文稿</vt:lpstr>
      <vt:lpstr>回溯法的基本概念</vt:lpstr>
      <vt:lpstr>问题的解空间</vt:lpstr>
      <vt:lpstr>生成问题状态的基本方法</vt:lpstr>
      <vt:lpstr>回溯法的解题思路</vt:lpstr>
      <vt:lpstr>递归回溯：通用算法框架</vt:lpstr>
      <vt:lpstr>递归回溯：通用算法框架</vt:lpstr>
      <vt:lpstr>两类常见的解空间树</vt:lpstr>
      <vt:lpstr>子集树示例： 0/1背包问题</vt:lpstr>
      <vt:lpstr>子集树回溯算法框架</vt:lpstr>
      <vt:lpstr>排列生成问题</vt:lpstr>
      <vt:lpstr>排列树回溯算法框架</vt:lpstr>
      <vt:lpstr>排列生成问题的回溯算法</vt:lpstr>
      <vt:lpstr>回溯法的特点</vt:lpstr>
      <vt:lpstr>回溯法的特点</vt:lpstr>
      <vt:lpstr>PowerPoint 演示文稿</vt:lpstr>
      <vt:lpstr>算法理论的研究对象：两类抽象问题</vt:lpstr>
      <vt:lpstr>算法理论的研究对象：两类抽象问题</vt:lpstr>
      <vt:lpstr>P和NP</vt:lpstr>
      <vt:lpstr>PowerPoint 演示文稿</vt:lpstr>
      <vt:lpstr>NPC：NP-Complete</vt:lpstr>
      <vt:lpstr>NP完全性的证明</vt:lpstr>
      <vt:lpstr>问题的规约</vt:lpstr>
      <vt:lpstr>问题的规约（续）</vt:lpstr>
      <vt:lpstr>NPC和NPH</vt:lpstr>
      <vt:lpstr>一些经典的NP问题</vt:lpstr>
      <vt:lpstr>NP完全性小结</vt:lpstr>
      <vt:lpstr>搜索算法简介</vt:lpstr>
      <vt:lpstr>PowerPoint 演示文稿</vt:lpstr>
      <vt:lpstr>小结： 回溯法的算法框架</vt:lpstr>
      <vt:lpstr>PowerPoint 演示文稿</vt:lpstr>
      <vt:lpstr>PowerPoint 演示文稿</vt:lpstr>
      <vt:lpstr>回溯法的基本思想</vt:lpstr>
      <vt:lpstr>0-1背包问题的解空间</vt:lpstr>
      <vt:lpstr>结论2：</vt:lpstr>
      <vt:lpstr>PowerPoint 演示文稿</vt:lpstr>
      <vt:lpstr>举例：0-1背包问题</vt:lpstr>
      <vt:lpstr>PowerPoint 演示文稿</vt:lpstr>
      <vt:lpstr>PowerPoint 演示文稿</vt:lpstr>
      <vt:lpstr>结论3：</vt:lpstr>
      <vt:lpstr>PowerPoint 演示文稿</vt:lpstr>
      <vt:lpstr>回溯法的递归形式的一般框架</vt:lpstr>
      <vt:lpstr>回溯法迭代形式的一般框架</vt:lpstr>
      <vt:lpstr>回溯法的时间性能分析</vt:lpstr>
      <vt:lpstr>两种典型的解空间树</vt:lpstr>
      <vt:lpstr>PowerPoint 演示文稿</vt:lpstr>
      <vt:lpstr>PowerPoint 演示文稿</vt:lpstr>
      <vt:lpstr>PowerPoint 演示文稿</vt:lpstr>
      <vt:lpstr>PowerPoint 演示文稿</vt:lpstr>
      <vt:lpstr>排列树示例：旅行商问题</vt:lpstr>
      <vt:lpstr>PowerPoint 演示文稿</vt:lpstr>
      <vt:lpstr>求解TSP问题</vt:lpstr>
      <vt:lpstr>排列树示例：旅行商问题</vt:lpstr>
      <vt:lpstr>解空间树</vt:lpstr>
      <vt:lpstr>解空间树</vt:lpstr>
      <vt:lpstr>解空间树</vt:lpstr>
      <vt:lpstr>解空间树</vt:lpstr>
      <vt:lpstr>排列树回溯算法框架</vt:lpstr>
      <vt:lpstr>求解TSP问题</vt:lpstr>
      <vt:lpstr>PowerPoint 演示文稿</vt:lpstr>
      <vt:lpstr>0/1背包问题</vt:lpstr>
      <vt:lpstr>0/1背包问题</vt:lpstr>
      <vt:lpstr>限界函数的实现</vt:lpstr>
      <vt:lpstr>0/1背包问题的回溯算法</vt:lpstr>
      <vt:lpstr>PowerPoint 演示文稿</vt:lpstr>
      <vt:lpstr>装载问题</vt:lpstr>
      <vt:lpstr>装载问题</vt:lpstr>
      <vt:lpstr>装载问题</vt:lpstr>
      <vt:lpstr>装载问题</vt:lpstr>
      <vt:lpstr>PowerPoint 演示文稿</vt:lpstr>
      <vt:lpstr>PowerPoint 演示文稿</vt:lpstr>
      <vt:lpstr>PowerPoint 演示文稿</vt:lpstr>
      <vt:lpstr>n-皇后问题</vt:lpstr>
      <vt:lpstr>n-皇后问题</vt:lpstr>
      <vt:lpstr>n-皇后问题</vt:lpstr>
      <vt:lpstr>4皇后问题</vt:lpstr>
      <vt:lpstr>回溯法求解4皇后问题的搜索过程（一个可行解）</vt:lpstr>
      <vt:lpstr>4皇后问题的解空间树的生成</vt:lpstr>
      <vt:lpstr>PowerPoint 演示文稿</vt:lpstr>
      <vt:lpstr>PowerPoint 演示文稿</vt:lpstr>
      <vt:lpstr>PowerPoint 演示文稿</vt:lpstr>
      <vt:lpstr>分析</vt:lpstr>
      <vt:lpstr>PowerPoint 演示文稿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PowerPoint 演示文稿</vt:lpstr>
      <vt:lpstr>PowerPoint 演示文稿</vt:lpstr>
      <vt:lpstr>批处理作业调度问题</vt:lpstr>
      <vt:lpstr>批处理作业调度问题</vt:lpstr>
      <vt:lpstr>批处理作业调度问题</vt:lpstr>
      <vt:lpstr>PowerPoint 演示文稿</vt:lpstr>
      <vt:lpstr>批处理作业调度问题</vt:lpstr>
      <vt:lpstr>PowerPoint 演示文稿</vt:lpstr>
      <vt:lpstr>图的m着色问题</vt:lpstr>
      <vt:lpstr>对偶图（dual of graph）</vt:lpstr>
      <vt:lpstr>对偶图（dual of graph）</vt:lpstr>
      <vt:lpstr>对偶图（dual of graph）</vt:lpstr>
      <vt:lpstr>图的m着色问题</vt:lpstr>
      <vt:lpstr>图的m着色问题</vt:lpstr>
      <vt:lpstr>图的m着色问题</vt:lpstr>
      <vt:lpstr>图的m着色问题的应用</vt:lpstr>
      <vt:lpstr>PowerPoint 演示文稿</vt:lpstr>
      <vt:lpstr>回溯法的效率分析</vt:lpstr>
      <vt:lpstr>回溯法的效率分析</vt:lpstr>
    </vt:vector>
  </TitlesOfParts>
  <Company>Sinopec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</dc:title>
  <dc:creator>LR</dc:creator>
  <cp:lastModifiedBy>Microsoft Office 用户</cp:lastModifiedBy>
  <cp:revision>2388</cp:revision>
  <dcterms:created xsi:type="dcterms:W3CDTF">2011-07-01T08:48:09Z</dcterms:created>
  <dcterms:modified xsi:type="dcterms:W3CDTF">2018-12-20T10:30:42Z</dcterms:modified>
</cp:coreProperties>
</file>