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385" r:id="rId2"/>
    <p:sldId id="544" r:id="rId3"/>
    <p:sldId id="545" r:id="rId4"/>
    <p:sldId id="548" r:id="rId5"/>
    <p:sldId id="549" r:id="rId6"/>
    <p:sldId id="550" r:id="rId7"/>
    <p:sldId id="551" r:id="rId8"/>
    <p:sldId id="552" r:id="rId9"/>
    <p:sldId id="561" r:id="rId10"/>
    <p:sldId id="562" r:id="rId11"/>
    <p:sldId id="564" r:id="rId12"/>
    <p:sldId id="565" r:id="rId13"/>
    <p:sldId id="563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53" r:id="rId22"/>
    <p:sldId id="573" r:id="rId23"/>
    <p:sldId id="554" r:id="rId24"/>
    <p:sldId id="555" r:id="rId25"/>
    <p:sldId id="556" r:id="rId26"/>
    <p:sldId id="557" r:id="rId27"/>
    <p:sldId id="574" r:id="rId28"/>
    <p:sldId id="558" r:id="rId29"/>
    <p:sldId id="559" r:id="rId30"/>
    <p:sldId id="384" r:id="rId31"/>
  </p:sldIdLst>
  <p:sldSz cx="9144000" cy="5143500" type="screen16x9"/>
  <p:notesSz cx="6858000" cy="9144000"/>
  <p:defaultTextStyle>
    <a:defPPr>
      <a:defRPr lang="zh-CN"/>
    </a:defPPr>
    <a:lvl1pPr marL="0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698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732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430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464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4162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7196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894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928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79"/>
    <a:srgbClr val="424242"/>
    <a:srgbClr val="7A4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8897" autoAdjust="0"/>
  </p:normalViewPr>
  <p:slideViewPr>
    <p:cSldViewPr snapToGrid="0" snapToObjects="1">
      <p:cViewPr varScale="1">
        <p:scale>
          <a:sx n="95" d="100"/>
          <a:sy n="95" d="100"/>
        </p:scale>
        <p:origin x="93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FFAB6-2D8F-9340-97B6-5F1D2EA109E8}" type="datetimeFigureOut">
              <a:rPr kumimoji="1" lang="zh-CN" altLang="en-US" smtClean="0"/>
              <a:pPr/>
              <a:t>2019/3/2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A8CDC-D1B7-0A45-893C-CCDA371E2C2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698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32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430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64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162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6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94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8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698" indent="0" algn="ctr">
              <a:buNone/>
              <a:defRPr sz="1500"/>
            </a:lvl2pPr>
            <a:lvl3pPr marL="685732" indent="0" algn="ctr">
              <a:buNone/>
              <a:defRPr sz="1300"/>
            </a:lvl3pPr>
            <a:lvl4pPr marL="1028430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162" indent="0" algn="ctr">
              <a:buNone/>
              <a:defRPr sz="1200"/>
            </a:lvl6pPr>
            <a:lvl7pPr marL="2057196" indent="0" algn="ctr">
              <a:buNone/>
              <a:defRPr sz="1200"/>
            </a:lvl7pPr>
            <a:lvl8pPr marL="2399894" indent="0" algn="ctr">
              <a:buNone/>
              <a:defRPr sz="1200"/>
            </a:lvl8pPr>
            <a:lvl9pPr marL="2742928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6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4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1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8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98" indent="0">
              <a:buNone/>
              <a:defRPr sz="1500" b="1"/>
            </a:lvl2pPr>
            <a:lvl3pPr marL="685732" indent="0">
              <a:buNone/>
              <a:defRPr sz="1300" b="1"/>
            </a:lvl3pPr>
            <a:lvl4pPr marL="1028430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162" indent="0">
              <a:buNone/>
              <a:defRPr sz="1200" b="1"/>
            </a:lvl6pPr>
            <a:lvl7pPr marL="2057196" indent="0">
              <a:buNone/>
              <a:defRPr sz="1200" b="1"/>
            </a:lvl7pPr>
            <a:lvl8pPr marL="2399894" indent="0">
              <a:buNone/>
              <a:defRPr sz="1200" b="1"/>
            </a:lvl8pPr>
            <a:lvl9pPr marL="274292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98" indent="0">
              <a:buNone/>
              <a:defRPr sz="1500" b="1"/>
            </a:lvl2pPr>
            <a:lvl3pPr marL="685732" indent="0">
              <a:buNone/>
              <a:defRPr sz="1300" b="1"/>
            </a:lvl3pPr>
            <a:lvl4pPr marL="1028430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162" indent="0">
              <a:buNone/>
              <a:defRPr sz="1200" b="1"/>
            </a:lvl6pPr>
            <a:lvl7pPr marL="2057196" indent="0">
              <a:buNone/>
              <a:defRPr sz="1200" b="1"/>
            </a:lvl7pPr>
            <a:lvl8pPr marL="2399894" indent="0">
              <a:buNone/>
              <a:defRPr sz="1200" b="1"/>
            </a:lvl8pPr>
            <a:lvl9pPr marL="274292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698" indent="0">
              <a:buNone/>
              <a:defRPr sz="1100"/>
            </a:lvl2pPr>
            <a:lvl3pPr marL="685732" indent="0">
              <a:buNone/>
              <a:defRPr sz="900"/>
            </a:lvl3pPr>
            <a:lvl4pPr marL="1028430" indent="0">
              <a:buNone/>
              <a:defRPr sz="700"/>
            </a:lvl4pPr>
            <a:lvl5pPr marL="1371464" indent="0">
              <a:buNone/>
              <a:defRPr sz="700"/>
            </a:lvl5pPr>
            <a:lvl6pPr marL="1714162" indent="0">
              <a:buNone/>
              <a:defRPr sz="700"/>
            </a:lvl6pPr>
            <a:lvl7pPr marL="2057196" indent="0">
              <a:buNone/>
              <a:defRPr sz="700"/>
            </a:lvl7pPr>
            <a:lvl8pPr marL="2399894" indent="0">
              <a:buNone/>
              <a:defRPr sz="700"/>
            </a:lvl8pPr>
            <a:lvl9pPr marL="274292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698" indent="0">
              <a:buNone/>
              <a:defRPr sz="2100"/>
            </a:lvl2pPr>
            <a:lvl3pPr marL="685732" indent="0">
              <a:buNone/>
              <a:defRPr sz="1800"/>
            </a:lvl3pPr>
            <a:lvl4pPr marL="1028430" indent="0">
              <a:buNone/>
              <a:defRPr sz="1500"/>
            </a:lvl4pPr>
            <a:lvl5pPr marL="1371464" indent="0">
              <a:buNone/>
              <a:defRPr sz="1500"/>
            </a:lvl5pPr>
            <a:lvl6pPr marL="1714162" indent="0">
              <a:buNone/>
              <a:defRPr sz="1500"/>
            </a:lvl6pPr>
            <a:lvl7pPr marL="2057196" indent="0">
              <a:buNone/>
              <a:defRPr sz="1500"/>
            </a:lvl7pPr>
            <a:lvl8pPr marL="2399894" indent="0">
              <a:buNone/>
              <a:defRPr sz="1500"/>
            </a:lvl8pPr>
            <a:lvl9pPr marL="2742928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698" indent="0">
              <a:buNone/>
              <a:defRPr sz="1100"/>
            </a:lvl2pPr>
            <a:lvl3pPr marL="685732" indent="0">
              <a:buNone/>
              <a:defRPr sz="900"/>
            </a:lvl3pPr>
            <a:lvl4pPr marL="1028430" indent="0">
              <a:buNone/>
              <a:defRPr sz="700"/>
            </a:lvl4pPr>
            <a:lvl5pPr marL="1371464" indent="0">
              <a:buNone/>
              <a:defRPr sz="700"/>
            </a:lvl5pPr>
            <a:lvl6pPr marL="1714162" indent="0">
              <a:buNone/>
              <a:defRPr sz="700"/>
            </a:lvl6pPr>
            <a:lvl7pPr marL="2057196" indent="0">
              <a:buNone/>
              <a:defRPr sz="700"/>
            </a:lvl7pPr>
            <a:lvl8pPr marL="2399894" indent="0">
              <a:buNone/>
              <a:defRPr sz="700"/>
            </a:lvl8pPr>
            <a:lvl9pPr marL="274292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48381" tIns="24190" rIns="48381" bIns="241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48381" tIns="24190" rIns="48381" bIns="241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48381" tIns="24190" rIns="48381" bIns="241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2C43-CA79-BE41-9B37-F39D0C5CF681}" type="datetimeFigureOut">
              <a:rPr kumimoji="1" lang="zh-CN" altLang="en-US" smtClean="0"/>
              <a:pPr/>
              <a:t>2019/3/2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48381" tIns="24190" rIns="48381" bIns="241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48381" tIns="24190" rIns="48381" bIns="241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</p:sldLayoutIdLst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3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81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5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13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47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45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43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78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3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6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816328" y="351911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6791" y="1276896"/>
            <a:ext cx="2750026" cy="2749941"/>
          </a:xfrm>
          <a:prstGeom prst="ellipse">
            <a:avLst/>
          </a:prstGeom>
          <a:noFill/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9827" y="3535728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3225" y="1848865"/>
            <a:ext cx="1796071" cy="1641568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pPr algn="ctr"/>
            <a:r>
              <a:rPr lang="en-US" altLang="zh-CN" sz="10300" spc="8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endParaRPr lang="zh-CN" altLang="en-US" sz="10300" spc="8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3242304" y="937085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3269303" y="946061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371672" y="-589028"/>
            <a:ext cx="1188000" cy="1187963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358173" y="-572415"/>
            <a:ext cx="1161000" cy="1160964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665877">
            <a:off x="3399609" y="4793886"/>
            <a:ext cx="888476" cy="888449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665877">
            <a:off x="3413478" y="4803612"/>
            <a:ext cx="865695" cy="86566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371673" y="2732009"/>
            <a:ext cx="743345" cy="743323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9846" y="1593023"/>
            <a:ext cx="4625383" cy="58746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3500" dirty="0">
                <a:latin typeface="黑体" pitchFamily="49" charset="-122"/>
                <a:ea typeface="黑体" pitchFamily="49" charset="-122"/>
              </a:rPr>
              <a:t>MapReduce</a:t>
            </a:r>
            <a:r>
              <a:rPr lang="zh-CN" altLang="en-US" sz="3500" dirty="0">
                <a:latin typeface="黑体" pitchFamily="49" charset="-122"/>
                <a:ea typeface="黑体" pitchFamily="49" charset="-122"/>
              </a:rPr>
              <a:t>计算模型</a:t>
            </a:r>
            <a:endParaRPr lang="zh-CN" altLang="en-US" sz="3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536500" y="397423"/>
            <a:ext cx="1215000" cy="121496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563500" y="424422"/>
            <a:ext cx="1161000" cy="116096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104554" y="2233264"/>
            <a:ext cx="513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1964698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数目设置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相关参数：</a:t>
            </a:r>
          </a:p>
          <a:p>
            <a:pPr marL="62844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block_size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: HDFS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文件的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block size</a:t>
            </a:r>
          </a:p>
          <a:p>
            <a:pPr marL="62844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total_size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输入文件整体的大小</a:t>
            </a:r>
          </a:p>
          <a:p>
            <a:pPr marL="62844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input_file_num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输入文件个数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24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3141943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计算流程：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）使用默认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数</a:t>
            </a: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  如果不进行任何设置，默认的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数由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blcok_size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决定：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default_num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total_size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/ 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block_size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）预设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数目</a:t>
            </a: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   可通过参数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mapred.map.tasks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来设置期望的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数目，但是这个数只有在大于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default_num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的时候才会生效：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goal_num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= 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mapred.map.task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33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3880671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计算流程：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）设置分片大小（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split size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    可以通过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mapred.min.split.size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设置每个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处理的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split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的大小，但是这个大小只有在大于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block_size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的时候才会生效。</a:t>
            </a:r>
          </a:p>
          <a:p>
            <a:pPr lvl="2">
              <a:lnSpc>
                <a:spcPct val="150000"/>
              </a:lnSpc>
            </a:pP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split_size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= max(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mapred.min.split.size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,  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block_size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split_num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total_size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/ 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split_size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）计算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数目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prstClr val="black"/>
                </a:solidFill>
                <a:latin typeface="Arial" charset="0"/>
                <a:ea typeface="宋体" charset="-122"/>
              </a:rPr>
              <a:t>     </a:t>
            </a:r>
            <a:r>
              <a:rPr lang="en-US" altLang="zh-CN" sz="18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compute_map_num</a:t>
            </a:r>
            <a:r>
              <a:rPr lang="en-US" altLang="zh-CN" sz="1800" dirty="0">
                <a:solidFill>
                  <a:prstClr val="black"/>
                </a:solidFill>
                <a:latin typeface="Arial" charset="0"/>
                <a:ea typeface="宋体" charset="-122"/>
              </a:rPr>
              <a:t> = min(</a:t>
            </a:r>
            <a:r>
              <a:rPr lang="en-US" altLang="zh-CN" sz="18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split_num</a:t>
            </a:r>
            <a:r>
              <a:rPr lang="en-US" altLang="zh-CN" sz="1800" dirty="0">
                <a:solidFill>
                  <a:prstClr val="black"/>
                </a:solidFill>
                <a:latin typeface="Arial" charset="0"/>
                <a:ea typeface="宋体" charset="-122"/>
              </a:rPr>
              <a:t>,  max(</a:t>
            </a:r>
            <a:r>
              <a:rPr lang="en-US" altLang="zh-CN" sz="18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default_num</a:t>
            </a:r>
            <a:r>
              <a:rPr lang="en-US" altLang="zh-CN" sz="1800" dirty="0">
                <a:solidFill>
                  <a:prstClr val="black"/>
                </a:solidFill>
                <a:latin typeface="Arial" charset="0"/>
                <a:ea typeface="宋体" charset="-122"/>
              </a:rPr>
              <a:t>, </a:t>
            </a:r>
            <a:r>
              <a:rPr lang="en-US" altLang="zh-CN" sz="18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goal_num</a:t>
            </a:r>
            <a:r>
              <a:rPr lang="en-US" altLang="zh-CN" sz="1800" dirty="0">
                <a:solidFill>
                  <a:prstClr val="black"/>
                </a:solidFill>
                <a:latin typeface="Arial" charset="0"/>
                <a:ea typeface="宋体" charset="-122"/>
              </a:rPr>
              <a:t>))</a:t>
            </a:r>
            <a:endParaRPr lang="zh-CN" altLang="en-US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）每一个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处理的分片是不能跨越文件的，所以，最终的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个数应该为：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Arial" charset="0"/>
                <a:ea typeface="宋体" charset="-122"/>
              </a:rPr>
              <a:t>     </a:t>
            </a:r>
            <a:r>
              <a:rPr lang="en-US" altLang="zh-CN" sz="18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final_map_num</a:t>
            </a:r>
            <a:r>
              <a:rPr lang="en-US" altLang="zh-CN" sz="1800" dirty="0">
                <a:solidFill>
                  <a:prstClr val="black"/>
                </a:solidFill>
                <a:latin typeface="Arial" charset="0"/>
                <a:ea typeface="宋体" charset="-122"/>
              </a:rPr>
              <a:t> = max(</a:t>
            </a:r>
            <a:r>
              <a:rPr lang="en-US" altLang="zh-CN" sz="18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compute_map_num</a:t>
            </a:r>
            <a:r>
              <a:rPr lang="en-US" altLang="zh-CN" sz="1800" dirty="0">
                <a:solidFill>
                  <a:prstClr val="black"/>
                </a:solidFill>
                <a:latin typeface="Arial" charset="0"/>
                <a:ea typeface="宋体" charset="-122"/>
              </a:rPr>
              <a:t>, </a:t>
            </a:r>
            <a:r>
              <a:rPr lang="en-US" altLang="zh-CN" sz="18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input_file_num</a:t>
            </a:r>
            <a:r>
              <a:rPr lang="en-US" altLang="zh-CN" sz="1800" dirty="0">
                <a:solidFill>
                  <a:prstClr val="black"/>
                </a:solidFill>
                <a:latin typeface="Arial" charset="0"/>
                <a:ea typeface="宋体" charset="-122"/>
              </a:rPr>
              <a:t>)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20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4037958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数目设置准则：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增加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个数→设置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mapred.map.tasks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为一个较大的值；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减小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个数→设置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mapred.min.split.size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为一个较大的值；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输入中有很多小文件，依然想减少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数目→需将小文件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merge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为大文件，然后使用第二点准则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输入格式处理：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将不同格式数据转换为键值表的步骤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基础类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InputFormat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类：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选择作为输入的文件或对象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提供把文件分片的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InputSplits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（）方法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为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RecordReader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读取文件提供一个工厂方法</a:t>
            </a:r>
          </a:p>
        </p:txBody>
      </p:sp>
    </p:spTree>
    <p:extLst>
      <p:ext uri="{BB962C8B-B14F-4D97-AF65-F5344CB8AC3E}">
        <p14:creationId xmlns:p14="http://schemas.microsoft.com/office/powerpoint/2010/main" val="328423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D9E3E94-0052-423F-A43C-E2664F9D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33210"/>
              </p:ext>
            </p:extLst>
          </p:nvPr>
        </p:nvGraphicFramePr>
        <p:xfrm>
          <a:off x="729421" y="747241"/>
          <a:ext cx="7751389" cy="4004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284">
                  <a:extLst>
                    <a:ext uri="{9D8B030D-6E8A-4147-A177-3AD203B41FA5}">
                      <a16:colId xmlns:a16="http://schemas.microsoft.com/office/drawing/2014/main" val="4165411400"/>
                    </a:ext>
                  </a:extLst>
                </a:gridCol>
                <a:gridCol w="3805354">
                  <a:extLst>
                    <a:ext uri="{9D8B030D-6E8A-4147-A177-3AD203B41FA5}">
                      <a16:colId xmlns:a16="http://schemas.microsoft.com/office/drawing/2014/main" val="3598555315"/>
                    </a:ext>
                  </a:extLst>
                </a:gridCol>
                <a:gridCol w="1329354">
                  <a:extLst>
                    <a:ext uri="{9D8B030D-6E8A-4147-A177-3AD203B41FA5}">
                      <a16:colId xmlns:a16="http://schemas.microsoft.com/office/drawing/2014/main" val="996776341"/>
                    </a:ext>
                  </a:extLst>
                </a:gridCol>
                <a:gridCol w="1112397">
                  <a:extLst>
                    <a:ext uri="{9D8B030D-6E8A-4147-A177-3AD203B41FA5}">
                      <a16:colId xmlns:a16="http://schemas.microsoft.com/office/drawing/2014/main" val="448215945"/>
                    </a:ext>
                  </a:extLst>
                </a:gridCol>
              </a:tblGrid>
              <a:tr h="229073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输入格式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描述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键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值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extLst>
                  <a:ext uri="{0D108BD9-81ED-4DB2-BD59-A6C34878D82A}">
                    <a16:rowId xmlns:a16="http://schemas.microsoft.com/office/drawing/2014/main" val="3848112737"/>
                  </a:ext>
                </a:extLst>
              </a:tr>
              <a:tr h="428529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TextInputFormat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默认格式，读取文件的行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行的字节偏移量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行字符串内容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extLst>
                  <a:ext uri="{0D108BD9-81ED-4DB2-BD59-A6C34878D82A}">
                    <a16:rowId xmlns:a16="http://schemas.microsoft.com/office/drawing/2014/main" val="2332686065"/>
                  </a:ext>
                </a:extLst>
              </a:tr>
              <a:tr h="521487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KeyValueInputFormat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把行解析为键值对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第一个</a:t>
                      </a:r>
                      <a:r>
                        <a:rPr lang="en-US" sz="1100" kern="0">
                          <a:effectLst/>
                        </a:rPr>
                        <a:t>tab</a:t>
                      </a:r>
                      <a:r>
                        <a:rPr lang="zh-CN" sz="1100" kern="0">
                          <a:effectLst/>
                        </a:rPr>
                        <a:t>字符前的所有字符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行剩下的字符串内容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extLst>
                  <a:ext uri="{0D108BD9-81ED-4DB2-BD59-A6C34878D82A}">
                    <a16:rowId xmlns:a16="http://schemas.microsoft.com/office/drawing/2014/main" val="241338354"/>
                  </a:ext>
                </a:extLst>
              </a:tr>
              <a:tr h="43371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SequenceFileInputFormat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Hadoop</a:t>
                      </a:r>
                      <a:r>
                        <a:rPr lang="zh-CN" sz="1100" kern="0" dirty="0">
                          <a:effectLst/>
                        </a:rPr>
                        <a:t>定义的二进制格式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用户自定义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用户自定义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extLst>
                  <a:ext uri="{0D108BD9-81ED-4DB2-BD59-A6C34878D82A}">
                    <a16:rowId xmlns:a16="http://schemas.microsoft.com/office/drawing/2014/main" val="2243924373"/>
                  </a:ext>
                </a:extLst>
              </a:tr>
              <a:tr h="68635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SequenceFileAsTextInputFormat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是</a:t>
                      </a:r>
                      <a:r>
                        <a:rPr lang="en-US" sz="1100" kern="0" dirty="0" err="1">
                          <a:effectLst/>
                        </a:rPr>
                        <a:t>SequenceFileInputFormat</a:t>
                      </a:r>
                      <a:r>
                        <a:rPr lang="zh-CN" sz="1100" kern="0" dirty="0">
                          <a:effectLst/>
                        </a:rPr>
                        <a:t>的变体，它将键和值的顺序值转换为</a:t>
                      </a:r>
                      <a:r>
                        <a:rPr lang="en-US" sz="1100" kern="0" dirty="0">
                          <a:effectLst/>
                        </a:rPr>
                        <a:t>text</a:t>
                      </a:r>
                      <a:r>
                        <a:rPr lang="zh-CN" sz="1100" kern="0" dirty="0">
                          <a:effectLst/>
                        </a:rPr>
                        <a:t>。转换的时候会调用键和值的</a:t>
                      </a:r>
                      <a:r>
                        <a:rPr lang="en-US" sz="1100" kern="0" dirty="0" err="1">
                          <a:effectLst/>
                        </a:rPr>
                        <a:t>toString</a:t>
                      </a:r>
                      <a:r>
                        <a:rPr lang="zh-CN" sz="1100" kern="0" dirty="0">
                          <a:effectLst/>
                        </a:rPr>
                        <a:t>方法。这个格式可以是顺序文件作为流操作的输入。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转换后的键字符串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转换后的值字符串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extLst>
                  <a:ext uri="{0D108BD9-81ED-4DB2-BD59-A6C34878D82A}">
                    <a16:rowId xmlns:a16="http://schemas.microsoft.com/office/drawing/2014/main" val="784145830"/>
                  </a:ext>
                </a:extLst>
              </a:tr>
              <a:tr h="85121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SequenceFileAsBinaryInputFormat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SequenceFileAsBinaryInputFormat</a:t>
                      </a:r>
                      <a:r>
                        <a:rPr lang="zh-CN" sz="1100" kern="0" dirty="0">
                          <a:effectLst/>
                        </a:rPr>
                        <a:t>是</a:t>
                      </a:r>
                      <a:r>
                        <a:rPr lang="en-US" sz="1100" kern="0" dirty="0" err="1">
                          <a:effectLst/>
                        </a:rPr>
                        <a:t>SequenceFileInputFormat</a:t>
                      </a:r>
                      <a:r>
                        <a:rPr lang="zh-CN" sz="1100" kern="0" dirty="0">
                          <a:effectLst/>
                        </a:rPr>
                        <a:t>的另一种变体，它将顺序文件的二进制格式键和值封装为</a:t>
                      </a:r>
                      <a:r>
                        <a:rPr lang="en-US" sz="1100" kern="0" dirty="0" err="1">
                          <a:effectLst/>
                        </a:rPr>
                        <a:t>BytesWritable</a:t>
                      </a:r>
                      <a:r>
                        <a:rPr lang="zh-CN" sz="1100" kern="0" dirty="0">
                          <a:effectLst/>
                        </a:rPr>
                        <a:t>对象，应用程序可以任意地将这些字节数组解释为需要的类型。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extLst>
                  <a:ext uri="{0D108BD9-81ED-4DB2-BD59-A6C34878D82A}">
                    <a16:rowId xmlns:a16="http://schemas.microsoft.com/office/drawing/2014/main" val="3142845181"/>
                  </a:ext>
                </a:extLst>
              </a:tr>
              <a:tr h="85418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DBInputFormat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DBInputForma</a:t>
                      </a:r>
                      <a:r>
                        <a:rPr lang="zh-CN" sz="1100" kern="0" dirty="0">
                          <a:effectLst/>
                        </a:rPr>
                        <a:t>是一个使用</a:t>
                      </a:r>
                      <a:r>
                        <a:rPr lang="en-US" sz="1100" kern="0" dirty="0">
                          <a:effectLst/>
                        </a:rPr>
                        <a:t>JDBC</a:t>
                      </a:r>
                      <a:r>
                        <a:rPr lang="zh-CN" sz="1100" kern="0" dirty="0">
                          <a:effectLst/>
                        </a:rPr>
                        <a:t>并且从关系数据库中读取数据的一种输入格式。由于它没有任何碎片技术，所以在访问数据库的时候必须非常小心，太多的</a:t>
                      </a:r>
                      <a:r>
                        <a:rPr lang="en-US" sz="1100" kern="0" dirty="0">
                          <a:effectLst/>
                        </a:rPr>
                        <a:t>mapper</a:t>
                      </a:r>
                      <a:r>
                        <a:rPr lang="zh-CN" sz="1100" kern="0" dirty="0">
                          <a:effectLst/>
                        </a:rPr>
                        <a:t>可能会事数据库受不了。因此</a:t>
                      </a:r>
                      <a:r>
                        <a:rPr lang="en-US" sz="1100" kern="0" dirty="0" err="1">
                          <a:effectLst/>
                        </a:rPr>
                        <a:t>DBInputFormat</a:t>
                      </a:r>
                      <a:r>
                        <a:rPr lang="zh-CN" sz="1100" kern="0" dirty="0">
                          <a:effectLst/>
                        </a:rPr>
                        <a:t>最好在加载小量数据集的时候用。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30" marR="22430" marT="22430" marB="22430" anchor="ctr"/>
                </a:tc>
                <a:extLst>
                  <a:ext uri="{0D108BD9-81ED-4DB2-BD59-A6C34878D82A}">
                    <a16:rowId xmlns:a16="http://schemas.microsoft.com/office/drawing/2014/main" val="1762467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89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741671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Map/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Shaffle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/Reduce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任务与实现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MapReduce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工作流程：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3C8A5EB-D23C-4B91-B82A-683678A2B90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70363" y="1541379"/>
            <a:ext cx="5091546" cy="311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68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3115782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主要三个工作阶段：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（映射）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    Mapper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执行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 task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，将输出结果写入中间文件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Shuffle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（归并）</a:t>
            </a: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   把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Mapper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的输出数据归并整理后分发给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处理，包括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merge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combine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sort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partition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几个步骤；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（化简）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    Reducer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执行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 task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，将最后结果写入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0935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3900613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（映射）阶段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对于每一个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split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，系统都生成一个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 task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，调用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Mapper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来执行，将读入数据转换成键值对格式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完成计算处理后，将输出结果写入中间文件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一个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任务可以在集群的任何计算节点上运行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多个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任务可以并行地运行在集群上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Mapper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的输入数据来源：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MapContext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MapContext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的实现依赖于：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MapContextImpl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MapContextImpl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内部组合：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InputSplit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RecordReader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提供了读取和封装输入数据键值对（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key, value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）的方法。</a:t>
            </a:r>
          </a:p>
        </p:txBody>
      </p:sp>
    </p:spTree>
    <p:extLst>
      <p:ext uri="{BB962C8B-B14F-4D97-AF65-F5344CB8AC3E}">
        <p14:creationId xmlns:p14="http://schemas.microsoft.com/office/powerpoint/2010/main" val="23085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2723367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Shuffle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（归并）阶段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主要任务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将每个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 task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的输出结果进行归并、排序、然后按照一定的规则分发给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去执行化简步骤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 Shuffle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任务实际上涉及到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阶段的输出，以及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阶段的输入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 Shuffle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阶段的两个部分：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相关部分和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相关部分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37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2723367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Shuffle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（归并）阶段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——Map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端的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Shuffle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Mapper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读取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split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，然后执行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 ()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根据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以及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数量划分输出中间键值表，决定交由哪个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 task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来处理。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将中间数据写入内存缓冲区。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map task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完成时，将全部溢写文件归并到一起合成一个溢写文件（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Merge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58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11.1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分布式并行计算系统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1926" y="802702"/>
            <a:ext cx="3177285" cy="1964698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按照指令流和数据流划分：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单指令流单数据流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单指令流多数据流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多指令流单数据流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多指令流多数据流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639BD53-E0C0-47F7-BFB2-188013DE93A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7165" y="1024669"/>
            <a:ext cx="467182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4667" y="738348"/>
            <a:ext cx="7956148" cy="4122981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Shuffle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（归并）阶段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——Reduce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端的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Shuffle</a:t>
            </a:r>
            <a:endParaRPr lang="zh-CN" altLang="en-US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Copy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领取数据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Merge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归并数据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最后的归并文件作为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的输入文件发送给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执行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最后输出结果存入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HDFS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将多个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任务的输出结果按照不同的分区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copy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到不同的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节点执行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 task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每个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 task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都会创建一个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实例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通过执行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 ()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方法将来自不同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的具有相同的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值的键值对进行合并处理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Reducer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会通过调用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OutputCollector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对象将它所完成的化简结果写入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文件系统，输出文件格式由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OutputFormat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类来控制</a:t>
            </a:r>
          </a:p>
        </p:txBody>
      </p:sp>
    </p:spTree>
    <p:extLst>
      <p:ext uri="{BB962C8B-B14F-4D97-AF65-F5344CB8AC3E}">
        <p14:creationId xmlns:p14="http://schemas.microsoft.com/office/powerpoint/2010/main" val="9463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11.3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实际案例展示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2357113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案例描述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输入文件：一个包含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行文字的文本文件（每个单词间用空格隔开，图（见下页）最左侧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列所示）；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输出结果：该文件的词频统计，每一行输出一个键值对“单词，出现次数”（图（见下页）最右侧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Final result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列所示）；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计算模型：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MapReduce</a:t>
            </a:r>
          </a:p>
        </p:txBody>
      </p:sp>
    </p:spTree>
    <p:extLst>
      <p:ext uri="{BB962C8B-B14F-4D97-AF65-F5344CB8AC3E}">
        <p14:creationId xmlns:p14="http://schemas.microsoft.com/office/powerpoint/2010/main" val="3300597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11.3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实际案例展示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 descr="005WTVurjw1eoyphiosvpj30ql0c7wh8">
            <a:extLst>
              <a:ext uri="{FF2B5EF4-FFF2-40B4-BE49-F238E27FC236}">
                <a16:creationId xmlns:a16="http://schemas.microsoft.com/office/drawing/2014/main" id="{CAC79A00-D1BC-448A-A0A2-890D5DE4AD5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56222" y="1060564"/>
            <a:ext cx="7115715" cy="337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8442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11.3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实际案例展示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787453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第一步：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Split</a:t>
            </a: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 假设将输入数据文件分为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split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，每个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split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包含一行文字</a:t>
            </a:r>
          </a:p>
        </p:txBody>
      </p:sp>
      <p:pic>
        <p:nvPicPr>
          <p:cNvPr id="13" name="图片 12" descr="005WTVurjw1eoyphiosvpj30ql0c7wh8">
            <a:extLst>
              <a:ext uri="{FF2B5EF4-FFF2-40B4-BE49-F238E27FC236}">
                <a16:creationId xmlns:a16="http://schemas.microsoft.com/office/drawing/2014/main" id="{4E03CB14-7BEA-41E5-A848-327F65475822}"/>
              </a:ext>
            </a:extLst>
          </p:cNvPr>
          <p:cNvPicPr/>
          <p:nvPr/>
        </p:nvPicPr>
        <p:blipFill rotWithShape="1">
          <a:blip r:embed="rId2" cstate="print"/>
          <a:srcRect r="64151" b="18758"/>
          <a:stretch/>
        </p:blipFill>
        <p:spPr>
          <a:xfrm>
            <a:off x="2076040" y="1768381"/>
            <a:ext cx="4044205" cy="290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9339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11.3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实际案例展示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1179868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第二步：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 首先将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split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的每一行文字转换成如下的键值对（每行第一个字符的字节偏移量作为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8980149-2392-49DA-91A9-3B220A2C9C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5376" y="2160797"/>
            <a:ext cx="2247162" cy="23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11.3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实际案例展示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1179868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第二步：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 然后针对每一个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split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执行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 ( )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方法，此处为对上述键值对表的每一行进行词频统计，每一个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任务（针对一个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split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）都会生成如下的键值对：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A53BDE-6D80-41C8-8639-5C11A638C0F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9574" y="2041827"/>
            <a:ext cx="4504848" cy="26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05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11.3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实际案例展示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1179868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第三步：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Shuffle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  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端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shuffle</a:t>
            </a: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 没有定义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Combiner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283BC25-06EF-4BD6-BFBE-8ED83BFE77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3541" y="912408"/>
            <a:ext cx="4403835" cy="37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23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11.3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实际案例展示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1179868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第三步：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Shuffle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  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端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shuffle</a:t>
            </a: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 定义了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Combiner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D589EFA-CBBA-4746-A143-F773158341C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385" y="960336"/>
            <a:ext cx="4806615" cy="35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55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11.3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实际案例展示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787453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第三步：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Shuffle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  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端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shuffle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26081D4-BFCF-4D23-B9A2-F5014520E6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3306" y="1050268"/>
            <a:ext cx="4745713" cy="345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99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11.3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实际案例展示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395037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第四步：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Reduce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65FB2F2-2F04-4741-8536-B163EBC51B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5034" y="1351653"/>
            <a:ext cx="5632329" cy="322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6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11.1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分布式并行计算系统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3926774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多指令流多数据流（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MIMD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按照处理器是否共享内存划分：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多处理器共享内存机器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     UMA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架构和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NUMA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多计算机独立内存体系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     MPP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和集群两种计算架构。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归属于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MIMD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体系的计算机：</a:t>
            </a: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    并行向量处理机、对称多处理机、大规模并行处理机、工作站机群、分布式共享存储处理机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2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5111748" y="18"/>
            <a:ext cx="4032191" cy="4032315"/>
          </a:xfrm>
          <a:prstGeom prst="rtTriangle">
            <a:avLst/>
          </a:prstGeom>
          <a:solidFill>
            <a:srgbClr val="7A4AAA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1" y="2502818"/>
            <a:ext cx="3160335" cy="2640603"/>
          </a:xfrm>
          <a:prstGeom prst="rtTriangle">
            <a:avLst/>
          </a:prstGeom>
          <a:solidFill>
            <a:srgbClr val="7A4AAA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6936412" y="45"/>
            <a:ext cx="2207556" cy="2207624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1175" y="1696658"/>
            <a:ext cx="5101813" cy="1618513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pPr algn="ctr"/>
            <a:r>
              <a:rPr lang="en-US" altLang="zh-CN" sz="5100" dirty="0">
                <a:solidFill>
                  <a:srgbClr val="42424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End  of  Session</a:t>
            </a:r>
          </a:p>
          <a:p>
            <a:pPr algn="ctr"/>
            <a:r>
              <a:rPr lang="en-US" altLang="zh-CN" sz="5100" dirty="0">
                <a:solidFill>
                  <a:srgbClr val="42424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3141943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软件模块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计算单元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MapReduce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本质思想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分治法：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将大数据集划分为小数据集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小数据集划分为更小数据集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将最终划分的小数据分布到集群节点上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以并行方式完成计算处理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将计算结果递归融汇，得到最后结果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76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5" y="799708"/>
            <a:ext cx="2604350" cy="1964698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四大组件：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Client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JobTracker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TaskTracker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FBAFF2A-CFA3-4771-9FC7-51FB106B3A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54" y="1400228"/>
            <a:ext cx="4684359" cy="29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1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1964698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主要任务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映射与简化：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（映射）：负责输入数据的分片、转化、处理，输出中间结果文件；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（简化）：以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的输出文件为输入，对中间结果进行合并处理，得到最终结果并写入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两类任务都有多个进程运行在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DataNode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上，相互间通过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Shuffle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阶段交换数据</a:t>
            </a:r>
          </a:p>
        </p:txBody>
      </p:sp>
    </p:spTree>
    <p:extLst>
      <p:ext uri="{BB962C8B-B14F-4D97-AF65-F5344CB8AC3E}">
        <p14:creationId xmlns:p14="http://schemas.microsoft.com/office/powerpoint/2010/main" val="146718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2749528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键值对与输入格式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  MapReduce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是以键值对（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key-value pair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）格式来完成数据计算处理的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键是行键（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RowKey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  多半用作索引（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indexing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值是字符串（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character string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）或二进制数组（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binary string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）形式</a:t>
            </a: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   包含存储数据或信息。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63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2357113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文件分片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定义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把大数据文件进行分片，生成一个个 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InputSplit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（简称为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split 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  一个 </a:t>
            </a:r>
            <a:r>
              <a:rPr lang="en-US" altLang="zh-CN" sz="1700" dirty="0" err="1">
                <a:latin typeface="微软雅黑" panose="020B0503020204020204" charset="-122"/>
                <a:ea typeface="微软雅黑" panose="020B0503020204020204" charset="-122"/>
              </a:rPr>
              <a:t>InputSplit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对应一个计算任务（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task 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），分配到计算节点，由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map/reduce 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进程执行计算处理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split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是我们对数据文件出于计算需要的逻辑划分单位，但一个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HDFS 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文件在集群中实际是以块（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block 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）的物理形式存储的。    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——Split vs block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81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MapReduce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计算架构</a:t>
            </a:r>
            <a:endParaRPr kumimoji="1"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18115" y="506809"/>
            <a:ext cx="44355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5" y="799708"/>
            <a:ext cx="4017296" cy="3141943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Split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Block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Block</a:t>
            </a:r>
            <a:endParaRPr lang="zh-CN" altLang="en-US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文件可以按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block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形式进行物理存储</a:t>
            </a:r>
          </a:p>
          <a:p>
            <a:pPr lvl="1"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的物理存储单元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  Split</a:t>
            </a:r>
            <a:endParaRPr lang="zh-CN" altLang="en-US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一个逻辑上对</a:t>
            </a: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文件的划分方式</a:t>
            </a:r>
          </a:p>
          <a:p>
            <a:pPr lvl="1"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的计算逻辑单元</a:t>
            </a:r>
          </a:p>
        </p:txBody>
      </p:sp>
      <p:pic>
        <p:nvPicPr>
          <p:cNvPr id="13" name="图片 12" descr="c:\users\lenovo\appdata\roaming\360se6\User Data\temp\20130608150258515.jpg">
            <a:extLst>
              <a:ext uri="{FF2B5EF4-FFF2-40B4-BE49-F238E27FC236}">
                <a16:creationId xmlns:a16="http://schemas.microsoft.com/office/drawing/2014/main" id="{384AC2C1-3280-4384-A7B7-AB07DC0E80F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678661" y="1178559"/>
            <a:ext cx="3889035" cy="314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770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</TotalTime>
  <Words>1724</Words>
  <Application>Microsoft Office PowerPoint</Application>
  <PresentationFormat>全屏显示(16:9)</PresentationFormat>
  <Paragraphs>193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DengXian</vt:lpstr>
      <vt:lpstr>黑体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朱彦荣</cp:lastModifiedBy>
  <cp:revision>433</cp:revision>
  <dcterms:created xsi:type="dcterms:W3CDTF">2018-05-31T09:11:00Z</dcterms:created>
  <dcterms:modified xsi:type="dcterms:W3CDTF">2019-03-02T05:02:51Z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