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550" r:id="rId3"/>
    <p:sldId id="540" r:id="rId4"/>
    <p:sldId id="645" r:id="rId6"/>
    <p:sldId id="646" r:id="rId7"/>
    <p:sldId id="647" r:id="rId8"/>
    <p:sldId id="648" r:id="rId9"/>
    <p:sldId id="649" r:id="rId10"/>
    <p:sldId id="650" r:id="rId11"/>
    <p:sldId id="631" r:id="rId12"/>
    <p:sldId id="632" r:id="rId13"/>
    <p:sldId id="654" r:id="rId14"/>
    <p:sldId id="655" r:id="rId15"/>
    <p:sldId id="656" r:id="rId16"/>
    <p:sldId id="657" r:id="rId17"/>
    <p:sldId id="658" r:id="rId18"/>
    <p:sldId id="659" r:id="rId19"/>
    <p:sldId id="660" r:id="rId20"/>
    <p:sldId id="661" r:id="rId21"/>
    <p:sldId id="662" r:id="rId22"/>
    <p:sldId id="663" r:id="rId23"/>
    <p:sldId id="664" r:id="rId24"/>
    <p:sldId id="665" r:id="rId25"/>
    <p:sldId id="666" r:id="rId26"/>
    <p:sldId id="667" r:id="rId27"/>
    <p:sldId id="668" r:id="rId28"/>
    <p:sldId id="669" r:id="rId29"/>
    <p:sldId id="670" r:id="rId30"/>
    <p:sldId id="671" r:id="rId31"/>
    <p:sldId id="672" r:id="rId32"/>
    <p:sldId id="673" r:id="rId33"/>
    <p:sldId id="674" r:id="rId34"/>
    <p:sldId id="675" r:id="rId35"/>
    <p:sldId id="676" r:id="rId36"/>
    <p:sldId id="677" r:id="rId37"/>
    <p:sldId id="678" r:id="rId38"/>
    <p:sldId id="679" r:id="rId39"/>
    <p:sldId id="680" r:id="rId40"/>
  </p:sldIdLst>
  <p:sldSz cx="9144000" cy="5143500" type="screen16x9"/>
  <p:notesSz cx="6858000" cy="9144000"/>
  <p:defaultText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kiosk/>
    <p:sldAll/>
  </p:showPr>
  <p:clrMru>
    <a:srgbClr val="4472C4"/>
    <a:srgbClr val="001279"/>
    <a:srgbClr val="424242"/>
    <a:srgbClr val="7A4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48897" autoAdjust="0"/>
  </p:normalViewPr>
  <p:slideViewPr>
    <p:cSldViewPr snapToGrid="0" snapToObjects="1">
      <p:cViewPr varScale="1">
        <p:scale>
          <a:sx n="113" d="100"/>
          <a:sy n="113" d="100"/>
        </p:scale>
        <p:origin x="-1104" y="-77"/>
      </p:cViewPr>
      <p:guideLst>
        <p:guide orient="horz" pos="1620"/>
        <p:guide pos="286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685165" rtl="0" eaLnBrk="1" latinLnBrk="0" hangingPunct="1">
      <a:defRPr sz="900" kern="1200">
        <a:solidFill>
          <a:schemeClr val="tx1"/>
        </a:solidFill>
        <a:latin typeface="+mn-lt"/>
        <a:ea typeface="+mn-ea"/>
        <a:cs typeface="+mn-cs"/>
      </a:defRPr>
    </a:lvl1pPr>
    <a:lvl2pPr marL="342900" algn="l" defTabSz="685165" rtl="0" eaLnBrk="1" latinLnBrk="0" hangingPunct="1">
      <a:defRPr sz="900" kern="1200">
        <a:solidFill>
          <a:schemeClr val="tx1"/>
        </a:solidFill>
        <a:latin typeface="+mn-lt"/>
        <a:ea typeface="+mn-ea"/>
        <a:cs typeface="+mn-cs"/>
      </a:defRPr>
    </a:lvl2pPr>
    <a:lvl3pPr marL="685800" algn="l" defTabSz="685165" rtl="0" eaLnBrk="1" latinLnBrk="0" hangingPunct="1">
      <a:defRPr sz="900" kern="1200">
        <a:solidFill>
          <a:schemeClr val="tx1"/>
        </a:solidFill>
        <a:latin typeface="+mn-lt"/>
        <a:ea typeface="+mn-ea"/>
        <a:cs typeface="+mn-cs"/>
      </a:defRPr>
    </a:lvl3pPr>
    <a:lvl4pPr marL="1028700" algn="l" defTabSz="685165" rtl="0" eaLnBrk="1" latinLnBrk="0" hangingPunct="1">
      <a:defRPr sz="900" kern="1200">
        <a:solidFill>
          <a:schemeClr val="tx1"/>
        </a:solidFill>
        <a:latin typeface="+mn-lt"/>
        <a:ea typeface="+mn-ea"/>
        <a:cs typeface="+mn-cs"/>
      </a:defRPr>
    </a:lvl4pPr>
    <a:lvl5pPr marL="1371600" algn="l" defTabSz="685165" rtl="0" eaLnBrk="1" latinLnBrk="0" hangingPunct="1">
      <a:defRPr sz="900" kern="1200">
        <a:solidFill>
          <a:schemeClr val="tx1"/>
        </a:solidFill>
        <a:latin typeface="+mn-lt"/>
        <a:ea typeface="+mn-ea"/>
        <a:cs typeface="+mn-cs"/>
      </a:defRPr>
    </a:lvl5pPr>
    <a:lvl6pPr marL="1713865"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399665"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3865" indent="0" algn="ctr">
              <a:buNone/>
              <a:defRPr sz="1200"/>
            </a:lvl6pPr>
            <a:lvl7pPr marL="2057400" indent="0" algn="ctr">
              <a:buNone/>
              <a:defRPr sz="1200"/>
            </a:lvl7pPr>
            <a:lvl8pPr marL="2399665"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3865" indent="0">
              <a:buNone/>
              <a:defRPr sz="1200">
                <a:solidFill>
                  <a:schemeClr val="tx1">
                    <a:tint val="75000"/>
                  </a:schemeClr>
                </a:solidFill>
              </a:defRPr>
            </a:lvl6pPr>
            <a:lvl7pPr marL="2057400" indent="0">
              <a:buNone/>
              <a:defRPr sz="1200">
                <a:solidFill>
                  <a:schemeClr val="tx1">
                    <a:tint val="75000"/>
                  </a:schemeClr>
                </a:solidFill>
              </a:defRPr>
            </a:lvl7pPr>
            <a:lvl8pPr marL="2399665"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3865" indent="0">
              <a:buNone/>
              <a:defRPr sz="1500"/>
            </a:lvl6pPr>
            <a:lvl7pPr marL="2057400" indent="0">
              <a:buNone/>
              <a:defRPr sz="1500"/>
            </a:lvl7pPr>
            <a:lvl8pPr marL="2399665" indent="0">
              <a:buNone/>
              <a:defRPr sz="1500"/>
            </a:lvl8pPr>
            <a:lvl9pPr marL="2743200" indent="0">
              <a:buNone/>
              <a:defRPr sz="15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33220"/>
          </a:xfrm>
          <a:prstGeom prst="rect">
            <a:avLst/>
          </a:prstGeom>
          <a:noFill/>
        </p:spPr>
        <p:txBody>
          <a:bodyPr wrap="square" lIns="48381" tIns="24190" rIns="48381" bIns="24190" rtlCol="0">
            <a:spAutoFit/>
          </a:bodyPr>
          <a:lstStyle/>
          <a:p>
            <a:pPr algn="ctr"/>
            <a:r>
              <a:rPr lang="en-US" altLang="zh-CN" sz="10300" spc="8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13</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586740"/>
          </a:xfrm>
          <a:prstGeom prst="rect">
            <a:avLst/>
          </a:prstGeom>
          <a:noFill/>
        </p:spPr>
        <p:txBody>
          <a:bodyPr wrap="square" lIns="48381" tIns="24190" rIns="48381" bIns="24190" rtlCol="0">
            <a:spAutoFit/>
          </a:bodyPr>
          <a:lstStyle/>
          <a:p>
            <a:r>
              <a:rPr lang="zh-CN" altLang="en-US" sz="3500" dirty="0" smtClean="0">
                <a:latin typeface="黑体" panose="02010609060101010101" pitchFamily="49" charset="-122"/>
                <a:ea typeface="黑体" panose="02010609060101010101" pitchFamily="49" charset="-122"/>
              </a:rPr>
              <a:t>流计算</a:t>
            </a:r>
            <a:endParaRPr lang="zh-CN" altLang="en-US" sz="3500" dirty="0" smtClean="0">
              <a:latin typeface="黑体" panose="02010609060101010101" pitchFamily="49" charset="-122"/>
              <a:ea typeface="黑体" panose="02010609060101010101" pitchFamily="49"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8" name="内容占位符 2"/>
          <p:cNvSpPr txBox="1"/>
          <p:nvPr/>
        </p:nvSpPr>
        <p:spPr>
          <a:xfrm>
            <a:off x="648335" y="663575"/>
            <a:ext cx="7536815" cy="3879215"/>
          </a:xfrm>
          <a:prstGeom prst="rect">
            <a:avLst/>
          </a:prstGeom>
        </p:spPr>
        <p:txBody>
          <a:bodyPr lIns="68580" tIns="34290" rIns="68580" bIns="34290"/>
          <a:p>
            <a:pPr marL="0" marR="0" indent="0" algn="just" fontAlgn="auto">
              <a:lnSpc>
                <a:spcPct val="100000"/>
              </a:lnSpc>
              <a:spcBef>
                <a:spcPts val="0"/>
              </a:spcBef>
              <a:spcAft>
                <a:spcPts val="0"/>
              </a:spcAft>
            </a:pPr>
            <a:r>
              <a:rPr lang="zh-CN" altLang="en-US" sz="1700" kern="100" dirty="0" smtClean="0">
                <a:latin typeface="微软雅黑" panose="020B0503020204020204" charset="-122"/>
                <a:ea typeface="微软雅黑" panose="020B0503020204020204" charset="-122"/>
                <a:cs typeface="微软雅黑" panose="020B0503020204020204" charset="-122"/>
                <a:sym typeface="+mn-ea"/>
              </a:rPr>
              <a:t>对于</a:t>
            </a:r>
            <a:r>
              <a:rPr lang="en-US" altLang="zh-CN" sz="1700" kern="100" dirty="0" smtClean="0">
                <a:latin typeface="微软雅黑" panose="020B0503020204020204" charset="-122"/>
                <a:ea typeface="微软雅黑" panose="020B0503020204020204" charset="-122"/>
                <a:cs typeface="微软雅黑" panose="020B0503020204020204" charset="-122"/>
                <a:sym typeface="+mn-ea"/>
              </a:rPr>
              <a:t>Micro-batch </a:t>
            </a:r>
            <a:r>
              <a:rPr lang="en-US" altLang="zh-CN" sz="1700" kern="100" dirty="0">
                <a:latin typeface="微软雅黑" panose="020B0503020204020204" charset="-122"/>
                <a:ea typeface="微软雅黑" panose="020B0503020204020204" charset="-122"/>
                <a:cs typeface="微软雅黑" panose="020B0503020204020204" charset="-122"/>
                <a:sym typeface="+mn-ea"/>
              </a:rPr>
              <a:t>Processing System</a:t>
            </a:r>
            <a:r>
              <a:rPr lang="zh-CN" altLang="en-US" sz="1700" kern="100" dirty="0">
                <a:latin typeface="微软雅黑" panose="020B0503020204020204" charset="-122"/>
                <a:ea typeface="微软雅黑" panose="020B0503020204020204" charset="-122"/>
                <a:cs typeface="微软雅黑" panose="020B0503020204020204" charset="-122"/>
                <a:sym typeface="+mn-ea"/>
              </a:rPr>
              <a:t>而言：</a:t>
            </a:r>
            <a:endParaRPr lang="zh-CN" altLang="en-US" sz="1700" kern="100" dirty="0">
              <a:latin typeface="微软雅黑" panose="020B0503020204020204" charset="-122"/>
              <a:ea typeface="微软雅黑" panose="020B0503020204020204" charset="-122"/>
              <a:cs typeface="微软雅黑" panose="020B0503020204020204" charset="-122"/>
            </a:endParaRPr>
          </a:p>
          <a:p>
            <a:pPr marL="457200" marR="0" lvl="1" indent="0" algn="just" fontAlgn="auto">
              <a:lnSpc>
                <a:spcPct val="100000"/>
              </a:lnSpc>
              <a:spcBef>
                <a:spcPts val="0"/>
              </a:spcBef>
              <a:spcAft>
                <a:spcPts val="0"/>
              </a:spcAft>
            </a:pPr>
            <a:r>
              <a:rPr lang="zh-CN" altLang="en-US" sz="1700" kern="100" dirty="0">
                <a:latin typeface="微软雅黑" panose="020B0503020204020204" charset="-122"/>
                <a:ea typeface="微软雅黑" panose="020B0503020204020204" charset="-122"/>
                <a:cs typeface="微软雅黑" panose="020B0503020204020204" charset="-122"/>
                <a:sym typeface="+mn-ea"/>
              </a:rPr>
              <a:t>客户端系统延迟      </a:t>
            </a:r>
            <a:r>
              <a:rPr lang="en-US" altLang="zh-CN" sz="1700" kern="0" dirty="0" smtClean="0">
                <a:latin typeface="微软雅黑" panose="020B0503020204020204" charset="-122"/>
                <a:ea typeface="微软雅黑" panose="020B0503020204020204" charset="-122"/>
                <a:cs typeface="微软雅黑" panose="020B0503020204020204" charset="-122"/>
                <a:sym typeface="+mn-ea"/>
              </a:rPr>
              <a:t>delay </a:t>
            </a:r>
            <a:r>
              <a:rPr lang="en-US" altLang="zh-CN" sz="1700" kern="0" dirty="0">
                <a:latin typeface="微软雅黑" panose="020B0503020204020204" charset="-122"/>
                <a:ea typeface="微软雅黑" panose="020B0503020204020204" charset="-122"/>
                <a:cs typeface="微软雅黑" panose="020B0503020204020204" charset="-122"/>
                <a:sym typeface="+mn-ea"/>
              </a:rPr>
              <a:t>time = 2</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100" dirty="0">
                <a:latin typeface="微软雅黑" panose="020B0503020204020204" charset="-122"/>
                <a:ea typeface="微软雅黑" panose="020B0503020204020204" charset="-122"/>
                <a:cs typeface="微软雅黑" panose="020B0503020204020204" charset="-122"/>
                <a:sym typeface="+mn-ea"/>
              </a:rPr>
              <a:t> + 10L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s</a:t>
            </a:r>
            <a:endParaRPr lang="en-US" altLang="zh-CN" sz="1700" kern="100" dirty="0">
              <a:latin typeface="微软雅黑" panose="020B0503020204020204" charset="-122"/>
              <a:ea typeface="微软雅黑" panose="020B0503020204020204" charset="-122"/>
              <a:cs typeface="微软雅黑" panose="020B0503020204020204" charset="-122"/>
            </a:endParaRPr>
          </a:p>
          <a:p>
            <a:pPr marL="457200" marR="0" lvl="1" indent="0" algn="just" fontAlgn="auto">
              <a:lnSpc>
                <a:spcPct val="100000"/>
              </a:lnSpc>
              <a:spcBef>
                <a:spcPts val="0"/>
              </a:spcBef>
              <a:spcAft>
                <a:spcPts val="0"/>
              </a:spcAft>
            </a:pPr>
            <a:r>
              <a:rPr lang="zh-CN" altLang="en-US" sz="1700" kern="100" dirty="0" smtClean="0">
                <a:latin typeface="微软雅黑" panose="020B0503020204020204" charset="-122"/>
                <a:ea typeface="微软雅黑" panose="020B0503020204020204" charset="-122"/>
                <a:cs typeface="微软雅黑" panose="020B0503020204020204" charset="-122"/>
                <a:sym typeface="+mn-ea"/>
              </a:rPr>
              <a:t>服务器</a:t>
            </a:r>
            <a:r>
              <a:rPr lang="zh-CN" altLang="en-US" sz="1700" kern="100" dirty="0">
                <a:latin typeface="微软雅黑" panose="020B0503020204020204" charset="-122"/>
                <a:ea typeface="微软雅黑" panose="020B0503020204020204" charset="-122"/>
                <a:cs typeface="微软雅黑" panose="020B0503020204020204" charset="-122"/>
                <a:sym typeface="+mn-ea"/>
              </a:rPr>
              <a:t>端系统</a:t>
            </a:r>
            <a:r>
              <a:rPr lang="zh-CN" altLang="en-US" sz="1700" kern="100" dirty="0" smtClean="0">
                <a:latin typeface="微软雅黑" panose="020B0503020204020204" charset="-122"/>
                <a:ea typeface="微软雅黑" panose="020B0503020204020204" charset="-122"/>
                <a:cs typeface="微软雅黑" panose="020B0503020204020204" charset="-122"/>
                <a:sym typeface="+mn-ea"/>
              </a:rPr>
              <a:t>吞吐率 </a:t>
            </a:r>
            <a:r>
              <a:rPr lang="en-US" altLang="zh-CN" sz="1700" kern="0" dirty="0" smtClean="0">
                <a:latin typeface="微软雅黑" panose="020B0503020204020204" charset="-122"/>
                <a:ea typeface="微软雅黑" panose="020B0503020204020204" charset="-122"/>
                <a:cs typeface="微软雅黑" panose="020B0503020204020204" charset="-122"/>
                <a:sym typeface="+mn-ea"/>
              </a:rPr>
              <a:t>throughput </a:t>
            </a:r>
            <a:r>
              <a:rPr lang="en-US" altLang="zh-CN" sz="1700" kern="0" dirty="0">
                <a:latin typeface="微软雅黑" panose="020B0503020204020204" charset="-122"/>
                <a:ea typeface="微软雅黑" panose="020B0503020204020204" charset="-122"/>
                <a:cs typeface="微软雅黑" panose="020B0503020204020204" charset="-122"/>
                <a:sym typeface="+mn-ea"/>
              </a:rPr>
              <a:t>= 10/(delay time) </a:t>
            </a:r>
            <a:endParaRPr lang="en-US" altLang="zh-CN" sz="1700" kern="0" dirty="0" smtClean="0">
              <a:latin typeface="微软雅黑" panose="020B0503020204020204" charset="-122"/>
              <a:ea typeface="微软雅黑" panose="020B0503020204020204" charset="-122"/>
              <a:cs typeface="微软雅黑" panose="020B0503020204020204" charset="-122"/>
            </a:endParaRPr>
          </a:p>
          <a:p>
            <a:pPr marL="457200" marR="0" lvl="1" indent="0" algn="just" fontAlgn="auto">
              <a:lnSpc>
                <a:spcPct val="100000"/>
              </a:lnSpc>
              <a:spcBef>
                <a:spcPts val="0"/>
              </a:spcBef>
              <a:spcAft>
                <a:spcPts val="0"/>
              </a:spcAft>
            </a:pPr>
            <a:r>
              <a:rPr lang="en-US" altLang="zh-CN" sz="1700" kern="0" dirty="0" smtClean="0">
                <a:latin typeface="微软雅黑" panose="020B0503020204020204" charset="-122"/>
                <a:ea typeface="微软雅黑" panose="020B0503020204020204" charset="-122"/>
                <a:cs typeface="微软雅黑" panose="020B0503020204020204" charset="-122"/>
                <a:sym typeface="+mn-ea"/>
              </a:rPr>
              <a:t>                            = </a:t>
            </a:r>
            <a:r>
              <a:rPr lang="en-US" altLang="zh-CN" sz="1700" kern="0" dirty="0">
                <a:latin typeface="微软雅黑" panose="020B0503020204020204" charset="-122"/>
                <a:ea typeface="微软雅黑" panose="020B0503020204020204" charset="-122"/>
                <a:cs typeface="微软雅黑" panose="020B0503020204020204" charset="-122"/>
                <a:sym typeface="+mn-ea"/>
              </a:rPr>
              <a:t>10/(2</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100" dirty="0">
                <a:latin typeface="微软雅黑" panose="020B0503020204020204" charset="-122"/>
                <a:ea typeface="微软雅黑" panose="020B0503020204020204" charset="-122"/>
                <a:cs typeface="微软雅黑" panose="020B0503020204020204" charset="-122"/>
                <a:sym typeface="+mn-ea"/>
              </a:rPr>
              <a:t> + 10L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s</a:t>
            </a:r>
            <a:r>
              <a:rPr lang="en-US" altLang="zh-CN" sz="1700" kern="0" dirty="0">
                <a:latin typeface="微软雅黑" panose="020B0503020204020204" charset="-122"/>
                <a:ea typeface="微软雅黑" panose="020B0503020204020204" charset="-122"/>
                <a:cs typeface="微软雅黑" panose="020B0503020204020204" charset="-122"/>
                <a:sym typeface="+mn-ea"/>
              </a:rPr>
              <a:t>) </a:t>
            </a:r>
            <a:endParaRPr lang="en-US" altLang="zh-CN" sz="1700" kern="0" dirty="0" smtClean="0">
              <a:latin typeface="微软雅黑" panose="020B0503020204020204" charset="-122"/>
              <a:ea typeface="微软雅黑" panose="020B0503020204020204" charset="-122"/>
              <a:cs typeface="微软雅黑" panose="020B0503020204020204" charset="-122"/>
            </a:endParaRPr>
          </a:p>
          <a:p>
            <a:pPr marL="457200" marR="0" lvl="1" indent="0" algn="just" fontAlgn="auto">
              <a:lnSpc>
                <a:spcPct val="100000"/>
              </a:lnSpc>
              <a:spcBef>
                <a:spcPts val="0"/>
              </a:spcBef>
              <a:spcAft>
                <a:spcPts val="0"/>
              </a:spcAft>
            </a:pPr>
            <a:r>
              <a:rPr lang="en-US" altLang="zh-CN" sz="1700" kern="0" dirty="0" smtClean="0">
                <a:latin typeface="微软雅黑" panose="020B0503020204020204" charset="-122"/>
                <a:ea typeface="微软雅黑" panose="020B0503020204020204" charset="-122"/>
                <a:cs typeface="微软雅黑" panose="020B0503020204020204" charset="-122"/>
                <a:sym typeface="+mn-ea"/>
              </a:rPr>
              <a:t>                            = </a:t>
            </a:r>
            <a:r>
              <a:rPr lang="en-US" altLang="zh-CN" sz="1700" kern="0" dirty="0">
                <a:latin typeface="微软雅黑" panose="020B0503020204020204" charset="-122"/>
                <a:ea typeface="微软雅黑" panose="020B0503020204020204" charset="-122"/>
                <a:cs typeface="微软雅黑" panose="020B0503020204020204" charset="-122"/>
                <a:sym typeface="+mn-ea"/>
              </a:rPr>
              <a:t>1/(0.2</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100" dirty="0">
                <a:latin typeface="微软雅黑" panose="020B0503020204020204" charset="-122"/>
                <a:ea typeface="微软雅黑" panose="020B0503020204020204" charset="-122"/>
                <a:cs typeface="微软雅黑" panose="020B0503020204020204" charset="-122"/>
                <a:sym typeface="+mn-ea"/>
              </a:rPr>
              <a:t> + 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s</a:t>
            </a:r>
            <a:r>
              <a:rPr lang="en-US" altLang="zh-CN" sz="1700" kern="0" dirty="0" smtClean="0">
                <a:latin typeface="微软雅黑" panose="020B0503020204020204" charset="-122"/>
                <a:ea typeface="微软雅黑" panose="020B0503020204020204" charset="-122"/>
                <a:cs typeface="微软雅黑" panose="020B0503020204020204" charset="-122"/>
                <a:sym typeface="+mn-ea"/>
              </a:rPr>
              <a:t>)</a:t>
            </a:r>
            <a:endParaRPr lang="en-US" altLang="zh-CN" sz="1700" kern="0" dirty="0" smtClean="0">
              <a:latin typeface="微软雅黑" panose="020B0503020204020204" charset="-122"/>
              <a:ea typeface="微软雅黑" panose="020B0503020204020204" charset="-122"/>
              <a:cs typeface="微软雅黑" panose="020B0503020204020204" charset="-122"/>
            </a:endParaRPr>
          </a:p>
          <a:p>
            <a:pPr marL="0" marR="0" indent="0" algn="just" fontAlgn="auto">
              <a:lnSpc>
                <a:spcPct val="100000"/>
              </a:lnSpc>
              <a:spcBef>
                <a:spcPts val="1200"/>
              </a:spcBef>
              <a:spcAft>
                <a:spcPts val="0"/>
              </a:spcAft>
            </a:pPr>
            <a:r>
              <a:rPr lang="zh-CN" altLang="en-US" sz="1700" kern="0" dirty="0" smtClean="0">
                <a:latin typeface="微软雅黑" panose="020B0503020204020204" charset="-122"/>
                <a:ea typeface="微软雅黑" panose="020B0503020204020204" charset="-122"/>
                <a:cs typeface="微软雅黑" panose="020B0503020204020204" charset="-122"/>
                <a:sym typeface="+mn-ea"/>
              </a:rPr>
              <a:t>比</a:t>
            </a:r>
            <a:r>
              <a:rPr lang="zh-CN" altLang="en-US" sz="1700" kern="0" dirty="0">
                <a:latin typeface="微软雅黑" panose="020B0503020204020204" charset="-122"/>
                <a:ea typeface="微软雅黑" panose="020B0503020204020204" charset="-122"/>
                <a:cs typeface="微软雅黑" panose="020B0503020204020204" charset="-122"/>
                <a:sym typeface="+mn-ea"/>
              </a:rPr>
              <a:t>较两种模式的</a:t>
            </a:r>
            <a:r>
              <a:rPr lang="en-US" altLang="zh-CN" sz="1700" kern="0" dirty="0">
                <a:latin typeface="微软雅黑" panose="020B0503020204020204" charset="-122"/>
                <a:ea typeface="微软雅黑" panose="020B0503020204020204" charset="-122"/>
                <a:cs typeface="微软雅黑" panose="020B0503020204020204" charset="-122"/>
                <a:sym typeface="+mn-ea"/>
              </a:rPr>
              <a:t>delay time</a:t>
            </a:r>
            <a:r>
              <a:rPr lang="zh-CN" altLang="en-US" sz="1700" kern="0" dirty="0">
                <a:latin typeface="微软雅黑" panose="020B0503020204020204" charset="-122"/>
                <a:ea typeface="微软雅黑" panose="020B0503020204020204" charset="-122"/>
                <a:cs typeface="微软雅黑" panose="020B0503020204020204" charset="-122"/>
                <a:sym typeface="+mn-ea"/>
              </a:rPr>
              <a:t>和</a:t>
            </a:r>
            <a:r>
              <a:rPr lang="en-US" altLang="zh-CN" sz="1700" kern="0" dirty="0">
                <a:latin typeface="微软雅黑" panose="020B0503020204020204" charset="-122"/>
                <a:ea typeface="微软雅黑" panose="020B0503020204020204" charset="-122"/>
                <a:cs typeface="微软雅黑" panose="020B0503020204020204" charset="-122"/>
                <a:sym typeface="+mn-ea"/>
              </a:rPr>
              <a:t>throughput</a:t>
            </a:r>
            <a:r>
              <a:rPr lang="zh-CN" altLang="en-US" sz="1700" kern="0" dirty="0">
                <a:latin typeface="微软雅黑" panose="020B0503020204020204" charset="-122"/>
                <a:ea typeface="微软雅黑" panose="020B0503020204020204" charset="-122"/>
                <a:cs typeface="微软雅黑" panose="020B0503020204020204" charset="-122"/>
                <a:sym typeface="+mn-ea"/>
              </a:rPr>
              <a:t>可知，只要</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0" dirty="0">
                <a:latin typeface="微软雅黑" panose="020B0503020204020204" charset="-122"/>
                <a:ea typeface="微软雅黑" panose="020B0503020204020204" charset="-122"/>
                <a:cs typeface="微软雅黑" panose="020B0503020204020204" charset="-122"/>
                <a:sym typeface="+mn-ea"/>
              </a:rPr>
              <a:t> &gt; 0</a:t>
            </a:r>
            <a:r>
              <a:rPr lang="zh-CN" altLang="en-US" sz="1700" kern="0" dirty="0">
                <a:latin typeface="微软雅黑" panose="020B0503020204020204" charset="-122"/>
                <a:ea typeface="微软雅黑" panose="020B0503020204020204" charset="-122"/>
                <a:cs typeface="微软雅黑" panose="020B0503020204020204" charset="-122"/>
                <a:sym typeface="+mn-ea"/>
              </a:rPr>
              <a:t>和</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s</a:t>
            </a:r>
            <a:r>
              <a:rPr lang="en-US" altLang="zh-CN" sz="1700" kern="100" dirty="0">
                <a:latin typeface="微软雅黑" panose="020B0503020204020204" charset="-122"/>
                <a:ea typeface="微软雅黑" panose="020B0503020204020204" charset="-122"/>
                <a:cs typeface="微软雅黑" panose="020B0503020204020204" charset="-122"/>
                <a:sym typeface="+mn-ea"/>
              </a:rPr>
              <a:t> </a:t>
            </a:r>
            <a:r>
              <a:rPr lang="en-US" altLang="zh-CN" sz="1700" kern="0" dirty="0">
                <a:latin typeface="微软雅黑" panose="020B0503020204020204" charset="-122"/>
                <a:ea typeface="微软雅黑" panose="020B0503020204020204" charset="-122"/>
                <a:cs typeface="微软雅黑" panose="020B0503020204020204" charset="-122"/>
                <a:sym typeface="+mn-ea"/>
              </a:rPr>
              <a:t>&gt; </a:t>
            </a:r>
            <a:r>
              <a:rPr lang="en-US" altLang="zh-CN" sz="1700" kern="100" dirty="0">
                <a:latin typeface="微软雅黑" panose="020B0503020204020204" charset="-122"/>
                <a:ea typeface="微软雅黑" panose="020B0503020204020204" charset="-122"/>
                <a:cs typeface="微软雅黑" panose="020B0503020204020204" charset="-122"/>
                <a:sym typeface="+mn-ea"/>
              </a:rPr>
              <a:t>0</a:t>
            </a:r>
            <a:r>
              <a:rPr lang="zh-CN" altLang="en-US" sz="1700" kern="0" dirty="0">
                <a:latin typeface="微软雅黑" panose="020B0503020204020204" charset="-122"/>
                <a:ea typeface="微软雅黑" panose="020B0503020204020204" charset="-122"/>
                <a:cs typeface="微软雅黑" panose="020B0503020204020204" charset="-122"/>
                <a:sym typeface="+mn-ea"/>
              </a:rPr>
              <a:t>，则有：</a:t>
            </a:r>
            <a:endParaRPr lang="zh-CN" altLang="en-US" sz="1700" kern="100" dirty="0">
              <a:latin typeface="微软雅黑" panose="020B0503020204020204" charset="-122"/>
              <a:ea typeface="微软雅黑" panose="020B0503020204020204" charset="-122"/>
              <a:cs typeface="微软雅黑" panose="020B0503020204020204" charset="-122"/>
            </a:endParaRPr>
          </a:p>
          <a:p>
            <a:pPr marL="0" marR="0" indent="0" algn="just" fontAlgn="auto">
              <a:lnSpc>
                <a:spcPct val="100000"/>
              </a:lnSpc>
              <a:spcBef>
                <a:spcPts val="0"/>
              </a:spcBef>
              <a:spcAft>
                <a:spcPts val="0"/>
              </a:spcAft>
            </a:pPr>
            <a:r>
              <a:rPr lang="zh-CN" altLang="en-US" sz="1700" kern="0" dirty="0">
                <a:latin typeface="微软雅黑" panose="020B0503020204020204" charset="-122"/>
                <a:ea typeface="微软雅黑" panose="020B0503020204020204" charset="-122"/>
                <a:cs typeface="微软雅黑" panose="020B0503020204020204" charset="-122"/>
                <a:sym typeface="+mn-ea"/>
              </a:rPr>
              <a:t>		</a:t>
            </a:r>
            <a:r>
              <a:rPr lang="en-US" altLang="zh-CN" sz="1700" kern="0" dirty="0">
                <a:latin typeface="微软雅黑" panose="020B0503020204020204" charset="-122"/>
                <a:ea typeface="微软雅黑" panose="020B0503020204020204" charset="-122"/>
                <a:cs typeface="微软雅黑" panose="020B0503020204020204" charset="-122"/>
                <a:sym typeface="+mn-ea"/>
              </a:rPr>
              <a:t>2</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100" dirty="0">
                <a:latin typeface="微软雅黑" panose="020B0503020204020204" charset="-122"/>
                <a:ea typeface="微软雅黑" panose="020B0503020204020204" charset="-122"/>
                <a:cs typeface="微软雅黑" panose="020B0503020204020204" charset="-122"/>
                <a:sym typeface="+mn-ea"/>
              </a:rPr>
              <a:t> + 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s</a:t>
            </a:r>
            <a:r>
              <a:rPr lang="en-US" altLang="zh-CN" sz="1700" kern="0" dirty="0">
                <a:latin typeface="微软雅黑" panose="020B0503020204020204" charset="-122"/>
                <a:ea typeface="微软雅黑" panose="020B0503020204020204" charset="-122"/>
                <a:cs typeface="微软雅黑" panose="020B0503020204020204" charset="-122"/>
                <a:sym typeface="+mn-ea"/>
              </a:rPr>
              <a:t> &lt; 2</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100" dirty="0">
                <a:latin typeface="微软雅黑" panose="020B0503020204020204" charset="-122"/>
                <a:ea typeface="微软雅黑" panose="020B0503020204020204" charset="-122"/>
                <a:cs typeface="微软雅黑" panose="020B0503020204020204" charset="-122"/>
                <a:sym typeface="+mn-ea"/>
              </a:rPr>
              <a:t> + 10L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s</a:t>
            </a:r>
            <a:endParaRPr lang="en-US" altLang="zh-CN" sz="1700" kern="100" dirty="0">
              <a:latin typeface="微软雅黑" panose="020B0503020204020204" charset="-122"/>
              <a:ea typeface="微软雅黑" panose="020B0503020204020204" charset="-122"/>
              <a:cs typeface="微软雅黑" panose="020B0503020204020204" charset="-122"/>
            </a:endParaRPr>
          </a:p>
          <a:p>
            <a:pPr marL="0" marR="0" indent="0" algn="just" fontAlgn="auto">
              <a:lnSpc>
                <a:spcPct val="100000"/>
              </a:lnSpc>
              <a:spcBef>
                <a:spcPts val="0"/>
              </a:spcBef>
              <a:spcAft>
                <a:spcPts val="0"/>
              </a:spcAft>
            </a:pPr>
            <a:r>
              <a:rPr lang="en-US" altLang="zh-CN" sz="1700" kern="100" dirty="0">
                <a:latin typeface="微软雅黑" panose="020B0503020204020204" charset="-122"/>
                <a:ea typeface="微软雅黑" panose="020B0503020204020204" charset="-122"/>
                <a:cs typeface="微软雅黑" panose="020B0503020204020204" charset="-122"/>
                <a:sym typeface="+mn-ea"/>
              </a:rPr>
              <a:t>		</a:t>
            </a:r>
            <a:r>
              <a:rPr lang="en-US" altLang="zh-CN" sz="1700" kern="0" dirty="0">
                <a:latin typeface="微软雅黑" panose="020B0503020204020204" charset="-122"/>
                <a:ea typeface="微软雅黑" panose="020B0503020204020204" charset="-122"/>
                <a:cs typeface="微软雅黑" panose="020B0503020204020204" charset="-122"/>
                <a:sym typeface="+mn-ea"/>
              </a:rPr>
              <a:t>1/(2</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100" dirty="0">
                <a:latin typeface="微软雅黑" panose="020B0503020204020204" charset="-122"/>
                <a:ea typeface="微软雅黑" panose="020B0503020204020204" charset="-122"/>
                <a:cs typeface="微软雅黑" panose="020B0503020204020204" charset="-122"/>
                <a:sym typeface="+mn-ea"/>
              </a:rPr>
              <a:t> + 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s</a:t>
            </a:r>
            <a:r>
              <a:rPr lang="en-US" altLang="zh-CN" sz="1700" kern="0" dirty="0">
                <a:latin typeface="微软雅黑" panose="020B0503020204020204" charset="-122"/>
                <a:ea typeface="微软雅黑" panose="020B0503020204020204" charset="-122"/>
                <a:cs typeface="微软雅黑" panose="020B0503020204020204" charset="-122"/>
                <a:sym typeface="+mn-ea"/>
              </a:rPr>
              <a:t>) &lt; 1/(0.2</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100" dirty="0">
                <a:latin typeface="微软雅黑" panose="020B0503020204020204" charset="-122"/>
                <a:ea typeface="微软雅黑" panose="020B0503020204020204" charset="-122"/>
                <a:cs typeface="微软雅黑" panose="020B0503020204020204" charset="-122"/>
                <a:sym typeface="+mn-ea"/>
              </a:rPr>
              <a:t> + 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s</a:t>
            </a:r>
            <a:r>
              <a:rPr lang="en-US" altLang="zh-CN" sz="1700" kern="0" dirty="0" smtClean="0">
                <a:latin typeface="微软雅黑" panose="020B0503020204020204" charset="-122"/>
                <a:ea typeface="微软雅黑" panose="020B0503020204020204" charset="-122"/>
                <a:cs typeface="微软雅黑" panose="020B0503020204020204" charset="-122"/>
                <a:sym typeface="+mn-ea"/>
              </a:rPr>
              <a:t>)</a:t>
            </a:r>
            <a:endParaRPr lang="en-US" altLang="zh-CN" sz="1700" kern="0" dirty="0" smtClean="0">
              <a:latin typeface="微软雅黑" panose="020B0503020204020204" charset="-122"/>
              <a:ea typeface="微软雅黑" panose="020B0503020204020204" charset="-122"/>
              <a:cs typeface="微软雅黑" panose="020B0503020204020204" charset="-122"/>
              <a:sym typeface="+mn-ea"/>
            </a:endParaRPr>
          </a:p>
          <a:p>
            <a:pPr marL="0" marR="0" indent="0" algn="just" fontAlgn="auto">
              <a:lnSpc>
                <a:spcPct val="100000"/>
              </a:lnSpc>
              <a:spcBef>
                <a:spcPts val="0"/>
              </a:spcBef>
              <a:spcAft>
                <a:spcPts val="0"/>
              </a:spcAft>
            </a:pPr>
            <a:r>
              <a:rPr lang="zh-CN" altLang="en-US" sz="1700" dirty="0" smtClean="0">
                <a:latin typeface="微软雅黑" panose="020B0503020204020204" charset="-122"/>
                <a:ea typeface="微软雅黑" panose="020B0503020204020204" charset="-122"/>
                <a:cs typeface="微软雅黑" panose="020B0503020204020204" charset="-122"/>
                <a:sym typeface="+mn-ea"/>
              </a:rPr>
              <a:t> 由</a:t>
            </a:r>
            <a:r>
              <a:rPr lang="zh-CN" altLang="en-US" sz="1700" dirty="0">
                <a:latin typeface="微软雅黑" panose="020B0503020204020204" charset="-122"/>
                <a:ea typeface="微软雅黑" panose="020B0503020204020204" charset="-122"/>
                <a:cs typeface="微软雅黑" panose="020B0503020204020204" charset="-122"/>
                <a:sym typeface="+mn-ea"/>
              </a:rPr>
              <a:t>此可知，两种模式比较，</a:t>
            </a:r>
            <a:r>
              <a:rPr lang="en-US" altLang="zh-CN" sz="1700" dirty="0">
                <a:latin typeface="微软雅黑" panose="020B0503020204020204" charset="-122"/>
                <a:ea typeface="微软雅黑" panose="020B0503020204020204" charset="-122"/>
                <a:cs typeface="微软雅黑" panose="020B0503020204020204" charset="-122"/>
                <a:sym typeface="+mn-ea"/>
              </a:rPr>
              <a:t>Native Stream Processing System</a:t>
            </a:r>
            <a:r>
              <a:rPr lang="zh-CN" altLang="en-US" sz="1700" dirty="0">
                <a:latin typeface="微软雅黑" panose="020B0503020204020204" charset="-122"/>
                <a:ea typeface="微软雅黑" panose="020B0503020204020204" charset="-122"/>
                <a:cs typeface="微软雅黑" panose="020B0503020204020204" charset="-122"/>
                <a:sym typeface="+mn-ea"/>
              </a:rPr>
              <a:t>的时间延迟性好于</a:t>
            </a:r>
            <a:r>
              <a:rPr lang="en-US" altLang="zh-CN" sz="1700" dirty="0">
                <a:latin typeface="微软雅黑" panose="020B0503020204020204" charset="-122"/>
                <a:ea typeface="微软雅黑" panose="020B0503020204020204" charset="-122"/>
                <a:cs typeface="微软雅黑" panose="020B0503020204020204" charset="-122"/>
                <a:sym typeface="+mn-ea"/>
              </a:rPr>
              <a:t>Micro-batch Stream Processing System</a:t>
            </a:r>
            <a:r>
              <a:rPr lang="zh-CN" altLang="en-US" sz="1700" dirty="0">
                <a:latin typeface="微软雅黑" panose="020B0503020204020204" charset="-122"/>
                <a:ea typeface="微软雅黑" panose="020B0503020204020204" charset="-122"/>
                <a:cs typeface="微软雅黑" panose="020B0503020204020204" charset="-122"/>
                <a:sym typeface="+mn-ea"/>
              </a:rPr>
              <a:t>，但系统吞吐率则低于</a:t>
            </a:r>
            <a:r>
              <a:rPr lang="en-US" altLang="zh-CN" sz="1700" dirty="0">
                <a:latin typeface="微软雅黑" panose="020B0503020204020204" charset="-122"/>
                <a:ea typeface="微软雅黑" panose="020B0503020204020204" charset="-122"/>
                <a:cs typeface="微软雅黑" panose="020B0503020204020204" charset="-122"/>
                <a:sym typeface="+mn-ea"/>
              </a:rPr>
              <a:t>Micro-batch Stream Processing System</a:t>
            </a:r>
            <a:r>
              <a:rPr lang="zh-CN" altLang="en-US" sz="1700" dirty="0">
                <a:latin typeface="微软雅黑" panose="020B0503020204020204" charset="-122"/>
                <a:ea typeface="微软雅黑" panose="020B0503020204020204" charset="-122"/>
                <a:cs typeface="微软雅黑" panose="020B0503020204020204" charset="-122"/>
                <a:sym typeface="+mn-ea"/>
              </a:rPr>
              <a:t>。另外，</a:t>
            </a:r>
            <a:r>
              <a:rPr lang="en-US" altLang="zh-CN" sz="1700" dirty="0">
                <a:latin typeface="微软雅黑" panose="020B0503020204020204" charset="-122"/>
                <a:ea typeface="微软雅黑" panose="020B0503020204020204" charset="-122"/>
                <a:cs typeface="微软雅黑" panose="020B0503020204020204" charset="-122"/>
                <a:sym typeface="+mn-ea"/>
              </a:rPr>
              <a:t>Native Stream Processing System</a:t>
            </a:r>
            <a:r>
              <a:rPr lang="zh-CN" altLang="en-US" sz="1700" dirty="0">
                <a:latin typeface="微软雅黑" panose="020B0503020204020204" charset="-122"/>
                <a:ea typeface="微软雅黑" panose="020B0503020204020204" charset="-122"/>
                <a:cs typeface="微软雅黑" panose="020B0503020204020204" charset="-122"/>
                <a:sym typeface="+mn-ea"/>
              </a:rPr>
              <a:t>容错性成本也较高，因为逐条数据备份或恢复的开销大于成批次的处理成本。</a:t>
            </a:r>
            <a:endParaRPr lang="zh-CN" altLang="en-US" sz="1700" dirty="0">
              <a:latin typeface="微软雅黑" panose="020B0503020204020204" charset="-122"/>
              <a:ea typeface="微软雅黑" panose="020B0503020204020204" charset="-122"/>
              <a:cs typeface="微软雅黑" panose="020B0503020204020204" charset="-122"/>
            </a:endParaRPr>
          </a:p>
          <a:p>
            <a:pPr marL="0" marR="0" indent="0" algn="just" fontAlgn="auto">
              <a:lnSpc>
                <a:spcPct val="100000"/>
              </a:lnSpc>
              <a:spcBef>
                <a:spcPts val="0"/>
              </a:spcBef>
              <a:spcAft>
                <a:spcPts val="0"/>
              </a:spcAft>
            </a:pPr>
            <a:endParaRPr lang="zh-CN" altLang="en-US" sz="1700" dirty="0">
              <a:latin typeface="微软雅黑" panose="020B0503020204020204" charset="-122"/>
              <a:ea typeface="微软雅黑" panose="020B0503020204020204" charset="-122"/>
              <a:cs typeface="微软雅黑" panose="020B0503020204020204" charset="-122"/>
            </a:endParaRPr>
          </a:p>
          <a:p>
            <a:pPr marL="0" marR="0" indent="0" algn="just" fontAlgn="auto">
              <a:lnSpc>
                <a:spcPct val="100000"/>
              </a:lnSpc>
              <a:spcBef>
                <a:spcPts val="0"/>
              </a:spcBef>
              <a:spcAft>
                <a:spcPts val="0"/>
              </a:spcAft>
            </a:pPr>
            <a:endParaRPr kumimoji="1" lang="en-US" altLang="zh-CN" sz="1700" dirty="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grpSp>
        <p:nvGrpSpPr>
          <p:cNvPr id="14" name="组合 13"/>
          <p:cNvGrpSpPr/>
          <p:nvPr/>
        </p:nvGrpSpPr>
        <p:grpSpPr>
          <a:xfrm>
            <a:off x="1054100" y="156845"/>
            <a:ext cx="4879975" cy="349885"/>
            <a:chOff x="1660" y="247"/>
            <a:chExt cx="7685" cy="551"/>
          </a:xfrm>
        </p:grpSpPr>
        <p:sp>
          <p:nvSpPr>
            <p:cNvPr id="15" name="文本框 14"/>
            <p:cNvSpPr txBox="1"/>
            <p:nvPr/>
          </p:nvSpPr>
          <p:spPr>
            <a:xfrm>
              <a:off x="1660" y="247"/>
              <a:ext cx="7685" cy="512"/>
            </a:xfrm>
            <a:prstGeom prst="rect">
              <a:avLst/>
            </a:prstGeom>
            <a:noFill/>
          </p:spPr>
          <p:txBody>
            <a:bodyPr wrap="square" lIns="48381" tIns="24190" rIns="48381" bIns="24190" rtlCol="0">
              <a:spAutoFit/>
            </a:bodyPr>
            <a:p>
              <a:r>
                <a:rPr lang="en-US" altLang="zh-CN" sz="1800" dirty="0" smtClean="0">
                  <a:latin typeface="微软雅黑" panose="020B0503020204020204" charset="-122"/>
                  <a:ea typeface="微软雅黑" panose="020B0503020204020204" charset="-122"/>
                  <a:cs typeface="微软雅黑" panose="020B0503020204020204" charset="-122"/>
                </a:rPr>
                <a:t>13.1  </a:t>
              </a:r>
              <a:r>
                <a:rPr lang="zh-CN" altLang="en-US" sz="1800" dirty="0" smtClean="0">
                  <a:latin typeface="微软雅黑" panose="020B0503020204020204" charset="-122"/>
                  <a:ea typeface="微软雅黑" panose="020B0503020204020204" charset="-122"/>
                  <a:cs typeface="微软雅黑" panose="020B0503020204020204" charset="-122"/>
                </a:rPr>
                <a:t>流计算模型</a:t>
              </a:r>
              <a:endParaRPr lang="zh-CN" altLang="en-US" sz="1800" dirty="0" smtClean="0">
                <a:latin typeface="微软雅黑" panose="020B0503020204020204" charset="-122"/>
                <a:ea typeface="微软雅黑" panose="020B0503020204020204" charset="-122"/>
                <a:cs typeface="微软雅黑" panose="020B0503020204020204" charset="-122"/>
              </a:endParaRPr>
            </a:p>
          </p:txBody>
        </p:sp>
        <p:cxnSp>
          <p:nvCxnSpPr>
            <p:cNvPr id="16" name="直接连接符 13"/>
            <p:cNvCxnSpPr/>
            <p:nvPr/>
          </p:nvCxnSpPr>
          <p:spPr>
            <a:xfrm>
              <a:off x="1809" y="798"/>
              <a:ext cx="62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670" y="799465"/>
            <a:ext cx="7867015" cy="2033270"/>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US" sz="1700" b="1" dirty="0">
                <a:latin typeface="微软雅黑" panose="020B0503020204020204" charset="-122"/>
                <a:ea typeface="微软雅黑" panose="020B0503020204020204" charset="-122"/>
                <a:cs typeface="微软雅黑" panose="020B0503020204020204" charset="-122"/>
                <a:sym typeface="+mn-ea"/>
              </a:rPr>
              <a:t>流并行计算实</a:t>
            </a:r>
            <a:r>
              <a:rPr lang="zh-CN" altLang="en-US" sz="1700" b="1" dirty="0" smtClean="0">
                <a:latin typeface="微软雅黑" panose="020B0503020204020204" charset="-122"/>
                <a:ea typeface="微软雅黑" panose="020B0503020204020204" charset="-122"/>
                <a:cs typeface="微软雅黑" panose="020B0503020204020204" charset="-122"/>
                <a:sym typeface="+mn-ea"/>
              </a:rPr>
              <a:t>现</a:t>
            </a:r>
            <a:endParaRPr lang="en-US" altLang="zh-CN" sz="1700" dirty="0" smtClean="0">
              <a:latin typeface="微软雅黑" panose="020B0503020204020204" charset="-122"/>
              <a:ea typeface="微软雅黑" panose="020B0503020204020204" charset="-122"/>
              <a:cs typeface="微软雅黑" panose="020B0503020204020204" charset="-122"/>
            </a:endParaRPr>
          </a:p>
          <a:p>
            <a:pPr lvl="0" indent="0" fontAlgn="auto">
              <a:lnSpc>
                <a:spcPct val="100000"/>
              </a:lnSpc>
              <a:buNone/>
            </a:pPr>
            <a:r>
              <a:rPr lang="en-US" altLang="zh-CN" sz="16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600" dirty="0">
                <a:latin typeface="微软雅黑" panose="020B0503020204020204" charset="-122"/>
                <a:ea typeface="微软雅黑" panose="020B0503020204020204" charset="-122"/>
                <a:cs typeface="微软雅黑" panose="020B0503020204020204" charset="-122"/>
                <a:sym typeface="+mn-ea"/>
              </a:rPr>
              <a:t>的</a:t>
            </a:r>
            <a:r>
              <a:rPr lang="en-US" altLang="zh-CN" sz="1600" dirty="0" err="1">
                <a:latin typeface="微软雅黑" panose="020B0503020204020204" charset="-122"/>
                <a:ea typeface="微软雅黑" panose="020B0503020204020204" charset="-122"/>
                <a:cs typeface="微软雅黑" panose="020B0503020204020204" charset="-122"/>
                <a:sym typeface="+mn-ea"/>
              </a:rPr>
              <a:t>Topoloy</a:t>
            </a:r>
            <a:r>
              <a:rPr lang="zh-CN" altLang="en-US" sz="1600" dirty="0">
                <a:latin typeface="微软雅黑" panose="020B0503020204020204" charset="-122"/>
                <a:ea typeface="微软雅黑" panose="020B0503020204020204" charset="-122"/>
                <a:cs typeface="微软雅黑" panose="020B0503020204020204" charset="-122"/>
                <a:sym typeface="+mn-ea"/>
              </a:rPr>
              <a:t>模型</a:t>
            </a:r>
            <a:endParaRPr lang="zh-CN" altLang="en-US" sz="16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600" dirty="0">
                <a:latin typeface="微软雅黑" panose="020B0503020204020204" charset="-122"/>
                <a:ea typeface="微软雅黑" panose="020B0503020204020204" charset="-122"/>
                <a:cs typeface="微软雅黑" panose="020B0503020204020204" charset="-122"/>
                <a:sym typeface="+mn-ea"/>
              </a:rPr>
              <a:t> </a:t>
            </a:r>
            <a:r>
              <a:rPr lang="zh-CN" altLang="en-US" sz="1600" dirty="0" smtClean="0">
                <a:latin typeface="微软雅黑" panose="020B0503020204020204" charset="-122"/>
                <a:ea typeface="微软雅黑" panose="020B0503020204020204" charset="-122"/>
                <a:cs typeface="微软雅黑" panose="020B0503020204020204" charset="-122"/>
                <a:sym typeface="+mn-ea"/>
              </a:rPr>
              <a:t>       </a:t>
            </a:r>
            <a:r>
              <a:rPr lang="en-US" altLang="zh-CN" sz="1600" dirty="0" smtClean="0">
                <a:latin typeface="微软雅黑" panose="020B0503020204020204" charset="-122"/>
                <a:ea typeface="微软雅黑" panose="020B0503020204020204" charset="-122"/>
                <a:cs typeface="微软雅黑" panose="020B0503020204020204" charset="-122"/>
                <a:sym typeface="+mn-ea"/>
              </a:rPr>
              <a:t>Twitter</a:t>
            </a:r>
            <a:r>
              <a:rPr lang="zh-CN" altLang="en-US" sz="1600" dirty="0">
                <a:latin typeface="微软雅黑" panose="020B0503020204020204" charset="-122"/>
                <a:ea typeface="微软雅黑" panose="020B0503020204020204" charset="-122"/>
                <a:cs typeface="微软雅黑" panose="020B0503020204020204" charset="-122"/>
                <a:sym typeface="+mn-ea"/>
              </a:rPr>
              <a:t>的</a:t>
            </a:r>
            <a:r>
              <a:rPr lang="en-US" altLang="zh-CN" sz="1600" dirty="0">
                <a:latin typeface="微软雅黑" panose="020B0503020204020204" charset="-122"/>
                <a:ea typeface="微软雅黑" panose="020B0503020204020204" charset="-122"/>
                <a:cs typeface="微软雅黑" panose="020B0503020204020204" charset="-122"/>
                <a:sym typeface="+mn-ea"/>
              </a:rPr>
              <a:t>Storm</a:t>
            </a:r>
            <a:r>
              <a:rPr lang="zh-CN" altLang="en-US" sz="1600" dirty="0">
                <a:latin typeface="微软雅黑" panose="020B0503020204020204" charset="-122"/>
                <a:ea typeface="微软雅黑" panose="020B0503020204020204" charset="-122"/>
                <a:cs typeface="微软雅黑" panose="020B0503020204020204" charset="-122"/>
                <a:sym typeface="+mn-ea"/>
              </a:rPr>
              <a:t>仍然是一种</a:t>
            </a:r>
            <a:r>
              <a:rPr lang="en-US" altLang="zh-CN" sz="1600" dirty="0">
                <a:latin typeface="微软雅黑" panose="020B0503020204020204" charset="-122"/>
                <a:ea typeface="微软雅黑" panose="020B0503020204020204" charset="-122"/>
                <a:cs typeface="微软雅黑" panose="020B0503020204020204" charset="-122"/>
                <a:sym typeface="+mn-ea"/>
              </a:rPr>
              <a:t>Native Stream Processing System</a:t>
            </a:r>
            <a:r>
              <a:rPr lang="zh-CN" altLang="en-US" sz="1600" dirty="0">
                <a:latin typeface="微软雅黑" panose="020B0503020204020204" charset="-122"/>
                <a:ea typeface="微软雅黑" panose="020B0503020204020204" charset="-122"/>
                <a:cs typeface="微软雅黑" panose="020B0503020204020204" charset="-122"/>
                <a:sym typeface="+mn-ea"/>
              </a:rPr>
              <a:t>，即对流数据的处理是基于每条数据进行，其并行计算是基于由</a:t>
            </a:r>
            <a:r>
              <a:rPr lang="en-US" altLang="zh-CN" sz="1600" dirty="0">
                <a:latin typeface="微软雅黑" panose="020B0503020204020204" charset="-122"/>
                <a:ea typeface="微软雅黑" panose="020B0503020204020204" charset="-122"/>
                <a:cs typeface="微软雅黑" panose="020B0503020204020204" charset="-122"/>
                <a:sym typeface="+mn-ea"/>
              </a:rPr>
              <a:t>Spout</a:t>
            </a:r>
            <a:r>
              <a:rPr lang="zh-CN" altLang="en-US" sz="1600" dirty="0">
                <a:latin typeface="微软雅黑" panose="020B0503020204020204" charset="-122"/>
                <a:ea typeface="微软雅黑" panose="020B0503020204020204" charset="-122"/>
                <a:cs typeface="微软雅黑" panose="020B0503020204020204" charset="-122"/>
                <a:sym typeface="+mn-ea"/>
              </a:rPr>
              <a:t>（数据源）和</a:t>
            </a:r>
            <a:r>
              <a:rPr lang="en-US" altLang="zh-CN" sz="1600" dirty="0">
                <a:latin typeface="微软雅黑" panose="020B0503020204020204" charset="-122"/>
                <a:ea typeface="微软雅黑" panose="020B0503020204020204" charset="-122"/>
                <a:cs typeface="微软雅黑" panose="020B0503020204020204" charset="-122"/>
                <a:sym typeface="+mn-ea"/>
              </a:rPr>
              <a:t>Bolt</a:t>
            </a:r>
            <a:r>
              <a:rPr lang="zh-CN" altLang="en-US" sz="1600" dirty="0">
                <a:latin typeface="微软雅黑" panose="020B0503020204020204" charset="-122"/>
                <a:ea typeface="微软雅黑" panose="020B0503020204020204" charset="-122"/>
                <a:cs typeface="微软雅黑" panose="020B0503020204020204" charset="-122"/>
                <a:sym typeface="+mn-ea"/>
              </a:rPr>
              <a:t>（处理节点）组成的有向拓扑图</a:t>
            </a:r>
            <a:r>
              <a:rPr lang="en-US" altLang="zh-CN" sz="1600" dirty="0">
                <a:latin typeface="微软雅黑" panose="020B0503020204020204" charset="-122"/>
                <a:ea typeface="微软雅黑" panose="020B0503020204020204" charset="-122"/>
                <a:cs typeface="微软雅黑" panose="020B0503020204020204" charset="-122"/>
                <a:sym typeface="+mn-ea"/>
              </a:rPr>
              <a:t>Topology</a:t>
            </a:r>
            <a:r>
              <a:rPr lang="zh-CN" altLang="en-US" sz="1600" dirty="0">
                <a:latin typeface="微软雅黑" panose="020B0503020204020204" charset="-122"/>
                <a:ea typeface="微软雅黑" panose="020B0503020204020204" charset="-122"/>
                <a:cs typeface="微软雅黑" panose="020B0503020204020204" charset="-122"/>
                <a:sym typeface="+mn-ea"/>
              </a:rPr>
              <a:t>来实现，如图</a:t>
            </a:r>
            <a:r>
              <a:rPr lang="en-US" altLang="zh-CN" sz="1600" dirty="0">
                <a:latin typeface="微软雅黑" panose="020B0503020204020204" charset="-122"/>
                <a:ea typeface="微软雅黑" panose="020B0503020204020204" charset="-122"/>
                <a:cs typeface="微软雅黑" panose="020B0503020204020204" charset="-122"/>
                <a:sym typeface="+mn-ea"/>
              </a:rPr>
              <a:t>15-9</a:t>
            </a:r>
            <a:r>
              <a:rPr lang="zh-CN" altLang="en-US" sz="1600" dirty="0">
                <a:latin typeface="微软雅黑" panose="020B0503020204020204" charset="-122"/>
                <a:ea typeface="微软雅黑" panose="020B0503020204020204" charset="-122"/>
                <a:cs typeface="微软雅黑" panose="020B0503020204020204" charset="-122"/>
                <a:sym typeface="+mn-ea"/>
              </a:rPr>
              <a:t>所示。这里，流数据是以</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（基本数据单元，可看作一组各种类型的值域组成的多元组）的形式在</a:t>
            </a:r>
            <a:r>
              <a:rPr lang="en-US" altLang="zh-CN" sz="1600" dirty="0">
                <a:latin typeface="微软雅黑" panose="020B0503020204020204" charset="-122"/>
                <a:ea typeface="微软雅黑" panose="020B0503020204020204" charset="-122"/>
                <a:cs typeface="微软雅黑" panose="020B0503020204020204" charset="-122"/>
                <a:sym typeface="+mn-ea"/>
              </a:rPr>
              <a:t>Spout</a:t>
            </a:r>
            <a:r>
              <a:rPr lang="zh-CN" altLang="en-US" sz="1600" dirty="0">
                <a:latin typeface="微软雅黑" panose="020B0503020204020204" charset="-122"/>
                <a:ea typeface="微软雅黑" panose="020B0503020204020204" charset="-122"/>
                <a:cs typeface="微软雅黑" panose="020B0503020204020204" charset="-122"/>
                <a:sym typeface="+mn-ea"/>
              </a:rPr>
              <a:t>与</a:t>
            </a:r>
            <a:r>
              <a:rPr lang="en-US" altLang="zh-CN" sz="1600" dirty="0">
                <a:latin typeface="微软雅黑" panose="020B0503020204020204" charset="-122"/>
                <a:ea typeface="微软雅黑" panose="020B0503020204020204" charset="-122"/>
                <a:cs typeface="微软雅黑" panose="020B0503020204020204" charset="-122"/>
                <a:sym typeface="+mn-ea"/>
              </a:rPr>
              <a:t>Bolt</a:t>
            </a:r>
            <a:r>
              <a:rPr lang="zh-CN" altLang="en-US" sz="1600" dirty="0">
                <a:latin typeface="微软雅黑" panose="020B0503020204020204" charset="-122"/>
                <a:ea typeface="微软雅黑" panose="020B0503020204020204" charset="-122"/>
                <a:cs typeface="微软雅黑" panose="020B0503020204020204" charset="-122"/>
                <a:sym typeface="+mn-ea"/>
              </a:rPr>
              <a:t>之间流转。</a:t>
            </a:r>
            <a:r>
              <a:rPr lang="en-US" altLang="zh-CN" sz="1600" dirty="0">
                <a:latin typeface="微软雅黑" panose="020B0503020204020204" charset="-122"/>
                <a:ea typeface="微软雅黑" panose="020B0503020204020204" charset="-122"/>
                <a:cs typeface="微软雅黑" panose="020B0503020204020204" charset="-122"/>
                <a:sym typeface="+mn-ea"/>
              </a:rPr>
              <a:t>Spout</a:t>
            </a:r>
            <a:r>
              <a:rPr lang="zh-CN" altLang="en-US" sz="1600" dirty="0">
                <a:latin typeface="微软雅黑" panose="020B0503020204020204" charset="-122"/>
                <a:ea typeface="微软雅黑" panose="020B0503020204020204" charset="-122"/>
                <a:cs typeface="微软雅黑" panose="020B0503020204020204" charset="-122"/>
                <a:sym typeface="+mn-ea"/>
              </a:rPr>
              <a:t>负责将输入数据流转换成一个个</a:t>
            </a:r>
            <a:r>
              <a:rPr lang="en-US" altLang="zh-CN" sz="1600" dirty="0">
                <a:latin typeface="微软雅黑" panose="020B0503020204020204" charset="-122"/>
                <a:ea typeface="微软雅黑" panose="020B0503020204020204" charset="-122"/>
                <a:cs typeface="微软雅黑" panose="020B0503020204020204" charset="-122"/>
                <a:sym typeface="+mn-ea"/>
              </a:rPr>
              <a:t>Tuples,</a:t>
            </a:r>
            <a:r>
              <a:rPr lang="zh-CN" altLang="en-US" sz="1600" dirty="0">
                <a:latin typeface="微软雅黑" panose="020B0503020204020204" charset="-122"/>
                <a:ea typeface="微软雅黑" panose="020B0503020204020204" charset="-122"/>
                <a:cs typeface="微软雅黑" panose="020B0503020204020204" charset="-122"/>
                <a:sym typeface="+mn-ea"/>
              </a:rPr>
              <a:t>发送给</a:t>
            </a:r>
            <a:r>
              <a:rPr lang="en-US" altLang="zh-CN" sz="1600" dirty="0">
                <a:latin typeface="微软雅黑" panose="020B0503020204020204" charset="-122"/>
                <a:ea typeface="微软雅黑" panose="020B0503020204020204" charset="-122"/>
                <a:cs typeface="微软雅黑" panose="020B0503020204020204" charset="-122"/>
                <a:sym typeface="+mn-ea"/>
              </a:rPr>
              <a:t>Bolt</a:t>
            </a:r>
            <a:r>
              <a:rPr lang="zh-CN" altLang="en-US" sz="1600" dirty="0">
                <a:latin typeface="微软雅黑" panose="020B0503020204020204" charset="-122"/>
                <a:ea typeface="微软雅黑" panose="020B0503020204020204" charset="-122"/>
                <a:cs typeface="微软雅黑" panose="020B0503020204020204" charset="-122"/>
                <a:sym typeface="+mn-ea"/>
              </a:rPr>
              <a:t>处理。每个</a:t>
            </a:r>
            <a:r>
              <a:rPr lang="en-US" altLang="zh-CN" sz="1600" dirty="0">
                <a:latin typeface="微软雅黑" panose="020B0503020204020204" charset="-122"/>
                <a:ea typeface="微软雅黑" panose="020B0503020204020204" charset="-122"/>
                <a:cs typeface="微软雅黑" panose="020B0503020204020204" charset="-122"/>
                <a:sym typeface="+mn-ea"/>
              </a:rPr>
              <a:t>Bolt</a:t>
            </a:r>
            <a:r>
              <a:rPr lang="zh-CN" altLang="en-US" sz="1600" dirty="0">
                <a:latin typeface="微软雅黑" panose="020B0503020204020204" charset="-122"/>
                <a:ea typeface="微软雅黑" panose="020B0503020204020204" charset="-122"/>
                <a:cs typeface="微软雅黑" panose="020B0503020204020204" charset="-122"/>
                <a:sym typeface="+mn-ea"/>
              </a:rPr>
              <a:t>读取上游传来的</a:t>
            </a:r>
            <a:r>
              <a:rPr lang="en-US" altLang="zh-CN" sz="1600" dirty="0">
                <a:latin typeface="微软雅黑" panose="020B0503020204020204" charset="-122"/>
                <a:ea typeface="微软雅黑" panose="020B0503020204020204" charset="-122"/>
                <a:cs typeface="微软雅黑" panose="020B0503020204020204" charset="-122"/>
                <a:sym typeface="+mn-ea"/>
              </a:rPr>
              <a:t>Tuples</a:t>
            </a:r>
            <a:r>
              <a:rPr lang="zh-CN" altLang="en-US" sz="1600" dirty="0">
                <a:latin typeface="微软雅黑" panose="020B0503020204020204" charset="-122"/>
                <a:ea typeface="微软雅黑" panose="020B0503020204020204" charset="-122"/>
                <a:cs typeface="微软雅黑" panose="020B0503020204020204" charset="-122"/>
                <a:sym typeface="+mn-ea"/>
              </a:rPr>
              <a:t>，向下游发送处理后的</a:t>
            </a:r>
            <a:r>
              <a:rPr lang="en-US" altLang="zh-CN" sz="1600" dirty="0">
                <a:latin typeface="微软雅黑" panose="020B0503020204020204" charset="-122"/>
                <a:ea typeface="微软雅黑" panose="020B0503020204020204" charset="-122"/>
                <a:cs typeface="微软雅黑" panose="020B0503020204020204" charset="-122"/>
                <a:sym typeface="+mn-ea"/>
              </a:rPr>
              <a:t>Tuples</a:t>
            </a:r>
            <a:r>
              <a:rPr lang="zh-CN" altLang="en-US" sz="1600" dirty="0">
                <a:latin typeface="微软雅黑" panose="020B0503020204020204" charset="-122"/>
                <a:ea typeface="微软雅黑" panose="020B0503020204020204" charset="-122"/>
                <a:cs typeface="微软雅黑" panose="020B0503020204020204" charset="-122"/>
                <a:sym typeface="+mn-ea"/>
              </a:rPr>
              <a:t>。</a:t>
            </a:r>
            <a:endParaRPr lang="en-US" altLang="zh-CN" sz="1600" dirty="0" smtClean="0">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kumimoji="1" lang="zh-CN" altLang="en-US" sz="1800" dirty="0" smtClean="0">
                <a:latin typeface="微软雅黑 Light" panose="020B0502040204020203" charset="-122"/>
                <a:ea typeface="微软雅黑 Light" panose="020B0502040204020203" charset="-122"/>
                <a:cs typeface="微软雅黑 Light" panose="020B0502040204020203" charset="-122"/>
              </a:rPr>
              <a:t>流计算模型</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pic>
        <p:nvPicPr>
          <p:cNvPr id="9" name="图片 8"/>
          <p:cNvPicPr>
            <a:picLocks noChangeAspect="1"/>
          </p:cNvPicPr>
          <p:nvPr/>
        </p:nvPicPr>
        <p:blipFill>
          <a:blip r:embed="rId1" cstate="print"/>
          <a:stretch>
            <a:fillRect/>
          </a:stretch>
        </p:blipFill>
        <p:spPr>
          <a:xfrm>
            <a:off x="4335780" y="2707640"/>
            <a:ext cx="4019550" cy="21272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590550" y="751840"/>
            <a:ext cx="3489325" cy="3969385"/>
          </a:xfrm>
          <a:prstGeom prst="rect">
            <a:avLst/>
          </a:prstGeom>
          <a:noFill/>
        </p:spPr>
        <p:txBody>
          <a:bodyPr wrap="square" rtlCol="0" anchor="t">
            <a:spAutoFit/>
          </a:bodyPr>
          <a:lstStyle/>
          <a:p>
            <a:pPr fontAlgn="auto">
              <a:lnSpc>
                <a:spcPct val="100000"/>
              </a:lnSpc>
              <a:buFont typeface="Wingdings" panose="05000000000000000000" pitchFamily="2" charset="2"/>
              <a:buChar char="l"/>
            </a:pPr>
            <a:r>
              <a:rPr lang="zh-CN" altLang="en-US" sz="1800" dirty="0" smtClean="0">
                <a:latin typeface="微软雅黑" panose="020B0503020204020204" charset="-122"/>
                <a:ea typeface="微软雅黑" panose="020B0503020204020204" charset="-122"/>
                <a:cs typeface="微软雅黑" panose="020B0503020204020204" charset="-122"/>
                <a:sym typeface="+mn-ea"/>
              </a:rPr>
              <a:t>      当</a:t>
            </a:r>
            <a:r>
              <a:rPr lang="zh-CN" altLang="en-US" sz="1800" dirty="0">
                <a:latin typeface="微软雅黑" panose="020B0503020204020204" charset="-122"/>
                <a:ea typeface="微软雅黑" panose="020B0503020204020204" charset="-122"/>
                <a:cs typeface="微软雅黑" panose="020B0503020204020204" charset="-122"/>
                <a:sym typeface="+mn-ea"/>
              </a:rPr>
              <a:t>一个</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作业被提交时，同时需要提交预先设计的</a:t>
            </a:r>
            <a:r>
              <a:rPr lang="en-US" altLang="zh-CN" sz="1800" dirty="0">
                <a:latin typeface="微软雅黑" panose="020B0503020204020204" charset="-122"/>
                <a:ea typeface="微软雅黑" panose="020B0503020204020204" charset="-122"/>
                <a:cs typeface="微软雅黑" panose="020B0503020204020204" charset="-122"/>
                <a:sym typeface="+mn-ea"/>
              </a:rPr>
              <a:t>Topology</a:t>
            </a:r>
            <a:r>
              <a:rPr lang="zh-CN" altLang="en-US" sz="1800" dirty="0">
                <a:latin typeface="微软雅黑" panose="020B0503020204020204" charset="-122"/>
                <a:ea typeface="微软雅黑" panose="020B0503020204020204" charset="-122"/>
                <a:cs typeface="微软雅黑" panose="020B0503020204020204" charset="-122"/>
                <a:sym typeface="+mn-ea"/>
              </a:rPr>
              <a:t>（包含了</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和</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的信息）。由于</a:t>
            </a:r>
            <a:r>
              <a:rPr lang="en-US" altLang="zh-CN" sz="1800" dirty="0">
                <a:latin typeface="微软雅黑" panose="020B0503020204020204" charset="-122"/>
                <a:ea typeface="微软雅黑" panose="020B0503020204020204" charset="-122"/>
                <a:cs typeface="微软雅黑" panose="020B0503020204020204" charset="-122"/>
                <a:sym typeface="+mn-ea"/>
              </a:rPr>
              <a:t>Topology</a:t>
            </a:r>
            <a:r>
              <a:rPr lang="zh-CN" altLang="en-US" sz="1800" dirty="0">
                <a:latin typeface="微软雅黑" panose="020B0503020204020204" charset="-122"/>
                <a:ea typeface="微软雅黑" panose="020B0503020204020204" charset="-122"/>
                <a:cs typeface="微软雅黑" panose="020B0503020204020204" charset="-122"/>
                <a:sym typeface="+mn-ea"/>
              </a:rPr>
              <a:t>里的</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和</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的功能最终是靠</a:t>
            </a:r>
            <a:r>
              <a:rPr lang="en-US" altLang="zh-CN" sz="1800" dirty="0">
                <a:latin typeface="微软雅黑" panose="020B0503020204020204" charset="-122"/>
                <a:ea typeface="微软雅黑" panose="020B0503020204020204" charset="-122"/>
                <a:cs typeface="微软雅黑" panose="020B0503020204020204" charset="-122"/>
                <a:sym typeface="+mn-ea"/>
              </a:rPr>
              <a:t>Worker</a:t>
            </a:r>
            <a:r>
              <a:rPr lang="zh-CN" altLang="en-US" sz="1800" dirty="0">
                <a:latin typeface="微软雅黑" panose="020B0503020204020204" charset="-122"/>
                <a:ea typeface="微软雅黑" panose="020B0503020204020204" charset="-122"/>
                <a:cs typeface="微软雅黑" panose="020B0503020204020204" charset="-122"/>
                <a:sym typeface="+mn-ea"/>
              </a:rPr>
              <a:t>节点上的</a:t>
            </a:r>
            <a:r>
              <a:rPr lang="en-US" altLang="zh-CN" sz="1800" dirty="0">
                <a:latin typeface="微软雅黑" panose="020B0503020204020204" charset="-122"/>
                <a:ea typeface="微软雅黑" panose="020B0503020204020204" charset="-122"/>
                <a:cs typeface="微软雅黑" panose="020B0503020204020204" charset="-122"/>
                <a:sym typeface="+mn-ea"/>
              </a:rPr>
              <a:t>Task</a:t>
            </a:r>
            <a:r>
              <a:rPr lang="zh-CN" altLang="en-US" sz="1800" dirty="0">
                <a:latin typeface="微软雅黑" panose="020B0503020204020204" charset="-122"/>
                <a:ea typeface="微软雅黑" panose="020B0503020204020204" charset="-122"/>
                <a:cs typeface="微软雅黑" panose="020B0503020204020204" charset="-122"/>
                <a:sym typeface="+mn-ea"/>
              </a:rPr>
              <a:t>来实现的，而且一个</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或</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的任务需要分布在不同</a:t>
            </a:r>
            <a:r>
              <a:rPr lang="en-US" altLang="zh-CN" sz="1800" dirty="0">
                <a:latin typeface="微软雅黑" panose="020B0503020204020204" charset="-122"/>
                <a:ea typeface="微软雅黑" panose="020B0503020204020204" charset="-122"/>
                <a:cs typeface="微软雅黑" panose="020B0503020204020204" charset="-122"/>
                <a:sym typeface="+mn-ea"/>
              </a:rPr>
              <a:t>Worker</a:t>
            </a:r>
            <a:r>
              <a:rPr lang="zh-CN" altLang="en-US" sz="1800" dirty="0">
                <a:latin typeface="微软雅黑" panose="020B0503020204020204" charset="-122"/>
                <a:ea typeface="微软雅黑" panose="020B0503020204020204" charset="-122"/>
                <a:cs typeface="微软雅黑" panose="020B0503020204020204" charset="-122"/>
                <a:sym typeface="+mn-ea"/>
              </a:rPr>
              <a:t>上的多个</a:t>
            </a:r>
            <a:r>
              <a:rPr lang="en-US" altLang="zh-CN" sz="1800" dirty="0">
                <a:latin typeface="微软雅黑" panose="020B0503020204020204" charset="-122"/>
                <a:ea typeface="微软雅黑" panose="020B0503020204020204" charset="-122"/>
                <a:cs typeface="微软雅黑" panose="020B0503020204020204" charset="-122"/>
                <a:sym typeface="+mn-ea"/>
              </a:rPr>
              <a:t>Task</a:t>
            </a:r>
            <a:r>
              <a:rPr lang="zh-CN" altLang="en-US" sz="1800" dirty="0">
                <a:latin typeface="微软雅黑" panose="020B0503020204020204" charset="-122"/>
                <a:ea typeface="微软雅黑" panose="020B0503020204020204" charset="-122"/>
                <a:cs typeface="微软雅黑" panose="020B0503020204020204" charset="-122"/>
                <a:sym typeface="+mn-ea"/>
              </a:rPr>
              <a:t>来并行完成，这就还需要确定每个</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和</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需要多少个</a:t>
            </a:r>
            <a:r>
              <a:rPr lang="en-US" altLang="zh-CN" sz="1800" dirty="0">
                <a:latin typeface="微软雅黑" panose="020B0503020204020204" charset="-122"/>
                <a:ea typeface="微软雅黑" panose="020B0503020204020204" charset="-122"/>
                <a:cs typeface="微软雅黑" panose="020B0503020204020204" charset="-122"/>
                <a:sym typeface="+mn-ea"/>
              </a:rPr>
              <a:t>Task</a:t>
            </a:r>
            <a:r>
              <a:rPr lang="zh-CN" altLang="en-US" sz="1800" dirty="0">
                <a:latin typeface="微软雅黑" panose="020B0503020204020204" charset="-122"/>
                <a:ea typeface="微软雅黑" panose="020B0503020204020204" charset="-122"/>
                <a:cs typeface="微软雅黑" panose="020B0503020204020204" charset="-122"/>
                <a:sym typeface="+mn-ea"/>
              </a:rPr>
              <a:t>来支撑，以及如何把一个</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或</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映射到多个</a:t>
            </a:r>
            <a:r>
              <a:rPr lang="en-US" altLang="zh-CN" sz="1800" dirty="0">
                <a:latin typeface="微软雅黑" panose="020B0503020204020204" charset="-122"/>
                <a:ea typeface="微软雅黑" panose="020B0503020204020204" charset="-122"/>
                <a:cs typeface="微软雅黑" panose="020B0503020204020204" charset="-122"/>
                <a:sym typeface="+mn-ea"/>
              </a:rPr>
              <a:t>Worker</a:t>
            </a:r>
            <a:r>
              <a:rPr lang="zh-CN" altLang="en-US" sz="1800" dirty="0">
                <a:latin typeface="微软雅黑" panose="020B0503020204020204" charset="-122"/>
                <a:ea typeface="微软雅黑" panose="020B0503020204020204" charset="-122"/>
                <a:cs typeface="微软雅黑" panose="020B0503020204020204" charset="-122"/>
                <a:sym typeface="+mn-ea"/>
              </a:rPr>
              <a:t>节点的</a:t>
            </a:r>
            <a:r>
              <a:rPr lang="en-US" altLang="zh-CN" sz="1800" dirty="0">
                <a:latin typeface="微软雅黑" panose="020B0503020204020204" charset="-122"/>
                <a:ea typeface="微软雅黑" panose="020B0503020204020204" charset="-122"/>
                <a:cs typeface="微软雅黑" panose="020B0503020204020204" charset="-122"/>
                <a:sym typeface="+mn-ea"/>
              </a:rPr>
              <a:t>Task</a:t>
            </a:r>
            <a:r>
              <a:rPr lang="zh-CN" altLang="en-US" sz="1800" dirty="0">
                <a:latin typeface="微软雅黑" panose="020B0503020204020204" charset="-122"/>
                <a:ea typeface="微软雅黑" panose="020B0503020204020204" charset="-122"/>
                <a:cs typeface="微软雅黑" panose="020B0503020204020204" charset="-122"/>
                <a:sym typeface="+mn-ea"/>
              </a:rPr>
              <a:t>上去，如图</a:t>
            </a:r>
            <a:r>
              <a:rPr lang="en-US" altLang="zh-CN" sz="1800" dirty="0">
                <a:latin typeface="微软雅黑" panose="020B0503020204020204" charset="-122"/>
                <a:ea typeface="微软雅黑" panose="020B0503020204020204" charset="-122"/>
                <a:cs typeface="微软雅黑" panose="020B0503020204020204" charset="-122"/>
                <a:sym typeface="+mn-ea"/>
              </a:rPr>
              <a:t>15-10</a:t>
            </a:r>
            <a:r>
              <a:rPr lang="zh-CN" altLang="en-US" sz="1800" dirty="0">
                <a:latin typeface="微软雅黑" panose="020B0503020204020204" charset="-122"/>
                <a:ea typeface="微软雅黑" panose="020B0503020204020204" charset="-122"/>
                <a:cs typeface="微软雅黑" panose="020B0503020204020204" charset="-122"/>
                <a:sym typeface="+mn-ea"/>
              </a:rPr>
              <a:t>所示。</a:t>
            </a:r>
            <a:endParaRPr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kumimoji="1" lang="zh-CN" altLang="en-US" sz="1800" dirty="0" smtClean="0">
                <a:latin typeface="微软雅黑 Light" panose="020B0502040204020203" charset="-122"/>
                <a:ea typeface="微软雅黑 Light" panose="020B0502040204020203" charset="-122"/>
                <a:cs typeface="微软雅黑 Light" panose="020B0502040204020203" charset="-122"/>
              </a:rPr>
              <a:t>流计算模型</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pic>
        <p:nvPicPr>
          <p:cNvPr id="9" name="图片 8"/>
          <p:cNvPicPr>
            <a:picLocks noChangeAspect="1"/>
          </p:cNvPicPr>
          <p:nvPr/>
        </p:nvPicPr>
        <p:blipFill>
          <a:blip r:embed="rId1" cstate="print"/>
          <a:stretch>
            <a:fillRect/>
          </a:stretch>
        </p:blipFill>
        <p:spPr>
          <a:xfrm>
            <a:off x="4249638" y="751841"/>
            <a:ext cx="4368526" cy="366290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590550" y="751840"/>
            <a:ext cx="3489325" cy="3969385"/>
          </a:xfrm>
          <a:prstGeom prst="rect">
            <a:avLst/>
          </a:prstGeom>
          <a:noFill/>
        </p:spPr>
        <p:txBody>
          <a:bodyPr wrap="square" rtlCol="0" anchor="t">
            <a:spAutoFit/>
          </a:bodyPr>
          <a:lstStyle/>
          <a:p>
            <a:pPr lvl="0"/>
            <a:r>
              <a:rPr lang="en-US" altLang="zh-CN" sz="1800" dirty="0" smtClean="0">
                <a:latin typeface="微软雅黑" panose="020B0503020204020204" charset="-122"/>
                <a:ea typeface="微软雅黑" panose="020B0503020204020204" charset="-122"/>
                <a:cs typeface="微软雅黑" panose="020B0503020204020204" charset="-122"/>
                <a:sym typeface="+mn-ea"/>
              </a:rPr>
              <a:t>Spark</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err="1">
                <a:latin typeface="微软雅黑" panose="020B0503020204020204" charset="-122"/>
                <a:ea typeface="微软雅黑" panose="020B0503020204020204" charset="-122"/>
                <a:cs typeface="微软雅黑" panose="020B0503020204020204" charset="-122"/>
                <a:sym typeface="+mn-ea"/>
              </a:rPr>
              <a:t>DStream</a:t>
            </a:r>
            <a:r>
              <a:rPr lang="zh-CN" altLang="en-US" sz="1800" dirty="0">
                <a:latin typeface="微软雅黑" panose="020B0503020204020204" charset="-122"/>
                <a:ea typeface="微软雅黑" panose="020B0503020204020204" charset="-122"/>
                <a:cs typeface="微软雅黑" panose="020B0503020204020204" charset="-122"/>
                <a:sym typeface="+mn-ea"/>
              </a:rPr>
              <a:t>模型</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lnSpc>
                <a:spcPct val="100000"/>
              </a:lnSpc>
              <a:buFont typeface="Wingdings" panose="05000000000000000000" pitchFamily="2" charset="2"/>
              <a:buChar char="l"/>
            </a:pPr>
            <a:r>
              <a:rPr lang="zh-CN" altLang="en-US"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smtClean="0">
                <a:latin typeface="微软雅黑" panose="020B0503020204020204" charset="-122"/>
                <a:ea typeface="微软雅黑" panose="020B0503020204020204" charset="-122"/>
                <a:cs typeface="微软雅黑" panose="020B0503020204020204" charset="-122"/>
                <a:sym typeface="+mn-ea"/>
              </a:rPr>
              <a:t>       </a:t>
            </a:r>
            <a:r>
              <a:rPr lang="en-US" altLang="zh-CN" sz="1800" dirty="0" smtClean="0">
                <a:latin typeface="微软雅黑" panose="020B0503020204020204" charset="-122"/>
                <a:ea typeface="微软雅黑" panose="020B0503020204020204" charset="-122"/>
                <a:cs typeface="微软雅黑" panose="020B0503020204020204" charset="-122"/>
                <a:sym typeface="+mn-ea"/>
              </a:rPr>
              <a:t>Spark </a:t>
            </a:r>
            <a:r>
              <a:rPr lang="zh-CN" altLang="en-US" sz="1800" dirty="0">
                <a:latin typeface="微软雅黑" panose="020B0503020204020204" charset="-122"/>
                <a:ea typeface="微软雅黑" panose="020B0503020204020204" charset="-122"/>
                <a:cs typeface="微软雅黑" panose="020B0503020204020204" charset="-122"/>
                <a:sym typeface="+mn-ea"/>
              </a:rPr>
              <a:t>流计算的核心概念是 </a:t>
            </a:r>
            <a:r>
              <a:rPr lang="en-US" altLang="zh-CN" sz="1800" dirty="0">
                <a:latin typeface="微软雅黑" panose="020B0503020204020204" charset="-122"/>
                <a:ea typeface="微软雅黑" panose="020B0503020204020204" charset="-122"/>
                <a:cs typeface="微软雅黑" panose="020B0503020204020204" charset="-122"/>
                <a:sym typeface="+mn-ea"/>
              </a:rPr>
              <a:t>Discretized Stream</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err="1">
                <a:latin typeface="微软雅黑" panose="020B0503020204020204" charset="-122"/>
                <a:ea typeface="微软雅黑" panose="020B0503020204020204" charset="-122"/>
                <a:cs typeface="微软雅黑" panose="020B0503020204020204" charset="-122"/>
                <a:sym typeface="+mn-ea"/>
              </a:rPr>
              <a:t>DStream</a:t>
            </a:r>
            <a:r>
              <a:rPr lang="zh-CN" altLang="en-US" sz="1800" dirty="0">
                <a:latin typeface="微软雅黑" panose="020B0503020204020204" charset="-122"/>
                <a:ea typeface="微软雅黑" panose="020B0503020204020204" charset="-122"/>
                <a:cs typeface="微软雅黑" panose="020B0503020204020204" charset="-122"/>
                <a:sym typeface="+mn-ea"/>
              </a:rPr>
              <a:t>）。如图</a:t>
            </a:r>
            <a:r>
              <a:rPr lang="en-US" altLang="zh-CN" sz="1800" dirty="0">
                <a:latin typeface="微软雅黑" panose="020B0503020204020204" charset="-122"/>
                <a:ea typeface="微软雅黑" panose="020B0503020204020204" charset="-122"/>
                <a:cs typeface="微软雅黑" panose="020B0503020204020204" charset="-122"/>
                <a:sym typeface="+mn-ea"/>
              </a:rPr>
              <a:t>15-11</a:t>
            </a:r>
            <a:r>
              <a:rPr lang="zh-CN" altLang="en-US" sz="1800" dirty="0">
                <a:latin typeface="微软雅黑" panose="020B0503020204020204" charset="-122"/>
                <a:ea typeface="微软雅黑" panose="020B0503020204020204" charset="-122"/>
                <a:cs typeface="微软雅黑" panose="020B0503020204020204" charset="-122"/>
                <a:sym typeface="+mn-ea"/>
              </a:rPr>
              <a:t>所示，</a:t>
            </a:r>
            <a:r>
              <a:rPr lang="en-US" altLang="zh-CN" sz="1800" dirty="0" err="1">
                <a:latin typeface="微软雅黑" panose="020B0503020204020204" charset="-122"/>
                <a:ea typeface="微软雅黑" panose="020B0503020204020204" charset="-122"/>
                <a:cs typeface="微软雅黑" panose="020B0503020204020204" charset="-122"/>
                <a:sym typeface="+mn-ea"/>
              </a:rPr>
              <a:t>DStream</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由一组 </a:t>
            </a:r>
            <a:r>
              <a:rPr lang="en-US" altLang="zh-CN" sz="1800" dirty="0">
                <a:latin typeface="微软雅黑" panose="020B0503020204020204" charset="-122"/>
                <a:ea typeface="微软雅黑" panose="020B0503020204020204" charset="-122"/>
                <a:cs typeface="微软雅黑" panose="020B0503020204020204" charset="-122"/>
                <a:sym typeface="+mn-ea"/>
              </a:rPr>
              <a:t>RDD </a:t>
            </a:r>
            <a:r>
              <a:rPr lang="zh-CN" altLang="en-US" sz="1800" dirty="0">
                <a:latin typeface="微软雅黑" panose="020B0503020204020204" charset="-122"/>
                <a:ea typeface="微软雅黑" panose="020B0503020204020204" charset="-122"/>
                <a:cs typeface="微软雅黑" panose="020B0503020204020204" charset="-122"/>
                <a:sym typeface="+mn-ea"/>
              </a:rPr>
              <a:t>组成，每个 </a:t>
            </a:r>
            <a:r>
              <a:rPr lang="en-US" altLang="zh-CN" sz="1800" dirty="0">
                <a:latin typeface="微软雅黑" panose="020B0503020204020204" charset="-122"/>
                <a:ea typeface="微软雅黑" panose="020B0503020204020204" charset="-122"/>
                <a:cs typeface="微软雅黑" panose="020B0503020204020204" charset="-122"/>
                <a:sym typeface="+mn-ea"/>
              </a:rPr>
              <a:t>RDD </a:t>
            </a:r>
            <a:r>
              <a:rPr lang="zh-CN" altLang="en-US" sz="1800" dirty="0">
                <a:latin typeface="微软雅黑" panose="020B0503020204020204" charset="-122"/>
                <a:ea typeface="微软雅黑" panose="020B0503020204020204" charset="-122"/>
                <a:cs typeface="微软雅黑" panose="020B0503020204020204" charset="-122"/>
                <a:sym typeface="+mn-ea"/>
              </a:rPr>
              <a:t>都包含了规定时间段（可设置）流入的数</a:t>
            </a:r>
            <a:r>
              <a:rPr lang="zh-CN" altLang="en-US" sz="1800" dirty="0" smtClean="0">
                <a:latin typeface="微软雅黑" panose="020B0503020204020204" charset="-122"/>
                <a:ea typeface="微软雅黑" panose="020B0503020204020204" charset="-122"/>
                <a:cs typeface="微软雅黑" panose="020B0503020204020204" charset="-122"/>
                <a:sym typeface="+mn-ea"/>
              </a:rPr>
              <a:t>据。</a:t>
            </a:r>
            <a:endParaRPr lang="zh-CN" altLang="en-US" sz="1800" dirty="0" smtClean="0">
              <a:latin typeface="微软雅黑" panose="020B0503020204020204" charset="-122"/>
              <a:ea typeface="微软雅黑" panose="020B0503020204020204" charset="-122"/>
              <a:cs typeface="微软雅黑" panose="020B0503020204020204" charset="-122"/>
              <a:sym typeface="+mn-ea"/>
            </a:endParaRPr>
          </a:p>
          <a:p>
            <a:pPr fontAlgn="auto">
              <a:lnSpc>
                <a:spcPct val="100000"/>
              </a:lnSpc>
              <a:buFont typeface="Wingdings" panose="05000000000000000000" pitchFamily="2" charset="2"/>
              <a:buChar char="l"/>
            </a:pPr>
            <a:r>
              <a:rPr lang="en-US" altLang="zh-CN" sz="1800">
                <a:latin typeface="微软雅黑" panose="020B0503020204020204" charset="-122"/>
                <a:ea typeface="微软雅黑" panose="020B0503020204020204" charset="-122"/>
                <a:cs typeface="微软雅黑" panose="020B0503020204020204" charset="-122"/>
                <a:sym typeface="+mn-ea"/>
              </a:rPr>
              <a:t>Spark Streaming </a:t>
            </a:r>
            <a:r>
              <a:rPr lang="zh-CN" altLang="en-US" sz="1800">
                <a:latin typeface="微软雅黑" panose="020B0503020204020204" charset="-122"/>
                <a:ea typeface="微软雅黑" panose="020B0503020204020204" charset="-122"/>
                <a:cs typeface="微软雅黑" panose="020B0503020204020204" charset="-122"/>
                <a:sym typeface="+mn-ea"/>
              </a:rPr>
              <a:t>的计算分析可以基于单个</a:t>
            </a:r>
            <a:r>
              <a:rPr lang="en-US" altLang="zh-CN" sz="1800">
                <a:latin typeface="微软雅黑" panose="020B0503020204020204" charset="-122"/>
                <a:ea typeface="微软雅黑" panose="020B0503020204020204" charset="-122"/>
                <a:cs typeface="微软雅黑" panose="020B0503020204020204" charset="-122"/>
                <a:sym typeface="+mn-ea"/>
              </a:rPr>
              <a:t>RDD</a:t>
            </a:r>
            <a:r>
              <a:rPr lang="zh-CN" altLang="en-US" sz="1800">
                <a:latin typeface="微软雅黑" panose="020B0503020204020204" charset="-122"/>
                <a:ea typeface="微软雅黑" panose="020B0503020204020204" charset="-122"/>
                <a:cs typeface="微软雅黑" panose="020B0503020204020204" charset="-122"/>
                <a:sym typeface="+mn-ea"/>
              </a:rPr>
              <a:t>，也可以基于</a:t>
            </a:r>
            <a:r>
              <a:rPr lang="en-US" altLang="zh-CN" sz="1800">
                <a:latin typeface="微软雅黑" panose="020B0503020204020204" charset="-122"/>
                <a:ea typeface="微软雅黑" panose="020B0503020204020204" charset="-122"/>
                <a:cs typeface="微软雅黑" panose="020B0503020204020204" charset="-122"/>
                <a:sym typeface="+mn-ea"/>
              </a:rPr>
              <a:t>DStream</a:t>
            </a:r>
            <a:r>
              <a:rPr lang="zh-CN" altLang="en-US" sz="1800">
                <a:latin typeface="微软雅黑" panose="020B0503020204020204" charset="-122"/>
                <a:ea typeface="微软雅黑" panose="020B0503020204020204" charset="-122"/>
                <a:cs typeface="微软雅黑" panose="020B0503020204020204" charset="-122"/>
                <a:sym typeface="+mn-ea"/>
              </a:rPr>
              <a:t>上的滑动</a:t>
            </a:r>
            <a:r>
              <a:rPr lang="en-US" altLang="zh-CN" sz="1800">
                <a:latin typeface="微软雅黑" panose="020B0503020204020204" charset="-122"/>
                <a:ea typeface="微软雅黑" panose="020B0503020204020204" charset="-122"/>
                <a:cs typeface="微软雅黑" panose="020B0503020204020204" charset="-122"/>
                <a:sym typeface="+mn-ea"/>
              </a:rPr>
              <a:t>window</a:t>
            </a:r>
            <a:r>
              <a:rPr lang="zh-CN" altLang="en-US" sz="1800">
                <a:latin typeface="微软雅黑" panose="020B0503020204020204" charset="-122"/>
                <a:ea typeface="微软雅黑" panose="020B0503020204020204" charset="-122"/>
                <a:cs typeface="微软雅黑" panose="020B0503020204020204" charset="-122"/>
                <a:sym typeface="+mn-ea"/>
              </a:rPr>
              <a:t>，即通过移动一个固定长度的</a:t>
            </a:r>
            <a:r>
              <a:rPr lang="en-US" altLang="zh-CN" sz="1800">
                <a:latin typeface="微软雅黑" panose="020B0503020204020204" charset="-122"/>
                <a:ea typeface="微软雅黑" panose="020B0503020204020204" charset="-122"/>
                <a:cs typeface="微软雅黑" panose="020B0503020204020204" charset="-122"/>
                <a:sym typeface="+mn-ea"/>
              </a:rPr>
              <a:t>window</a:t>
            </a:r>
            <a:r>
              <a:rPr lang="zh-CN" altLang="en-US" sz="1800">
                <a:latin typeface="微软雅黑" panose="020B0503020204020204" charset="-122"/>
                <a:ea typeface="微软雅黑" panose="020B0503020204020204" charset="-122"/>
                <a:cs typeface="微软雅黑" panose="020B0503020204020204" charset="-122"/>
                <a:sym typeface="+mn-ea"/>
              </a:rPr>
              <a:t>来读取</a:t>
            </a:r>
            <a:r>
              <a:rPr lang="en-US" altLang="zh-CN" sz="1800">
                <a:latin typeface="微软雅黑" panose="020B0503020204020204" charset="-122"/>
                <a:ea typeface="微软雅黑" panose="020B0503020204020204" charset="-122"/>
                <a:cs typeface="微软雅黑" panose="020B0503020204020204" charset="-122"/>
                <a:sym typeface="+mn-ea"/>
              </a:rPr>
              <a:t>DStream</a:t>
            </a:r>
            <a:r>
              <a:rPr lang="zh-CN" altLang="en-US" sz="1800">
                <a:latin typeface="微软雅黑" panose="020B0503020204020204" charset="-122"/>
                <a:ea typeface="微软雅黑" panose="020B0503020204020204" charset="-122"/>
                <a:cs typeface="微软雅黑" panose="020B0503020204020204" charset="-122"/>
                <a:sym typeface="+mn-ea"/>
              </a:rPr>
              <a:t>的某一段</a:t>
            </a:r>
            <a:r>
              <a:rPr lang="en-US" altLang="zh-CN" sz="1800">
                <a:latin typeface="微软雅黑" panose="020B0503020204020204" charset="-122"/>
                <a:ea typeface="微软雅黑" panose="020B0503020204020204" charset="-122"/>
                <a:cs typeface="微软雅黑" panose="020B0503020204020204" charset="-122"/>
                <a:sym typeface="+mn-ea"/>
              </a:rPr>
              <a:t>RDDs</a:t>
            </a:r>
            <a:r>
              <a:rPr lang="zh-CN" altLang="en-US" sz="1800">
                <a:latin typeface="微软雅黑" panose="020B0503020204020204" charset="-122"/>
                <a:ea typeface="微软雅黑" panose="020B0503020204020204" charset="-122"/>
                <a:cs typeface="微软雅黑" panose="020B0503020204020204" charset="-122"/>
                <a:sym typeface="+mn-ea"/>
              </a:rPr>
              <a:t>。</a:t>
            </a:r>
            <a:endParaRPr lang="en-US" altLang="zh-CN" sz="1800" dirty="0">
              <a:latin typeface="微软雅黑" panose="020B0503020204020204" charset="-122"/>
              <a:ea typeface="微软雅黑" panose="020B0503020204020204" charset="-122"/>
              <a:cs typeface="微软雅黑" panose="020B0503020204020204" charset="-122"/>
            </a:endParaRPr>
          </a:p>
          <a:p>
            <a:pPr fontAlgn="auto">
              <a:lnSpc>
                <a:spcPct val="100000"/>
              </a:lnSpc>
              <a:buFont typeface="Wingdings" panose="05000000000000000000" pitchFamily="2" charset="2"/>
              <a:buChar char="l"/>
            </a:pPr>
            <a:endParaRPr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kumimoji="1" lang="zh-CN" altLang="en-US" sz="1800" dirty="0" smtClean="0">
                <a:latin typeface="微软雅黑 Light" panose="020B0502040204020203" charset="-122"/>
                <a:ea typeface="微软雅黑 Light" panose="020B0502040204020203" charset="-122"/>
                <a:cs typeface="微软雅黑 Light" panose="020B0502040204020203" charset="-122"/>
              </a:rPr>
              <a:t>流计算模型</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pic>
        <p:nvPicPr>
          <p:cNvPr id="10" name="图片 9"/>
          <p:cNvPicPr>
            <a:picLocks noChangeAspect="1"/>
          </p:cNvPicPr>
          <p:nvPr/>
        </p:nvPicPr>
        <p:blipFill>
          <a:blip r:embed="rId1" cstate="print"/>
          <a:stretch>
            <a:fillRect/>
          </a:stretch>
        </p:blipFill>
        <p:spPr>
          <a:xfrm>
            <a:off x="4079875" y="751840"/>
            <a:ext cx="4594225" cy="33870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590550" y="751840"/>
            <a:ext cx="8084185" cy="1753235"/>
          </a:xfrm>
          <a:prstGeom prst="rect">
            <a:avLst/>
          </a:prstGeom>
          <a:noFill/>
        </p:spPr>
        <p:txBody>
          <a:bodyPr wrap="square" rtlCol="0" anchor="t">
            <a:spAutoFit/>
          </a:bodyPr>
          <a:lstStyle/>
          <a:p>
            <a:pPr fontAlgn="auto">
              <a:lnSpc>
                <a:spcPct val="100000"/>
              </a:lnSpc>
              <a:buFont typeface="Wingdings" panose="05000000000000000000" pitchFamily="2" charset="2"/>
              <a:buChar char="l"/>
            </a:pPr>
            <a:r>
              <a:rPr lang="en-US" altLang="zh-CN" sz="1800" dirty="0">
                <a:latin typeface="微软雅黑" panose="020B0503020204020204" charset="-122"/>
                <a:ea typeface="微软雅黑" panose="020B0503020204020204" charset="-122"/>
                <a:cs typeface="微软雅黑" panose="020B0503020204020204" charset="-122"/>
                <a:sym typeface="+mn-ea"/>
              </a:rPr>
              <a:t>Spark</a:t>
            </a:r>
            <a:r>
              <a:rPr lang="zh-CN" altLang="en-US" sz="1800" dirty="0">
                <a:latin typeface="微软雅黑" panose="020B0503020204020204" charset="-122"/>
                <a:ea typeface="微软雅黑" panose="020B0503020204020204" charset="-122"/>
                <a:cs typeface="微软雅黑" panose="020B0503020204020204" charset="-122"/>
                <a:sym typeface="+mn-ea"/>
              </a:rPr>
              <a:t>的计算程序分为</a:t>
            </a:r>
            <a:r>
              <a:rPr lang="en-US" altLang="zh-CN" sz="1800" dirty="0">
                <a:latin typeface="微软雅黑" panose="020B0503020204020204" charset="-122"/>
                <a:ea typeface="微软雅黑" panose="020B0503020204020204" charset="-122"/>
                <a:cs typeface="微软雅黑" panose="020B0503020204020204" charset="-122"/>
                <a:sym typeface="+mn-ea"/>
              </a:rPr>
              <a:t>Driver</a:t>
            </a:r>
            <a:r>
              <a:rPr lang="zh-CN" altLang="en-US" sz="1800" dirty="0">
                <a:latin typeface="微软雅黑" panose="020B0503020204020204" charset="-122"/>
                <a:ea typeface="微软雅黑" panose="020B0503020204020204" charset="-122"/>
                <a:cs typeface="微软雅黑" panose="020B0503020204020204" charset="-122"/>
                <a:sym typeface="+mn-ea"/>
              </a:rPr>
              <a:t>（运行在</a:t>
            </a:r>
            <a:r>
              <a:rPr lang="en-US" altLang="zh-CN" sz="1800" dirty="0">
                <a:latin typeface="微软雅黑" panose="020B0503020204020204" charset="-122"/>
                <a:ea typeface="微软雅黑" panose="020B0503020204020204" charset="-122"/>
                <a:cs typeface="微软雅黑" panose="020B0503020204020204" charset="-122"/>
                <a:sym typeface="+mn-ea"/>
              </a:rPr>
              <a:t>Master</a:t>
            </a:r>
            <a:r>
              <a:rPr lang="zh-CN" altLang="en-US" sz="1800" dirty="0">
                <a:latin typeface="微软雅黑" panose="020B0503020204020204" charset="-122"/>
                <a:ea typeface="微软雅黑" panose="020B0503020204020204" charset="-122"/>
                <a:cs typeface="微软雅黑" panose="020B0503020204020204" charset="-122"/>
                <a:sym typeface="+mn-ea"/>
              </a:rPr>
              <a:t>节点上，也有一种模式运行在某一</a:t>
            </a:r>
            <a:r>
              <a:rPr lang="en-US" altLang="zh-CN" sz="1800" dirty="0">
                <a:latin typeface="微软雅黑" panose="020B0503020204020204" charset="-122"/>
                <a:ea typeface="微软雅黑" panose="020B0503020204020204" charset="-122"/>
                <a:cs typeface="微软雅黑" panose="020B0503020204020204" charset="-122"/>
                <a:sym typeface="+mn-ea"/>
              </a:rPr>
              <a:t>Worker</a:t>
            </a:r>
            <a:r>
              <a:rPr lang="zh-CN" altLang="en-US" sz="1800" dirty="0">
                <a:latin typeface="微软雅黑" panose="020B0503020204020204" charset="-122"/>
                <a:ea typeface="微软雅黑" panose="020B0503020204020204" charset="-122"/>
                <a:cs typeface="微软雅黑" panose="020B0503020204020204" charset="-122"/>
                <a:sym typeface="+mn-ea"/>
              </a:rPr>
              <a:t>节点上）和</a:t>
            </a:r>
            <a:r>
              <a:rPr lang="en-US" altLang="zh-CN" sz="1800" dirty="0">
                <a:latin typeface="微软雅黑" panose="020B0503020204020204" charset="-122"/>
                <a:ea typeface="微软雅黑" panose="020B0503020204020204" charset="-122"/>
                <a:cs typeface="微软雅黑" panose="020B0503020204020204" charset="-122"/>
                <a:sym typeface="+mn-ea"/>
              </a:rPr>
              <a:t>Executor</a:t>
            </a:r>
            <a:r>
              <a:rPr lang="zh-CN" altLang="en-US" sz="1800" dirty="0">
                <a:latin typeface="微软雅黑" panose="020B0503020204020204" charset="-122"/>
                <a:ea typeface="微软雅黑" panose="020B0503020204020204" charset="-122"/>
                <a:cs typeface="微软雅黑" panose="020B0503020204020204" charset="-122"/>
                <a:sym typeface="+mn-ea"/>
              </a:rPr>
              <a:t>（运行在</a:t>
            </a:r>
            <a:r>
              <a:rPr lang="en-US" altLang="zh-CN" sz="1800" dirty="0">
                <a:latin typeface="微软雅黑" panose="020B0503020204020204" charset="-122"/>
                <a:ea typeface="微软雅黑" panose="020B0503020204020204" charset="-122"/>
                <a:cs typeface="微软雅黑" panose="020B0503020204020204" charset="-122"/>
                <a:sym typeface="+mn-ea"/>
              </a:rPr>
              <a:t>Worker</a:t>
            </a:r>
            <a:r>
              <a:rPr lang="zh-CN" altLang="en-US" sz="1800" dirty="0">
                <a:latin typeface="微软雅黑" panose="020B0503020204020204" charset="-122"/>
                <a:ea typeface="微软雅黑" panose="020B0503020204020204" charset="-122"/>
                <a:cs typeface="微软雅黑" panose="020B0503020204020204" charset="-122"/>
                <a:sym typeface="+mn-ea"/>
              </a:rPr>
              <a:t>节点上）两部分，如图</a:t>
            </a:r>
            <a:r>
              <a:rPr lang="en-US" altLang="zh-CN" sz="1800" dirty="0">
                <a:latin typeface="微软雅黑" panose="020B0503020204020204" charset="-122"/>
                <a:ea typeface="微软雅黑" panose="020B0503020204020204" charset="-122"/>
                <a:cs typeface="微软雅黑" panose="020B0503020204020204" charset="-122"/>
                <a:sym typeface="+mn-ea"/>
              </a:rPr>
              <a:t>15-12</a:t>
            </a:r>
            <a:r>
              <a:rPr lang="zh-CN" altLang="en-US" sz="1800" dirty="0">
                <a:latin typeface="微软雅黑" panose="020B0503020204020204" charset="-122"/>
                <a:ea typeface="微软雅黑" panose="020B0503020204020204" charset="-122"/>
                <a:cs typeface="微软雅黑" panose="020B0503020204020204" charset="-122"/>
                <a:sym typeface="+mn-ea"/>
              </a:rPr>
              <a:t>所示。</a:t>
            </a:r>
            <a:r>
              <a:rPr lang="en-US" altLang="zh-CN" sz="1800" dirty="0">
                <a:latin typeface="微软雅黑" panose="020B0503020204020204" charset="-122"/>
                <a:ea typeface="微软雅黑" panose="020B0503020204020204" charset="-122"/>
                <a:cs typeface="微软雅黑" panose="020B0503020204020204" charset="-122"/>
                <a:sym typeface="+mn-ea"/>
              </a:rPr>
              <a:t>Driver</a:t>
            </a:r>
            <a:r>
              <a:rPr lang="zh-CN" altLang="en-US" sz="1800" dirty="0">
                <a:latin typeface="微软雅黑" panose="020B0503020204020204" charset="-122"/>
                <a:ea typeface="微软雅黑" panose="020B0503020204020204" charset="-122"/>
                <a:cs typeface="微软雅黑" panose="020B0503020204020204" charset="-122"/>
                <a:sym typeface="+mn-ea"/>
              </a:rPr>
              <a:t>与</a:t>
            </a:r>
            <a:r>
              <a:rPr lang="en-US" altLang="zh-CN" sz="1800" dirty="0">
                <a:latin typeface="微软雅黑" panose="020B0503020204020204" charset="-122"/>
                <a:ea typeface="微软雅黑" panose="020B0503020204020204" charset="-122"/>
                <a:cs typeface="微软雅黑" panose="020B0503020204020204" charset="-122"/>
                <a:sym typeface="+mn-ea"/>
              </a:rPr>
              <a:t>Hadoop</a:t>
            </a:r>
            <a:r>
              <a:rPr lang="zh-CN" altLang="en-US" sz="1800" dirty="0">
                <a:latin typeface="微软雅黑" panose="020B0503020204020204" charset="-122"/>
                <a:ea typeface="微软雅黑" panose="020B0503020204020204" charset="-122"/>
                <a:cs typeface="微软雅黑" panose="020B0503020204020204" charset="-122"/>
                <a:sym typeface="+mn-ea"/>
              </a:rPr>
              <a:t>集群的管理程序如</a:t>
            </a:r>
            <a:r>
              <a:rPr lang="en-US" altLang="zh-CN" sz="1800" dirty="0" err="1">
                <a:latin typeface="微软雅黑" panose="020B0503020204020204" charset="-122"/>
                <a:ea typeface="微软雅黑" panose="020B0503020204020204" charset="-122"/>
                <a:cs typeface="微软雅黑" panose="020B0503020204020204" charset="-122"/>
                <a:sym typeface="+mn-ea"/>
              </a:rPr>
              <a:t>Mesos</a:t>
            </a:r>
            <a:r>
              <a:rPr lang="en-US" altLang="zh-CN" sz="1800" dirty="0">
                <a:latin typeface="微软雅黑" panose="020B0503020204020204" charset="-122"/>
                <a:ea typeface="微软雅黑" panose="020B0503020204020204" charset="-122"/>
                <a:cs typeface="微软雅黑" panose="020B0503020204020204" charset="-122"/>
                <a:sym typeface="+mn-ea"/>
              </a:rPr>
              <a:t>[12]</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YARN[13]</a:t>
            </a:r>
            <a:r>
              <a:rPr lang="zh-CN" altLang="en-US" sz="1800" dirty="0">
                <a:latin typeface="微软雅黑" panose="020B0503020204020204" charset="-122"/>
                <a:ea typeface="微软雅黑" panose="020B0503020204020204" charset="-122"/>
                <a:cs typeface="微软雅黑" panose="020B0503020204020204" charset="-122"/>
                <a:sym typeface="+mn-ea"/>
              </a:rPr>
              <a:t>进行对接，负责把应用程序的计算任务转化成有向非循环图（</a:t>
            </a:r>
            <a:r>
              <a:rPr lang="en-US" altLang="zh-CN" sz="1800" dirty="0">
                <a:latin typeface="微软雅黑" panose="020B0503020204020204" charset="-122"/>
                <a:ea typeface="微软雅黑" panose="020B0503020204020204" charset="-122"/>
                <a:cs typeface="微软雅黑" panose="020B0503020204020204" charset="-122"/>
                <a:sym typeface="+mn-ea"/>
              </a:rPr>
              <a:t>DAG</a:t>
            </a:r>
            <a:r>
              <a:rPr lang="zh-CN" altLang="en-US" sz="1800" dirty="0">
                <a:latin typeface="微软雅黑" panose="020B0503020204020204" charset="-122"/>
                <a:ea typeface="微软雅黑" panose="020B0503020204020204" charset="-122"/>
                <a:cs typeface="微软雅黑" panose="020B0503020204020204" charset="-122"/>
                <a:sym typeface="+mn-ea"/>
              </a:rPr>
              <a:t>），而</a:t>
            </a:r>
            <a:r>
              <a:rPr lang="en-US" altLang="zh-CN" sz="1800" dirty="0">
                <a:latin typeface="微软雅黑" panose="020B0503020204020204" charset="-122"/>
                <a:ea typeface="微软雅黑" panose="020B0503020204020204" charset="-122"/>
                <a:cs typeface="微软雅黑" panose="020B0503020204020204" charset="-122"/>
                <a:sym typeface="+mn-ea"/>
              </a:rPr>
              <a:t>Executor</a:t>
            </a:r>
            <a:r>
              <a:rPr lang="zh-CN" altLang="en-US" sz="1800" dirty="0">
                <a:latin typeface="微软雅黑" panose="020B0503020204020204" charset="-122"/>
                <a:ea typeface="微软雅黑" panose="020B0503020204020204" charset="-122"/>
                <a:cs typeface="微软雅黑" panose="020B0503020204020204" charset="-122"/>
                <a:sym typeface="+mn-ea"/>
              </a:rPr>
              <a:t>则负责完成</a:t>
            </a:r>
            <a:r>
              <a:rPr lang="en-US" altLang="zh-CN" sz="1800" dirty="0">
                <a:latin typeface="微软雅黑" panose="020B0503020204020204" charset="-122"/>
                <a:ea typeface="微软雅黑" panose="020B0503020204020204" charset="-122"/>
                <a:cs typeface="微软雅黑" panose="020B0503020204020204" charset="-122"/>
                <a:sym typeface="+mn-ea"/>
              </a:rPr>
              <a:t>Worker</a:t>
            </a:r>
            <a:r>
              <a:rPr lang="zh-CN" altLang="en-US" sz="1800" dirty="0">
                <a:latin typeface="微软雅黑" panose="020B0503020204020204" charset="-122"/>
                <a:ea typeface="微软雅黑" panose="020B0503020204020204" charset="-122"/>
                <a:cs typeface="微软雅黑" panose="020B0503020204020204" charset="-122"/>
                <a:sym typeface="+mn-ea"/>
              </a:rPr>
              <a:t>节点上的计算和数据存储。</a:t>
            </a:r>
            <a:r>
              <a:rPr lang="en-US" altLang="zh-CN" sz="1800" dirty="0">
                <a:latin typeface="微软雅黑" panose="020B0503020204020204" charset="-122"/>
                <a:ea typeface="微软雅黑" panose="020B0503020204020204" charset="-122"/>
                <a:cs typeface="微软雅黑" panose="020B0503020204020204" charset="-122"/>
                <a:sym typeface="+mn-ea"/>
              </a:rPr>
              <a:t>Spark Streaming</a:t>
            </a:r>
            <a:r>
              <a:rPr lang="zh-CN" altLang="en-US" sz="1800" dirty="0">
                <a:latin typeface="微软雅黑" panose="020B0503020204020204" charset="-122"/>
                <a:ea typeface="微软雅黑" panose="020B0503020204020204" charset="-122"/>
                <a:cs typeface="微软雅黑" panose="020B0503020204020204" charset="-122"/>
                <a:sym typeface="+mn-ea"/>
              </a:rPr>
              <a:t>的并行处理是基于</a:t>
            </a:r>
            <a:r>
              <a:rPr lang="en-US" altLang="zh-CN" sz="1800" dirty="0" err="1">
                <a:latin typeface="微软雅黑" panose="020B0503020204020204" charset="-122"/>
                <a:ea typeface="微软雅黑" panose="020B0503020204020204" charset="-122"/>
                <a:cs typeface="微软雅黑" panose="020B0503020204020204" charset="-122"/>
                <a:sym typeface="+mn-ea"/>
              </a:rPr>
              <a:t>DStream</a:t>
            </a:r>
            <a:r>
              <a:rPr lang="zh-CN" altLang="en-US" sz="1800" dirty="0">
                <a:latin typeface="微软雅黑" panose="020B0503020204020204" charset="-122"/>
                <a:ea typeface="微软雅黑" panose="020B0503020204020204" charset="-122"/>
                <a:cs typeface="微软雅黑" panose="020B0503020204020204" charset="-122"/>
                <a:sym typeface="+mn-ea"/>
              </a:rPr>
              <a:t>设计的</a:t>
            </a:r>
            <a:r>
              <a:rPr lang="zh-CN" altLang="en-US" sz="1800" dirty="0" smtClean="0">
                <a:latin typeface="微软雅黑" panose="020B0503020204020204" charset="-122"/>
                <a:ea typeface="微软雅黑" panose="020B0503020204020204" charset="-122"/>
                <a:cs typeface="微软雅黑" panose="020B0503020204020204" charset="-122"/>
                <a:sym typeface="+mn-ea"/>
              </a:rPr>
              <a:t>。</a:t>
            </a:r>
            <a:endParaRPr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kumimoji="1" lang="zh-CN" altLang="en-US" sz="1800" dirty="0" smtClean="0">
                <a:latin typeface="微软雅黑 Light" panose="020B0502040204020203" charset="-122"/>
                <a:ea typeface="微软雅黑 Light" panose="020B0502040204020203" charset="-122"/>
                <a:cs typeface="微软雅黑 Light" panose="020B0502040204020203" charset="-122"/>
              </a:rPr>
              <a:t>流计算模型</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sp>
        <p:nvSpPr>
          <p:cNvPr id="13" name="文本框 12"/>
          <p:cNvSpPr txBox="1"/>
          <p:nvPr/>
        </p:nvSpPr>
        <p:spPr>
          <a:xfrm>
            <a:off x="590550" y="2418715"/>
            <a:ext cx="3401060" cy="2861310"/>
          </a:xfrm>
          <a:prstGeom prst="rect">
            <a:avLst/>
          </a:prstGeom>
          <a:noFill/>
        </p:spPr>
        <p:txBody>
          <a:bodyPr wrap="square" rtlCol="0">
            <a:spAutoFit/>
          </a:bodyPr>
          <a:p>
            <a:r>
              <a:rPr lang="zh-CN" altLang="en-US" sz="1800">
                <a:latin typeface="微软雅黑" panose="020B0503020204020204" charset="-122"/>
                <a:ea typeface="微软雅黑" panose="020B0503020204020204" charset="-122"/>
                <a:cs typeface="微软雅黑" panose="020B0503020204020204" charset="-122"/>
                <a:sym typeface="+mn-ea"/>
              </a:rPr>
              <a:t>各个</a:t>
            </a:r>
            <a:r>
              <a:rPr lang="en-US" altLang="zh-CN" sz="1800">
                <a:latin typeface="微软雅黑" panose="020B0503020204020204" charset="-122"/>
                <a:ea typeface="微软雅黑" panose="020B0503020204020204" charset="-122"/>
                <a:cs typeface="微软雅黑" panose="020B0503020204020204" charset="-122"/>
                <a:sym typeface="+mn-ea"/>
              </a:rPr>
              <a:t>Worker</a:t>
            </a:r>
            <a:r>
              <a:rPr lang="zh-CN" altLang="en-US" sz="1800">
                <a:latin typeface="微软雅黑" panose="020B0503020204020204" charset="-122"/>
                <a:ea typeface="微软雅黑" panose="020B0503020204020204" charset="-122"/>
                <a:cs typeface="微软雅黑" panose="020B0503020204020204" charset="-122"/>
                <a:sym typeface="+mn-ea"/>
              </a:rPr>
              <a:t>节点上的</a:t>
            </a:r>
            <a:r>
              <a:rPr lang="en-US" altLang="zh-CN" sz="1800">
                <a:latin typeface="微软雅黑" panose="020B0503020204020204" charset="-122"/>
                <a:ea typeface="微软雅黑" panose="020B0503020204020204" charset="-122"/>
                <a:cs typeface="微软雅黑" panose="020B0503020204020204" charset="-122"/>
                <a:sym typeface="+mn-ea"/>
              </a:rPr>
              <a:t>Executor</a:t>
            </a:r>
            <a:r>
              <a:rPr lang="zh-CN" altLang="en-US" sz="1800">
                <a:latin typeface="微软雅黑" panose="020B0503020204020204" charset="-122"/>
                <a:ea typeface="微软雅黑" panose="020B0503020204020204" charset="-122"/>
                <a:cs typeface="微软雅黑" panose="020B0503020204020204" charset="-122"/>
                <a:sym typeface="+mn-ea"/>
              </a:rPr>
              <a:t>计算是基于</a:t>
            </a:r>
            <a:r>
              <a:rPr lang="en-US" altLang="zh-CN" sz="1800">
                <a:latin typeface="微软雅黑" panose="020B0503020204020204" charset="-122"/>
                <a:ea typeface="微软雅黑" panose="020B0503020204020204" charset="-122"/>
                <a:cs typeface="微软雅黑" panose="020B0503020204020204" charset="-122"/>
                <a:sym typeface="+mn-ea"/>
              </a:rPr>
              <a:t>DStream</a:t>
            </a:r>
            <a:r>
              <a:rPr lang="zh-CN" altLang="en-US" sz="1800">
                <a:latin typeface="微软雅黑" panose="020B0503020204020204" charset="-122"/>
                <a:ea typeface="微软雅黑" panose="020B0503020204020204" charset="-122"/>
                <a:cs typeface="微软雅黑" panose="020B0503020204020204" charset="-122"/>
                <a:sym typeface="+mn-ea"/>
              </a:rPr>
              <a:t>进行，</a:t>
            </a:r>
            <a:r>
              <a:rPr lang="en-US" altLang="zh-CN" sz="1800">
                <a:latin typeface="微软雅黑" panose="020B0503020204020204" charset="-122"/>
                <a:ea typeface="微软雅黑" panose="020B0503020204020204" charset="-122"/>
                <a:cs typeface="微软雅黑" panose="020B0503020204020204" charset="-122"/>
                <a:sym typeface="+mn-ea"/>
              </a:rPr>
              <a:t>DStream</a:t>
            </a:r>
            <a:r>
              <a:rPr lang="zh-CN" altLang="en-US" sz="1800">
                <a:latin typeface="微软雅黑" panose="020B0503020204020204" charset="-122"/>
                <a:ea typeface="微软雅黑" panose="020B0503020204020204" charset="-122"/>
                <a:cs typeface="微软雅黑" panose="020B0503020204020204" charset="-122"/>
                <a:sym typeface="+mn-ea"/>
              </a:rPr>
              <a:t>所包含的</a:t>
            </a:r>
            <a:r>
              <a:rPr lang="en-US" altLang="zh-CN" sz="1800">
                <a:latin typeface="微软雅黑" panose="020B0503020204020204" charset="-122"/>
                <a:ea typeface="微软雅黑" panose="020B0503020204020204" charset="-122"/>
                <a:cs typeface="微软雅黑" panose="020B0503020204020204" charset="-122"/>
                <a:sym typeface="+mn-ea"/>
              </a:rPr>
              <a:t>RDD</a:t>
            </a:r>
            <a:r>
              <a:rPr lang="zh-CN" altLang="en-US" sz="1800">
                <a:latin typeface="微软雅黑" panose="020B0503020204020204" charset="-122"/>
                <a:ea typeface="微软雅黑" panose="020B0503020204020204" charset="-122"/>
                <a:cs typeface="微软雅黑" panose="020B0503020204020204" charset="-122"/>
                <a:sym typeface="+mn-ea"/>
              </a:rPr>
              <a:t>在进行分区（</a:t>
            </a:r>
            <a:r>
              <a:rPr lang="en-US" altLang="zh-CN" sz="1800">
                <a:latin typeface="微软雅黑" panose="020B0503020204020204" charset="-122"/>
                <a:ea typeface="微软雅黑" panose="020B0503020204020204" charset="-122"/>
                <a:cs typeface="微软雅黑" panose="020B0503020204020204" charset="-122"/>
                <a:sym typeface="+mn-ea"/>
              </a:rPr>
              <a:t>partition</a:t>
            </a:r>
            <a:r>
              <a:rPr lang="zh-CN" altLang="en-US" sz="1800">
                <a:latin typeface="微软雅黑" panose="020B0503020204020204" charset="-122"/>
                <a:ea typeface="微软雅黑" panose="020B0503020204020204" charset="-122"/>
                <a:cs typeface="微软雅黑" panose="020B0503020204020204" charset="-122"/>
                <a:sym typeface="+mn-ea"/>
              </a:rPr>
              <a:t>）后分发给各个</a:t>
            </a:r>
            <a:r>
              <a:rPr lang="en-US" altLang="zh-CN" sz="1800">
                <a:latin typeface="微软雅黑" panose="020B0503020204020204" charset="-122"/>
                <a:ea typeface="微软雅黑" panose="020B0503020204020204" charset="-122"/>
                <a:cs typeface="微软雅黑" panose="020B0503020204020204" charset="-122"/>
                <a:sym typeface="+mn-ea"/>
              </a:rPr>
              <a:t>Executor</a:t>
            </a:r>
            <a:r>
              <a:rPr lang="zh-CN" altLang="en-US" sz="1800">
                <a:latin typeface="微软雅黑" panose="020B0503020204020204" charset="-122"/>
                <a:ea typeface="微软雅黑" panose="020B0503020204020204" charset="-122"/>
                <a:cs typeface="微软雅黑" panose="020B0503020204020204" charset="-122"/>
                <a:sym typeface="+mn-ea"/>
              </a:rPr>
              <a:t>，针对一个个数据</a:t>
            </a:r>
            <a:r>
              <a:rPr lang="en-US" altLang="zh-CN" sz="1800">
                <a:latin typeface="微软雅黑" panose="020B0503020204020204" charset="-122"/>
                <a:ea typeface="微软雅黑" panose="020B0503020204020204" charset="-122"/>
                <a:cs typeface="微软雅黑" panose="020B0503020204020204" charset="-122"/>
                <a:sym typeface="+mn-ea"/>
              </a:rPr>
              <a:t>partition</a:t>
            </a:r>
            <a:r>
              <a:rPr lang="zh-CN" altLang="en-US" sz="1800">
                <a:latin typeface="微软雅黑" panose="020B0503020204020204" charset="-122"/>
                <a:ea typeface="微软雅黑" panose="020B0503020204020204" charset="-122"/>
                <a:cs typeface="微软雅黑" panose="020B0503020204020204" charset="-122"/>
                <a:sym typeface="+mn-ea"/>
              </a:rPr>
              <a:t>再由</a:t>
            </a:r>
            <a:r>
              <a:rPr lang="en-US" altLang="zh-CN" sz="1800">
                <a:latin typeface="微软雅黑" panose="020B0503020204020204" charset="-122"/>
                <a:ea typeface="微软雅黑" panose="020B0503020204020204" charset="-122"/>
                <a:cs typeface="微软雅黑" panose="020B0503020204020204" charset="-122"/>
                <a:sym typeface="+mn-ea"/>
              </a:rPr>
              <a:t>Executor</a:t>
            </a:r>
            <a:r>
              <a:rPr lang="zh-CN" altLang="en-US" sz="1800">
                <a:latin typeface="微软雅黑" panose="020B0503020204020204" charset="-122"/>
                <a:ea typeface="微软雅黑" panose="020B0503020204020204" charset="-122"/>
                <a:cs typeface="微软雅黑" panose="020B0503020204020204" charset="-122"/>
                <a:sym typeface="+mn-ea"/>
              </a:rPr>
              <a:t>生成一个个</a:t>
            </a:r>
            <a:r>
              <a:rPr lang="en-US" altLang="zh-CN" sz="1800">
                <a:latin typeface="微软雅黑" panose="020B0503020204020204" charset="-122"/>
                <a:ea typeface="微软雅黑" panose="020B0503020204020204" charset="-122"/>
                <a:cs typeface="微软雅黑" panose="020B0503020204020204" charset="-122"/>
                <a:sym typeface="+mn-ea"/>
              </a:rPr>
              <a:t>Task</a:t>
            </a:r>
            <a:r>
              <a:rPr lang="zh-CN" altLang="en-US" sz="1800">
                <a:latin typeface="微软雅黑" panose="020B0503020204020204" charset="-122"/>
                <a:ea typeface="微软雅黑" panose="020B0503020204020204" charset="-122"/>
                <a:cs typeface="微软雅黑" panose="020B0503020204020204" charset="-122"/>
                <a:sym typeface="+mn-ea"/>
              </a:rPr>
              <a:t>线程，这些</a:t>
            </a:r>
            <a:r>
              <a:rPr lang="en-US" altLang="zh-CN" sz="1800">
                <a:latin typeface="微软雅黑" panose="020B0503020204020204" charset="-122"/>
                <a:ea typeface="微软雅黑" panose="020B0503020204020204" charset="-122"/>
                <a:cs typeface="微软雅黑" panose="020B0503020204020204" charset="-122"/>
                <a:sym typeface="+mn-ea"/>
              </a:rPr>
              <a:t>Task</a:t>
            </a:r>
            <a:r>
              <a:rPr lang="zh-CN" altLang="en-US" sz="1800">
                <a:latin typeface="微软雅黑" panose="020B0503020204020204" charset="-122"/>
                <a:ea typeface="微软雅黑" panose="020B0503020204020204" charset="-122"/>
                <a:cs typeface="微软雅黑" panose="020B0503020204020204" charset="-122"/>
                <a:sym typeface="+mn-ea"/>
              </a:rPr>
              <a:t>线程在</a:t>
            </a:r>
            <a:r>
              <a:rPr lang="en-US" altLang="zh-CN" sz="1800">
                <a:latin typeface="微软雅黑" panose="020B0503020204020204" charset="-122"/>
                <a:ea typeface="微软雅黑" panose="020B0503020204020204" charset="-122"/>
                <a:cs typeface="微软雅黑" panose="020B0503020204020204" charset="-122"/>
                <a:sym typeface="+mn-ea"/>
              </a:rPr>
              <a:t>Worker</a:t>
            </a:r>
            <a:r>
              <a:rPr lang="zh-CN" altLang="en-US" sz="1800">
                <a:latin typeface="微软雅黑" panose="020B0503020204020204" charset="-122"/>
                <a:ea typeface="微软雅黑" panose="020B0503020204020204" charset="-122"/>
                <a:cs typeface="微软雅黑" panose="020B0503020204020204" charset="-122"/>
                <a:sym typeface="+mn-ea"/>
              </a:rPr>
              <a:t>节点上并行运行完成计算任务。</a:t>
            </a:r>
            <a:endParaRPr lang="zh-CN" altLang="en-US" sz="1800" dirty="0">
              <a:latin typeface="微软雅黑" panose="020B0503020204020204" charset="-122"/>
              <a:ea typeface="微软雅黑" panose="020B0503020204020204" charset="-122"/>
              <a:cs typeface="微软雅黑" panose="020B0503020204020204" charset="-122"/>
            </a:endParaRPr>
          </a:p>
          <a:p>
            <a:endParaRPr lang="zh-CN" altLang="en-US" sz="1800">
              <a:latin typeface="微软雅黑" panose="020B0503020204020204" charset="-122"/>
              <a:ea typeface="微软雅黑" panose="020B0503020204020204" charset="-122"/>
              <a:cs typeface="微软雅黑" panose="020B0503020204020204" charset="-122"/>
            </a:endParaRPr>
          </a:p>
        </p:txBody>
      </p:sp>
      <p:pic>
        <p:nvPicPr>
          <p:cNvPr id="14" name="图片 13"/>
          <p:cNvPicPr>
            <a:picLocks noChangeAspect="1"/>
          </p:cNvPicPr>
          <p:nvPr/>
        </p:nvPicPr>
        <p:blipFill>
          <a:blip r:embed="rId1" cstate="print"/>
          <a:stretch>
            <a:fillRect/>
          </a:stretch>
        </p:blipFill>
        <p:spPr>
          <a:xfrm>
            <a:off x="4304665" y="1885950"/>
            <a:ext cx="4369435" cy="282384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590550" y="751840"/>
            <a:ext cx="8084185" cy="1568450"/>
          </a:xfrm>
          <a:prstGeom prst="rect">
            <a:avLst/>
          </a:prstGeom>
          <a:noFill/>
        </p:spPr>
        <p:txBody>
          <a:bodyPr wrap="square" rtlCol="0" anchor="t">
            <a:spAutoFit/>
          </a:bodyPr>
          <a:lstStyle/>
          <a:p>
            <a:pPr fontAlgn="auto">
              <a:lnSpc>
                <a:spcPct val="100000"/>
              </a:lnSpc>
              <a:buFont typeface="Wingdings" panose="05000000000000000000" pitchFamily="2" charset="2"/>
              <a:buChar char="l"/>
            </a:pPr>
            <a:r>
              <a:rPr lang="zh-CN" altLang="en-US" sz="1600" dirty="0">
                <a:latin typeface="微软雅黑" panose="020B0503020204020204" charset="-122"/>
                <a:ea typeface="微软雅黑" panose="020B0503020204020204" charset="-122"/>
                <a:cs typeface="微软雅黑" panose="020B0503020204020204" charset="-122"/>
                <a:sym typeface="+mn-ea"/>
              </a:rPr>
              <a:t>由于</a:t>
            </a:r>
            <a:r>
              <a:rPr lang="en-US" altLang="zh-CN" sz="1600" dirty="0">
                <a:latin typeface="微软雅黑" panose="020B0503020204020204" charset="-122"/>
                <a:ea typeface="微软雅黑" panose="020B0503020204020204" charset="-122"/>
                <a:cs typeface="微软雅黑" panose="020B0503020204020204" charset="-122"/>
                <a:sym typeface="+mn-ea"/>
              </a:rPr>
              <a:t>Spark</a:t>
            </a:r>
            <a:r>
              <a:rPr lang="zh-CN" altLang="en-US" sz="1600" dirty="0">
                <a:latin typeface="微软雅黑" panose="020B0503020204020204" charset="-122"/>
                <a:ea typeface="微软雅黑" panose="020B0503020204020204" charset="-122"/>
                <a:cs typeface="微软雅黑" panose="020B0503020204020204" charset="-122"/>
                <a:sym typeface="+mn-ea"/>
              </a:rPr>
              <a:t>将</a:t>
            </a:r>
            <a:r>
              <a:rPr lang="en-US" altLang="zh-CN" sz="1600" dirty="0">
                <a:latin typeface="微软雅黑" panose="020B0503020204020204" charset="-122"/>
                <a:ea typeface="微软雅黑" panose="020B0503020204020204" charset="-122"/>
                <a:cs typeface="微软雅黑" panose="020B0503020204020204" charset="-122"/>
                <a:sym typeface="+mn-ea"/>
              </a:rPr>
              <a:t>RDD</a:t>
            </a:r>
            <a:r>
              <a:rPr lang="zh-CN" altLang="en-US" sz="1600" dirty="0">
                <a:latin typeface="微软雅黑" panose="020B0503020204020204" charset="-122"/>
                <a:ea typeface="微软雅黑" panose="020B0503020204020204" charset="-122"/>
                <a:cs typeface="微软雅黑" panose="020B0503020204020204" charset="-122"/>
                <a:sym typeface="+mn-ea"/>
              </a:rPr>
              <a:t>划分为更小尺度的分区，因此可对资源进行细粒度分配。例如，输入</a:t>
            </a:r>
            <a:r>
              <a:rPr lang="en-US" altLang="zh-CN" sz="1600" dirty="0" err="1">
                <a:latin typeface="微软雅黑" panose="020B0503020204020204" charset="-122"/>
                <a:ea typeface="微软雅黑" panose="020B0503020204020204" charset="-122"/>
                <a:cs typeface="微软雅黑" panose="020B0503020204020204" charset="-122"/>
                <a:sym typeface="+mn-ea"/>
              </a:rPr>
              <a:t>DStream</a:t>
            </a:r>
            <a:r>
              <a:rPr lang="zh-CN" altLang="en-US" sz="1600" dirty="0">
                <a:latin typeface="微软雅黑" panose="020B0503020204020204" charset="-122"/>
                <a:ea typeface="微软雅黑" panose="020B0503020204020204" charset="-122"/>
                <a:cs typeface="微软雅黑" panose="020B0503020204020204" charset="-122"/>
                <a:sym typeface="+mn-ea"/>
              </a:rPr>
              <a:t>需要按键值来进行处理，传统处理系统会把属于一个</a:t>
            </a:r>
            <a:r>
              <a:rPr lang="en-US" altLang="zh-CN" sz="1600" dirty="0">
                <a:latin typeface="微软雅黑" panose="020B0503020204020204" charset="-122"/>
                <a:ea typeface="微软雅黑" panose="020B0503020204020204" charset="-122"/>
                <a:cs typeface="微软雅黑" panose="020B0503020204020204" charset="-122"/>
                <a:sym typeface="+mn-ea"/>
              </a:rPr>
              <a:t>RDD</a:t>
            </a:r>
            <a:r>
              <a:rPr lang="zh-CN" altLang="en-US" sz="1600" dirty="0">
                <a:latin typeface="微软雅黑" panose="020B0503020204020204" charset="-122"/>
                <a:ea typeface="微软雅黑" panose="020B0503020204020204" charset="-122"/>
                <a:cs typeface="微软雅黑" panose="020B0503020204020204" charset="-122"/>
                <a:sym typeface="+mn-ea"/>
              </a:rPr>
              <a:t>的所有分区分配到一个</a:t>
            </a:r>
            <a:r>
              <a:rPr lang="en-US" altLang="zh-CN" sz="1600" dirty="0">
                <a:latin typeface="微软雅黑" panose="020B0503020204020204" charset="-122"/>
                <a:ea typeface="微软雅黑" panose="020B0503020204020204" charset="-122"/>
                <a:cs typeface="微软雅黑" panose="020B0503020204020204" charset="-122"/>
                <a:sym typeface="+mn-ea"/>
              </a:rPr>
              <a:t>Worker node</a:t>
            </a:r>
            <a:r>
              <a:rPr lang="zh-CN" altLang="en-US" sz="1600" dirty="0">
                <a:latin typeface="微软雅黑" panose="020B0503020204020204" charset="-122"/>
                <a:ea typeface="微软雅黑" panose="020B0503020204020204" charset="-122"/>
                <a:cs typeface="微软雅黑" panose="020B0503020204020204" charset="-122"/>
                <a:sym typeface="+mn-ea"/>
              </a:rPr>
              <a:t>（图</a:t>
            </a:r>
            <a:r>
              <a:rPr lang="en-US" altLang="zh-CN" sz="1600" dirty="0">
                <a:latin typeface="微软雅黑" panose="020B0503020204020204" charset="-122"/>
                <a:ea typeface="微软雅黑" panose="020B0503020204020204" charset="-122"/>
                <a:cs typeface="微软雅黑" panose="020B0503020204020204" charset="-122"/>
                <a:sym typeface="+mn-ea"/>
              </a:rPr>
              <a:t>15-13</a:t>
            </a:r>
            <a:r>
              <a:rPr lang="zh-CN" altLang="en-US" sz="1600" dirty="0">
                <a:latin typeface="微软雅黑" panose="020B0503020204020204" charset="-122"/>
                <a:ea typeface="微软雅黑" panose="020B0503020204020204" charset="-122"/>
                <a:cs typeface="微软雅黑" panose="020B0503020204020204" charset="-122"/>
                <a:sym typeface="+mn-ea"/>
              </a:rPr>
              <a:t>左边所示），如果一个</a:t>
            </a:r>
            <a:r>
              <a:rPr lang="en-US" altLang="zh-CN" sz="1600" dirty="0">
                <a:latin typeface="微软雅黑" panose="020B0503020204020204" charset="-122"/>
                <a:ea typeface="微软雅黑" panose="020B0503020204020204" charset="-122"/>
                <a:cs typeface="微软雅黑" panose="020B0503020204020204" charset="-122"/>
                <a:sym typeface="+mn-ea"/>
              </a:rPr>
              <a:t>RDD</a:t>
            </a:r>
            <a:r>
              <a:rPr lang="zh-CN" altLang="en-US" sz="1600" dirty="0">
                <a:latin typeface="微软雅黑" panose="020B0503020204020204" charset="-122"/>
                <a:ea typeface="微软雅黑" panose="020B0503020204020204" charset="-122"/>
                <a:cs typeface="微软雅黑" panose="020B0503020204020204" charset="-122"/>
                <a:sym typeface="+mn-ea"/>
              </a:rPr>
              <a:t>的计算量比别的</a:t>
            </a:r>
            <a:r>
              <a:rPr lang="en-US" altLang="zh-CN" sz="1600" dirty="0">
                <a:latin typeface="微软雅黑" panose="020B0503020204020204" charset="-122"/>
                <a:ea typeface="微软雅黑" panose="020B0503020204020204" charset="-122"/>
                <a:cs typeface="微软雅黑" panose="020B0503020204020204" charset="-122"/>
                <a:sym typeface="+mn-ea"/>
              </a:rPr>
              <a:t>RDD</a:t>
            </a:r>
            <a:r>
              <a:rPr lang="zh-CN" altLang="en-US" sz="1600" dirty="0">
                <a:latin typeface="微软雅黑" panose="020B0503020204020204" charset="-122"/>
                <a:ea typeface="微软雅黑" panose="020B0503020204020204" charset="-122"/>
                <a:cs typeface="微软雅黑" panose="020B0503020204020204" charset="-122"/>
                <a:sym typeface="+mn-ea"/>
              </a:rPr>
              <a:t>大许多，就会造成该节点成为性能瓶颈。而在</a:t>
            </a:r>
            <a:r>
              <a:rPr lang="en-US" altLang="zh-CN" sz="1600" dirty="0">
                <a:latin typeface="微软雅黑" panose="020B0503020204020204" charset="-122"/>
                <a:ea typeface="微软雅黑" panose="020B0503020204020204" charset="-122"/>
                <a:cs typeface="微软雅黑" panose="020B0503020204020204" charset="-122"/>
                <a:sym typeface="+mn-ea"/>
              </a:rPr>
              <a:t>Spark Streaming</a:t>
            </a:r>
            <a:r>
              <a:rPr lang="zh-CN" altLang="en-US" sz="1600" dirty="0">
                <a:latin typeface="微软雅黑" panose="020B0503020204020204" charset="-122"/>
                <a:ea typeface="微软雅黑" panose="020B0503020204020204" charset="-122"/>
                <a:cs typeface="微软雅黑" panose="020B0503020204020204" charset="-122"/>
                <a:sym typeface="+mn-ea"/>
              </a:rPr>
              <a:t>中，属于一个</a:t>
            </a:r>
            <a:r>
              <a:rPr lang="en-US" altLang="zh-CN" sz="1600" dirty="0">
                <a:latin typeface="微软雅黑" panose="020B0503020204020204" charset="-122"/>
                <a:ea typeface="微软雅黑" panose="020B0503020204020204" charset="-122"/>
                <a:cs typeface="微软雅黑" panose="020B0503020204020204" charset="-122"/>
                <a:sym typeface="+mn-ea"/>
              </a:rPr>
              <a:t>RDD</a:t>
            </a:r>
            <a:r>
              <a:rPr lang="zh-CN" altLang="en-US" sz="1600" dirty="0">
                <a:latin typeface="微软雅黑" panose="020B0503020204020204" charset="-122"/>
                <a:ea typeface="微软雅黑" panose="020B0503020204020204" charset="-122"/>
                <a:cs typeface="微软雅黑" panose="020B0503020204020204" charset="-122"/>
                <a:sym typeface="+mn-ea"/>
              </a:rPr>
              <a:t>的分区会根据节点荷载状态动态地平衡分配到不同节点上（图</a:t>
            </a:r>
            <a:r>
              <a:rPr lang="en-US" altLang="zh-CN" sz="1600" dirty="0">
                <a:latin typeface="微软雅黑" panose="020B0503020204020204" charset="-122"/>
                <a:ea typeface="微软雅黑" panose="020B0503020204020204" charset="-122"/>
                <a:cs typeface="微软雅黑" panose="020B0503020204020204" charset="-122"/>
                <a:sym typeface="+mn-ea"/>
              </a:rPr>
              <a:t>15-13</a:t>
            </a:r>
            <a:r>
              <a:rPr lang="zh-CN" altLang="en-US" sz="1600" dirty="0">
                <a:latin typeface="微软雅黑" panose="020B0503020204020204" charset="-122"/>
                <a:ea typeface="微软雅黑" panose="020B0503020204020204" charset="-122"/>
                <a:cs typeface="微软雅黑" panose="020B0503020204020204" charset="-122"/>
                <a:sym typeface="+mn-ea"/>
              </a:rPr>
              <a:t>右边），一些节点会处理数量少但耗时长</a:t>
            </a:r>
            <a:r>
              <a:rPr lang="en-US" altLang="zh-CN" sz="1600" dirty="0">
                <a:latin typeface="微软雅黑" panose="020B0503020204020204" charset="-122"/>
                <a:ea typeface="微软雅黑" panose="020B0503020204020204" charset="-122"/>
                <a:cs typeface="微软雅黑" panose="020B0503020204020204" charset="-122"/>
                <a:sym typeface="+mn-ea"/>
              </a:rPr>
              <a:t>tasks</a:t>
            </a:r>
            <a:r>
              <a:rPr lang="zh-CN" altLang="en-US" sz="1600" dirty="0">
                <a:latin typeface="微软雅黑" panose="020B0503020204020204" charset="-122"/>
                <a:ea typeface="微软雅黑" panose="020B0503020204020204" charset="-122"/>
                <a:cs typeface="微软雅黑" panose="020B0503020204020204" charset="-122"/>
                <a:sym typeface="+mn-ea"/>
              </a:rPr>
              <a:t>，另一些节点处理数量多但耗时短的</a:t>
            </a:r>
            <a:r>
              <a:rPr lang="en-US" altLang="zh-CN" sz="1600" dirty="0">
                <a:latin typeface="微软雅黑" panose="020B0503020204020204" charset="-122"/>
                <a:ea typeface="微软雅黑" panose="020B0503020204020204" charset="-122"/>
                <a:cs typeface="微软雅黑" panose="020B0503020204020204" charset="-122"/>
                <a:sym typeface="+mn-ea"/>
              </a:rPr>
              <a:t>tasks</a:t>
            </a:r>
            <a:r>
              <a:rPr lang="zh-CN" altLang="en-US" sz="1600" dirty="0">
                <a:latin typeface="微软雅黑" panose="020B0503020204020204" charset="-122"/>
                <a:ea typeface="微软雅黑" panose="020B0503020204020204" charset="-122"/>
                <a:cs typeface="微软雅黑" panose="020B0503020204020204" charset="-122"/>
                <a:sym typeface="+mn-ea"/>
              </a:rPr>
              <a:t>，使得整个系统负载更均衡。</a:t>
            </a:r>
            <a:endParaRPr lang="zh-CN" altLang="en-US" sz="1600" dirty="0" smtClean="0">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kumimoji="1" lang="zh-CN" altLang="en-US" sz="1800" dirty="0" smtClean="0">
                <a:latin typeface="微软雅黑 Light" panose="020B0502040204020203" charset="-122"/>
                <a:ea typeface="微软雅黑 Light" panose="020B0502040204020203" charset="-122"/>
                <a:cs typeface="微软雅黑 Light" panose="020B0502040204020203" charset="-122"/>
              </a:rPr>
              <a:t>流计算模型</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pic>
        <p:nvPicPr>
          <p:cNvPr id="9" name="图片 8"/>
          <p:cNvPicPr>
            <a:picLocks noChangeAspect="1"/>
          </p:cNvPicPr>
          <p:nvPr/>
        </p:nvPicPr>
        <p:blipFill>
          <a:blip r:embed="rId1" cstate="print"/>
          <a:stretch>
            <a:fillRect/>
          </a:stretch>
        </p:blipFill>
        <p:spPr>
          <a:xfrm>
            <a:off x="1783715" y="2320925"/>
            <a:ext cx="5510530" cy="243713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590550" y="751840"/>
            <a:ext cx="8084185" cy="2030095"/>
          </a:xfrm>
          <a:prstGeom prst="rect">
            <a:avLst/>
          </a:prstGeom>
          <a:noFill/>
        </p:spPr>
        <p:txBody>
          <a:bodyPr wrap="square" rtlCol="0" anchor="t">
            <a:spAutoFit/>
          </a:bodyPr>
          <a:lstStyle/>
          <a:p>
            <a:pPr fontAlgn="auto">
              <a:lnSpc>
                <a:spcPct val="100000"/>
              </a:lnSpc>
              <a:buFont typeface="Wingdings" panose="05000000000000000000" pitchFamily="2" charset="2"/>
              <a:buChar char="l"/>
            </a:pPr>
            <a:r>
              <a:rPr lang="zh-CN" altLang="en-US" sz="1800" dirty="0">
                <a:latin typeface="微软雅黑" panose="020B0503020204020204" charset="-122"/>
                <a:ea typeface="微软雅黑" panose="020B0503020204020204" charset="-122"/>
                <a:cs typeface="微软雅黑" panose="020B0503020204020204" charset="-122"/>
                <a:sym typeface="+mn-ea"/>
              </a:rPr>
              <a:t>作为一个流计算框架，</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具备如下特点：</a:t>
            </a:r>
            <a:endParaRPr lang="zh-CN" altLang="en-US"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分布式：具有水平扩展能力（通过增加集群机器和并发数提升计算能力）</a:t>
            </a:r>
            <a:endParaRPr lang="zh-CN" altLang="en-US"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实时性：对流数据的快速响应处理，响应时延可控制在毫秒级</a:t>
            </a:r>
            <a:endParaRPr lang="zh-CN" altLang="en-US"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数据规模：支持海量数据处理，数据规模可达</a:t>
            </a:r>
            <a:r>
              <a:rPr lang="en-US" altLang="zh-CN" sz="1800" dirty="0">
                <a:latin typeface="微软雅黑" panose="020B0503020204020204" charset="-122"/>
                <a:ea typeface="微软雅黑" panose="020B0503020204020204" charset="-122"/>
                <a:cs typeface="微软雅黑" panose="020B0503020204020204" charset="-122"/>
                <a:sym typeface="+mn-ea"/>
              </a:rPr>
              <a:t>TB</a:t>
            </a:r>
            <a:r>
              <a:rPr lang="zh-CN" altLang="en-US" sz="1800" dirty="0">
                <a:latin typeface="微软雅黑" panose="020B0503020204020204" charset="-122"/>
                <a:ea typeface="微软雅黑" panose="020B0503020204020204" charset="-122"/>
                <a:cs typeface="微软雅黑" panose="020B0503020204020204" charset="-122"/>
                <a:sym typeface="+mn-ea"/>
              </a:rPr>
              <a:t>甚至</a:t>
            </a:r>
            <a:r>
              <a:rPr lang="en-US" altLang="zh-CN" sz="1800" dirty="0">
                <a:latin typeface="微软雅黑" panose="020B0503020204020204" charset="-122"/>
                <a:ea typeface="微软雅黑" panose="020B0503020204020204" charset="-122"/>
                <a:cs typeface="微软雅黑" panose="020B0503020204020204" charset="-122"/>
                <a:sym typeface="+mn-ea"/>
              </a:rPr>
              <a:t>PB</a:t>
            </a:r>
            <a:r>
              <a:rPr lang="zh-CN" altLang="en-US" sz="1800" dirty="0">
                <a:latin typeface="微软雅黑" panose="020B0503020204020204" charset="-122"/>
                <a:ea typeface="微软雅黑" panose="020B0503020204020204" charset="-122"/>
                <a:cs typeface="微软雅黑" panose="020B0503020204020204" charset="-122"/>
                <a:sym typeface="+mn-ea"/>
              </a:rPr>
              <a:t>量级</a:t>
            </a:r>
            <a:endParaRPr lang="zh-CN" altLang="en-US"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容错性：提供系统级的容错和故障恢复机制</a:t>
            </a:r>
            <a:endParaRPr lang="zh-CN" altLang="en-US"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简便性：简单的编程模型，支持编程语言如</a:t>
            </a:r>
            <a:r>
              <a:rPr lang="en-US" altLang="zh-CN" sz="1800" dirty="0">
                <a:latin typeface="微软雅黑" panose="020B0503020204020204" charset="-122"/>
                <a:ea typeface="微软雅黑" panose="020B0503020204020204" charset="-122"/>
                <a:cs typeface="微软雅黑" panose="020B0503020204020204" charset="-122"/>
                <a:sym typeface="+mn-ea"/>
              </a:rPr>
              <a:t>Java</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err="1">
                <a:latin typeface="微软雅黑" panose="020B0503020204020204" charset="-122"/>
                <a:ea typeface="微软雅黑" panose="020B0503020204020204" charset="-122"/>
                <a:cs typeface="微软雅黑" panose="020B0503020204020204" charset="-122"/>
                <a:sym typeface="+mn-ea"/>
              </a:rPr>
              <a:t>Clojure</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Ruby</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Python</a:t>
            </a:r>
            <a:r>
              <a:rPr lang="zh-CN" altLang="en-US" sz="1800" dirty="0">
                <a:latin typeface="微软雅黑" panose="020B0503020204020204" charset="-122"/>
                <a:ea typeface="微软雅黑" panose="020B0503020204020204" charset="-122"/>
                <a:cs typeface="微软雅黑" panose="020B0503020204020204" charset="-122"/>
                <a:sym typeface="+mn-ea"/>
              </a:rPr>
              <a:t>，要增加对其他语言的支持，只需实现一个简单的</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通信协议即可</a:t>
            </a:r>
            <a:endParaRPr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Storm</a:t>
            </a:r>
            <a:r>
              <a:rPr lang="zh-CN" altLang="en-US" sz="1800" dirty="0" smtClean="0">
                <a:latin typeface="微软雅黑" panose="020B0503020204020204" charset="-122"/>
                <a:ea typeface="微软雅黑" panose="020B0503020204020204" charset="-122"/>
                <a:cs typeface="微软雅黑" panose="020B0503020204020204" charset="-122"/>
              </a:rPr>
              <a:t>计算架构</a:t>
            </a:r>
            <a:endParaRPr kumimoji="1" lang="zh-CN" altLang="en-US" sz="18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590550" y="751840"/>
            <a:ext cx="8084185" cy="2584450"/>
          </a:xfrm>
          <a:prstGeom prst="rect">
            <a:avLst/>
          </a:prstGeom>
          <a:noFill/>
        </p:spPr>
        <p:txBody>
          <a:bodyPr wrap="square" rtlCol="0" anchor="t">
            <a:spAutoFit/>
          </a:bodyPr>
          <a:lstStyle/>
          <a:p>
            <a:pPr fontAlgn="auto">
              <a:lnSpc>
                <a:spcPct val="100000"/>
              </a:lnSpc>
              <a:buFont typeface="Wingdings" panose="05000000000000000000" pitchFamily="2" charset="2"/>
              <a:buChar char="l"/>
            </a:pPr>
            <a:r>
              <a:rPr lang="en-US" altLang="zh-CN" sz="1800" b="1" dirty="0">
                <a:latin typeface="微软雅黑" panose="020B0503020204020204" charset="-122"/>
                <a:ea typeface="微软雅黑" panose="020B0503020204020204" charset="-122"/>
                <a:cs typeface="微软雅黑" panose="020B0503020204020204" charset="-122"/>
                <a:sym typeface="+mn-ea"/>
              </a:rPr>
              <a:t>Storm</a:t>
            </a:r>
            <a:r>
              <a:rPr lang="zh-CN" altLang="en-US" sz="1800" b="1" dirty="0">
                <a:latin typeface="微软雅黑" panose="020B0503020204020204" charset="-122"/>
                <a:ea typeface="微软雅黑" panose="020B0503020204020204" charset="-122"/>
                <a:cs typeface="微软雅黑" panose="020B0503020204020204" charset="-122"/>
                <a:sym typeface="+mn-ea"/>
              </a:rPr>
              <a:t>逻辑架构</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lnSpc>
                <a:spcPct val="100000"/>
              </a:lnSpc>
              <a:buFont typeface="Wingdings" panose="05000000000000000000" pitchFamily="2" charset="2"/>
              <a:buChar char="l"/>
            </a:pPr>
            <a:r>
              <a:rPr lang="zh-CN" altLang="en-US" sz="1800" dirty="0">
                <a:latin typeface="微软雅黑" panose="020B0503020204020204" charset="-122"/>
                <a:ea typeface="微软雅黑" panose="020B0503020204020204" charset="-122"/>
                <a:cs typeface="微软雅黑" panose="020B0503020204020204" charset="-122"/>
                <a:sym typeface="+mn-ea"/>
              </a:rPr>
              <a:t>	</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的计算架构分为逻辑架构（抽象模型）与物理架构（系统结构）两个方面。逻辑架构主要包含以下组件：</a:t>
            </a:r>
            <a:endParaRPr lang="zh-CN" altLang="en-US"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数据模型  </a:t>
            </a:r>
            <a:r>
              <a:rPr lang="en-US" altLang="zh-CN" sz="1800" dirty="0">
                <a:latin typeface="微软雅黑" panose="020B0503020204020204" charset="-122"/>
                <a:ea typeface="微软雅黑" panose="020B0503020204020204" charset="-122"/>
                <a:cs typeface="微软雅黑" panose="020B0503020204020204" charset="-122"/>
                <a:sym typeface="+mn-ea"/>
              </a:rPr>
              <a:t>Tuple</a:t>
            </a:r>
            <a:endParaRPr lang="en-US" altLang="zh-CN"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数据流    </a:t>
            </a:r>
            <a:r>
              <a:rPr lang="en-US" altLang="zh-CN" sz="1800" dirty="0">
                <a:latin typeface="微软雅黑" panose="020B0503020204020204" charset="-122"/>
                <a:ea typeface="微软雅黑" panose="020B0503020204020204" charset="-122"/>
                <a:cs typeface="微软雅黑" panose="020B0503020204020204" charset="-122"/>
                <a:sym typeface="+mn-ea"/>
              </a:rPr>
              <a:t>Stream</a:t>
            </a:r>
            <a:endParaRPr lang="en-US" altLang="zh-CN"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数据源    </a:t>
            </a:r>
            <a:r>
              <a:rPr lang="en-US" altLang="zh-CN" sz="1800" dirty="0">
                <a:latin typeface="微软雅黑" panose="020B0503020204020204" charset="-122"/>
                <a:ea typeface="微软雅黑" panose="020B0503020204020204" charset="-122"/>
                <a:cs typeface="微软雅黑" panose="020B0503020204020204" charset="-122"/>
                <a:sym typeface="+mn-ea"/>
              </a:rPr>
              <a:t>Spout</a:t>
            </a:r>
            <a:endParaRPr lang="en-US" altLang="zh-CN"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处理单元  </a:t>
            </a:r>
            <a:r>
              <a:rPr lang="en-US" altLang="zh-CN" sz="1800" dirty="0">
                <a:latin typeface="微软雅黑" panose="020B0503020204020204" charset="-122"/>
                <a:ea typeface="微软雅黑" panose="020B0503020204020204" charset="-122"/>
                <a:cs typeface="微软雅黑" panose="020B0503020204020204" charset="-122"/>
                <a:sym typeface="+mn-ea"/>
              </a:rPr>
              <a:t>Bolt</a:t>
            </a:r>
            <a:endParaRPr lang="en-US" altLang="zh-CN"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分发策略  </a:t>
            </a:r>
            <a:r>
              <a:rPr lang="en-US" altLang="zh-CN" sz="1800" dirty="0">
                <a:latin typeface="微软雅黑" panose="020B0503020204020204" charset="-122"/>
                <a:ea typeface="微软雅黑" panose="020B0503020204020204" charset="-122"/>
                <a:cs typeface="微软雅黑" panose="020B0503020204020204" charset="-122"/>
                <a:sym typeface="+mn-ea"/>
              </a:rPr>
              <a:t>Stream Grouping</a:t>
            </a:r>
            <a:endParaRPr lang="en-US" altLang="zh-CN" sz="1800" dirty="0">
              <a:latin typeface="微软雅黑" panose="020B0503020204020204" charset="-122"/>
              <a:ea typeface="微软雅黑" panose="020B0503020204020204" charset="-122"/>
              <a:cs typeface="微软雅黑" panose="020B0503020204020204" charset="-122"/>
            </a:endParaRPr>
          </a:p>
          <a:p>
            <a:pPr lvl="0"/>
            <a:r>
              <a:rPr lang="zh-CN" altLang="en-US" sz="1800" dirty="0">
                <a:latin typeface="微软雅黑" panose="020B0503020204020204" charset="-122"/>
                <a:ea typeface="微软雅黑" panose="020B0503020204020204" charset="-122"/>
                <a:cs typeface="微软雅黑" panose="020B0503020204020204" charset="-122"/>
                <a:sym typeface="+mn-ea"/>
              </a:rPr>
              <a:t>逻辑视图  </a:t>
            </a:r>
            <a:r>
              <a:rPr lang="en-US" altLang="zh-CN" sz="1800" dirty="0">
                <a:latin typeface="微软雅黑" panose="020B0503020204020204" charset="-122"/>
                <a:ea typeface="微软雅黑" panose="020B0503020204020204" charset="-122"/>
                <a:cs typeface="微软雅黑" panose="020B0503020204020204" charset="-122"/>
                <a:sym typeface="+mn-ea"/>
              </a:rPr>
              <a:t>Topology</a:t>
            </a:r>
            <a:endParaRPr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Storm</a:t>
            </a:r>
            <a:r>
              <a:rPr lang="zh-CN" altLang="en-US" sz="1800" dirty="0" smtClean="0">
                <a:latin typeface="微软雅黑" panose="020B0503020204020204" charset="-122"/>
                <a:ea typeface="微软雅黑" panose="020B0503020204020204" charset="-122"/>
                <a:cs typeface="微软雅黑" panose="020B0503020204020204" charset="-122"/>
              </a:rPr>
              <a:t>计算架构</a:t>
            </a:r>
            <a:endParaRPr kumimoji="1" lang="zh-CN" altLang="en-US" sz="18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590550" y="751840"/>
            <a:ext cx="8084185" cy="3415030"/>
          </a:xfrm>
          <a:prstGeom prst="rect">
            <a:avLst/>
          </a:prstGeom>
          <a:noFill/>
        </p:spPr>
        <p:txBody>
          <a:bodyPr wrap="square" rtlCol="0" anchor="t">
            <a:spAutoFit/>
          </a:bodyPr>
          <a:lstStyle/>
          <a:p>
            <a:pPr fontAlgn="auto">
              <a:lnSpc>
                <a:spcPct val="100000"/>
              </a:lnSpc>
              <a:buFont typeface="Wingdings" panose="05000000000000000000" pitchFamily="2" charset="2"/>
              <a:buChar char="l"/>
            </a:pPr>
            <a:r>
              <a:rPr lang="zh-CN" altLang="en-US" sz="1800" dirty="0">
                <a:latin typeface="微软雅黑" panose="020B0503020204020204" charset="-122"/>
                <a:ea typeface="微软雅黑" panose="020B0503020204020204" charset="-122"/>
                <a:cs typeface="微软雅黑" panose="020B0503020204020204" charset="-122"/>
                <a:sym typeface="+mn-ea"/>
              </a:rPr>
              <a:t>多元组</a:t>
            </a:r>
            <a:r>
              <a:rPr lang="en-US" altLang="zh-CN" sz="1800" dirty="0" smtClean="0">
                <a:latin typeface="微软雅黑" panose="020B0503020204020204" charset="-122"/>
                <a:ea typeface="微软雅黑" panose="020B0503020204020204" charset="-122"/>
                <a:cs typeface="微软雅黑" panose="020B0503020204020204" charset="-122"/>
                <a:sym typeface="+mn-ea"/>
              </a:rPr>
              <a:t>Tuple</a:t>
            </a:r>
            <a:endParaRPr lang="en-US" altLang="zh-CN" sz="1800" dirty="0" smtClean="0">
              <a:latin typeface="微软雅黑" panose="020B0503020204020204" charset="-122"/>
              <a:ea typeface="微软雅黑" panose="020B0503020204020204" charset="-122"/>
              <a:cs typeface="微软雅黑" panose="020B0503020204020204" charset="-122"/>
            </a:endParaRPr>
          </a:p>
          <a:p>
            <a:pPr fontAlgn="auto">
              <a:lnSpc>
                <a:spcPct val="100000"/>
              </a:lnSpc>
              <a:buFont typeface="Wingdings" panose="05000000000000000000" pitchFamily="2" charset="2"/>
              <a:buChar char="l"/>
            </a:pP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en-US" altLang="zh-CN" sz="1800" dirty="0" smtClean="0">
                <a:latin typeface="微软雅黑" panose="020B0503020204020204" charset="-122"/>
                <a:ea typeface="微软雅黑" panose="020B0503020204020204" charset="-122"/>
                <a:cs typeface="微软雅黑" panose="020B0503020204020204" charset="-122"/>
                <a:sym typeface="+mn-ea"/>
              </a:rPr>
              <a:t>       Tuple</a:t>
            </a:r>
            <a:r>
              <a:rPr lang="zh-CN" altLang="en-US" sz="1800" dirty="0">
                <a:latin typeface="微软雅黑" panose="020B0503020204020204" charset="-122"/>
                <a:ea typeface="微软雅黑" panose="020B0503020204020204" charset="-122"/>
                <a:cs typeface="微软雅黑" panose="020B0503020204020204" charset="-122"/>
                <a:sym typeface="+mn-ea"/>
              </a:rPr>
              <a:t>是由一组各种类型的值域组成的多元组，所有的基本类型、字符串以及字节数组都作为</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的值域类型，也可以使用用户自己定义的类型，它是</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的基本数据单</a:t>
            </a:r>
            <a:r>
              <a:rPr lang="zh-CN" altLang="en-US" sz="1800" dirty="0" smtClean="0">
                <a:latin typeface="微软雅黑" panose="020B0503020204020204" charset="-122"/>
                <a:ea typeface="微软雅黑" panose="020B0503020204020204" charset="-122"/>
                <a:cs typeface="微软雅黑" panose="020B0503020204020204" charset="-122"/>
                <a:sym typeface="+mn-ea"/>
              </a:rPr>
              <a:t>元</a:t>
            </a:r>
            <a:r>
              <a:rPr lang="zh-CN" altLang="en-US" sz="1800" dirty="0">
                <a:latin typeface="微软雅黑" panose="020B0503020204020204" charset="-122"/>
                <a:ea typeface="微软雅黑" panose="020B0503020204020204" charset="-122"/>
                <a:cs typeface="微软雅黑" panose="020B0503020204020204" charset="-122"/>
                <a:sym typeface="+mn-ea"/>
              </a:rPr>
              <a:t>，如图</a:t>
            </a:r>
            <a:r>
              <a:rPr lang="en-US" altLang="zh-CN" sz="1800" dirty="0">
                <a:latin typeface="微软雅黑" panose="020B0503020204020204" charset="-122"/>
                <a:ea typeface="微软雅黑" panose="020B0503020204020204" charset="-122"/>
                <a:cs typeface="微软雅黑" panose="020B0503020204020204" charset="-122"/>
                <a:sym typeface="+mn-ea"/>
              </a:rPr>
              <a:t>15-18</a:t>
            </a:r>
            <a:r>
              <a:rPr lang="zh-CN" altLang="en-US" sz="1800" dirty="0">
                <a:latin typeface="微软雅黑" panose="020B0503020204020204" charset="-122"/>
                <a:ea typeface="微软雅黑" panose="020B0503020204020204" charset="-122"/>
                <a:cs typeface="微软雅黑" panose="020B0503020204020204" charset="-122"/>
                <a:sym typeface="+mn-ea"/>
              </a:rPr>
              <a:t>所示。</a:t>
            </a:r>
            <a:endParaRPr lang="zh-CN" altLang="en-US" sz="18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endParaRPr lang="en-US" altLang="zh-CN" sz="1800" dirty="0" smtClean="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endParaRPr lang="en-US" altLang="zh-CN" sz="1800" dirty="0" smtClean="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endParaRPr lang="en-US" altLang="zh-CN" sz="1800" dirty="0" smtClean="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endParaRPr lang="en-US" altLang="zh-CN" sz="1800" dirty="0" smtClean="0">
              <a:latin typeface="微软雅黑" panose="020B0503020204020204" charset="-122"/>
              <a:ea typeface="微软雅黑" panose="020B0503020204020204" charset="-122"/>
              <a:cs typeface="微软雅黑" panose="020B0503020204020204" charset="-122"/>
            </a:endParaRPr>
          </a:p>
          <a:p>
            <a:pPr fontAlgn="auto">
              <a:lnSpc>
                <a:spcPct val="100000"/>
              </a:lnSpc>
              <a:buFont typeface="Wingdings" panose="05000000000000000000" pitchFamily="2" charset="2"/>
              <a:buChar char="l"/>
            </a:pPr>
            <a:r>
              <a:rPr lang="zh-CN" altLang="en-US" sz="1800">
                <a:latin typeface="微软雅黑" panose="020B0503020204020204" charset="-122"/>
                <a:ea typeface="微软雅黑" panose="020B0503020204020204" charset="-122"/>
                <a:cs typeface="微软雅黑" panose="020B0503020204020204" charset="-122"/>
                <a:sym typeface="+mn-ea"/>
              </a:rPr>
              <a:t>数据流</a:t>
            </a:r>
            <a:r>
              <a:rPr lang="en-US" altLang="zh-CN" sz="1800">
                <a:latin typeface="微软雅黑" panose="020B0503020204020204" charset="-122"/>
                <a:ea typeface="微软雅黑" panose="020B0503020204020204" charset="-122"/>
                <a:cs typeface="微软雅黑" panose="020B0503020204020204" charset="-122"/>
                <a:sym typeface="+mn-ea"/>
              </a:rPr>
              <a:t>Stream</a:t>
            </a:r>
            <a:endParaRPr lang="en-US" altLang="zh-CN" sz="1800">
              <a:latin typeface="微软雅黑" panose="020B0503020204020204" charset="-122"/>
              <a:ea typeface="微软雅黑" panose="020B0503020204020204" charset="-122"/>
              <a:cs typeface="微软雅黑" panose="020B0503020204020204" charset="-122"/>
            </a:endParaRPr>
          </a:p>
          <a:p>
            <a:pPr fontAlgn="auto">
              <a:lnSpc>
                <a:spcPct val="100000"/>
              </a:lnSpc>
              <a:buFont typeface="Wingdings" panose="05000000000000000000" pitchFamily="2" charset="2"/>
              <a:buChar char="l"/>
            </a:pPr>
            <a:r>
              <a:rPr lang="en-US" altLang="zh-CN" sz="1800">
                <a:latin typeface="微软雅黑" panose="020B0503020204020204" charset="-122"/>
                <a:ea typeface="微软雅黑" panose="020B0503020204020204" charset="-122"/>
                <a:cs typeface="微软雅黑" panose="020B0503020204020204" charset="-122"/>
                <a:sym typeface="+mn-ea"/>
              </a:rPr>
              <a:t>	Stream</a:t>
            </a:r>
            <a:r>
              <a:rPr lang="zh-CN" altLang="en-US" sz="1800">
                <a:latin typeface="微软雅黑" panose="020B0503020204020204" charset="-122"/>
                <a:ea typeface="微软雅黑" panose="020B0503020204020204" charset="-122"/>
                <a:cs typeface="微软雅黑" panose="020B0503020204020204" charset="-122"/>
                <a:sym typeface="+mn-ea"/>
              </a:rPr>
              <a:t>是一个不间断的无界的连续</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序列，是</a:t>
            </a:r>
            <a:r>
              <a:rPr lang="en-US" altLang="zh-CN" sz="1800">
                <a:latin typeface="微软雅黑" panose="020B0503020204020204" charset="-122"/>
                <a:ea typeface="微软雅黑" panose="020B0503020204020204" charset="-122"/>
                <a:cs typeface="微软雅黑" panose="020B0503020204020204" charset="-122"/>
                <a:sym typeface="+mn-ea"/>
              </a:rPr>
              <a:t>Storm</a:t>
            </a:r>
            <a:r>
              <a:rPr lang="zh-CN" altLang="en-US" sz="1800">
                <a:latin typeface="微软雅黑" panose="020B0503020204020204" charset="-122"/>
                <a:ea typeface="微软雅黑" panose="020B0503020204020204" charset="-122"/>
                <a:cs typeface="微软雅黑" panose="020B0503020204020204" charset="-122"/>
                <a:sym typeface="+mn-ea"/>
              </a:rPr>
              <a:t>对流数据的抽象，如图</a:t>
            </a:r>
            <a:r>
              <a:rPr lang="en-US" altLang="zh-CN" sz="1800">
                <a:latin typeface="微软雅黑" panose="020B0503020204020204" charset="-122"/>
                <a:ea typeface="微软雅黑" panose="020B0503020204020204" charset="-122"/>
                <a:cs typeface="微软雅黑" panose="020B0503020204020204" charset="-122"/>
                <a:sym typeface="+mn-ea"/>
              </a:rPr>
              <a:t>15-19</a:t>
            </a:r>
            <a:r>
              <a:rPr lang="zh-CN" altLang="en-US" sz="1800">
                <a:latin typeface="微软雅黑" panose="020B0503020204020204" charset="-122"/>
                <a:ea typeface="微软雅黑" panose="020B0503020204020204" charset="-122"/>
                <a:cs typeface="微软雅黑" panose="020B0503020204020204" charset="-122"/>
                <a:sym typeface="+mn-ea"/>
              </a:rPr>
              <a:t>所示。</a:t>
            </a:r>
            <a:endParaRPr lang="zh-CN" altLang="en-US" sz="18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endParaRPr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Storm</a:t>
            </a:r>
            <a:r>
              <a:rPr lang="zh-CN" altLang="en-US" sz="1800" dirty="0" smtClean="0">
                <a:latin typeface="微软雅黑" panose="020B0503020204020204" charset="-122"/>
                <a:ea typeface="微软雅黑" panose="020B0503020204020204" charset="-122"/>
                <a:cs typeface="微软雅黑" panose="020B0503020204020204" charset="-122"/>
              </a:rPr>
              <a:t>计算架构</a:t>
            </a:r>
            <a:endParaRPr kumimoji="1" lang="zh-CN" altLang="en-US" sz="1800" dirty="0" smtClean="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3552534" y="2386722"/>
            <a:ext cx="2159630" cy="369332"/>
          </a:xfrm>
          <a:prstGeom prst="rect">
            <a:avLst/>
          </a:prstGeom>
        </p:spPr>
        <p:txBody>
          <a:bodyPr wrap="none">
            <a:spAutoFit/>
          </a:bodyPr>
          <a:p>
            <a:r>
              <a:rPr lang="zh-CN" altLang="en-US" dirty="0"/>
              <a:t>图</a:t>
            </a:r>
            <a:r>
              <a:rPr lang="en-US" altLang="zh-CN" dirty="0"/>
              <a:t>15-18  Tuple</a:t>
            </a:r>
            <a:r>
              <a:rPr lang="zh-CN" altLang="en-US" dirty="0"/>
              <a:t>格式</a:t>
            </a:r>
            <a:endParaRPr lang="zh-CN" altLang="en-US" dirty="0"/>
          </a:p>
        </p:txBody>
      </p:sp>
      <p:pic>
        <p:nvPicPr>
          <p:cNvPr id="10" name="图片 9"/>
          <p:cNvPicPr>
            <a:picLocks noChangeAspect="1"/>
          </p:cNvPicPr>
          <p:nvPr/>
        </p:nvPicPr>
        <p:blipFill>
          <a:blip r:embed="rId1" cstate="print"/>
          <a:stretch>
            <a:fillRect/>
          </a:stretch>
        </p:blipFill>
        <p:spPr>
          <a:xfrm>
            <a:off x="2144579" y="2005963"/>
            <a:ext cx="4976810" cy="381000"/>
          </a:xfrm>
          <a:prstGeom prst="rect">
            <a:avLst/>
          </a:prstGeom>
        </p:spPr>
      </p:pic>
      <p:pic>
        <p:nvPicPr>
          <p:cNvPr id="13" name="图片 12"/>
          <p:cNvPicPr>
            <a:picLocks noChangeAspect="1"/>
          </p:cNvPicPr>
          <p:nvPr/>
        </p:nvPicPr>
        <p:blipFill>
          <a:blip r:embed="rId2" cstate="print"/>
          <a:stretch>
            <a:fillRect/>
          </a:stretch>
        </p:blipFill>
        <p:spPr>
          <a:xfrm>
            <a:off x="2244089" y="3870779"/>
            <a:ext cx="4676190" cy="495238"/>
          </a:xfrm>
          <a:prstGeom prst="rect">
            <a:avLst/>
          </a:prstGeom>
        </p:spPr>
      </p:pic>
      <p:sp>
        <p:nvSpPr>
          <p:cNvPr id="14" name="矩形 13"/>
          <p:cNvSpPr/>
          <p:nvPr/>
        </p:nvSpPr>
        <p:spPr>
          <a:xfrm>
            <a:off x="3610753" y="4366142"/>
            <a:ext cx="2339102" cy="369332"/>
          </a:xfrm>
          <a:prstGeom prst="rect">
            <a:avLst/>
          </a:prstGeom>
        </p:spPr>
        <p:txBody>
          <a:bodyPr wrap="none">
            <a:spAutoFit/>
          </a:bodyPr>
          <a:p>
            <a:r>
              <a:rPr lang="zh-CN" altLang="en-US" dirty="0"/>
              <a:t>图</a:t>
            </a:r>
            <a:r>
              <a:rPr lang="en-US" altLang="zh-CN" dirty="0"/>
              <a:t>15-19  Stream</a:t>
            </a:r>
            <a:r>
              <a:rPr lang="zh-CN" altLang="en-US" dirty="0"/>
              <a:t>组成</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23" name="文本框 22"/>
          <p:cNvSpPr txBox="1"/>
          <p:nvPr/>
        </p:nvSpPr>
        <p:spPr>
          <a:xfrm>
            <a:off x="774065" y="2877097"/>
            <a:ext cx="8083550" cy="483235"/>
          </a:xfrm>
          <a:prstGeom prst="rect">
            <a:avLst/>
          </a:prstGeom>
          <a:noFill/>
        </p:spPr>
        <p:txBody>
          <a:bodyPr wrap="square" rtlCol="0" anchor="t">
            <a:spAutoFit/>
          </a:bodyPr>
          <a:lstStyle/>
          <a:p>
            <a:pPr>
              <a:lnSpc>
                <a:spcPct val="150000"/>
              </a:lnSpc>
              <a:buFont typeface="Wingdings" panose="05000000000000000000" pitchFamily="2" charset="2"/>
              <a:buChar char="l"/>
            </a:pPr>
            <a:r>
              <a:rPr lang="en-US" altLang="zh-CN" sz="1700" dirty="0" smtClean="0">
                <a:latin typeface="微软雅黑" panose="020B0503020204020204" charset="-122"/>
                <a:ea typeface="微软雅黑" panose="020B0503020204020204" charset="-122"/>
                <a:sym typeface="+mn-ea"/>
              </a:rPr>
              <a:t>  </a:t>
            </a:r>
            <a:r>
              <a:rPr lang="zh-CN" altLang="en-US" sz="1700" dirty="0" smtClean="0">
                <a:latin typeface="微软雅黑" panose="020B0503020204020204" charset="-122"/>
                <a:ea typeface="微软雅黑" panose="020B0503020204020204" charset="-122"/>
                <a:sym typeface="+mn-ea"/>
              </a:rPr>
              <a:t>Bolt：处理单元，负责读取上游传来的Tuple，向下游发送处理后的Tuple。</a:t>
            </a:r>
            <a:endParaRPr lang="zh-CN" altLang="en-US" sz="1700" dirty="0" smtClean="0">
              <a:latin typeface="微软雅黑" panose="020B0503020204020204" charset="-122"/>
              <a:ea typeface="微软雅黑" panose="020B0503020204020204" charset="-122"/>
              <a:sym typeface="+mn-ea"/>
            </a:endParaRPr>
          </a:p>
        </p:txBody>
      </p:sp>
      <p:pic>
        <p:nvPicPr>
          <p:cNvPr id="10" name="图片 9" descr="图15-21-处理单元Bolt"/>
          <p:cNvPicPr/>
          <p:nvPr/>
        </p:nvPicPr>
        <p:blipFill>
          <a:blip r:embed="rId1" cstate="print"/>
          <a:srcRect/>
          <a:stretch>
            <a:fillRect/>
          </a:stretch>
        </p:blipFill>
        <p:spPr>
          <a:xfrm>
            <a:off x="1877695" y="3401060"/>
            <a:ext cx="5410200" cy="1243965"/>
          </a:xfrm>
          <a:prstGeom prst="rect">
            <a:avLst/>
          </a:prstGeom>
          <a:noFill/>
        </p:spPr>
      </p:pic>
      <p:sp>
        <p:nvSpPr>
          <p:cNvPr id="13" name="矩形 12"/>
          <p:cNvSpPr/>
          <p:nvPr/>
        </p:nvSpPr>
        <p:spPr>
          <a:xfrm>
            <a:off x="774065" y="966078"/>
            <a:ext cx="7697130" cy="440055"/>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1700" dirty="0" smtClean="0">
                <a:latin typeface="微软雅黑" panose="020B0503020204020204" charset="-122"/>
                <a:ea typeface="微软雅黑" panose="020B0503020204020204" charset="-122"/>
              </a:rPr>
              <a:t>  Spout：数据源单元，负责将输入数据流转换成一个个Tuple, 发送给Bolt处理。</a:t>
            </a:r>
            <a:endParaRPr lang="en-US" altLang="zh-CN" sz="1700" dirty="0" smtClean="0">
              <a:latin typeface="微软雅黑" panose="020B0503020204020204" charset="-122"/>
              <a:ea typeface="微软雅黑" panose="020B0503020204020204" charset="-122"/>
            </a:endParaRPr>
          </a:p>
        </p:txBody>
      </p:sp>
      <p:pic>
        <p:nvPicPr>
          <p:cNvPr id="14" name="图片 13" descr="图15-20--数据源Spout"/>
          <p:cNvPicPr/>
          <p:nvPr/>
        </p:nvPicPr>
        <p:blipFill>
          <a:blip r:embed="rId2" cstate="print"/>
          <a:srcRect/>
          <a:stretch>
            <a:fillRect/>
          </a:stretch>
        </p:blipFill>
        <p:spPr>
          <a:xfrm>
            <a:off x="1866900" y="1661795"/>
            <a:ext cx="4674235" cy="1069975"/>
          </a:xfrm>
          <a:prstGeom prst="rect">
            <a:avLst/>
          </a:prstGeom>
          <a:noFill/>
        </p:spPr>
      </p:pic>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计算架构</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054100" y="156845"/>
            <a:ext cx="4879975" cy="349885"/>
            <a:chOff x="1660" y="247"/>
            <a:chExt cx="7685" cy="551"/>
          </a:xfrm>
        </p:grpSpPr>
        <p:sp>
          <p:nvSpPr>
            <p:cNvPr id="9" name="文本框 8"/>
            <p:cNvSpPr txBox="1"/>
            <p:nvPr/>
          </p:nvSpPr>
          <p:spPr>
            <a:xfrm>
              <a:off x="1660" y="247"/>
              <a:ext cx="7685" cy="512"/>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lang="zh-CN" altLang="en-US" sz="1800" dirty="0" smtClean="0">
                  <a:latin typeface="微软雅黑" panose="020B0503020204020204" charset="-122"/>
                  <a:ea typeface="微软雅黑" panose="020B0503020204020204" charset="-122"/>
                  <a:cs typeface="微软雅黑" panose="020B0503020204020204" charset="-122"/>
                </a:rPr>
                <a:t>流计算模型</a:t>
              </a:r>
              <a:endParaRPr lang="zh-CN" altLang="en-US" sz="1800" dirty="0" smtClean="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809" y="798"/>
              <a:ext cx="62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661364" y="871154"/>
            <a:ext cx="7765449" cy="309245"/>
          </a:xfrm>
          <a:prstGeom prst="rect">
            <a:avLst/>
          </a:prstGeom>
        </p:spPr>
        <p:txBody>
          <a:bodyPr wrap="square" lIns="48381" tIns="24190" rIns="48381" bIns="24190">
            <a:spAutoFit/>
          </a:bodyPr>
          <a:p>
            <a:pPr marL="0" marR="0" algn="l">
              <a:lnSpc>
                <a:spcPct val="100000"/>
              </a:lnSpc>
              <a:spcBef>
                <a:spcPts val="0"/>
              </a:spcBef>
            </a:pPr>
            <a:r>
              <a:rPr lang="zh-CN" altLang="en-US" sz="1700" dirty="0" smtClean="0">
                <a:solidFill>
                  <a:schemeClr val="accent5"/>
                </a:solidFill>
                <a:latin typeface="微软雅黑" panose="020B0503020204020204" charset="-122"/>
                <a:ea typeface="微软雅黑" panose="020B0503020204020204" charset="-122"/>
                <a:sym typeface="+mn-ea"/>
              </a:rPr>
              <a:t>流计算模型</a:t>
            </a:r>
            <a:endParaRPr lang="zh-CN" altLang="en-US" sz="1700" dirty="0" smtClean="0">
              <a:solidFill>
                <a:schemeClr val="accent5"/>
              </a:solidFill>
              <a:latin typeface="微软雅黑" panose="020B0503020204020204" charset="-122"/>
              <a:ea typeface="微软雅黑" panose="020B0503020204020204" charset="-122"/>
              <a:sym typeface="+mn-ea"/>
            </a:endParaRPr>
          </a:p>
        </p:txBody>
      </p:sp>
      <p:sp>
        <p:nvSpPr>
          <p:cNvPr id="18" name="内容占位符 2"/>
          <p:cNvSpPr txBox="1"/>
          <p:nvPr/>
        </p:nvSpPr>
        <p:spPr>
          <a:xfrm>
            <a:off x="728345" y="1260475"/>
            <a:ext cx="7536815" cy="3419475"/>
          </a:xfrm>
          <a:prstGeom prst="rect">
            <a:avLst/>
          </a:prstGeom>
        </p:spPr>
        <p:txBody>
          <a:bodyPr lIns="68580" tIns="34290" rIns="68580" bIns="34290"/>
          <a:p>
            <a:pPr indent="0" fontAlgn="base">
              <a:lnSpc>
                <a:spcPts val="2240"/>
              </a:lnSpc>
              <a:spcAft>
                <a:spcPct val="0"/>
              </a:spcAft>
              <a:buFont typeface="Wingdings" panose="05000000000000000000" charset="0"/>
              <a:buNone/>
            </a:pPr>
            <a:r>
              <a:rPr lang="en-US" altLang="zh-CN" sz="1700" dirty="0" smtClean="0">
                <a:latin typeface="微软雅黑" panose="020B0503020204020204" charset="-122"/>
                <a:ea typeface="微软雅黑" panose="020B0503020204020204" charset="-122"/>
                <a:cs typeface="微软雅黑" panose="020B0503020204020204" charset="-122"/>
                <a:sym typeface="+mn-ea"/>
              </a:rPr>
              <a:t>      </a:t>
            </a:r>
            <a:r>
              <a:rPr lang="zh-CN" altLang="en-US" sz="1700" dirty="0" smtClean="0">
                <a:latin typeface="微软雅黑" panose="020B0503020204020204" charset="-122"/>
                <a:ea typeface="微软雅黑" panose="020B0503020204020204" charset="-122"/>
                <a:cs typeface="微软雅黑" panose="020B0503020204020204" charset="-122"/>
                <a:sym typeface="+mn-ea"/>
              </a:rPr>
              <a:t>1998年通信</a:t>
            </a:r>
            <a:r>
              <a:rPr lang="zh-CN" altLang="en-US" sz="1700" dirty="0">
                <a:latin typeface="微软雅黑" panose="020B0503020204020204" charset="-122"/>
                <a:ea typeface="微软雅黑" panose="020B0503020204020204" charset="-122"/>
                <a:cs typeface="微软雅黑" panose="020B0503020204020204" charset="-122"/>
                <a:sym typeface="+mn-ea"/>
              </a:rPr>
              <a:t>领域的美国学者Monika R. Henziger </a:t>
            </a:r>
            <a:r>
              <a:rPr lang="zh-CN" altLang="en-US" sz="1700" dirty="0" smtClean="0">
                <a:latin typeface="微软雅黑" panose="020B0503020204020204" charset="-122"/>
                <a:ea typeface="微软雅黑" panose="020B0503020204020204" charset="-122"/>
                <a:cs typeface="微软雅黑" panose="020B0503020204020204" charset="-122"/>
                <a:sym typeface="+mn-ea"/>
              </a:rPr>
              <a:t>将</a:t>
            </a:r>
            <a:r>
              <a:rPr lang="zh-CN" altLang="en-US" sz="1700" dirty="0">
                <a:latin typeface="微软雅黑" panose="020B0503020204020204" charset="-122"/>
                <a:ea typeface="微软雅黑" panose="020B0503020204020204" charset="-122"/>
                <a:cs typeface="微软雅黑" panose="020B0503020204020204" charset="-122"/>
                <a:sym typeface="+mn-ea"/>
              </a:rPr>
              <a:t>流数据定义为“只能以事先规定好的顺序被读取一次的数据的一个序列”</a:t>
            </a:r>
            <a:r>
              <a:rPr lang="zh-CN" altLang="en-US" sz="1700" dirty="0" smtClean="0">
                <a:latin typeface="微软雅黑" panose="020B0503020204020204" charset="-122"/>
                <a:ea typeface="微软雅黑" panose="020B0503020204020204" charset="-122"/>
                <a:cs typeface="微软雅黑" panose="020B0503020204020204" charset="-122"/>
                <a:sym typeface="+mn-ea"/>
              </a:rPr>
              <a:t>。数据流</a:t>
            </a:r>
            <a:r>
              <a:rPr lang="zh-CN" altLang="en-US" sz="1700" dirty="0">
                <a:latin typeface="微软雅黑" panose="020B0503020204020204" charset="-122"/>
                <a:ea typeface="微软雅黑" panose="020B0503020204020204" charset="-122"/>
                <a:cs typeface="微软雅黑" panose="020B0503020204020204" charset="-122"/>
                <a:sym typeface="+mn-ea"/>
              </a:rPr>
              <a:t>可采用如下的形式化描述：</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base">
              <a:lnSpc>
                <a:spcPts val="2240"/>
              </a:lnSpc>
              <a:spcAft>
                <a:spcPct val="0"/>
              </a:spcAft>
              <a:buFont typeface="Wingdings" panose="05000000000000000000" charset="0"/>
              <a:buNone/>
            </a:pPr>
            <a:r>
              <a:rPr lang="zh-CN" altLang="en-US" sz="1700" dirty="0">
                <a:latin typeface="微软雅黑" panose="020B0503020204020204" charset="-122"/>
                <a:ea typeface="微软雅黑" panose="020B0503020204020204" charset="-122"/>
                <a:cs typeface="微软雅黑" panose="020B0503020204020204" charset="-122"/>
                <a:sym typeface="+mn-ea"/>
              </a:rPr>
              <a:t>      考虑一个向量α，其属性域为[1 ... n] (n为秩)，则向量α在时间t的状态可表示为</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base">
              <a:lnSpc>
                <a:spcPts val="2240"/>
              </a:lnSpc>
              <a:spcAft>
                <a:spcPct val="0"/>
              </a:spcAft>
              <a:buFont typeface="Wingdings" panose="05000000000000000000" charset="0"/>
              <a:buNone/>
            </a:pPr>
            <a:r>
              <a:rPr lang="zh-CN" altLang="en-US" sz="1700" dirty="0">
                <a:latin typeface="微软雅黑" panose="020B0503020204020204" charset="-122"/>
                <a:ea typeface="微软雅黑" panose="020B0503020204020204" charset="-122"/>
                <a:cs typeface="微软雅黑" panose="020B0503020204020204" charset="-122"/>
                <a:sym typeface="+mn-ea"/>
              </a:rPr>
              <a:t> </a:t>
            </a:r>
            <a:r>
              <a:rPr lang="zh-CN" altLang="en-US" sz="1700" dirty="0" smtClean="0">
                <a:latin typeface="微软雅黑" panose="020B0503020204020204" charset="-122"/>
                <a:ea typeface="微软雅黑" panose="020B0503020204020204" charset="-122"/>
                <a:cs typeface="微软雅黑" panose="020B0503020204020204" charset="-122"/>
                <a:sym typeface="+mn-ea"/>
              </a:rPr>
              <a:t>      </a:t>
            </a:r>
            <a:r>
              <a:rPr lang="en-US" altLang="zh-CN" sz="1700" dirty="0" smtClean="0">
                <a:latin typeface="微软雅黑" panose="020B0503020204020204" charset="-122"/>
                <a:ea typeface="微软雅黑" panose="020B0503020204020204" charset="-122"/>
                <a:cs typeface="微软雅黑" panose="020B0503020204020204" charset="-122"/>
                <a:sym typeface="+mn-ea"/>
              </a:rPr>
              <a:t>	</a:t>
            </a:r>
            <a:r>
              <a:rPr lang="zh-CN" altLang="en-US" sz="1700" dirty="0" smtClean="0">
                <a:latin typeface="微软雅黑" panose="020B0503020204020204" charset="-122"/>
                <a:ea typeface="微软雅黑" panose="020B0503020204020204" charset="-122"/>
                <a:cs typeface="微软雅黑" panose="020B0503020204020204" charset="-122"/>
                <a:sym typeface="+mn-ea"/>
              </a:rPr>
              <a:t>α</a:t>
            </a:r>
            <a:r>
              <a:rPr lang="zh-CN" altLang="en-US" sz="1700" dirty="0">
                <a:latin typeface="微软雅黑" panose="020B0503020204020204" charset="-122"/>
                <a:ea typeface="微软雅黑" panose="020B0503020204020204" charset="-122"/>
                <a:cs typeface="微软雅黑" panose="020B0503020204020204" charset="-122"/>
                <a:sym typeface="+mn-ea"/>
              </a:rPr>
              <a:t>(t) = &lt;α1(t), ... αi (t), ... αn (t) &gt;,  i = 1, 2, ..., n</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base">
              <a:lnSpc>
                <a:spcPts val="2240"/>
              </a:lnSpc>
              <a:spcAft>
                <a:spcPct val="0"/>
              </a:spcAft>
              <a:buFont typeface="Wingdings" panose="05000000000000000000" charset="0"/>
              <a:buNone/>
            </a:pPr>
            <a:r>
              <a:rPr lang="zh-CN" altLang="en-US" sz="1700" dirty="0">
                <a:latin typeface="微软雅黑" panose="020B0503020204020204" charset="-122"/>
                <a:ea typeface="微软雅黑" panose="020B0503020204020204" charset="-122"/>
                <a:cs typeface="微软雅黑" panose="020B0503020204020204" charset="-122"/>
                <a:sym typeface="+mn-ea"/>
              </a:rPr>
              <a:t>可设定在时刻s，α是0向量，即对于所有属性i，αi (s) = 0。</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base">
              <a:lnSpc>
                <a:spcPts val="2240"/>
              </a:lnSpc>
              <a:spcAft>
                <a:spcPct val="0"/>
              </a:spcAft>
              <a:buFont typeface="Wingdings" panose="05000000000000000000" charset="0"/>
              <a:buNone/>
            </a:pPr>
            <a:r>
              <a:rPr lang="zh-CN" altLang="en-US" sz="1700" dirty="0" smtClean="0">
                <a:latin typeface="微软雅黑" panose="020B0503020204020204" charset="-122"/>
                <a:ea typeface="微软雅黑" panose="020B0503020204020204" charset="-122"/>
                <a:cs typeface="微软雅黑" panose="020B0503020204020204" charset="-122"/>
                <a:sym typeface="+mn-ea"/>
              </a:rPr>
              <a:t>      向</a:t>
            </a:r>
            <a:r>
              <a:rPr lang="zh-CN" altLang="en-US" sz="1700" dirty="0">
                <a:latin typeface="微软雅黑" panose="020B0503020204020204" charset="-122"/>
                <a:ea typeface="微软雅黑" panose="020B0503020204020204" charset="-122"/>
                <a:cs typeface="微软雅黑" panose="020B0503020204020204" charset="-122"/>
                <a:sym typeface="+mn-ea"/>
              </a:rPr>
              <a:t>量值的改变是基于时间变量的线性叠加，即时刻t各个分量的更新是基于（t-1）时刻以二元组流的形式出现的。即t时刻第i个更新为(i, ct)，</a:t>
            </a:r>
            <a:r>
              <a:rPr lang="zh-CN" altLang="en-US" sz="1700" dirty="0" smtClean="0">
                <a:latin typeface="微软雅黑" panose="020B0503020204020204" charset="-122"/>
                <a:ea typeface="微软雅黑" panose="020B0503020204020204" charset="-122"/>
                <a:cs typeface="微软雅黑" panose="020B0503020204020204" charset="-122"/>
                <a:sym typeface="+mn-ea"/>
              </a:rPr>
              <a:t>意味着</a:t>
            </a:r>
            <a:endParaRPr lang="en-US" altLang="zh-CN" sz="1700" dirty="0" smtClean="0">
              <a:latin typeface="微软雅黑" panose="020B0503020204020204" charset="-122"/>
              <a:ea typeface="微软雅黑" panose="020B0503020204020204" charset="-122"/>
              <a:cs typeface="微软雅黑" panose="020B0503020204020204" charset="-122"/>
            </a:endParaRPr>
          </a:p>
          <a:p>
            <a:pPr indent="0" fontAlgn="base">
              <a:lnSpc>
                <a:spcPts val="2240"/>
              </a:lnSpc>
              <a:spcAft>
                <a:spcPct val="0"/>
              </a:spcAft>
              <a:buFont typeface="Wingdings" panose="05000000000000000000" charset="0"/>
              <a:buNone/>
            </a:pPr>
            <a:r>
              <a:rPr lang="en-US" altLang="zh-CN" sz="1700" dirty="0" smtClean="0">
                <a:latin typeface="微软雅黑" panose="020B0503020204020204" charset="-122"/>
                <a:ea typeface="微软雅黑" panose="020B0503020204020204" charset="-122"/>
                <a:cs typeface="微软雅黑" panose="020B0503020204020204" charset="-122"/>
                <a:sym typeface="+mn-ea"/>
              </a:rPr>
              <a:t>	</a:t>
            </a:r>
            <a:r>
              <a:rPr lang="zh-CN" altLang="en-US" sz="1700" dirty="0" smtClean="0">
                <a:latin typeface="微软雅黑" panose="020B0503020204020204" charset="-122"/>
                <a:ea typeface="微软雅黑" panose="020B0503020204020204" charset="-122"/>
                <a:cs typeface="微软雅黑" panose="020B0503020204020204" charset="-122"/>
                <a:sym typeface="+mn-ea"/>
              </a:rPr>
              <a:t>α</a:t>
            </a:r>
            <a:r>
              <a:rPr lang="zh-CN" altLang="en-US" sz="1700" dirty="0">
                <a:latin typeface="微软雅黑" panose="020B0503020204020204" charset="-122"/>
                <a:ea typeface="微软雅黑" panose="020B0503020204020204" charset="-122"/>
                <a:cs typeface="微软雅黑" panose="020B0503020204020204" charset="-122"/>
                <a:sym typeface="+mn-ea"/>
              </a:rPr>
              <a:t>i (t) = αi (t-1) + ct</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base">
              <a:lnSpc>
                <a:spcPts val="2240"/>
              </a:lnSpc>
              <a:spcAft>
                <a:spcPct val="0"/>
              </a:spcAft>
              <a:buFont typeface="Wingdings" panose="05000000000000000000" charset="0"/>
              <a:buNone/>
            </a:pPr>
            <a:r>
              <a:rPr lang="zh-CN" altLang="en-US" sz="1700" dirty="0" smtClean="0">
                <a:latin typeface="微软雅黑" panose="020B0503020204020204" charset="-122"/>
                <a:ea typeface="微软雅黑" panose="020B0503020204020204" charset="-122"/>
                <a:cs typeface="微软雅黑" panose="020B0503020204020204" charset="-122"/>
                <a:sym typeface="+mn-ea"/>
              </a:rPr>
              <a:t>      针对</a:t>
            </a:r>
            <a:r>
              <a:rPr lang="zh-CN" altLang="en-US" sz="1700" dirty="0">
                <a:latin typeface="微软雅黑" panose="020B0503020204020204" charset="-122"/>
                <a:ea typeface="微软雅黑" panose="020B0503020204020204" charset="-122"/>
                <a:cs typeface="微软雅黑" panose="020B0503020204020204" charset="-122"/>
                <a:sym typeface="+mn-ea"/>
              </a:rPr>
              <a:t>上述流数据类型的计算模式称为</a:t>
            </a:r>
            <a:r>
              <a:rPr lang="zh-CN" altLang="en-US" sz="1700" dirty="0">
                <a:solidFill>
                  <a:srgbClr val="FF0000"/>
                </a:solidFill>
                <a:latin typeface="微软雅黑" panose="020B0503020204020204" charset="-122"/>
                <a:ea typeface="微软雅黑" panose="020B0503020204020204" charset="-122"/>
                <a:cs typeface="微软雅黑" panose="020B0503020204020204" charset="-122"/>
                <a:sym typeface="+mn-ea"/>
              </a:rPr>
              <a:t>流计算（Stream Computing）</a:t>
            </a:r>
            <a:r>
              <a:rPr lang="zh-CN" altLang="en-US" sz="1700" dirty="0">
                <a:latin typeface="微软雅黑" panose="020B0503020204020204" charset="-122"/>
                <a:ea typeface="微软雅黑" panose="020B0503020204020204" charset="-122"/>
                <a:cs typeface="微软雅黑" panose="020B0503020204020204" charset="-122"/>
                <a:sym typeface="+mn-ea"/>
              </a:rPr>
              <a:t>。</a:t>
            </a:r>
            <a:endParaRPr kumimoji="1" lang="en-US" altLang="zh-CN" sz="1700" dirty="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723265" y="747638"/>
            <a:ext cx="7697130" cy="2925445"/>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US" sz="1700" dirty="0">
                <a:latin typeface="微软雅黑" panose="020B0503020204020204" charset="-122"/>
                <a:ea typeface="微软雅黑" panose="020B0503020204020204" charset="-122"/>
                <a:cs typeface="微软雅黑" panose="020B0503020204020204" charset="-122"/>
                <a:sym typeface="+mn-ea"/>
              </a:rPr>
              <a:t>消息分发策略</a:t>
            </a:r>
            <a:r>
              <a:rPr lang="en-US" altLang="zh-CN" sz="1700" dirty="0">
                <a:latin typeface="微软雅黑" panose="020B0503020204020204" charset="-122"/>
                <a:ea typeface="微软雅黑" panose="020B0503020204020204" charset="-122"/>
                <a:cs typeface="微软雅黑" panose="020B0503020204020204" charset="-122"/>
                <a:sym typeface="+mn-ea"/>
              </a:rPr>
              <a:t>Stream Grouping</a:t>
            </a:r>
            <a:endParaRPr lang="en-US" altLang="zh-CN"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Char char="l"/>
            </a:pPr>
            <a:r>
              <a:rPr lang="en-US" altLang="zh-CN" sz="1700" dirty="0" smtClean="0">
                <a:latin typeface="微软雅黑" panose="020B0503020204020204" charset="-122"/>
                <a:ea typeface="微软雅黑" panose="020B0503020204020204" charset="-122"/>
                <a:cs typeface="微软雅黑" panose="020B0503020204020204" charset="-122"/>
                <a:sym typeface="+mn-ea"/>
              </a:rPr>
              <a:t> Tuple</a:t>
            </a:r>
            <a:r>
              <a:rPr lang="zh-CN" altLang="en-US" sz="1700" dirty="0">
                <a:latin typeface="微软雅黑" panose="020B0503020204020204" charset="-122"/>
                <a:ea typeface="微软雅黑" panose="020B0503020204020204" charset="-122"/>
                <a:cs typeface="微软雅黑" panose="020B0503020204020204" charset="-122"/>
                <a:sym typeface="+mn-ea"/>
              </a:rPr>
              <a:t>序列从上游</a:t>
            </a:r>
            <a:r>
              <a:rPr lang="en-US" altLang="zh-CN" sz="1700" dirty="0">
                <a:latin typeface="微软雅黑" panose="020B0503020204020204" charset="-122"/>
                <a:ea typeface="微软雅黑" panose="020B0503020204020204" charset="-122"/>
                <a:cs typeface="微软雅黑" panose="020B0503020204020204" charset="-122"/>
                <a:sym typeface="+mn-ea"/>
              </a:rPr>
              <a:t>Bolt</a:t>
            </a:r>
            <a:r>
              <a:rPr lang="zh-CN" altLang="en-US" sz="1700" dirty="0">
                <a:latin typeface="微软雅黑" panose="020B0503020204020204" charset="-122"/>
                <a:ea typeface="微软雅黑" panose="020B0503020204020204" charset="-122"/>
                <a:cs typeface="微软雅黑" panose="020B0503020204020204" charset="-122"/>
                <a:sym typeface="+mn-ea"/>
              </a:rPr>
              <a:t>到某个下游</a:t>
            </a:r>
            <a:r>
              <a:rPr lang="en-US" altLang="zh-CN" sz="1700" dirty="0">
                <a:latin typeface="微软雅黑" panose="020B0503020204020204" charset="-122"/>
                <a:ea typeface="微软雅黑" panose="020B0503020204020204" charset="-122"/>
                <a:cs typeface="微软雅黑" panose="020B0503020204020204" charset="-122"/>
                <a:sym typeface="+mn-ea"/>
              </a:rPr>
              <a:t>Bolt</a:t>
            </a:r>
            <a:r>
              <a:rPr lang="zh-CN" altLang="en-US" sz="1700" dirty="0">
                <a:latin typeface="微软雅黑" panose="020B0503020204020204" charset="-122"/>
                <a:ea typeface="微软雅黑" panose="020B0503020204020204" charset="-122"/>
                <a:cs typeface="微软雅黑" panose="020B0503020204020204" charset="-122"/>
                <a:sym typeface="+mn-ea"/>
              </a:rPr>
              <a:t>其多个并发</a:t>
            </a:r>
            <a:r>
              <a:rPr lang="en-US" altLang="zh-CN" sz="1700" dirty="0">
                <a:latin typeface="微软雅黑" panose="020B0503020204020204" charset="-122"/>
                <a:ea typeface="微软雅黑" panose="020B0503020204020204" charset="-122"/>
                <a:cs typeface="微软雅黑" panose="020B0503020204020204" charset="-122"/>
                <a:sym typeface="+mn-ea"/>
              </a:rPr>
              <a:t>Task</a:t>
            </a:r>
            <a:r>
              <a:rPr lang="zh-CN" altLang="en-US" sz="1700" dirty="0">
                <a:latin typeface="微软雅黑" panose="020B0503020204020204" charset="-122"/>
                <a:ea typeface="微软雅黑" panose="020B0503020204020204" charset="-122"/>
                <a:cs typeface="微软雅黑" panose="020B0503020204020204" charset="-122"/>
                <a:sym typeface="+mn-ea"/>
              </a:rPr>
              <a:t>的分组分发方式，如图</a:t>
            </a:r>
            <a:r>
              <a:rPr lang="en-US" altLang="zh-CN" sz="1700" dirty="0">
                <a:latin typeface="微软雅黑" panose="020B0503020204020204" charset="-122"/>
                <a:ea typeface="微软雅黑" panose="020B0503020204020204" charset="-122"/>
                <a:cs typeface="微软雅黑" panose="020B0503020204020204" charset="-122"/>
                <a:sym typeface="+mn-ea"/>
              </a:rPr>
              <a:t>15-22</a:t>
            </a:r>
            <a:r>
              <a:rPr lang="zh-CN" altLang="en-US" sz="1700" dirty="0">
                <a:latin typeface="微软雅黑" panose="020B0503020204020204" charset="-122"/>
                <a:ea typeface="微软雅黑" panose="020B0503020204020204" charset="-122"/>
                <a:cs typeface="微软雅黑" panose="020B0503020204020204" charset="-122"/>
                <a:sym typeface="+mn-ea"/>
              </a:rPr>
              <a:t>所示。</a:t>
            </a:r>
            <a:endParaRPr lang="zh-CN" altLang="en-US" sz="1700" dirty="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endParaRPr lang="zh-CN" altLang="en-US" sz="1700" dirty="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r>
              <a:rPr lang="en-US" altLang="zh-CN" sz="1700" dirty="0">
                <a:latin typeface="微软雅黑" panose="020B0503020204020204" charset="-122"/>
                <a:ea typeface="微软雅黑" panose="020B0503020204020204" charset="-122"/>
                <a:cs typeface="微软雅黑" panose="020B0503020204020204" charset="-122"/>
                <a:sym typeface="+mn-ea"/>
              </a:rPr>
              <a:t>Shuffle Grouping: </a:t>
            </a:r>
            <a:r>
              <a:rPr lang="zh-CN" altLang="en-US" sz="1700" dirty="0">
                <a:latin typeface="微软雅黑" panose="020B0503020204020204" charset="-122"/>
                <a:ea typeface="微软雅黑" panose="020B0503020204020204" charset="-122"/>
                <a:cs typeface="微软雅黑" panose="020B0503020204020204" charset="-122"/>
                <a:sym typeface="+mn-ea"/>
              </a:rPr>
              <a:t>随机分组</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dirty="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Fields Grouping</a:t>
            </a:r>
            <a:r>
              <a:rPr lang="zh-CN" altLang="en-US" sz="1700" dirty="0">
                <a:latin typeface="微软雅黑" panose="020B0503020204020204" charset="-122"/>
                <a:ea typeface="微软雅黑" panose="020B0503020204020204" charset="-122"/>
                <a:cs typeface="微软雅黑" panose="020B0503020204020204" charset="-122"/>
                <a:sym typeface="+mn-ea"/>
              </a:rPr>
              <a:t>：按字段分组</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zh-CN" altLang="en-US" sz="1700" dirty="0" smtClean="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r>
              <a:rPr lang="zh-CN" altLang="en-US" sz="1700" dirty="0" smtClean="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All Grouping</a:t>
            </a:r>
            <a:r>
              <a:rPr lang="zh-CN" altLang="en-US" sz="1700" dirty="0">
                <a:latin typeface="微软雅黑" panose="020B0503020204020204" charset="-122"/>
                <a:ea typeface="微软雅黑" panose="020B0503020204020204" charset="-122"/>
                <a:cs typeface="微软雅黑" panose="020B0503020204020204" charset="-122"/>
                <a:sym typeface="+mn-ea"/>
              </a:rPr>
              <a:t>：广播发送</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zh-CN" altLang="en-US" sz="1700" dirty="0" smtClean="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r>
              <a:rPr lang="zh-CN" altLang="en-US" sz="1700" dirty="0" smtClean="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Global Grouping: </a:t>
            </a:r>
            <a:r>
              <a:rPr lang="zh-CN" altLang="en-US" sz="1700" dirty="0">
                <a:latin typeface="微软雅黑" panose="020B0503020204020204" charset="-122"/>
                <a:ea typeface="微软雅黑" panose="020B0503020204020204" charset="-122"/>
                <a:cs typeface="微软雅黑" panose="020B0503020204020204" charset="-122"/>
                <a:sym typeface="+mn-ea"/>
              </a:rPr>
              <a:t>全局分组</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zh-CN" altLang="en-US" sz="1700" dirty="0" smtClean="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r>
              <a:rPr lang="zh-CN" altLang="en-US" sz="1700" dirty="0" smtClean="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Non-Grouping: </a:t>
            </a:r>
            <a:r>
              <a:rPr lang="zh-CN" altLang="en-US" sz="1700" dirty="0">
                <a:latin typeface="微软雅黑" panose="020B0503020204020204" charset="-122"/>
                <a:ea typeface="微软雅黑" panose="020B0503020204020204" charset="-122"/>
                <a:cs typeface="微软雅黑" panose="020B0503020204020204" charset="-122"/>
                <a:sym typeface="+mn-ea"/>
              </a:rPr>
              <a:t>不分组</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zh-CN" altLang="en-US" sz="1700" dirty="0" smtClean="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r>
              <a:rPr lang="zh-CN" altLang="en-US" sz="1700" dirty="0" smtClean="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Direct Grouping: </a:t>
            </a:r>
            <a:r>
              <a:rPr lang="zh-CN" altLang="en-US" sz="1700" dirty="0">
                <a:latin typeface="微软雅黑" panose="020B0503020204020204" charset="-122"/>
                <a:ea typeface="微软雅黑" panose="020B0503020204020204" charset="-122"/>
                <a:cs typeface="微软雅黑" panose="020B0503020204020204" charset="-122"/>
                <a:sym typeface="+mn-ea"/>
              </a:rPr>
              <a:t>直接分组</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endParaRPr lang="en-US" altLang="zh-CN" sz="1700" dirty="0" smtClean="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计算架构</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pic>
        <p:nvPicPr>
          <p:cNvPr id="9" name="图片 8"/>
          <p:cNvPicPr>
            <a:picLocks noChangeAspect="1"/>
          </p:cNvPicPr>
          <p:nvPr/>
        </p:nvPicPr>
        <p:blipFill>
          <a:blip r:embed="rId1" cstate="print"/>
          <a:stretch>
            <a:fillRect/>
          </a:stretch>
        </p:blipFill>
        <p:spPr>
          <a:xfrm>
            <a:off x="4660900" y="1390015"/>
            <a:ext cx="3590290" cy="3032125"/>
          </a:xfrm>
          <a:prstGeom prst="rect">
            <a:avLst/>
          </a:prstGeom>
        </p:spPr>
      </p:pic>
      <p:sp>
        <p:nvSpPr>
          <p:cNvPr id="15" name="矩形 14"/>
          <p:cNvSpPr/>
          <p:nvPr/>
        </p:nvSpPr>
        <p:spPr>
          <a:xfrm>
            <a:off x="4660924" y="4422328"/>
            <a:ext cx="3813865" cy="369332"/>
          </a:xfrm>
          <a:prstGeom prst="rect">
            <a:avLst/>
          </a:prstGeom>
        </p:spPr>
        <p:txBody>
          <a:bodyPr wrap="none">
            <a:spAutoFit/>
          </a:bodyPr>
          <a:p>
            <a:r>
              <a:rPr lang="zh-CN" altLang="en-US" dirty="0"/>
              <a:t>图</a:t>
            </a:r>
            <a:r>
              <a:rPr lang="en-US" altLang="zh-CN" dirty="0"/>
              <a:t>15-22  </a:t>
            </a:r>
            <a:r>
              <a:rPr lang="zh-CN" altLang="en-US" dirty="0"/>
              <a:t>分发策略</a:t>
            </a:r>
            <a:r>
              <a:rPr lang="en-US" altLang="zh-CN" dirty="0"/>
              <a:t>Stream Grouping</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723265" y="747638"/>
            <a:ext cx="7697130" cy="1355725"/>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US" sz="1700">
                <a:latin typeface="微软雅黑" panose="020B0503020204020204" charset="-122"/>
                <a:ea typeface="微软雅黑" panose="020B0503020204020204" charset="-122"/>
                <a:cs typeface="微软雅黑" panose="020B0503020204020204" charset="-122"/>
                <a:sym typeface="+mn-ea"/>
              </a:rPr>
              <a:t>逻辑视图</a:t>
            </a:r>
            <a:r>
              <a:rPr lang="en-US" altLang="zh-CN" sz="1700">
                <a:latin typeface="微软雅黑" panose="020B0503020204020204" charset="-122"/>
                <a:ea typeface="微软雅黑" panose="020B0503020204020204" charset="-122"/>
                <a:cs typeface="微软雅黑" panose="020B0503020204020204" charset="-122"/>
                <a:sym typeface="+mn-ea"/>
              </a:rPr>
              <a:t>Topology</a:t>
            </a:r>
            <a:endParaRPr lang="en-US" altLang="zh-CN" sz="170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en-US" altLang="zh-CN" sz="1700">
                <a:latin typeface="微软雅黑" panose="020B0503020204020204" charset="-122"/>
                <a:ea typeface="微软雅黑" panose="020B0503020204020204" charset="-122"/>
                <a:cs typeface="微软雅黑" panose="020B0503020204020204" charset="-122"/>
                <a:sym typeface="+mn-ea"/>
              </a:rPr>
              <a:t>     Topology</a:t>
            </a:r>
            <a:r>
              <a:rPr lang="zh-CN" altLang="en-US" sz="1700">
                <a:latin typeface="微软雅黑" panose="020B0503020204020204" charset="-122"/>
                <a:ea typeface="微软雅黑" panose="020B0503020204020204" charset="-122"/>
                <a:cs typeface="微软雅黑" panose="020B0503020204020204" charset="-122"/>
                <a:sym typeface="+mn-ea"/>
              </a:rPr>
              <a:t>是一个由</a:t>
            </a:r>
            <a:r>
              <a:rPr lang="en-US" altLang="zh-CN" sz="1700">
                <a:latin typeface="微软雅黑" panose="020B0503020204020204" charset="-122"/>
                <a:ea typeface="微软雅黑" panose="020B0503020204020204" charset="-122"/>
                <a:cs typeface="微软雅黑" panose="020B0503020204020204" charset="-122"/>
                <a:sym typeface="+mn-ea"/>
              </a:rPr>
              <a:t>Spout</a:t>
            </a:r>
            <a:r>
              <a:rPr lang="zh-CN" altLang="en-US" sz="1700">
                <a:latin typeface="微软雅黑" panose="020B0503020204020204" charset="-122"/>
                <a:ea typeface="微软雅黑" panose="020B0503020204020204" charset="-122"/>
                <a:cs typeface="微软雅黑" panose="020B0503020204020204" charset="-122"/>
                <a:sym typeface="+mn-ea"/>
              </a:rPr>
              <a:t>源，</a:t>
            </a:r>
            <a:r>
              <a:rPr lang="en-US" altLang="zh-CN" sz="1700">
                <a:latin typeface="微软雅黑" panose="020B0503020204020204" charset="-122"/>
                <a:ea typeface="微软雅黑" panose="020B0503020204020204" charset="-122"/>
                <a:cs typeface="微软雅黑" panose="020B0503020204020204" charset="-122"/>
                <a:sym typeface="+mn-ea"/>
              </a:rPr>
              <a:t>Bolt</a:t>
            </a:r>
            <a:r>
              <a:rPr lang="zh-CN" altLang="en-US" sz="1700">
                <a:latin typeface="微软雅黑" panose="020B0503020204020204" charset="-122"/>
                <a:ea typeface="微软雅黑" panose="020B0503020204020204" charset="-122"/>
                <a:cs typeface="微软雅黑" panose="020B0503020204020204" charset="-122"/>
                <a:sym typeface="+mn-ea"/>
              </a:rPr>
              <a:t>节点，</a:t>
            </a:r>
            <a:r>
              <a:rPr lang="en-US" altLang="zh-CN" sz="1700">
                <a:latin typeface="微软雅黑" panose="020B0503020204020204" charset="-122"/>
                <a:ea typeface="微软雅黑" panose="020B0503020204020204" charset="-122"/>
                <a:cs typeface="微软雅黑" panose="020B0503020204020204" charset="-122"/>
                <a:sym typeface="+mn-ea"/>
              </a:rPr>
              <a:t>Tuple</a:t>
            </a:r>
            <a:r>
              <a:rPr lang="zh-CN" altLang="en-US" sz="1700">
                <a:latin typeface="微软雅黑" panose="020B0503020204020204" charset="-122"/>
                <a:ea typeface="微软雅黑" panose="020B0503020204020204" charset="-122"/>
                <a:cs typeface="微软雅黑" panose="020B0503020204020204" charset="-122"/>
                <a:sym typeface="+mn-ea"/>
              </a:rPr>
              <a:t>流，</a:t>
            </a:r>
            <a:r>
              <a:rPr lang="en-US" altLang="zh-CN" sz="1700">
                <a:latin typeface="微软雅黑" panose="020B0503020204020204" charset="-122"/>
                <a:ea typeface="微软雅黑" panose="020B0503020204020204" charset="-122"/>
                <a:cs typeface="微软雅黑" panose="020B0503020204020204" charset="-122"/>
                <a:sym typeface="+mn-ea"/>
              </a:rPr>
              <a:t>Stream Grouping</a:t>
            </a:r>
            <a:r>
              <a:rPr lang="zh-CN" altLang="en-US" sz="1700">
                <a:latin typeface="微软雅黑" panose="020B0503020204020204" charset="-122"/>
                <a:ea typeface="微软雅黑" panose="020B0503020204020204" charset="-122"/>
                <a:cs typeface="微软雅黑" panose="020B0503020204020204" charset="-122"/>
                <a:sym typeface="+mn-ea"/>
              </a:rPr>
              <a:t>分发方式组成的一个有向图（</a:t>
            </a:r>
            <a:r>
              <a:rPr lang="en-US" altLang="zh-CN" sz="1700">
                <a:latin typeface="微软雅黑" panose="020B0503020204020204" charset="-122"/>
                <a:ea typeface="微软雅黑" panose="020B0503020204020204" charset="-122"/>
                <a:cs typeface="微软雅黑" panose="020B0503020204020204" charset="-122"/>
                <a:sym typeface="+mn-ea"/>
              </a:rPr>
              <a:t>DAG</a:t>
            </a:r>
            <a:r>
              <a:rPr lang="zh-CN" altLang="en-US" sz="1700">
                <a:latin typeface="微软雅黑" panose="020B0503020204020204" charset="-122"/>
                <a:ea typeface="微软雅黑" panose="020B0503020204020204" charset="-122"/>
                <a:cs typeface="微软雅黑" panose="020B0503020204020204" charset="-122"/>
                <a:sym typeface="+mn-ea"/>
              </a:rPr>
              <a:t>），代表了一个</a:t>
            </a:r>
            <a:r>
              <a:rPr lang="en-US" altLang="zh-CN" sz="1700">
                <a:latin typeface="微软雅黑" panose="020B0503020204020204" charset="-122"/>
                <a:ea typeface="微软雅黑" panose="020B0503020204020204" charset="-122"/>
                <a:cs typeface="微软雅黑" panose="020B0503020204020204" charset="-122"/>
                <a:sym typeface="+mn-ea"/>
              </a:rPr>
              <a:t>Storm</a:t>
            </a:r>
            <a:r>
              <a:rPr lang="zh-CN" altLang="en-US" sz="1700">
                <a:latin typeface="微软雅黑" panose="020B0503020204020204" charset="-122"/>
                <a:ea typeface="微软雅黑" panose="020B0503020204020204" charset="-122"/>
                <a:cs typeface="微软雅黑" panose="020B0503020204020204" charset="-122"/>
                <a:sym typeface="+mn-ea"/>
              </a:rPr>
              <a:t>作业（</a:t>
            </a:r>
            <a:r>
              <a:rPr lang="en-US" altLang="zh-CN" sz="1700">
                <a:latin typeface="微软雅黑" panose="020B0503020204020204" charset="-122"/>
                <a:ea typeface="微软雅黑" panose="020B0503020204020204" charset="-122"/>
                <a:cs typeface="微软雅黑" panose="020B0503020204020204" charset="-122"/>
                <a:sym typeface="+mn-ea"/>
              </a:rPr>
              <a:t>Job</a:t>
            </a:r>
            <a:r>
              <a:rPr lang="zh-CN" altLang="en-US" sz="1700">
                <a:latin typeface="微软雅黑" panose="020B0503020204020204" charset="-122"/>
                <a:ea typeface="微软雅黑" panose="020B0503020204020204" charset="-122"/>
                <a:cs typeface="微软雅黑" panose="020B0503020204020204" charset="-122"/>
                <a:sym typeface="+mn-ea"/>
              </a:rPr>
              <a:t>）的逻辑架构，如图</a:t>
            </a:r>
            <a:r>
              <a:rPr lang="en-US" altLang="zh-CN" sz="1700">
                <a:latin typeface="微软雅黑" panose="020B0503020204020204" charset="-122"/>
                <a:ea typeface="微软雅黑" panose="020B0503020204020204" charset="-122"/>
                <a:cs typeface="微软雅黑" panose="020B0503020204020204" charset="-122"/>
                <a:sym typeface="+mn-ea"/>
              </a:rPr>
              <a:t>15-23</a:t>
            </a:r>
            <a:r>
              <a:rPr lang="zh-CN" altLang="en-US" sz="1700">
                <a:latin typeface="微软雅黑" panose="020B0503020204020204" charset="-122"/>
                <a:ea typeface="微软雅黑" panose="020B0503020204020204" charset="-122"/>
                <a:cs typeface="微软雅黑" panose="020B0503020204020204" charset="-122"/>
                <a:sym typeface="+mn-ea"/>
              </a:rPr>
              <a:t>所示。</a:t>
            </a:r>
            <a:endParaRPr lang="zh-CN" altLang="en-US" sz="170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endParaRPr lang="en-US" altLang="zh-CN" sz="1700" dirty="0" smtClean="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计算架构</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sp>
        <p:nvSpPr>
          <p:cNvPr id="14" name="文本框 13"/>
          <p:cNvSpPr txBox="1"/>
          <p:nvPr/>
        </p:nvSpPr>
        <p:spPr>
          <a:xfrm>
            <a:off x="723265" y="2096135"/>
            <a:ext cx="4259580" cy="2861310"/>
          </a:xfrm>
          <a:prstGeom prst="rect">
            <a:avLst/>
          </a:prstGeom>
          <a:noFill/>
        </p:spPr>
        <p:txBody>
          <a:bodyPr wrap="square" rtlCol="0">
            <a:spAutoFit/>
          </a:bodyPr>
          <a:p>
            <a:pPr indent="0" fontAlgn="auto">
              <a:lnSpc>
                <a:spcPct val="100000"/>
              </a:lnSpc>
              <a:buFont typeface="Wingdings" panose="05000000000000000000" pitchFamily="2" charset="2"/>
              <a:buNone/>
            </a:pP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对数据的处理逻辑与算法封装在</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里，那么一个</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作业的计算流程就封装在</a:t>
            </a:r>
            <a:r>
              <a:rPr lang="en-US" altLang="zh-CN" sz="1800" dirty="0">
                <a:latin typeface="微软雅黑" panose="020B0503020204020204" charset="-122"/>
                <a:ea typeface="微软雅黑" panose="020B0503020204020204" charset="-122"/>
                <a:cs typeface="微软雅黑" panose="020B0503020204020204" charset="-122"/>
                <a:sym typeface="+mn-ea"/>
              </a:rPr>
              <a:t>Topology</a:t>
            </a:r>
            <a:r>
              <a:rPr lang="zh-CN" altLang="en-US" sz="1800" dirty="0">
                <a:latin typeface="微软雅黑" panose="020B0503020204020204" charset="-122"/>
                <a:ea typeface="微软雅黑" panose="020B0503020204020204" charset="-122"/>
                <a:cs typeface="微软雅黑" panose="020B0503020204020204" charset="-122"/>
                <a:sym typeface="+mn-ea"/>
              </a:rPr>
              <a:t>里。因此，一个设计好的</a:t>
            </a:r>
            <a:r>
              <a:rPr lang="en-US" altLang="zh-CN" sz="1800" dirty="0">
                <a:latin typeface="微软雅黑" panose="020B0503020204020204" charset="-122"/>
                <a:ea typeface="微软雅黑" panose="020B0503020204020204" charset="-122"/>
                <a:cs typeface="微软雅黑" panose="020B0503020204020204" charset="-122"/>
                <a:sym typeface="+mn-ea"/>
              </a:rPr>
              <a:t>Topology</a:t>
            </a:r>
            <a:r>
              <a:rPr lang="zh-CN" altLang="en-US" sz="1800" dirty="0">
                <a:latin typeface="微软雅黑" panose="020B0503020204020204" charset="-122"/>
                <a:ea typeface="微软雅黑" panose="020B0503020204020204" charset="-122"/>
                <a:cs typeface="微软雅黑" panose="020B0503020204020204" charset="-122"/>
                <a:sym typeface="+mn-ea"/>
              </a:rPr>
              <a:t>可以提交到</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集群去执行</a:t>
            </a:r>
            <a:r>
              <a:rPr lang="zh-CN" altLang="en-US" sz="1800" dirty="0" smtClean="0">
                <a:latin typeface="微软雅黑" panose="020B0503020204020204" charset="-122"/>
                <a:ea typeface="微软雅黑" panose="020B0503020204020204" charset="-122"/>
                <a:cs typeface="微软雅黑" panose="020B0503020204020204" charset="-122"/>
                <a:sym typeface="+mn-ea"/>
              </a:rPr>
              <a:t>。</a:t>
            </a:r>
            <a:endParaRPr lang="en-US" altLang="zh-CN" sz="1800" dirty="0" smtClean="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en-US" altLang="zh-CN" sz="1800" dirty="0">
                <a:latin typeface="微软雅黑" panose="020B0503020204020204" charset="-122"/>
                <a:ea typeface="微软雅黑" panose="020B0503020204020204" charset="-122"/>
                <a:cs typeface="微软雅黑" panose="020B0503020204020204" charset="-122"/>
                <a:sym typeface="+mn-ea"/>
              </a:rPr>
              <a:t>Topology</a:t>
            </a:r>
            <a:r>
              <a:rPr lang="zh-CN" altLang="en-US" sz="1800" dirty="0">
                <a:latin typeface="微软雅黑" panose="020B0503020204020204" charset="-122"/>
                <a:ea typeface="微软雅黑" panose="020B0503020204020204" charset="-122"/>
                <a:cs typeface="微软雅黑" panose="020B0503020204020204" charset="-122"/>
                <a:sym typeface="+mn-ea"/>
              </a:rPr>
              <a:t>只是一个</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作业流程的逻辑设计，真正要实现这个逻辑设计，还需要</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的系统架构或物理模型来支撑。</a:t>
            </a:r>
            <a:endParaRPr lang="zh-CN" altLang="en-US" sz="1800" dirty="0">
              <a:latin typeface="微软雅黑" panose="020B0503020204020204" charset="-122"/>
              <a:ea typeface="微软雅黑" panose="020B0503020204020204" charset="-122"/>
              <a:cs typeface="微软雅黑" panose="020B0503020204020204" charset="-122"/>
            </a:endParaRPr>
          </a:p>
          <a:p>
            <a:endParaRPr lang="zh-CN" altLang="en-US" sz="1800"/>
          </a:p>
        </p:txBody>
      </p:sp>
      <p:pic>
        <p:nvPicPr>
          <p:cNvPr id="17" name="图片 16"/>
          <p:cNvPicPr>
            <a:picLocks noChangeAspect="1"/>
          </p:cNvPicPr>
          <p:nvPr/>
        </p:nvPicPr>
        <p:blipFill>
          <a:blip r:embed="rId1" cstate="print"/>
          <a:stretch>
            <a:fillRect/>
          </a:stretch>
        </p:blipFill>
        <p:spPr>
          <a:xfrm>
            <a:off x="4442127" y="1418370"/>
            <a:ext cx="5315417" cy="3066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723265" y="747395"/>
            <a:ext cx="3709035" cy="3187065"/>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en-US" altLang="zh-CN" sz="1700" dirty="0">
                <a:latin typeface="微软雅黑" panose="020B0503020204020204" charset="-122"/>
                <a:ea typeface="微软雅黑" panose="020B0503020204020204" charset="-122"/>
                <a:cs typeface="微软雅黑" panose="020B0503020204020204" charset="-122"/>
                <a:sym typeface="+mn-ea"/>
              </a:rPr>
              <a:t>Storm</a:t>
            </a:r>
            <a:r>
              <a:rPr lang="zh-CN" altLang="en-US" sz="1700" dirty="0">
                <a:latin typeface="微软雅黑" panose="020B0503020204020204" charset="-122"/>
                <a:ea typeface="微软雅黑" panose="020B0503020204020204" charset="-122"/>
                <a:cs typeface="微软雅黑" panose="020B0503020204020204" charset="-122"/>
                <a:sym typeface="+mn-ea"/>
              </a:rPr>
              <a:t>的计算体系也采用了主从（</a:t>
            </a:r>
            <a:r>
              <a:rPr lang="en-US" altLang="zh-CN" sz="1700" dirty="0">
                <a:latin typeface="微软雅黑" panose="020B0503020204020204" charset="-122"/>
                <a:ea typeface="微软雅黑" panose="020B0503020204020204" charset="-122"/>
                <a:cs typeface="微软雅黑" panose="020B0503020204020204" charset="-122"/>
                <a:sym typeface="+mn-ea"/>
              </a:rPr>
              <a:t>Master/Slave</a:t>
            </a:r>
            <a:r>
              <a:rPr lang="zh-CN" altLang="en-US" sz="1700" dirty="0">
                <a:latin typeface="微软雅黑" panose="020B0503020204020204" charset="-122"/>
                <a:ea typeface="微软雅黑" panose="020B0503020204020204" charset="-122"/>
                <a:cs typeface="微软雅黑" panose="020B0503020204020204" charset="-122"/>
                <a:sym typeface="+mn-ea"/>
              </a:rPr>
              <a:t>）架构，主要有两类节点：主节点</a:t>
            </a:r>
            <a:r>
              <a:rPr lang="en-US" altLang="zh-CN" sz="1700" dirty="0">
                <a:latin typeface="微软雅黑" panose="020B0503020204020204" charset="-122"/>
                <a:ea typeface="微软雅黑" panose="020B0503020204020204" charset="-122"/>
                <a:cs typeface="微软雅黑" panose="020B0503020204020204" charset="-122"/>
                <a:sym typeface="+mn-ea"/>
              </a:rPr>
              <a:t>Master</a:t>
            </a:r>
            <a:r>
              <a:rPr lang="zh-CN" altLang="en-US" sz="1700" dirty="0">
                <a:latin typeface="微软雅黑" panose="020B0503020204020204" charset="-122"/>
                <a:ea typeface="微软雅黑" panose="020B0503020204020204" charset="-122"/>
                <a:cs typeface="微软雅黑" panose="020B0503020204020204" charset="-122"/>
                <a:sym typeface="+mn-ea"/>
              </a:rPr>
              <a:t>和工作节点</a:t>
            </a:r>
            <a:r>
              <a:rPr lang="en-US" altLang="zh-CN" sz="1700" dirty="0">
                <a:latin typeface="微软雅黑" panose="020B0503020204020204" charset="-122"/>
                <a:ea typeface="微软雅黑" panose="020B0503020204020204" charset="-122"/>
                <a:cs typeface="微软雅黑" panose="020B0503020204020204" charset="-122"/>
                <a:sym typeface="+mn-ea"/>
              </a:rPr>
              <a:t>Slaves</a:t>
            </a:r>
            <a:r>
              <a:rPr lang="zh-CN" altLang="en-US" sz="1700" dirty="0">
                <a:latin typeface="微软雅黑" panose="020B0503020204020204" charset="-122"/>
                <a:ea typeface="微软雅黑" panose="020B0503020204020204" charset="-122"/>
                <a:cs typeface="微软雅黑" panose="020B0503020204020204" charset="-122"/>
                <a:sym typeface="+mn-ea"/>
              </a:rPr>
              <a:t>，如图</a:t>
            </a:r>
            <a:r>
              <a:rPr lang="en-US" altLang="zh-CN" sz="1700" dirty="0">
                <a:latin typeface="微软雅黑" panose="020B0503020204020204" charset="-122"/>
                <a:ea typeface="微软雅黑" panose="020B0503020204020204" charset="-122"/>
                <a:cs typeface="微软雅黑" panose="020B0503020204020204" charset="-122"/>
                <a:sym typeface="+mn-ea"/>
              </a:rPr>
              <a:t>15-24</a:t>
            </a:r>
            <a:r>
              <a:rPr lang="zh-CN" altLang="en-US" sz="1700" dirty="0">
                <a:latin typeface="微软雅黑" panose="020B0503020204020204" charset="-122"/>
                <a:ea typeface="微软雅黑" panose="020B0503020204020204" charset="-122"/>
                <a:cs typeface="微软雅黑" panose="020B0503020204020204" charset="-122"/>
                <a:sym typeface="+mn-ea"/>
              </a:rPr>
              <a:t>所示。主节点上运行一个叫做</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的守护进程，类似于</a:t>
            </a:r>
            <a:r>
              <a:rPr lang="en-US" altLang="zh-CN" sz="1700" dirty="0">
                <a:latin typeface="微软雅黑" panose="020B0503020204020204" charset="-122"/>
                <a:ea typeface="微软雅黑" panose="020B0503020204020204" charset="-122"/>
                <a:cs typeface="微软雅黑" panose="020B0503020204020204" charset="-122"/>
                <a:sym typeface="+mn-ea"/>
              </a:rPr>
              <a:t>Hadoop</a:t>
            </a:r>
            <a:r>
              <a:rPr lang="zh-CN" altLang="en-US" sz="1700" dirty="0">
                <a:latin typeface="微软雅黑" panose="020B0503020204020204" charset="-122"/>
                <a:ea typeface="微软雅黑" panose="020B0503020204020204" charset="-122"/>
                <a:cs typeface="微软雅黑" panose="020B0503020204020204" charset="-122"/>
                <a:sym typeface="+mn-ea"/>
              </a:rPr>
              <a:t>的</a:t>
            </a:r>
            <a:r>
              <a:rPr lang="en-US" altLang="zh-CN" sz="1700" dirty="0" err="1">
                <a:latin typeface="微软雅黑" panose="020B0503020204020204" charset="-122"/>
                <a:ea typeface="微软雅黑" panose="020B0503020204020204" charset="-122"/>
                <a:cs typeface="微软雅黑" panose="020B0503020204020204" charset="-122"/>
                <a:sym typeface="+mn-ea"/>
              </a:rPr>
              <a:t>JobTracker</a:t>
            </a:r>
            <a:r>
              <a:rPr lang="zh-CN" altLang="en-US" sz="1700" dirty="0">
                <a:latin typeface="微软雅黑" panose="020B0503020204020204" charset="-122"/>
                <a:ea typeface="微软雅黑" panose="020B0503020204020204" charset="-122"/>
                <a:cs typeface="微软雅黑" panose="020B0503020204020204" charset="-122"/>
                <a:sym typeface="+mn-ea"/>
              </a:rPr>
              <a:t>，负责集群的任务分发和故障监测。</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通过一组</a:t>
            </a:r>
            <a:r>
              <a:rPr lang="en-US" altLang="zh-CN" sz="1700" dirty="0">
                <a:latin typeface="微软雅黑" panose="020B0503020204020204" charset="-122"/>
                <a:ea typeface="微软雅黑" panose="020B0503020204020204" charset="-122"/>
                <a:cs typeface="微软雅黑" panose="020B0503020204020204" charset="-122"/>
                <a:sym typeface="+mn-ea"/>
              </a:rPr>
              <a:t>Zookeeper</a:t>
            </a:r>
            <a:r>
              <a:rPr lang="zh-CN" altLang="en-US" sz="1700" dirty="0">
                <a:latin typeface="微软雅黑" panose="020B0503020204020204" charset="-122"/>
                <a:ea typeface="微软雅黑" panose="020B0503020204020204" charset="-122"/>
                <a:cs typeface="微软雅黑" panose="020B0503020204020204" charset="-122"/>
                <a:sym typeface="+mn-ea"/>
              </a:rPr>
              <a:t>管理众多的工作节点。每个工作节点运行一个叫做</a:t>
            </a:r>
            <a:r>
              <a:rPr lang="en-US" altLang="zh-CN" sz="1700" dirty="0">
                <a:latin typeface="微软雅黑" panose="020B0503020204020204" charset="-122"/>
                <a:ea typeface="微软雅黑" panose="020B0503020204020204" charset="-122"/>
                <a:cs typeface="微软雅黑" panose="020B0503020204020204" charset="-122"/>
                <a:sym typeface="+mn-ea"/>
              </a:rPr>
              <a:t>Supervisor</a:t>
            </a:r>
            <a:r>
              <a:rPr lang="zh-CN" altLang="en-US" sz="1700" dirty="0">
                <a:latin typeface="微软雅黑" panose="020B0503020204020204" charset="-122"/>
                <a:ea typeface="微软雅黑" panose="020B0503020204020204" charset="-122"/>
                <a:cs typeface="微软雅黑" panose="020B0503020204020204" charset="-122"/>
                <a:sym typeface="+mn-ea"/>
              </a:rPr>
              <a:t>的守护进程，监听本地节点状态，根据</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的指令在必要时启动和关闭本节点的工作进程。</a:t>
            </a:r>
            <a:endParaRPr lang="en-US" altLang="zh-CN" sz="1700" dirty="0" smtClean="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计算架构</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pic>
        <p:nvPicPr>
          <p:cNvPr id="9" name="图片 8"/>
          <p:cNvPicPr>
            <a:picLocks noChangeAspect="1"/>
          </p:cNvPicPr>
          <p:nvPr/>
        </p:nvPicPr>
        <p:blipFill>
          <a:blip r:embed="rId1" cstate="print"/>
          <a:stretch>
            <a:fillRect/>
          </a:stretch>
        </p:blipFill>
        <p:spPr>
          <a:xfrm>
            <a:off x="4650536" y="747592"/>
            <a:ext cx="4023179" cy="366556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723265" y="663818"/>
            <a:ext cx="7697130" cy="4233545"/>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en-US" altLang="zh-CN" sz="1700">
                <a:latin typeface="微软雅黑" panose="020B0503020204020204" charset="-122"/>
                <a:ea typeface="微软雅黑" panose="020B0503020204020204" charset="-122"/>
                <a:cs typeface="微软雅黑" panose="020B0503020204020204" charset="-122"/>
                <a:sym typeface="+mn-ea"/>
              </a:rPr>
              <a:t>Storm</a:t>
            </a:r>
            <a:r>
              <a:rPr lang="zh-CN" altLang="en-US" sz="1700">
                <a:latin typeface="微软雅黑" panose="020B0503020204020204" charset="-122"/>
                <a:ea typeface="微软雅黑" panose="020B0503020204020204" charset="-122"/>
                <a:cs typeface="微软雅黑" panose="020B0503020204020204" charset="-122"/>
                <a:sym typeface="+mn-ea"/>
              </a:rPr>
              <a:t>的系统架构（物理视图）包含如下组件：</a:t>
            </a:r>
            <a:endParaRPr lang="zh-CN" altLang="en-US" sz="1700">
              <a:latin typeface="微软雅黑" panose="020B0503020204020204" charset="-122"/>
              <a:ea typeface="微软雅黑" panose="020B0503020204020204" charset="-122"/>
              <a:cs typeface="微软雅黑" panose="020B0503020204020204" charset="-122"/>
            </a:endParaRPr>
          </a:p>
          <a:p>
            <a:pPr lvl="0"/>
            <a:r>
              <a:rPr lang="en-US" altLang="zh-CN" sz="1700">
                <a:latin typeface="微软雅黑" panose="020B0503020204020204" charset="-122"/>
                <a:ea typeface="微软雅黑" panose="020B0503020204020204" charset="-122"/>
                <a:cs typeface="微软雅黑" panose="020B0503020204020204" charset="-122"/>
                <a:sym typeface="+mn-ea"/>
              </a:rPr>
              <a:t>Storm</a:t>
            </a:r>
            <a:r>
              <a:rPr lang="zh-CN" altLang="en-US" sz="1700">
                <a:latin typeface="微软雅黑" panose="020B0503020204020204" charset="-122"/>
                <a:ea typeface="微软雅黑" panose="020B0503020204020204" charset="-122"/>
                <a:cs typeface="微软雅黑" panose="020B0503020204020204" charset="-122"/>
                <a:sym typeface="+mn-ea"/>
              </a:rPr>
              <a:t>主控程序	</a:t>
            </a:r>
            <a:r>
              <a:rPr lang="en-US" altLang="zh-CN" sz="1700">
                <a:latin typeface="微软雅黑" panose="020B0503020204020204" charset="-122"/>
                <a:ea typeface="微软雅黑" panose="020B0503020204020204" charset="-122"/>
                <a:cs typeface="微软雅黑" panose="020B0503020204020204" charset="-122"/>
                <a:sym typeface="+mn-ea"/>
              </a:rPr>
              <a:t>Nimbus</a:t>
            </a:r>
            <a:endParaRPr lang="en-US" altLang="zh-CN" sz="1700">
              <a:latin typeface="微软雅黑" panose="020B0503020204020204" charset="-122"/>
              <a:ea typeface="微软雅黑" panose="020B0503020204020204" charset="-122"/>
              <a:cs typeface="微软雅黑" panose="020B0503020204020204" charset="-122"/>
            </a:endParaRPr>
          </a:p>
          <a:p>
            <a:pPr lvl="0"/>
            <a:r>
              <a:rPr lang="zh-CN" altLang="en-US" sz="1700">
                <a:latin typeface="微软雅黑" panose="020B0503020204020204" charset="-122"/>
                <a:ea typeface="微软雅黑" panose="020B0503020204020204" charset="-122"/>
                <a:cs typeface="微软雅黑" panose="020B0503020204020204" charset="-122"/>
                <a:sym typeface="+mn-ea"/>
              </a:rPr>
              <a:t>集群调度器		</a:t>
            </a:r>
            <a:r>
              <a:rPr lang="en-US" altLang="zh-CN" sz="1700">
                <a:latin typeface="微软雅黑" panose="020B0503020204020204" charset="-122"/>
                <a:ea typeface="微软雅黑" panose="020B0503020204020204" charset="-122"/>
                <a:cs typeface="微软雅黑" panose="020B0503020204020204" charset="-122"/>
                <a:sym typeface="+mn-ea"/>
              </a:rPr>
              <a:t>Zookeeper</a:t>
            </a:r>
            <a:endParaRPr lang="en-US" altLang="zh-CN" sz="1700">
              <a:latin typeface="微软雅黑" panose="020B0503020204020204" charset="-122"/>
              <a:ea typeface="微软雅黑" panose="020B0503020204020204" charset="-122"/>
              <a:cs typeface="微软雅黑" panose="020B0503020204020204" charset="-122"/>
            </a:endParaRPr>
          </a:p>
          <a:p>
            <a:pPr lvl="0"/>
            <a:r>
              <a:rPr lang="zh-CN" altLang="en-US" sz="1700">
                <a:latin typeface="微软雅黑" panose="020B0503020204020204" charset="-122"/>
                <a:ea typeface="微软雅黑" panose="020B0503020204020204" charset="-122"/>
                <a:cs typeface="微软雅黑" panose="020B0503020204020204" charset="-122"/>
                <a:sym typeface="+mn-ea"/>
              </a:rPr>
              <a:t>工作节点控制程序	</a:t>
            </a:r>
            <a:r>
              <a:rPr lang="en-US" altLang="zh-CN" sz="1700">
                <a:latin typeface="微软雅黑" panose="020B0503020204020204" charset="-122"/>
                <a:ea typeface="微软雅黑" panose="020B0503020204020204" charset="-122"/>
                <a:cs typeface="微软雅黑" panose="020B0503020204020204" charset="-122"/>
                <a:sym typeface="+mn-ea"/>
              </a:rPr>
              <a:t>Supervisor</a:t>
            </a:r>
            <a:endParaRPr lang="en-US" altLang="zh-CN" sz="1700">
              <a:latin typeface="微软雅黑" panose="020B0503020204020204" charset="-122"/>
              <a:ea typeface="微软雅黑" panose="020B0503020204020204" charset="-122"/>
              <a:cs typeface="微软雅黑" panose="020B0503020204020204" charset="-122"/>
            </a:endParaRPr>
          </a:p>
          <a:p>
            <a:pPr lvl="0"/>
            <a:r>
              <a:rPr lang="zh-CN" altLang="en-US" sz="1700">
                <a:latin typeface="微软雅黑" panose="020B0503020204020204" charset="-122"/>
                <a:ea typeface="微软雅黑" panose="020B0503020204020204" charset="-122"/>
                <a:cs typeface="微软雅黑" panose="020B0503020204020204" charset="-122"/>
                <a:sym typeface="+mn-ea"/>
              </a:rPr>
              <a:t>工作进程		</a:t>
            </a:r>
            <a:r>
              <a:rPr lang="en-US" altLang="zh-CN" sz="1700">
                <a:latin typeface="微软雅黑" panose="020B0503020204020204" charset="-122"/>
                <a:ea typeface="微软雅黑" panose="020B0503020204020204" charset="-122"/>
                <a:cs typeface="微软雅黑" panose="020B0503020204020204" charset="-122"/>
                <a:sym typeface="+mn-ea"/>
              </a:rPr>
              <a:t>Worker</a:t>
            </a:r>
            <a:endParaRPr lang="en-US" altLang="zh-CN" sz="1700">
              <a:latin typeface="微软雅黑" panose="020B0503020204020204" charset="-122"/>
              <a:ea typeface="微软雅黑" panose="020B0503020204020204" charset="-122"/>
              <a:cs typeface="微软雅黑" panose="020B0503020204020204" charset="-122"/>
            </a:endParaRPr>
          </a:p>
          <a:p>
            <a:pPr lvl="0"/>
            <a:r>
              <a:rPr lang="zh-CN" altLang="en-US" sz="1700">
                <a:latin typeface="微软雅黑" panose="020B0503020204020204" charset="-122"/>
                <a:ea typeface="微软雅黑" panose="020B0503020204020204" charset="-122"/>
                <a:cs typeface="微软雅黑" panose="020B0503020204020204" charset="-122"/>
                <a:sym typeface="+mn-ea"/>
              </a:rPr>
              <a:t>执行进程		</a:t>
            </a:r>
            <a:r>
              <a:rPr lang="en-US" altLang="zh-CN" sz="1700">
                <a:latin typeface="微软雅黑" panose="020B0503020204020204" charset="-122"/>
                <a:ea typeface="微软雅黑" panose="020B0503020204020204" charset="-122"/>
                <a:cs typeface="微软雅黑" panose="020B0503020204020204" charset="-122"/>
                <a:sym typeface="+mn-ea"/>
              </a:rPr>
              <a:t>Executor</a:t>
            </a:r>
            <a:endParaRPr lang="en-US" altLang="zh-CN" sz="1700">
              <a:latin typeface="微软雅黑" panose="020B0503020204020204" charset="-122"/>
              <a:ea typeface="微软雅黑" panose="020B0503020204020204" charset="-122"/>
              <a:cs typeface="微软雅黑" panose="020B0503020204020204" charset="-122"/>
            </a:endParaRPr>
          </a:p>
          <a:p>
            <a:pPr lvl="0"/>
            <a:r>
              <a:rPr lang="zh-CN" altLang="en-US" sz="1700">
                <a:latin typeface="微软雅黑" panose="020B0503020204020204" charset="-122"/>
                <a:ea typeface="微软雅黑" panose="020B0503020204020204" charset="-122"/>
                <a:cs typeface="微软雅黑" panose="020B0503020204020204" charset="-122"/>
                <a:sym typeface="+mn-ea"/>
              </a:rPr>
              <a:t>计算任务		</a:t>
            </a:r>
            <a:r>
              <a:rPr lang="en-US" altLang="zh-CN" sz="1700">
                <a:latin typeface="微软雅黑" panose="020B0503020204020204" charset="-122"/>
                <a:ea typeface="微软雅黑" panose="020B0503020204020204" charset="-122"/>
                <a:cs typeface="微软雅黑" panose="020B0503020204020204" charset="-122"/>
                <a:sym typeface="+mn-ea"/>
              </a:rPr>
              <a:t>Task</a:t>
            </a:r>
            <a:endParaRPr lang="en-US" altLang="zh-CN" sz="170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b="1">
                <a:latin typeface="微软雅黑" panose="020B0503020204020204" charset="-122"/>
                <a:ea typeface="微软雅黑" panose="020B0503020204020204" charset="-122"/>
                <a:cs typeface="微软雅黑" panose="020B0503020204020204" charset="-122"/>
                <a:sym typeface="+mn-ea"/>
              </a:rPr>
              <a:t>主控程序</a:t>
            </a:r>
            <a:r>
              <a:rPr lang="en-US" altLang="zh-CN" sz="1700" b="1">
                <a:latin typeface="微软雅黑" panose="020B0503020204020204" charset="-122"/>
                <a:ea typeface="微软雅黑" panose="020B0503020204020204" charset="-122"/>
                <a:cs typeface="微软雅黑" panose="020B0503020204020204" charset="-122"/>
                <a:sym typeface="+mn-ea"/>
              </a:rPr>
              <a:t>Nimbus</a:t>
            </a:r>
            <a:endParaRPr lang="en-US" altLang="zh-CN" sz="170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en-US" altLang="zh-CN" sz="1700">
                <a:latin typeface="微软雅黑" panose="020B0503020204020204" charset="-122"/>
                <a:ea typeface="微软雅黑" panose="020B0503020204020204" charset="-122"/>
                <a:cs typeface="微软雅黑" panose="020B0503020204020204" charset="-122"/>
                <a:sym typeface="+mn-ea"/>
              </a:rPr>
              <a:t>	</a:t>
            </a:r>
            <a:r>
              <a:rPr lang="zh-CN" altLang="en-US" sz="1700">
                <a:latin typeface="微软雅黑" panose="020B0503020204020204" charset="-122"/>
                <a:ea typeface="微软雅黑" panose="020B0503020204020204" charset="-122"/>
                <a:cs typeface="微软雅黑" panose="020B0503020204020204" charset="-122"/>
                <a:sym typeface="+mn-ea"/>
              </a:rPr>
              <a:t>运行在主节点上，是整个流计算集群的控制核心，总体负责</a:t>
            </a:r>
            <a:r>
              <a:rPr lang="en-US" altLang="zh-CN" sz="1700">
                <a:latin typeface="微软雅黑" panose="020B0503020204020204" charset="-122"/>
                <a:ea typeface="微软雅黑" panose="020B0503020204020204" charset="-122"/>
                <a:cs typeface="微软雅黑" panose="020B0503020204020204" charset="-122"/>
                <a:sym typeface="+mn-ea"/>
              </a:rPr>
              <a:t>topology</a:t>
            </a:r>
            <a:r>
              <a:rPr lang="zh-CN" altLang="en-US" sz="1700">
                <a:latin typeface="微软雅黑" panose="020B0503020204020204" charset="-122"/>
                <a:ea typeface="微软雅黑" panose="020B0503020204020204" charset="-122"/>
                <a:cs typeface="微软雅黑" panose="020B0503020204020204" charset="-122"/>
                <a:sym typeface="+mn-ea"/>
              </a:rPr>
              <a:t>的提交、运行状态监控、负载均衡及任务重新分配等。</a:t>
            </a:r>
            <a:r>
              <a:rPr lang="en-US" altLang="zh-CN" sz="1700">
                <a:latin typeface="微软雅黑" panose="020B0503020204020204" charset="-122"/>
                <a:ea typeface="微软雅黑" panose="020B0503020204020204" charset="-122"/>
                <a:cs typeface="微软雅黑" panose="020B0503020204020204" charset="-122"/>
                <a:sym typeface="+mn-ea"/>
              </a:rPr>
              <a:t>Nimbus</a:t>
            </a:r>
            <a:r>
              <a:rPr lang="zh-CN" altLang="en-US" sz="1700">
                <a:latin typeface="微软雅黑" panose="020B0503020204020204" charset="-122"/>
                <a:ea typeface="微软雅黑" panose="020B0503020204020204" charset="-122"/>
                <a:cs typeface="微软雅黑" panose="020B0503020204020204" charset="-122"/>
                <a:sym typeface="+mn-ea"/>
              </a:rPr>
              <a:t>分配的任务包含了</a:t>
            </a:r>
            <a:r>
              <a:rPr lang="en-US" altLang="zh-CN" sz="1700">
                <a:latin typeface="微软雅黑" panose="020B0503020204020204" charset="-122"/>
                <a:ea typeface="微软雅黑" panose="020B0503020204020204" charset="-122"/>
                <a:cs typeface="微软雅黑" panose="020B0503020204020204" charset="-122"/>
                <a:sym typeface="+mn-ea"/>
              </a:rPr>
              <a:t>Topology</a:t>
            </a:r>
            <a:r>
              <a:rPr lang="zh-CN" altLang="en-US" sz="1700">
                <a:latin typeface="微软雅黑" panose="020B0503020204020204" charset="-122"/>
                <a:ea typeface="微软雅黑" panose="020B0503020204020204" charset="-122"/>
                <a:cs typeface="微软雅黑" panose="020B0503020204020204" charset="-122"/>
                <a:sym typeface="+mn-ea"/>
              </a:rPr>
              <a:t>代码所在路径</a:t>
            </a:r>
            <a:r>
              <a:rPr lang="en-US" altLang="zh-CN" sz="1700">
                <a:latin typeface="微软雅黑" panose="020B0503020204020204" charset="-122"/>
                <a:ea typeface="微软雅黑" panose="020B0503020204020204" charset="-122"/>
                <a:cs typeface="微软雅黑" panose="020B0503020204020204" charset="-122"/>
                <a:sym typeface="+mn-ea"/>
              </a:rPr>
              <a:t>(</a:t>
            </a:r>
            <a:r>
              <a:rPr lang="zh-CN" altLang="en-US" sz="1700">
                <a:latin typeface="微软雅黑" panose="020B0503020204020204" charset="-122"/>
                <a:ea typeface="微软雅黑" panose="020B0503020204020204" charset="-122"/>
                <a:cs typeface="微软雅黑" panose="020B0503020204020204" charset="-122"/>
                <a:sym typeface="+mn-ea"/>
              </a:rPr>
              <a:t>在</a:t>
            </a:r>
            <a:r>
              <a:rPr lang="en-US" altLang="zh-CN" sz="1700">
                <a:latin typeface="微软雅黑" panose="020B0503020204020204" charset="-122"/>
                <a:ea typeface="微软雅黑" panose="020B0503020204020204" charset="-122"/>
                <a:cs typeface="微软雅黑" panose="020B0503020204020204" charset="-122"/>
                <a:sym typeface="+mn-ea"/>
              </a:rPr>
              <a:t>Nimbus</a:t>
            </a:r>
            <a:r>
              <a:rPr lang="zh-CN" altLang="en-US" sz="1700">
                <a:latin typeface="微软雅黑" panose="020B0503020204020204" charset="-122"/>
                <a:ea typeface="微软雅黑" panose="020B0503020204020204" charset="-122"/>
                <a:cs typeface="微软雅黑" panose="020B0503020204020204" charset="-122"/>
                <a:sym typeface="+mn-ea"/>
              </a:rPr>
              <a:t>本地节点上</a:t>
            </a:r>
            <a:r>
              <a:rPr lang="en-US" altLang="zh-CN" sz="1700">
                <a:latin typeface="微软雅黑" panose="020B0503020204020204" charset="-122"/>
                <a:ea typeface="微软雅黑" panose="020B0503020204020204" charset="-122"/>
                <a:cs typeface="微软雅黑" panose="020B0503020204020204" charset="-122"/>
                <a:sym typeface="+mn-ea"/>
              </a:rPr>
              <a:t>)</a:t>
            </a:r>
            <a:r>
              <a:rPr lang="zh-CN" altLang="en-US" sz="1700">
                <a:latin typeface="微软雅黑" panose="020B0503020204020204" charset="-122"/>
                <a:ea typeface="微软雅黑" panose="020B0503020204020204" charset="-122"/>
                <a:cs typeface="微软雅黑" panose="020B0503020204020204" charset="-122"/>
                <a:sym typeface="+mn-ea"/>
              </a:rPr>
              <a:t>以及</a:t>
            </a:r>
            <a:r>
              <a:rPr lang="en-US" altLang="zh-CN" sz="1700">
                <a:latin typeface="微软雅黑" panose="020B0503020204020204" charset="-122"/>
                <a:ea typeface="微软雅黑" panose="020B0503020204020204" charset="-122"/>
                <a:cs typeface="微软雅黑" panose="020B0503020204020204" charset="-122"/>
                <a:sym typeface="+mn-ea"/>
              </a:rPr>
              <a:t>Worker</a:t>
            </a:r>
            <a:r>
              <a:rPr lang="zh-CN" altLang="en-US" sz="1700">
                <a:latin typeface="微软雅黑" panose="020B0503020204020204" charset="-122"/>
                <a:ea typeface="微软雅黑" panose="020B0503020204020204" charset="-122"/>
                <a:cs typeface="微软雅黑" panose="020B0503020204020204" charset="-122"/>
                <a:sym typeface="+mn-ea"/>
              </a:rPr>
              <a:t>，</a:t>
            </a:r>
            <a:r>
              <a:rPr lang="en-US" altLang="zh-CN" sz="1700">
                <a:latin typeface="微软雅黑" panose="020B0503020204020204" charset="-122"/>
                <a:ea typeface="微软雅黑" panose="020B0503020204020204" charset="-122"/>
                <a:cs typeface="微软雅黑" panose="020B0503020204020204" charset="-122"/>
                <a:sym typeface="+mn-ea"/>
              </a:rPr>
              <a:t> Executor</a:t>
            </a:r>
            <a:r>
              <a:rPr lang="zh-CN" altLang="en-US" sz="1700">
                <a:latin typeface="微软雅黑" panose="020B0503020204020204" charset="-122"/>
                <a:ea typeface="微软雅黑" panose="020B0503020204020204" charset="-122"/>
                <a:cs typeface="微软雅黑" panose="020B0503020204020204" charset="-122"/>
                <a:sym typeface="+mn-ea"/>
              </a:rPr>
              <a:t>和</a:t>
            </a:r>
            <a:r>
              <a:rPr lang="en-US" altLang="zh-CN" sz="1700">
                <a:latin typeface="微软雅黑" panose="020B0503020204020204" charset="-122"/>
                <a:ea typeface="微软雅黑" panose="020B0503020204020204" charset="-122"/>
                <a:cs typeface="微软雅黑" panose="020B0503020204020204" charset="-122"/>
                <a:sym typeface="+mn-ea"/>
              </a:rPr>
              <a:t>Task</a:t>
            </a:r>
            <a:r>
              <a:rPr lang="zh-CN" altLang="en-US" sz="1700">
                <a:latin typeface="微软雅黑" panose="020B0503020204020204" charset="-122"/>
                <a:ea typeface="微软雅黑" panose="020B0503020204020204" charset="-122"/>
                <a:cs typeface="微软雅黑" panose="020B0503020204020204" charset="-122"/>
                <a:sym typeface="+mn-ea"/>
              </a:rPr>
              <a:t>的信息。</a:t>
            </a:r>
            <a:endParaRPr lang="zh-CN" altLang="en-US" sz="170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b="1">
                <a:latin typeface="微软雅黑" panose="020B0503020204020204" charset="-122"/>
                <a:ea typeface="微软雅黑" panose="020B0503020204020204" charset="-122"/>
                <a:cs typeface="微软雅黑" panose="020B0503020204020204" charset="-122"/>
                <a:sym typeface="+mn-ea"/>
              </a:rPr>
              <a:t>集群调度器</a:t>
            </a:r>
            <a:r>
              <a:rPr lang="en-US" altLang="zh-CN" sz="1700" b="1">
                <a:latin typeface="微软雅黑" panose="020B0503020204020204" charset="-122"/>
                <a:ea typeface="微软雅黑" panose="020B0503020204020204" charset="-122"/>
                <a:cs typeface="微软雅黑" panose="020B0503020204020204" charset="-122"/>
                <a:sym typeface="+mn-ea"/>
              </a:rPr>
              <a:t>Zookeeper</a:t>
            </a:r>
            <a:endParaRPr lang="en-US" altLang="zh-CN" sz="170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en-US" altLang="zh-CN" sz="1700">
                <a:latin typeface="微软雅黑" panose="020B0503020204020204" charset="-122"/>
                <a:ea typeface="微软雅黑" panose="020B0503020204020204" charset="-122"/>
                <a:cs typeface="微软雅黑" panose="020B0503020204020204" charset="-122"/>
                <a:sym typeface="+mn-ea"/>
              </a:rPr>
              <a:t>	</a:t>
            </a:r>
            <a:r>
              <a:rPr lang="zh-CN" altLang="en-US" sz="1700">
                <a:latin typeface="微软雅黑" panose="020B0503020204020204" charset="-122"/>
                <a:ea typeface="微软雅黑" panose="020B0503020204020204" charset="-122"/>
                <a:cs typeface="微软雅黑" panose="020B0503020204020204" charset="-122"/>
                <a:sym typeface="+mn-ea"/>
              </a:rPr>
              <a:t>由</a:t>
            </a:r>
            <a:r>
              <a:rPr lang="en-US" altLang="zh-CN" sz="1700">
                <a:latin typeface="微软雅黑" panose="020B0503020204020204" charset="-122"/>
                <a:ea typeface="微软雅黑" panose="020B0503020204020204" charset="-122"/>
                <a:cs typeface="微软雅黑" panose="020B0503020204020204" charset="-122"/>
                <a:sym typeface="+mn-ea"/>
              </a:rPr>
              <a:t>Hadoop</a:t>
            </a:r>
            <a:r>
              <a:rPr lang="zh-CN" altLang="en-US" sz="1700">
                <a:latin typeface="微软雅黑" panose="020B0503020204020204" charset="-122"/>
                <a:ea typeface="微软雅黑" panose="020B0503020204020204" charset="-122"/>
                <a:cs typeface="微软雅黑" panose="020B0503020204020204" charset="-122"/>
                <a:sym typeface="+mn-ea"/>
              </a:rPr>
              <a:t>平台提供，是整个集群状态同步协调的核心组件。</a:t>
            </a:r>
            <a:r>
              <a:rPr lang="en-US" altLang="zh-CN" sz="1700">
                <a:latin typeface="微软雅黑" panose="020B0503020204020204" charset="-122"/>
                <a:ea typeface="微软雅黑" panose="020B0503020204020204" charset="-122"/>
                <a:cs typeface="微软雅黑" panose="020B0503020204020204" charset="-122"/>
                <a:sym typeface="+mn-ea"/>
              </a:rPr>
              <a:t>Supervisor</a:t>
            </a:r>
            <a:r>
              <a:rPr lang="zh-CN" altLang="en-US" sz="1700">
                <a:latin typeface="微软雅黑" panose="020B0503020204020204" charset="-122"/>
                <a:ea typeface="微软雅黑" panose="020B0503020204020204" charset="-122"/>
                <a:cs typeface="微软雅黑" panose="020B0503020204020204" charset="-122"/>
                <a:sym typeface="+mn-ea"/>
              </a:rPr>
              <a:t>，</a:t>
            </a:r>
            <a:r>
              <a:rPr lang="en-US" altLang="zh-CN" sz="1700">
                <a:latin typeface="微软雅黑" panose="020B0503020204020204" charset="-122"/>
                <a:ea typeface="微软雅黑" panose="020B0503020204020204" charset="-122"/>
                <a:cs typeface="微软雅黑" panose="020B0503020204020204" charset="-122"/>
                <a:sym typeface="+mn-ea"/>
              </a:rPr>
              <a:t>Worker</a:t>
            </a:r>
            <a:r>
              <a:rPr lang="zh-CN" altLang="en-US" sz="1700">
                <a:latin typeface="微软雅黑" panose="020B0503020204020204" charset="-122"/>
                <a:ea typeface="微软雅黑" panose="020B0503020204020204" charset="-122"/>
                <a:cs typeface="微软雅黑" panose="020B0503020204020204" charset="-122"/>
                <a:sym typeface="+mn-ea"/>
              </a:rPr>
              <a:t>，</a:t>
            </a:r>
            <a:r>
              <a:rPr lang="en-US" altLang="zh-CN" sz="1700">
                <a:latin typeface="微软雅黑" panose="020B0503020204020204" charset="-122"/>
                <a:ea typeface="微软雅黑" panose="020B0503020204020204" charset="-122"/>
                <a:cs typeface="微软雅黑" panose="020B0503020204020204" charset="-122"/>
                <a:sym typeface="+mn-ea"/>
              </a:rPr>
              <a:t>Executor</a:t>
            </a:r>
            <a:r>
              <a:rPr lang="zh-CN" altLang="en-US" sz="1700">
                <a:latin typeface="微软雅黑" panose="020B0503020204020204" charset="-122"/>
                <a:ea typeface="微软雅黑" panose="020B0503020204020204" charset="-122"/>
                <a:cs typeface="微软雅黑" panose="020B0503020204020204" charset="-122"/>
                <a:sym typeface="+mn-ea"/>
              </a:rPr>
              <a:t>等组件会定期向</a:t>
            </a:r>
            <a:r>
              <a:rPr lang="en-US" altLang="zh-CN" sz="1700">
                <a:latin typeface="微软雅黑" panose="020B0503020204020204" charset="-122"/>
                <a:ea typeface="微软雅黑" panose="020B0503020204020204" charset="-122"/>
                <a:cs typeface="微软雅黑" panose="020B0503020204020204" charset="-122"/>
                <a:sym typeface="+mn-ea"/>
              </a:rPr>
              <a:t>Zookeeper</a:t>
            </a:r>
            <a:r>
              <a:rPr lang="zh-CN" altLang="en-US" sz="1700">
                <a:latin typeface="微软雅黑" panose="020B0503020204020204" charset="-122"/>
                <a:ea typeface="微软雅黑" panose="020B0503020204020204" charset="-122"/>
                <a:cs typeface="微软雅黑" panose="020B0503020204020204" charset="-122"/>
                <a:sym typeface="+mn-ea"/>
              </a:rPr>
              <a:t>写心跳信息。当</a:t>
            </a:r>
            <a:r>
              <a:rPr lang="en-US" altLang="zh-CN" sz="1700">
                <a:latin typeface="微软雅黑" panose="020B0503020204020204" charset="-122"/>
                <a:ea typeface="微软雅黑" panose="020B0503020204020204" charset="-122"/>
                <a:cs typeface="微软雅黑" panose="020B0503020204020204" charset="-122"/>
                <a:sym typeface="+mn-ea"/>
              </a:rPr>
              <a:t>Topology</a:t>
            </a:r>
            <a:r>
              <a:rPr lang="zh-CN" altLang="en-US" sz="1700">
                <a:latin typeface="微软雅黑" panose="020B0503020204020204" charset="-122"/>
                <a:ea typeface="微软雅黑" panose="020B0503020204020204" charset="-122"/>
                <a:cs typeface="微软雅黑" panose="020B0503020204020204" charset="-122"/>
                <a:sym typeface="+mn-ea"/>
              </a:rPr>
              <a:t>出现错误或者有新的</a:t>
            </a:r>
            <a:r>
              <a:rPr lang="en-US" altLang="zh-CN" sz="1700">
                <a:latin typeface="微软雅黑" panose="020B0503020204020204" charset="-122"/>
                <a:ea typeface="微软雅黑" panose="020B0503020204020204" charset="-122"/>
                <a:cs typeface="微软雅黑" panose="020B0503020204020204" charset="-122"/>
                <a:sym typeface="+mn-ea"/>
              </a:rPr>
              <a:t>Topology</a:t>
            </a:r>
            <a:r>
              <a:rPr lang="zh-CN" altLang="en-US" sz="1700">
                <a:latin typeface="微软雅黑" panose="020B0503020204020204" charset="-122"/>
                <a:ea typeface="微软雅黑" panose="020B0503020204020204" charset="-122"/>
                <a:cs typeface="微软雅黑" panose="020B0503020204020204" charset="-122"/>
                <a:sym typeface="+mn-ea"/>
              </a:rPr>
              <a:t>提交到集群时，相关信息会同步到</a:t>
            </a:r>
            <a:r>
              <a:rPr lang="en-US" altLang="zh-CN" sz="1700">
                <a:latin typeface="微软雅黑" panose="020B0503020204020204" charset="-122"/>
                <a:ea typeface="微软雅黑" panose="020B0503020204020204" charset="-122"/>
                <a:cs typeface="微软雅黑" panose="020B0503020204020204" charset="-122"/>
                <a:sym typeface="+mn-ea"/>
              </a:rPr>
              <a:t>Zookeeper</a:t>
            </a:r>
            <a:r>
              <a:rPr lang="zh-CN" altLang="en-US" sz="1700">
                <a:latin typeface="微软雅黑" panose="020B0503020204020204" charset="-122"/>
                <a:ea typeface="微软雅黑" panose="020B0503020204020204" charset="-122"/>
                <a:cs typeface="微软雅黑" panose="020B0503020204020204" charset="-122"/>
                <a:sym typeface="+mn-ea"/>
              </a:rPr>
              <a:t>。</a:t>
            </a:r>
            <a:endParaRPr lang="en-US" altLang="zh-CN" sz="1700" dirty="0" smtClean="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计算架构</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723265" y="663818"/>
            <a:ext cx="7697130" cy="4233545"/>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US" sz="1700" b="1" dirty="0">
                <a:latin typeface="微软雅黑" panose="020B0503020204020204" charset="-122"/>
                <a:ea typeface="微软雅黑" panose="020B0503020204020204" charset="-122"/>
                <a:cs typeface="微软雅黑" panose="020B0503020204020204" charset="-122"/>
                <a:sym typeface="+mn-ea"/>
              </a:rPr>
              <a:t>工作节点控制程序 </a:t>
            </a:r>
            <a:r>
              <a:rPr lang="en-US" altLang="zh-CN" sz="1700" b="1" dirty="0">
                <a:latin typeface="微软雅黑" panose="020B0503020204020204" charset="-122"/>
                <a:ea typeface="微软雅黑" panose="020B0503020204020204" charset="-122"/>
                <a:cs typeface="微软雅黑" panose="020B0503020204020204" charset="-122"/>
                <a:sym typeface="+mn-ea"/>
              </a:rPr>
              <a:t>Supervisor</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dirty="0">
                <a:latin typeface="微软雅黑" panose="020B0503020204020204" charset="-122"/>
                <a:ea typeface="微软雅黑" panose="020B0503020204020204" charset="-122"/>
                <a:cs typeface="微软雅黑" panose="020B0503020204020204" charset="-122"/>
                <a:sym typeface="+mn-ea"/>
              </a:rPr>
              <a:t>	运行在工作节点（称为</a:t>
            </a:r>
            <a:r>
              <a:rPr lang="en-US" altLang="zh-CN" sz="1700" dirty="0">
                <a:latin typeface="微软雅黑" panose="020B0503020204020204" charset="-122"/>
                <a:ea typeface="微软雅黑" panose="020B0503020204020204" charset="-122"/>
                <a:cs typeface="微软雅黑" panose="020B0503020204020204" charset="-122"/>
                <a:sym typeface="+mn-ea"/>
              </a:rPr>
              <a:t>node</a:t>
            </a:r>
            <a:r>
              <a:rPr lang="zh-CN" altLang="en-US" sz="1700" dirty="0">
                <a:latin typeface="微软雅黑" panose="020B0503020204020204" charset="-122"/>
                <a:ea typeface="微软雅黑" panose="020B0503020204020204" charset="-122"/>
                <a:cs typeface="微软雅黑" panose="020B0503020204020204" charset="-122"/>
                <a:sym typeface="+mn-ea"/>
              </a:rPr>
              <a:t>）上的控制程序，监听本地机器的状态，接受</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指令管理本地的</a:t>
            </a:r>
            <a:r>
              <a:rPr lang="en-US" altLang="zh-CN" sz="1700" dirty="0">
                <a:latin typeface="微软雅黑" panose="020B0503020204020204" charset="-122"/>
                <a:ea typeface="微软雅黑" panose="020B0503020204020204" charset="-122"/>
                <a:cs typeface="微软雅黑" panose="020B0503020204020204" charset="-122"/>
                <a:sym typeface="+mn-ea"/>
              </a:rPr>
              <a:t>Worker</a:t>
            </a:r>
            <a:r>
              <a:rPr lang="zh-CN" altLang="en-US" sz="1700" dirty="0">
                <a:latin typeface="微软雅黑" panose="020B0503020204020204" charset="-122"/>
                <a:ea typeface="微软雅黑" panose="020B0503020204020204" charset="-122"/>
                <a:cs typeface="微软雅黑" panose="020B0503020204020204" charset="-122"/>
                <a:sym typeface="+mn-ea"/>
              </a:rPr>
              <a:t>进程。</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和</a:t>
            </a:r>
            <a:r>
              <a:rPr lang="en-US" altLang="zh-CN" sz="1700" dirty="0">
                <a:latin typeface="微软雅黑" panose="020B0503020204020204" charset="-122"/>
                <a:ea typeface="微软雅黑" panose="020B0503020204020204" charset="-122"/>
                <a:cs typeface="微软雅黑" panose="020B0503020204020204" charset="-122"/>
                <a:sym typeface="+mn-ea"/>
              </a:rPr>
              <a:t>Supervisor</a:t>
            </a:r>
            <a:r>
              <a:rPr lang="zh-CN" altLang="en-US" sz="1700" dirty="0">
                <a:latin typeface="微软雅黑" panose="020B0503020204020204" charset="-122"/>
                <a:ea typeface="微软雅黑" panose="020B0503020204020204" charset="-122"/>
                <a:cs typeface="微软雅黑" panose="020B0503020204020204" charset="-122"/>
                <a:sym typeface="+mn-ea"/>
              </a:rPr>
              <a:t>都具有</a:t>
            </a:r>
            <a:r>
              <a:rPr lang="en-US" altLang="zh-CN" sz="1700" dirty="0">
                <a:latin typeface="微软雅黑" panose="020B0503020204020204" charset="-122"/>
                <a:ea typeface="微软雅黑" panose="020B0503020204020204" charset="-122"/>
                <a:cs typeface="微软雅黑" panose="020B0503020204020204" charset="-122"/>
                <a:sym typeface="+mn-ea"/>
              </a:rPr>
              <a:t>fail-fast</a:t>
            </a:r>
            <a:r>
              <a:rPr lang="zh-CN" altLang="en-US" sz="1700" dirty="0">
                <a:latin typeface="微软雅黑" panose="020B0503020204020204" charset="-122"/>
                <a:ea typeface="微软雅黑" panose="020B0503020204020204" charset="-122"/>
                <a:cs typeface="微软雅黑" panose="020B0503020204020204" charset="-122"/>
                <a:sym typeface="+mn-ea"/>
              </a:rPr>
              <a:t>（并发线程快速报错）和无状态的特点</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en-US" altLang="zh-CN" sz="1700" dirty="0" smtClean="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b="1" dirty="0" smtClean="0">
                <a:latin typeface="微软雅黑" panose="020B0503020204020204" charset="-122"/>
                <a:ea typeface="微软雅黑" panose="020B0503020204020204" charset="-122"/>
                <a:cs typeface="微软雅黑" panose="020B0503020204020204" charset="-122"/>
                <a:sym typeface="+mn-ea"/>
              </a:rPr>
              <a:t>工</a:t>
            </a:r>
            <a:r>
              <a:rPr lang="zh-CN" altLang="en-US" sz="1700" b="1" dirty="0">
                <a:latin typeface="微软雅黑" panose="020B0503020204020204" charset="-122"/>
                <a:ea typeface="微软雅黑" panose="020B0503020204020204" charset="-122"/>
                <a:cs typeface="微软雅黑" panose="020B0503020204020204" charset="-122"/>
                <a:sym typeface="+mn-ea"/>
              </a:rPr>
              <a:t>作进程 </a:t>
            </a:r>
            <a:r>
              <a:rPr lang="en-US" altLang="zh-CN" sz="1700" b="1" dirty="0">
                <a:latin typeface="微软雅黑" panose="020B0503020204020204" charset="-122"/>
                <a:ea typeface="微软雅黑" panose="020B0503020204020204" charset="-122"/>
                <a:cs typeface="微软雅黑" panose="020B0503020204020204" charset="-122"/>
                <a:sym typeface="+mn-ea"/>
              </a:rPr>
              <a:t>Worker</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dirty="0">
                <a:latin typeface="微软雅黑" panose="020B0503020204020204" charset="-122"/>
                <a:ea typeface="微软雅黑" panose="020B0503020204020204" charset="-122"/>
                <a:cs typeface="微软雅黑" panose="020B0503020204020204" charset="-122"/>
                <a:sym typeface="+mn-ea"/>
              </a:rPr>
              <a:t>	运行在</a:t>
            </a:r>
            <a:r>
              <a:rPr lang="en-US" altLang="zh-CN" sz="1700" dirty="0">
                <a:latin typeface="微软雅黑" panose="020B0503020204020204" charset="-122"/>
                <a:ea typeface="微软雅黑" panose="020B0503020204020204" charset="-122"/>
                <a:cs typeface="微软雅黑" panose="020B0503020204020204" charset="-122"/>
                <a:sym typeface="+mn-ea"/>
              </a:rPr>
              <a:t>node</a:t>
            </a:r>
            <a:r>
              <a:rPr lang="zh-CN" altLang="en-US" sz="1700" dirty="0">
                <a:latin typeface="微软雅黑" panose="020B0503020204020204" charset="-122"/>
                <a:ea typeface="微软雅黑" panose="020B0503020204020204" charset="-122"/>
                <a:cs typeface="微软雅黑" panose="020B0503020204020204" charset="-122"/>
                <a:sym typeface="+mn-ea"/>
              </a:rPr>
              <a:t>上的工作进程。</a:t>
            </a:r>
            <a:r>
              <a:rPr lang="en-US" altLang="zh-CN" sz="1700" dirty="0">
                <a:latin typeface="微软雅黑" panose="020B0503020204020204" charset="-122"/>
                <a:ea typeface="微软雅黑" panose="020B0503020204020204" charset="-122"/>
                <a:cs typeface="微软雅黑" panose="020B0503020204020204" charset="-122"/>
                <a:sym typeface="+mn-ea"/>
              </a:rPr>
              <a:t>Worker</a:t>
            </a:r>
            <a:r>
              <a:rPr lang="zh-CN" altLang="en-US" sz="1700" dirty="0">
                <a:latin typeface="微软雅黑" panose="020B0503020204020204" charset="-122"/>
                <a:ea typeface="微软雅黑" panose="020B0503020204020204" charset="-122"/>
                <a:cs typeface="微软雅黑" panose="020B0503020204020204" charset="-122"/>
                <a:sym typeface="+mn-ea"/>
              </a:rPr>
              <a:t>由</a:t>
            </a:r>
            <a:r>
              <a:rPr lang="en-US" altLang="zh-CN" sz="1700" dirty="0">
                <a:latin typeface="微软雅黑" panose="020B0503020204020204" charset="-122"/>
                <a:ea typeface="微软雅黑" panose="020B0503020204020204" charset="-122"/>
                <a:cs typeface="微软雅黑" panose="020B0503020204020204" charset="-122"/>
                <a:sym typeface="+mn-ea"/>
              </a:rPr>
              <a:t>node + port</a:t>
            </a:r>
            <a:r>
              <a:rPr lang="zh-CN" altLang="en-US" sz="1700" dirty="0">
                <a:latin typeface="微软雅黑" panose="020B0503020204020204" charset="-122"/>
                <a:ea typeface="微软雅黑" panose="020B0503020204020204" charset="-122"/>
                <a:cs typeface="微软雅黑" panose="020B0503020204020204" charset="-122"/>
                <a:sym typeface="+mn-ea"/>
              </a:rPr>
              <a:t>唯一确定，一个</a:t>
            </a:r>
            <a:r>
              <a:rPr lang="en-US" altLang="zh-CN" sz="1700" dirty="0">
                <a:latin typeface="微软雅黑" panose="020B0503020204020204" charset="-122"/>
                <a:ea typeface="微软雅黑" panose="020B0503020204020204" charset="-122"/>
                <a:cs typeface="微软雅黑" panose="020B0503020204020204" charset="-122"/>
                <a:sym typeface="+mn-ea"/>
              </a:rPr>
              <a:t>node</a:t>
            </a:r>
            <a:r>
              <a:rPr lang="zh-CN" altLang="en-US" sz="1700" dirty="0">
                <a:latin typeface="微软雅黑" panose="020B0503020204020204" charset="-122"/>
                <a:ea typeface="微软雅黑" panose="020B0503020204020204" charset="-122"/>
                <a:cs typeface="微软雅黑" panose="020B0503020204020204" charset="-122"/>
                <a:sym typeface="+mn-ea"/>
              </a:rPr>
              <a:t>上可以有多个</a:t>
            </a:r>
            <a:r>
              <a:rPr lang="en-US" altLang="zh-CN" sz="1700" dirty="0">
                <a:latin typeface="微软雅黑" panose="020B0503020204020204" charset="-122"/>
                <a:ea typeface="微软雅黑" panose="020B0503020204020204" charset="-122"/>
                <a:cs typeface="微软雅黑" panose="020B0503020204020204" charset="-122"/>
                <a:sym typeface="+mn-ea"/>
              </a:rPr>
              <a:t>Worker</a:t>
            </a:r>
            <a:r>
              <a:rPr lang="zh-CN" altLang="en-US" sz="1700" dirty="0">
                <a:latin typeface="微软雅黑" panose="020B0503020204020204" charset="-122"/>
                <a:ea typeface="微软雅黑" panose="020B0503020204020204" charset="-122"/>
                <a:cs typeface="微软雅黑" panose="020B0503020204020204" charset="-122"/>
                <a:sym typeface="+mn-ea"/>
              </a:rPr>
              <a:t>进程运行，一个</a:t>
            </a:r>
            <a:r>
              <a:rPr lang="en-US" altLang="zh-CN" sz="1700" dirty="0">
                <a:latin typeface="微软雅黑" panose="020B0503020204020204" charset="-122"/>
                <a:ea typeface="微软雅黑" panose="020B0503020204020204" charset="-122"/>
                <a:cs typeface="微软雅黑" panose="020B0503020204020204" charset="-122"/>
                <a:sym typeface="+mn-ea"/>
              </a:rPr>
              <a:t>Worker</a:t>
            </a:r>
            <a:r>
              <a:rPr lang="zh-CN" altLang="en-US" sz="1700" dirty="0">
                <a:latin typeface="微软雅黑" panose="020B0503020204020204" charset="-122"/>
                <a:ea typeface="微软雅黑" panose="020B0503020204020204" charset="-122"/>
                <a:cs typeface="微软雅黑" panose="020B0503020204020204" charset="-122"/>
                <a:sym typeface="+mn-ea"/>
              </a:rPr>
              <a:t>内部可执行多个</a:t>
            </a:r>
            <a:r>
              <a:rPr lang="en-US" altLang="zh-CN" sz="1700" dirty="0">
                <a:latin typeface="微软雅黑" panose="020B0503020204020204" charset="-122"/>
                <a:ea typeface="微软雅黑" panose="020B0503020204020204" charset="-122"/>
                <a:cs typeface="微软雅黑" panose="020B0503020204020204" charset="-122"/>
                <a:sym typeface="+mn-ea"/>
              </a:rPr>
              <a:t>Task</a:t>
            </a:r>
            <a:r>
              <a:rPr lang="zh-CN" altLang="en-US" sz="1700" dirty="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Worker</a:t>
            </a:r>
            <a:r>
              <a:rPr lang="zh-CN" altLang="en-US" sz="1700" dirty="0">
                <a:latin typeface="微软雅黑" panose="020B0503020204020204" charset="-122"/>
                <a:ea typeface="微软雅黑" panose="020B0503020204020204" charset="-122"/>
                <a:cs typeface="微软雅黑" panose="020B0503020204020204" charset="-122"/>
                <a:sym typeface="+mn-ea"/>
              </a:rPr>
              <a:t>还负责与远程</a:t>
            </a:r>
            <a:r>
              <a:rPr lang="en-US" altLang="zh-CN" sz="1700" dirty="0">
                <a:latin typeface="微软雅黑" panose="020B0503020204020204" charset="-122"/>
                <a:ea typeface="微软雅黑" panose="020B0503020204020204" charset="-122"/>
                <a:cs typeface="微软雅黑" panose="020B0503020204020204" charset="-122"/>
                <a:sym typeface="+mn-ea"/>
              </a:rPr>
              <a:t>node</a:t>
            </a:r>
            <a:r>
              <a:rPr lang="zh-CN" altLang="en-US" sz="1700" dirty="0">
                <a:latin typeface="微软雅黑" panose="020B0503020204020204" charset="-122"/>
                <a:ea typeface="微软雅黑" panose="020B0503020204020204" charset="-122"/>
                <a:cs typeface="微软雅黑" panose="020B0503020204020204" charset="-122"/>
                <a:sym typeface="+mn-ea"/>
              </a:rPr>
              <a:t>的通信。</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b="1" dirty="0" smtClean="0">
                <a:latin typeface="微软雅黑" panose="020B0503020204020204" charset="-122"/>
                <a:ea typeface="微软雅黑" panose="020B0503020204020204" charset="-122"/>
                <a:cs typeface="微软雅黑" panose="020B0503020204020204" charset="-122"/>
                <a:sym typeface="+mn-ea"/>
              </a:rPr>
              <a:t>执</a:t>
            </a:r>
            <a:r>
              <a:rPr lang="zh-CN" altLang="en-US" sz="1700" b="1" dirty="0">
                <a:latin typeface="微软雅黑" panose="020B0503020204020204" charset="-122"/>
                <a:ea typeface="微软雅黑" panose="020B0503020204020204" charset="-122"/>
                <a:cs typeface="微软雅黑" panose="020B0503020204020204" charset="-122"/>
                <a:sym typeface="+mn-ea"/>
              </a:rPr>
              <a:t>行进程 </a:t>
            </a:r>
            <a:r>
              <a:rPr lang="en-US" altLang="zh-CN" sz="1700" b="1" dirty="0">
                <a:latin typeface="微软雅黑" panose="020B0503020204020204" charset="-122"/>
                <a:ea typeface="微软雅黑" panose="020B0503020204020204" charset="-122"/>
                <a:cs typeface="微软雅黑" panose="020B0503020204020204" charset="-122"/>
                <a:sym typeface="+mn-ea"/>
              </a:rPr>
              <a:t>Executor</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dirty="0">
                <a:latin typeface="微软雅黑" panose="020B0503020204020204" charset="-122"/>
                <a:ea typeface="微软雅黑" panose="020B0503020204020204" charset="-122"/>
                <a:cs typeface="微软雅黑" panose="020B0503020204020204" charset="-122"/>
                <a:sym typeface="+mn-ea"/>
              </a:rPr>
              <a:t>	提供</a:t>
            </a:r>
            <a:r>
              <a:rPr lang="en-US" altLang="zh-CN" sz="1700" dirty="0">
                <a:latin typeface="微软雅黑" panose="020B0503020204020204" charset="-122"/>
                <a:ea typeface="微软雅黑" panose="020B0503020204020204" charset="-122"/>
                <a:cs typeface="微软雅黑" panose="020B0503020204020204" charset="-122"/>
                <a:sym typeface="+mn-ea"/>
              </a:rPr>
              <a:t>Task</a:t>
            </a:r>
            <a:r>
              <a:rPr lang="zh-CN" altLang="en-US" sz="1700" dirty="0">
                <a:latin typeface="微软雅黑" panose="020B0503020204020204" charset="-122"/>
                <a:ea typeface="微软雅黑" panose="020B0503020204020204" charset="-122"/>
                <a:cs typeface="微软雅黑" panose="020B0503020204020204" charset="-122"/>
                <a:sym typeface="+mn-ea"/>
              </a:rPr>
              <a:t>运行时的容器，执行</a:t>
            </a:r>
            <a:r>
              <a:rPr lang="en-US" altLang="zh-CN" sz="1700" dirty="0">
                <a:latin typeface="微软雅黑" panose="020B0503020204020204" charset="-122"/>
                <a:ea typeface="微软雅黑" panose="020B0503020204020204" charset="-122"/>
                <a:cs typeface="微软雅黑" panose="020B0503020204020204" charset="-122"/>
                <a:sym typeface="+mn-ea"/>
              </a:rPr>
              <a:t>Task</a:t>
            </a:r>
            <a:r>
              <a:rPr lang="zh-CN" altLang="en-US" sz="1700" dirty="0">
                <a:latin typeface="微软雅黑" panose="020B0503020204020204" charset="-122"/>
                <a:ea typeface="微软雅黑" panose="020B0503020204020204" charset="-122"/>
                <a:cs typeface="微软雅黑" panose="020B0503020204020204" charset="-122"/>
                <a:sym typeface="+mn-ea"/>
              </a:rPr>
              <a:t>的处理逻辑。一个或多个</a:t>
            </a:r>
            <a:r>
              <a:rPr lang="en-US" altLang="zh-CN" sz="1700" dirty="0">
                <a:latin typeface="微软雅黑" panose="020B0503020204020204" charset="-122"/>
                <a:ea typeface="微软雅黑" panose="020B0503020204020204" charset="-122"/>
                <a:cs typeface="微软雅黑" panose="020B0503020204020204" charset="-122"/>
                <a:sym typeface="+mn-ea"/>
              </a:rPr>
              <a:t>Executor</a:t>
            </a:r>
            <a:r>
              <a:rPr lang="zh-CN" altLang="en-US" sz="1700" dirty="0">
                <a:latin typeface="微软雅黑" panose="020B0503020204020204" charset="-122"/>
                <a:ea typeface="微软雅黑" panose="020B0503020204020204" charset="-122"/>
                <a:cs typeface="微软雅黑" panose="020B0503020204020204" charset="-122"/>
                <a:sym typeface="+mn-ea"/>
              </a:rPr>
              <a:t>实例可以运行在一个</a:t>
            </a:r>
            <a:r>
              <a:rPr lang="en-US" altLang="zh-CN" sz="1700" dirty="0">
                <a:latin typeface="微软雅黑" panose="020B0503020204020204" charset="-122"/>
                <a:ea typeface="微软雅黑" panose="020B0503020204020204" charset="-122"/>
                <a:cs typeface="微软雅黑" panose="020B0503020204020204" charset="-122"/>
                <a:sym typeface="+mn-ea"/>
              </a:rPr>
              <a:t>Worker</a:t>
            </a:r>
            <a:r>
              <a:rPr lang="zh-CN" altLang="en-US" sz="1700" dirty="0">
                <a:latin typeface="微软雅黑" panose="020B0503020204020204" charset="-122"/>
                <a:ea typeface="微软雅黑" panose="020B0503020204020204" charset="-122"/>
                <a:cs typeface="微软雅黑" panose="020B0503020204020204" charset="-122"/>
                <a:sym typeface="+mn-ea"/>
              </a:rPr>
              <a:t>中，一个或多个</a:t>
            </a:r>
            <a:r>
              <a:rPr lang="en-US" altLang="zh-CN" sz="1700" dirty="0">
                <a:latin typeface="微软雅黑" panose="020B0503020204020204" charset="-122"/>
                <a:ea typeface="微软雅黑" panose="020B0503020204020204" charset="-122"/>
                <a:cs typeface="微软雅黑" panose="020B0503020204020204" charset="-122"/>
                <a:sym typeface="+mn-ea"/>
              </a:rPr>
              <a:t>Task</a:t>
            </a:r>
            <a:r>
              <a:rPr lang="zh-CN" altLang="en-US" sz="1700" dirty="0">
                <a:latin typeface="微软雅黑" panose="020B0503020204020204" charset="-122"/>
                <a:ea typeface="微软雅黑" panose="020B0503020204020204" charset="-122"/>
                <a:cs typeface="微软雅黑" panose="020B0503020204020204" charset="-122"/>
                <a:sym typeface="+mn-ea"/>
              </a:rPr>
              <a:t>线程也可运行在一个</a:t>
            </a:r>
            <a:r>
              <a:rPr lang="en-US" altLang="zh-CN" sz="1700" dirty="0">
                <a:latin typeface="微软雅黑" panose="020B0503020204020204" charset="-122"/>
                <a:ea typeface="微软雅黑" panose="020B0503020204020204" charset="-122"/>
                <a:cs typeface="微软雅黑" panose="020B0503020204020204" charset="-122"/>
                <a:sym typeface="+mn-ea"/>
              </a:rPr>
              <a:t>Executor</a:t>
            </a:r>
            <a:r>
              <a:rPr lang="zh-CN" altLang="en-US" sz="1700" dirty="0">
                <a:latin typeface="微软雅黑" panose="020B0503020204020204" charset="-122"/>
                <a:ea typeface="微软雅黑" panose="020B0503020204020204" charset="-122"/>
                <a:cs typeface="微软雅黑" panose="020B0503020204020204" charset="-122"/>
                <a:sym typeface="+mn-ea"/>
              </a:rPr>
              <a:t>中，如图</a:t>
            </a:r>
            <a:r>
              <a:rPr lang="en-US" altLang="zh-CN" sz="1700" dirty="0">
                <a:latin typeface="微软雅黑" panose="020B0503020204020204" charset="-122"/>
                <a:ea typeface="微软雅黑" panose="020B0503020204020204" charset="-122"/>
                <a:cs typeface="微软雅黑" panose="020B0503020204020204" charset="-122"/>
                <a:sym typeface="+mn-ea"/>
              </a:rPr>
              <a:t>15-26</a:t>
            </a:r>
            <a:r>
              <a:rPr lang="zh-CN" altLang="en-US" sz="1700" dirty="0">
                <a:latin typeface="微软雅黑" panose="020B0503020204020204" charset="-122"/>
                <a:ea typeface="微软雅黑" panose="020B0503020204020204" charset="-122"/>
                <a:cs typeface="微软雅黑" panose="020B0503020204020204" charset="-122"/>
                <a:sym typeface="+mn-ea"/>
              </a:rPr>
              <a:t>所示</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en-US" altLang="zh-CN" sz="1700" dirty="0" smtClean="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b="1" dirty="0" smtClean="0">
                <a:latin typeface="微软雅黑" panose="020B0503020204020204" charset="-122"/>
                <a:ea typeface="微软雅黑" panose="020B0503020204020204" charset="-122"/>
                <a:cs typeface="微软雅黑" panose="020B0503020204020204" charset="-122"/>
                <a:sym typeface="+mn-ea"/>
              </a:rPr>
              <a:t>计</a:t>
            </a:r>
            <a:r>
              <a:rPr lang="zh-CN" altLang="en-US" sz="1700" b="1" dirty="0">
                <a:latin typeface="微软雅黑" panose="020B0503020204020204" charset="-122"/>
                <a:ea typeface="微软雅黑" panose="020B0503020204020204" charset="-122"/>
                <a:cs typeface="微软雅黑" panose="020B0503020204020204" charset="-122"/>
                <a:sym typeface="+mn-ea"/>
              </a:rPr>
              <a:t>算任务 </a:t>
            </a:r>
            <a:r>
              <a:rPr lang="en-US" altLang="zh-CN" sz="1700" b="1" dirty="0">
                <a:latin typeface="微软雅黑" panose="020B0503020204020204" charset="-122"/>
                <a:ea typeface="微软雅黑" panose="020B0503020204020204" charset="-122"/>
                <a:cs typeface="微软雅黑" panose="020B0503020204020204" charset="-122"/>
                <a:sym typeface="+mn-ea"/>
              </a:rPr>
              <a:t>Task</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dirty="0">
                <a:latin typeface="微软雅黑" panose="020B0503020204020204" charset="-122"/>
                <a:ea typeface="微软雅黑" panose="020B0503020204020204" charset="-122"/>
                <a:cs typeface="微软雅黑" panose="020B0503020204020204" charset="-122"/>
                <a:sym typeface="+mn-ea"/>
              </a:rPr>
              <a:t>	逻辑组件</a:t>
            </a:r>
            <a:r>
              <a:rPr lang="en-US" altLang="zh-CN" sz="1700" dirty="0">
                <a:latin typeface="微软雅黑" panose="020B0503020204020204" charset="-122"/>
                <a:ea typeface="微软雅黑" panose="020B0503020204020204" charset="-122"/>
                <a:cs typeface="微软雅黑" panose="020B0503020204020204" charset="-122"/>
                <a:sym typeface="+mn-ea"/>
              </a:rPr>
              <a:t>Spout/Bolt</a:t>
            </a:r>
            <a:r>
              <a:rPr lang="zh-CN" altLang="en-US" sz="1700" dirty="0">
                <a:latin typeface="微软雅黑" panose="020B0503020204020204" charset="-122"/>
                <a:ea typeface="微软雅黑" panose="020B0503020204020204" charset="-122"/>
                <a:cs typeface="微软雅黑" panose="020B0503020204020204" charset="-122"/>
                <a:sym typeface="+mn-ea"/>
              </a:rPr>
              <a:t>在运行时的实体，也是</a:t>
            </a:r>
            <a:r>
              <a:rPr lang="en-US" altLang="zh-CN" sz="1700" dirty="0">
                <a:latin typeface="微软雅黑" panose="020B0503020204020204" charset="-122"/>
                <a:ea typeface="微软雅黑" panose="020B0503020204020204" charset="-122"/>
                <a:cs typeface="微软雅黑" panose="020B0503020204020204" charset="-122"/>
                <a:sym typeface="+mn-ea"/>
              </a:rPr>
              <a:t>Executor</a:t>
            </a:r>
            <a:r>
              <a:rPr lang="zh-CN" altLang="en-US" sz="1700" dirty="0">
                <a:latin typeface="微软雅黑" panose="020B0503020204020204" charset="-122"/>
                <a:ea typeface="微软雅黑" panose="020B0503020204020204" charset="-122"/>
                <a:cs typeface="微软雅黑" panose="020B0503020204020204" charset="-122"/>
                <a:sym typeface="+mn-ea"/>
              </a:rPr>
              <a:t>内并行运行的计算任务。一个</a:t>
            </a:r>
            <a:r>
              <a:rPr lang="en-US" altLang="zh-CN" sz="1700" dirty="0">
                <a:latin typeface="微软雅黑" panose="020B0503020204020204" charset="-122"/>
                <a:ea typeface="微软雅黑" panose="020B0503020204020204" charset="-122"/>
                <a:cs typeface="微软雅黑" panose="020B0503020204020204" charset="-122"/>
                <a:sym typeface="+mn-ea"/>
              </a:rPr>
              <a:t>Spout/Bolt</a:t>
            </a:r>
            <a:r>
              <a:rPr lang="zh-CN" altLang="en-US" sz="1700" dirty="0">
                <a:latin typeface="微软雅黑" panose="020B0503020204020204" charset="-122"/>
                <a:ea typeface="微软雅黑" panose="020B0503020204020204" charset="-122"/>
                <a:cs typeface="微软雅黑" panose="020B0503020204020204" charset="-122"/>
                <a:sym typeface="+mn-ea"/>
              </a:rPr>
              <a:t>在运行时可能对应一个或多个</a:t>
            </a:r>
            <a:r>
              <a:rPr lang="en-US" altLang="zh-CN" sz="1700" dirty="0">
                <a:latin typeface="微软雅黑" panose="020B0503020204020204" charset="-122"/>
                <a:ea typeface="微软雅黑" panose="020B0503020204020204" charset="-122"/>
                <a:cs typeface="微软雅黑" panose="020B0503020204020204" charset="-122"/>
                <a:sym typeface="+mn-ea"/>
              </a:rPr>
              <a:t>Tasks</a:t>
            </a:r>
            <a:r>
              <a:rPr lang="zh-CN" altLang="en-US" sz="1700" dirty="0">
                <a:latin typeface="微软雅黑" panose="020B0503020204020204" charset="-122"/>
                <a:ea typeface="微软雅黑" panose="020B0503020204020204" charset="-122"/>
                <a:cs typeface="微软雅黑" panose="020B0503020204020204" charset="-122"/>
                <a:sym typeface="+mn-ea"/>
              </a:rPr>
              <a:t>，并行运行在不同节点上。</a:t>
            </a:r>
            <a:r>
              <a:rPr lang="en-US" altLang="zh-CN" sz="1700" dirty="0">
                <a:latin typeface="微软雅黑" panose="020B0503020204020204" charset="-122"/>
                <a:ea typeface="微软雅黑" panose="020B0503020204020204" charset="-122"/>
                <a:cs typeface="微软雅黑" panose="020B0503020204020204" charset="-122"/>
                <a:sym typeface="+mn-ea"/>
              </a:rPr>
              <a:t>Task</a:t>
            </a:r>
            <a:r>
              <a:rPr lang="zh-CN" altLang="en-US" sz="1700" dirty="0">
                <a:latin typeface="微软雅黑" panose="020B0503020204020204" charset="-122"/>
                <a:ea typeface="微软雅黑" panose="020B0503020204020204" charset="-122"/>
                <a:cs typeface="微软雅黑" panose="020B0503020204020204" charset="-122"/>
                <a:sym typeface="+mn-ea"/>
              </a:rPr>
              <a:t>数目可在</a:t>
            </a:r>
            <a:r>
              <a:rPr lang="en-US" altLang="zh-CN" sz="1700" dirty="0">
                <a:latin typeface="微软雅黑" panose="020B0503020204020204" charset="-122"/>
                <a:ea typeface="微软雅黑" panose="020B0503020204020204" charset="-122"/>
                <a:cs typeface="微软雅黑" panose="020B0503020204020204" charset="-122"/>
                <a:sym typeface="+mn-ea"/>
              </a:rPr>
              <a:t>Topology</a:t>
            </a:r>
            <a:r>
              <a:rPr lang="zh-CN" altLang="en-US" sz="1700" dirty="0">
                <a:latin typeface="微软雅黑" panose="020B0503020204020204" charset="-122"/>
                <a:ea typeface="微软雅黑" panose="020B0503020204020204" charset="-122"/>
                <a:cs typeface="微软雅黑" panose="020B0503020204020204" charset="-122"/>
                <a:sym typeface="+mn-ea"/>
              </a:rPr>
              <a:t>中配置，一旦设定不能改变。</a:t>
            </a:r>
            <a:endParaRPr lang="en-US" altLang="zh-CN" sz="1700" dirty="0" smtClean="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计算架构</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13.2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计算架构</a:t>
            </a:r>
            <a:endParaRPr kumimoji="1" lang="zh-CN" altLang="en-US" sz="1800" dirty="0" smtClean="0">
              <a:latin typeface="微软雅黑 Light" panose="020B0502040204020203" charset="-122"/>
              <a:ea typeface="微软雅黑 Light" panose="020B0502040204020203" charset="-122"/>
              <a:cs typeface="微软雅黑 Light" panose="020B0502040204020203" charset="-122"/>
            </a:endParaRPr>
          </a:p>
        </p:txBody>
      </p:sp>
      <p:pic>
        <p:nvPicPr>
          <p:cNvPr id="9" name="图片 8"/>
          <p:cNvPicPr>
            <a:picLocks noChangeAspect="1"/>
          </p:cNvPicPr>
          <p:nvPr/>
        </p:nvPicPr>
        <p:blipFill>
          <a:blip r:embed="rId1" cstate="print"/>
          <a:stretch>
            <a:fillRect/>
          </a:stretch>
        </p:blipFill>
        <p:spPr>
          <a:xfrm>
            <a:off x="1961515" y="730250"/>
            <a:ext cx="5242560" cy="40100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491490" y="663575"/>
            <a:ext cx="8181975" cy="4233545"/>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en-US" altLang="zh-CN" sz="1700" b="1" dirty="0">
                <a:latin typeface="微软雅黑" panose="020B0503020204020204" charset="-122"/>
                <a:ea typeface="微软雅黑" panose="020B0503020204020204" charset="-122"/>
                <a:cs typeface="微软雅黑" panose="020B0503020204020204" charset="-122"/>
                <a:sym typeface="+mn-ea"/>
              </a:rPr>
              <a:t>Topology</a:t>
            </a:r>
            <a:r>
              <a:rPr lang="zh-CN" altLang="en-US" sz="1700" b="1" dirty="0">
                <a:latin typeface="微软雅黑" panose="020B0503020204020204" charset="-122"/>
                <a:ea typeface="微软雅黑" panose="020B0503020204020204" charset="-122"/>
                <a:cs typeface="微软雅黑" panose="020B0503020204020204" charset="-122"/>
                <a:sym typeface="+mn-ea"/>
              </a:rPr>
              <a:t>提交与执行</a:t>
            </a:r>
            <a:endParaRPr lang="zh-CN" altLang="en-US" sz="1700" b="1"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dirty="0">
                <a:latin typeface="微软雅黑" panose="020B0503020204020204" charset="-122"/>
                <a:ea typeface="微软雅黑" panose="020B0503020204020204" charset="-122"/>
                <a:cs typeface="微软雅黑" panose="020B0503020204020204" charset="-122"/>
                <a:sym typeface="+mn-ea"/>
              </a:rPr>
              <a:t>	</a:t>
            </a:r>
            <a:r>
              <a:rPr lang="en-US" altLang="zh-CN" sz="1700" dirty="0">
                <a:latin typeface="微软雅黑" panose="020B0503020204020204" charset="-122"/>
                <a:ea typeface="微软雅黑" panose="020B0503020204020204" charset="-122"/>
                <a:cs typeface="微软雅黑" panose="020B0503020204020204" charset="-122"/>
                <a:sym typeface="+mn-ea"/>
              </a:rPr>
              <a:t>Storm</a:t>
            </a:r>
            <a:r>
              <a:rPr lang="zh-CN" altLang="en-US" sz="1700" dirty="0">
                <a:latin typeface="微软雅黑" panose="020B0503020204020204" charset="-122"/>
                <a:ea typeface="微软雅黑" panose="020B0503020204020204" charset="-122"/>
                <a:cs typeface="微软雅黑" panose="020B0503020204020204" charset="-122"/>
                <a:sym typeface="+mn-ea"/>
              </a:rPr>
              <a:t>作业</a:t>
            </a:r>
            <a:r>
              <a:rPr lang="en-US" altLang="zh-CN" sz="1700" dirty="0">
                <a:latin typeface="微软雅黑" panose="020B0503020204020204" charset="-122"/>
                <a:ea typeface="微软雅黑" panose="020B0503020204020204" charset="-122"/>
                <a:cs typeface="微软雅黑" panose="020B0503020204020204" charset="-122"/>
                <a:sym typeface="+mn-ea"/>
              </a:rPr>
              <a:t>Topology</a:t>
            </a:r>
            <a:r>
              <a:rPr lang="zh-CN" altLang="en-US" sz="1700" dirty="0">
                <a:latin typeface="微软雅黑" panose="020B0503020204020204" charset="-122"/>
                <a:ea typeface="微软雅黑" panose="020B0503020204020204" charset="-122"/>
                <a:cs typeface="微软雅黑" panose="020B0503020204020204" charset="-122"/>
                <a:sym typeface="+mn-ea"/>
              </a:rPr>
              <a:t>的提交过程如图</a:t>
            </a:r>
            <a:r>
              <a:rPr lang="en-US" altLang="zh-CN" sz="1700" dirty="0">
                <a:latin typeface="微软雅黑" panose="020B0503020204020204" charset="-122"/>
                <a:ea typeface="微软雅黑" panose="020B0503020204020204" charset="-122"/>
                <a:cs typeface="微软雅黑" panose="020B0503020204020204" charset="-122"/>
                <a:sym typeface="+mn-ea"/>
              </a:rPr>
              <a:t>15-28</a:t>
            </a:r>
            <a:r>
              <a:rPr lang="zh-CN" altLang="en-US" sz="1700" dirty="0">
                <a:latin typeface="微软雅黑" panose="020B0503020204020204" charset="-122"/>
                <a:ea typeface="微软雅黑" panose="020B0503020204020204" charset="-122"/>
                <a:cs typeface="微软雅黑" panose="020B0503020204020204" charset="-122"/>
                <a:sym typeface="+mn-ea"/>
              </a:rPr>
              <a:t>所示。在非本地模式下，客户端通过</a:t>
            </a:r>
            <a:r>
              <a:rPr lang="en-US" altLang="zh-CN" sz="1700" dirty="0">
                <a:latin typeface="微软雅黑" panose="020B0503020204020204" charset="-122"/>
                <a:ea typeface="微软雅黑" panose="020B0503020204020204" charset="-122"/>
                <a:cs typeface="微软雅黑" panose="020B0503020204020204" charset="-122"/>
                <a:sym typeface="+mn-ea"/>
              </a:rPr>
              <a:t>Thrift</a:t>
            </a:r>
            <a:r>
              <a:rPr lang="zh-CN" altLang="en-US" sz="1700" dirty="0">
                <a:latin typeface="微软雅黑" panose="020B0503020204020204" charset="-122"/>
                <a:ea typeface="微软雅黑" panose="020B0503020204020204" charset="-122"/>
                <a:cs typeface="微软雅黑" panose="020B0503020204020204" charset="-122"/>
                <a:sym typeface="+mn-ea"/>
              </a:rPr>
              <a:t>调用</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接口来上传代码到</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并启动提交操作。</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进行任务分配，并将信息同步到</a:t>
            </a:r>
            <a:r>
              <a:rPr lang="en-US" altLang="zh-CN" sz="1700" dirty="0">
                <a:latin typeface="微软雅黑" panose="020B0503020204020204" charset="-122"/>
                <a:ea typeface="微软雅黑" panose="020B0503020204020204" charset="-122"/>
                <a:cs typeface="微软雅黑" panose="020B0503020204020204" charset="-122"/>
                <a:sym typeface="+mn-ea"/>
              </a:rPr>
              <a:t>Zookeeper</a:t>
            </a:r>
            <a:r>
              <a:rPr lang="zh-CN" altLang="en-US" sz="1700" dirty="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Supervisor</a:t>
            </a:r>
            <a:r>
              <a:rPr lang="zh-CN" altLang="en-US" sz="1700" dirty="0">
                <a:latin typeface="微软雅黑" panose="020B0503020204020204" charset="-122"/>
                <a:ea typeface="微软雅黑" panose="020B0503020204020204" charset="-122"/>
                <a:cs typeface="微软雅黑" panose="020B0503020204020204" charset="-122"/>
                <a:sym typeface="+mn-ea"/>
              </a:rPr>
              <a:t>定期获取任务分配信息，如果</a:t>
            </a:r>
            <a:r>
              <a:rPr lang="en-US" altLang="zh-CN" sz="1700" dirty="0">
                <a:latin typeface="微软雅黑" panose="020B0503020204020204" charset="-122"/>
                <a:ea typeface="微软雅黑" panose="020B0503020204020204" charset="-122"/>
                <a:cs typeface="微软雅黑" panose="020B0503020204020204" charset="-122"/>
                <a:sym typeface="+mn-ea"/>
              </a:rPr>
              <a:t>Topology</a:t>
            </a:r>
            <a:r>
              <a:rPr lang="zh-CN" altLang="en-US" sz="1700" dirty="0">
                <a:latin typeface="微软雅黑" panose="020B0503020204020204" charset="-122"/>
                <a:ea typeface="微软雅黑" panose="020B0503020204020204" charset="-122"/>
                <a:cs typeface="微软雅黑" panose="020B0503020204020204" charset="-122"/>
                <a:sym typeface="+mn-ea"/>
              </a:rPr>
              <a:t>代码缺失，会从</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下载代码，并根据任务分配信息同步</a:t>
            </a:r>
            <a:r>
              <a:rPr lang="en-US" altLang="zh-CN" sz="1700" dirty="0">
                <a:latin typeface="微软雅黑" panose="020B0503020204020204" charset="-122"/>
                <a:ea typeface="微软雅黑" panose="020B0503020204020204" charset="-122"/>
                <a:cs typeface="微软雅黑" panose="020B0503020204020204" charset="-122"/>
                <a:sym typeface="+mn-ea"/>
              </a:rPr>
              <a:t>Worker</a:t>
            </a:r>
            <a:r>
              <a:rPr lang="zh-CN" altLang="en-US" sz="1700" dirty="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Worker</a:t>
            </a:r>
            <a:r>
              <a:rPr lang="zh-CN" altLang="en-US" sz="1700" dirty="0">
                <a:latin typeface="微软雅黑" panose="020B0503020204020204" charset="-122"/>
                <a:ea typeface="微软雅黑" panose="020B0503020204020204" charset="-122"/>
                <a:cs typeface="微软雅黑" panose="020B0503020204020204" charset="-122"/>
                <a:sym typeface="+mn-ea"/>
              </a:rPr>
              <a:t>根据分配的</a:t>
            </a:r>
            <a:r>
              <a:rPr lang="en-US" altLang="zh-CN" sz="1700" dirty="0">
                <a:latin typeface="微软雅黑" panose="020B0503020204020204" charset="-122"/>
                <a:ea typeface="微软雅黑" panose="020B0503020204020204" charset="-122"/>
                <a:cs typeface="微软雅黑" panose="020B0503020204020204" charset="-122"/>
                <a:sym typeface="+mn-ea"/>
              </a:rPr>
              <a:t>tasks</a:t>
            </a:r>
            <a:r>
              <a:rPr lang="zh-CN" altLang="en-US" sz="1700" dirty="0">
                <a:latin typeface="微软雅黑" panose="020B0503020204020204" charset="-122"/>
                <a:ea typeface="微软雅黑" panose="020B0503020204020204" charset="-122"/>
                <a:cs typeface="微软雅黑" panose="020B0503020204020204" charset="-122"/>
                <a:sym typeface="+mn-ea"/>
              </a:rPr>
              <a:t>信息，启动多个</a:t>
            </a:r>
            <a:r>
              <a:rPr lang="en-US" altLang="zh-CN" sz="1700" dirty="0">
                <a:latin typeface="微软雅黑" panose="020B0503020204020204" charset="-122"/>
                <a:ea typeface="微软雅黑" panose="020B0503020204020204" charset="-122"/>
                <a:cs typeface="微软雅黑" panose="020B0503020204020204" charset="-122"/>
                <a:sym typeface="+mn-ea"/>
              </a:rPr>
              <a:t>Executor</a:t>
            </a:r>
            <a:r>
              <a:rPr lang="zh-CN" altLang="en-US" sz="1700" dirty="0">
                <a:latin typeface="微软雅黑" panose="020B0503020204020204" charset="-122"/>
                <a:ea typeface="微软雅黑" panose="020B0503020204020204" charset="-122"/>
                <a:cs typeface="微软雅黑" panose="020B0503020204020204" charset="-122"/>
                <a:sym typeface="+mn-ea"/>
              </a:rPr>
              <a:t>线程，同时实例化</a:t>
            </a:r>
            <a:r>
              <a:rPr lang="en-US" altLang="zh-CN" sz="1700" dirty="0">
                <a:latin typeface="微软雅黑" panose="020B0503020204020204" charset="-122"/>
                <a:ea typeface="微软雅黑" panose="020B0503020204020204" charset="-122"/>
                <a:cs typeface="微软雅黑" panose="020B0503020204020204" charset="-122"/>
                <a:sym typeface="+mn-ea"/>
              </a:rPr>
              <a:t>Spout</a:t>
            </a:r>
            <a:r>
              <a:rPr lang="zh-CN" altLang="en-US" sz="1700" dirty="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Bolt</a:t>
            </a:r>
            <a:r>
              <a:rPr lang="zh-CN" altLang="en-US" sz="1700" dirty="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Acker</a:t>
            </a:r>
            <a:r>
              <a:rPr lang="zh-CN" altLang="en-US" sz="1700" dirty="0">
                <a:latin typeface="微软雅黑" panose="020B0503020204020204" charset="-122"/>
                <a:ea typeface="微软雅黑" panose="020B0503020204020204" charset="-122"/>
                <a:cs typeface="微软雅黑" panose="020B0503020204020204" charset="-122"/>
                <a:sym typeface="+mn-ea"/>
              </a:rPr>
              <a:t>等组件，待所有</a:t>
            </a:r>
            <a:r>
              <a:rPr lang="en-US" altLang="zh-CN" sz="1700" dirty="0">
                <a:latin typeface="微软雅黑" panose="020B0503020204020204" charset="-122"/>
                <a:ea typeface="微软雅黑" panose="020B0503020204020204" charset="-122"/>
                <a:cs typeface="微软雅黑" panose="020B0503020204020204" charset="-122"/>
                <a:sym typeface="+mn-ea"/>
              </a:rPr>
              <a:t>connections</a:t>
            </a:r>
            <a:r>
              <a:rPr lang="zh-CN" altLang="en-US" sz="1700" dirty="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Worker</a:t>
            </a:r>
            <a:r>
              <a:rPr lang="zh-CN" altLang="en-US" sz="1700" dirty="0">
                <a:latin typeface="微软雅黑" panose="020B0503020204020204" charset="-122"/>
                <a:ea typeface="微软雅黑" panose="020B0503020204020204" charset="-122"/>
                <a:cs typeface="微软雅黑" panose="020B0503020204020204" charset="-122"/>
                <a:sym typeface="+mn-ea"/>
              </a:rPr>
              <a:t>和其它机器通讯的网络连接）启动完毕，此</a:t>
            </a:r>
            <a:r>
              <a:rPr lang="en-US" altLang="zh-CN" sz="1700" dirty="0">
                <a:latin typeface="微软雅黑" panose="020B0503020204020204" charset="-122"/>
                <a:ea typeface="微软雅黑" panose="020B0503020204020204" charset="-122"/>
                <a:cs typeface="微软雅黑" panose="020B0503020204020204" charset="-122"/>
                <a:sym typeface="+mn-ea"/>
              </a:rPr>
              <a:t>Storm</a:t>
            </a:r>
            <a:r>
              <a:rPr lang="zh-CN" altLang="en-US" sz="1700" dirty="0">
                <a:latin typeface="微软雅黑" panose="020B0503020204020204" charset="-122"/>
                <a:ea typeface="微软雅黑" panose="020B0503020204020204" charset="-122"/>
                <a:cs typeface="微软雅黑" panose="020B0503020204020204" charset="-122"/>
                <a:sym typeface="+mn-ea"/>
              </a:rPr>
              <a:t>系统即进入工作状态。</a:t>
            </a:r>
            <a:r>
              <a:rPr lang="en-US" altLang="zh-CN" sz="1700" dirty="0">
                <a:latin typeface="微软雅黑" panose="020B0503020204020204" charset="-122"/>
                <a:ea typeface="微软雅黑" panose="020B0503020204020204" charset="-122"/>
                <a:cs typeface="微软雅黑" panose="020B0503020204020204" charset="-122"/>
                <a:sym typeface="+mn-ea"/>
              </a:rPr>
              <a:t>Storm</a:t>
            </a:r>
            <a:r>
              <a:rPr lang="zh-CN" altLang="en-US" sz="1700" dirty="0">
                <a:latin typeface="微软雅黑" panose="020B0503020204020204" charset="-122"/>
                <a:ea typeface="微软雅黑" panose="020B0503020204020204" charset="-122"/>
                <a:cs typeface="微软雅黑" panose="020B0503020204020204" charset="-122"/>
                <a:sym typeface="+mn-ea"/>
              </a:rPr>
              <a:t>的运行有两种模式</a:t>
            </a:r>
            <a:r>
              <a:rPr lang="en-US" altLang="zh-CN" sz="1700" dirty="0">
                <a:latin typeface="微软雅黑" panose="020B0503020204020204" charset="-122"/>
                <a:ea typeface="微软雅黑" panose="020B0503020204020204" charset="-122"/>
                <a:cs typeface="微软雅黑" panose="020B0503020204020204" charset="-122"/>
                <a:sym typeface="+mn-ea"/>
              </a:rPr>
              <a:t>: </a:t>
            </a:r>
            <a:r>
              <a:rPr lang="zh-CN" altLang="en-US" sz="1700" dirty="0">
                <a:latin typeface="微软雅黑" panose="020B0503020204020204" charset="-122"/>
                <a:ea typeface="微软雅黑" panose="020B0503020204020204" charset="-122"/>
                <a:cs typeface="微软雅黑" panose="020B0503020204020204" charset="-122"/>
                <a:sym typeface="+mn-ea"/>
              </a:rPr>
              <a:t>本地模式和分布式模式。</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en-US" altLang="zh-CN" sz="1700" dirty="0">
                <a:latin typeface="微软雅黑" panose="020B0503020204020204" charset="-122"/>
                <a:ea typeface="微软雅黑" panose="020B0503020204020204" charset="-122"/>
                <a:cs typeface="微软雅黑" panose="020B0503020204020204" charset="-122"/>
                <a:sym typeface="+mn-ea"/>
              </a:rPr>
              <a:t>1) </a:t>
            </a:r>
            <a:r>
              <a:rPr lang="zh-CN" altLang="en-US" sz="1700" dirty="0">
                <a:latin typeface="微软雅黑" panose="020B0503020204020204" charset="-122"/>
                <a:ea typeface="微软雅黑" panose="020B0503020204020204" charset="-122"/>
                <a:cs typeface="微软雅黑" panose="020B0503020204020204" charset="-122"/>
                <a:sym typeface="+mn-ea"/>
              </a:rPr>
              <a:t>本地模式</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dirty="0">
                <a:latin typeface="微软雅黑" panose="020B0503020204020204" charset="-122"/>
                <a:ea typeface="微软雅黑" panose="020B0503020204020204" charset="-122"/>
                <a:cs typeface="微软雅黑" panose="020B0503020204020204" charset="-122"/>
                <a:sym typeface="+mn-ea"/>
              </a:rPr>
              <a:t>	</a:t>
            </a:r>
            <a:r>
              <a:rPr lang="en-US" altLang="zh-CN" sz="1700" dirty="0">
                <a:latin typeface="微软雅黑" panose="020B0503020204020204" charset="-122"/>
                <a:ea typeface="微软雅黑" panose="020B0503020204020204" charset="-122"/>
                <a:cs typeface="微软雅黑" panose="020B0503020204020204" charset="-122"/>
                <a:sym typeface="+mn-ea"/>
              </a:rPr>
              <a:t>Storm</a:t>
            </a:r>
            <a:r>
              <a:rPr lang="zh-CN" altLang="en-US" sz="1700" dirty="0">
                <a:latin typeface="微软雅黑" panose="020B0503020204020204" charset="-122"/>
                <a:ea typeface="微软雅黑" panose="020B0503020204020204" charset="-122"/>
                <a:cs typeface="微软雅黑" panose="020B0503020204020204" charset="-122"/>
                <a:sym typeface="+mn-ea"/>
              </a:rPr>
              <a:t>用一个进程里面的线程来模拟所有的</a:t>
            </a:r>
            <a:r>
              <a:rPr lang="en-US" altLang="zh-CN" sz="1700" dirty="0">
                <a:latin typeface="微软雅黑" panose="020B0503020204020204" charset="-122"/>
                <a:ea typeface="微软雅黑" panose="020B0503020204020204" charset="-122"/>
                <a:cs typeface="微软雅黑" panose="020B0503020204020204" charset="-122"/>
                <a:sym typeface="+mn-ea"/>
              </a:rPr>
              <a:t>Spout</a:t>
            </a:r>
            <a:r>
              <a:rPr lang="zh-CN" altLang="en-US" sz="1700" dirty="0">
                <a:latin typeface="微软雅黑" panose="020B0503020204020204" charset="-122"/>
                <a:ea typeface="微软雅黑" panose="020B0503020204020204" charset="-122"/>
                <a:cs typeface="微软雅黑" panose="020B0503020204020204" charset="-122"/>
                <a:sym typeface="+mn-ea"/>
              </a:rPr>
              <a:t>和</a:t>
            </a:r>
            <a:r>
              <a:rPr lang="en-US" altLang="zh-CN" sz="1700" dirty="0">
                <a:latin typeface="微软雅黑" panose="020B0503020204020204" charset="-122"/>
                <a:ea typeface="微软雅黑" panose="020B0503020204020204" charset="-122"/>
                <a:cs typeface="微软雅黑" panose="020B0503020204020204" charset="-122"/>
                <a:sym typeface="+mn-ea"/>
              </a:rPr>
              <a:t>Bolt</a:t>
            </a:r>
            <a:r>
              <a:rPr lang="zh-CN" altLang="en-US" sz="1700" dirty="0">
                <a:latin typeface="微软雅黑" panose="020B0503020204020204" charset="-122"/>
                <a:ea typeface="微软雅黑" panose="020B0503020204020204" charset="-122"/>
                <a:cs typeface="微软雅黑" panose="020B0503020204020204" charset="-122"/>
                <a:sym typeface="+mn-ea"/>
              </a:rPr>
              <a:t>。本地模式只对开发测试来说有用。</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en-US" altLang="zh-CN" sz="1700" dirty="0">
                <a:latin typeface="微软雅黑" panose="020B0503020204020204" charset="-122"/>
                <a:ea typeface="微软雅黑" panose="020B0503020204020204" charset="-122"/>
                <a:cs typeface="微软雅黑" panose="020B0503020204020204" charset="-122"/>
                <a:sym typeface="+mn-ea"/>
              </a:rPr>
              <a:t>2) </a:t>
            </a:r>
            <a:r>
              <a:rPr lang="zh-CN" altLang="en-US" sz="1700" dirty="0">
                <a:latin typeface="微软雅黑" panose="020B0503020204020204" charset="-122"/>
                <a:ea typeface="微软雅黑" panose="020B0503020204020204" charset="-122"/>
                <a:cs typeface="微软雅黑" panose="020B0503020204020204" charset="-122"/>
                <a:sym typeface="+mn-ea"/>
              </a:rPr>
              <a:t>分布式模式</a:t>
            </a:r>
            <a:endParaRPr lang="zh-CN" altLang="en-US" sz="1700" dirty="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altLang="en-US" sz="1700" dirty="0">
                <a:latin typeface="微软雅黑" panose="020B0503020204020204" charset="-122"/>
                <a:ea typeface="微软雅黑" panose="020B0503020204020204" charset="-122"/>
                <a:cs typeface="微软雅黑" panose="020B0503020204020204" charset="-122"/>
                <a:sym typeface="+mn-ea"/>
              </a:rPr>
              <a:t>	</a:t>
            </a:r>
            <a:r>
              <a:rPr lang="en-US" altLang="zh-CN" sz="1700" dirty="0">
                <a:latin typeface="微软雅黑" panose="020B0503020204020204" charset="-122"/>
                <a:ea typeface="微软雅黑" panose="020B0503020204020204" charset="-122"/>
                <a:cs typeface="微软雅黑" panose="020B0503020204020204" charset="-122"/>
                <a:sym typeface="+mn-ea"/>
              </a:rPr>
              <a:t>Storm</a:t>
            </a:r>
            <a:r>
              <a:rPr lang="zh-CN" altLang="en-US" sz="1700" dirty="0">
                <a:latin typeface="微软雅黑" panose="020B0503020204020204" charset="-122"/>
                <a:ea typeface="微软雅黑" panose="020B0503020204020204" charset="-122"/>
                <a:cs typeface="微软雅黑" panose="020B0503020204020204" charset="-122"/>
                <a:sym typeface="+mn-ea"/>
              </a:rPr>
              <a:t>以多进程多线程模式运行在一个集群上。当提交</a:t>
            </a:r>
            <a:r>
              <a:rPr lang="en-US" altLang="zh-CN" sz="1700" dirty="0">
                <a:latin typeface="微软雅黑" panose="020B0503020204020204" charset="-122"/>
                <a:ea typeface="微软雅黑" panose="020B0503020204020204" charset="-122"/>
                <a:cs typeface="微软雅黑" panose="020B0503020204020204" charset="-122"/>
                <a:sym typeface="+mn-ea"/>
              </a:rPr>
              <a:t>Topology</a:t>
            </a:r>
            <a:r>
              <a:rPr lang="zh-CN" altLang="en-US" sz="1700" dirty="0">
                <a:latin typeface="微软雅黑" panose="020B0503020204020204" charset="-122"/>
                <a:ea typeface="微软雅黑" panose="020B0503020204020204" charset="-122"/>
                <a:cs typeface="微软雅黑" panose="020B0503020204020204" charset="-122"/>
                <a:sym typeface="+mn-ea"/>
              </a:rPr>
              <a:t>给</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的时候， 同时就提交了</a:t>
            </a:r>
            <a:r>
              <a:rPr lang="en-US" altLang="zh-CN" sz="1700" dirty="0">
                <a:latin typeface="微软雅黑" panose="020B0503020204020204" charset="-122"/>
                <a:ea typeface="微软雅黑" panose="020B0503020204020204" charset="-122"/>
                <a:cs typeface="微软雅黑" panose="020B0503020204020204" charset="-122"/>
                <a:sym typeface="+mn-ea"/>
              </a:rPr>
              <a:t>Topology</a:t>
            </a:r>
            <a:r>
              <a:rPr lang="zh-CN" altLang="en-US" sz="1700" dirty="0">
                <a:latin typeface="微软雅黑" panose="020B0503020204020204" charset="-122"/>
                <a:ea typeface="微软雅黑" panose="020B0503020204020204" charset="-122"/>
                <a:cs typeface="微软雅黑" panose="020B0503020204020204" charset="-122"/>
                <a:sym typeface="+mn-ea"/>
              </a:rPr>
              <a:t>的代码。</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负责分发你的代码并且负责给你的</a:t>
            </a:r>
            <a:r>
              <a:rPr lang="en-US" altLang="zh-CN" sz="1700" dirty="0" err="1">
                <a:latin typeface="微软雅黑" panose="020B0503020204020204" charset="-122"/>
                <a:ea typeface="微软雅黑" panose="020B0503020204020204" charset="-122"/>
                <a:cs typeface="微软雅黑" panose="020B0503020204020204" charset="-122"/>
                <a:sym typeface="+mn-ea"/>
              </a:rPr>
              <a:t>topolgoy</a:t>
            </a:r>
            <a:r>
              <a:rPr lang="zh-CN" altLang="en-US" sz="1700" dirty="0">
                <a:latin typeface="微软雅黑" panose="020B0503020204020204" charset="-122"/>
                <a:ea typeface="微软雅黑" panose="020B0503020204020204" charset="-122"/>
                <a:cs typeface="微软雅黑" panose="020B0503020204020204" charset="-122"/>
                <a:sym typeface="+mn-ea"/>
              </a:rPr>
              <a:t>分配工作进程，如果一个工作进程挂掉，</a:t>
            </a:r>
            <a:r>
              <a:rPr lang="en-US" altLang="zh-CN" sz="1700" dirty="0">
                <a:latin typeface="微软雅黑" panose="020B0503020204020204" charset="-122"/>
                <a:ea typeface="微软雅黑" panose="020B0503020204020204" charset="-122"/>
                <a:cs typeface="微软雅黑" panose="020B0503020204020204" charset="-122"/>
                <a:sym typeface="+mn-ea"/>
              </a:rPr>
              <a:t>Nimbus</a:t>
            </a:r>
            <a:r>
              <a:rPr lang="zh-CN" altLang="en-US" sz="1700" dirty="0">
                <a:latin typeface="微软雅黑" panose="020B0503020204020204" charset="-122"/>
                <a:ea typeface="微软雅黑" panose="020B0503020204020204" charset="-122"/>
                <a:cs typeface="微软雅黑" panose="020B0503020204020204" charset="-122"/>
                <a:sym typeface="+mn-ea"/>
              </a:rPr>
              <a:t>会把它重新分配到其它节点。</a:t>
            </a:r>
            <a:endParaRPr lang="en-US" altLang="zh-CN" sz="1700" dirty="0" smtClean="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pic>
        <p:nvPicPr>
          <p:cNvPr id="9" name="图片 8"/>
          <p:cNvPicPr>
            <a:picLocks noChangeAspect="1"/>
          </p:cNvPicPr>
          <p:nvPr/>
        </p:nvPicPr>
        <p:blipFill>
          <a:blip r:embed="rId1" cstate="print"/>
          <a:stretch>
            <a:fillRect/>
          </a:stretch>
        </p:blipFill>
        <p:spPr>
          <a:xfrm>
            <a:off x="1555115" y="715645"/>
            <a:ext cx="5507990" cy="403034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827405" y="862965"/>
            <a:ext cx="7511415" cy="2861310"/>
          </a:xfrm>
          <a:prstGeom prst="rect">
            <a:avLst/>
          </a:prstGeom>
          <a:noFill/>
        </p:spPr>
        <p:txBody>
          <a:bodyPr wrap="square" rtlCol="0">
            <a:spAutoFit/>
          </a:bodyPr>
          <a:p>
            <a:r>
              <a:rPr lang="zh-CN" altLang="en-US" sz="1800" b="1">
                <a:latin typeface="微软雅黑" panose="020B0503020204020204" charset="-122"/>
                <a:ea typeface="微软雅黑" panose="020B0503020204020204" charset="-122"/>
                <a:cs typeface="微软雅黑" panose="020B0503020204020204" charset="-122"/>
                <a:sym typeface="+mn-ea"/>
              </a:rPr>
              <a:t>消息发送</a:t>
            </a:r>
            <a:r>
              <a:rPr lang="en-US" altLang="zh-CN" sz="1800" b="1">
                <a:latin typeface="微软雅黑" panose="020B0503020204020204" charset="-122"/>
                <a:ea typeface="微软雅黑" panose="020B0503020204020204" charset="-122"/>
                <a:cs typeface="微软雅黑" panose="020B0503020204020204" charset="-122"/>
                <a:sym typeface="+mn-ea"/>
              </a:rPr>
              <a:t>ACK</a:t>
            </a:r>
            <a:r>
              <a:rPr lang="zh-CN" altLang="en-US" sz="1800" b="1">
                <a:latin typeface="微软雅黑" panose="020B0503020204020204" charset="-122"/>
                <a:ea typeface="微软雅黑" panose="020B0503020204020204" charset="-122"/>
                <a:cs typeface="微软雅黑" panose="020B0503020204020204" charset="-122"/>
                <a:sym typeface="+mn-ea"/>
              </a:rPr>
              <a:t>机制</a:t>
            </a:r>
            <a:endParaRPr lang="zh-CN" altLang="en-US" sz="1800">
              <a:latin typeface="微软雅黑" panose="020B0503020204020204" charset="-122"/>
              <a:ea typeface="微软雅黑" panose="020B0503020204020204" charset="-122"/>
              <a:cs typeface="微软雅黑" panose="020B0503020204020204" charset="-122"/>
            </a:endParaRPr>
          </a:p>
          <a:p>
            <a:r>
              <a:rPr lang="zh-CN" altLang="en-US" sz="1800">
                <a:latin typeface="微软雅黑" panose="020B0503020204020204" charset="-122"/>
                <a:ea typeface="微软雅黑" panose="020B0503020204020204" charset="-122"/>
                <a:cs typeface="微软雅黑" panose="020B0503020204020204" charset="-122"/>
                <a:sym typeface="+mn-ea"/>
              </a:rPr>
              <a:t>	</a:t>
            </a:r>
            <a:r>
              <a:rPr lang="en-US" altLang="zh-CN" sz="1800">
                <a:latin typeface="微软雅黑" panose="020B0503020204020204" charset="-122"/>
                <a:ea typeface="微软雅黑" panose="020B0503020204020204" charset="-122"/>
                <a:cs typeface="微软雅黑" panose="020B0503020204020204" charset="-122"/>
                <a:sym typeface="+mn-ea"/>
              </a:rPr>
              <a:t>Storm</a:t>
            </a:r>
            <a:r>
              <a:rPr lang="zh-CN" altLang="en-US" sz="1800">
                <a:latin typeface="微软雅黑" panose="020B0503020204020204" charset="-122"/>
                <a:ea typeface="微软雅黑" panose="020B0503020204020204" charset="-122"/>
                <a:cs typeface="微软雅黑" panose="020B0503020204020204" charset="-122"/>
                <a:sym typeface="+mn-ea"/>
              </a:rPr>
              <a:t>可靠性要求发出的</a:t>
            </a:r>
            <a:r>
              <a:rPr lang="en-US" altLang="zh-CN" sz="1800">
                <a:latin typeface="微软雅黑" panose="020B0503020204020204" charset="-122"/>
                <a:ea typeface="微软雅黑" panose="020B0503020204020204" charset="-122"/>
                <a:cs typeface="微软雅黑" panose="020B0503020204020204" charset="-122"/>
                <a:sym typeface="+mn-ea"/>
              </a:rPr>
              <a:t>Spout</a:t>
            </a:r>
            <a:r>
              <a:rPr lang="zh-CN" altLang="en-US" sz="1800">
                <a:latin typeface="微软雅黑" panose="020B0503020204020204" charset="-122"/>
                <a:ea typeface="微软雅黑" panose="020B0503020204020204" charset="-122"/>
                <a:cs typeface="微软雅黑" panose="020B0503020204020204" charset="-122"/>
                <a:sym typeface="+mn-ea"/>
              </a:rPr>
              <a:t>每一个</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都会完成处理过程，其含义是这个</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以及由这个</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所产生的所有后续的子</a:t>
            </a:r>
            <a:r>
              <a:rPr lang="en-US" altLang="zh-CN" sz="1800">
                <a:latin typeface="微软雅黑" panose="020B0503020204020204" charset="-122"/>
                <a:ea typeface="微软雅黑" panose="020B0503020204020204" charset="-122"/>
                <a:cs typeface="微软雅黑" panose="020B0503020204020204" charset="-122"/>
                <a:sym typeface="+mn-ea"/>
              </a:rPr>
              <a:t>tuples</a:t>
            </a:r>
            <a:r>
              <a:rPr lang="zh-CN" altLang="en-US" sz="1800">
                <a:latin typeface="微软雅黑" panose="020B0503020204020204" charset="-122"/>
                <a:ea typeface="微软雅黑" panose="020B0503020204020204" charset="-122"/>
                <a:cs typeface="微软雅黑" panose="020B0503020204020204" charset="-122"/>
                <a:sym typeface="+mn-ea"/>
              </a:rPr>
              <a:t>都被成功处理。由于</a:t>
            </a:r>
            <a:r>
              <a:rPr lang="en-US" altLang="zh-CN" sz="1800">
                <a:latin typeface="微软雅黑" panose="020B0503020204020204" charset="-122"/>
                <a:ea typeface="微软雅黑" panose="020B0503020204020204" charset="-122"/>
                <a:cs typeface="微软雅黑" panose="020B0503020204020204" charset="-122"/>
                <a:sym typeface="+mn-ea"/>
              </a:rPr>
              <a:t>Storm</a:t>
            </a:r>
            <a:r>
              <a:rPr lang="zh-CN" altLang="en-US" sz="1800">
                <a:latin typeface="微软雅黑" panose="020B0503020204020204" charset="-122"/>
                <a:ea typeface="微软雅黑" panose="020B0503020204020204" charset="-122"/>
                <a:cs typeface="微软雅黑" panose="020B0503020204020204" charset="-122"/>
                <a:sym typeface="+mn-ea"/>
              </a:rPr>
              <a:t>是一个实时处理系统，任何一个消息</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和其子</a:t>
            </a:r>
            <a:r>
              <a:rPr lang="en-US" altLang="zh-CN" sz="1800">
                <a:latin typeface="微软雅黑" panose="020B0503020204020204" charset="-122"/>
                <a:ea typeface="微软雅黑" panose="020B0503020204020204" charset="-122"/>
                <a:cs typeface="微软雅黑" panose="020B0503020204020204" charset="-122"/>
                <a:sym typeface="+mn-ea"/>
              </a:rPr>
              <a:t>tuples</a:t>
            </a:r>
            <a:r>
              <a:rPr lang="zh-CN" altLang="en-US" sz="1800">
                <a:latin typeface="微软雅黑" panose="020B0503020204020204" charset="-122"/>
                <a:ea typeface="微软雅黑" panose="020B0503020204020204" charset="-122"/>
                <a:cs typeface="微软雅黑" panose="020B0503020204020204" charset="-122"/>
                <a:sym typeface="+mn-ea"/>
              </a:rPr>
              <a:t>如果没有在设定的</a:t>
            </a:r>
            <a:r>
              <a:rPr lang="en-US" altLang="zh-CN" sz="1800">
                <a:latin typeface="微软雅黑" panose="020B0503020204020204" charset="-122"/>
                <a:ea typeface="微软雅黑" panose="020B0503020204020204" charset="-122"/>
                <a:cs typeface="微软雅黑" panose="020B0503020204020204" charset="-122"/>
                <a:sym typeface="+mn-ea"/>
              </a:rPr>
              <a:t>timeout</a:t>
            </a:r>
            <a:r>
              <a:rPr lang="zh-CN" altLang="en-US" sz="1800">
                <a:latin typeface="微软雅黑" panose="020B0503020204020204" charset="-122"/>
                <a:ea typeface="微软雅黑" panose="020B0503020204020204" charset="-122"/>
                <a:cs typeface="微软雅黑" panose="020B0503020204020204" charset="-122"/>
                <a:sym typeface="+mn-ea"/>
              </a:rPr>
              <a:t>时限内完成处理，那这个消息就失败了，因此</a:t>
            </a:r>
            <a:r>
              <a:rPr lang="en-US" altLang="zh-CN" sz="1800">
                <a:latin typeface="微软雅黑" panose="020B0503020204020204" charset="-122"/>
                <a:ea typeface="微软雅黑" panose="020B0503020204020204" charset="-122"/>
                <a:cs typeface="微软雅黑" panose="020B0503020204020204" charset="-122"/>
                <a:sym typeface="+mn-ea"/>
              </a:rPr>
              <a:t>Storm</a:t>
            </a:r>
            <a:r>
              <a:rPr lang="zh-CN" altLang="en-US" sz="1800">
                <a:latin typeface="微软雅黑" panose="020B0503020204020204" charset="-122"/>
                <a:ea typeface="微软雅黑" panose="020B0503020204020204" charset="-122"/>
                <a:cs typeface="微软雅黑" panose="020B0503020204020204" charset="-122"/>
                <a:sym typeface="+mn-ea"/>
              </a:rPr>
              <a:t>需要一种</a:t>
            </a:r>
            <a:r>
              <a:rPr lang="en-US" altLang="zh-CN" sz="1800">
                <a:latin typeface="微软雅黑" panose="020B0503020204020204" charset="-122"/>
                <a:ea typeface="微软雅黑" panose="020B0503020204020204" charset="-122"/>
                <a:cs typeface="微软雅黑" panose="020B0503020204020204" charset="-122"/>
                <a:sym typeface="+mn-ea"/>
              </a:rPr>
              <a:t>ACK</a:t>
            </a:r>
            <a:r>
              <a:rPr lang="zh-CN" altLang="en-US" sz="1800">
                <a:latin typeface="微软雅黑" panose="020B0503020204020204" charset="-122"/>
                <a:ea typeface="微软雅黑" panose="020B0503020204020204" charset="-122"/>
                <a:cs typeface="微软雅黑" panose="020B0503020204020204" charset="-122"/>
                <a:sym typeface="+mn-ea"/>
              </a:rPr>
              <a:t>（</a:t>
            </a:r>
            <a:r>
              <a:rPr lang="en-US" altLang="zh-CN" sz="1800">
                <a:latin typeface="微软雅黑" panose="020B0503020204020204" charset="-122"/>
                <a:ea typeface="微软雅黑" panose="020B0503020204020204" charset="-122"/>
                <a:cs typeface="微软雅黑" panose="020B0503020204020204" charset="-122"/>
                <a:sym typeface="+mn-ea"/>
              </a:rPr>
              <a:t>Acknowledgement</a:t>
            </a:r>
            <a:r>
              <a:rPr lang="zh-CN" altLang="en-US" sz="1800">
                <a:latin typeface="微软雅黑" panose="020B0503020204020204" charset="-122"/>
                <a:ea typeface="微软雅黑" panose="020B0503020204020204" charset="-122"/>
                <a:cs typeface="微软雅黑" panose="020B0503020204020204" charset="-122"/>
                <a:sym typeface="+mn-ea"/>
              </a:rPr>
              <a:t>）机制来保证每个</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在规定时限内得到即时处理。这个</a:t>
            </a:r>
            <a:r>
              <a:rPr lang="en-US" altLang="zh-CN" sz="1800">
                <a:latin typeface="微软雅黑" panose="020B0503020204020204" charset="-122"/>
                <a:ea typeface="微软雅黑" panose="020B0503020204020204" charset="-122"/>
                <a:cs typeface="微软雅黑" panose="020B0503020204020204" charset="-122"/>
                <a:sym typeface="+mn-ea"/>
              </a:rPr>
              <a:t>timeout</a:t>
            </a:r>
            <a:r>
              <a:rPr lang="zh-CN" altLang="en-US" sz="1800">
                <a:latin typeface="微软雅黑" panose="020B0503020204020204" charset="-122"/>
                <a:ea typeface="微软雅黑" panose="020B0503020204020204" charset="-122"/>
                <a:cs typeface="微软雅黑" panose="020B0503020204020204" charset="-122"/>
                <a:sym typeface="+mn-ea"/>
              </a:rPr>
              <a:t>时限可以通过</a:t>
            </a:r>
            <a:r>
              <a:rPr lang="en-US" altLang="zh-CN" sz="1800">
                <a:latin typeface="微软雅黑" panose="020B0503020204020204" charset="-122"/>
                <a:ea typeface="微软雅黑" panose="020B0503020204020204" charset="-122"/>
                <a:cs typeface="微软雅黑" panose="020B0503020204020204" charset="-122"/>
                <a:sym typeface="+mn-ea"/>
              </a:rPr>
              <a:t>Config.TOPOLOGY_MESSAGE_TIMEOUT_SECS</a:t>
            </a:r>
            <a:r>
              <a:rPr lang="zh-CN" altLang="en-US" sz="1800">
                <a:latin typeface="微软雅黑" panose="020B0503020204020204" charset="-122"/>
                <a:ea typeface="微软雅黑" panose="020B0503020204020204" charset="-122"/>
                <a:cs typeface="微软雅黑" panose="020B0503020204020204" charset="-122"/>
                <a:sym typeface="+mn-ea"/>
              </a:rPr>
              <a:t>来设定，</a:t>
            </a:r>
            <a:r>
              <a:rPr lang="en-US" altLang="zh-CN" sz="1800">
                <a:latin typeface="微软雅黑" panose="020B0503020204020204" charset="-122"/>
                <a:ea typeface="微软雅黑" panose="020B0503020204020204" charset="-122"/>
                <a:cs typeface="微软雅黑" panose="020B0503020204020204" charset="-122"/>
                <a:sym typeface="+mn-ea"/>
              </a:rPr>
              <a:t>Timeout</a:t>
            </a:r>
            <a:r>
              <a:rPr lang="zh-CN" altLang="en-US" sz="1800">
                <a:latin typeface="微软雅黑" panose="020B0503020204020204" charset="-122"/>
                <a:ea typeface="微软雅黑" panose="020B0503020204020204" charset="-122"/>
                <a:cs typeface="微软雅黑" panose="020B0503020204020204" charset="-122"/>
                <a:sym typeface="+mn-ea"/>
              </a:rPr>
              <a:t>的默认时长为</a:t>
            </a:r>
            <a:r>
              <a:rPr lang="en-US" altLang="zh-CN" sz="1800">
                <a:latin typeface="微软雅黑" panose="020B0503020204020204" charset="-122"/>
                <a:ea typeface="微软雅黑" panose="020B0503020204020204" charset="-122"/>
                <a:cs typeface="微软雅黑" panose="020B0503020204020204" charset="-122"/>
                <a:sym typeface="+mn-ea"/>
              </a:rPr>
              <a:t>30</a:t>
            </a:r>
            <a:r>
              <a:rPr lang="zh-CN" altLang="en-US" sz="1800">
                <a:latin typeface="微软雅黑" panose="020B0503020204020204" charset="-122"/>
                <a:ea typeface="微软雅黑" panose="020B0503020204020204" charset="-122"/>
                <a:cs typeface="微软雅黑" panose="020B0503020204020204" charset="-122"/>
                <a:sym typeface="+mn-ea"/>
              </a:rPr>
              <a:t>秒。</a:t>
            </a:r>
            <a:endParaRPr lang="zh-CN" altLang="en-US" sz="1800">
              <a:latin typeface="微软雅黑" panose="020B0503020204020204" charset="-122"/>
              <a:ea typeface="微软雅黑" panose="020B0503020204020204" charset="-122"/>
              <a:cs typeface="微软雅黑" panose="020B0503020204020204" charset="-122"/>
            </a:endParaRPr>
          </a:p>
          <a:p>
            <a:endParaRPr lang="zh-CN" altLang="en-US" sz="18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636905" y="754380"/>
            <a:ext cx="7511415" cy="2861310"/>
          </a:xfrm>
          <a:prstGeom prst="rect">
            <a:avLst/>
          </a:prstGeom>
          <a:noFill/>
        </p:spPr>
        <p:txBody>
          <a:bodyPr wrap="square" rtlCol="0">
            <a:spAutoFit/>
          </a:bodyPr>
          <a:p>
            <a:r>
              <a:rPr lang="en-US" altLang="zh-CN" sz="1800" b="1" dirty="0">
                <a:latin typeface="微软雅黑" panose="020B0503020204020204" charset="-122"/>
                <a:ea typeface="微软雅黑" panose="020B0503020204020204" charset="-122"/>
                <a:cs typeface="微软雅黑" panose="020B0503020204020204" charset="-122"/>
                <a:sym typeface="+mn-ea"/>
              </a:rPr>
              <a:t>Tuple Tree</a:t>
            </a:r>
            <a:r>
              <a:rPr lang="zh-CN" altLang="en-US" sz="1800" b="1" dirty="0">
                <a:latin typeface="微软雅黑" panose="020B0503020204020204" charset="-122"/>
                <a:ea typeface="微软雅黑" panose="020B0503020204020204" charset="-122"/>
                <a:cs typeface="微软雅黑" panose="020B0503020204020204" charset="-122"/>
                <a:sym typeface="+mn-ea"/>
              </a:rPr>
              <a:t>的构</a:t>
            </a:r>
            <a:r>
              <a:rPr lang="zh-CN" altLang="en-US" sz="1800" b="1" dirty="0" smtClean="0">
                <a:latin typeface="微软雅黑" panose="020B0503020204020204" charset="-122"/>
                <a:ea typeface="微软雅黑" panose="020B0503020204020204" charset="-122"/>
                <a:cs typeface="微软雅黑" panose="020B0503020204020204" charset="-122"/>
                <a:sym typeface="+mn-ea"/>
              </a:rPr>
              <a:t>成</a:t>
            </a:r>
            <a:endParaRPr lang="en-US" altLang="zh-CN" sz="1800" dirty="0" smtClean="0">
              <a:latin typeface="微软雅黑" panose="020B0503020204020204" charset="-122"/>
              <a:ea typeface="微软雅黑" panose="020B0503020204020204" charset="-122"/>
              <a:cs typeface="微软雅黑" panose="020B0503020204020204" charset="-122"/>
            </a:endParaRPr>
          </a:p>
          <a:p>
            <a:r>
              <a:rPr lang="zh-CN" altLang="en-US" sz="1800" dirty="0" smtClean="0">
                <a:latin typeface="微软雅黑" panose="020B0503020204020204" charset="-122"/>
                <a:ea typeface="微软雅黑" panose="020B0503020204020204" charset="-122"/>
                <a:cs typeface="微软雅黑" panose="020B0503020204020204" charset="-122"/>
                <a:sym typeface="+mn-ea"/>
              </a:rPr>
              <a:t>以</a:t>
            </a:r>
            <a:r>
              <a:rPr lang="zh-CN" altLang="en-US" sz="1800" dirty="0">
                <a:latin typeface="微软雅黑" panose="020B0503020204020204" charset="-122"/>
                <a:ea typeface="微软雅黑" panose="020B0503020204020204" charset="-122"/>
                <a:cs typeface="微软雅黑" panose="020B0503020204020204" charset="-122"/>
                <a:sym typeface="+mn-ea"/>
              </a:rPr>
              <a:t>图</a:t>
            </a:r>
            <a:r>
              <a:rPr lang="en-US" altLang="zh-CN" sz="1800" dirty="0">
                <a:latin typeface="微软雅黑" panose="020B0503020204020204" charset="-122"/>
                <a:ea typeface="微软雅黑" panose="020B0503020204020204" charset="-122"/>
                <a:cs typeface="微软雅黑" panose="020B0503020204020204" charset="-122"/>
                <a:sym typeface="+mn-ea"/>
              </a:rPr>
              <a:t>15-29</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为例，输入</a:t>
            </a:r>
            <a:r>
              <a:rPr lang="en-US" altLang="zh-CN" sz="1800" dirty="0">
                <a:latin typeface="微软雅黑" panose="020B0503020204020204" charset="-122"/>
                <a:ea typeface="微软雅黑" panose="020B0503020204020204" charset="-122"/>
                <a:cs typeface="微软雅黑" panose="020B0503020204020204" charset="-122"/>
                <a:sym typeface="+mn-ea"/>
              </a:rPr>
              <a:t>tuple A</a:t>
            </a:r>
            <a:r>
              <a:rPr lang="zh-CN" altLang="en-US" sz="1800" dirty="0">
                <a:latin typeface="微软雅黑" panose="020B0503020204020204" charset="-122"/>
                <a:ea typeface="微软雅黑" panose="020B0503020204020204" charset="-122"/>
                <a:cs typeface="微软雅黑" panose="020B0503020204020204" charset="-122"/>
                <a:sym typeface="+mn-ea"/>
              </a:rPr>
              <a:t>在</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处完成了处理，并向下游发送了</a:t>
            </a:r>
            <a:r>
              <a:rPr lang="en-US" altLang="zh-CN" sz="1800" dirty="0">
                <a:latin typeface="微软雅黑" panose="020B0503020204020204" charset="-122"/>
                <a:ea typeface="微软雅黑" panose="020B0503020204020204" charset="-122"/>
                <a:cs typeface="微软雅黑" panose="020B0503020204020204" charset="-122"/>
                <a:sym typeface="+mn-ea"/>
              </a:rPr>
              <a:t>2</a:t>
            </a:r>
            <a:r>
              <a:rPr lang="zh-CN" altLang="en-US" sz="1800" dirty="0">
                <a:latin typeface="微软雅黑" panose="020B0503020204020204" charset="-122"/>
                <a:ea typeface="微软雅黑" panose="020B0503020204020204" charset="-122"/>
                <a:cs typeface="微软雅黑" panose="020B0503020204020204" charset="-122"/>
                <a:sym typeface="+mn-ea"/>
              </a:rPr>
              <a:t>个衍生</a:t>
            </a:r>
            <a:r>
              <a:rPr lang="en-US" altLang="zh-CN" sz="1800" dirty="0">
                <a:latin typeface="微软雅黑" panose="020B0503020204020204" charset="-122"/>
                <a:ea typeface="微软雅黑" panose="020B0503020204020204" charset="-122"/>
                <a:cs typeface="微软雅黑" panose="020B0503020204020204" charset="-122"/>
                <a:sym typeface="+mn-ea"/>
              </a:rPr>
              <a:t>tuples B</a:t>
            </a:r>
            <a:r>
              <a:rPr lang="zh-CN" altLang="en-US" sz="1800" dirty="0">
                <a:latin typeface="微软雅黑" panose="020B0503020204020204" charset="-122"/>
                <a:ea typeface="微软雅黑" panose="020B0503020204020204" charset="-122"/>
                <a:cs typeface="微软雅黑" panose="020B0503020204020204" charset="-122"/>
                <a:sym typeface="+mn-ea"/>
              </a:rPr>
              <a:t>和</a:t>
            </a:r>
            <a:r>
              <a:rPr lang="en-US" altLang="zh-CN" sz="1800" dirty="0">
                <a:latin typeface="微软雅黑" panose="020B0503020204020204" charset="-122"/>
                <a:ea typeface="微软雅黑" panose="020B0503020204020204" charset="-122"/>
                <a:cs typeface="微软雅黑" panose="020B0503020204020204" charset="-122"/>
                <a:sym typeface="+mn-ea"/>
              </a:rPr>
              <a:t>C</a:t>
            </a:r>
            <a:r>
              <a:rPr lang="zh-CN" altLang="en-US" sz="1800" dirty="0">
                <a:latin typeface="微软雅黑" panose="020B0503020204020204" charset="-122"/>
                <a:ea typeface="微软雅黑" panose="020B0503020204020204" charset="-122"/>
                <a:cs typeface="微软雅黑" panose="020B0503020204020204" charset="-122"/>
                <a:sym typeface="+mn-ea"/>
              </a:rPr>
              <a:t>，在</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向跟踪的</a:t>
            </a:r>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报告了</a:t>
            </a:r>
            <a:r>
              <a:rPr lang="en-US" altLang="zh-CN" sz="1800" dirty="0" err="1">
                <a:latin typeface="微软雅黑" panose="020B0503020204020204" charset="-122"/>
                <a:ea typeface="微软雅黑" panose="020B0503020204020204" charset="-122"/>
                <a:cs typeface="微软雅黑" panose="020B0503020204020204" charset="-122"/>
                <a:sym typeface="+mn-ea"/>
              </a:rPr>
              <a:t>Ack</a:t>
            </a:r>
            <a:r>
              <a:rPr lang="zh-CN" altLang="en-US" sz="1800" dirty="0">
                <a:latin typeface="微软雅黑" panose="020B0503020204020204" charset="-122"/>
                <a:ea typeface="微软雅黑" panose="020B0503020204020204" charset="-122"/>
                <a:cs typeface="微软雅黑" panose="020B0503020204020204" charset="-122"/>
                <a:sym typeface="+mn-ea"/>
              </a:rPr>
              <a:t>后，</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就只包含了</a:t>
            </a:r>
            <a:r>
              <a:rPr lang="en-US" altLang="zh-CN" sz="1800" dirty="0">
                <a:latin typeface="微软雅黑" panose="020B0503020204020204" charset="-122"/>
                <a:ea typeface="微软雅黑" panose="020B0503020204020204" charset="-122"/>
                <a:cs typeface="微软雅黑" panose="020B0503020204020204" charset="-122"/>
                <a:sym typeface="+mn-ea"/>
              </a:rPr>
              <a:t>tuples B</a:t>
            </a:r>
            <a:r>
              <a:rPr lang="zh-CN" altLang="en-US" sz="1800" dirty="0">
                <a:latin typeface="微软雅黑" panose="020B0503020204020204" charset="-122"/>
                <a:ea typeface="微软雅黑" panose="020B0503020204020204" charset="-122"/>
                <a:cs typeface="微软雅黑" panose="020B0503020204020204" charset="-122"/>
                <a:sym typeface="+mn-ea"/>
              </a:rPr>
              <a:t>和</a:t>
            </a:r>
            <a:r>
              <a:rPr lang="en-US" altLang="zh-CN" sz="1800" dirty="0">
                <a:latin typeface="微软雅黑" panose="020B0503020204020204" charset="-122"/>
                <a:ea typeface="微软雅黑" panose="020B0503020204020204" charset="-122"/>
                <a:cs typeface="微软雅黑" panose="020B0503020204020204" charset="-122"/>
                <a:sym typeface="+mn-ea"/>
              </a:rPr>
              <a:t>C</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tuple A</a:t>
            </a:r>
            <a:r>
              <a:rPr lang="zh-CN" altLang="en-US" sz="1800" dirty="0">
                <a:latin typeface="微软雅黑" panose="020B0503020204020204" charset="-122"/>
                <a:ea typeface="微软雅黑" panose="020B0503020204020204" charset="-122"/>
                <a:cs typeface="微软雅黑" panose="020B0503020204020204" charset="-122"/>
                <a:sym typeface="+mn-ea"/>
              </a:rPr>
              <a:t>打红</a:t>
            </a:r>
            <a:r>
              <a:rPr lang="en-US" altLang="zh-CN" sz="1800" dirty="0">
                <a:latin typeface="微软雅黑" panose="020B0503020204020204" charset="-122"/>
                <a:ea typeface="微软雅黑" panose="020B0503020204020204" charset="-122"/>
                <a:cs typeface="微软雅黑" panose="020B0503020204020204" charset="-122"/>
                <a:sym typeface="+mn-ea"/>
              </a:rPr>
              <a:t>X</a:t>
            </a:r>
            <a:r>
              <a:rPr lang="zh-CN" altLang="en-US" sz="1800" dirty="0">
                <a:latin typeface="微软雅黑" panose="020B0503020204020204" charset="-122"/>
                <a:ea typeface="微软雅黑" panose="020B0503020204020204" charset="-122"/>
                <a:cs typeface="微软雅黑" panose="020B0503020204020204" charset="-122"/>
                <a:sym typeface="+mn-ea"/>
              </a:rPr>
              <a:t>表示它已不在当前状态的</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中）。</a:t>
            </a:r>
            <a:endParaRPr lang="zh-CN" altLang="en-US" sz="1800" dirty="0">
              <a:latin typeface="微软雅黑" panose="020B0503020204020204" charset="-122"/>
              <a:ea typeface="微软雅黑" panose="020B0503020204020204" charset="-122"/>
              <a:cs typeface="微软雅黑" panose="020B0503020204020204" charset="-122"/>
            </a:endParaRPr>
          </a:p>
          <a:p>
            <a:r>
              <a:rPr lang="zh-CN" altLang="en-US" sz="1800" dirty="0">
                <a:latin typeface="微软雅黑" panose="020B0503020204020204" charset="-122"/>
                <a:ea typeface="微软雅黑" panose="020B0503020204020204" charset="-122"/>
                <a:cs typeface="微软雅黑" panose="020B0503020204020204" charset="-122"/>
                <a:sym typeface="+mn-ea"/>
              </a:rPr>
              <a:t>	然后</a:t>
            </a:r>
            <a:r>
              <a:rPr lang="en-US" altLang="zh-CN" sz="1800" dirty="0">
                <a:latin typeface="微软雅黑" panose="020B0503020204020204" charset="-122"/>
                <a:ea typeface="微软雅黑" panose="020B0503020204020204" charset="-122"/>
                <a:cs typeface="微软雅黑" panose="020B0503020204020204" charset="-122"/>
                <a:sym typeface="+mn-ea"/>
              </a:rPr>
              <a:t>tuple C</a:t>
            </a:r>
            <a:r>
              <a:rPr lang="zh-CN" altLang="en-US" sz="1800" dirty="0">
                <a:latin typeface="微软雅黑" panose="020B0503020204020204" charset="-122"/>
                <a:ea typeface="微软雅黑" panose="020B0503020204020204" charset="-122"/>
                <a:cs typeface="微软雅黑" panose="020B0503020204020204" charset="-122"/>
                <a:sym typeface="+mn-ea"/>
              </a:rPr>
              <a:t>流转到下一个</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，被处理完后又衍生了</a:t>
            </a:r>
            <a:r>
              <a:rPr lang="en-US" altLang="zh-CN" sz="1800" dirty="0">
                <a:latin typeface="微软雅黑" panose="020B0503020204020204" charset="-122"/>
                <a:ea typeface="微软雅黑" panose="020B0503020204020204" charset="-122"/>
                <a:cs typeface="微软雅黑" panose="020B0503020204020204" charset="-122"/>
                <a:sym typeface="+mn-ea"/>
              </a:rPr>
              <a:t>tuples D</a:t>
            </a:r>
            <a:r>
              <a:rPr lang="zh-CN" altLang="en-US" sz="1800" dirty="0">
                <a:latin typeface="微软雅黑" panose="020B0503020204020204" charset="-122"/>
                <a:ea typeface="微软雅黑" panose="020B0503020204020204" charset="-122"/>
                <a:cs typeface="微软雅黑" panose="020B0503020204020204" charset="-122"/>
                <a:sym typeface="+mn-ea"/>
              </a:rPr>
              <a:t>和</a:t>
            </a:r>
            <a:r>
              <a:rPr lang="en-US" altLang="zh-CN" sz="1800" dirty="0">
                <a:latin typeface="微软雅黑" panose="020B0503020204020204" charset="-122"/>
                <a:ea typeface="微软雅黑" panose="020B0503020204020204" charset="-122"/>
                <a:cs typeface="微软雅黑" panose="020B0503020204020204" charset="-122"/>
                <a:sym typeface="+mn-ea"/>
              </a:rPr>
              <a:t>E</a:t>
            </a:r>
            <a:r>
              <a:rPr lang="zh-CN" altLang="en-US" sz="1800" dirty="0">
                <a:latin typeface="微软雅黑" panose="020B0503020204020204" charset="-122"/>
                <a:ea typeface="微软雅黑" panose="020B0503020204020204" charset="-122"/>
                <a:cs typeface="微软雅黑" panose="020B0503020204020204" charset="-122"/>
                <a:sym typeface="+mn-ea"/>
              </a:rPr>
              <a:t>。该</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向</a:t>
            </a:r>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确认已处理完</a:t>
            </a:r>
            <a:r>
              <a:rPr lang="en-US" altLang="zh-CN" sz="1800" dirty="0">
                <a:latin typeface="微软雅黑" panose="020B0503020204020204" charset="-122"/>
                <a:ea typeface="微软雅黑" panose="020B0503020204020204" charset="-122"/>
                <a:cs typeface="微软雅黑" panose="020B0503020204020204" charset="-122"/>
                <a:sym typeface="+mn-ea"/>
              </a:rPr>
              <a:t>tuple C</a:t>
            </a:r>
            <a:r>
              <a:rPr lang="zh-CN" altLang="en-US" sz="1800" dirty="0">
                <a:latin typeface="微软雅黑" panose="020B0503020204020204" charset="-122"/>
                <a:ea typeface="微软雅黑" panose="020B0503020204020204" charset="-122"/>
                <a:cs typeface="微软雅黑" panose="020B0503020204020204" charset="-122"/>
                <a:sym typeface="+mn-ea"/>
              </a:rPr>
              <a:t>，于是</a:t>
            </a:r>
            <a:r>
              <a:rPr lang="en-US" altLang="zh-CN" sz="1800" dirty="0">
                <a:latin typeface="微软雅黑" panose="020B0503020204020204" charset="-122"/>
                <a:ea typeface="微软雅黑" panose="020B0503020204020204" charset="-122"/>
                <a:cs typeface="微软雅黑" panose="020B0503020204020204" charset="-122"/>
                <a:sym typeface="+mn-ea"/>
              </a:rPr>
              <a:t>C</a:t>
            </a:r>
            <a:r>
              <a:rPr lang="zh-CN" altLang="en-US" sz="1800" dirty="0">
                <a:latin typeface="微软雅黑" panose="020B0503020204020204" charset="-122"/>
                <a:ea typeface="微软雅黑" panose="020B0503020204020204" charset="-122"/>
                <a:cs typeface="微软雅黑" panose="020B0503020204020204" charset="-122"/>
                <a:sym typeface="+mn-ea"/>
              </a:rPr>
              <a:t>被移出</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，当前状态的</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变成只包含</a:t>
            </a:r>
            <a:r>
              <a:rPr lang="en-US" altLang="zh-CN" sz="1800" dirty="0">
                <a:latin typeface="微软雅黑" panose="020B0503020204020204" charset="-122"/>
                <a:ea typeface="微软雅黑" panose="020B0503020204020204" charset="-122"/>
                <a:cs typeface="微软雅黑" panose="020B0503020204020204" charset="-122"/>
                <a:sym typeface="+mn-ea"/>
              </a:rPr>
              <a:t>B</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D</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E </a:t>
            </a:r>
            <a:r>
              <a:rPr lang="zh-CN" altLang="en-US" sz="1800" dirty="0">
                <a:latin typeface="微软雅黑" panose="020B0503020204020204" charset="-122"/>
                <a:ea typeface="微软雅黑" panose="020B0503020204020204" charset="-122"/>
                <a:cs typeface="微软雅黑" panose="020B0503020204020204" charset="-122"/>
                <a:sym typeface="+mn-ea"/>
              </a:rPr>
              <a:t>。。。这一过程将持续进行，直到没有新的</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加入这个</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，而树中所有的</a:t>
            </a:r>
            <a:r>
              <a:rPr lang="en-US" altLang="zh-CN" sz="1800" dirty="0">
                <a:latin typeface="微软雅黑" panose="020B0503020204020204" charset="-122"/>
                <a:ea typeface="微软雅黑" panose="020B0503020204020204" charset="-122"/>
                <a:cs typeface="微软雅黑" panose="020B0503020204020204" charset="-122"/>
                <a:sym typeface="+mn-ea"/>
              </a:rPr>
              <a:t>tuples</a:t>
            </a:r>
            <a:r>
              <a:rPr lang="zh-CN" altLang="en-US" sz="1800" dirty="0">
                <a:latin typeface="微软雅黑" panose="020B0503020204020204" charset="-122"/>
                <a:ea typeface="微软雅黑" panose="020B0503020204020204" charset="-122"/>
                <a:cs typeface="微软雅黑" panose="020B0503020204020204" charset="-122"/>
                <a:sym typeface="+mn-ea"/>
              </a:rPr>
              <a:t>都完成了处理移出了</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800">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nvPicPr>
        <p:blipFill>
          <a:blip r:embed="rId1" cstate="print"/>
          <a:stretch>
            <a:fillRect/>
          </a:stretch>
        </p:blipFill>
        <p:spPr>
          <a:xfrm>
            <a:off x="2741930" y="3033395"/>
            <a:ext cx="4180840" cy="175958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054100" y="156845"/>
            <a:ext cx="4879975" cy="349885"/>
            <a:chOff x="1660" y="247"/>
            <a:chExt cx="7685" cy="551"/>
          </a:xfrm>
        </p:grpSpPr>
        <p:sp>
          <p:nvSpPr>
            <p:cNvPr id="9" name="文本框 8"/>
            <p:cNvSpPr txBox="1"/>
            <p:nvPr/>
          </p:nvSpPr>
          <p:spPr>
            <a:xfrm>
              <a:off x="1660" y="247"/>
              <a:ext cx="7685" cy="512"/>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lang="zh-CN" altLang="en-US" sz="1800" dirty="0" smtClean="0">
                  <a:latin typeface="微软雅黑" panose="020B0503020204020204" charset="-122"/>
                  <a:ea typeface="微软雅黑" panose="020B0503020204020204" charset="-122"/>
                  <a:cs typeface="微软雅黑" panose="020B0503020204020204" charset="-122"/>
                </a:rPr>
                <a:t>流计算模型</a:t>
              </a:r>
              <a:endParaRPr lang="zh-CN" altLang="en-US" sz="1800" dirty="0" smtClean="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809" y="798"/>
              <a:ext cx="62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661364" y="871154"/>
            <a:ext cx="7765449" cy="309245"/>
          </a:xfrm>
          <a:prstGeom prst="rect">
            <a:avLst/>
          </a:prstGeom>
        </p:spPr>
        <p:txBody>
          <a:bodyPr wrap="square" lIns="48381" tIns="24190" rIns="48381" bIns="24190">
            <a:spAutoFit/>
          </a:bodyPr>
          <a:p>
            <a:pPr marL="0" marR="0" algn="l">
              <a:lnSpc>
                <a:spcPct val="100000"/>
              </a:lnSpc>
              <a:spcBef>
                <a:spcPts val="0"/>
              </a:spcBef>
            </a:pPr>
            <a:r>
              <a:rPr lang="zh-CN" altLang="en-US" sz="1700" dirty="0" smtClean="0">
                <a:solidFill>
                  <a:schemeClr val="accent5"/>
                </a:solidFill>
                <a:latin typeface="微软雅黑" panose="020B0503020204020204" charset="-122"/>
                <a:ea typeface="微软雅黑" panose="020B0503020204020204" charset="-122"/>
                <a:sym typeface="+mn-ea"/>
              </a:rPr>
              <a:t>MapReduce模型  vs. 流计算模型</a:t>
            </a:r>
            <a:endParaRPr lang="zh-CN" altLang="en-US" sz="1700" dirty="0" smtClean="0">
              <a:solidFill>
                <a:schemeClr val="accent5"/>
              </a:solidFill>
              <a:latin typeface="微软雅黑" panose="020B0503020204020204" charset="-122"/>
              <a:ea typeface="微软雅黑" panose="020B0503020204020204" charset="-122"/>
              <a:sym typeface="+mn-ea"/>
            </a:endParaRPr>
          </a:p>
        </p:txBody>
      </p:sp>
      <p:sp>
        <p:nvSpPr>
          <p:cNvPr id="18" name="内容占位符 2"/>
          <p:cNvSpPr txBox="1"/>
          <p:nvPr/>
        </p:nvSpPr>
        <p:spPr>
          <a:xfrm>
            <a:off x="728345" y="1260475"/>
            <a:ext cx="7536815" cy="1504950"/>
          </a:xfrm>
          <a:prstGeom prst="rect">
            <a:avLst/>
          </a:prstGeom>
        </p:spPr>
        <p:txBody>
          <a:bodyPr lIns="68580" tIns="34290" rIns="68580" bIns="34290"/>
          <a:p>
            <a:pPr indent="0" fontAlgn="base">
              <a:lnSpc>
                <a:spcPts val="2240"/>
              </a:lnSpc>
              <a:spcAft>
                <a:spcPct val="0"/>
              </a:spcAft>
              <a:buFont typeface="Wingdings" panose="05000000000000000000" charset="0"/>
              <a:buNone/>
            </a:pPr>
            <a:r>
              <a:rPr lang="zh-CN" altLang="en-US" sz="1700" dirty="0" smtClean="0">
                <a:latin typeface="微软雅黑" panose="020B0503020204020204" charset="-122"/>
                <a:ea typeface="微软雅黑" panose="020B0503020204020204" charset="-122"/>
                <a:cs typeface="微软雅黑" panose="020B0503020204020204" charset="-122"/>
                <a:sym typeface="+mn-ea"/>
              </a:rPr>
              <a:t>       </a:t>
            </a:r>
            <a:r>
              <a:rPr lang="en-US" altLang="zh-CN" sz="1700" dirty="0" err="1" smtClean="0">
                <a:latin typeface="微软雅黑" panose="020B0503020204020204" charset="-122"/>
                <a:ea typeface="微软雅黑" panose="020B0503020204020204" charset="-122"/>
                <a:cs typeface="微软雅黑" panose="020B0503020204020204" charset="-122"/>
                <a:sym typeface="+mn-ea"/>
              </a:rPr>
              <a:t>MapReduce</a:t>
            </a:r>
            <a:r>
              <a:rPr lang="zh-CN" altLang="en-US" sz="1700" dirty="0" smtClean="0">
                <a:latin typeface="微软雅黑" panose="020B0503020204020204" charset="-122"/>
                <a:ea typeface="微软雅黑" panose="020B0503020204020204" charset="-122"/>
                <a:cs typeface="微软雅黑" panose="020B0503020204020204" charset="-122"/>
                <a:sym typeface="+mn-ea"/>
              </a:rPr>
              <a:t>批处理</a:t>
            </a:r>
            <a:r>
              <a:rPr lang="zh-CN" altLang="en-US" sz="1700" dirty="0">
                <a:latin typeface="微软雅黑" panose="020B0503020204020204" charset="-122"/>
                <a:ea typeface="微软雅黑" panose="020B0503020204020204" charset="-122"/>
                <a:cs typeface="微软雅黑" panose="020B0503020204020204" charset="-122"/>
                <a:sym typeface="+mn-ea"/>
              </a:rPr>
              <a:t>（</a:t>
            </a:r>
            <a:r>
              <a:rPr lang="en-US" altLang="zh-CN" sz="1700" dirty="0">
                <a:latin typeface="微软雅黑" panose="020B0503020204020204" charset="-122"/>
                <a:ea typeface="微软雅黑" panose="020B0503020204020204" charset="-122"/>
                <a:cs typeface="微软雅黑" panose="020B0503020204020204" charset="-122"/>
                <a:sym typeface="+mn-ea"/>
              </a:rPr>
              <a:t>batch processing</a:t>
            </a:r>
            <a:r>
              <a:rPr lang="zh-CN" altLang="en-US" sz="1700" dirty="0" smtClean="0">
                <a:latin typeface="微软雅黑" panose="020B0503020204020204" charset="-122"/>
                <a:ea typeface="微软雅黑" panose="020B0503020204020204" charset="-122"/>
                <a:cs typeface="微软雅黑" panose="020B0503020204020204" charset="-122"/>
                <a:sym typeface="+mn-ea"/>
              </a:rPr>
              <a:t>）模型是</a:t>
            </a:r>
            <a:r>
              <a:rPr lang="zh-CN" altLang="en-US" sz="1700" dirty="0">
                <a:solidFill>
                  <a:srgbClr val="FF0000"/>
                </a:solidFill>
                <a:latin typeface="微软雅黑" panose="020B0503020204020204" charset="-122"/>
                <a:ea typeface="微软雅黑" panose="020B0503020204020204" charset="-122"/>
                <a:cs typeface="微软雅黑" panose="020B0503020204020204" charset="-122"/>
                <a:sym typeface="+mn-ea"/>
              </a:rPr>
              <a:t>先将数据存储</a:t>
            </a:r>
            <a:r>
              <a:rPr lang="zh-CN" altLang="en-US" sz="1700" dirty="0">
                <a:latin typeface="微软雅黑" panose="020B0503020204020204" charset="-122"/>
                <a:ea typeface="微软雅黑" panose="020B0503020204020204" charset="-122"/>
                <a:cs typeface="微软雅黑" panose="020B0503020204020204" charset="-122"/>
                <a:sym typeface="+mn-ea"/>
              </a:rPr>
              <a:t>于文件系统或数据库，然后对存储系统中的静态数据进行处理计算，这一步骤并不是实时在线的，因此又被称为离线批处理模式</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en-US" altLang="zh-CN" sz="1700" dirty="0" smtClean="0">
              <a:latin typeface="微软雅黑" panose="020B0503020204020204" charset="-122"/>
              <a:ea typeface="微软雅黑" panose="020B0503020204020204" charset="-122"/>
              <a:cs typeface="微软雅黑" panose="020B0503020204020204" charset="-122"/>
            </a:endParaRPr>
          </a:p>
          <a:p>
            <a:pPr indent="0" fontAlgn="base">
              <a:lnSpc>
                <a:spcPts val="2240"/>
              </a:lnSpc>
              <a:spcAft>
                <a:spcPct val="0"/>
              </a:spcAft>
              <a:buFont typeface="Wingdings" panose="05000000000000000000" charset="0"/>
              <a:buNone/>
            </a:pPr>
            <a:r>
              <a:rPr lang="en-US" altLang="zh-CN" sz="1700" dirty="0" smtClean="0">
                <a:latin typeface="微软雅黑" panose="020B0503020204020204" charset="-122"/>
                <a:ea typeface="微软雅黑" panose="020B0503020204020204" charset="-122"/>
                <a:cs typeface="微软雅黑" panose="020B0503020204020204" charset="-122"/>
                <a:sym typeface="+mn-ea"/>
              </a:rPr>
              <a:t>       </a:t>
            </a:r>
            <a:r>
              <a:rPr lang="zh-CN" altLang="en-US" sz="1700" dirty="0" smtClean="0">
                <a:latin typeface="微软雅黑" panose="020B0503020204020204" charset="-122"/>
                <a:ea typeface="微软雅黑" panose="020B0503020204020204" charset="-122"/>
                <a:cs typeface="微软雅黑" panose="020B0503020204020204" charset="-122"/>
                <a:sym typeface="+mn-ea"/>
              </a:rPr>
              <a:t>流计算</a:t>
            </a:r>
            <a:r>
              <a:rPr lang="en-US" altLang="zh-CN" sz="1700" dirty="0" smtClean="0">
                <a:latin typeface="微软雅黑" panose="020B0503020204020204" charset="-122"/>
                <a:ea typeface="微软雅黑" panose="020B0503020204020204" charset="-122"/>
                <a:cs typeface="微软雅黑" panose="020B0503020204020204" charset="-122"/>
                <a:sym typeface="+mn-ea"/>
              </a:rPr>
              <a:t>(stream computing)</a:t>
            </a:r>
            <a:r>
              <a:rPr lang="zh-CN" altLang="en-US" sz="1700" dirty="0" smtClean="0">
                <a:latin typeface="微软雅黑" panose="020B0503020204020204" charset="-122"/>
                <a:ea typeface="微软雅黑" panose="020B0503020204020204" charset="-122"/>
                <a:cs typeface="微软雅黑" panose="020B0503020204020204" charset="-122"/>
                <a:sym typeface="+mn-ea"/>
              </a:rPr>
              <a:t>则</a:t>
            </a:r>
            <a:r>
              <a:rPr lang="zh-CN" altLang="en-US" sz="1700" dirty="0">
                <a:latin typeface="微软雅黑" panose="020B0503020204020204" charset="-122"/>
                <a:ea typeface="微软雅黑" panose="020B0503020204020204" charset="-122"/>
                <a:cs typeface="微软雅黑" panose="020B0503020204020204" charset="-122"/>
                <a:sym typeface="+mn-ea"/>
              </a:rPr>
              <a:t>是在</a:t>
            </a:r>
            <a:r>
              <a:rPr lang="zh-CN" altLang="en-US" sz="1700" dirty="0">
                <a:solidFill>
                  <a:srgbClr val="FF0000"/>
                </a:solidFill>
                <a:latin typeface="微软雅黑" panose="020B0503020204020204" charset="-122"/>
                <a:ea typeface="微软雅黑" panose="020B0503020204020204" charset="-122"/>
                <a:cs typeface="微软雅黑" panose="020B0503020204020204" charset="-122"/>
                <a:sym typeface="+mn-ea"/>
              </a:rPr>
              <a:t>数据到达同时即进行计算</a:t>
            </a:r>
            <a:r>
              <a:rPr lang="zh-CN" altLang="en-US" sz="1700" dirty="0">
                <a:latin typeface="微软雅黑" panose="020B0503020204020204" charset="-122"/>
                <a:ea typeface="微软雅黑" panose="020B0503020204020204" charset="-122"/>
                <a:cs typeface="微软雅黑" panose="020B0503020204020204" charset="-122"/>
                <a:sym typeface="+mn-ea"/>
              </a:rPr>
              <a:t>处理，计算结果也实时输出，原始输入数据可能保留，也可能</a:t>
            </a:r>
            <a:r>
              <a:rPr lang="zh-CN" altLang="en-US" sz="1700" dirty="0" smtClean="0">
                <a:solidFill>
                  <a:srgbClr val="FF0000"/>
                </a:solidFill>
                <a:latin typeface="微软雅黑" panose="020B0503020204020204" charset="-122"/>
                <a:ea typeface="微软雅黑" panose="020B0503020204020204" charset="-122"/>
                <a:cs typeface="微软雅黑" panose="020B0503020204020204" charset="-122"/>
                <a:sym typeface="+mn-ea"/>
              </a:rPr>
              <a:t>丢弃</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kumimoji="1" lang="en-US" altLang="zh-CN" sz="1700" dirty="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pic>
        <p:nvPicPr>
          <p:cNvPr id="10" name="图片 9"/>
          <p:cNvPicPr>
            <a:picLocks noChangeAspect="1"/>
          </p:cNvPicPr>
          <p:nvPr/>
        </p:nvPicPr>
        <p:blipFill>
          <a:blip r:embed="rId1" cstate="print"/>
          <a:stretch>
            <a:fillRect/>
          </a:stretch>
        </p:blipFill>
        <p:spPr>
          <a:xfrm>
            <a:off x="1910715" y="2750185"/>
            <a:ext cx="5504180" cy="199644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636905" y="754380"/>
            <a:ext cx="8037195" cy="4061460"/>
          </a:xfrm>
          <a:prstGeom prst="rect">
            <a:avLst/>
          </a:prstGeom>
          <a:noFill/>
        </p:spPr>
        <p:txBody>
          <a:bodyPr wrap="square" rtlCol="0">
            <a:spAutoFit/>
          </a:bodyPr>
          <a:p>
            <a:pPr fontAlgn="auto"/>
            <a:r>
              <a:rPr lang="en-US" altLang="zh-CN" sz="1800" b="1" dirty="0">
                <a:latin typeface="微软雅黑" panose="020B0503020204020204" charset="-122"/>
                <a:ea typeface="微软雅黑" panose="020B0503020204020204" charset="-122"/>
                <a:cs typeface="微软雅黑" panose="020B0503020204020204" charset="-122"/>
                <a:sym typeface="+mn-ea"/>
              </a:rPr>
              <a:t>Acker</a:t>
            </a:r>
            <a:r>
              <a:rPr lang="zh-CN" altLang="en-US" sz="1800" b="1" dirty="0">
                <a:latin typeface="微软雅黑" panose="020B0503020204020204" charset="-122"/>
                <a:ea typeface="微软雅黑" panose="020B0503020204020204" charset="-122"/>
                <a:cs typeface="微软雅黑" panose="020B0503020204020204" charset="-122"/>
                <a:sym typeface="+mn-ea"/>
              </a:rPr>
              <a:t>算法</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前面提到，一个</a:t>
            </a:r>
            <a:r>
              <a:rPr lang="en-US" altLang="zh-CN" sz="1600" dirty="0">
                <a:latin typeface="微软雅黑" panose="020B0503020204020204" charset="-122"/>
                <a:ea typeface="微软雅黑" panose="020B0503020204020204" charset="-122"/>
                <a:cs typeface="微软雅黑" panose="020B0503020204020204" charset="-122"/>
                <a:sym typeface="+mn-ea"/>
              </a:rPr>
              <a:t>Spout</a:t>
            </a:r>
            <a:r>
              <a:rPr lang="zh-CN" altLang="en-US" sz="1600" dirty="0">
                <a:latin typeface="微软雅黑" panose="020B0503020204020204" charset="-122"/>
                <a:ea typeface="微软雅黑" panose="020B0503020204020204" charset="-122"/>
                <a:cs typeface="微软雅黑" panose="020B0503020204020204" charset="-122"/>
                <a:sym typeface="+mn-ea"/>
              </a:rPr>
              <a:t>发出的</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的</a:t>
            </a:r>
            <a:r>
              <a:rPr lang="en-US" altLang="zh-CN" sz="1600" dirty="0">
                <a:latin typeface="微软雅黑" panose="020B0503020204020204" charset="-122"/>
                <a:ea typeface="微软雅黑" panose="020B0503020204020204" charset="-122"/>
                <a:cs typeface="微软雅黑" panose="020B0503020204020204" charset="-122"/>
                <a:sym typeface="+mn-ea"/>
              </a:rPr>
              <a:t>Tuple Tree</a:t>
            </a:r>
            <a:r>
              <a:rPr lang="zh-CN" altLang="en-US" sz="1600" dirty="0">
                <a:latin typeface="微软雅黑" panose="020B0503020204020204" charset="-122"/>
                <a:ea typeface="微软雅黑" panose="020B0503020204020204" charset="-122"/>
                <a:cs typeface="微软雅黑" panose="020B0503020204020204" charset="-122"/>
                <a:sym typeface="+mn-ea"/>
              </a:rPr>
              <a:t>构成和更新是由处理该</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的各个</a:t>
            </a:r>
            <a:r>
              <a:rPr lang="en-US" altLang="zh-CN" sz="1600" dirty="0">
                <a:latin typeface="微软雅黑" panose="020B0503020204020204" charset="-122"/>
                <a:ea typeface="微软雅黑" panose="020B0503020204020204" charset="-122"/>
                <a:cs typeface="微软雅黑" panose="020B0503020204020204" charset="-122"/>
                <a:sym typeface="+mn-ea"/>
              </a:rPr>
              <a:t>Bolts</a:t>
            </a:r>
            <a:r>
              <a:rPr lang="zh-CN" altLang="en-US" sz="1600" dirty="0">
                <a:latin typeface="微软雅黑" panose="020B0503020204020204" charset="-122"/>
                <a:ea typeface="微软雅黑" panose="020B0503020204020204" charset="-122"/>
                <a:cs typeface="微软雅黑" panose="020B0503020204020204" charset="-122"/>
                <a:sym typeface="+mn-ea"/>
              </a:rPr>
              <a:t>在流转过程中完成，跟踪这个</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及其衍生</a:t>
            </a:r>
            <a:r>
              <a:rPr lang="en-US" altLang="zh-CN" sz="1600" dirty="0">
                <a:latin typeface="微软雅黑" panose="020B0503020204020204" charset="-122"/>
                <a:ea typeface="微软雅黑" panose="020B0503020204020204" charset="-122"/>
                <a:cs typeface="微软雅黑" panose="020B0503020204020204" charset="-122"/>
                <a:sym typeface="+mn-ea"/>
              </a:rPr>
              <a:t>tuples</a:t>
            </a:r>
            <a:r>
              <a:rPr lang="zh-CN" altLang="en-US" sz="1600" dirty="0">
                <a:latin typeface="微软雅黑" panose="020B0503020204020204" charset="-122"/>
                <a:ea typeface="微软雅黑" panose="020B0503020204020204" charset="-122"/>
                <a:cs typeface="微软雅黑" panose="020B0503020204020204" charset="-122"/>
                <a:sym typeface="+mn-ea"/>
              </a:rPr>
              <a:t>（它们构成了</a:t>
            </a:r>
            <a:r>
              <a:rPr lang="en-US" altLang="zh-CN" sz="1600" dirty="0">
                <a:latin typeface="微软雅黑" panose="020B0503020204020204" charset="-122"/>
                <a:ea typeface="微软雅黑" panose="020B0503020204020204" charset="-122"/>
                <a:cs typeface="微软雅黑" panose="020B0503020204020204" charset="-122"/>
                <a:sym typeface="+mn-ea"/>
              </a:rPr>
              <a:t>Tuple Tree</a:t>
            </a:r>
            <a:r>
              <a:rPr lang="zh-CN" altLang="en-US" sz="1600" dirty="0">
                <a:latin typeface="微软雅黑" panose="020B0503020204020204" charset="-122"/>
                <a:ea typeface="微软雅黑" panose="020B0503020204020204" charset="-122"/>
                <a:cs typeface="微软雅黑" panose="020B0503020204020204" charset="-122"/>
                <a:sym typeface="+mn-ea"/>
              </a:rPr>
              <a:t>）的</a:t>
            </a:r>
            <a:r>
              <a:rPr lang="en-US" altLang="zh-CN" sz="1600" dirty="0">
                <a:latin typeface="微软雅黑" panose="020B0503020204020204" charset="-122"/>
                <a:ea typeface="微软雅黑" panose="020B0503020204020204" charset="-122"/>
                <a:cs typeface="微软雅黑" panose="020B0503020204020204" charset="-122"/>
                <a:sym typeface="+mn-ea"/>
              </a:rPr>
              <a:t>Acker</a:t>
            </a:r>
            <a:r>
              <a:rPr lang="zh-CN" altLang="en-US" sz="1600" dirty="0">
                <a:latin typeface="微软雅黑" panose="020B0503020204020204" charset="-122"/>
                <a:ea typeface="微软雅黑" panose="020B0503020204020204" charset="-122"/>
                <a:cs typeface="微软雅黑" panose="020B0503020204020204" charset="-122"/>
                <a:sym typeface="+mn-ea"/>
              </a:rPr>
              <a:t>程序最终基于以下算法判断</a:t>
            </a:r>
            <a:r>
              <a:rPr lang="en-US" altLang="zh-CN" sz="1600" dirty="0">
                <a:latin typeface="微软雅黑" panose="020B0503020204020204" charset="-122"/>
                <a:ea typeface="微软雅黑" panose="020B0503020204020204" charset="-122"/>
                <a:cs typeface="微软雅黑" panose="020B0503020204020204" charset="-122"/>
                <a:sym typeface="+mn-ea"/>
              </a:rPr>
              <a:t>Tuple Tree</a:t>
            </a:r>
            <a:r>
              <a:rPr lang="zh-CN" altLang="en-US" sz="1600" dirty="0">
                <a:latin typeface="微软雅黑" panose="020B0503020204020204" charset="-122"/>
                <a:ea typeface="微软雅黑" panose="020B0503020204020204" charset="-122"/>
                <a:cs typeface="微软雅黑" panose="020B0503020204020204" charset="-122"/>
                <a:sym typeface="+mn-ea"/>
              </a:rPr>
              <a:t>是否处理完毕（即树中所有的节点都被</a:t>
            </a:r>
            <a:r>
              <a:rPr lang="en-US" altLang="zh-CN" sz="1600" dirty="0" err="1">
                <a:latin typeface="微软雅黑" panose="020B0503020204020204" charset="-122"/>
                <a:ea typeface="微软雅黑" panose="020B0503020204020204" charset="-122"/>
                <a:cs typeface="微软雅黑" panose="020B0503020204020204" charset="-122"/>
                <a:sym typeface="+mn-ea"/>
              </a:rPr>
              <a:t>Acked</a:t>
            </a:r>
            <a:r>
              <a:rPr lang="zh-CN" altLang="en-US" sz="1600" dirty="0">
                <a:latin typeface="微软雅黑" panose="020B0503020204020204" charset="-122"/>
                <a:ea typeface="微软雅黑" panose="020B0503020204020204" charset="-122"/>
                <a:cs typeface="微软雅黑" panose="020B0503020204020204" charset="-122"/>
                <a:sym typeface="+mn-ea"/>
              </a:rPr>
              <a:t>），也即判断该</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处理是否结束</a:t>
            </a:r>
            <a:r>
              <a:rPr lang="zh-CN" altLang="en-US" sz="1600" dirty="0" smtClean="0">
                <a:latin typeface="微软雅黑" panose="020B0503020204020204" charset="-122"/>
                <a:ea typeface="微软雅黑" panose="020B0503020204020204" charset="-122"/>
                <a:cs typeface="微软雅黑" panose="020B0503020204020204" charset="-122"/>
                <a:sym typeface="+mn-ea"/>
              </a:rPr>
              <a:t>：</a:t>
            </a:r>
            <a:endParaRPr lang="en-US" altLang="zh-CN" sz="1600" dirty="0" smtClean="0">
              <a:latin typeface="微软雅黑" panose="020B0503020204020204" charset="-122"/>
              <a:ea typeface="微软雅黑" panose="020B0503020204020204" charset="-122"/>
              <a:cs typeface="微软雅黑" panose="020B0503020204020204" charset="-122"/>
            </a:endParaRPr>
          </a:p>
          <a:p>
            <a:pPr fontAlgn="auto"/>
            <a:r>
              <a:rPr lang="en-US" altLang="zh-CN" sz="1600" dirty="0">
                <a:latin typeface="微软雅黑" panose="020B0503020204020204" charset="-122"/>
                <a:ea typeface="微软雅黑" panose="020B0503020204020204" charset="-122"/>
                <a:cs typeface="微软雅黑" panose="020B0503020204020204" charset="-122"/>
                <a:sym typeface="+mn-ea"/>
              </a:rPr>
              <a:t>1</a:t>
            </a:r>
            <a:r>
              <a:rPr lang="zh-CN" altLang="en-US" sz="1600" dirty="0">
                <a:latin typeface="微软雅黑" panose="020B0503020204020204" charset="-122"/>
                <a:ea typeface="微软雅黑" panose="020B0503020204020204" charset="-122"/>
                <a:cs typeface="微软雅黑" panose="020B0503020204020204" charset="-122"/>
                <a:sym typeface="+mn-ea"/>
              </a:rPr>
              <a:t>）当</a:t>
            </a:r>
            <a:r>
              <a:rPr lang="en-US" altLang="zh-CN" sz="1600" dirty="0">
                <a:latin typeface="微软雅黑" panose="020B0503020204020204" charset="-122"/>
                <a:ea typeface="微软雅黑" panose="020B0503020204020204" charset="-122"/>
                <a:cs typeface="微软雅黑" panose="020B0503020204020204" charset="-122"/>
                <a:sym typeface="+mn-ea"/>
              </a:rPr>
              <a:t>Spout</a:t>
            </a:r>
            <a:r>
              <a:rPr lang="zh-CN" altLang="en-US" sz="1600" dirty="0">
                <a:latin typeface="微软雅黑" panose="020B0503020204020204" charset="-122"/>
                <a:ea typeface="微软雅黑" panose="020B0503020204020204" charset="-122"/>
                <a:cs typeface="微软雅黑" panose="020B0503020204020204" charset="-122"/>
                <a:sym typeface="+mn-ea"/>
              </a:rPr>
              <a:t>生成一个新</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时，会向</a:t>
            </a:r>
            <a:r>
              <a:rPr lang="en-US" altLang="zh-CN" sz="1600" dirty="0">
                <a:latin typeface="微软雅黑" panose="020B0503020204020204" charset="-122"/>
                <a:ea typeface="微软雅黑" panose="020B0503020204020204" charset="-122"/>
                <a:cs typeface="微软雅黑" panose="020B0503020204020204" charset="-122"/>
                <a:sym typeface="+mn-ea"/>
              </a:rPr>
              <a:t>Acker</a:t>
            </a:r>
            <a:r>
              <a:rPr lang="zh-CN" altLang="en-US" sz="1600" dirty="0">
                <a:latin typeface="微软雅黑" panose="020B0503020204020204" charset="-122"/>
                <a:ea typeface="微软雅黑" panose="020B0503020204020204" charset="-122"/>
                <a:cs typeface="微软雅黑" panose="020B0503020204020204" charset="-122"/>
                <a:sym typeface="+mn-ea"/>
              </a:rPr>
              <a:t>发送如下一条信息通知</a:t>
            </a:r>
            <a:r>
              <a:rPr lang="en-US" altLang="zh-CN" sz="1600" dirty="0">
                <a:latin typeface="微软雅黑" panose="020B0503020204020204" charset="-122"/>
                <a:ea typeface="微软雅黑" panose="020B0503020204020204" charset="-122"/>
                <a:cs typeface="微软雅黑" panose="020B0503020204020204" charset="-122"/>
                <a:sym typeface="+mn-ea"/>
              </a:rPr>
              <a:t>Acker</a:t>
            </a:r>
            <a:r>
              <a:rPr lang="zh-CN" altLang="en-US" sz="1600" dirty="0">
                <a:latin typeface="微软雅黑" panose="020B0503020204020204" charset="-122"/>
                <a:ea typeface="微软雅黑" panose="020B0503020204020204" charset="-122"/>
                <a:cs typeface="微软雅黑" panose="020B0503020204020204" charset="-122"/>
                <a:sym typeface="+mn-ea"/>
              </a:rPr>
              <a:t>跟踪：</a:t>
            </a:r>
            <a:endParaRPr lang="zh-CN" altLang="en-US" sz="1600" dirty="0">
              <a:latin typeface="微软雅黑" panose="020B0503020204020204" charset="-122"/>
              <a:ea typeface="微软雅黑" panose="020B0503020204020204" charset="-122"/>
              <a:cs typeface="微软雅黑" panose="020B0503020204020204" charset="-122"/>
              <a:sym typeface="+mn-ea"/>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a:t>
            </a:r>
            <a:r>
              <a:rPr lang="en-US" altLang="zh-CN" sz="1600" dirty="0">
                <a:latin typeface="微软雅黑" panose="020B0503020204020204" charset="-122"/>
                <a:ea typeface="微软雅黑" panose="020B0503020204020204" charset="-122"/>
                <a:cs typeface="微软雅黑" panose="020B0503020204020204" charset="-122"/>
                <a:sym typeface="+mn-ea"/>
              </a:rPr>
              <a:t>{ spout-tuple-id {:spout-task task-id : </a:t>
            </a:r>
            <a:r>
              <a:rPr lang="en-US" altLang="zh-CN" sz="1600" dirty="0" err="1">
                <a:latin typeface="微软雅黑" panose="020B0503020204020204" charset="-122"/>
                <a:ea typeface="微软雅黑" panose="020B0503020204020204" charset="-122"/>
                <a:cs typeface="微软雅黑" panose="020B0503020204020204" charset="-122"/>
                <a:sym typeface="+mn-ea"/>
              </a:rPr>
              <a:t>val</a:t>
            </a:r>
            <a:r>
              <a:rPr lang="en-US" altLang="zh-CN" sz="1600" dirty="0">
                <a:latin typeface="微软雅黑" panose="020B0503020204020204" charset="-122"/>
                <a:ea typeface="微软雅黑" panose="020B0503020204020204" charset="-122"/>
                <a:cs typeface="微软雅黑" panose="020B0503020204020204" charset="-122"/>
                <a:sym typeface="+mn-ea"/>
              </a:rPr>
              <a:t> </a:t>
            </a:r>
            <a:r>
              <a:rPr lang="en-US" altLang="zh-CN" sz="1600" dirty="0" err="1">
                <a:latin typeface="微软雅黑" panose="020B0503020204020204" charset="-122"/>
                <a:ea typeface="微软雅黑" panose="020B0503020204020204" charset="-122"/>
                <a:cs typeface="微软雅黑" panose="020B0503020204020204" charset="-122"/>
                <a:sym typeface="+mn-ea"/>
              </a:rPr>
              <a:t>ack-val</a:t>
            </a:r>
            <a:r>
              <a:rPr lang="en-US" altLang="zh-CN" sz="1600" dirty="0">
                <a:latin typeface="微软雅黑" panose="020B0503020204020204" charset="-122"/>
                <a:ea typeface="微软雅黑" panose="020B0503020204020204" charset="-122"/>
                <a:cs typeface="微软雅黑" panose="020B0503020204020204" charset="-122"/>
                <a:sym typeface="+mn-ea"/>
              </a:rPr>
              <a:t> } } </a:t>
            </a:r>
            <a:endParaRPr lang="en-US" altLang="zh-CN" sz="16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这里，</a:t>
            </a:r>
            <a:r>
              <a:rPr lang="en-US" altLang="zh-CN" sz="1600" dirty="0">
                <a:latin typeface="微软雅黑" panose="020B0503020204020204" charset="-122"/>
                <a:ea typeface="微软雅黑" panose="020B0503020204020204" charset="-122"/>
                <a:cs typeface="微软雅黑" panose="020B0503020204020204" charset="-122"/>
                <a:sym typeface="+mn-ea"/>
              </a:rPr>
              <a:t>spout-tuple-id</a:t>
            </a:r>
            <a:r>
              <a:rPr lang="zh-CN" altLang="en-US" sz="1600" dirty="0">
                <a:latin typeface="微软雅黑" panose="020B0503020204020204" charset="-122"/>
                <a:ea typeface="微软雅黑" panose="020B0503020204020204" charset="-122"/>
                <a:cs typeface="微软雅黑" panose="020B0503020204020204" charset="-122"/>
                <a:sym typeface="+mn-ea"/>
              </a:rPr>
              <a:t>：这条新</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随机生成的</a:t>
            </a:r>
            <a:r>
              <a:rPr lang="en-US" altLang="zh-CN" sz="1600" dirty="0">
                <a:latin typeface="微软雅黑" panose="020B0503020204020204" charset="-122"/>
                <a:ea typeface="微软雅黑" panose="020B0503020204020204" charset="-122"/>
                <a:cs typeface="微软雅黑" panose="020B0503020204020204" charset="-122"/>
                <a:sym typeface="+mn-ea"/>
              </a:rPr>
              <a:t>64-bit ID</a:t>
            </a:r>
            <a:endParaRPr lang="en-US" altLang="zh-CN" sz="1600" dirty="0">
              <a:latin typeface="微软雅黑" panose="020B0503020204020204" charset="-122"/>
              <a:ea typeface="微软雅黑" panose="020B0503020204020204" charset="-122"/>
              <a:cs typeface="微软雅黑" panose="020B0503020204020204" charset="-122"/>
            </a:endParaRPr>
          </a:p>
          <a:p>
            <a:pPr fontAlgn="auto"/>
            <a:r>
              <a:rPr lang="en-US" altLang="zh-CN" sz="1600" dirty="0">
                <a:latin typeface="微软雅黑" panose="020B0503020204020204" charset="-122"/>
                <a:ea typeface="微软雅黑" panose="020B0503020204020204" charset="-122"/>
                <a:cs typeface="微软雅黑" panose="020B0503020204020204" charset="-122"/>
                <a:sym typeface="+mn-ea"/>
              </a:rPr>
              <a:t>      task-id</a:t>
            </a:r>
            <a:r>
              <a:rPr lang="zh-CN" altLang="en-US" sz="1600" dirty="0">
                <a:latin typeface="微软雅黑" panose="020B0503020204020204" charset="-122"/>
                <a:ea typeface="微软雅黑" panose="020B0503020204020204" charset="-122"/>
                <a:cs typeface="微软雅黑" panose="020B0503020204020204" charset="-122"/>
                <a:sym typeface="+mn-ea"/>
              </a:rPr>
              <a:t>：产生这条</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的</a:t>
            </a:r>
            <a:r>
              <a:rPr lang="en-US" altLang="zh-CN" sz="1600" dirty="0">
                <a:latin typeface="微软雅黑" panose="020B0503020204020204" charset="-122"/>
                <a:ea typeface="微软雅黑" panose="020B0503020204020204" charset="-122"/>
                <a:cs typeface="微软雅黑" panose="020B0503020204020204" charset="-122"/>
                <a:sym typeface="+mn-ea"/>
              </a:rPr>
              <a:t>Spout ID</a:t>
            </a:r>
            <a:r>
              <a:rPr lang="zh-CN" altLang="en-US" sz="1600" dirty="0">
                <a:latin typeface="微软雅黑" panose="020B0503020204020204" charset="-122"/>
                <a:ea typeface="微软雅黑" panose="020B0503020204020204" charset="-122"/>
                <a:cs typeface="微软雅黑" panose="020B0503020204020204" charset="-122"/>
                <a:sym typeface="+mn-ea"/>
              </a:rPr>
              <a:t>，</a:t>
            </a:r>
            <a:r>
              <a:rPr lang="en-US" altLang="zh-CN" sz="1600" dirty="0">
                <a:latin typeface="微软雅黑" panose="020B0503020204020204" charset="-122"/>
                <a:ea typeface="微软雅黑" panose="020B0503020204020204" charset="-122"/>
                <a:cs typeface="微软雅黑" panose="020B0503020204020204" charset="-122"/>
                <a:sym typeface="+mn-ea"/>
              </a:rPr>
              <a:t>Spout</a:t>
            </a:r>
            <a:r>
              <a:rPr lang="zh-CN" altLang="en-US" sz="1600" dirty="0">
                <a:latin typeface="微软雅黑" panose="020B0503020204020204" charset="-122"/>
                <a:ea typeface="微软雅黑" panose="020B0503020204020204" charset="-122"/>
                <a:cs typeface="微软雅黑" panose="020B0503020204020204" charset="-122"/>
                <a:sym typeface="+mn-ea"/>
              </a:rPr>
              <a:t>可能有多个</a:t>
            </a:r>
            <a:r>
              <a:rPr lang="en-US" altLang="zh-CN" sz="1600" dirty="0">
                <a:latin typeface="微软雅黑" panose="020B0503020204020204" charset="-122"/>
                <a:ea typeface="微软雅黑" panose="020B0503020204020204" charset="-122"/>
                <a:cs typeface="微软雅黑" panose="020B0503020204020204" charset="-122"/>
                <a:sym typeface="+mn-ea"/>
              </a:rPr>
              <a:t>task</a:t>
            </a:r>
            <a:r>
              <a:rPr lang="zh-CN" altLang="en-US" sz="1600" dirty="0">
                <a:latin typeface="微软雅黑" panose="020B0503020204020204" charset="-122"/>
                <a:ea typeface="微软雅黑" panose="020B0503020204020204" charset="-122"/>
                <a:cs typeface="微软雅黑" panose="020B0503020204020204" charset="-122"/>
                <a:sym typeface="+mn-ea"/>
              </a:rPr>
              <a:t>，每个</a:t>
            </a:r>
            <a:r>
              <a:rPr lang="en-US" altLang="zh-CN" sz="1600" dirty="0">
                <a:latin typeface="微软雅黑" panose="020B0503020204020204" charset="-122"/>
                <a:ea typeface="微软雅黑" panose="020B0503020204020204" charset="-122"/>
                <a:cs typeface="微软雅黑" panose="020B0503020204020204" charset="-122"/>
                <a:sym typeface="+mn-ea"/>
              </a:rPr>
              <a:t>task</a:t>
            </a:r>
            <a:r>
              <a:rPr lang="zh-CN" altLang="en-US" sz="1600" dirty="0">
                <a:latin typeface="微软雅黑" panose="020B0503020204020204" charset="-122"/>
                <a:ea typeface="微软雅黑" panose="020B0503020204020204" charset="-122"/>
                <a:cs typeface="微软雅黑" panose="020B0503020204020204" charset="-122"/>
                <a:sym typeface="+mn-ea"/>
              </a:rPr>
              <a:t>都会被分配一个唯一的</a:t>
            </a:r>
            <a:r>
              <a:rPr lang="en-US" altLang="zh-CN" sz="1600" dirty="0" err="1">
                <a:latin typeface="微软雅黑" panose="020B0503020204020204" charset="-122"/>
                <a:ea typeface="微软雅黑" panose="020B0503020204020204" charset="-122"/>
                <a:cs typeface="微软雅黑" panose="020B0503020204020204" charset="-122"/>
                <a:sym typeface="+mn-ea"/>
              </a:rPr>
              <a:t>taskId</a:t>
            </a:r>
            <a:endParaRPr lang="en-US" altLang="zh-CN" sz="1600" dirty="0">
              <a:latin typeface="微软雅黑" panose="020B0503020204020204" charset="-122"/>
              <a:ea typeface="微软雅黑" panose="020B0503020204020204" charset="-122"/>
              <a:cs typeface="微软雅黑" panose="020B0503020204020204" charset="-122"/>
            </a:endParaRPr>
          </a:p>
          <a:p>
            <a:pPr fontAlgn="auto"/>
            <a:r>
              <a:rPr lang="en-US" altLang="zh-CN" sz="1600" dirty="0">
                <a:latin typeface="微软雅黑" panose="020B0503020204020204" charset="-122"/>
                <a:ea typeface="微软雅黑" panose="020B0503020204020204" charset="-122"/>
                <a:cs typeface="微软雅黑" panose="020B0503020204020204" charset="-122"/>
                <a:sym typeface="+mn-ea"/>
              </a:rPr>
              <a:t>      </a:t>
            </a:r>
            <a:r>
              <a:rPr lang="en-US" altLang="zh-CN" sz="1600" dirty="0" err="1">
                <a:latin typeface="微软雅黑" panose="020B0503020204020204" charset="-122"/>
                <a:ea typeface="微软雅黑" panose="020B0503020204020204" charset="-122"/>
                <a:cs typeface="微软雅黑" panose="020B0503020204020204" charset="-122"/>
                <a:sym typeface="+mn-ea"/>
              </a:rPr>
              <a:t>ack-val</a:t>
            </a:r>
            <a:r>
              <a:rPr lang="zh-CN" altLang="en-US" sz="1600" dirty="0">
                <a:latin typeface="微软雅黑" panose="020B0503020204020204" charset="-122"/>
                <a:ea typeface="微软雅黑" panose="020B0503020204020204" charset="-122"/>
                <a:cs typeface="微软雅黑" panose="020B0503020204020204" charset="-122"/>
                <a:sym typeface="+mn-ea"/>
              </a:rPr>
              <a:t>：</a:t>
            </a:r>
            <a:r>
              <a:rPr lang="en-US" altLang="zh-CN" sz="1600" dirty="0">
                <a:latin typeface="微软雅黑" panose="020B0503020204020204" charset="-122"/>
                <a:ea typeface="微软雅黑" panose="020B0503020204020204" charset="-122"/>
                <a:cs typeface="微软雅黑" panose="020B0503020204020204" charset="-122"/>
                <a:sym typeface="+mn-ea"/>
              </a:rPr>
              <a:t>Acker</a:t>
            </a:r>
            <a:r>
              <a:rPr lang="zh-CN" altLang="en-US" sz="1600" dirty="0">
                <a:latin typeface="微软雅黑" panose="020B0503020204020204" charset="-122"/>
                <a:ea typeface="微软雅黑" panose="020B0503020204020204" charset="-122"/>
                <a:cs typeface="微软雅黑" panose="020B0503020204020204" charset="-122"/>
                <a:sym typeface="+mn-ea"/>
              </a:rPr>
              <a:t>使用的</a:t>
            </a:r>
            <a:r>
              <a:rPr lang="en-US" altLang="zh-CN" sz="1600" dirty="0">
                <a:latin typeface="微软雅黑" panose="020B0503020204020204" charset="-122"/>
                <a:ea typeface="微软雅黑" panose="020B0503020204020204" charset="-122"/>
                <a:cs typeface="微软雅黑" panose="020B0503020204020204" charset="-122"/>
                <a:sym typeface="+mn-ea"/>
              </a:rPr>
              <a:t>64-bit</a:t>
            </a:r>
            <a:r>
              <a:rPr lang="zh-CN" altLang="en-US" sz="1600" dirty="0">
                <a:latin typeface="微软雅黑" panose="020B0503020204020204" charset="-122"/>
                <a:ea typeface="微软雅黑" panose="020B0503020204020204" charset="-122"/>
                <a:cs typeface="微软雅黑" panose="020B0503020204020204" charset="-122"/>
                <a:sym typeface="+mn-ea"/>
              </a:rPr>
              <a:t>的校验值，初始值为</a:t>
            </a:r>
            <a:r>
              <a:rPr lang="en-US" altLang="zh-CN" sz="1600" dirty="0">
                <a:latin typeface="微软雅黑" panose="020B0503020204020204" charset="-122"/>
                <a:ea typeface="微软雅黑" panose="020B0503020204020204" charset="-122"/>
                <a:cs typeface="微软雅黑" panose="020B0503020204020204" charset="-122"/>
                <a:sym typeface="+mn-ea"/>
              </a:rPr>
              <a:t>0</a:t>
            </a:r>
            <a:endParaRPr lang="zh-CN" altLang="en-US" sz="16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a:t>
            </a:r>
            <a:endParaRPr lang="zh-CN" altLang="en-US" sz="16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收到</a:t>
            </a:r>
            <a:r>
              <a:rPr lang="en-US" altLang="zh-CN" sz="1600" dirty="0">
                <a:latin typeface="微软雅黑" panose="020B0503020204020204" charset="-122"/>
                <a:ea typeface="微软雅黑" panose="020B0503020204020204" charset="-122"/>
                <a:cs typeface="微软雅黑" panose="020B0503020204020204" charset="-122"/>
                <a:sym typeface="+mn-ea"/>
              </a:rPr>
              <a:t>Spout</a:t>
            </a:r>
            <a:r>
              <a:rPr lang="zh-CN" altLang="en-US" sz="1600" dirty="0">
                <a:latin typeface="微软雅黑" panose="020B0503020204020204" charset="-122"/>
                <a:ea typeface="微软雅黑" panose="020B0503020204020204" charset="-122"/>
                <a:cs typeface="微软雅黑" panose="020B0503020204020204" charset="-122"/>
                <a:sym typeface="+mn-ea"/>
              </a:rPr>
              <a:t>发来的初始</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消息后，</a:t>
            </a:r>
            <a:r>
              <a:rPr lang="en-US" altLang="zh-CN" sz="1600" dirty="0">
                <a:latin typeface="微软雅黑" panose="020B0503020204020204" charset="-122"/>
                <a:ea typeface="微软雅黑" panose="020B0503020204020204" charset="-122"/>
                <a:cs typeface="微软雅黑" panose="020B0503020204020204" charset="-122"/>
                <a:sym typeface="+mn-ea"/>
              </a:rPr>
              <a:t>Acker</a:t>
            </a:r>
            <a:r>
              <a:rPr lang="zh-CN" altLang="en-US" sz="1600" dirty="0">
                <a:latin typeface="微软雅黑" panose="020B0503020204020204" charset="-122"/>
                <a:ea typeface="微软雅黑" panose="020B0503020204020204" charset="-122"/>
                <a:cs typeface="微软雅黑" panose="020B0503020204020204" charset="-122"/>
                <a:sym typeface="+mn-ea"/>
              </a:rPr>
              <a:t>首先将</a:t>
            </a:r>
            <a:r>
              <a:rPr lang="en-US" altLang="zh-CN" sz="1600" dirty="0" err="1">
                <a:latin typeface="微软雅黑" panose="020B0503020204020204" charset="-122"/>
                <a:ea typeface="微软雅黑" panose="020B0503020204020204" charset="-122"/>
                <a:cs typeface="微软雅黑" panose="020B0503020204020204" charset="-122"/>
                <a:sym typeface="+mn-ea"/>
              </a:rPr>
              <a:t>ack-val</a:t>
            </a:r>
            <a:r>
              <a:rPr lang="zh-CN" altLang="en-US" sz="1600" dirty="0">
                <a:latin typeface="微软雅黑" panose="020B0503020204020204" charset="-122"/>
                <a:ea typeface="微软雅黑" panose="020B0503020204020204" charset="-122"/>
                <a:cs typeface="微软雅黑" panose="020B0503020204020204" charset="-122"/>
                <a:sym typeface="+mn-ea"/>
              </a:rPr>
              <a:t>（此时为</a:t>
            </a:r>
            <a:r>
              <a:rPr lang="en-US" altLang="zh-CN" sz="1600" dirty="0">
                <a:latin typeface="微软雅黑" panose="020B0503020204020204" charset="-122"/>
                <a:ea typeface="微软雅黑" panose="020B0503020204020204" charset="-122"/>
                <a:cs typeface="微软雅黑" panose="020B0503020204020204" charset="-122"/>
                <a:sym typeface="+mn-ea"/>
              </a:rPr>
              <a:t>0</a:t>
            </a:r>
            <a:r>
              <a:rPr lang="zh-CN" altLang="en-US" sz="1600" dirty="0">
                <a:latin typeface="微软雅黑" panose="020B0503020204020204" charset="-122"/>
                <a:ea typeface="微软雅黑" panose="020B0503020204020204" charset="-122"/>
                <a:cs typeface="微软雅黑" panose="020B0503020204020204" charset="-122"/>
                <a:sym typeface="+mn-ea"/>
              </a:rPr>
              <a:t>）与初始</a:t>
            </a:r>
            <a:r>
              <a:rPr lang="en-US" altLang="zh-CN" sz="1600" dirty="0">
                <a:latin typeface="微软雅黑" panose="020B0503020204020204" charset="-122"/>
                <a:ea typeface="微软雅黑" panose="020B0503020204020204" charset="-122"/>
                <a:cs typeface="微软雅黑" panose="020B0503020204020204" charset="-122"/>
                <a:sym typeface="+mn-ea"/>
              </a:rPr>
              <a:t>tuple</a:t>
            </a:r>
            <a:r>
              <a:rPr lang="zh-CN" altLang="en-US" sz="1600" dirty="0">
                <a:latin typeface="微软雅黑" panose="020B0503020204020204" charset="-122"/>
                <a:ea typeface="微软雅黑" panose="020B0503020204020204" charset="-122"/>
                <a:cs typeface="微软雅黑" panose="020B0503020204020204" charset="-122"/>
                <a:sym typeface="+mn-ea"/>
              </a:rPr>
              <a:t>的</a:t>
            </a:r>
            <a:r>
              <a:rPr lang="en-US" altLang="zh-CN" sz="1600" dirty="0" err="1">
                <a:latin typeface="微软雅黑" panose="020B0503020204020204" charset="-122"/>
                <a:ea typeface="微软雅黑" panose="020B0503020204020204" charset="-122"/>
                <a:cs typeface="微软雅黑" panose="020B0503020204020204" charset="-122"/>
                <a:sym typeface="+mn-ea"/>
              </a:rPr>
              <a:t>msgId</a:t>
            </a:r>
            <a:r>
              <a:rPr lang="zh-CN" altLang="en-US" sz="1600" dirty="0">
                <a:latin typeface="微软雅黑" panose="020B0503020204020204" charset="-122"/>
                <a:ea typeface="微软雅黑" panose="020B0503020204020204" charset="-122"/>
                <a:cs typeface="微软雅黑" panose="020B0503020204020204" charset="-122"/>
                <a:sym typeface="+mn-ea"/>
              </a:rPr>
              <a:t>做一个</a:t>
            </a:r>
            <a:r>
              <a:rPr lang="en-US" altLang="zh-CN" sz="1600" dirty="0">
                <a:latin typeface="微软雅黑" panose="020B0503020204020204" charset="-122"/>
                <a:ea typeface="微软雅黑" panose="020B0503020204020204" charset="-122"/>
                <a:cs typeface="微软雅黑" panose="020B0503020204020204" charset="-122"/>
                <a:sym typeface="+mn-ea"/>
              </a:rPr>
              <a:t>XOR</a:t>
            </a:r>
            <a:r>
              <a:rPr lang="zh-CN" altLang="en-US" sz="1600" dirty="0">
                <a:latin typeface="微软雅黑" panose="020B0503020204020204" charset="-122"/>
                <a:ea typeface="微软雅黑" panose="020B0503020204020204" charset="-122"/>
                <a:cs typeface="微软雅黑" panose="020B0503020204020204" charset="-122"/>
                <a:sym typeface="+mn-ea"/>
              </a:rPr>
              <a:t>（</a:t>
            </a:r>
            <a:r>
              <a:rPr lang="en-US" altLang="zh-CN" sz="1600" dirty="0">
                <a:latin typeface="微软雅黑" panose="020B0503020204020204" charset="-122"/>
                <a:ea typeface="微软雅黑" panose="020B0503020204020204" charset="-122"/>
                <a:cs typeface="微软雅黑" panose="020B0503020204020204" charset="-122"/>
                <a:sym typeface="+mn-ea"/>
              </a:rPr>
              <a:t>exclusive OR</a:t>
            </a:r>
            <a:r>
              <a:rPr lang="zh-CN" altLang="en-US" sz="1600" dirty="0">
                <a:latin typeface="微软雅黑" panose="020B0503020204020204" charset="-122"/>
                <a:ea typeface="微软雅黑" panose="020B0503020204020204" charset="-122"/>
                <a:cs typeface="微软雅黑" panose="020B0503020204020204" charset="-122"/>
                <a:sym typeface="+mn-ea"/>
              </a:rPr>
              <a:t>）运算（表</a:t>
            </a:r>
            <a:r>
              <a:rPr lang="en-US" altLang="zh-CN" sz="1600" dirty="0">
                <a:latin typeface="微软雅黑" panose="020B0503020204020204" charset="-122"/>
                <a:ea typeface="微软雅黑" panose="020B0503020204020204" charset="-122"/>
                <a:cs typeface="微软雅黑" panose="020B0503020204020204" charset="-122"/>
                <a:sym typeface="+mn-ea"/>
              </a:rPr>
              <a:t>15.5</a:t>
            </a:r>
            <a:r>
              <a:rPr lang="zh-CN" altLang="en-US" sz="1600" dirty="0">
                <a:latin typeface="微软雅黑" panose="020B0503020204020204" charset="-122"/>
                <a:ea typeface="微软雅黑" panose="020B0503020204020204" charset="-122"/>
                <a:cs typeface="微软雅黑" panose="020B0503020204020204" charset="-122"/>
                <a:sym typeface="+mn-ea"/>
              </a:rPr>
              <a:t>），并将结果更新</a:t>
            </a:r>
            <a:r>
              <a:rPr lang="en-US" altLang="zh-CN" sz="1600" dirty="0" err="1">
                <a:latin typeface="微软雅黑" panose="020B0503020204020204" charset="-122"/>
                <a:ea typeface="微软雅黑" panose="020B0503020204020204" charset="-122"/>
                <a:cs typeface="微软雅黑" panose="020B0503020204020204" charset="-122"/>
                <a:sym typeface="+mn-ea"/>
              </a:rPr>
              <a:t>ack-val</a:t>
            </a:r>
            <a:r>
              <a:rPr lang="zh-CN" altLang="en-US" sz="1600" dirty="0">
                <a:latin typeface="微软雅黑" panose="020B0503020204020204" charset="-122"/>
                <a:ea typeface="微软雅黑" panose="020B0503020204020204" charset="-122"/>
                <a:cs typeface="微软雅黑" panose="020B0503020204020204" charset="-122"/>
                <a:sym typeface="+mn-ea"/>
              </a:rPr>
              <a:t>值：</a:t>
            </a:r>
            <a:endParaRPr lang="zh-CN" altLang="en-US" sz="16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a:t>
            </a:r>
            <a:r>
              <a:rPr lang="en-US" altLang="zh-CN" sz="1600" dirty="0" err="1">
                <a:latin typeface="微软雅黑" panose="020B0503020204020204" charset="-122"/>
                <a:ea typeface="微软雅黑" panose="020B0503020204020204" charset="-122"/>
                <a:cs typeface="微软雅黑" panose="020B0503020204020204" charset="-122"/>
                <a:sym typeface="+mn-ea"/>
              </a:rPr>
              <a:t>ack-val</a:t>
            </a:r>
            <a:r>
              <a:rPr lang="en-US" altLang="zh-CN" sz="1600" dirty="0">
                <a:latin typeface="微软雅黑" panose="020B0503020204020204" charset="-122"/>
                <a:ea typeface="微软雅黑" panose="020B0503020204020204" charset="-122"/>
                <a:cs typeface="微软雅黑" panose="020B0503020204020204" charset="-122"/>
                <a:sym typeface="+mn-ea"/>
              </a:rPr>
              <a:t> = (</a:t>
            </a:r>
            <a:r>
              <a:rPr lang="en-US" altLang="zh-CN" sz="1600" dirty="0" err="1">
                <a:latin typeface="微软雅黑" panose="020B0503020204020204" charset="-122"/>
                <a:ea typeface="微软雅黑" panose="020B0503020204020204" charset="-122"/>
                <a:cs typeface="微软雅黑" panose="020B0503020204020204" charset="-122"/>
                <a:sym typeface="+mn-ea"/>
              </a:rPr>
              <a:t>ack-val</a:t>
            </a:r>
            <a:r>
              <a:rPr lang="en-US" altLang="zh-CN" sz="1600" dirty="0">
                <a:latin typeface="微软雅黑" panose="020B0503020204020204" charset="-122"/>
                <a:ea typeface="微软雅黑" panose="020B0503020204020204" charset="-122"/>
                <a:cs typeface="微软雅黑" panose="020B0503020204020204" charset="-122"/>
                <a:sym typeface="+mn-ea"/>
              </a:rPr>
              <a:t>) XOR (spout-tuple-id);</a:t>
            </a:r>
            <a:endParaRPr lang="en-US" altLang="zh-CN" sz="1600" dirty="0">
              <a:latin typeface="微软雅黑" panose="020B0503020204020204" charset="-122"/>
              <a:ea typeface="微软雅黑" panose="020B0503020204020204" charset="-122"/>
              <a:cs typeface="微软雅黑" panose="020B0503020204020204" charset="-122"/>
            </a:endParaRPr>
          </a:p>
          <a:p>
            <a:pPr fontAlgn="auto"/>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563880" y="2033270"/>
            <a:ext cx="8037195" cy="2553335"/>
          </a:xfrm>
          <a:prstGeom prst="rect">
            <a:avLst/>
          </a:prstGeom>
          <a:noFill/>
        </p:spPr>
        <p:txBody>
          <a:bodyPr wrap="square" rtlCol="0">
            <a:spAutoFit/>
          </a:bodyPr>
          <a:p>
            <a:pPr fontAlgn="auto"/>
            <a:r>
              <a:rPr lang="en-US" altLang="zh-CN" sz="1800" dirty="0">
                <a:latin typeface="微软雅黑" panose="020B0503020204020204" charset="-122"/>
                <a:ea typeface="微软雅黑" panose="020B0503020204020204" charset="-122"/>
                <a:cs typeface="微软雅黑" panose="020B0503020204020204" charset="-122"/>
                <a:sym typeface="+mn-ea"/>
              </a:rPr>
              <a:t>2</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处理完输入的</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，若创建了新的衍生</a:t>
            </a:r>
            <a:r>
              <a:rPr lang="en-US" altLang="zh-CN" sz="1800" dirty="0">
                <a:latin typeface="微软雅黑" panose="020B0503020204020204" charset="-122"/>
                <a:ea typeface="微软雅黑" panose="020B0503020204020204" charset="-122"/>
                <a:cs typeface="微软雅黑" panose="020B0503020204020204" charset="-122"/>
                <a:sym typeface="+mn-ea"/>
              </a:rPr>
              <a:t>tuples</a:t>
            </a:r>
            <a:r>
              <a:rPr lang="zh-CN" altLang="en-US" sz="1800" dirty="0">
                <a:latin typeface="微软雅黑" panose="020B0503020204020204" charset="-122"/>
                <a:ea typeface="微软雅黑" panose="020B0503020204020204" charset="-122"/>
                <a:cs typeface="微软雅黑" panose="020B0503020204020204" charset="-122"/>
                <a:sym typeface="+mn-ea"/>
              </a:rPr>
              <a:t>向下游发送，在向</a:t>
            </a:r>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发送消息确认输入</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完成时，它会先把输入</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err="1">
                <a:latin typeface="微软雅黑" panose="020B0503020204020204" charset="-122"/>
                <a:ea typeface="微软雅黑" panose="020B0503020204020204" charset="-122"/>
                <a:cs typeface="微软雅黑" panose="020B0503020204020204" charset="-122"/>
                <a:sym typeface="+mn-ea"/>
              </a:rPr>
              <a:t>msgId</a:t>
            </a:r>
            <a:r>
              <a:rPr lang="zh-CN" altLang="en-US" sz="1800" dirty="0">
                <a:latin typeface="微软雅黑" panose="020B0503020204020204" charset="-122"/>
                <a:ea typeface="微软雅黑" panose="020B0503020204020204" charset="-122"/>
                <a:cs typeface="微软雅黑" panose="020B0503020204020204" charset="-122"/>
                <a:sym typeface="+mn-ea"/>
              </a:rPr>
              <a:t>与所有衍生</a:t>
            </a:r>
            <a:r>
              <a:rPr lang="en-US" altLang="zh-CN" sz="1800" dirty="0">
                <a:latin typeface="微软雅黑" panose="020B0503020204020204" charset="-122"/>
                <a:ea typeface="微软雅黑" panose="020B0503020204020204" charset="-122"/>
                <a:cs typeface="微软雅黑" panose="020B0503020204020204" charset="-122"/>
                <a:sym typeface="+mn-ea"/>
              </a:rPr>
              <a:t>tuples</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err="1">
                <a:latin typeface="微软雅黑" panose="020B0503020204020204" charset="-122"/>
                <a:ea typeface="微软雅黑" panose="020B0503020204020204" charset="-122"/>
                <a:cs typeface="微软雅黑" panose="020B0503020204020204" charset="-122"/>
                <a:sym typeface="+mn-ea"/>
              </a:rPr>
              <a:t>msgId</a:t>
            </a:r>
            <a:r>
              <a:rPr lang="zh-CN" altLang="en-US" sz="1800" dirty="0">
                <a:latin typeface="微软雅黑" panose="020B0503020204020204" charset="-122"/>
                <a:ea typeface="微软雅黑" panose="020B0503020204020204" charset="-122"/>
                <a:cs typeface="微软雅黑" panose="020B0503020204020204" charset="-122"/>
                <a:sym typeface="+mn-ea"/>
              </a:rPr>
              <a:t>（也是</a:t>
            </a:r>
            <a:r>
              <a:rPr lang="en-US" altLang="zh-CN" sz="1800" dirty="0">
                <a:latin typeface="微软雅黑" panose="020B0503020204020204" charset="-122"/>
                <a:ea typeface="微软雅黑" panose="020B0503020204020204" charset="-122"/>
                <a:cs typeface="微软雅黑" panose="020B0503020204020204" charset="-122"/>
                <a:sym typeface="+mn-ea"/>
              </a:rPr>
              <a:t>64-bit</a:t>
            </a:r>
            <a:r>
              <a:rPr lang="zh-CN" altLang="en-US" sz="1800" dirty="0">
                <a:latin typeface="微软雅黑" panose="020B0503020204020204" charset="-122"/>
                <a:ea typeface="微软雅黑" panose="020B0503020204020204" charset="-122"/>
                <a:cs typeface="微软雅黑" panose="020B0503020204020204" charset="-122"/>
                <a:sym typeface="+mn-ea"/>
              </a:rPr>
              <a:t>的全新</a:t>
            </a:r>
            <a:r>
              <a:rPr lang="en-US" altLang="zh-CN" sz="1800" dirty="0">
                <a:latin typeface="微软雅黑" panose="020B0503020204020204" charset="-122"/>
                <a:ea typeface="微软雅黑" panose="020B0503020204020204" charset="-122"/>
                <a:cs typeface="微软雅黑" panose="020B0503020204020204" charset="-122"/>
                <a:sym typeface="+mn-ea"/>
              </a:rPr>
              <a:t>ID</a:t>
            </a:r>
            <a:r>
              <a:rPr lang="zh-CN" altLang="en-US" sz="1800" dirty="0">
                <a:latin typeface="微软雅黑" panose="020B0503020204020204" charset="-122"/>
                <a:ea typeface="微软雅黑" panose="020B0503020204020204" charset="-122"/>
                <a:cs typeface="微软雅黑" panose="020B0503020204020204" charset="-122"/>
                <a:sym typeface="+mn-ea"/>
              </a:rPr>
              <a:t>）作</a:t>
            </a:r>
            <a:r>
              <a:rPr lang="en-US" altLang="zh-CN" sz="1800" dirty="0">
                <a:latin typeface="微软雅黑" panose="020B0503020204020204" charset="-122"/>
                <a:ea typeface="微软雅黑" panose="020B0503020204020204" charset="-122"/>
                <a:cs typeface="微软雅黑" panose="020B0503020204020204" charset="-122"/>
                <a:sym typeface="+mn-ea"/>
              </a:rPr>
              <a:t>XOR</a:t>
            </a:r>
            <a:r>
              <a:rPr lang="zh-CN" altLang="en-US" sz="1800" dirty="0">
                <a:latin typeface="微软雅黑" panose="020B0503020204020204" charset="-122"/>
                <a:ea typeface="微软雅黑" panose="020B0503020204020204" charset="-122"/>
                <a:cs typeface="微软雅黑" panose="020B0503020204020204" charset="-122"/>
                <a:sym typeface="+mn-ea"/>
              </a:rPr>
              <a:t>运算，然后把结果</a:t>
            </a:r>
            <a:r>
              <a:rPr lang="en-US" altLang="zh-CN" sz="1800" dirty="0" err="1">
                <a:latin typeface="微软雅黑" panose="020B0503020204020204" charset="-122"/>
                <a:ea typeface="微软雅黑" panose="020B0503020204020204" charset="-122"/>
                <a:cs typeface="微软雅黑" panose="020B0503020204020204" charset="-122"/>
                <a:sym typeface="+mn-ea"/>
              </a:rPr>
              <a:t>tmp-ack-val</a:t>
            </a:r>
            <a:r>
              <a:rPr lang="zh-CN" altLang="en-US" sz="1800" dirty="0">
                <a:latin typeface="微软雅黑" panose="020B0503020204020204" charset="-122"/>
                <a:ea typeface="微软雅黑" panose="020B0503020204020204" charset="-122"/>
                <a:cs typeface="微软雅黑" panose="020B0503020204020204" charset="-122"/>
                <a:sym typeface="+mn-ea"/>
              </a:rPr>
              <a:t>包含在发送的</a:t>
            </a:r>
            <a:r>
              <a:rPr lang="en-US" altLang="zh-CN" sz="1800" dirty="0" err="1">
                <a:latin typeface="微软雅黑" panose="020B0503020204020204" charset="-122"/>
                <a:ea typeface="微软雅黑" panose="020B0503020204020204" charset="-122"/>
                <a:cs typeface="微软雅黑" panose="020B0503020204020204" charset="-122"/>
                <a:sym typeface="+mn-ea"/>
              </a:rPr>
              <a:t>Ack</a:t>
            </a:r>
            <a:r>
              <a:rPr lang="zh-CN" altLang="en-US" sz="1800" dirty="0">
                <a:latin typeface="微软雅黑" panose="020B0503020204020204" charset="-122"/>
                <a:ea typeface="微软雅黑" panose="020B0503020204020204" charset="-122"/>
                <a:cs typeface="微软雅黑" panose="020B0503020204020204" charset="-122"/>
                <a:sym typeface="+mn-ea"/>
              </a:rPr>
              <a:t>消息中，消息格式是</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	</a:t>
            </a:r>
            <a:r>
              <a:rPr lang="en-US" altLang="zh-CN" sz="1800" dirty="0">
                <a:latin typeface="微软雅黑" panose="020B0503020204020204" charset="-122"/>
                <a:ea typeface="微软雅黑" panose="020B0503020204020204" charset="-122"/>
                <a:cs typeface="微软雅黑" panose="020B0503020204020204" charset="-122"/>
                <a:sym typeface="+mn-ea"/>
              </a:rPr>
              <a:t>:(spout-tuple-id, </a:t>
            </a:r>
            <a:r>
              <a:rPr lang="en-US" altLang="zh-CN" sz="1800" dirty="0" err="1">
                <a:latin typeface="微软雅黑" panose="020B0503020204020204" charset="-122"/>
                <a:ea typeface="微软雅黑" panose="020B0503020204020204" charset="-122"/>
                <a:cs typeface="微软雅黑" panose="020B0503020204020204" charset="-122"/>
                <a:sym typeface="+mn-ea"/>
              </a:rPr>
              <a:t>tmp-ack-val</a:t>
            </a:r>
            <a:r>
              <a:rPr lang="en-US" altLang="zh-CN" sz="1800" dirty="0">
                <a:latin typeface="微软雅黑" panose="020B0503020204020204" charset="-122"/>
                <a:ea typeface="微软雅黑" panose="020B0503020204020204" charset="-122"/>
                <a:cs typeface="微软雅黑" panose="020B0503020204020204" charset="-122"/>
                <a:sym typeface="+mn-ea"/>
              </a:rPr>
              <a:t>)</a:t>
            </a:r>
            <a:endParaRPr lang="en-US" altLang="zh-CN" sz="1800" dirty="0">
              <a:latin typeface="微软雅黑" panose="020B0503020204020204" charset="-122"/>
              <a:ea typeface="微软雅黑" panose="020B0503020204020204" charset="-122"/>
              <a:cs typeface="微软雅黑" panose="020B0503020204020204" charset="-122"/>
            </a:endParaRPr>
          </a:p>
          <a:p>
            <a:pPr fontAlgn="auto"/>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收到每个</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发来的</a:t>
            </a:r>
            <a:r>
              <a:rPr lang="en-US" altLang="zh-CN" sz="1800" dirty="0" err="1">
                <a:latin typeface="微软雅黑" panose="020B0503020204020204" charset="-122"/>
                <a:ea typeface="微软雅黑" panose="020B0503020204020204" charset="-122"/>
                <a:cs typeface="微软雅黑" panose="020B0503020204020204" charset="-122"/>
                <a:sym typeface="+mn-ea"/>
              </a:rPr>
              <a:t>Ack</a:t>
            </a:r>
            <a:r>
              <a:rPr lang="zh-CN" altLang="en-US" sz="1800" dirty="0">
                <a:latin typeface="微软雅黑" panose="020B0503020204020204" charset="-122"/>
                <a:ea typeface="微软雅黑" panose="020B0503020204020204" charset="-122"/>
                <a:cs typeface="微软雅黑" panose="020B0503020204020204" charset="-122"/>
                <a:sym typeface="+mn-ea"/>
              </a:rPr>
              <a:t>消息，都会执行如下运算：</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	</a:t>
            </a:r>
            <a:r>
              <a:rPr lang="en-US" altLang="zh-CN" sz="1800" dirty="0" err="1">
                <a:latin typeface="微软雅黑" panose="020B0503020204020204" charset="-122"/>
                <a:ea typeface="微软雅黑" panose="020B0503020204020204" charset="-122"/>
                <a:cs typeface="微软雅黑" panose="020B0503020204020204" charset="-122"/>
                <a:sym typeface="+mn-ea"/>
              </a:rPr>
              <a:t>ack-val</a:t>
            </a:r>
            <a:r>
              <a:rPr lang="en-US" altLang="zh-CN" sz="1800" dirty="0">
                <a:latin typeface="微软雅黑" panose="020B0503020204020204" charset="-122"/>
                <a:ea typeface="微软雅黑" panose="020B0503020204020204" charset="-122"/>
                <a:cs typeface="微软雅黑" panose="020B0503020204020204" charset="-122"/>
                <a:sym typeface="+mn-ea"/>
              </a:rPr>
              <a:t> = (</a:t>
            </a:r>
            <a:r>
              <a:rPr lang="en-US" altLang="zh-CN" sz="1800" dirty="0" err="1">
                <a:latin typeface="微软雅黑" panose="020B0503020204020204" charset="-122"/>
                <a:ea typeface="微软雅黑" panose="020B0503020204020204" charset="-122"/>
                <a:cs typeface="微软雅黑" panose="020B0503020204020204" charset="-122"/>
                <a:sym typeface="+mn-ea"/>
              </a:rPr>
              <a:t>ack-val</a:t>
            </a:r>
            <a:r>
              <a:rPr lang="en-US" altLang="zh-CN" sz="1800" dirty="0">
                <a:latin typeface="微软雅黑" panose="020B0503020204020204" charset="-122"/>
                <a:ea typeface="微软雅黑" panose="020B0503020204020204" charset="-122"/>
                <a:cs typeface="微软雅黑" panose="020B0503020204020204" charset="-122"/>
                <a:sym typeface="+mn-ea"/>
              </a:rPr>
              <a:t>) XOR (</a:t>
            </a:r>
            <a:r>
              <a:rPr lang="en-US" altLang="zh-CN" sz="1800" dirty="0" err="1">
                <a:latin typeface="微软雅黑" panose="020B0503020204020204" charset="-122"/>
                <a:ea typeface="微软雅黑" panose="020B0503020204020204" charset="-122"/>
                <a:cs typeface="微软雅黑" panose="020B0503020204020204" charset="-122"/>
                <a:sym typeface="+mn-ea"/>
              </a:rPr>
              <a:t>tmp-ack-val</a:t>
            </a:r>
            <a:r>
              <a:rPr lang="en-US" altLang="zh-CN" sz="1800" dirty="0">
                <a:latin typeface="微软雅黑" panose="020B0503020204020204" charset="-122"/>
                <a:ea typeface="微软雅黑" panose="020B0503020204020204" charset="-122"/>
                <a:cs typeface="微软雅黑" panose="020B0503020204020204" charset="-122"/>
                <a:sym typeface="+mn-ea"/>
              </a:rPr>
              <a:t>);</a:t>
            </a:r>
            <a:endParaRPr lang="en-US" altLang="zh-CN"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所以</a:t>
            </a:r>
            <a:r>
              <a:rPr lang="en-US" altLang="zh-CN" sz="1800" dirty="0" err="1">
                <a:latin typeface="微软雅黑" panose="020B0503020204020204" charset="-122"/>
                <a:ea typeface="微软雅黑" panose="020B0503020204020204" charset="-122"/>
                <a:cs typeface="微软雅黑" panose="020B0503020204020204" charset="-122"/>
                <a:sym typeface="+mn-ea"/>
              </a:rPr>
              <a:t>ack-val</a:t>
            </a:r>
            <a:r>
              <a:rPr lang="zh-CN" altLang="en-US" sz="1800" dirty="0">
                <a:latin typeface="微软雅黑" panose="020B0503020204020204" charset="-122"/>
                <a:ea typeface="微软雅黑" panose="020B0503020204020204" charset="-122"/>
                <a:cs typeface="微软雅黑" panose="020B0503020204020204" charset="-122"/>
                <a:sym typeface="+mn-ea"/>
              </a:rPr>
              <a:t>所含值总是目前</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中所有</a:t>
            </a:r>
            <a:r>
              <a:rPr lang="en-US" altLang="zh-CN" sz="1800" dirty="0">
                <a:latin typeface="微软雅黑" panose="020B0503020204020204" charset="-122"/>
                <a:ea typeface="微软雅黑" panose="020B0503020204020204" charset="-122"/>
                <a:cs typeface="微软雅黑" panose="020B0503020204020204" charset="-122"/>
                <a:sym typeface="+mn-ea"/>
              </a:rPr>
              <a:t>tuples</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err="1">
                <a:latin typeface="微软雅黑" panose="020B0503020204020204" charset="-122"/>
                <a:ea typeface="微软雅黑" panose="020B0503020204020204" charset="-122"/>
                <a:cs typeface="微软雅黑" panose="020B0503020204020204" charset="-122"/>
                <a:sym typeface="+mn-ea"/>
              </a:rPr>
              <a:t>msgId</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a:latin typeface="微软雅黑" panose="020B0503020204020204" charset="-122"/>
                <a:ea typeface="微软雅黑" panose="020B0503020204020204" charset="-122"/>
                <a:cs typeface="微软雅黑" panose="020B0503020204020204" charset="-122"/>
                <a:sym typeface="+mn-ea"/>
              </a:rPr>
              <a:t>XOR</a:t>
            </a:r>
            <a:r>
              <a:rPr lang="zh-CN" altLang="en-US" sz="1800" dirty="0">
                <a:latin typeface="微软雅黑" panose="020B0503020204020204" charset="-122"/>
                <a:ea typeface="微软雅黑" panose="020B0503020204020204" charset="-122"/>
                <a:cs typeface="微软雅黑" panose="020B0503020204020204" charset="-122"/>
                <a:sym typeface="+mn-ea"/>
              </a:rPr>
              <a:t>运算值。</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nvPicPr>
        <p:blipFill>
          <a:blip r:embed="rId1" cstate="print"/>
          <a:stretch>
            <a:fillRect/>
          </a:stretch>
        </p:blipFill>
        <p:spPr>
          <a:xfrm>
            <a:off x="1923701" y="663808"/>
            <a:ext cx="5013435" cy="1409531"/>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553085" y="795020"/>
            <a:ext cx="8037195" cy="3138170"/>
          </a:xfrm>
          <a:prstGeom prst="rect">
            <a:avLst/>
          </a:prstGeom>
          <a:noFill/>
        </p:spPr>
        <p:txBody>
          <a:bodyPr wrap="square" rtlCol="0">
            <a:spAutoFit/>
          </a:bodyPr>
          <a:p>
            <a:pPr fontAlgn="auto"/>
            <a:r>
              <a:rPr lang="en-US" altLang="zh-CN" sz="1800">
                <a:latin typeface="微软雅黑" panose="020B0503020204020204" charset="-122"/>
                <a:ea typeface="微软雅黑" panose="020B0503020204020204" charset="-122"/>
                <a:cs typeface="微软雅黑" panose="020B0503020204020204" charset="-122"/>
                <a:sym typeface="+mn-ea"/>
              </a:rPr>
              <a:t>3</a:t>
            </a:r>
            <a:r>
              <a:rPr lang="zh-CN" altLang="en-US" sz="1800">
                <a:latin typeface="微软雅黑" panose="020B0503020204020204" charset="-122"/>
                <a:ea typeface="微软雅黑" panose="020B0503020204020204" charset="-122"/>
                <a:cs typeface="微软雅黑" panose="020B0503020204020204" charset="-122"/>
                <a:sym typeface="+mn-ea"/>
              </a:rPr>
              <a:t>）当</a:t>
            </a:r>
            <a:r>
              <a:rPr lang="en-US" altLang="zh-CN" sz="1800">
                <a:latin typeface="微软雅黑" panose="020B0503020204020204" charset="-122"/>
                <a:ea typeface="微软雅黑" panose="020B0503020204020204" charset="-122"/>
                <a:cs typeface="微软雅黑" panose="020B0503020204020204" charset="-122"/>
                <a:sym typeface="+mn-ea"/>
              </a:rPr>
              <a:t>Acker</a:t>
            </a:r>
            <a:r>
              <a:rPr lang="zh-CN" altLang="en-US" sz="1800">
                <a:latin typeface="微软雅黑" panose="020B0503020204020204" charset="-122"/>
                <a:ea typeface="微软雅黑" panose="020B0503020204020204" charset="-122"/>
                <a:cs typeface="微软雅黑" panose="020B0503020204020204" charset="-122"/>
                <a:sym typeface="+mn-ea"/>
              </a:rPr>
              <a:t>收到一个</a:t>
            </a:r>
            <a:r>
              <a:rPr lang="en-US" altLang="zh-CN" sz="1800">
                <a:latin typeface="微软雅黑" panose="020B0503020204020204" charset="-122"/>
                <a:ea typeface="微软雅黑" panose="020B0503020204020204" charset="-122"/>
                <a:cs typeface="微软雅黑" panose="020B0503020204020204" charset="-122"/>
                <a:sym typeface="+mn-ea"/>
              </a:rPr>
              <a:t>Ack</a:t>
            </a:r>
            <a:r>
              <a:rPr lang="zh-CN" altLang="en-US" sz="1800">
                <a:latin typeface="微软雅黑" panose="020B0503020204020204" charset="-122"/>
                <a:ea typeface="微软雅黑" panose="020B0503020204020204" charset="-122"/>
                <a:cs typeface="微软雅黑" panose="020B0503020204020204" charset="-122"/>
                <a:sym typeface="+mn-ea"/>
              </a:rPr>
              <a:t>消息使</a:t>
            </a:r>
            <a:r>
              <a:rPr lang="en-US" altLang="zh-CN" sz="1800">
                <a:latin typeface="微软雅黑" panose="020B0503020204020204" charset="-122"/>
                <a:ea typeface="微软雅黑" panose="020B0503020204020204" charset="-122"/>
                <a:cs typeface="微软雅黑" panose="020B0503020204020204" charset="-122"/>
                <a:sym typeface="+mn-ea"/>
              </a:rPr>
              <a:t>ack-val = 0</a:t>
            </a:r>
            <a:r>
              <a:rPr lang="zh-CN" altLang="en-US" sz="1800">
                <a:latin typeface="微软雅黑" panose="020B0503020204020204" charset="-122"/>
                <a:ea typeface="微软雅黑" panose="020B0503020204020204" charset="-122"/>
                <a:cs typeface="微软雅黑" panose="020B0503020204020204" charset="-122"/>
                <a:sym typeface="+mn-ea"/>
              </a:rPr>
              <a:t>时，该条</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的处理结束，因为</a:t>
            </a:r>
            <a:endParaRPr lang="zh-CN" altLang="en-US" sz="1800">
              <a:latin typeface="微软雅黑" panose="020B0503020204020204" charset="-122"/>
              <a:ea typeface="微软雅黑" panose="020B0503020204020204" charset="-122"/>
              <a:cs typeface="微软雅黑" panose="020B0503020204020204" charset="-122"/>
            </a:endParaRPr>
          </a:p>
          <a:p>
            <a:pPr fontAlgn="auto"/>
            <a:r>
              <a:rPr lang="en-US" altLang="zh-CN" sz="1800">
                <a:latin typeface="微软雅黑" panose="020B0503020204020204" charset="-122"/>
                <a:ea typeface="微软雅黑" panose="020B0503020204020204" charset="-122"/>
                <a:cs typeface="微软雅黑" panose="020B0503020204020204" charset="-122"/>
                <a:sym typeface="+mn-ea"/>
              </a:rPr>
              <a:t>(ack-val) XOR (tmp-ack-val) = 0</a:t>
            </a:r>
            <a:r>
              <a:rPr lang="zh-CN" altLang="en-US" sz="1800">
                <a:latin typeface="微软雅黑" panose="020B0503020204020204" charset="-122"/>
                <a:ea typeface="微软雅黑" panose="020B0503020204020204" charset="-122"/>
                <a:cs typeface="微软雅黑" panose="020B0503020204020204" charset="-122"/>
                <a:sym typeface="+mn-ea"/>
              </a:rPr>
              <a:t>意味着</a:t>
            </a:r>
            <a:r>
              <a:rPr lang="en-US" altLang="zh-CN" sz="1800">
                <a:latin typeface="微软雅黑" panose="020B0503020204020204" charset="-122"/>
                <a:ea typeface="微软雅黑" panose="020B0503020204020204" charset="-122"/>
                <a:cs typeface="微软雅黑" panose="020B0503020204020204" charset="-122"/>
                <a:sym typeface="+mn-ea"/>
              </a:rPr>
              <a:t>ack-val</a:t>
            </a:r>
            <a:r>
              <a:rPr lang="zh-CN" altLang="en-US" sz="1800">
                <a:latin typeface="微软雅黑" panose="020B0503020204020204" charset="-122"/>
                <a:ea typeface="微软雅黑" panose="020B0503020204020204" charset="-122"/>
                <a:cs typeface="微软雅黑" panose="020B0503020204020204" charset="-122"/>
                <a:sym typeface="+mn-ea"/>
              </a:rPr>
              <a:t>的值与</a:t>
            </a:r>
            <a:r>
              <a:rPr lang="en-US" altLang="zh-CN" sz="1800">
                <a:latin typeface="微软雅黑" panose="020B0503020204020204" charset="-122"/>
                <a:ea typeface="微软雅黑" panose="020B0503020204020204" charset="-122"/>
                <a:cs typeface="微软雅黑" panose="020B0503020204020204" charset="-122"/>
                <a:sym typeface="+mn-ea"/>
              </a:rPr>
              <a:t>tmp-ack-val</a:t>
            </a:r>
            <a:r>
              <a:rPr lang="zh-CN" altLang="en-US" sz="1800">
                <a:latin typeface="微软雅黑" panose="020B0503020204020204" charset="-122"/>
                <a:ea typeface="微软雅黑" panose="020B0503020204020204" charset="-122"/>
                <a:cs typeface="微软雅黑" panose="020B0503020204020204" charset="-122"/>
                <a:sym typeface="+mn-ea"/>
              </a:rPr>
              <a:t>相同（只有两个值完全相同时</a:t>
            </a:r>
            <a:r>
              <a:rPr lang="en-US" altLang="zh-CN" sz="1800">
                <a:latin typeface="微软雅黑" panose="020B0503020204020204" charset="-122"/>
                <a:ea typeface="微软雅黑" panose="020B0503020204020204" charset="-122"/>
                <a:cs typeface="微软雅黑" panose="020B0503020204020204" charset="-122"/>
                <a:sym typeface="+mn-ea"/>
              </a:rPr>
              <a:t>XOR</a:t>
            </a:r>
            <a:r>
              <a:rPr lang="zh-CN" altLang="en-US" sz="1800">
                <a:latin typeface="微软雅黑" panose="020B0503020204020204" charset="-122"/>
                <a:ea typeface="微软雅黑" panose="020B0503020204020204" charset="-122"/>
                <a:cs typeface="微软雅黑" panose="020B0503020204020204" charset="-122"/>
                <a:sym typeface="+mn-ea"/>
              </a:rPr>
              <a:t>的运算结果才为</a:t>
            </a:r>
            <a:r>
              <a:rPr lang="en-US" altLang="zh-CN" sz="1800">
                <a:latin typeface="微软雅黑" panose="020B0503020204020204" charset="-122"/>
                <a:ea typeface="微软雅黑" panose="020B0503020204020204" charset="-122"/>
                <a:cs typeface="微软雅黑" panose="020B0503020204020204" charset="-122"/>
                <a:sym typeface="+mn-ea"/>
              </a:rPr>
              <a:t>0</a:t>
            </a:r>
            <a:r>
              <a:rPr lang="zh-CN" altLang="en-US" sz="1800">
                <a:latin typeface="微软雅黑" panose="020B0503020204020204" charset="-122"/>
                <a:ea typeface="微软雅黑" panose="020B0503020204020204" charset="-122"/>
                <a:cs typeface="微软雅黑" panose="020B0503020204020204" charset="-122"/>
                <a:sym typeface="+mn-ea"/>
              </a:rPr>
              <a:t>）。这就意味着整个</a:t>
            </a:r>
            <a:r>
              <a:rPr lang="en-US" altLang="zh-CN" sz="1800">
                <a:latin typeface="微软雅黑" panose="020B0503020204020204" charset="-122"/>
                <a:ea typeface="微软雅黑" panose="020B0503020204020204" charset="-122"/>
                <a:cs typeface="微软雅黑" panose="020B0503020204020204" charset="-122"/>
                <a:sym typeface="+mn-ea"/>
              </a:rPr>
              <a:t>Tuple Tree</a:t>
            </a:r>
            <a:r>
              <a:rPr lang="zh-CN" altLang="en-US" sz="1800">
                <a:latin typeface="微软雅黑" panose="020B0503020204020204" charset="-122"/>
                <a:ea typeface="微软雅黑" panose="020B0503020204020204" charset="-122"/>
                <a:cs typeface="微软雅黑" panose="020B0503020204020204" charset="-122"/>
                <a:sym typeface="+mn-ea"/>
              </a:rPr>
              <a:t>在规定时间内（</a:t>
            </a:r>
            <a:r>
              <a:rPr lang="en-US" altLang="zh-CN" sz="1800">
                <a:latin typeface="微软雅黑" panose="020B0503020204020204" charset="-122"/>
                <a:ea typeface="微软雅黑" panose="020B0503020204020204" charset="-122"/>
                <a:cs typeface="微软雅黑" panose="020B0503020204020204" charset="-122"/>
                <a:sym typeface="+mn-ea"/>
              </a:rPr>
              <a:t>timeout</a:t>
            </a:r>
            <a:r>
              <a:rPr lang="zh-CN" altLang="en-US" sz="1800">
                <a:latin typeface="微软雅黑" panose="020B0503020204020204" charset="-122"/>
                <a:ea typeface="微软雅黑" panose="020B0503020204020204" charset="-122"/>
                <a:cs typeface="微软雅黑" panose="020B0503020204020204" charset="-122"/>
                <a:sym typeface="+mn-ea"/>
              </a:rPr>
              <a:t>）再无新的</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产生，整个运算结束。</a:t>
            </a:r>
            <a:endParaRPr lang="zh-CN" altLang="en-US" sz="1800">
              <a:latin typeface="微软雅黑" panose="020B0503020204020204" charset="-122"/>
              <a:ea typeface="微软雅黑" panose="020B0503020204020204" charset="-122"/>
              <a:cs typeface="微软雅黑" panose="020B0503020204020204" charset="-122"/>
            </a:endParaRPr>
          </a:p>
          <a:p>
            <a:pPr fontAlgn="auto"/>
            <a:r>
              <a:rPr lang="zh-CN" altLang="en-US" sz="1800">
                <a:latin typeface="微软雅黑" panose="020B0503020204020204" charset="-122"/>
                <a:ea typeface="微软雅黑" panose="020B0503020204020204" charset="-122"/>
                <a:cs typeface="微软雅黑" panose="020B0503020204020204" charset="-122"/>
                <a:sym typeface="+mn-ea"/>
              </a:rPr>
              <a:t>	有无可能由于两个衍生</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的</a:t>
            </a:r>
            <a:r>
              <a:rPr lang="en-US" altLang="zh-CN" sz="1800">
                <a:latin typeface="微软雅黑" panose="020B0503020204020204" charset="-122"/>
                <a:ea typeface="微软雅黑" panose="020B0503020204020204" charset="-122"/>
                <a:cs typeface="微软雅黑" panose="020B0503020204020204" charset="-122"/>
                <a:sym typeface="+mn-ea"/>
              </a:rPr>
              <a:t>ID</a:t>
            </a:r>
            <a:r>
              <a:rPr lang="zh-CN" altLang="en-US" sz="1800">
                <a:latin typeface="微软雅黑" panose="020B0503020204020204" charset="-122"/>
                <a:ea typeface="微软雅黑" panose="020B0503020204020204" charset="-122"/>
                <a:cs typeface="微软雅黑" panose="020B0503020204020204" charset="-122"/>
                <a:sym typeface="+mn-ea"/>
              </a:rPr>
              <a:t>值碰巧相同，造成</a:t>
            </a:r>
            <a:r>
              <a:rPr lang="en-US" altLang="zh-CN" sz="1800">
                <a:latin typeface="微软雅黑" panose="020B0503020204020204" charset="-122"/>
                <a:ea typeface="微软雅黑" panose="020B0503020204020204" charset="-122"/>
                <a:cs typeface="微软雅黑" panose="020B0503020204020204" charset="-122"/>
                <a:sym typeface="+mn-ea"/>
              </a:rPr>
              <a:t>ack-val</a:t>
            </a:r>
            <a:r>
              <a:rPr lang="zh-CN" altLang="en-US" sz="1800">
                <a:latin typeface="微软雅黑" panose="020B0503020204020204" charset="-122"/>
                <a:ea typeface="微软雅黑" panose="020B0503020204020204" charset="-122"/>
                <a:cs typeface="微软雅黑" panose="020B0503020204020204" charset="-122"/>
                <a:sym typeface="+mn-ea"/>
              </a:rPr>
              <a:t>在</a:t>
            </a:r>
            <a:r>
              <a:rPr lang="en-US" altLang="zh-CN" sz="1800">
                <a:latin typeface="微软雅黑" panose="020B0503020204020204" charset="-122"/>
                <a:ea typeface="微软雅黑" panose="020B0503020204020204" charset="-122"/>
                <a:cs typeface="微软雅黑" panose="020B0503020204020204" charset="-122"/>
                <a:sym typeface="+mn-ea"/>
              </a:rPr>
              <a:t>Tuple Tree</a:t>
            </a:r>
            <a:r>
              <a:rPr lang="zh-CN" altLang="en-US" sz="1800">
                <a:latin typeface="微软雅黑" panose="020B0503020204020204" charset="-122"/>
                <a:ea typeface="微软雅黑" panose="020B0503020204020204" charset="-122"/>
                <a:cs typeface="微软雅黑" panose="020B0503020204020204" charset="-122"/>
                <a:sym typeface="+mn-ea"/>
              </a:rPr>
              <a:t>处理完之前就变成</a:t>
            </a:r>
            <a:r>
              <a:rPr lang="en-US" altLang="zh-CN" sz="1800">
                <a:latin typeface="微软雅黑" panose="020B0503020204020204" charset="-122"/>
                <a:ea typeface="微软雅黑" panose="020B0503020204020204" charset="-122"/>
                <a:cs typeface="微软雅黑" panose="020B0503020204020204" charset="-122"/>
                <a:sym typeface="+mn-ea"/>
              </a:rPr>
              <a:t>0</a:t>
            </a:r>
            <a:r>
              <a:rPr lang="zh-CN" altLang="en-US" sz="1800">
                <a:latin typeface="微软雅黑" panose="020B0503020204020204" charset="-122"/>
                <a:ea typeface="微软雅黑" panose="020B0503020204020204" charset="-122"/>
                <a:cs typeface="微软雅黑" panose="020B0503020204020204" charset="-122"/>
                <a:sym typeface="+mn-ea"/>
              </a:rPr>
              <a:t>？由于衍生</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也是</a:t>
            </a:r>
            <a:r>
              <a:rPr lang="en-US" altLang="zh-CN" sz="1800">
                <a:latin typeface="微软雅黑" panose="020B0503020204020204" charset="-122"/>
                <a:ea typeface="微软雅黑" panose="020B0503020204020204" charset="-122"/>
                <a:cs typeface="微软雅黑" panose="020B0503020204020204" charset="-122"/>
                <a:sym typeface="+mn-ea"/>
              </a:rPr>
              <a:t>64-bit</a:t>
            </a:r>
            <a:r>
              <a:rPr lang="zh-CN" altLang="en-US" sz="1800">
                <a:latin typeface="微软雅黑" panose="020B0503020204020204" charset="-122"/>
                <a:ea typeface="微软雅黑" panose="020B0503020204020204" charset="-122"/>
                <a:cs typeface="微软雅黑" panose="020B0503020204020204" charset="-122"/>
                <a:sym typeface="+mn-ea"/>
              </a:rPr>
              <a:t>的随机数，两个</a:t>
            </a:r>
            <a:r>
              <a:rPr lang="en-US" altLang="zh-CN" sz="1800">
                <a:latin typeface="微软雅黑" panose="020B0503020204020204" charset="-122"/>
                <a:ea typeface="微软雅黑" panose="020B0503020204020204" charset="-122"/>
                <a:cs typeface="微软雅黑" panose="020B0503020204020204" charset="-122"/>
                <a:sym typeface="+mn-ea"/>
              </a:rPr>
              <a:t>64-bit</a:t>
            </a:r>
            <a:r>
              <a:rPr lang="zh-CN" altLang="en-US" sz="1800">
                <a:latin typeface="微软雅黑" panose="020B0503020204020204" charset="-122"/>
                <a:ea typeface="微软雅黑" panose="020B0503020204020204" charset="-122"/>
                <a:cs typeface="微软雅黑" panose="020B0503020204020204" charset="-122"/>
                <a:sym typeface="+mn-ea"/>
              </a:rPr>
              <a:t>随机生成的</a:t>
            </a:r>
            <a:r>
              <a:rPr lang="en-US" altLang="zh-CN" sz="1800">
                <a:latin typeface="微软雅黑" panose="020B0503020204020204" charset="-122"/>
                <a:ea typeface="微软雅黑" panose="020B0503020204020204" charset="-122"/>
                <a:cs typeface="微软雅黑" panose="020B0503020204020204" charset="-122"/>
                <a:sym typeface="+mn-ea"/>
              </a:rPr>
              <a:t>ID</a:t>
            </a:r>
            <a:r>
              <a:rPr lang="zh-CN" altLang="en-US" sz="1800">
                <a:latin typeface="微软雅黑" panose="020B0503020204020204" charset="-122"/>
                <a:ea typeface="微软雅黑" panose="020B0503020204020204" charset="-122"/>
                <a:cs typeface="微软雅黑" panose="020B0503020204020204" charset="-122"/>
                <a:sym typeface="+mn-ea"/>
              </a:rPr>
              <a:t>值完全一样的概率非常低，几乎可忽略不计，因此在</a:t>
            </a:r>
            <a:r>
              <a:rPr lang="en-US" altLang="zh-CN" sz="1800">
                <a:latin typeface="微软雅黑" panose="020B0503020204020204" charset="-122"/>
                <a:ea typeface="微软雅黑" panose="020B0503020204020204" charset="-122"/>
                <a:cs typeface="微软雅黑" panose="020B0503020204020204" charset="-122"/>
                <a:sym typeface="+mn-ea"/>
              </a:rPr>
              <a:t>Tuple Tree</a:t>
            </a:r>
            <a:r>
              <a:rPr lang="zh-CN" altLang="en-US" sz="1800">
                <a:latin typeface="微软雅黑" panose="020B0503020204020204" charset="-122"/>
                <a:ea typeface="微软雅黑" panose="020B0503020204020204" charset="-122"/>
                <a:cs typeface="微软雅黑" panose="020B0503020204020204" charset="-122"/>
                <a:sym typeface="+mn-ea"/>
              </a:rPr>
              <a:t>处理完之前</a:t>
            </a:r>
            <a:r>
              <a:rPr lang="en-US" altLang="zh-CN" sz="1800">
                <a:latin typeface="微软雅黑" panose="020B0503020204020204" charset="-122"/>
                <a:ea typeface="微软雅黑" panose="020B0503020204020204" charset="-122"/>
                <a:cs typeface="微软雅黑" panose="020B0503020204020204" charset="-122"/>
                <a:sym typeface="+mn-ea"/>
              </a:rPr>
              <a:t>ack-val</a:t>
            </a:r>
            <a:r>
              <a:rPr lang="zh-CN" altLang="en-US" sz="1800">
                <a:latin typeface="微软雅黑" panose="020B0503020204020204" charset="-122"/>
                <a:ea typeface="微软雅黑" panose="020B0503020204020204" charset="-122"/>
                <a:cs typeface="微软雅黑" panose="020B0503020204020204" charset="-122"/>
                <a:sym typeface="+mn-ea"/>
              </a:rPr>
              <a:t>为</a:t>
            </a:r>
            <a:r>
              <a:rPr lang="en-US" altLang="zh-CN" sz="1800">
                <a:latin typeface="微软雅黑" panose="020B0503020204020204" charset="-122"/>
                <a:ea typeface="微软雅黑" panose="020B0503020204020204" charset="-122"/>
                <a:cs typeface="微软雅黑" panose="020B0503020204020204" charset="-122"/>
                <a:sym typeface="+mn-ea"/>
              </a:rPr>
              <a:t>0</a:t>
            </a:r>
            <a:r>
              <a:rPr lang="zh-CN" altLang="en-US" sz="1800">
                <a:latin typeface="微软雅黑" panose="020B0503020204020204" charset="-122"/>
                <a:ea typeface="微软雅黑" panose="020B0503020204020204" charset="-122"/>
                <a:cs typeface="微软雅黑" panose="020B0503020204020204" charset="-122"/>
                <a:sym typeface="+mn-ea"/>
              </a:rPr>
              <a:t>的概率非常小；</a:t>
            </a:r>
            <a:endParaRPr lang="zh-CN" altLang="en-US" sz="1800">
              <a:latin typeface="微软雅黑" panose="020B0503020204020204" charset="-122"/>
              <a:ea typeface="微软雅黑" panose="020B0503020204020204" charset="-122"/>
              <a:cs typeface="微软雅黑" panose="020B0503020204020204" charset="-122"/>
            </a:endParaRPr>
          </a:p>
          <a:p>
            <a:pPr fontAlgn="auto"/>
            <a:r>
              <a:rPr lang="en-US" altLang="zh-CN" sz="1800">
                <a:latin typeface="微软雅黑" panose="020B0503020204020204" charset="-122"/>
                <a:ea typeface="微软雅黑" panose="020B0503020204020204" charset="-122"/>
                <a:cs typeface="微软雅黑" panose="020B0503020204020204" charset="-122"/>
                <a:sym typeface="+mn-ea"/>
              </a:rPr>
              <a:t>4</a:t>
            </a:r>
            <a:r>
              <a:rPr lang="zh-CN" altLang="en-US" sz="1800">
                <a:latin typeface="微软雅黑" panose="020B0503020204020204" charset="-122"/>
                <a:ea typeface="微软雅黑" panose="020B0503020204020204" charset="-122"/>
                <a:cs typeface="微软雅黑" panose="020B0503020204020204" charset="-122"/>
                <a:sym typeface="+mn-ea"/>
              </a:rPr>
              <a:t>）根据最后的</a:t>
            </a:r>
            <a:r>
              <a:rPr lang="en-US" altLang="zh-CN" sz="1800">
                <a:latin typeface="微软雅黑" panose="020B0503020204020204" charset="-122"/>
                <a:ea typeface="微软雅黑" panose="020B0503020204020204" charset="-122"/>
                <a:cs typeface="微软雅黑" panose="020B0503020204020204" charset="-122"/>
                <a:sym typeface="+mn-ea"/>
              </a:rPr>
              <a:t>tuple</a:t>
            </a:r>
            <a:r>
              <a:rPr lang="zh-CN" altLang="en-US" sz="1800">
                <a:latin typeface="微软雅黑" panose="020B0503020204020204" charset="-122"/>
                <a:ea typeface="微软雅黑" panose="020B0503020204020204" charset="-122"/>
                <a:cs typeface="微软雅黑" panose="020B0503020204020204" charset="-122"/>
                <a:sym typeface="+mn-ea"/>
              </a:rPr>
              <a:t>处理成功或失败结果，</a:t>
            </a:r>
            <a:r>
              <a:rPr lang="en-US" altLang="zh-CN" sz="1800">
                <a:latin typeface="微软雅黑" panose="020B0503020204020204" charset="-122"/>
                <a:ea typeface="微软雅黑" panose="020B0503020204020204" charset="-122"/>
                <a:cs typeface="微软雅黑" panose="020B0503020204020204" charset="-122"/>
                <a:sym typeface="+mn-ea"/>
              </a:rPr>
              <a:t>Acker</a:t>
            </a:r>
            <a:r>
              <a:rPr lang="zh-CN" altLang="en-US" sz="1800">
                <a:latin typeface="微软雅黑" panose="020B0503020204020204" charset="-122"/>
                <a:ea typeface="微软雅黑" panose="020B0503020204020204" charset="-122"/>
                <a:cs typeface="微软雅黑" panose="020B0503020204020204" charset="-122"/>
                <a:sym typeface="+mn-ea"/>
              </a:rPr>
              <a:t>会调用对应的</a:t>
            </a:r>
            <a:r>
              <a:rPr lang="en-US" altLang="zh-CN" sz="1800">
                <a:latin typeface="微软雅黑" panose="020B0503020204020204" charset="-122"/>
                <a:ea typeface="微软雅黑" panose="020B0503020204020204" charset="-122"/>
                <a:cs typeface="微软雅黑" panose="020B0503020204020204" charset="-122"/>
                <a:sym typeface="+mn-ea"/>
              </a:rPr>
              <a:t>Spout</a:t>
            </a:r>
            <a:r>
              <a:rPr lang="zh-CN" altLang="en-US" sz="1800">
                <a:latin typeface="微软雅黑" panose="020B0503020204020204" charset="-122"/>
                <a:ea typeface="微软雅黑" panose="020B0503020204020204" charset="-122"/>
                <a:cs typeface="微软雅黑" panose="020B0503020204020204" charset="-122"/>
                <a:sym typeface="+mn-ea"/>
              </a:rPr>
              <a:t>的</a:t>
            </a:r>
            <a:r>
              <a:rPr lang="en-US" altLang="zh-CN" sz="1800">
                <a:latin typeface="微软雅黑" panose="020B0503020204020204" charset="-122"/>
                <a:ea typeface="微软雅黑" panose="020B0503020204020204" charset="-122"/>
                <a:cs typeface="微软雅黑" panose="020B0503020204020204" charset="-122"/>
                <a:sym typeface="+mn-ea"/>
              </a:rPr>
              <a:t>ack()</a:t>
            </a:r>
            <a:r>
              <a:rPr lang="zh-CN" altLang="en-US" sz="1800">
                <a:latin typeface="微软雅黑" panose="020B0503020204020204" charset="-122"/>
                <a:ea typeface="微软雅黑" panose="020B0503020204020204" charset="-122"/>
                <a:cs typeface="微软雅黑" panose="020B0503020204020204" charset="-122"/>
                <a:sym typeface="+mn-ea"/>
              </a:rPr>
              <a:t>或</a:t>
            </a:r>
            <a:r>
              <a:rPr lang="en-US" altLang="zh-CN" sz="1800">
                <a:latin typeface="微软雅黑" panose="020B0503020204020204" charset="-122"/>
                <a:ea typeface="微软雅黑" panose="020B0503020204020204" charset="-122"/>
                <a:cs typeface="微软雅黑" panose="020B0503020204020204" charset="-122"/>
                <a:sym typeface="+mn-ea"/>
              </a:rPr>
              <a:t>fail ()</a:t>
            </a:r>
            <a:r>
              <a:rPr lang="zh-CN" altLang="en-US" sz="1800">
                <a:latin typeface="微软雅黑" panose="020B0503020204020204" charset="-122"/>
                <a:ea typeface="微软雅黑" panose="020B0503020204020204" charset="-122"/>
                <a:cs typeface="微软雅黑" panose="020B0503020204020204" charset="-122"/>
                <a:sym typeface="+mn-ea"/>
              </a:rPr>
              <a:t>方法通知</a:t>
            </a:r>
            <a:r>
              <a:rPr lang="en-US" altLang="zh-CN" sz="1800">
                <a:latin typeface="微软雅黑" panose="020B0503020204020204" charset="-122"/>
                <a:ea typeface="微软雅黑" panose="020B0503020204020204" charset="-122"/>
                <a:cs typeface="微软雅黑" panose="020B0503020204020204" charset="-122"/>
                <a:sym typeface="+mn-ea"/>
              </a:rPr>
              <a:t>Spout</a:t>
            </a:r>
            <a:r>
              <a:rPr lang="zh-CN" altLang="en-US" sz="1800">
                <a:latin typeface="微软雅黑" panose="020B0503020204020204" charset="-122"/>
                <a:ea typeface="微软雅黑" panose="020B0503020204020204" charset="-122"/>
                <a:cs typeface="微软雅黑" panose="020B0503020204020204" charset="-122"/>
                <a:sym typeface="+mn-ea"/>
              </a:rPr>
              <a:t>结果，如果用户重写了</a:t>
            </a:r>
            <a:r>
              <a:rPr lang="en-US" altLang="zh-CN" sz="1800">
                <a:latin typeface="微软雅黑" panose="020B0503020204020204" charset="-122"/>
                <a:ea typeface="微软雅黑" panose="020B0503020204020204" charset="-122"/>
                <a:cs typeface="微软雅黑" panose="020B0503020204020204" charset="-122"/>
                <a:sym typeface="+mn-ea"/>
              </a:rPr>
              <a:t>ack ()</a:t>
            </a:r>
            <a:r>
              <a:rPr lang="zh-CN" altLang="en-US" sz="1800">
                <a:latin typeface="微软雅黑" panose="020B0503020204020204" charset="-122"/>
                <a:ea typeface="微软雅黑" panose="020B0503020204020204" charset="-122"/>
                <a:cs typeface="微软雅黑" panose="020B0503020204020204" charset="-122"/>
                <a:sym typeface="+mn-ea"/>
              </a:rPr>
              <a:t>和</a:t>
            </a:r>
            <a:r>
              <a:rPr lang="en-US" altLang="zh-CN" sz="1800">
                <a:latin typeface="微软雅黑" panose="020B0503020204020204" charset="-122"/>
                <a:ea typeface="微软雅黑" panose="020B0503020204020204" charset="-122"/>
                <a:cs typeface="微软雅黑" panose="020B0503020204020204" charset="-122"/>
                <a:sym typeface="+mn-ea"/>
              </a:rPr>
              <a:t>fail ()</a:t>
            </a:r>
            <a:r>
              <a:rPr lang="zh-CN" altLang="en-US" sz="1800">
                <a:latin typeface="微软雅黑" panose="020B0503020204020204" charset="-122"/>
                <a:ea typeface="微软雅黑" panose="020B0503020204020204" charset="-122"/>
                <a:cs typeface="微软雅黑" panose="020B0503020204020204" charset="-122"/>
                <a:sym typeface="+mn-ea"/>
              </a:rPr>
              <a:t>方法，</a:t>
            </a:r>
            <a:r>
              <a:rPr lang="en-US" altLang="zh-CN" sz="1800">
                <a:latin typeface="微软雅黑" panose="020B0503020204020204" charset="-122"/>
                <a:ea typeface="微软雅黑" panose="020B0503020204020204" charset="-122"/>
                <a:cs typeface="微软雅黑" panose="020B0503020204020204" charset="-122"/>
                <a:sym typeface="+mn-ea"/>
              </a:rPr>
              <a:t>Storm</a:t>
            </a:r>
            <a:r>
              <a:rPr lang="zh-CN" altLang="en-US" sz="1800">
                <a:latin typeface="微软雅黑" panose="020B0503020204020204" charset="-122"/>
                <a:ea typeface="微软雅黑" panose="020B0503020204020204" charset="-122"/>
                <a:cs typeface="微软雅黑" panose="020B0503020204020204" charset="-122"/>
                <a:sym typeface="+mn-ea"/>
              </a:rPr>
              <a:t>就会按用户的逻辑来进行处理。</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553085" y="795020"/>
            <a:ext cx="8037195" cy="2861310"/>
          </a:xfrm>
          <a:prstGeom prst="rect">
            <a:avLst/>
          </a:prstGeom>
          <a:noFill/>
        </p:spPr>
        <p:txBody>
          <a:bodyPr wrap="square" rtlCol="0">
            <a:spAutoFit/>
          </a:bodyPr>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下面我们</a:t>
            </a:r>
            <a:r>
              <a:rPr lang="zh-CN" altLang="en-US" sz="1800" dirty="0" smtClean="0">
                <a:latin typeface="微软雅黑" panose="020B0503020204020204" charset="-122"/>
                <a:ea typeface="微软雅黑" panose="020B0503020204020204" charset="-122"/>
                <a:cs typeface="微软雅黑" panose="020B0503020204020204" charset="-122"/>
                <a:sym typeface="+mn-ea"/>
              </a:rPr>
              <a:t>以图</a:t>
            </a:r>
            <a:r>
              <a:rPr lang="en-US" altLang="zh-CN" sz="1800" dirty="0">
                <a:latin typeface="微软雅黑" panose="020B0503020204020204" charset="-122"/>
                <a:ea typeface="微软雅黑" panose="020B0503020204020204" charset="-122"/>
                <a:cs typeface="微软雅黑" panose="020B0503020204020204" charset="-122"/>
                <a:sym typeface="+mn-ea"/>
              </a:rPr>
              <a:t>15-30</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a:latin typeface="微软雅黑" panose="020B0503020204020204" charset="-122"/>
                <a:ea typeface="微软雅黑" panose="020B0503020204020204" charset="-122"/>
                <a:cs typeface="微软雅黑" panose="020B0503020204020204" charset="-122"/>
                <a:sym typeface="+mn-ea"/>
              </a:rPr>
              <a:t>Topology Tree</a:t>
            </a:r>
            <a:r>
              <a:rPr lang="zh-CN" altLang="en-US" sz="1800" dirty="0">
                <a:latin typeface="微软雅黑" panose="020B0503020204020204" charset="-122"/>
                <a:ea typeface="微软雅黑" panose="020B0503020204020204" charset="-122"/>
                <a:cs typeface="微软雅黑" panose="020B0503020204020204" charset="-122"/>
                <a:sym typeface="+mn-ea"/>
              </a:rPr>
              <a:t>为例讲解</a:t>
            </a:r>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算法流程。该</a:t>
            </a:r>
            <a:r>
              <a:rPr lang="en-US" altLang="zh-CN" sz="1800" dirty="0">
                <a:latin typeface="微软雅黑" panose="020B0503020204020204" charset="-122"/>
                <a:ea typeface="微软雅黑" panose="020B0503020204020204" charset="-122"/>
                <a:cs typeface="微软雅黑" panose="020B0503020204020204" charset="-122"/>
                <a:sym typeface="+mn-ea"/>
              </a:rPr>
              <a:t>Topology</a:t>
            </a:r>
            <a:r>
              <a:rPr lang="zh-CN" altLang="en-US" sz="1800" dirty="0">
                <a:latin typeface="微软雅黑" panose="020B0503020204020204" charset="-122"/>
                <a:ea typeface="微软雅黑" panose="020B0503020204020204" charset="-122"/>
                <a:cs typeface="微软雅黑" panose="020B0503020204020204" charset="-122"/>
                <a:sym typeface="+mn-ea"/>
              </a:rPr>
              <a:t>包含</a:t>
            </a:r>
            <a:r>
              <a:rPr lang="en-US" altLang="zh-CN" sz="1800" dirty="0">
                <a:latin typeface="微软雅黑" panose="020B0503020204020204" charset="-122"/>
                <a:ea typeface="微软雅黑" panose="020B0503020204020204" charset="-122"/>
                <a:cs typeface="微软雅黑" panose="020B0503020204020204" charset="-122"/>
                <a:sym typeface="+mn-ea"/>
              </a:rPr>
              <a:t>1</a:t>
            </a:r>
            <a:r>
              <a:rPr lang="zh-CN" altLang="en-US" sz="1800" dirty="0">
                <a:latin typeface="微软雅黑" panose="020B0503020204020204" charset="-122"/>
                <a:ea typeface="微软雅黑" panose="020B0503020204020204" charset="-122"/>
                <a:cs typeface="微软雅黑" panose="020B0503020204020204" charset="-122"/>
                <a:sym typeface="+mn-ea"/>
              </a:rPr>
              <a:t>个</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3</a:t>
            </a:r>
            <a:r>
              <a:rPr lang="zh-CN" altLang="en-US" sz="1800" dirty="0">
                <a:latin typeface="微软雅黑" panose="020B0503020204020204" charset="-122"/>
                <a:ea typeface="微软雅黑" panose="020B0503020204020204" charset="-122"/>
                <a:cs typeface="微软雅黑" panose="020B0503020204020204" charset="-122"/>
                <a:sym typeface="+mn-ea"/>
              </a:rPr>
              <a:t>个</a:t>
            </a:r>
            <a:r>
              <a:rPr lang="en-US" altLang="zh-CN" sz="1800" dirty="0">
                <a:latin typeface="微软雅黑" panose="020B0503020204020204" charset="-122"/>
                <a:ea typeface="微软雅黑" panose="020B0503020204020204" charset="-122"/>
                <a:cs typeface="微软雅黑" panose="020B0503020204020204" charset="-122"/>
                <a:sym typeface="+mn-ea"/>
              </a:rPr>
              <a:t>Bolts</a:t>
            </a:r>
            <a:r>
              <a:rPr lang="zh-CN" altLang="en-US" sz="1800" dirty="0">
                <a:latin typeface="微软雅黑" panose="020B0503020204020204" charset="-122"/>
                <a:ea typeface="微软雅黑" panose="020B0503020204020204" charset="-122"/>
                <a:cs typeface="微软雅黑" panose="020B0503020204020204" charset="-122"/>
                <a:sym typeface="+mn-ea"/>
              </a:rPr>
              <a:t>，流程步骤如下：</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步骤一：</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读入数据后生成了</a:t>
            </a:r>
            <a:r>
              <a:rPr lang="en-US" altLang="zh-CN" sz="1800" dirty="0">
                <a:latin typeface="微软雅黑" panose="020B0503020204020204" charset="-122"/>
                <a:ea typeface="微软雅黑" panose="020B0503020204020204" charset="-122"/>
                <a:cs typeface="微软雅黑" panose="020B0503020204020204" charset="-122"/>
                <a:sym typeface="+mn-ea"/>
              </a:rPr>
              <a:t>2</a:t>
            </a:r>
            <a:r>
              <a:rPr lang="zh-CN" altLang="en-US" sz="1800" dirty="0">
                <a:latin typeface="微软雅黑" panose="020B0503020204020204" charset="-122"/>
                <a:ea typeface="微软雅黑" panose="020B0503020204020204" charset="-122"/>
                <a:cs typeface="微软雅黑" panose="020B0503020204020204" charset="-122"/>
                <a:sym typeface="+mn-ea"/>
              </a:rPr>
              <a:t>个</a:t>
            </a:r>
            <a:r>
              <a:rPr lang="en-US" altLang="zh-CN" sz="1800" dirty="0">
                <a:latin typeface="微软雅黑" panose="020B0503020204020204" charset="-122"/>
                <a:ea typeface="微软雅黑" panose="020B0503020204020204" charset="-122"/>
                <a:cs typeface="微软雅黑" panose="020B0503020204020204" charset="-122"/>
                <a:sym typeface="+mn-ea"/>
              </a:rPr>
              <a:t>tuples</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err="1">
                <a:latin typeface="微软雅黑" panose="020B0503020204020204" charset="-122"/>
                <a:ea typeface="微软雅黑" panose="020B0503020204020204" charset="-122"/>
                <a:cs typeface="微软雅黑" panose="020B0503020204020204" charset="-122"/>
                <a:sym typeface="+mn-ea"/>
              </a:rPr>
              <a:t>msgId</a:t>
            </a:r>
            <a:r>
              <a:rPr lang="zh-CN" altLang="en-US" sz="1800" dirty="0">
                <a:latin typeface="微软雅黑" panose="020B0503020204020204" charset="-122"/>
                <a:ea typeface="微软雅黑" panose="020B0503020204020204" charset="-122"/>
                <a:cs typeface="微软雅黑" panose="020B0503020204020204" charset="-122"/>
                <a:sym typeface="+mn-ea"/>
              </a:rPr>
              <a:t>分别为</a:t>
            </a:r>
            <a:r>
              <a:rPr lang="en-US" altLang="zh-CN" sz="1800" dirty="0">
                <a:latin typeface="微软雅黑" panose="020B0503020204020204" charset="-122"/>
                <a:ea typeface="微软雅黑" panose="020B0503020204020204" charset="-122"/>
                <a:cs typeface="微软雅黑" panose="020B0503020204020204" charset="-122"/>
                <a:sym typeface="+mn-ea"/>
              </a:rPr>
              <a:t>1001</a:t>
            </a:r>
            <a:r>
              <a:rPr lang="zh-CN" altLang="en-US" sz="1800" dirty="0">
                <a:latin typeface="微软雅黑" panose="020B0503020204020204" charset="-122"/>
                <a:ea typeface="微软雅黑" panose="020B0503020204020204" charset="-122"/>
                <a:cs typeface="微软雅黑" panose="020B0503020204020204" charset="-122"/>
                <a:sym typeface="+mn-ea"/>
              </a:rPr>
              <a:t>和</a:t>
            </a:r>
            <a:r>
              <a:rPr lang="en-US" altLang="zh-CN" sz="1800" dirty="0">
                <a:latin typeface="微软雅黑" panose="020B0503020204020204" charset="-122"/>
                <a:ea typeface="微软雅黑" panose="020B0503020204020204" charset="-122"/>
                <a:cs typeface="微软雅黑" panose="020B0503020204020204" charset="-122"/>
                <a:sym typeface="+mn-ea"/>
              </a:rPr>
              <a:t>1010</a:t>
            </a:r>
            <a:r>
              <a:rPr lang="zh-CN" altLang="en-US" sz="1800" dirty="0">
                <a:latin typeface="微软雅黑" panose="020B0503020204020204" charset="-122"/>
                <a:ea typeface="微软雅黑" panose="020B0503020204020204" charset="-122"/>
                <a:cs typeface="微软雅黑" panose="020B0503020204020204" charset="-122"/>
                <a:sym typeface="+mn-ea"/>
              </a:rPr>
              <a:t>），通知</a:t>
            </a:r>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步骤二：</a:t>
            </a:r>
            <a:r>
              <a:rPr lang="en-US" altLang="zh-CN" sz="1800" dirty="0">
                <a:latin typeface="微软雅黑" panose="020B0503020204020204" charset="-122"/>
                <a:ea typeface="微软雅黑" panose="020B0503020204020204" charset="-122"/>
                <a:cs typeface="微软雅黑" panose="020B0503020204020204" charset="-122"/>
                <a:sym typeface="+mn-ea"/>
              </a:rPr>
              <a:t>tuple 1001</a:t>
            </a:r>
            <a:r>
              <a:rPr lang="zh-CN" altLang="en-US" sz="1800" dirty="0">
                <a:latin typeface="微软雅黑" panose="020B0503020204020204" charset="-122"/>
                <a:ea typeface="微软雅黑" panose="020B0503020204020204" charset="-122"/>
                <a:cs typeface="微软雅黑" panose="020B0503020204020204" charset="-122"/>
                <a:sym typeface="+mn-ea"/>
              </a:rPr>
              <a:t>流入</a:t>
            </a:r>
            <a:r>
              <a:rPr lang="en-US" altLang="zh-CN" sz="1800" dirty="0">
                <a:latin typeface="微软雅黑" panose="020B0503020204020204" charset="-122"/>
                <a:ea typeface="微软雅黑" panose="020B0503020204020204" charset="-122"/>
                <a:cs typeface="微软雅黑" panose="020B0503020204020204" charset="-122"/>
                <a:sym typeface="+mn-ea"/>
              </a:rPr>
              <a:t>Bolt1</a:t>
            </a:r>
            <a:r>
              <a:rPr lang="zh-CN" altLang="en-US" sz="1800" dirty="0">
                <a:latin typeface="微软雅黑" panose="020B0503020204020204" charset="-122"/>
                <a:ea typeface="微软雅黑" panose="020B0503020204020204" charset="-122"/>
                <a:cs typeface="微软雅黑" panose="020B0503020204020204" charset="-122"/>
                <a:sym typeface="+mn-ea"/>
              </a:rPr>
              <a:t>，处理完后产生了新的</a:t>
            </a:r>
            <a:r>
              <a:rPr lang="en-US" altLang="zh-CN" sz="1800" dirty="0">
                <a:latin typeface="微软雅黑" panose="020B0503020204020204" charset="-122"/>
                <a:ea typeface="微软雅黑" panose="020B0503020204020204" charset="-122"/>
                <a:cs typeface="微软雅黑" panose="020B0503020204020204" charset="-122"/>
                <a:sym typeface="+mn-ea"/>
              </a:rPr>
              <a:t>tuple 1110</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Bolt1</a:t>
            </a:r>
            <a:r>
              <a:rPr lang="zh-CN" altLang="en-US" sz="1800" dirty="0">
                <a:latin typeface="微软雅黑" panose="020B0503020204020204" charset="-122"/>
                <a:ea typeface="微软雅黑" panose="020B0503020204020204" charset="-122"/>
                <a:cs typeface="微软雅黑" panose="020B0503020204020204" charset="-122"/>
                <a:sym typeface="+mn-ea"/>
              </a:rPr>
              <a:t>向</a:t>
            </a:r>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发送了</a:t>
            </a:r>
            <a:r>
              <a:rPr lang="en-US" altLang="zh-CN" sz="1800" dirty="0">
                <a:latin typeface="微软雅黑" panose="020B0503020204020204" charset="-122"/>
                <a:ea typeface="微软雅黑" panose="020B0503020204020204" charset="-122"/>
                <a:cs typeface="微软雅黑" panose="020B0503020204020204" charset="-122"/>
                <a:sym typeface="+mn-ea"/>
              </a:rPr>
              <a:t>tuple 1001</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err="1">
                <a:latin typeface="微软雅黑" panose="020B0503020204020204" charset="-122"/>
                <a:ea typeface="微软雅黑" panose="020B0503020204020204" charset="-122"/>
                <a:cs typeface="微软雅黑" panose="020B0503020204020204" charset="-122"/>
                <a:sym typeface="+mn-ea"/>
              </a:rPr>
              <a:t>Ack</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	  </a:t>
            </a:r>
            <a:r>
              <a:rPr lang="en-US" altLang="zh-CN" sz="1800" dirty="0">
                <a:latin typeface="微软雅黑" panose="020B0503020204020204" charset="-122"/>
                <a:ea typeface="微软雅黑" panose="020B0503020204020204" charset="-122"/>
                <a:cs typeface="微软雅黑" panose="020B0503020204020204" charset="-122"/>
                <a:sym typeface="+mn-ea"/>
              </a:rPr>
              <a:t>tuple 1010</a:t>
            </a:r>
            <a:r>
              <a:rPr lang="zh-CN" altLang="en-US" sz="1800" dirty="0">
                <a:latin typeface="微软雅黑" panose="020B0503020204020204" charset="-122"/>
                <a:ea typeface="微软雅黑" panose="020B0503020204020204" charset="-122"/>
                <a:cs typeface="微软雅黑" panose="020B0503020204020204" charset="-122"/>
                <a:sym typeface="+mn-ea"/>
              </a:rPr>
              <a:t>流入</a:t>
            </a:r>
            <a:r>
              <a:rPr lang="en-US" altLang="zh-CN" sz="1800" dirty="0">
                <a:latin typeface="微软雅黑" panose="020B0503020204020204" charset="-122"/>
                <a:ea typeface="微软雅黑" panose="020B0503020204020204" charset="-122"/>
                <a:cs typeface="微软雅黑" panose="020B0503020204020204" charset="-122"/>
                <a:sym typeface="+mn-ea"/>
              </a:rPr>
              <a:t>Bolt2</a:t>
            </a:r>
            <a:r>
              <a:rPr lang="zh-CN" altLang="en-US" sz="1800" dirty="0">
                <a:latin typeface="微软雅黑" panose="020B0503020204020204" charset="-122"/>
                <a:ea typeface="微软雅黑" panose="020B0503020204020204" charset="-122"/>
                <a:cs typeface="微软雅黑" panose="020B0503020204020204" charset="-122"/>
                <a:sym typeface="+mn-ea"/>
              </a:rPr>
              <a:t>，处理完后产生了新的</a:t>
            </a:r>
            <a:r>
              <a:rPr lang="en-US" altLang="zh-CN" sz="1800" dirty="0">
                <a:latin typeface="微软雅黑" panose="020B0503020204020204" charset="-122"/>
                <a:ea typeface="微软雅黑" panose="020B0503020204020204" charset="-122"/>
                <a:cs typeface="微软雅黑" panose="020B0503020204020204" charset="-122"/>
                <a:sym typeface="+mn-ea"/>
              </a:rPr>
              <a:t>tuple 1111</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Bolt2</a:t>
            </a:r>
            <a:r>
              <a:rPr lang="zh-CN" altLang="en-US" sz="1800" dirty="0">
                <a:latin typeface="微软雅黑" panose="020B0503020204020204" charset="-122"/>
                <a:ea typeface="微软雅黑" panose="020B0503020204020204" charset="-122"/>
                <a:cs typeface="微软雅黑" panose="020B0503020204020204" charset="-122"/>
                <a:sym typeface="+mn-ea"/>
              </a:rPr>
              <a:t>向</a:t>
            </a:r>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发送了</a:t>
            </a:r>
            <a:r>
              <a:rPr lang="en-US" altLang="zh-CN" sz="1800" dirty="0">
                <a:latin typeface="微软雅黑" panose="020B0503020204020204" charset="-122"/>
                <a:ea typeface="微软雅黑" panose="020B0503020204020204" charset="-122"/>
                <a:cs typeface="微软雅黑" panose="020B0503020204020204" charset="-122"/>
                <a:sym typeface="+mn-ea"/>
              </a:rPr>
              <a:t>tuple 1010</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err="1">
                <a:latin typeface="微软雅黑" panose="020B0503020204020204" charset="-122"/>
                <a:ea typeface="微软雅黑" panose="020B0503020204020204" charset="-122"/>
                <a:cs typeface="微软雅黑" panose="020B0503020204020204" charset="-122"/>
                <a:sym typeface="+mn-ea"/>
              </a:rPr>
              <a:t>Ack</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步骤三：两个</a:t>
            </a:r>
            <a:r>
              <a:rPr lang="en-US" altLang="zh-CN" sz="1800" dirty="0">
                <a:latin typeface="微软雅黑" panose="020B0503020204020204" charset="-122"/>
                <a:ea typeface="微软雅黑" panose="020B0503020204020204" charset="-122"/>
                <a:cs typeface="微软雅黑" panose="020B0503020204020204" charset="-122"/>
                <a:sym typeface="+mn-ea"/>
              </a:rPr>
              <a:t>tuples 1110</a:t>
            </a:r>
            <a:r>
              <a:rPr lang="zh-CN" altLang="en-US" sz="1800" dirty="0">
                <a:latin typeface="微软雅黑" panose="020B0503020204020204" charset="-122"/>
                <a:ea typeface="微软雅黑" panose="020B0503020204020204" charset="-122"/>
                <a:cs typeface="微软雅黑" panose="020B0503020204020204" charset="-122"/>
                <a:sym typeface="+mn-ea"/>
              </a:rPr>
              <a:t>，</a:t>
            </a:r>
            <a:r>
              <a:rPr lang="en-US" altLang="zh-CN" sz="1800" dirty="0">
                <a:latin typeface="微软雅黑" panose="020B0503020204020204" charset="-122"/>
                <a:ea typeface="微软雅黑" panose="020B0503020204020204" charset="-122"/>
                <a:cs typeface="微软雅黑" panose="020B0503020204020204" charset="-122"/>
                <a:sym typeface="+mn-ea"/>
              </a:rPr>
              <a:t>1111</a:t>
            </a:r>
            <a:r>
              <a:rPr lang="zh-CN" altLang="en-US" sz="1800" dirty="0">
                <a:latin typeface="微软雅黑" panose="020B0503020204020204" charset="-122"/>
                <a:ea typeface="微软雅黑" panose="020B0503020204020204" charset="-122"/>
                <a:cs typeface="微软雅黑" panose="020B0503020204020204" charset="-122"/>
                <a:sym typeface="+mn-ea"/>
              </a:rPr>
              <a:t>流向</a:t>
            </a:r>
            <a:r>
              <a:rPr lang="en-US" altLang="zh-CN" sz="1800" dirty="0">
                <a:latin typeface="微软雅黑" panose="020B0503020204020204" charset="-122"/>
                <a:ea typeface="微软雅黑" panose="020B0503020204020204" charset="-122"/>
                <a:cs typeface="微软雅黑" panose="020B0503020204020204" charset="-122"/>
                <a:sym typeface="+mn-ea"/>
              </a:rPr>
              <a:t>Bolt3</a:t>
            </a:r>
            <a:r>
              <a:rPr lang="zh-CN" altLang="en-US" sz="1800" dirty="0">
                <a:latin typeface="微软雅黑" panose="020B0503020204020204" charset="-122"/>
                <a:ea typeface="微软雅黑" panose="020B0503020204020204" charset="-122"/>
                <a:cs typeface="微软雅黑" panose="020B0503020204020204" charset="-122"/>
                <a:sym typeface="+mn-ea"/>
              </a:rPr>
              <a:t>，处理完后不再有新</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产生，</a:t>
            </a:r>
            <a:r>
              <a:rPr lang="en-US" altLang="zh-CN" sz="1800" dirty="0">
                <a:latin typeface="微软雅黑" panose="020B0503020204020204" charset="-122"/>
                <a:ea typeface="微软雅黑" panose="020B0503020204020204" charset="-122"/>
                <a:cs typeface="微软雅黑" panose="020B0503020204020204" charset="-122"/>
                <a:sym typeface="+mn-ea"/>
              </a:rPr>
              <a:t>Bolt3</a:t>
            </a:r>
            <a:r>
              <a:rPr lang="zh-CN" altLang="en-US" sz="1800" dirty="0">
                <a:latin typeface="微软雅黑" panose="020B0503020204020204" charset="-122"/>
                <a:ea typeface="微软雅黑" panose="020B0503020204020204" charset="-122"/>
                <a:cs typeface="微软雅黑" panose="020B0503020204020204" charset="-122"/>
                <a:sym typeface="+mn-ea"/>
              </a:rPr>
              <a:t>向</a:t>
            </a:r>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发送了处理结果的</a:t>
            </a:r>
            <a:r>
              <a:rPr lang="en-US" altLang="zh-CN" sz="1800" dirty="0" err="1">
                <a:latin typeface="微软雅黑" panose="020B0503020204020204" charset="-122"/>
                <a:ea typeface="微软雅黑" panose="020B0503020204020204" charset="-122"/>
                <a:cs typeface="微软雅黑" panose="020B0503020204020204" charset="-122"/>
                <a:sym typeface="+mn-ea"/>
              </a:rPr>
              <a:t>Ack</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pic>
        <p:nvPicPr>
          <p:cNvPr id="9" name="图片 8"/>
          <p:cNvPicPr>
            <a:picLocks noChangeAspect="1"/>
          </p:cNvPicPr>
          <p:nvPr/>
        </p:nvPicPr>
        <p:blipFill>
          <a:blip r:embed="rId1" cstate="print"/>
          <a:stretch>
            <a:fillRect/>
          </a:stretch>
        </p:blipFill>
        <p:spPr>
          <a:xfrm>
            <a:off x="1980565" y="663575"/>
            <a:ext cx="5182235" cy="403034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553085" y="795020"/>
            <a:ext cx="8037195" cy="3138170"/>
          </a:xfrm>
          <a:prstGeom prst="rect">
            <a:avLst/>
          </a:prstGeom>
          <a:noFill/>
        </p:spPr>
        <p:txBody>
          <a:bodyPr wrap="square" rtlCol="0">
            <a:spAutoFit/>
          </a:bodyPr>
          <a:p>
            <a:pPr fontAlgn="auto"/>
            <a:r>
              <a:rPr lang="en-US" altLang="zh-CN" sz="1800" b="1" dirty="0">
                <a:latin typeface="微软雅黑" panose="020B0503020204020204" charset="-122"/>
                <a:ea typeface="微软雅黑" panose="020B0503020204020204" charset="-122"/>
                <a:cs typeface="微软雅黑" panose="020B0503020204020204" charset="-122"/>
                <a:sym typeface="+mn-ea"/>
              </a:rPr>
              <a:t>ACK</a:t>
            </a:r>
            <a:r>
              <a:rPr lang="zh-CN" altLang="en-US" sz="1800" b="1" dirty="0">
                <a:latin typeface="微软雅黑" panose="020B0503020204020204" charset="-122"/>
                <a:ea typeface="微软雅黑" panose="020B0503020204020204" charset="-122"/>
                <a:cs typeface="微软雅黑" panose="020B0503020204020204" charset="-122"/>
                <a:sym typeface="+mn-ea"/>
              </a:rPr>
              <a:t>关闭</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	在某些场景下我们不希望使用</a:t>
            </a:r>
            <a:r>
              <a:rPr lang="en-US" altLang="zh-CN" sz="1800" dirty="0">
                <a:latin typeface="微软雅黑" panose="020B0503020204020204" charset="-122"/>
                <a:ea typeface="微软雅黑" panose="020B0503020204020204" charset="-122"/>
                <a:cs typeface="微软雅黑" panose="020B0503020204020204" charset="-122"/>
                <a:sym typeface="+mn-ea"/>
              </a:rPr>
              <a:t>ACK</a:t>
            </a:r>
            <a:r>
              <a:rPr lang="zh-CN" altLang="en-US" sz="1800" dirty="0">
                <a:latin typeface="微软雅黑" panose="020B0503020204020204" charset="-122"/>
                <a:ea typeface="微软雅黑" panose="020B0503020204020204" charset="-122"/>
                <a:cs typeface="微软雅黑" panose="020B0503020204020204" charset="-122"/>
                <a:sym typeface="+mn-ea"/>
              </a:rPr>
              <a:t>可靠性机制，或者对一部分流数据不需要保证处理成功，可以用如下方式关闭或部分关闭</a:t>
            </a:r>
            <a:r>
              <a:rPr lang="en-US" altLang="zh-CN" sz="1800" dirty="0">
                <a:latin typeface="微软雅黑" panose="020B0503020204020204" charset="-122"/>
                <a:ea typeface="微软雅黑" panose="020B0503020204020204" charset="-122"/>
                <a:cs typeface="微软雅黑" panose="020B0503020204020204" charset="-122"/>
                <a:sym typeface="+mn-ea"/>
              </a:rPr>
              <a:t>ACK</a:t>
            </a:r>
            <a:r>
              <a:rPr lang="zh-CN" altLang="en-US" sz="1800" dirty="0">
                <a:latin typeface="微软雅黑" panose="020B0503020204020204" charset="-122"/>
                <a:ea typeface="微软雅黑" panose="020B0503020204020204" charset="-122"/>
                <a:cs typeface="微软雅黑" panose="020B0503020204020204" charset="-122"/>
                <a:sym typeface="+mn-ea"/>
              </a:rPr>
              <a:t>功能：</a:t>
            </a:r>
            <a:endParaRPr lang="zh-CN" altLang="en-US" sz="1800" dirty="0">
              <a:latin typeface="微软雅黑" panose="020B0503020204020204" charset="-122"/>
              <a:ea typeface="微软雅黑" panose="020B0503020204020204" charset="-122"/>
              <a:cs typeface="微软雅黑" panose="020B0503020204020204" charset="-122"/>
            </a:endParaRPr>
          </a:p>
          <a:p>
            <a:pPr lvl="0"/>
            <a:r>
              <a:rPr lang="en-US" altLang="zh-CN" sz="1800" dirty="0" smtClean="0">
                <a:latin typeface="微软雅黑" panose="020B0503020204020204" charset="-122"/>
                <a:ea typeface="微软雅黑" panose="020B0503020204020204" charset="-122"/>
                <a:cs typeface="微软雅黑" panose="020B0503020204020204" charset="-122"/>
                <a:sym typeface="+mn-ea"/>
              </a:rPr>
              <a:t>1.</a:t>
            </a:r>
            <a:r>
              <a:rPr lang="zh-CN" altLang="en-US" sz="1800" dirty="0" smtClean="0">
                <a:latin typeface="微软雅黑" panose="020B0503020204020204" charset="-122"/>
                <a:ea typeface="微软雅黑" panose="020B0503020204020204" charset="-122"/>
                <a:cs typeface="微软雅黑" panose="020B0503020204020204" charset="-122"/>
                <a:sym typeface="+mn-ea"/>
              </a:rPr>
              <a:t>把</a:t>
            </a:r>
            <a:r>
              <a:rPr lang="en-US" altLang="zh-CN" sz="1800" dirty="0" err="1">
                <a:latin typeface="微软雅黑" panose="020B0503020204020204" charset="-122"/>
                <a:ea typeface="微软雅黑" panose="020B0503020204020204" charset="-122"/>
                <a:cs typeface="微软雅黑" panose="020B0503020204020204" charset="-122"/>
                <a:sym typeface="+mn-ea"/>
              </a:rPr>
              <a:t>Config.TOPOLOGY_ACKERS</a:t>
            </a:r>
            <a:r>
              <a:rPr lang="zh-CN" altLang="en-US" sz="1800" dirty="0">
                <a:latin typeface="微软雅黑" panose="020B0503020204020204" charset="-122"/>
                <a:ea typeface="微软雅黑" panose="020B0503020204020204" charset="-122"/>
                <a:cs typeface="微软雅黑" panose="020B0503020204020204" charset="-122"/>
                <a:sym typeface="+mn-ea"/>
              </a:rPr>
              <a:t>设置成</a:t>
            </a:r>
            <a:r>
              <a:rPr lang="en-US" altLang="zh-CN" sz="1800" dirty="0">
                <a:latin typeface="微软雅黑" panose="020B0503020204020204" charset="-122"/>
                <a:ea typeface="微软雅黑" panose="020B0503020204020204" charset="-122"/>
                <a:cs typeface="微软雅黑" panose="020B0503020204020204" charset="-122"/>
                <a:sym typeface="+mn-ea"/>
              </a:rPr>
              <a:t>0</a:t>
            </a:r>
            <a:r>
              <a:rPr lang="zh-CN" altLang="en-US" sz="1800" dirty="0">
                <a:latin typeface="微软雅黑" panose="020B0503020204020204" charset="-122"/>
                <a:ea typeface="微软雅黑" panose="020B0503020204020204" charset="-122"/>
                <a:cs typeface="微软雅黑" panose="020B0503020204020204" charset="-122"/>
                <a:sym typeface="+mn-ea"/>
              </a:rPr>
              <a:t>。在这种情况下，</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会在</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发射一个</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之后马上调用</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err="1">
                <a:latin typeface="微软雅黑" panose="020B0503020204020204" charset="-122"/>
                <a:ea typeface="微软雅黑" panose="020B0503020204020204" charset="-122"/>
                <a:cs typeface="微软雅黑" panose="020B0503020204020204" charset="-122"/>
                <a:sym typeface="+mn-ea"/>
              </a:rPr>
              <a:t>ack</a:t>
            </a:r>
            <a:r>
              <a:rPr lang="en-US" altLang="zh-CN"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a:latin typeface="微软雅黑" panose="020B0503020204020204" charset="-122"/>
                <a:ea typeface="微软雅黑" panose="020B0503020204020204" charset="-122"/>
                <a:cs typeface="微软雅黑" panose="020B0503020204020204" charset="-122"/>
                <a:sym typeface="+mn-ea"/>
              </a:rPr>
              <a:t>方法，这样这个</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整个的</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不会被跟踪</a:t>
            </a:r>
            <a:r>
              <a:rPr lang="en-US" altLang="zh-CN" sz="1800" dirty="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a:p>
            <a:pPr lvl="0"/>
            <a:r>
              <a:rPr lang="en-US" altLang="zh-CN" sz="1800" dirty="0" smtClean="0">
                <a:latin typeface="微软雅黑" panose="020B0503020204020204" charset="-122"/>
                <a:ea typeface="微软雅黑" panose="020B0503020204020204" charset="-122"/>
                <a:cs typeface="微软雅黑" panose="020B0503020204020204" charset="-122"/>
                <a:sym typeface="+mn-ea"/>
              </a:rPr>
              <a:t>2.</a:t>
            </a:r>
            <a:r>
              <a:rPr lang="zh-CN" altLang="en-US" sz="1800" dirty="0" smtClean="0">
                <a:latin typeface="微软雅黑" panose="020B0503020204020204" charset="-122"/>
                <a:ea typeface="微软雅黑" panose="020B0503020204020204" charset="-122"/>
                <a:cs typeface="微软雅黑" panose="020B0503020204020204" charset="-122"/>
                <a:sym typeface="+mn-ea"/>
              </a:rPr>
              <a:t>也</a:t>
            </a:r>
            <a:r>
              <a:rPr lang="zh-CN" altLang="en-US" sz="1800" dirty="0">
                <a:latin typeface="微软雅黑" panose="020B0503020204020204" charset="-122"/>
                <a:ea typeface="微软雅黑" panose="020B0503020204020204" charset="-122"/>
                <a:cs typeface="微软雅黑" panose="020B0503020204020204" charset="-122"/>
                <a:sym typeface="+mn-ea"/>
              </a:rPr>
              <a:t>可在</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发射</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的时候不设定</a:t>
            </a:r>
            <a:r>
              <a:rPr lang="en-US" altLang="zh-CN" sz="1800" dirty="0" err="1">
                <a:latin typeface="微软雅黑" panose="020B0503020204020204" charset="-122"/>
                <a:ea typeface="微软雅黑" panose="020B0503020204020204" charset="-122"/>
                <a:cs typeface="微软雅黑" panose="020B0503020204020204" charset="-122"/>
                <a:sym typeface="+mn-ea"/>
              </a:rPr>
              <a:t>msgId</a:t>
            </a:r>
            <a:r>
              <a:rPr lang="zh-CN" altLang="en-US" sz="1800" dirty="0">
                <a:latin typeface="微软雅黑" panose="020B0503020204020204" charset="-122"/>
                <a:ea typeface="微软雅黑" panose="020B0503020204020204" charset="-122"/>
                <a:cs typeface="微软雅黑" panose="020B0503020204020204" charset="-122"/>
                <a:sym typeface="+mn-ea"/>
              </a:rPr>
              <a:t>来达到不跟踪这个</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的目的，这种发射方式是一种不可靠的发射；</a:t>
            </a:r>
            <a:endParaRPr lang="zh-CN" altLang="en-US" sz="1800" dirty="0">
              <a:latin typeface="微软雅黑" panose="020B0503020204020204" charset="-122"/>
              <a:ea typeface="微软雅黑" panose="020B0503020204020204" charset="-122"/>
              <a:cs typeface="微软雅黑" panose="020B0503020204020204" charset="-122"/>
            </a:endParaRPr>
          </a:p>
          <a:p>
            <a:pPr lvl="0"/>
            <a:r>
              <a:rPr lang="en-US" altLang="zh-CN" sz="1800" dirty="0" smtClean="0">
                <a:latin typeface="微软雅黑" panose="020B0503020204020204" charset="-122"/>
                <a:ea typeface="微软雅黑" panose="020B0503020204020204" charset="-122"/>
                <a:cs typeface="微软雅黑" panose="020B0503020204020204" charset="-122"/>
                <a:sym typeface="+mn-ea"/>
              </a:rPr>
              <a:t>3.</a:t>
            </a:r>
            <a:r>
              <a:rPr lang="zh-CN" altLang="en-US" sz="1800" dirty="0" smtClean="0">
                <a:latin typeface="微软雅黑" panose="020B0503020204020204" charset="-122"/>
                <a:ea typeface="微软雅黑" panose="020B0503020204020204" charset="-122"/>
                <a:cs typeface="微软雅黑" panose="020B0503020204020204" charset="-122"/>
                <a:sym typeface="+mn-ea"/>
              </a:rPr>
              <a:t>如</a:t>
            </a:r>
            <a:r>
              <a:rPr lang="zh-CN" altLang="en-US" sz="1800" dirty="0">
                <a:latin typeface="微软雅黑" panose="020B0503020204020204" charset="-122"/>
                <a:ea typeface="微软雅黑" panose="020B0503020204020204" charset="-122"/>
                <a:cs typeface="微软雅黑" panose="020B0503020204020204" charset="-122"/>
                <a:sym typeface="+mn-ea"/>
              </a:rPr>
              <a:t>果对于一个</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的某一部分</a:t>
            </a:r>
            <a:r>
              <a:rPr lang="en-US" altLang="zh-CN" sz="1800" dirty="0">
                <a:latin typeface="微软雅黑" panose="020B0503020204020204" charset="-122"/>
                <a:ea typeface="微软雅黑" panose="020B0503020204020204" charset="-122"/>
                <a:cs typeface="微软雅黑" panose="020B0503020204020204" charset="-122"/>
                <a:sym typeface="+mn-ea"/>
              </a:rPr>
              <a:t>tuples</a:t>
            </a:r>
            <a:r>
              <a:rPr lang="zh-CN" altLang="en-US" sz="1800" dirty="0">
                <a:latin typeface="微软雅黑" panose="020B0503020204020204" charset="-122"/>
                <a:ea typeface="微软雅黑" panose="020B0503020204020204" charset="-122"/>
                <a:cs typeface="微软雅黑" panose="020B0503020204020204" charset="-122"/>
                <a:sym typeface="+mn-ea"/>
              </a:rPr>
              <a:t>是否处理成功不关注，可以在</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发射这些</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的时候不锚定它们。这样这部分</a:t>
            </a:r>
            <a:r>
              <a:rPr lang="en-US" altLang="zh-CN" sz="1800" dirty="0">
                <a:latin typeface="微软雅黑" panose="020B0503020204020204" charset="-122"/>
                <a:ea typeface="微软雅黑" panose="020B0503020204020204" charset="-122"/>
                <a:cs typeface="微软雅黑" panose="020B0503020204020204" charset="-122"/>
                <a:sym typeface="+mn-ea"/>
              </a:rPr>
              <a:t>tuples</a:t>
            </a:r>
            <a:r>
              <a:rPr lang="zh-CN" altLang="en-US" sz="1800" dirty="0">
                <a:latin typeface="微软雅黑" panose="020B0503020204020204" charset="-122"/>
                <a:ea typeface="微软雅黑" panose="020B0503020204020204" charset="-122"/>
                <a:cs typeface="微软雅黑" panose="020B0503020204020204" charset="-122"/>
                <a:sym typeface="+mn-ea"/>
              </a:rPr>
              <a:t>就不会加入到</a:t>
            </a:r>
            <a:r>
              <a:rPr lang="en-US" altLang="zh-CN" sz="1800" dirty="0">
                <a:latin typeface="微软雅黑" panose="020B0503020204020204" charset="-122"/>
                <a:ea typeface="微软雅黑" panose="020B0503020204020204" charset="-122"/>
                <a:cs typeface="微软雅黑" panose="020B0503020204020204" charset="-122"/>
                <a:sym typeface="+mn-ea"/>
              </a:rPr>
              <a:t>Tuple Tree</a:t>
            </a:r>
            <a:r>
              <a:rPr lang="zh-CN" altLang="en-US" sz="1800" dirty="0">
                <a:latin typeface="微软雅黑" panose="020B0503020204020204" charset="-122"/>
                <a:ea typeface="微软雅黑" panose="020B0503020204020204" charset="-122"/>
                <a:cs typeface="微软雅黑" panose="020B0503020204020204" charset="-122"/>
                <a:sym typeface="+mn-ea"/>
              </a:rPr>
              <a:t>里面，也就不会被跟踪了。</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553085" y="795020"/>
            <a:ext cx="8037195" cy="3692525"/>
          </a:xfrm>
          <a:prstGeom prst="rect">
            <a:avLst/>
          </a:prstGeom>
          <a:noFill/>
        </p:spPr>
        <p:txBody>
          <a:bodyPr wrap="square" rtlCol="0">
            <a:spAutoFit/>
          </a:bodyPr>
          <a:p>
            <a:pPr fontAlgn="auto"/>
            <a:r>
              <a:rPr lang="zh-CN" altLang="en-US" sz="1800" b="1" dirty="0">
                <a:latin typeface="微软雅黑" panose="020B0503020204020204" charset="-122"/>
                <a:ea typeface="微软雅黑" panose="020B0503020204020204" charset="-122"/>
                <a:cs typeface="微软雅黑" panose="020B0503020204020204" charset="-122"/>
                <a:sym typeface="+mn-ea"/>
              </a:rPr>
              <a:t>容错机制</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smtClean="0">
                <a:latin typeface="微软雅黑" panose="020B0503020204020204" charset="-122"/>
                <a:ea typeface="微软雅黑" panose="020B0503020204020204" charset="-122"/>
                <a:cs typeface="微软雅黑" panose="020B0503020204020204" charset="-122"/>
                <a:sym typeface="+mn-ea"/>
              </a:rPr>
              <a:t>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从任务（线程）、组件（进程）、节点（系统）三个层面设计了系统容错机制，尽可能实现一种可靠的服务。</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en-US" altLang="zh-CN" sz="1800" dirty="0">
                <a:latin typeface="微软雅黑" panose="020B0503020204020204" charset="-122"/>
                <a:ea typeface="微软雅黑" panose="020B0503020204020204" charset="-122"/>
                <a:cs typeface="微软雅黑" panose="020B0503020204020204" charset="-122"/>
                <a:sym typeface="+mn-ea"/>
              </a:rPr>
              <a:t>1. </a:t>
            </a:r>
            <a:r>
              <a:rPr lang="zh-CN" altLang="en-US" sz="1800" dirty="0">
                <a:latin typeface="微软雅黑" panose="020B0503020204020204" charset="-122"/>
                <a:ea typeface="微软雅黑" panose="020B0503020204020204" charset="-122"/>
                <a:cs typeface="微软雅黑" panose="020B0503020204020204" charset="-122"/>
                <a:sym typeface="+mn-ea"/>
              </a:rPr>
              <a:t>任务级容错（</a:t>
            </a:r>
            <a:r>
              <a:rPr lang="en-US" altLang="zh-CN" sz="1800" dirty="0">
                <a:latin typeface="微软雅黑" panose="020B0503020204020204" charset="-122"/>
                <a:ea typeface="微软雅黑" panose="020B0503020204020204" charset="-122"/>
                <a:cs typeface="微软雅黑" panose="020B0503020204020204" charset="-122"/>
                <a:sym typeface="+mn-ea"/>
              </a:rPr>
              <a:t>Task</a:t>
            </a:r>
            <a:r>
              <a:rPr lang="zh-CN" altLang="en-US" sz="1800" dirty="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smtClean="0">
                <a:latin typeface="微软雅黑" panose="020B0503020204020204" charset="-122"/>
                <a:ea typeface="微软雅黑" panose="020B0503020204020204" charset="-122"/>
                <a:cs typeface="微软雅黑" panose="020B0503020204020204" charset="-122"/>
                <a:sym typeface="+mn-ea"/>
              </a:rPr>
              <a:t>     如</a:t>
            </a:r>
            <a:r>
              <a:rPr lang="zh-CN" altLang="en-US" sz="1800" dirty="0">
                <a:latin typeface="微软雅黑" panose="020B0503020204020204" charset="-122"/>
                <a:ea typeface="微软雅黑" panose="020B0503020204020204" charset="-122"/>
                <a:cs typeface="微软雅黑" panose="020B0503020204020204" charset="-122"/>
                <a:sym typeface="+mn-ea"/>
              </a:rPr>
              <a:t>果</a:t>
            </a:r>
            <a:r>
              <a:rPr lang="en-US" altLang="zh-CN" sz="1800" dirty="0">
                <a:latin typeface="微软雅黑" panose="020B0503020204020204" charset="-122"/>
                <a:ea typeface="微软雅黑" panose="020B0503020204020204" charset="-122"/>
                <a:cs typeface="微软雅黑" panose="020B0503020204020204" charset="-122"/>
                <a:sym typeface="+mn-ea"/>
              </a:rPr>
              <a:t>Bolt Task</a:t>
            </a:r>
            <a:r>
              <a:rPr lang="zh-CN" altLang="en-US" sz="1800" dirty="0">
                <a:latin typeface="微软雅黑" panose="020B0503020204020204" charset="-122"/>
                <a:ea typeface="微软雅黑" panose="020B0503020204020204" charset="-122"/>
                <a:cs typeface="微软雅黑" panose="020B0503020204020204" charset="-122"/>
                <a:sym typeface="+mn-ea"/>
              </a:rPr>
              <a:t>线程崩溃，导致流转到该</a:t>
            </a:r>
            <a:r>
              <a:rPr lang="en-US" altLang="zh-CN" sz="1800" dirty="0">
                <a:latin typeface="微软雅黑" panose="020B0503020204020204" charset="-122"/>
                <a:ea typeface="微软雅黑" panose="020B0503020204020204" charset="-122"/>
                <a:cs typeface="微软雅黑" panose="020B0503020204020204" charset="-122"/>
                <a:sym typeface="+mn-ea"/>
              </a:rPr>
              <a:t>Bolt</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a:latin typeface="微软雅黑" panose="020B0503020204020204" charset="-122"/>
                <a:ea typeface="微软雅黑" panose="020B0503020204020204" charset="-122"/>
                <a:cs typeface="微软雅黑" panose="020B0503020204020204" charset="-122"/>
                <a:sym typeface="+mn-ea"/>
              </a:rPr>
              <a:t>tuple</a:t>
            </a:r>
            <a:r>
              <a:rPr lang="zh-CN" altLang="en-US" sz="1800" dirty="0">
                <a:latin typeface="微软雅黑" panose="020B0503020204020204" charset="-122"/>
                <a:ea typeface="微软雅黑" panose="020B0503020204020204" charset="-122"/>
                <a:cs typeface="微软雅黑" panose="020B0503020204020204" charset="-122"/>
                <a:sym typeface="+mn-ea"/>
              </a:rPr>
              <a:t>未被应答。此时</a:t>
            </a:r>
            <a:r>
              <a:rPr lang="en-US" altLang="zh-CN" sz="1800" dirty="0">
                <a:latin typeface="微软雅黑" panose="020B0503020204020204" charset="-122"/>
                <a:ea typeface="微软雅黑" panose="020B0503020204020204" charset="-122"/>
                <a:cs typeface="微软雅黑" panose="020B0503020204020204" charset="-122"/>
                <a:sym typeface="+mn-ea"/>
              </a:rPr>
              <a:t>Acker</a:t>
            </a:r>
            <a:r>
              <a:rPr lang="zh-CN" altLang="en-US" sz="1800" dirty="0">
                <a:latin typeface="微软雅黑" panose="020B0503020204020204" charset="-122"/>
                <a:ea typeface="微软雅黑" panose="020B0503020204020204" charset="-122"/>
                <a:cs typeface="微软雅黑" panose="020B0503020204020204" charset="-122"/>
                <a:sym typeface="+mn-ea"/>
              </a:rPr>
              <a:t>会将所有与此</a:t>
            </a:r>
            <a:r>
              <a:rPr lang="en-US" altLang="zh-CN" sz="1800" dirty="0">
                <a:latin typeface="微软雅黑" panose="020B0503020204020204" charset="-122"/>
                <a:ea typeface="微软雅黑" panose="020B0503020204020204" charset="-122"/>
                <a:cs typeface="微软雅黑" panose="020B0503020204020204" charset="-122"/>
                <a:sym typeface="+mn-ea"/>
              </a:rPr>
              <a:t>Bolt Task</a:t>
            </a:r>
            <a:r>
              <a:rPr lang="zh-CN" altLang="en-US" sz="1800" dirty="0">
                <a:latin typeface="微软雅黑" panose="020B0503020204020204" charset="-122"/>
                <a:ea typeface="微软雅黑" panose="020B0503020204020204" charset="-122"/>
                <a:cs typeface="微软雅黑" panose="020B0503020204020204" charset="-122"/>
                <a:sym typeface="+mn-ea"/>
              </a:rPr>
              <a:t>关联的</a:t>
            </a:r>
            <a:r>
              <a:rPr lang="en-US" altLang="zh-CN" sz="1800" dirty="0">
                <a:latin typeface="微软雅黑" panose="020B0503020204020204" charset="-122"/>
                <a:ea typeface="微软雅黑" panose="020B0503020204020204" charset="-122"/>
                <a:cs typeface="微软雅黑" panose="020B0503020204020204" charset="-122"/>
                <a:sym typeface="+mn-ea"/>
              </a:rPr>
              <a:t>tuples</a:t>
            </a:r>
            <a:r>
              <a:rPr lang="zh-CN" altLang="en-US" sz="1800" dirty="0">
                <a:latin typeface="微软雅黑" panose="020B0503020204020204" charset="-122"/>
                <a:ea typeface="微软雅黑" panose="020B0503020204020204" charset="-122"/>
                <a:cs typeface="微软雅黑" panose="020B0503020204020204" charset="-122"/>
                <a:sym typeface="+mn-ea"/>
              </a:rPr>
              <a:t>都设置为为超时失败，并调用对应的</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a:latin typeface="微软雅黑" panose="020B0503020204020204" charset="-122"/>
                <a:ea typeface="微软雅黑" panose="020B0503020204020204" charset="-122"/>
                <a:cs typeface="微软雅黑" panose="020B0503020204020204" charset="-122"/>
                <a:sym typeface="+mn-ea"/>
              </a:rPr>
              <a:t>fail ()</a:t>
            </a:r>
            <a:r>
              <a:rPr lang="zh-CN" altLang="en-US" sz="1800" dirty="0">
                <a:latin typeface="微软雅黑" panose="020B0503020204020204" charset="-122"/>
                <a:ea typeface="微软雅黑" panose="020B0503020204020204" charset="-122"/>
                <a:cs typeface="微软雅黑" panose="020B0503020204020204" charset="-122"/>
                <a:sym typeface="+mn-ea"/>
              </a:rPr>
              <a:t>方法进行后续处理。</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smtClean="0">
                <a:latin typeface="微软雅黑" panose="020B0503020204020204" charset="-122"/>
                <a:ea typeface="微软雅黑" panose="020B0503020204020204" charset="-122"/>
                <a:cs typeface="微软雅黑" panose="020B0503020204020204" charset="-122"/>
                <a:sym typeface="+mn-ea"/>
              </a:rPr>
              <a:t>     如</a:t>
            </a:r>
            <a:r>
              <a:rPr lang="zh-CN" altLang="en-US" sz="1800" dirty="0">
                <a:latin typeface="微软雅黑" panose="020B0503020204020204" charset="-122"/>
                <a:ea typeface="微软雅黑" panose="020B0503020204020204" charset="-122"/>
                <a:cs typeface="微软雅黑" panose="020B0503020204020204" charset="-122"/>
                <a:sym typeface="+mn-ea"/>
              </a:rPr>
              <a:t>果</a:t>
            </a:r>
            <a:r>
              <a:rPr lang="en-US" altLang="zh-CN" sz="1800" dirty="0">
                <a:latin typeface="微软雅黑" panose="020B0503020204020204" charset="-122"/>
                <a:ea typeface="微软雅黑" panose="020B0503020204020204" charset="-122"/>
                <a:cs typeface="微软雅黑" panose="020B0503020204020204" charset="-122"/>
                <a:sym typeface="+mn-ea"/>
              </a:rPr>
              <a:t>Acker Task</a:t>
            </a:r>
            <a:r>
              <a:rPr lang="zh-CN" altLang="en-US" sz="1800" dirty="0">
                <a:latin typeface="微软雅黑" panose="020B0503020204020204" charset="-122"/>
                <a:ea typeface="微软雅黑" panose="020B0503020204020204" charset="-122"/>
                <a:cs typeface="微软雅黑" panose="020B0503020204020204" charset="-122"/>
                <a:sym typeface="+mn-ea"/>
              </a:rPr>
              <a:t>本身失效，</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会判定它在失败之前维护的所有</a:t>
            </a:r>
            <a:r>
              <a:rPr lang="en-US" altLang="zh-CN" sz="1800" dirty="0">
                <a:latin typeface="微软雅黑" panose="020B0503020204020204" charset="-122"/>
                <a:ea typeface="微软雅黑" panose="020B0503020204020204" charset="-122"/>
                <a:cs typeface="微软雅黑" panose="020B0503020204020204" charset="-122"/>
                <a:sym typeface="+mn-ea"/>
              </a:rPr>
              <a:t>tuples</a:t>
            </a:r>
            <a:r>
              <a:rPr lang="zh-CN" altLang="en-US" sz="1800" dirty="0">
                <a:latin typeface="微软雅黑" panose="020B0503020204020204" charset="-122"/>
                <a:ea typeface="微软雅黑" panose="020B0503020204020204" charset="-122"/>
                <a:cs typeface="微软雅黑" panose="020B0503020204020204" charset="-122"/>
                <a:sym typeface="+mn-ea"/>
              </a:rPr>
              <a:t>都因超时而失败，对应</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的</a:t>
            </a:r>
            <a:r>
              <a:rPr lang="en-US" altLang="zh-CN" sz="1800" dirty="0">
                <a:latin typeface="微软雅黑" panose="020B0503020204020204" charset="-122"/>
                <a:ea typeface="微软雅黑" panose="020B0503020204020204" charset="-122"/>
                <a:cs typeface="微软雅黑" panose="020B0503020204020204" charset="-122"/>
                <a:sym typeface="+mn-ea"/>
              </a:rPr>
              <a:t>fail ()</a:t>
            </a:r>
            <a:r>
              <a:rPr lang="zh-CN" altLang="en-US" sz="1800" dirty="0">
                <a:latin typeface="微软雅黑" panose="020B0503020204020204" charset="-122"/>
                <a:ea typeface="微软雅黑" panose="020B0503020204020204" charset="-122"/>
                <a:cs typeface="微软雅黑" panose="020B0503020204020204" charset="-122"/>
                <a:sym typeface="+mn-ea"/>
              </a:rPr>
              <a:t>方法将被调用。</a:t>
            </a:r>
            <a:endParaRPr lang="zh-CN" altLang="en-US" sz="1800" dirty="0">
              <a:latin typeface="微软雅黑" panose="020B0503020204020204" charset="-122"/>
              <a:ea typeface="微软雅黑" panose="020B0503020204020204" charset="-122"/>
              <a:cs typeface="微软雅黑" panose="020B0503020204020204" charset="-122"/>
            </a:endParaRPr>
          </a:p>
          <a:p>
            <a:pPr fontAlgn="auto"/>
            <a:r>
              <a:rPr lang="zh-CN" altLang="en-US" sz="1800" dirty="0">
                <a:latin typeface="微软雅黑" panose="020B0503020204020204" charset="-122"/>
                <a:ea typeface="微软雅黑" panose="020B0503020204020204" charset="-122"/>
                <a:cs typeface="微软雅黑" panose="020B0503020204020204" charset="-122"/>
                <a:sym typeface="+mn-ea"/>
              </a:rPr>
              <a:t> </a:t>
            </a:r>
            <a:r>
              <a:rPr lang="zh-CN" altLang="en-US" sz="1800" dirty="0" smtClean="0">
                <a:latin typeface="微软雅黑" panose="020B0503020204020204" charset="-122"/>
                <a:ea typeface="微软雅黑" panose="020B0503020204020204" charset="-122"/>
                <a:cs typeface="微软雅黑" panose="020B0503020204020204" charset="-122"/>
                <a:sym typeface="+mn-ea"/>
              </a:rPr>
              <a:t>     如</a:t>
            </a:r>
            <a:r>
              <a:rPr lang="zh-CN" altLang="en-US" sz="1800" dirty="0">
                <a:latin typeface="微软雅黑" panose="020B0503020204020204" charset="-122"/>
                <a:ea typeface="微软雅黑" panose="020B0503020204020204" charset="-122"/>
                <a:cs typeface="微软雅黑" panose="020B0503020204020204" charset="-122"/>
                <a:sym typeface="+mn-ea"/>
              </a:rPr>
              <a:t>果</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任务失败，在这种情况下，与</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对接的外部设备（如</a:t>
            </a:r>
            <a:r>
              <a:rPr lang="en-US" altLang="zh-CN" sz="1800" dirty="0">
                <a:latin typeface="微软雅黑" panose="020B0503020204020204" charset="-122"/>
                <a:ea typeface="微软雅黑" panose="020B0503020204020204" charset="-122"/>
                <a:cs typeface="微软雅黑" panose="020B0503020204020204" charset="-122"/>
                <a:sym typeface="+mn-ea"/>
              </a:rPr>
              <a:t>MQ</a:t>
            </a:r>
            <a:r>
              <a:rPr lang="zh-CN" altLang="en-US" sz="1800" dirty="0">
                <a:latin typeface="微软雅黑" panose="020B0503020204020204" charset="-122"/>
                <a:ea typeface="微软雅黑" panose="020B0503020204020204" charset="-122"/>
                <a:cs typeface="微软雅黑" panose="020B0503020204020204" charset="-122"/>
                <a:sym typeface="+mn-ea"/>
              </a:rPr>
              <a:t>队列）负责消息的完整性。例如当客户端异常时，外部</a:t>
            </a:r>
            <a:r>
              <a:rPr lang="en-US" altLang="zh-CN" sz="1800" dirty="0">
                <a:latin typeface="微软雅黑" panose="020B0503020204020204" charset="-122"/>
                <a:ea typeface="微软雅黑" panose="020B0503020204020204" charset="-122"/>
                <a:cs typeface="微软雅黑" panose="020B0503020204020204" charset="-122"/>
                <a:sym typeface="+mn-ea"/>
              </a:rPr>
              <a:t>kestrel</a:t>
            </a:r>
            <a:r>
              <a:rPr lang="zh-CN" altLang="en-US" sz="1800" dirty="0">
                <a:latin typeface="微软雅黑" panose="020B0503020204020204" charset="-122"/>
                <a:ea typeface="微软雅黑" panose="020B0503020204020204" charset="-122"/>
                <a:cs typeface="微软雅黑" panose="020B0503020204020204" charset="-122"/>
                <a:sym typeface="+mn-ea"/>
              </a:rPr>
              <a:t>队列会将处于</a:t>
            </a:r>
            <a:r>
              <a:rPr lang="en-US" altLang="zh-CN" sz="1800" dirty="0">
                <a:latin typeface="微软雅黑" panose="020B0503020204020204" charset="-122"/>
                <a:ea typeface="微软雅黑" panose="020B0503020204020204" charset="-122"/>
                <a:cs typeface="微软雅黑" panose="020B0503020204020204" charset="-122"/>
                <a:sym typeface="+mn-ea"/>
              </a:rPr>
              <a:t>pending</a:t>
            </a:r>
            <a:r>
              <a:rPr lang="zh-CN" altLang="en-US" sz="1800" dirty="0">
                <a:latin typeface="微软雅黑" panose="020B0503020204020204" charset="-122"/>
                <a:ea typeface="微软雅黑" panose="020B0503020204020204" charset="-122"/>
                <a:cs typeface="微软雅黑" panose="020B0503020204020204" charset="-122"/>
                <a:sym typeface="+mn-ea"/>
              </a:rPr>
              <a:t>状态的所有消息重新放回队列中。另外，</a:t>
            </a:r>
            <a:r>
              <a:rPr lang="en-US" altLang="zh-CN" sz="1800" dirty="0">
                <a:latin typeface="微软雅黑" panose="020B0503020204020204" charset="-122"/>
                <a:ea typeface="微软雅黑" panose="020B0503020204020204" charset="-122"/>
                <a:cs typeface="微软雅黑" panose="020B0503020204020204" charset="-122"/>
                <a:sym typeface="+mn-ea"/>
              </a:rPr>
              <a:t>Storm</a:t>
            </a:r>
            <a:r>
              <a:rPr lang="zh-CN" altLang="en-US" sz="1800" dirty="0">
                <a:latin typeface="微软雅黑" panose="020B0503020204020204" charset="-122"/>
                <a:ea typeface="微软雅黑" panose="020B0503020204020204" charset="-122"/>
                <a:cs typeface="微软雅黑" panose="020B0503020204020204" charset="-122"/>
                <a:sym typeface="+mn-ea"/>
              </a:rPr>
              <a:t>记录有</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成功处理的进度，当</a:t>
            </a:r>
            <a:r>
              <a:rPr lang="en-US" altLang="zh-CN" sz="1800" dirty="0">
                <a:latin typeface="微软雅黑" panose="020B0503020204020204" charset="-122"/>
                <a:ea typeface="微软雅黑" panose="020B0503020204020204" charset="-122"/>
                <a:cs typeface="微软雅黑" panose="020B0503020204020204" charset="-122"/>
                <a:sym typeface="+mn-ea"/>
              </a:rPr>
              <a:t>Spout</a:t>
            </a:r>
            <a:r>
              <a:rPr lang="zh-CN" altLang="en-US" sz="1800" dirty="0">
                <a:latin typeface="微软雅黑" panose="020B0503020204020204" charset="-122"/>
                <a:ea typeface="微软雅黑" panose="020B0503020204020204" charset="-122"/>
                <a:cs typeface="微软雅黑" panose="020B0503020204020204" charset="-122"/>
                <a:sym typeface="+mn-ea"/>
              </a:rPr>
              <a:t>任务重启时，会继续从以前的成功点开始。</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flipV="1">
            <a:off x="1148715" y="497840"/>
            <a:ext cx="406400" cy="889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1054191" y="156646"/>
            <a:ext cx="4879958" cy="325120"/>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13.3  </a:t>
            </a:r>
            <a:r>
              <a:rPr lang="en-US" altLang="zh-CN" sz="1800" dirty="0" smtClean="0">
                <a:latin typeface="微软雅黑" panose="020B0503020204020204" charset="-122"/>
                <a:ea typeface="微软雅黑" panose="020B0503020204020204" charset="-122"/>
                <a:cs typeface="微软雅黑" panose="020B0503020204020204" charset="-122"/>
                <a:sym typeface="+mn-ea"/>
              </a:rPr>
              <a:t>Storm</a:t>
            </a:r>
            <a:r>
              <a:rPr lang="zh-CN" altLang="en-US" sz="1800" dirty="0" smtClean="0">
                <a:latin typeface="微软雅黑" panose="020B0503020204020204" charset="-122"/>
                <a:ea typeface="微软雅黑" panose="020B0503020204020204" charset="-122"/>
                <a:cs typeface="微软雅黑" panose="020B0503020204020204" charset="-122"/>
                <a:sym typeface="+mn-ea"/>
              </a:rPr>
              <a:t>工作机制</a:t>
            </a:r>
            <a:endParaRPr kumimoji="1" lang="zh-CN" altLang="en-US" sz="1800" dirty="0" smtClean="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553085" y="795020"/>
            <a:ext cx="8037195" cy="4030980"/>
          </a:xfrm>
          <a:prstGeom prst="rect">
            <a:avLst/>
          </a:prstGeom>
          <a:noFill/>
        </p:spPr>
        <p:txBody>
          <a:bodyPr wrap="square" rtlCol="0">
            <a:spAutoFit/>
          </a:bodyPr>
          <a:p>
            <a:pPr fontAlgn="auto"/>
            <a:r>
              <a:rPr lang="en-US" altLang="zh-CN" sz="1600" dirty="0">
                <a:latin typeface="微软雅黑" panose="020B0503020204020204" charset="-122"/>
                <a:ea typeface="微软雅黑" panose="020B0503020204020204" charset="-122"/>
                <a:cs typeface="微软雅黑" panose="020B0503020204020204" charset="-122"/>
                <a:sym typeface="+mn-ea"/>
              </a:rPr>
              <a:t>2. Slot</a:t>
            </a:r>
            <a:r>
              <a:rPr lang="zh-CN" altLang="en-US" sz="1600" dirty="0">
                <a:latin typeface="微软雅黑" panose="020B0503020204020204" charset="-122"/>
                <a:ea typeface="微软雅黑" panose="020B0503020204020204" charset="-122"/>
                <a:cs typeface="微软雅黑" panose="020B0503020204020204" charset="-122"/>
                <a:sym typeface="+mn-ea"/>
              </a:rPr>
              <a:t>故障（</a:t>
            </a:r>
            <a:r>
              <a:rPr lang="en-US" altLang="zh-CN" sz="1600" dirty="0">
                <a:latin typeface="微软雅黑" panose="020B0503020204020204" charset="-122"/>
                <a:ea typeface="微软雅黑" panose="020B0503020204020204" charset="-122"/>
                <a:cs typeface="微软雅黑" panose="020B0503020204020204" charset="-122"/>
                <a:sym typeface="+mn-ea"/>
              </a:rPr>
              <a:t>Process</a:t>
            </a:r>
            <a:r>
              <a:rPr lang="zh-CN" altLang="en-US" sz="1600" dirty="0">
                <a:latin typeface="微软雅黑" panose="020B0503020204020204" charset="-122"/>
                <a:ea typeface="微软雅黑" panose="020B0503020204020204" charset="-122"/>
                <a:cs typeface="微软雅黑" panose="020B0503020204020204" charset="-122"/>
                <a:sym typeface="+mn-ea"/>
              </a:rPr>
              <a:t>）</a:t>
            </a:r>
            <a:endParaRPr lang="zh-CN" altLang="en-US" sz="16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a:t>
            </a:r>
            <a:r>
              <a:rPr lang="zh-CN" altLang="en-US" sz="1600" dirty="0" smtClean="0">
                <a:latin typeface="微软雅黑" panose="020B0503020204020204" charset="-122"/>
                <a:ea typeface="微软雅黑" panose="020B0503020204020204" charset="-122"/>
                <a:cs typeface="微软雅黑" panose="020B0503020204020204" charset="-122"/>
                <a:sym typeface="+mn-ea"/>
              </a:rPr>
              <a:t>     如</a:t>
            </a:r>
            <a:r>
              <a:rPr lang="zh-CN" altLang="en-US" sz="1600" dirty="0">
                <a:latin typeface="微软雅黑" panose="020B0503020204020204" charset="-122"/>
                <a:ea typeface="微软雅黑" panose="020B0503020204020204" charset="-122"/>
                <a:cs typeface="微软雅黑" panose="020B0503020204020204" charset="-122"/>
                <a:sym typeface="+mn-ea"/>
              </a:rPr>
              <a:t>果一个</a:t>
            </a:r>
            <a:r>
              <a:rPr lang="en-US" altLang="zh-CN" sz="1600" dirty="0">
                <a:latin typeface="微软雅黑" panose="020B0503020204020204" charset="-122"/>
                <a:ea typeface="微软雅黑" panose="020B0503020204020204" charset="-122"/>
                <a:cs typeface="微软雅黑" panose="020B0503020204020204" charset="-122"/>
                <a:sym typeface="+mn-ea"/>
              </a:rPr>
              <a:t>Worker</a:t>
            </a:r>
            <a:r>
              <a:rPr lang="zh-CN" altLang="en-US" sz="1600" dirty="0">
                <a:latin typeface="微软雅黑" panose="020B0503020204020204" charset="-122"/>
                <a:ea typeface="微软雅黑" panose="020B0503020204020204" charset="-122"/>
                <a:cs typeface="微软雅黑" panose="020B0503020204020204" charset="-122"/>
                <a:sym typeface="+mn-ea"/>
              </a:rPr>
              <a:t>进程失败，每个</a:t>
            </a:r>
            <a:r>
              <a:rPr lang="en-US" altLang="zh-CN" sz="1600" dirty="0">
                <a:latin typeface="微软雅黑" panose="020B0503020204020204" charset="-122"/>
                <a:ea typeface="微软雅黑" panose="020B0503020204020204" charset="-122"/>
                <a:cs typeface="微软雅黑" panose="020B0503020204020204" charset="-122"/>
                <a:sym typeface="+mn-ea"/>
              </a:rPr>
              <a:t>Worker</a:t>
            </a:r>
            <a:r>
              <a:rPr lang="zh-CN" altLang="en-US" sz="1600" dirty="0">
                <a:latin typeface="微软雅黑" panose="020B0503020204020204" charset="-122"/>
                <a:ea typeface="微软雅黑" panose="020B0503020204020204" charset="-122"/>
                <a:cs typeface="微软雅黑" panose="020B0503020204020204" charset="-122"/>
                <a:sym typeface="+mn-ea"/>
              </a:rPr>
              <a:t>包含的数个</a:t>
            </a:r>
            <a:r>
              <a:rPr lang="en-US" altLang="zh-CN" sz="1600" dirty="0">
                <a:latin typeface="微软雅黑" panose="020B0503020204020204" charset="-122"/>
                <a:ea typeface="微软雅黑" panose="020B0503020204020204" charset="-122"/>
                <a:cs typeface="微软雅黑" panose="020B0503020204020204" charset="-122"/>
                <a:sym typeface="+mn-ea"/>
              </a:rPr>
              <a:t>Bolt (</a:t>
            </a:r>
            <a:r>
              <a:rPr lang="zh-CN" altLang="en-US" sz="1600" dirty="0">
                <a:latin typeface="微软雅黑" panose="020B0503020204020204" charset="-122"/>
                <a:ea typeface="微软雅黑" panose="020B0503020204020204" charset="-122"/>
                <a:cs typeface="微软雅黑" panose="020B0503020204020204" charset="-122"/>
                <a:sym typeface="+mn-ea"/>
              </a:rPr>
              <a:t>或</a:t>
            </a:r>
            <a:r>
              <a:rPr lang="en-US" altLang="zh-CN" sz="1600" dirty="0">
                <a:latin typeface="微软雅黑" panose="020B0503020204020204" charset="-122"/>
                <a:ea typeface="微软雅黑" panose="020B0503020204020204" charset="-122"/>
                <a:cs typeface="微软雅黑" panose="020B0503020204020204" charset="-122"/>
                <a:sym typeface="+mn-ea"/>
              </a:rPr>
              <a:t>Spout) Tasks</a:t>
            </a:r>
            <a:r>
              <a:rPr lang="zh-CN" altLang="en-US" sz="1600" dirty="0">
                <a:latin typeface="微软雅黑" panose="020B0503020204020204" charset="-122"/>
                <a:ea typeface="微软雅黑" panose="020B0503020204020204" charset="-122"/>
                <a:cs typeface="微软雅黑" panose="020B0503020204020204" charset="-122"/>
                <a:sym typeface="+mn-ea"/>
              </a:rPr>
              <a:t>也失效了。负责监控此</a:t>
            </a:r>
            <a:r>
              <a:rPr lang="en-US" altLang="zh-CN" sz="1600" dirty="0">
                <a:latin typeface="微软雅黑" panose="020B0503020204020204" charset="-122"/>
                <a:ea typeface="微软雅黑" panose="020B0503020204020204" charset="-122"/>
                <a:cs typeface="微软雅黑" panose="020B0503020204020204" charset="-122"/>
                <a:sym typeface="+mn-ea"/>
              </a:rPr>
              <a:t>Worker</a:t>
            </a:r>
            <a:r>
              <a:rPr lang="zh-CN" altLang="en-US" sz="1600" dirty="0">
                <a:latin typeface="微软雅黑" panose="020B0503020204020204" charset="-122"/>
                <a:ea typeface="微软雅黑" panose="020B0503020204020204" charset="-122"/>
                <a:cs typeface="微软雅黑" panose="020B0503020204020204" charset="-122"/>
                <a:sym typeface="+mn-ea"/>
              </a:rPr>
              <a:t>的</a:t>
            </a:r>
            <a:r>
              <a:rPr lang="en-US" altLang="zh-CN" sz="1600" dirty="0">
                <a:latin typeface="微软雅黑" panose="020B0503020204020204" charset="-122"/>
                <a:ea typeface="微软雅黑" panose="020B0503020204020204" charset="-122"/>
                <a:cs typeface="微软雅黑" panose="020B0503020204020204" charset="-122"/>
                <a:sym typeface="+mn-ea"/>
              </a:rPr>
              <a:t>Supervisor</a:t>
            </a:r>
            <a:r>
              <a:rPr lang="zh-CN" altLang="en-US" sz="1600" dirty="0">
                <a:latin typeface="微软雅黑" panose="020B0503020204020204" charset="-122"/>
                <a:ea typeface="微软雅黑" panose="020B0503020204020204" charset="-122"/>
                <a:cs typeface="微软雅黑" panose="020B0503020204020204" charset="-122"/>
                <a:sym typeface="+mn-ea"/>
              </a:rPr>
              <a:t>会尝试在本机重启它，如果在启动多次仍然失败，它将无法发送心跳信息到</a:t>
            </a:r>
            <a:r>
              <a:rPr lang="en-US" altLang="zh-CN" sz="1600" dirty="0">
                <a:latin typeface="微软雅黑" panose="020B0503020204020204" charset="-122"/>
                <a:ea typeface="微软雅黑" panose="020B0503020204020204" charset="-122"/>
                <a:cs typeface="微软雅黑" panose="020B0503020204020204" charset="-122"/>
                <a:sym typeface="+mn-ea"/>
              </a:rPr>
              <a:t>Nimbus</a:t>
            </a:r>
            <a:r>
              <a:rPr lang="zh-CN" altLang="en-US" sz="1600" dirty="0">
                <a:latin typeface="微软雅黑" panose="020B0503020204020204" charset="-122"/>
                <a:ea typeface="微软雅黑" panose="020B0503020204020204" charset="-122"/>
                <a:cs typeface="微软雅黑" panose="020B0503020204020204" charset="-122"/>
                <a:sym typeface="+mn-ea"/>
              </a:rPr>
              <a:t>，</a:t>
            </a:r>
            <a:r>
              <a:rPr lang="en-US" altLang="zh-CN" sz="1600" dirty="0">
                <a:latin typeface="微软雅黑" panose="020B0503020204020204" charset="-122"/>
                <a:ea typeface="微软雅黑" panose="020B0503020204020204" charset="-122"/>
                <a:cs typeface="微软雅黑" panose="020B0503020204020204" charset="-122"/>
                <a:sym typeface="+mn-ea"/>
              </a:rPr>
              <a:t>Nimbus</a:t>
            </a:r>
            <a:r>
              <a:rPr lang="zh-CN" altLang="en-US" sz="1600" dirty="0">
                <a:latin typeface="微软雅黑" panose="020B0503020204020204" charset="-122"/>
                <a:ea typeface="微软雅黑" panose="020B0503020204020204" charset="-122"/>
                <a:cs typeface="微软雅黑" panose="020B0503020204020204" charset="-122"/>
                <a:sym typeface="+mn-ea"/>
              </a:rPr>
              <a:t>将判定此</a:t>
            </a:r>
            <a:r>
              <a:rPr lang="en-US" altLang="zh-CN" sz="1600" dirty="0">
                <a:latin typeface="微软雅黑" panose="020B0503020204020204" charset="-122"/>
                <a:ea typeface="微软雅黑" panose="020B0503020204020204" charset="-122"/>
                <a:cs typeface="微软雅黑" panose="020B0503020204020204" charset="-122"/>
                <a:sym typeface="+mn-ea"/>
              </a:rPr>
              <a:t>Worker</a:t>
            </a:r>
            <a:r>
              <a:rPr lang="zh-CN" altLang="en-US" sz="1600" dirty="0">
                <a:latin typeface="微软雅黑" panose="020B0503020204020204" charset="-122"/>
                <a:ea typeface="微软雅黑" panose="020B0503020204020204" charset="-122"/>
                <a:cs typeface="微软雅黑" panose="020B0503020204020204" charset="-122"/>
                <a:sym typeface="+mn-ea"/>
              </a:rPr>
              <a:t>失效，将在另一台机器上重新分配</a:t>
            </a:r>
            <a:r>
              <a:rPr lang="en-US" altLang="zh-CN" sz="1600" dirty="0">
                <a:latin typeface="微软雅黑" panose="020B0503020204020204" charset="-122"/>
                <a:ea typeface="微软雅黑" panose="020B0503020204020204" charset="-122"/>
                <a:cs typeface="微软雅黑" panose="020B0503020204020204" charset="-122"/>
                <a:sym typeface="+mn-ea"/>
              </a:rPr>
              <a:t>Worker</a:t>
            </a:r>
            <a:r>
              <a:rPr lang="zh-CN" altLang="en-US" sz="1600" dirty="0">
                <a:latin typeface="微软雅黑" panose="020B0503020204020204" charset="-122"/>
                <a:ea typeface="微软雅黑" panose="020B0503020204020204" charset="-122"/>
                <a:cs typeface="微软雅黑" panose="020B0503020204020204" charset="-122"/>
                <a:sym typeface="+mn-ea"/>
              </a:rPr>
              <a:t>并启动。</a:t>
            </a:r>
            <a:endParaRPr lang="zh-CN" altLang="en-US" sz="16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a:t>
            </a:r>
            <a:r>
              <a:rPr lang="zh-CN" altLang="en-US" sz="1600" dirty="0" smtClean="0">
                <a:latin typeface="微软雅黑" panose="020B0503020204020204" charset="-122"/>
                <a:ea typeface="微软雅黑" panose="020B0503020204020204" charset="-122"/>
                <a:cs typeface="微软雅黑" panose="020B0503020204020204" charset="-122"/>
                <a:sym typeface="+mn-ea"/>
              </a:rPr>
              <a:t>     如</a:t>
            </a:r>
            <a:r>
              <a:rPr lang="zh-CN" altLang="en-US" sz="1600" dirty="0">
                <a:latin typeface="微软雅黑" panose="020B0503020204020204" charset="-122"/>
                <a:ea typeface="微软雅黑" panose="020B0503020204020204" charset="-122"/>
                <a:cs typeface="微软雅黑" panose="020B0503020204020204" charset="-122"/>
                <a:sym typeface="+mn-ea"/>
              </a:rPr>
              <a:t>果</a:t>
            </a:r>
            <a:r>
              <a:rPr lang="en-US" altLang="zh-CN" sz="1600" dirty="0">
                <a:latin typeface="微软雅黑" panose="020B0503020204020204" charset="-122"/>
                <a:ea typeface="微软雅黑" panose="020B0503020204020204" charset="-122"/>
                <a:cs typeface="微软雅黑" panose="020B0503020204020204" charset="-122"/>
                <a:sym typeface="+mn-ea"/>
              </a:rPr>
              <a:t>Supervisor</a:t>
            </a:r>
            <a:r>
              <a:rPr lang="zh-CN" altLang="en-US" sz="1600" dirty="0">
                <a:latin typeface="微软雅黑" panose="020B0503020204020204" charset="-122"/>
                <a:ea typeface="微软雅黑" panose="020B0503020204020204" charset="-122"/>
                <a:cs typeface="微软雅黑" panose="020B0503020204020204" charset="-122"/>
                <a:sym typeface="+mn-ea"/>
              </a:rPr>
              <a:t>失败，由于</a:t>
            </a:r>
            <a:r>
              <a:rPr lang="en-US" altLang="zh-CN" sz="1600" dirty="0">
                <a:latin typeface="微软雅黑" panose="020B0503020204020204" charset="-122"/>
                <a:ea typeface="微软雅黑" panose="020B0503020204020204" charset="-122"/>
                <a:cs typeface="微软雅黑" panose="020B0503020204020204" charset="-122"/>
                <a:sym typeface="+mn-ea"/>
              </a:rPr>
              <a:t>Supervisor</a:t>
            </a:r>
            <a:r>
              <a:rPr lang="zh-CN" altLang="en-US" sz="1600" dirty="0">
                <a:latin typeface="微软雅黑" panose="020B0503020204020204" charset="-122"/>
                <a:ea typeface="微软雅黑" panose="020B0503020204020204" charset="-122"/>
                <a:cs typeface="微软雅黑" panose="020B0503020204020204" charset="-122"/>
                <a:sym typeface="+mn-ea"/>
              </a:rPr>
              <a:t>是无状态的（所有的状态都保存在</a:t>
            </a:r>
            <a:r>
              <a:rPr lang="en-US" altLang="zh-CN" sz="1600" dirty="0">
                <a:latin typeface="微软雅黑" panose="020B0503020204020204" charset="-122"/>
                <a:ea typeface="微软雅黑" panose="020B0503020204020204" charset="-122"/>
                <a:cs typeface="微软雅黑" panose="020B0503020204020204" charset="-122"/>
                <a:sym typeface="+mn-ea"/>
              </a:rPr>
              <a:t>Zookeeper</a:t>
            </a:r>
            <a:r>
              <a:rPr lang="zh-CN" altLang="en-US" sz="1600" dirty="0">
                <a:latin typeface="微软雅黑" panose="020B0503020204020204" charset="-122"/>
                <a:ea typeface="微软雅黑" panose="020B0503020204020204" charset="-122"/>
                <a:cs typeface="微软雅黑" panose="020B0503020204020204" charset="-122"/>
                <a:sym typeface="+mn-ea"/>
              </a:rPr>
              <a:t>或者磁盘上）和</a:t>
            </a:r>
            <a:r>
              <a:rPr lang="en-US" altLang="zh-CN" sz="1600" dirty="0">
                <a:latin typeface="微软雅黑" panose="020B0503020204020204" charset="-122"/>
                <a:ea typeface="微软雅黑" panose="020B0503020204020204" charset="-122"/>
                <a:cs typeface="微软雅黑" panose="020B0503020204020204" charset="-122"/>
                <a:sym typeface="+mn-ea"/>
              </a:rPr>
              <a:t>fail-fast</a:t>
            </a:r>
            <a:r>
              <a:rPr lang="zh-CN" altLang="en-US" sz="1600" dirty="0">
                <a:latin typeface="微软雅黑" panose="020B0503020204020204" charset="-122"/>
                <a:ea typeface="微软雅黑" panose="020B0503020204020204" charset="-122"/>
                <a:cs typeface="微软雅黑" panose="020B0503020204020204" charset="-122"/>
                <a:sym typeface="+mn-ea"/>
              </a:rPr>
              <a:t>（每当遇到任何意外的情况，进程自动毁灭），因此</a:t>
            </a:r>
            <a:r>
              <a:rPr lang="en-US" altLang="zh-CN" sz="1600" dirty="0">
                <a:latin typeface="微软雅黑" panose="020B0503020204020204" charset="-122"/>
                <a:ea typeface="微软雅黑" panose="020B0503020204020204" charset="-122"/>
                <a:cs typeface="微软雅黑" panose="020B0503020204020204" charset="-122"/>
                <a:sym typeface="+mn-ea"/>
              </a:rPr>
              <a:t>Supervisor</a:t>
            </a:r>
            <a:r>
              <a:rPr lang="zh-CN" altLang="en-US" sz="1600" dirty="0">
                <a:latin typeface="微软雅黑" panose="020B0503020204020204" charset="-122"/>
                <a:ea typeface="微软雅黑" panose="020B0503020204020204" charset="-122"/>
                <a:cs typeface="微软雅黑" panose="020B0503020204020204" charset="-122"/>
                <a:sym typeface="+mn-ea"/>
              </a:rPr>
              <a:t>的失败不会影响当前正在运行的任务，只要及时将</a:t>
            </a:r>
            <a:r>
              <a:rPr lang="en-US" altLang="zh-CN" sz="1600" dirty="0">
                <a:latin typeface="微软雅黑" panose="020B0503020204020204" charset="-122"/>
                <a:ea typeface="微软雅黑" panose="020B0503020204020204" charset="-122"/>
                <a:cs typeface="微软雅黑" panose="020B0503020204020204" charset="-122"/>
                <a:sym typeface="+mn-ea"/>
              </a:rPr>
              <a:t>Supervisor</a:t>
            </a:r>
            <a:r>
              <a:rPr lang="zh-CN" altLang="en-US" sz="1600" dirty="0">
                <a:latin typeface="微软雅黑" panose="020B0503020204020204" charset="-122"/>
                <a:ea typeface="微软雅黑" panose="020B0503020204020204" charset="-122"/>
                <a:cs typeface="微软雅黑" panose="020B0503020204020204" charset="-122"/>
                <a:sym typeface="+mn-ea"/>
              </a:rPr>
              <a:t>重新启动即可。</a:t>
            </a:r>
            <a:endParaRPr lang="zh-CN" altLang="en-US" sz="16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a:t>
            </a:r>
            <a:r>
              <a:rPr lang="zh-CN" altLang="en-US" sz="1600" dirty="0" smtClean="0">
                <a:latin typeface="微软雅黑" panose="020B0503020204020204" charset="-122"/>
                <a:ea typeface="微软雅黑" panose="020B0503020204020204" charset="-122"/>
                <a:cs typeface="微软雅黑" panose="020B0503020204020204" charset="-122"/>
                <a:sym typeface="+mn-ea"/>
              </a:rPr>
              <a:t>     如</a:t>
            </a:r>
            <a:r>
              <a:rPr lang="zh-CN" altLang="en-US" sz="1600" dirty="0">
                <a:latin typeface="微软雅黑" panose="020B0503020204020204" charset="-122"/>
                <a:ea typeface="微软雅黑" panose="020B0503020204020204" charset="-122"/>
                <a:cs typeface="微软雅黑" panose="020B0503020204020204" charset="-122"/>
                <a:sym typeface="+mn-ea"/>
              </a:rPr>
              <a:t>果</a:t>
            </a:r>
            <a:r>
              <a:rPr lang="en-US" altLang="zh-CN" sz="1600" dirty="0">
                <a:latin typeface="微软雅黑" panose="020B0503020204020204" charset="-122"/>
                <a:ea typeface="微软雅黑" panose="020B0503020204020204" charset="-122"/>
                <a:cs typeface="微软雅黑" panose="020B0503020204020204" charset="-122"/>
                <a:sym typeface="+mn-ea"/>
              </a:rPr>
              <a:t>Nimbus</a:t>
            </a:r>
            <a:r>
              <a:rPr lang="zh-CN" altLang="en-US" sz="1600" dirty="0">
                <a:latin typeface="微软雅黑" panose="020B0503020204020204" charset="-122"/>
                <a:ea typeface="微软雅黑" panose="020B0503020204020204" charset="-122"/>
                <a:cs typeface="微软雅黑" panose="020B0503020204020204" charset="-122"/>
                <a:sym typeface="+mn-ea"/>
              </a:rPr>
              <a:t>失败，由于</a:t>
            </a:r>
            <a:r>
              <a:rPr lang="en-US" altLang="zh-CN" sz="1600" dirty="0">
                <a:latin typeface="微软雅黑" panose="020B0503020204020204" charset="-122"/>
                <a:ea typeface="微软雅黑" panose="020B0503020204020204" charset="-122"/>
                <a:cs typeface="微软雅黑" panose="020B0503020204020204" charset="-122"/>
                <a:sym typeface="+mn-ea"/>
              </a:rPr>
              <a:t>Nimbus</a:t>
            </a:r>
            <a:r>
              <a:rPr lang="zh-CN" altLang="en-US" sz="1600" dirty="0">
                <a:latin typeface="微软雅黑" panose="020B0503020204020204" charset="-122"/>
                <a:ea typeface="微软雅黑" panose="020B0503020204020204" charset="-122"/>
                <a:cs typeface="微软雅黑" panose="020B0503020204020204" charset="-122"/>
                <a:sym typeface="+mn-ea"/>
              </a:rPr>
              <a:t>也是无状态和</a:t>
            </a:r>
            <a:r>
              <a:rPr lang="en-US" altLang="zh-CN" sz="1600" dirty="0">
                <a:latin typeface="微软雅黑" panose="020B0503020204020204" charset="-122"/>
                <a:ea typeface="微软雅黑" panose="020B0503020204020204" charset="-122"/>
                <a:cs typeface="微软雅黑" panose="020B0503020204020204" charset="-122"/>
                <a:sym typeface="+mn-ea"/>
              </a:rPr>
              <a:t>fail-fast</a:t>
            </a:r>
            <a:r>
              <a:rPr lang="zh-CN" altLang="en-US" sz="1600" dirty="0">
                <a:latin typeface="微软雅黑" panose="020B0503020204020204" charset="-122"/>
                <a:ea typeface="微软雅黑" panose="020B0503020204020204" charset="-122"/>
                <a:cs typeface="微软雅黑" panose="020B0503020204020204" charset="-122"/>
                <a:sym typeface="+mn-ea"/>
              </a:rPr>
              <a:t>的，因此</a:t>
            </a:r>
            <a:r>
              <a:rPr lang="en-US" altLang="zh-CN" sz="1600" dirty="0">
                <a:latin typeface="微软雅黑" panose="020B0503020204020204" charset="-122"/>
                <a:ea typeface="微软雅黑" panose="020B0503020204020204" charset="-122"/>
                <a:cs typeface="微软雅黑" panose="020B0503020204020204" charset="-122"/>
                <a:sym typeface="+mn-ea"/>
              </a:rPr>
              <a:t>Nimbus</a:t>
            </a:r>
            <a:r>
              <a:rPr lang="zh-CN" altLang="en-US" sz="1600" dirty="0">
                <a:latin typeface="微软雅黑" panose="020B0503020204020204" charset="-122"/>
                <a:ea typeface="微软雅黑" panose="020B0503020204020204" charset="-122"/>
                <a:cs typeface="微软雅黑" panose="020B0503020204020204" charset="-122"/>
                <a:sym typeface="+mn-ea"/>
              </a:rPr>
              <a:t>的失败不会影响当前正在运行的任务，只是无法提交新的</a:t>
            </a:r>
            <a:r>
              <a:rPr lang="en-US" altLang="zh-CN" sz="1600" dirty="0">
                <a:latin typeface="微软雅黑" panose="020B0503020204020204" charset="-122"/>
                <a:ea typeface="微软雅黑" panose="020B0503020204020204" charset="-122"/>
                <a:cs typeface="微软雅黑" panose="020B0503020204020204" charset="-122"/>
                <a:sym typeface="+mn-ea"/>
              </a:rPr>
              <a:t>Topology</a:t>
            </a:r>
            <a:r>
              <a:rPr lang="zh-CN" altLang="en-US" sz="1600" dirty="0">
                <a:latin typeface="微软雅黑" panose="020B0503020204020204" charset="-122"/>
                <a:ea typeface="微软雅黑" panose="020B0503020204020204" charset="-122"/>
                <a:cs typeface="微软雅黑" panose="020B0503020204020204" charset="-122"/>
                <a:sym typeface="+mn-ea"/>
              </a:rPr>
              <a:t>，只需及时将它重启即可。</a:t>
            </a:r>
            <a:endParaRPr lang="zh-CN" altLang="en-US" sz="1600" dirty="0">
              <a:latin typeface="微软雅黑" panose="020B0503020204020204" charset="-122"/>
              <a:ea typeface="微软雅黑" panose="020B0503020204020204" charset="-122"/>
              <a:cs typeface="微软雅黑" panose="020B0503020204020204" charset="-122"/>
            </a:endParaRPr>
          </a:p>
          <a:p>
            <a:pPr fontAlgn="auto"/>
            <a:r>
              <a:rPr lang="en-US" altLang="zh-CN" sz="1600" dirty="0">
                <a:latin typeface="微软雅黑" panose="020B0503020204020204" charset="-122"/>
                <a:ea typeface="微软雅黑" panose="020B0503020204020204" charset="-122"/>
                <a:cs typeface="微软雅黑" panose="020B0503020204020204" charset="-122"/>
                <a:sym typeface="+mn-ea"/>
              </a:rPr>
              <a:t>3. </a:t>
            </a:r>
            <a:r>
              <a:rPr lang="zh-CN" altLang="en-US" sz="1600" dirty="0">
                <a:latin typeface="微软雅黑" panose="020B0503020204020204" charset="-122"/>
                <a:ea typeface="微软雅黑" panose="020B0503020204020204" charset="-122"/>
                <a:cs typeface="微软雅黑" panose="020B0503020204020204" charset="-122"/>
                <a:sym typeface="+mn-ea"/>
              </a:rPr>
              <a:t>集群节点故障（</a:t>
            </a:r>
            <a:r>
              <a:rPr lang="en-US" altLang="zh-CN" sz="1600" dirty="0">
                <a:latin typeface="微软雅黑" panose="020B0503020204020204" charset="-122"/>
                <a:ea typeface="微软雅黑" panose="020B0503020204020204" charset="-122"/>
                <a:cs typeface="微软雅黑" panose="020B0503020204020204" charset="-122"/>
                <a:sym typeface="+mn-ea"/>
              </a:rPr>
              <a:t>Node</a:t>
            </a:r>
            <a:r>
              <a:rPr lang="zh-CN" altLang="en-US" sz="1600" dirty="0">
                <a:latin typeface="微软雅黑" panose="020B0503020204020204" charset="-122"/>
                <a:ea typeface="微软雅黑" panose="020B0503020204020204" charset="-122"/>
                <a:cs typeface="微软雅黑" panose="020B0503020204020204" charset="-122"/>
                <a:sym typeface="+mn-ea"/>
              </a:rPr>
              <a:t>）</a:t>
            </a:r>
            <a:endParaRPr lang="zh-CN" altLang="en-US" sz="16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a:t>
            </a:r>
            <a:r>
              <a:rPr lang="zh-CN" altLang="en-US" sz="1600" dirty="0" smtClean="0">
                <a:latin typeface="微软雅黑" panose="020B0503020204020204" charset="-122"/>
                <a:ea typeface="微软雅黑" panose="020B0503020204020204" charset="-122"/>
                <a:cs typeface="微软雅黑" panose="020B0503020204020204" charset="-122"/>
                <a:sym typeface="+mn-ea"/>
              </a:rPr>
              <a:t>     如</a:t>
            </a:r>
            <a:r>
              <a:rPr lang="zh-CN" altLang="en-US" sz="1600" dirty="0">
                <a:latin typeface="微软雅黑" panose="020B0503020204020204" charset="-122"/>
                <a:ea typeface="微软雅黑" panose="020B0503020204020204" charset="-122"/>
                <a:cs typeface="微软雅黑" panose="020B0503020204020204" charset="-122"/>
                <a:sym typeface="+mn-ea"/>
              </a:rPr>
              <a:t>果</a:t>
            </a:r>
            <a:r>
              <a:rPr lang="en-US" altLang="zh-CN" sz="1600" dirty="0">
                <a:latin typeface="微软雅黑" panose="020B0503020204020204" charset="-122"/>
                <a:ea typeface="微软雅黑" panose="020B0503020204020204" charset="-122"/>
                <a:cs typeface="微软雅黑" panose="020B0503020204020204" charset="-122"/>
                <a:sym typeface="+mn-ea"/>
              </a:rPr>
              <a:t>Storm</a:t>
            </a:r>
            <a:r>
              <a:rPr lang="zh-CN" altLang="en-US" sz="1600" dirty="0">
                <a:latin typeface="微软雅黑" panose="020B0503020204020204" charset="-122"/>
                <a:ea typeface="微软雅黑" panose="020B0503020204020204" charset="-122"/>
                <a:cs typeface="微软雅黑" panose="020B0503020204020204" charset="-122"/>
                <a:sym typeface="+mn-ea"/>
              </a:rPr>
              <a:t>集群节点发生故障。此时</a:t>
            </a:r>
            <a:r>
              <a:rPr lang="en-US" altLang="zh-CN" sz="1600" dirty="0">
                <a:latin typeface="微软雅黑" panose="020B0503020204020204" charset="-122"/>
                <a:ea typeface="微软雅黑" panose="020B0503020204020204" charset="-122"/>
                <a:cs typeface="微软雅黑" panose="020B0503020204020204" charset="-122"/>
                <a:sym typeface="+mn-ea"/>
              </a:rPr>
              <a:t>Nimbus</a:t>
            </a:r>
            <a:r>
              <a:rPr lang="zh-CN" altLang="en-US" sz="1600" dirty="0">
                <a:latin typeface="微软雅黑" panose="020B0503020204020204" charset="-122"/>
                <a:ea typeface="微软雅黑" panose="020B0503020204020204" charset="-122"/>
                <a:cs typeface="微软雅黑" panose="020B0503020204020204" charset="-122"/>
                <a:sym typeface="+mn-ea"/>
              </a:rPr>
              <a:t>会将此节点上所有正在运行的任务转移到其他可用的节点上运行。</a:t>
            </a:r>
            <a:endParaRPr lang="zh-CN" altLang="en-US" sz="1600" dirty="0">
              <a:latin typeface="微软雅黑" panose="020B0503020204020204" charset="-122"/>
              <a:ea typeface="微软雅黑" panose="020B0503020204020204" charset="-122"/>
              <a:cs typeface="微软雅黑" panose="020B0503020204020204" charset="-122"/>
            </a:endParaRPr>
          </a:p>
          <a:p>
            <a:pPr fontAlgn="auto"/>
            <a:r>
              <a:rPr lang="zh-CN" altLang="en-US" sz="1600" dirty="0">
                <a:latin typeface="微软雅黑" panose="020B0503020204020204" charset="-122"/>
                <a:ea typeface="微软雅黑" panose="020B0503020204020204" charset="-122"/>
                <a:cs typeface="微软雅黑" panose="020B0503020204020204" charset="-122"/>
                <a:sym typeface="+mn-ea"/>
              </a:rPr>
              <a:t> </a:t>
            </a:r>
            <a:r>
              <a:rPr lang="zh-CN" altLang="en-US" sz="1600" dirty="0" smtClean="0">
                <a:latin typeface="微软雅黑" panose="020B0503020204020204" charset="-122"/>
                <a:ea typeface="微软雅黑" panose="020B0503020204020204" charset="-122"/>
                <a:cs typeface="微软雅黑" panose="020B0503020204020204" charset="-122"/>
                <a:sym typeface="+mn-ea"/>
              </a:rPr>
              <a:t>     若</a:t>
            </a:r>
            <a:r>
              <a:rPr lang="zh-CN" altLang="en-US" sz="1600" dirty="0">
                <a:latin typeface="微软雅黑" panose="020B0503020204020204" charset="-122"/>
                <a:ea typeface="微软雅黑" panose="020B0503020204020204" charset="-122"/>
                <a:cs typeface="微软雅黑" panose="020B0503020204020204" charset="-122"/>
                <a:sym typeface="+mn-ea"/>
              </a:rPr>
              <a:t>是</a:t>
            </a:r>
            <a:r>
              <a:rPr lang="en-US" altLang="zh-CN" sz="1600" dirty="0">
                <a:latin typeface="微软雅黑" panose="020B0503020204020204" charset="-122"/>
                <a:ea typeface="微软雅黑" panose="020B0503020204020204" charset="-122"/>
                <a:cs typeface="微软雅黑" panose="020B0503020204020204" charset="-122"/>
                <a:sym typeface="+mn-ea"/>
              </a:rPr>
              <a:t>Zookeeper</a:t>
            </a:r>
            <a:r>
              <a:rPr lang="zh-CN" altLang="en-US" sz="1600" dirty="0">
                <a:latin typeface="微软雅黑" panose="020B0503020204020204" charset="-122"/>
                <a:ea typeface="微软雅黑" panose="020B0503020204020204" charset="-122"/>
                <a:cs typeface="微软雅黑" panose="020B0503020204020204" charset="-122"/>
                <a:sym typeface="+mn-ea"/>
              </a:rPr>
              <a:t>集群节点故障，</a:t>
            </a:r>
            <a:r>
              <a:rPr lang="en-US" altLang="zh-CN" sz="1600" dirty="0">
                <a:latin typeface="微软雅黑" panose="020B0503020204020204" charset="-122"/>
                <a:ea typeface="微软雅黑" panose="020B0503020204020204" charset="-122"/>
                <a:cs typeface="微软雅黑" panose="020B0503020204020204" charset="-122"/>
                <a:sym typeface="+mn-ea"/>
              </a:rPr>
              <a:t>Zookeeper</a:t>
            </a:r>
            <a:r>
              <a:rPr lang="zh-CN" altLang="en-US" sz="1600" dirty="0">
                <a:latin typeface="微软雅黑" panose="020B0503020204020204" charset="-122"/>
                <a:ea typeface="微软雅黑" panose="020B0503020204020204" charset="-122"/>
                <a:cs typeface="微软雅黑" panose="020B0503020204020204" charset="-122"/>
                <a:sym typeface="+mn-ea"/>
              </a:rPr>
              <a:t>自身有容错机制，可以保证少于半数的机器宕机系统仍可正常运行。</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054100" y="156845"/>
            <a:ext cx="4879975" cy="349885"/>
            <a:chOff x="1660" y="247"/>
            <a:chExt cx="7685" cy="551"/>
          </a:xfrm>
        </p:grpSpPr>
        <p:sp>
          <p:nvSpPr>
            <p:cNvPr id="9" name="文本框 8"/>
            <p:cNvSpPr txBox="1"/>
            <p:nvPr/>
          </p:nvSpPr>
          <p:spPr>
            <a:xfrm>
              <a:off x="1660" y="247"/>
              <a:ext cx="7685" cy="512"/>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lang="zh-CN" altLang="en-US" sz="1800" dirty="0" smtClean="0">
                  <a:latin typeface="微软雅黑" panose="020B0503020204020204" charset="-122"/>
                  <a:ea typeface="微软雅黑" panose="020B0503020204020204" charset="-122"/>
                  <a:cs typeface="微软雅黑" panose="020B0503020204020204" charset="-122"/>
                </a:rPr>
                <a:t>流计算模型</a:t>
              </a:r>
              <a:endParaRPr lang="zh-CN" altLang="en-US" sz="1800" dirty="0" smtClean="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809" y="798"/>
              <a:ext cx="62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480331"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661364" y="871154"/>
            <a:ext cx="7765449" cy="309245"/>
          </a:xfrm>
          <a:prstGeom prst="rect">
            <a:avLst/>
          </a:prstGeom>
        </p:spPr>
        <p:txBody>
          <a:bodyPr wrap="square" lIns="48381" tIns="24190" rIns="48381" bIns="24190">
            <a:spAutoFit/>
          </a:bodyPr>
          <a:p>
            <a:pPr marL="0" marR="0" algn="l">
              <a:lnSpc>
                <a:spcPct val="100000"/>
              </a:lnSpc>
              <a:spcBef>
                <a:spcPts val="0"/>
              </a:spcBef>
            </a:pPr>
            <a:r>
              <a:rPr lang="zh-CN" altLang="en-US" sz="1700" dirty="0" smtClean="0">
                <a:solidFill>
                  <a:schemeClr val="accent5"/>
                </a:solidFill>
                <a:latin typeface="微软雅黑" panose="020B0503020204020204" charset="-122"/>
                <a:ea typeface="微软雅黑" panose="020B0503020204020204" charset="-122"/>
                <a:sym typeface="+mn-ea"/>
              </a:rPr>
              <a:t>流计算系统模型</a:t>
            </a:r>
            <a:endParaRPr lang="zh-CN" altLang="en-US" sz="1700" dirty="0" smtClean="0">
              <a:solidFill>
                <a:schemeClr val="accent5"/>
              </a:solidFill>
              <a:latin typeface="微软雅黑" panose="020B0503020204020204" charset="-122"/>
              <a:ea typeface="微软雅黑" panose="020B0503020204020204" charset="-122"/>
              <a:sym typeface="+mn-ea"/>
            </a:endParaRPr>
          </a:p>
        </p:txBody>
      </p:sp>
      <p:sp>
        <p:nvSpPr>
          <p:cNvPr id="18" name="内容占位符 2"/>
          <p:cNvSpPr txBox="1"/>
          <p:nvPr/>
        </p:nvSpPr>
        <p:spPr>
          <a:xfrm>
            <a:off x="728345" y="1260475"/>
            <a:ext cx="7536815" cy="1250315"/>
          </a:xfrm>
          <a:prstGeom prst="rect">
            <a:avLst/>
          </a:prstGeom>
        </p:spPr>
        <p:txBody>
          <a:bodyPr lIns="68580" tIns="34290" rIns="68580" bIns="34290"/>
          <a:p>
            <a:pPr indent="0" fontAlgn="base">
              <a:lnSpc>
                <a:spcPts val="2240"/>
              </a:lnSpc>
              <a:spcAft>
                <a:spcPct val="0"/>
              </a:spcAft>
              <a:buFont typeface="Wingdings" panose="05000000000000000000" charset="0"/>
              <a:buNone/>
            </a:pPr>
            <a:r>
              <a:rPr lang="zh-CN" altLang="en-US" sz="1700" dirty="0" smtClean="0">
                <a:latin typeface="微软雅黑" panose="020B0503020204020204" charset="-122"/>
                <a:ea typeface="微软雅黑" panose="020B0503020204020204" charset="-122"/>
                <a:cs typeface="微软雅黑" panose="020B0503020204020204" charset="-122"/>
                <a:sym typeface="+mn-ea"/>
              </a:rPr>
              <a:t>       分布式</a:t>
            </a:r>
            <a:r>
              <a:rPr lang="zh-CN" altLang="en-US" sz="1700" dirty="0">
                <a:latin typeface="微软雅黑" panose="020B0503020204020204" charset="-122"/>
                <a:ea typeface="微软雅黑" panose="020B0503020204020204" charset="-122"/>
                <a:cs typeface="微软雅黑" panose="020B0503020204020204" charset="-122"/>
                <a:sym typeface="+mn-ea"/>
              </a:rPr>
              <a:t>系统中常用</a:t>
            </a:r>
            <a:r>
              <a:rPr lang="zh-CN" altLang="en-US" sz="1700" dirty="0">
                <a:solidFill>
                  <a:srgbClr val="FF0000"/>
                </a:solidFill>
                <a:latin typeface="微软雅黑" panose="020B0503020204020204" charset="-122"/>
                <a:ea typeface="微软雅黑" panose="020B0503020204020204" charset="-122"/>
                <a:cs typeface="微软雅黑" panose="020B0503020204020204" charset="-122"/>
                <a:sym typeface="+mn-ea"/>
              </a:rPr>
              <a:t>有向非循环图（</a:t>
            </a:r>
            <a:r>
              <a:rPr lang="en-US" altLang="zh-CN" sz="1700" dirty="0">
                <a:solidFill>
                  <a:srgbClr val="FF0000"/>
                </a:solidFill>
                <a:latin typeface="微软雅黑" panose="020B0503020204020204" charset="-122"/>
                <a:ea typeface="微软雅黑" panose="020B0503020204020204" charset="-122"/>
                <a:cs typeface="微软雅黑" panose="020B0503020204020204" charset="-122"/>
                <a:sym typeface="+mn-ea"/>
              </a:rPr>
              <a:t>DAG, Directed Acyclic Graph</a:t>
            </a:r>
            <a:r>
              <a:rPr lang="zh-CN" altLang="en-US" sz="1700"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1700" dirty="0">
                <a:latin typeface="微软雅黑" panose="020B0503020204020204" charset="-122"/>
                <a:ea typeface="微软雅黑" panose="020B0503020204020204" charset="-122"/>
                <a:cs typeface="微软雅黑" panose="020B0503020204020204" charset="-122"/>
                <a:sym typeface="+mn-ea"/>
              </a:rPr>
              <a:t>来表征计算流程或计算模型。</a:t>
            </a:r>
            <a:r>
              <a:rPr lang="zh-CN" altLang="en-US" sz="1700" dirty="0" smtClean="0">
                <a:latin typeface="微软雅黑" panose="020B0503020204020204" charset="-122"/>
                <a:ea typeface="微软雅黑" panose="020B0503020204020204" charset="-122"/>
                <a:cs typeface="微软雅黑" panose="020B0503020204020204" charset="-122"/>
                <a:sym typeface="+mn-ea"/>
              </a:rPr>
              <a:t>如下图就</a:t>
            </a:r>
            <a:r>
              <a:rPr lang="zh-CN" altLang="en-US" sz="1700" dirty="0">
                <a:latin typeface="微软雅黑" panose="020B0503020204020204" charset="-122"/>
                <a:ea typeface="微软雅黑" panose="020B0503020204020204" charset="-122"/>
                <a:cs typeface="微软雅黑" panose="020B0503020204020204" charset="-122"/>
                <a:sym typeface="+mn-ea"/>
              </a:rPr>
              <a:t>表示了分布式系统中的链式任务组合，图中的不同颜色节点表示不同阶段的计算任务（或计算对象），而单向箭头则表示了计算步骤的顺序和前后依赖关系。</a:t>
            </a:r>
            <a:endParaRPr kumimoji="1" lang="en-US" altLang="zh-CN" sz="1700" dirty="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pic>
        <p:nvPicPr>
          <p:cNvPr id="14" name="图片 13"/>
          <p:cNvPicPr>
            <a:picLocks noChangeAspect="1"/>
          </p:cNvPicPr>
          <p:nvPr/>
        </p:nvPicPr>
        <p:blipFill>
          <a:blip r:embed="rId1" cstate="print"/>
          <a:stretch>
            <a:fillRect/>
          </a:stretch>
        </p:blipFill>
        <p:spPr>
          <a:xfrm>
            <a:off x="1926590" y="2475865"/>
            <a:ext cx="5234940" cy="22809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054100" y="156845"/>
            <a:ext cx="4879975" cy="349885"/>
            <a:chOff x="1660" y="247"/>
            <a:chExt cx="7685" cy="551"/>
          </a:xfrm>
        </p:grpSpPr>
        <p:sp>
          <p:nvSpPr>
            <p:cNvPr id="9" name="文本框 8"/>
            <p:cNvSpPr txBox="1"/>
            <p:nvPr/>
          </p:nvSpPr>
          <p:spPr>
            <a:xfrm>
              <a:off x="1660" y="247"/>
              <a:ext cx="7685" cy="512"/>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lang="zh-CN" altLang="en-US" sz="1800" dirty="0" smtClean="0">
                  <a:latin typeface="微软雅黑" panose="020B0503020204020204" charset="-122"/>
                  <a:ea typeface="微软雅黑" panose="020B0503020204020204" charset="-122"/>
                  <a:cs typeface="微软雅黑" panose="020B0503020204020204" charset="-122"/>
                </a:rPr>
                <a:t>流计算模型</a:t>
              </a:r>
              <a:endParaRPr lang="zh-CN" altLang="en-US" sz="1800" dirty="0" smtClean="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809" y="798"/>
              <a:ext cx="62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480331"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661364" y="871154"/>
            <a:ext cx="7765449" cy="309245"/>
          </a:xfrm>
          <a:prstGeom prst="rect">
            <a:avLst/>
          </a:prstGeom>
        </p:spPr>
        <p:txBody>
          <a:bodyPr wrap="square" lIns="48381" tIns="24190" rIns="48381" bIns="24190">
            <a:spAutoFit/>
          </a:bodyPr>
          <a:p>
            <a:pPr marL="0" marR="0" algn="l">
              <a:lnSpc>
                <a:spcPct val="100000"/>
              </a:lnSpc>
              <a:spcBef>
                <a:spcPts val="0"/>
              </a:spcBef>
            </a:pPr>
            <a:r>
              <a:rPr lang="zh-CN" altLang="en-US" sz="1700" dirty="0" smtClean="0">
                <a:solidFill>
                  <a:schemeClr val="accent5"/>
                </a:solidFill>
                <a:latin typeface="微软雅黑" panose="020B0503020204020204" charset="-122"/>
                <a:ea typeface="微软雅黑" panose="020B0503020204020204" charset="-122"/>
                <a:sym typeface="+mn-ea"/>
              </a:rPr>
              <a:t>流计算两种主要处理模式</a:t>
            </a:r>
            <a:endParaRPr lang="zh-CN" altLang="en-US" sz="1700" dirty="0" smtClean="0">
              <a:solidFill>
                <a:schemeClr val="accent5"/>
              </a:solidFill>
              <a:latin typeface="微软雅黑" panose="020B0503020204020204" charset="-122"/>
              <a:ea typeface="微软雅黑" panose="020B0503020204020204" charset="-122"/>
              <a:sym typeface="+mn-ea"/>
            </a:endParaRPr>
          </a:p>
        </p:txBody>
      </p:sp>
      <p:sp>
        <p:nvSpPr>
          <p:cNvPr id="18" name="内容占位符 2"/>
          <p:cNvSpPr txBox="1"/>
          <p:nvPr/>
        </p:nvSpPr>
        <p:spPr>
          <a:xfrm>
            <a:off x="728345" y="1260475"/>
            <a:ext cx="7536815" cy="3313430"/>
          </a:xfrm>
          <a:prstGeom prst="rect">
            <a:avLst/>
          </a:prstGeom>
        </p:spPr>
        <p:txBody>
          <a:bodyPr lIns="68580" tIns="34290" rIns="68580" bIns="34290"/>
          <a:p>
            <a:pPr fontAlgn="auto">
              <a:lnSpc>
                <a:spcPct val="150000"/>
              </a:lnSpc>
              <a:buFont typeface="Wingdings" panose="05000000000000000000" pitchFamily="2" charset="2"/>
              <a:buChar char="p"/>
            </a:pPr>
            <a:r>
              <a:rPr lang="en-US" altLang="zh-CN" sz="1700" dirty="0" smtClean="0">
                <a:latin typeface="微软雅黑" panose="020B0503020204020204" charset="-122"/>
                <a:ea typeface="微软雅黑" panose="020B0503020204020204" charset="-122"/>
                <a:cs typeface="微软雅黑" panose="020B0503020204020204" charset="-122"/>
                <a:sym typeface="+mn-ea"/>
              </a:rPr>
              <a:t> Native </a:t>
            </a:r>
            <a:r>
              <a:rPr lang="en-US" altLang="zh-CN" sz="1700" dirty="0">
                <a:latin typeface="微软雅黑" panose="020B0503020204020204" charset="-122"/>
                <a:ea typeface="微软雅黑" panose="020B0503020204020204" charset="-122"/>
                <a:cs typeface="微软雅黑" panose="020B0503020204020204" charset="-122"/>
                <a:sym typeface="+mn-ea"/>
              </a:rPr>
              <a:t>Stream Processing </a:t>
            </a:r>
            <a:r>
              <a:rPr lang="en-US" altLang="zh-CN" sz="1700" dirty="0" smtClean="0">
                <a:latin typeface="微软雅黑" panose="020B0503020204020204" charset="-122"/>
                <a:ea typeface="微软雅黑" panose="020B0503020204020204" charset="-122"/>
                <a:cs typeface="微软雅黑" panose="020B0503020204020204" charset="-122"/>
                <a:sym typeface="+mn-ea"/>
              </a:rPr>
              <a:t>System</a:t>
            </a:r>
            <a:endParaRPr lang="en-US" altLang="zh-CN" sz="1700" dirty="0" smtClean="0">
              <a:latin typeface="微软雅黑" panose="020B0503020204020204" charset="-122"/>
              <a:ea typeface="微软雅黑" panose="020B0503020204020204" charset="-122"/>
              <a:cs typeface="微软雅黑" panose="020B0503020204020204" charset="-122"/>
            </a:endParaRPr>
          </a:p>
          <a:p>
            <a:pPr fontAlgn="auto">
              <a:lnSpc>
                <a:spcPct val="150000"/>
              </a:lnSpc>
              <a:spcBef>
                <a:spcPts val="1200"/>
              </a:spcBef>
            </a:pPr>
            <a:r>
              <a:rPr lang="zh-CN" altLang="en-US" sz="1700" dirty="0" smtClean="0">
                <a:latin typeface="微软雅黑" panose="020B0503020204020204" charset="-122"/>
                <a:ea typeface="微软雅黑" panose="020B0503020204020204" charset="-122"/>
                <a:cs typeface="微软雅黑" panose="020B0503020204020204" charset="-122"/>
                <a:sym typeface="+mn-ea"/>
              </a:rPr>
              <a:t>       基于数据读入</a:t>
            </a:r>
            <a:r>
              <a:rPr lang="zh-CN" altLang="en-US" sz="1700" dirty="0">
                <a:latin typeface="微软雅黑" panose="020B0503020204020204" charset="-122"/>
                <a:ea typeface="微软雅黑" panose="020B0503020204020204" charset="-122"/>
                <a:cs typeface="微软雅黑" panose="020B0503020204020204" charset="-122"/>
                <a:sym typeface="+mn-ea"/>
              </a:rPr>
              <a:t>顺序</a:t>
            </a:r>
            <a:r>
              <a:rPr lang="zh-CN" altLang="en-US" sz="1700" dirty="0">
                <a:solidFill>
                  <a:srgbClr val="FF0000"/>
                </a:solidFill>
                <a:latin typeface="微软雅黑" panose="020B0503020204020204" charset="-122"/>
                <a:ea typeface="微软雅黑" panose="020B0503020204020204" charset="-122"/>
                <a:cs typeface="微软雅黑" panose="020B0503020204020204" charset="-122"/>
                <a:sym typeface="+mn-ea"/>
              </a:rPr>
              <a:t>逐条进行处理</a:t>
            </a:r>
            <a:r>
              <a:rPr lang="zh-CN" altLang="en-US" sz="1700" dirty="0">
                <a:latin typeface="微软雅黑" panose="020B0503020204020204" charset="-122"/>
                <a:ea typeface="微软雅黑" panose="020B0503020204020204" charset="-122"/>
                <a:cs typeface="微软雅黑" panose="020B0503020204020204" charset="-122"/>
                <a:sym typeface="+mn-ea"/>
              </a:rPr>
              <a:t>，每一条数据到达即可得到即时处理（假设系统没有过载</a:t>
            </a:r>
            <a:r>
              <a:rPr lang="zh-CN" altLang="en-US" sz="1700" dirty="0" smtClean="0">
                <a:latin typeface="微软雅黑" panose="020B0503020204020204" charset="-122"/>
                <a:ea typeface="微软雅黑" panose="020B0503020204020204" charset="-122"/>
                <a:cs typeface="微软雅黑" panose="020B0503020204020204" charset="-122"/>
                <a:sym typeface="+mn-ea"/>
              </a:rPr>
              <a:t>），简便易行，系统响应</a:t>
            </a:r>
            <a:r>
              <a:rPr lang="zh-CN" altLang="en-US" sz="1700" dirty="0">
                <a:latin typeface="微软雅黑" panose="020B0503020204020204" charset="-122"/>
                <a:ea typeface="微软雅黑" panose="020B0503020204020204" charset="-122"/>
                <a:cs typeface="微软雅黑" panose="020B0503020204020204" charset="-122"/>
                <a:sym typeface="+mn-ea"/>
              </a:rPr>
              <a:t>性好</a:t>
            </a:r>
            <a:r>
              <a:rPr lang="zh-CN" altLang="en-US" sz="1700" dirty="0" smtClean="0">
                <a:latin typeface="微软雅黑" panose="020B0503020204020204" charset="-122"/>
                <a:ea typeface="微软雅黑" panose="020B0503020204020204" charset="-122"/>
                <a:cs typeface="微软雅黑" panose="020B0503020204020204" charset="-122"/>
                <a:sym typeface="+mn-ea"/>
              </a:rPr>
              <a:t>。但系统吞吐率（</a:t>
            </a:r>
            <a:r>
              <a:rPr lang="en-US" altLang="zh-CN" sz="1700" dirty="0" smtClean="0">
                <a:latin typeface="微软雅黑" panose="020B0503020204020204" charset="-122"/>
                <a:ea typeface="微软雅黑" panose="020B0503020204020204" charset="-122"/>
                <a:cs typeface="微软雅黑" panose="020B0503020204020204" charset="-122"/>
                <a:sym typeface="+mn-ea"/>
              </a:rPr>
              <a:t>throughput</a:t>
            </a:r>
            <a:r>
              <a:rPr lang="zh-CN" altLang="en-US" sz="1700" dirty="0" smtClean="0">
                <a:latin typeface="微软雅黑" panose="020B0503020204020204" charset="-122"/>
                <a:ea typeface="微软雅黑" panose="020B0503020204020204" charset="-122"/>
                <a:cs typeface="微软雅黑" panose="020B0503020204020204" charset="-122"/>
                <a:sym typeface="+mn-ea"/>
              </a:rPr>
              <a:t>）低，容错成本高和容易负载不均衡。</a:t>
            </a:r>
            <a:endParaRPr lang="zh-CN" altLang="en-US" sz="1700" dirty="0" smtClean="0">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spcBef>
                <a:spcPts val="1800"/>
              </a:spcBef>
              <a:buFont typeface="Wingdings" panose="05000000000000000000" pitchFamily="2" charset="2"/>
              <a:buChar char="p"/>
            </a:pPr>
            <a:r>
              <a:rPr lang="en-US" altLang="zh-CN" sz="1700" dirty="0" smtClean="0">
                <a:latin typeface="微软雅黑" panose="020B0503020204020204" charset="-122"/>
                <a:ea typeface="微软雅黑" panose="020B0503020204020204" charset="-122"/>
                <a:cs typeface="微软雅黑" panose="020B0503020204020204" charset="-122"/>
                <a:sym typeface="+mn-ea"/>
              </a:rPr>
              <a:t> Micro-batch </a:t>
            </a:r>
            <a:r>
              <a:rPr lang="en-US" altLang="zh-CN" sz="1700" dirty="0">
                <a:latin typeface="微软雅黑" panose="020B0503020204020204" charset="-122"/>
                <a:ea typeface="微软雅黑" panose="020B0503020204020204" charset="-122"/>
                <a:cs typeface="微软雅黑" panose="020B0503020204020204" charset="-122"/>
                <a:sym typeface="+mn-ea"/>
              </a:rPr>
              <a:t>Stream Processing </a:t>
            </a:r>
            <a:r>
              <a:rPr lang="en-US" altLang="zh-CN" sz="1700" dirty="0" smtClean="0">
                <a:latin typeface="微软雅黑" panose="020B0503020204020204" charset="-122"/>
                <a:ea typeface="微软雅黑" panose="020B0503020204020204" charset="-122"/>
                <a:cs typeface="微软雅黑" panose="020B0503020204020204" charset="-122"/>
                <a:sym typeface="+mn-ea"/>
              </a:rPr>
              <a:t>System</a:t>
            </a:r>
            <a:endParaRPr lang="en-US" altLang="zh-CN" sz="1700" dirty="0" smtClean="0">
              <a:latin typeface="微软雅黑" panose="020B0503020204020204" charset="-122"/>
              <a:ea typeface="微软雅黑" panose="020B0503020204020204" charset="-122"/>
              <a:cs typeface="微软雅黑" panose="020B0503020204020204" charset="-122"/>
            </a:endParaRPr>
          </a:p>
          <a:p>
            <a:pPr fontAlgn="auto">
              <a:lnSpc>
                <a:spcPct val="150000"/>
              </a:lnSpc>
              <a:spcBef>
                <a:spcPts val="1200"/>
              </a:spcBef>
            </a:pPr>
            <a:r>
              <a:rPr lang="en-US" altLang="zh-CN" sz="1700" dirty="0" smtClean="0">
                <a:latin typeface="微软雅黑" panose="020B0503020204020204" charset="-122"/>
                <a:ea typeface="微软雅黑" panose="020B0503020204020204" charset="-122"/>
                <a:cs typeface="微软雅黑" panose="020B0503020204020204" charset="-122"/>
                <a:sym typeface="+mn-ea"/>
              </a:rPr>
              <a:t>       </a:t>
            </a:r>
            <a:r>
              <a:rPr lang="zh-CN" altLang="en-US" sz="1700" dirty="0" smtClean="0">
                <a:latin typeface="微软雅黑" panose="020B0503020204020204" charset="-122"/>
                <a:ea typeface="微软雅黑" panose="020B0503020204020204" charset="-122"/>
                <a:cs typeface="微软雅黑" panose="020B0503020204020204" charset="-122"/>
                <a:sym typeface="+mn-ea"/>
              </a:rPr>
              <a:t>将</a:t>
            </a:r>
            <a:r>
              <a:rPr lang="zh-CN" altLang="en-US" sz="1700" dirty="0">
                <a:latin typeface="微软雅黑" panose="020B0503020204020204" charset="-122"/>
                <a:ea typeface="微软雅黑" panose="020B0503020204020204" charset="-122"/>
                <a:cs typeface="微软雅黑" panose="020B0503020204020204" charset="-122"/>
                <a:sym typeface="+mn-ea"/>
              </a:rPr>
              <a:t>数据流先作预处理，</a:t>
            </a:r>
            <a:r>
              <a:rPr lang="zh-CN" altLang="en-US" sz="1700" dirty="0">
                <a:solidFill>
                  <a:srgbClr val="FF0000"/>
                </a:solidFill>
                <a:latin typeface="微软雅黑" panose="020B0503020204020204" charset="-122"/>
                <a:ea typeface="微软雅黑" panose="020B0503020204020204" charset="-122"/>
                <a:cs typeface="微软雅黑" panose="020B0503020204020204" charset="-122"/>
                <a:sym typeface="+mn-ea"/>
              </a:rPr>
              <a:t>打包成含多条数据</a:t>
            </a:r>
            <a:r>
              <a:rPr lang="zh-CN" altLang="en-US" sz="1700" dirty="0">
                <a:latin typeface="微软雅黑" panose="020B0503020204020204" charset="-122"/>
                <a:ea typeface="微软雅黑" panose="020B0503020204020204" charset="-122"/>
                <a:cs typeface="微软雅黑" panose="020B0503020204020204" charset="-122"/>
                <a:sym typeface="+mn-ea"/>
              </a:rPr>
              <a:t>的</a:t>
            </a:r>
            <a:r>
              <a:rPr lang="en-US" altLang="zh-CN" sz="1700" dirty="0">
                <a:latin typeface="微软雅黑" panose="020B0503020204020204" charset="-122"/>
                <a:ea typeface="微软雅黑" panose="020B0503020204020204" charset="-122"/>
                <a:cs typeface="微软雅黑" panose="020B0503020204020204" charset="-122"/>
                <a:sym typeface="+mn-ea"/>
              </a:rPr>
              <a:t>batch</a:t>
            </a:r>
            <a:r>
              <a:rPr lang="zh-CN" altLang="en-US" sz="1700" dirty="0">
                <a:latin typeface="微软雅黑" panose="020B0503020204020204" charset="-122"/>
                <a:ea typeface="微软雅黑" panose="020B0503020204020204" charset="-122"/>
                <a:cs typeface="微软雅黑" panose="020B0503020204020204" charset="-122"/>
                <a:sym typeface="+mn-ea"/>
              </a:rPr>
              <a:t>（批次）</a:t>
            </a:r>
            <a:r>
              <a:rPr lang="zh-CN" altLang="en-US" sz="1700" dirty="0" smtClean="0">
                <a:latin typeface="微软雅黑" panose="020B0503020204020204" charset="-122"/>
                <a:ea typeface="微软雅黑" panose="020B0503020204020204" charset="-122"/>
                <a:cs typeface="微软雅黑" panose="020B0503020204020204" charset="-122"/>
                <a:sym typeface="+mn-ea"/>
              </a:rPr>
              <a:t>再传送给</a:t>
            </a:r>
            <a:r>
              <a:rPr lang="zh-CN" altLang="en-US" sz="1700" dirty="0">
                <a:latin typeface="微软雅黑" panose="020B0503020204020204" charset="-122"/>
                <a:ea typeface="微软雅黑" panose="020B0503020204020204" charset="-122"/>
                <a:cs typeface="微软雅黑" panose="020B0503020204020204" charset="-122"/>
                <a:sym typeface="+mn-ea"/>
              </a:rPr>
              <a:t>系统</a:t>
            </a:r>
            <a:r>
              <a:rPr lang="zh-CN" altLang="en-US" sz="1700" dirty="0" smtClean="0">
                <a:latin typeface="微软雅黑" panose="020B0503020204020204" charset="-122"/>
                <a:ea typeface="微软雅黑" panose="020B0503020204020204" charset="-122"/>
                <a:cs typeface="微软雅黑" panose="020B0503020204020204" charset="-122"/>
                <a:sym typeface="+mn-ea"/>
              </a:rPr>
              <a:t>处理，系统吞吐率高，但延迟时间长。</a:t>
            </a:r>
            <a:endParaRPr lang="zh-CN" altLang="en-US" sz="1700" dirty="0">
              <a:latin typeface="微软雅黑" panose="020B0503020204020204" charset="-122"/>
              <a:ea typeface="微软雅黑" panose="020B0503020204020204" charset="-122"/>
              <a:cs typeface="微软雅黑" panose="020B0503020204020204" charset="-122"/>
            </a:endParaRPr>
          </a:p>
          <a:p>
            <a:pPr fontAlgn="auto">
              <a:lnSpc>
                <a:spcPct val="150000"/>
              </a:lnSpc>
              <a:spcBef>
                <a:spcPts val="1200"/>
              </a:spcBef>
            </a:pPr>
            <a:endParaRPr kumimoji="1" lang="en-US" altLang="zh-CN" sz="1700" dirty="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054100" y="156845"/>
            <a:ext cx="4879975" cy="349885"/>
            <a:chOff x="1660" y="247"/>
            <a:chExt cx="7685" cy="551"/>
          </a:xfrm>
        </p:grpSpPr>
        <p:sp>
          <p:nvSpPr>
            <p:cNvPr id="9" name="文本框 8"/>
            <p:cNvSpPr txBox="1"/>
            <p:nvPr/>
          </p:nvSpPr>
          <p:spPr>
            <a:xfrm>
              <a:off x="1660" y="247"/>
              <a:ext cx="7685" cy="512"/>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lang="zh-CN" altLang="en-US" sz="1800" dirty="0" smtClean="0">
                  <a:latin typeface="微软雅黑" panose="020B0503020204020204" charset="-122"/>
                  <a:ea typeface="微软雅黑" panose="020B0503020204020204" charset="-122"/>
                  <a:cs typeface="微软雅黑" panose="020B0503020204020204" charset="-122"/>
                </a:rPr>
                <a:t>流计算模型</a:t>
              </a:r>
              <a:endParaRPr lang="zh-CN" altLang="en-US" sz="1800" dirty="0" smtClean="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809" y="798"/>
              <a:ext cx="62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480331"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0" name="TextBox 11"/>
          <p:cNvSpPr txBox="1"/>
          <p:nvPr/>
        </p:nvSpPr>
        <p:spPr>
          <a:xfrm>
            <a:off x="510540" y="722630"/>
            <a:ext cx="4149090" cy="1198880"/>
          </a:xfrm>
          <a:prstGeom prst="rect">
            <a:avLst/>
          </a:prstGeom>
          <a:noFill/>
        </p:spPr>
        <p:txBody>
          <a:bodyPr wrap="square" rtlCol="0">
            <a:spAutoFit/>
          </a:bodyPr>
          <a:p>
            <a:r>
              <a:rPr lang="en-US" altLang="zh-CN" sz="1800" dirty="0" smtClean="0">
                <a:latin typeface="微软雅黑" panose="020B0503020204020204" charset="-122"/>
                <a:ea typeface="微软雅黑" panose="020B0503020204020204" charset="-122"/>
                <a:cs typeface="微软雅黑" panose="020B0503020204020204" charset="-122"/>
                <a:sym typeface="+mn-ea"/>
              </a:rPr>
              <a:t>Native </a:t>
            </a:r>
            <a:r>
              <a:rPr lang="en-US" altLang="zh-CN" sz="1800" dirty="0">
                <a:latin typeface="微软雅黑" panose="020B0503020204020204" charset="-122"/>
                <a:ea typeface="微软雅黑" panose="020B0503020204020204" charset="-122"/>
                <a:cs typeface="微软雅黑" panose="020B0503020204020204" charset="-122"/>
                <a:sym typeface="+mn-ea"/>
              </a:rPr>
              <a:t>Stream Processing System</a:t>
            </a:r>
            <a:r>
              <a:rPr lang="zh-CN" altLang="en-US" sz="1800" dirty="0">
                <a:latin typeface="微软雅黑" panose="020B0503020204020204" charset="-122"/>
                <a:ea typeface="微软雅黑" panose="020B0503020204020204" charset="-122"/>
                <a:cs typeface="微软雅黑" panose="020B0503020204020204" charset="-122"/>
                <a:sym typeface="+mn-ea"/>
              </a:rPr>
              <a:t>是基于数据按其读入顺序逐条进行处理，每一条数据到达即可得到即时处理（假设系统没有过载），系统响应性好</a:t>
            </a:r>
            <a:r>
              <a:rPr lang="zh-CN" altLang="en-US" sz="1800" dirty="0" smtClean="0">
                <a:latin typeface="微软雅黑" panose="020B0503020204020204" charset="-122"/>
                <a:ea typeface="微软雅黑" panose="020B0503020204020204" charset="-122"/>
                <a:cs typeface="微软雅黑" panose="020B0503020204020204" charset="-122"/>
                <a:sym typeface="+mn-ea"/>
              </a:rPr>
              <a:t>。</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14" name="图片 13"/>
          <p:cNvPicPr>
            <a:picLocks noChangeAspect="1"/>
          </p:cNvPicPr>
          <p:nvPr/>
        </p:nvPicPr>
        <p:blipFill>
          <a:blip r:embed="rId1" cstate="print"/>
          <a:stretch>
            <a:fillRect/>
          </a:stretch>
        </p:blipFill>
        <p:spPr>
          <a:xfrm>
            <a:off x="4660265" y="1377315"/>
            <a:ext cx="3749040" cy="1471295"/>
          </a:xfrm>
          <a:prstGeom prst="rect">
            <a:avLst/>
          </a:prstGeom>
        </p:spPr>
      </p:pic>
      <p:sp>
        <p:nvSpPr>
          <p:cNvPr id="15" name="TextBox 12"/>
          <p:cNvSpPr txBox="1"/>
          <p:nvPr/>
        </p:nvSpPr>
        <p:spPr>
          <a:xfrm>
            <a:off x="510540" y="2181860"/>
            <a:ext cx="3945890" cy="2306955"/>
          </a:xfrm>
          <a:prstGeom prst="rect">
            <a:avLst/>
          </a:prstGeom>
          <a:noFill/>
        </p:spPr>
        <p:txBody>
          <a:bodyPr wrap="square" rtlCol="0">
            <a:spAutoFit/>
          </a:bodyPr>
          <a:p>
            <a:r>
              <a:rPr lang="en-US" altLang="zh-CN" sz="1800">
                <a:latin typeface="微软雅黑" panose="020B0503020204020204" charset="-122"/>
                <a:ea typeface="微软雅黑" panose="020B0503020204020204" charset="-122"/>
                <a:cs typeface="微软雅黑" panose="020B0503020204020204" charset="-122"/>
                <a:sym typeface="+mn-ea"/>
              </a:rPr>
              <a:t>Micro-batch Stream Processing System</a:t>
            </a:r>
            <a:r>
              <a:rPr lang="zh-CN" altLang="en-US" sz="1800">
                <a:latin typeface="微软雅黑" panose="020B0503020204020204" charset="-122"/>
                <a:ea typeface="微软雅黑" panose="020B0503020204020204" charset="-122"/>
                <a:cs typeface="微软雅黑" panose="020B0503020204020204" charset="-122"/>
                <a:sym typeface="+mn-ea"/>
              </a:rPr>
              <a:t>是将数据流先作预处理，打包成含多条数据的</a:t>
            </a:r>
            <a:r>
              <a:rPr lang="en-US" altLang="zh-CN" sz="1800">
                <a:latin typeface="微软雅黑" panose="020B0503020204020204" charset="-122"/>
                <a:ea typeface="微软雅黑" panose="020B0503020204020204" charset="-122"/>
                <a:cs typeface="微软雅黑" panose="020B0503020204020204" charset="-122"/>
                <a:sym typeface="+mn-ea"/>
              </a:rPr>
              <a:t>batch</a:t>
            </a:r>
            <a:r>
              <a:rPr lang="zh-CN" altLang="en-US" sz="1800">
                <a:latin typeface="微软雅黑" panose="020B0503020204020204" charset="-122"/>
                <a:ea typeface="微软雅黑" panose="020B0503020204020204" charset="-122"/>
                <a:cs typeface="微软雅黑" panose="020B0503020204020204" charset="-122"/>
                <a:sym typeface="+mn-ea"/>
              </a:rPr>
              <a:t>（批次）再交给系统处理。逐条处理模式简便易行，系统延迟性也是最低的，但它至少存在两个问题：一是系统吞吐率（</a:t>
            </a:r>
            <a:r>
              <a:rPr lang="en-US" altLang="zh-CN" sz="1800">
                <a:latin typeface="微软雅黑" panose="020B0503020204020204" charset="-122"/>
                <a:ea typeface="微软雅黑" panose="020B0503020204020204" charset="-122"/>
                <a:cs typeface="微软雅黑" panose="020B0503020204020204" charset="-122"/>
                <a:sym typeface="+mn-ea"/>
              </a:rPr>
              <a:t>throughput</a:t>
            </a:r>
            <a:r>
              <a:rPr lang="zh-CN" altLang="en-US" sz="1800">
                <a:latin typeface="微软雅黑" panose="020B0503020204020204" charset="-122"/>
                <a:ea typeface="微软雅黑" panose="020B0503020204020204" charset="-122"/>
                <a:cs typeface="微软雅黑" panose="020B0503020204020204" charset="-122"/>
                <a:sym typeface="+mn-ea"/>
              </a:rPr>
              <a:t>）低；二是容错成本高和容易负载不均衡。</a:t>
            </a:r>
            <a:endParaRPr lang="zh-CN" altLang="en-US" sz="1800" dirty="0">
              <a:latin typeface="微软雅黑" panose="020B0503020204020204" charset="-122"/>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cstate="print"/>
          <a:stretch>
            <a:fillRect/>
          </a:stretch>
        </p:blipFill>
        <p:spPr>
          <a:xfrm>
            <a:off x="4456430" y="3238500"/>
            <a:ext cx="4001770" cy="15189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054100" y="156845"/>
            <a:ext cx="4879975" cy="349885"/>
            <a:chOff x="1660" y="247"/>
            <a:chExt cx="7685" cy="551"/>
          </a:xfrm>
        </p:grpSpPr>
        <p:sp>
          <p:nvSpPr>
            <p:cNvPr id="9" name="文本框 8"/>
            <p:cNvSpPr txBox="1"/>
            <p:nvPr/>
          </p:nvSpPr>
          <p:spPr>
            <a:xfrm>
              <a:off x="1660" y="247"/>
              <a:ext cx="7685" cy="512"/>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lang="zh-CN" altLang="en-US" sz="1800" dirty="0" smtClean="0">
                  <a:latin typeface="微软雅黑" panose="020B0503020204020204" charset="-122"/>
                  <a:ea typeface="微软雅黑" panose="020B0503020204020204" charset="-122"/>
                  <a:cs typeface="微软雅黑" panose="020B0503020204020204" charset="-122"/>
                </a:rPr>
                <a:t>流计算模型</a:t>
              </a:r>
              <a:endParaRPr lang="zh-CN" altLang="en-US" sz="1800" dirty="0" smtClean="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809" y="798"/>
              <a:ext cx="62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480331"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661364" y="871154"/>
            <a:ext cx="7765449" cy="309245"/>
          </a:xfrm>
          <a:prstGeom prst="rect">
            <a:avLst/>
          </a:prstGeom>
        </p:spPr>
        <p:txBody>
          <a:bodyPr wrap="square" lIns="48381" tIns="24190" rIns="48381" bIns="24190">
            <a:spAutoFit/>
          </a:bodyPr>
          <a:p>
            <a:pPr marL="0" marR="0" algn="l">
              <a:lnSpc>
                <a:spcPct val="100000"/>
              </a:lnSpc>
              <a:spcBef>
                <a:spcPts val="0"/>
              </a:spcBef>
            </a:pPr>
            <a:r>
              <a:rPr lang="zh-CN" altLang="en-US" sz="1700" dirty="0" smtClean="0">
                <a:solidFill>
                  <a:schemeClr val="accent5"/>
                </a:solidFill>
                <a:latin typeface="微软雅黑" panose="020B0503020204020204" charset="-122"/>
                <a:ea typeface="微软雅黑" panose="020B0503020204020204" charset="-122"/>
                <a:sym typeface="+mn-ea"/>
              </a:rPr>
              <a:t>流计算性能参数</a:t>
            </a:r>
            <a:endParaRPr lang="zh-CN" altLang="en-US" sz="1700" dirty="0" smtClean="0">
              <a:solidFill>
                <a:schemeClr val="accent5"/>
              </a:solidFill>
              <a:latin typeface="微软雅黑" panose="020B0503020204020204" charset="-122"/>
              <a:ea typeface="微软雅黑" panose="020B0503020204020204" charset="-122"/>
              <a:sym typeface="+mn-ea"/>
            </a:endParaRPr>
          </a:p>
        </p:txBody>
      </p:sp>
      <p:sp>
        <p:nvSpPr>
          <p:cNvPr id="18" name="内容占位符 2"/>
          <p:cNvSpPr txBox="1"/>
          <p:nvPr/>
        </p:nvSpPr>
        <p:spPr>
          <a:xfrm>
            <a:off x="728345" y="1260475"/>
            <a:ext cx="7536815" cy="1647190"/>
          </a:xfrm>
          <a:prstGeom prst="rect">
            <a:avLst/>
          </a:prstGeom>
        </p:spPr>
        <p:txBody>
          <a:bodyPr lIns="68580" tIns="34290" rIns="68580" bIns="34290"/>
          <a:p>
            <a:pPr fontAlgn="auto">
              <a:lnSpc>
                <a:spcPct val="100000"/>
              </a:lnSpc>
              <a:spcBef>
                <a:spcPts val="0"/>
              </a:spcBef>
            </a:pPr>
            <a:r>
              <a:rPr lang="zh-CN" altLang="en-US" sz="1700" b="1" dirty="0" smtClean="0">
                <a:latin typeface="微软雅黑" panose="020B0503020204020204" charset="-122"/>
                <a:ea typeface="微软雅黑" panose="020B0503020204020204" charset="-122"/>
                <a:cs typeface="微软雅黑" panose="020B0503020204020204" charset="-122"/>
                <a:sym typeface="+mn-ea"/>
              </a:rPr>
              <a:t>       系统</a:t>
            </a:r>
            <a:r>
              <a:rPr lang="zh-CN" altLang="en-US" sz="1700" b="1" dirty="0">
                <a:latin typeface="微软雅黑" panose="020B0503020204020204" charset="-122"/>
                <a:ea typeface="微软雅黑" panose="020B0503020204020204" charset="-122"/>
                <a:cs typeface="微软雅黑" panose="020B0503020204020204" charset="-122"/>
                <a:sym typeface="+mn-ea"/>
              </a:rPr>
              <a:t>吞吐率（</a:t>
            </a:r>
            <a:r>
              <a:rPr lang="en-US" altLang="zh-CN" sz="1700" b="1" dirty="0">
                <a:latin typeface="微软雅黑" panose="020B0503020204020204" charset="-122"/>
                <a:ea typeface="微软雅黑" panose="020B0503020204020204" charset="-122"/>
                <a:cs typeface="微软雅黑" panose="020B0503020204020204" charset="-122"/>
                <a:sym typeface="+mn-ea"/>
              </a:rPr>
              <a:t>system throughput</a:t>
            </a:r>
            <a:r>
              <a:rPr lang="zh-CN" altLang="en-US" sz="1700" b="1" dirty="0" smtClean="0">
                <a:latin typeface="微软雅黑" panose="020B0503020204020204" charset="-122"/>
                <a:ea typeface="微软雅黑" panose="020B0503020204020204" charset="-122"/>
                <a:cs typeface="微软雅黑" panose="020B0503020204020204" charset="-122"/>
                <a:sym typeface="+mn-ea"/>
              </a:rPr>
              <a:t>）</a:t>
            </a:r>
            <a:r>
              <a:rPr lang="zh-CN" altLang="en-US" sz="1700" dirty="0" smtClean="0">
                <a:latin typeface="微软雅黑" panose="020B0503020204020204" charset="-122"/>
                <a:ea typeface="微软雅黑" panose="020B0503020204020204" charset="-122"/>
                <a:cs typeface="微软雅黑" panose="020B0503020204020204" charset="-122"/>
                <a:sym typeface="+mn-ea"/>
              </a:rPr>
              <a:t>：指</a:t>
            </a:r>
            <a:r>
              <a:rPr lang="zh-CN" altLang="en-US" sz="1700" dirty="0">
                <a:latin typeface="微软雅黑" panose="020B0503020204020204" charset="-122"/>
                <a:ea typeface="微软雅黑" panose="020B0503020204020204" charset="-122"/>
                <a:cs typeface="微软雅黑" panose="020B0503020204020204" charset="-122"/>
                <a:sym typeface="+mn-ea"/>
              </a:rPr>
              <a:t>单位时间内</a:t>
            </a:r>
            <a:r>
              <a:rPr lang="zh-CN" altLang="en-US" sz="1700" dirty="0">
                <a:solidFill>
                  <a:srgbClr val="FF0000"/>
                </a:solidFill>
                <a:latin typeface="微软雅黑" panose="020B0503020204020204" charset="-122"/>
                <a:ea typeface="微软雅黑" panose="020B0503020204020204" charset="-122"/>
                <a:cs typeface="微软雅黑" panose="020B0503020204020204" charset="-122"/>
                <a:sym typeface="+mn-ea"/>
              </a:rPr>
              <a:t>系统处理的数据量</a:t>
            </a:r>
            <a:r>
              <a:rPr lang="zh-CN" altLang="en-US" sz="1700" dirty="0">
                <a:latin typeface="微软雅黑" panose="020B0503020204020204" charset="-122"/>
                <a:ea typeface="微软雅黑" panose="020B0503020204020204" charset="-122"/>
                <a:cs typeface="微软雅黑" panose="020B0503020204020204" charset="-122"/>
                <a:sym typeface="+mn-ea"/>
              </a:rPr>
              <a:t>或完成的任务数</a:t>
            </a:r>
            <a:r>
              <a:rPr lang="zh-CN" altLang="en-US" sz="1700" dirty="0" smtClean="0">
                <a:latin typeface="微软雅黑" panose="020B0503020204020204" charset="-122"/>
                <a:ea typeface="微软雅黑" panose="020B0503020204020204" charset="-122"/>
                <a:cs typeface="微软雅黑" panose="020B0503020204020204" charset="-122"/>
                <a:sym typeface="+mn-ea"/>
              </a:rPr>
              <a:t>。</a:t>
            </a:r>
            <a:endParaRPr lang="en-US" altLang="zh-CN" sz="1700" dirty="0" smtClean="0">
              <a:latin typeface="微软雅黑" panose="020B0503020204020204" charset="-122"/>
              <a:ea typeface="微软雅黑" panose="020B0503020204020204" charset="-122"/>
              <a:cs typeface="微软雅黑" panose="020B0503020204020204" charset="-122"/>
            </a:endParaRPr>
          </a:p>
          <a:p>
            <a:pPr fontAlgn="auto">
              <a:lnSpc>
                <a:spcPct val="100000"/>
              </a:lnSpc>
              <a:spcBef>
                <a:spcPts val="0"/>
              </a:spcBef>
            </a:pPr>
            <a:r>
              <a:rPr lang="zh-CN" altLang="en-US" sz="1700" dirty="0" smtClean="0">
                <a:latin typeface="微软雅黑" panose="020B0503020204020204" charset="-122"/>
                <a:ea typeface="微软雅黑" panose="020B0503020204020204" charset="-122"/>
                <a:cs typeface="微软雅黑" panose="020B0503020204020204" charset="-122"/>
                <a:sym typeface="+mn-ea"/>
              </a:rPr>
              <a:t>       对于</a:t>
            </a:r>
            <a:r>
              <a:rPr lang="en-US" altLang="zh-CN" sz="1700" dirty="0" smtClean="0">
                <a:latin typeface="微软雅黑" panose="020B0503020204020204" charset="-122"/>
                <a:ea typeface="微软雅黑" panose="020B0503020204020204" charset="-122"/>
                <a:cs typeface="微软雅黑" panose="020B0503020204020204" charset="-122"/>
                <a:sym typeface="+mn-ea"/>
              </a:rPr>
              <a:t>Client/Server</a:t>
            </a:r>
            <a:r>
              <a:rPr lang="zh-CN" altLang="en-US" sz="1700" dirty="0">
                <a:latin typeface="微软雅黑" panose="020B0503020204020204" charset="-122"/>
                <a:ea typeface="微软雅黑" panose="020B0503020204020204" charset="-122"/>
                <a:cs typeface="微软雅黑" panose="020B0503020204020204" charset="-122"/>
                <a:sym typeface="+mn-ea"/>
              </a:rPr>
              <a:t>系统而言，</a:t>
            </a:r>
            <a:r>
              <a:rPr lang="zh-CN" altLang="en-US" sz="1700" dirty="0">
                <a:solidFill>
                  <a:srgbClr val="FF0000"/>
                </a:solidFill>
                <a:latin typeface="微软雅黑" panose="020B0503020204020204" charset="-122"/>
                <a:ea typeface="微软雅黑" panose="020B0503020204020204" charset="-122"/>
                <a:cs typeface="微软雅黑" panose="020B0503020204020204" charset="-122"/>
                <a:sym typeface="+mn-ea"/>
              </a:rPr>
              <a:t>服务器端的吞吐率</a:t>
            </a:r>
            <a:r>
              <a:rPr lang="zh-CN" altLang="en-US" sz="1700" dirty="0">
                <a:latin typeface="微软雅黑" panose="020B0503020204020204" charset="-122"/>
                <a:ea typeface="微软雅黑" panose="020B0503020204020204" charset="-122"/>
                <a:cs typeface="微软雅黑" panose="020B0503020204020204" charset="-122"/>
                <a:sym typeface="+mn-ea"/>
              </a:rPr>
              <a:t>是指服务器在单位时间内对所有的客户端完成的任务</a:t>
            </a:r>
            <a:r>
              <a:rPr lang="zh-CN" altLang="en-US" sz="1700" dirty="0" smtClean="0">
                <a:latin typeface="微软雅黑" panose="020B0503020204020204" charset="-122"/>
                <a:ea typeface="微软雅黑" panose="020B0503020204020204" charset="-122"/>
                <a:cs typeface="微软雅黑" panose="020B0503020204020204" charset="-122"/>
                <a:sym typeface="+mn-ea"/>
              </a:rPr>
              <a:t>数；</a:t>
            </a:r>
            <a:r>
              <a:rPr lang="zh-CN" altLang="en-US" sz="1700" dirty="0">
                <a:latin typeface="微软雅黑" panose="020B0503020204020204" charset="-122"/>
                <a:ea typeface="微软雅黑" panose="020B0503020204020204" charset="-122"/>
                <a:cs typeface="微软雅黑" panose="020B0503020204020204" charset="-122"/>
                <a:sym typeface="+mn-ea"/>
              </a:rPr>
              <a:t>客户端的吞吐率则是指对单个客户而言服务器在单位时间内完成的该客户提交的任务</a:t>
            </a:r>
            <a:r>
              <a:rPr lang="zh-CN" altLang="en-US" sz="1700" dirty="0" smtClean="0">
                <a:latin typeface="微软雅黑" panose="020B0503020204020204" charset="-122"/>
                <a:ea typeface="微软雅黑" panose="020B0503020204020204" charset="-122"/>
                <a:cs typeface="微软雅黑" panose="020B0503020204020204" charset="-122"/>
                <a:sym typeface="+mn-ea"/>
              </a:rPr>
              <a:t>数目。</a:t>
            </a:r>
            <a:r>
              <a:rPr lang="zh-CN" altLang="en-US" sz="1700" dirty="0">
                <a:latin typeface="微软雅黑" panose="020B0503020204020204" charset="-122"/>
                <a:ea typeface="微软雅黑" panose="020B0503020204020204" charset="-122"/>
                <a:cs typeface="微软雅黑" panose="020B0503020204020204" charset="-122"/>
                <a:sym typeface="+mn-ea"/>
              </a:rPr>
              <a:t>在讨论系统吞吐率时，我们一般是指的服务器端的吞吐率。</a:t>
            </a:r>
            <a:endParaRPr kumimoji="1" lang="en-US" altLang="zh-CN" sz="1700" dirty="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pic>
        <p:nvPicPr>
          <p:cNvPr id="19" name="Picture 2" descr="C:\Users\朱迅\AppData\Local\Temp\ksohtml\wps2C09.tmp.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97355" y="2907665"/>
            <a:ext cx="5750224" cy="151437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
          <p:cNvSpPr>
            <a:spLocks noChangeArrowheads="1"/>
          </p:cNvSpPr>
          <p:nvPr/>
        </p:nvSpPr>
        <p:spPr bwMode="auto">
          <a:xfrm>
            <a:off x="1362075" y="4422775"/>
            <a:ext cx="614934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（a）服务器端吞吐率 </a:t>
            </a:r>
            <a:r>
              <a:rPr kumimoji="0" lang="en-US" altLang="zh-CN" sz="16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         </a:t>
            </a:r>
            <a:r>
              <a:rPr kumimoji="0" lang="zh-CN" altLang="zh-CN" sz="16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          （b）客户端吞吐率</a:t>
            </a:r>
            <a:endParaRPr kumimoji="0" lang="zh-CN" altLang="zh-CN" sz="16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stretch>
            <a:fillRect/>
          </a:stretch>
        </p:blipFill>
        <p:spPr>
          <a:xfrm>
            <a:off x="2372995" y="2954020"/>
            <a:ext cx="4398645" cy="1795145"/>
          </a:xfrm>
          <a:prstGeom prst="rect">
            <a:avLst/>
          </a:prstGeom>
        </p:spPr>
      </p:pic>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1054100" y="156845"/>
            <a:ext cx="4879975" cy="349885"/>
            <a:chOff x="1660" y="247"/>
            <a:chExt cx="7685" cy="551"/>
          </a:xfrm>
        </p:grpSpPr>
        <p:sp>
          <p:nvSpPr>
            <p:cNvPr id="9" name="文本框 8"/>
            <p:cNvSpPr txBox="1"/>
            <p:nvPr/>
          </p:nvSpPr>
          <p:spPr>
            <a:xfrm>
              <a:off x="1660" y="247"/>
              <a:ext cx="7685" cy="512"/>
            </a:xfrm>
            <a:prstGeom prst="rect">
              <a:avLst/>
            </a:prstGeom>
            <a:noFill/>
          </p:spPr>
          <p:txBody>
            <a:bodyPr wrap="square" lIns="48381" tIns="24190" rIns="48381" bIns="24190" rtlCol="0">
              <a:spAutoFit/>
            </a:bodyPr>
            <a:lstStyle/>
            <a:p>
              <a:r>
                <a:rPr lang="en-US" altLang="zh-CN" sz="1800" dirty="0" smtClean="0">
                  <a:latin typeface="微软雅黑" panose="020B0503020204020204" charset="-122"/>
                  <a:ea typeface="微软雅黑" panose="020B0503020204020204" charset="-122"/>
                  <a:cs typeface="微软雅黑" panose="020B0503020204020204" charset="-122"/>
                </a:rPr>
                <a:t>13.1  </a:t>
              </a:r>
              <a:r>
                <a:rPr lang="zh-CN" altLang="en-US" sz="1800" dirty="0" smtClean="0">
                  <a:latin typeface="微软雅黑" panose="020B0503020204020204" charset="-122"/>
                  <a:ea typeface="微软雅黑" panose="020B0503020204020204" charset="-122"/>
                  <a:cs typeface="微软雅黑" panose="020B0503020204020204" charset="-122"/>
                </a:rPr>
                <a:t>流计算模型</a:t>
              </a:r>
              <a:endParaRPr lang="zh-CN" altLang="en-US" sz="1800" dirty="0" smtClean="0">
                <a:latin typeface="微软雅黑" panose="020B0503020204020204" charset="-122"/>
                <a:ea typeface="微软雅黑" panose="020B0503020204020204" charset="-122"/>
                <a:cs typeface="微软雅黑" panose="020B0503020204020204" charset="-122"/>
              </a:endParaRPr>
            </a:p>
          </p:txBody>
        </p:sp>
        <p:cxnSp>
          <p:nvCxnSpPr>
            <p:cNvPr id="11" name="直接连接符 13"/>
            <p:cNvCxnSpPr/>
            <p:nvPr/>
          </p:nvCxnSpPr>
          <p:spPr>
            <a:xfrm>
              <a:off x="1809" y="798"/>
              <a:ext cx="62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480331"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661364" y="871154"/>
            <a:ext cx="7765449" cy="309245"/>
          </a:xfrm>
          <a:prstGeom prst="rect">
            <a:avLst/>
          </a:prstGeom>
        </p:spPr>
        <p:txBody>
          <a:bodyPr wrap="square" lIns="48381" tIns="24190" rIns="48381" bIns="24190">
            <a:spAutoFit/>
          </a:bodyPr>
          <a:p>
            <a:pPr marL="0" marR="0" algn="l">
              <a:lnSpc>
                <a:spcPct val="100000"/>
              </a:lnSpc>
              <a:spcBef>
                <a:spcPts val="0"/>
              </a:spcBef>
            </a:pPr>
            <a:r>
              <a:rPr lang="zh-CN" altLang="en-US" sz="1700" dirty="0" smtClean="0">
                <a:solidFill>
                  <a:schemeClr val="accent5"/>
                </a:solidFill>
                <a:latin typeface="微软雅黑" panose="020B0503020204020204" charset="-122"/>
                <a:ea typeface="微软雅黑" panose="020B0503020204020204" charset="-122"/>
                <a:sym typeface="+mn-ea"/>
              </a:rPr>
              <a:t>流计算性能参数</a:t>
            </a:r>
            <a:endParaRPr lang="zh-CN" altLang="en-US" sz="1700" dirty="0" smtClean="0">
              <a:solidFill>
                <a:schemeClr val="accent5"/>
              </a:solidFill>
              <a:latin typeface="微软雅黑" panose="020B0503020204020204" charset="-122"/>
              <a:ea typeface="微软雅黑" panose="020B0503020204020204" charset="-122"/>
              <a:sym typeface="+mn-ea"/>
            </a:endParaRPr>
          </a:p>
        </p:txBody>
      </p:sp>
      <p:sp>
        <p:nvSpPr>
          <p:cNvPr id="18" name="内容占位符 2"/>
          <p:cNvSpPr txBox="1"/>
          <p:nvPr/>
        </p:nvSpPr>
        <p:spPr>
          <a:xfrm>
            <a:off x="728345" y="1260475"/>
            <a:ext cx="7536815" cy="2104390"/>
          </a:xfrm>
          <a:prstGeom prst="rect">
            <a:avLst/>
          </a:prstGeom>
        </p:spPr>
        <p:txBody>
          <a:bodyPr lIns="68580" tIns="34290" rIns="68580" bIns="34290"/>
          <a:p>
            <a:pPr fontAlgn="auto">
              <a:lnSpc>
                <a:spcPct val="100000"/>
              </a:lnSpc>
              <a:spcBef>
                <a:spcPts val="0"/>
              </a:spcBef>
              <a:spcAft>
                <a:spcPts val="0"/>
              </a:spcAft>
            </a:pPr>
            <a:r>
              <a:rPr lang="zh-CN" altLang="en-US" sz="1600" b="1" dirty="0">
                <a:latin typeface="微软雅黑" panose="020B0503020204020204" charset="-122"/>
                <a:ea typeface="微软雅黑" panose="020B0503020204020204" charset="-122"/>
                <a:cs typeface="微软雅黑" panose="020B0503020204020204" charset="-122"/>
                <a:sym typeface="+mn-ea"/>
              </a:rPr>
              <a:t>系统响应时延（</a:t>
            </a:r>
            <a:r>
              <a:rPr lang="en-US" altLang="zh-CN" sz="1600" b="1" dirty="0">
                <a:latin typeface="微软雅黑" panose="020B0503020204020204" charset="-122"/>
                <a:ea typeface="微软雅黑" panose="020B0503020204020204" charset="-122"/>
                <a:cs typeface="微软雅黑" panose="020B0503020204020204" charset="-122"/>
                <a:sym typeface="+mn-ea"/>
              </a:rPr>
              <a:t>response delay</a:t>
            </a:r>
            <a:r>
              <a:rPr lang="zh-CN" altLang="en-US" sz="1600" b="1" dirty="0" smtClean="0">
                <a:latin typeface="微软雅黑" panose="020B0503020204020204" charset="-122"/>
                <a:ea typeface="微软雅黑" panose="020B0503020204020204" charset="-122"/>
                <a:cs typeface="微软雅黑" panose="020B0503020204020204" charset="-122"/>
                <a:sym typeface="+mn-ea"/>
              </a:rPr>
              <a:t>）</a:t>
            </a:r>
            <a:r>
              <a:rPr lang="zh-CN" altLang="en-US" sz="1600" dirty="0" smtClean="0">
                <a:latin typeface="微软雅黑" panose="020B0503020204020204" charset="-122"/>
                <a:ea typeface="微软雅黑" panose="020B0503020204020204" charset="-122"/>
                <a:cs typeface="微软雅黑" panose="020B0503020204020204" charset="-122"/>
                <a:sym typeface="+mn-ea"/>
              </a:rPr>
              <a:t>：</a:t>
            </a:r>
            <a:r>
              <a:rPr lang="zh-CN" altLang="en-US" sz="1600" dirty="0" smtClean="0">
                <a:solidFill>
                  <a:srgbClr val="FF0000"/>
                </a:solidFill>
                <a:latin typeface="微软雅黑" panose="020B0503020204020204" charset="-122"/>
                <a:ea typeface="微软雅黑" panose="020B0503020204020204" charset="-122"/>
                <a:cs typeface="微软雅黑" panose="020B0503020204020204" charset="-122"/>
                <a:sym typeface="+mn-ea"/>
              </a:rPr>
              <a:t>基于客户端</a:t>
            </a:r>
            <a:r>
              <a:rPr lang="zh-CN" altLang="en-US" sz="1600" dirty="0" smtClean="0">
                <a:latin typeface="微软雅黑" panose="020B0503020204020204" charset="-122"/>
                <a:ea typeface="微软雅黑" panose="020B0503020204020204" charset="-122"/>
                <a:cs typeface="微软雅黑" panose="020B0503020204020204" charset="-122"/>
                <a:sym typeface="+mn-ea"/>
              </a:rPr>
              <a:t>计算</a:t>
            </a:r>
            <a:r>
              <a:rPr lang="zh-CN" altLang="en-US" sz="1600" dirty="0">
                <a:latin typeface="微软雅黑" panose="020B0503020204020204" charset="-122"/>
                <a:ea typeface="微软雅黑" panose="020B0503020204020204" charset="-122"/>
                <a:cs typeface="微软雅黑" panose="020B0503020204020204" charset="-122"/>
                <a:sym typeface="+mn-ea"/>
              </a:rPr>
              <a:t>的</a:t>
            </a:r>
            <a:r>
              <a:rPr lang="zh-CN" altLang="en-US" sz="1600" dirty="0" smtClean="0">
                <a:latin typeface="微软雅黑" panose="020B0503020204020204" charset="-122"/>
                <a:ea typeface="微软雅黑" panose="020B0503020204020204" charset="-122"/>
                <a:cs typeface="微软雅黑" panose="020B0503020204020204" charset="-122"/>
                <a:sym typeface="+mn-ea"/>
              </a:rPr>
              <a:t>，向</a:t>
            </a:r>
            <a:r>
              <a:rPr lang="zh-CN" altLang="en-US" sz="1600" dirty="0">
                <a:latin typeface="微软雅黑" panose="020B0503020204020204" charset="-122"/>
                <a:ea typeface="微软雅黑" panose="020B0503020204020204" charset="-122"/>
                <a:cs typeface="微软雅黑" panose="020B0503020204020204" charset="-122"/>
                <a:sym typeface="+mn-ea"/>
              </a:rPr>
              <a:t>服务器端提交一个任务到计算结果返回之间的时间间隔</a:t>
            </a:r>
            <a:r>
              <a:rPr lang="zh-CN" altLang="en-US" sz="1600" dirty="0" smtClean="0">
                <a:latin typeface="微软雅黑" panose="020B0503020204020204" charset="-122"/>
                <a:ea typeface="微软雅黑" panose="020B0503020204020204" charset="-122"/>
                <a:cs typeface="微软雅黑" panose="020B0503020204020204" charset="-122"/>
                <a:sym typeface="+mn-ea"/>
              </a:rPr>
              <a:t>。</a:t>
            </a:r>
            <a:endParaRPr lang="en-US" altLang="zh-CN" sz="1600" dirty="0" smtClean="0">
              <a:latin typeface="微软雅黑" panose="020B0503020204020204" charset="-122"/>
              <a:ea typeface="微软雅黑" panose="020B0503020204020204" charset="-122"/>
              <a:cs typeface="微软雅黑" panose="020B0503020204020204" charset="-122"/>
            </a:endParaRPr>
          </a:p>
          <a:p>
            <a:pPr marL="0" marR="0" indent="0" algn="just" fontAlgn="auto">
              <a:lnSpc>
                <a:spcPct val="100000"/>
              </a:lnSpc>
              <a:spcBef>
                <a:spcPts val="0"/>
              </a:spcBef>
              <a:spcAft>
                <a:spcPts val="0"/>
              </a:spcAft>
            </a:pPr>
            <a:r>
              <a:rPr lang="zh-CN" altLang="en-US" sz="1600" kern="100" dirty="0" smtClean="0">
                <a:latin typeface="微软雅黑" panose="020B0503020204020204" charset="-122"/>
                <a:ea typeface="微软雅黑" panose="020B0503020204020204" charset="-122"/>
                <a:cs typeface="微软雅黑" panose="020B0503020204020204" charset="-122"/>
                <a:sym typeface="+mn-ea"/>
              </a:rPr>
              <a:t>     假设</a:t>
            </a:r>
            <a:r>
              <a:rPr lang="zh-CN" altLang="en-US" sz="1600" kern="100" dirty="0">
                <a:latin typeface="微软雅黑" panose="020B0503020204020204" charset="-122"/>
                <a:ea typeface="微软雅黑" panose="020B0503020204020204" charset="-122"/>
                <a:cs typeface="微软雅黑" panose="020B0503020204020204" charset="-122"/>
                <a:sym typeface="+mn-ea"/>
              </a:rPr>
              <a:t>客户端一个任务完成的时间可分为如</a:t>
            </a:r>
            <a:r>
              <a:rPr lang="zh-CN" altLang="en-US" sz="1600" kern="100" dirty="0" smtClean="0">
                <a:latin typeface="微软雅黑" panose="020B0503020204020204" charset="-122"/>
                <a:ea typeface="微软雅黑" panose="020B0503020204020204" charset="-122"/>
                <a:cs typeface="微软雅黑" panose="020B0503020204020204" charset="-122"/>
                <a:sym typeface="+mn-ea"/>
              </a:rPr>
              <a:t>图三部分：去时传输时间、返回传输时间、服务器处理时间</a:t>
            </a:r>
            <a:endParaRPr lang="zh-CN" altLang="en-US" sz="1600" kern="100" dirty="0">
              <a:latin typeface="微软雅黑" panose="020B0503020204020204" charset="-122"/>
              <a:ea typeface="微软雅黑" panose="020B0503020204020204" charset="-122"/>
              <a:cs typeface="微软雅黑" panose="020B0503020204020204" charset="-122"/>
            </a:endParaRPr>
          </a:p>
          <a:p>
            <a:pPr fontAlgn="auto">
              <a:lnSpc>
                <a:spcPct val="100000"/>
              </a:lnSpc>
              <a:spcBef>
                <a:spcPts val="0"/>
              </a:spcBef>
              <a:spcAft>
                <a:spcPts val="0"/>
              </a:spcAft>
            </a:pPr>
            <a:r>
              <a:rPr lang="en-US" altLang="zh-CN" sz="1600" kern="0" dirty="0">
                <a:latin typeface="微软雅黑" panose="020B0503020204020204" charset="-122"/>
                <a:ea typeface="微软雅黑" panose="020B0503020204020204" charset="-122"/>
                <a:cs typeface="微软雅黑" panose="020B0503020204020204" charset="-122"/>
                <a:sym typeface="+mn-ea"/>
              </a:rPr>
              <a:t>delay time = network </a:t>
            </a:r>
            <a:r>
              <a:rPr lang="en-US" altLang="zh-CN" sz="1600" kern="0" dirty="0" smtClean="0">
                <a:latin typeface="微软雅黑" panose="020B0503020204020204" charset="-122"/>
                <a:ea typeface="微软雅黑" panose="020B0503020204020204" charset="-122"/>
                <a:cs typeface="微软雅黑" panose="020B0503020204020204" charset="-122"/>
                <a:sym typeface="+mn-ea"/>
              </a:rPr>
              <a:t>latency + server latency + network </a:t>
            </a:r>
            <a:r>
              <a:rPr lang="en-US" altLang="zh-CN" sz="1600" kern="0" dirty="0">
                <a:latin typeface="微软雅黑" panose="020B0503020204020204" charset="-122"/>
                <a:ea typeface="微软雅黑" panose="020B0503020204020204" charset="-122"/>
                <a:cs typeface="微软雅黑" panose="020B0503020204020204" charset="-122"/>
                <a:sym typeface="+mn-ea"/>
              </a:rPr>
              <a:t>latency</a:t>
            </a:r>
            <a:endParaRPr lang="en-US" altLang="zh-CN" sz="1600" kern="100" dirty="0">
              <a:latin typeface="微软雅黑" panose="020B0503020204020204" charset="-122"/>
              <a:ea typeface="微软雅黑" panose="020B0503020204020204" charset="-122"/>
              <a:cs typeface="微软雅黑" panose="020B0503020204020204" charset="-122"/>
            </a:endParaRPr>
          </a:p>
          <a:p>
            <a:pPr fontAlgn="auto">
              <a:lnSpc>
                <a:spcPct val="100000"/>
              </a:lnSpc>
              <a:spcBef>
                <a:spcPts val="0"/>
              </a:spcBef>
              <a:spcAft>
                <a:spcPts val="0"/>
              </a:spcAft>
            </a:pPr>
            <a:r>
              <a:rPr lang="en-US" altLang="zh-CN" sz="1600" kern="0" dirty="0">
                <a:latin typeface="微软雅黑" panose="020B0503020204020204" charset="-122"/>
                <a:ea typeface="微软雅黑" panose="020B0503020204020204" charset="-122"/>
                <a:cs typeface="微软雅黑" panose="020B0503020204020204" charset="-122"/>
                <a:sym typeface="+mn-ea"/>
              </a:rPr>
              <a:t>                  = 2 * network latency + server latency</a:t>
            </a:r>
            <a:endParaRPr lang="en-US" altLang="zh-CN" sz="1600" kern="100" dirty="0">
              <a:latin typeface="微软雅黑" panose="020B0503020204020204" charset="-122"/>
              <a:ea typeface="微软雅黑" panose="020B0503020204020204" charset="-122"/>
              <a:cs typeface="微软雅黑" panose="020B0503020204020204" charset="-122"/>
            </a:endParaRPr>
          </a:p>
          <a:p>
            <a:pPr marL="0" marR="0" indent="0" algn="just" fontAlgn="auto">
              <a:lnSpc>
                <a:spcPct val="100000"/>
              </a:lnSpc>
              <a:spcBef>
                <a:spcPts val="0"/>
              </a:spcBef>
              <a:spcAft>
                <a:spcPts val="0"/>
              </a:spcAft>
            </a:pPr>
            <a:r>
              <a:rPr lang="zh-CN" altLang="en-US" sz="1600" kern="100" dirty="0" smtClean="0">
                <a:latin typeface="微软雅黑" panose="020B0503020204020204" charset="-122"/>
                <a:ea typeface="微软雅黑" panose="020B0503020204020204" charset="-122"/>
                <a:cs typeface="微软雅黑" panose="020B0503020204020204" charset="-122"/>
                <a:sym typeface="+mn-ea"/>
              </a:rPr>
              <a:t>其中</a:t>
            </a:r>
            <a:r>
              <a:rPr lang="zh-CN" altLang="en-US" sz="1600" kern="100" dirty="0">
                <a:latin typeface="微软雅黑" panose="020B0503020204020204" charset="-122"/>
                <a:ea typeface="微软雅黑" panose="020B0503020204020204" charset="-122"/>
                <a:cs typeface="微软雅黑" panose="020B0503020204020204" charset="-122"/>
                <a:sym typeface="+mn-ea"/>
              </a:rPr>
              <a:t>，</a:t>
            </a:r>
            <a:r>
              <a:rPr lang="en-US" altLang="zh-CN" sz="1600" kern="100" dirty="0">
                <a:latin typeface="微软雅黑" panose="020B0503020204020204" charset="-122"/>
                <a:ea typeface="微软雅黑" panose="020B0503020204020204" charset="-122"/>
                <a:cs typeface="微软雅黑" panose="020B0503020204020204" charset="-122"/>
                <a:sym typeface="+mn-ea"/>
              </a:rPr>
              <a:t>network latency</a:t>
            </a:r>
            <a:r>
              <a:rPr lang="zh-CN" altLang="en-US" sz="1600" kern="100" dirty="0">
                <a:latin typeface="微软雅黑" panose="020B0503020204020204" charset="-122"/>
                <a:ea typeface="微软雅黑" panose="020B0503020204020204" charset="-122"/>
                <a:cs typeface="微软雅黑" panose="020B0503020204020204" charset="-122"/>
                <a:sym typeface="+mn-ea"/>
              </a:rPr>
              <a:t>是网络传输时间以</a:t>
            </a:r>
            <a:r>
              <a:rPr lang="en-US" altLang="zh-CN" sz="1600" kern="100" dirty="0">
                <a:latin typeface="微软雅黑" panose="020B0503020204020204" charset="-122"/>
                <a:ea typeface="微软雅黑" panose="020B0503020204020204" charset="-122"/>
                <a:cs typeface="微软雅黑" panose="020B0503020204020204" charset="-122"/>
                <a:sym typeface="+mn-ea"/>
              </a:rPr>
              <a:t>L</a:t>
            </a:r>
            <a:r>
              <a:rPr lang="en-US" altLang="zh-CN" sz="1600" kern="100" baseline="-25000" dirty="0">
                <a:latin typeface="微软雅黑" panose="020B0503020204020204" charset="-122"/>
                <a:ea typeface="微软雅黑" panose="020B0503020204020204" charset="-122"/>
                <a:cs typeface="微软雅黑" panose="020B0503020204020204" charset="-122"/>
                <a:sym typeface="+mn-ea"/>
              </a:rPr>
              <a:t>n</a:t>
            </a:r>
            <a:r>
              <a:rPr lang="zh-CN" altLang="en-US" sz="1600" kern="100" dirty="0">
                <a:latin typeface="微软雅黑" panose="020B0503020204020204" charset="-122"/>
                <a:ea typeface="微软雅黑" panose="020B0503020204020204" charset="-122"/>
                <a:cs typeface="微软雅黑" panose="020B0503020204020204" charset="-122"/>
                <a:sym typeface="+mn-ea"/>
              </a:rPr>
              <a:t>表示；</a:t>
            </a:r>
            <a:r>
              <a:rPr lang="en-US" altLang="zh-CN" sz="1600" kern="100" dirty="0">
                <a:latin typeface="微软雅黑" panose="020B0503020204020204" charset="-122"/>
                <a:ea typeface="微软雅黑" panose="020B0503020204020204" charset="-122"/>
                <a:cs typeface="微软雅黑" panose="020B0503020204020204" charset="-122"/>
                <a:sym typeface="+mn-ea"/>
              </a:rPr>
              <a:t>server </a:t>
            </a:r>
            <a:r>
              <a:rPr lang="en-US" altLang="zh-CN" sz="1600" kern="100" dirty="0" smtClean="0">
                <a:latin typeface="微软雅黑" panose="020B0503020204020204" charset="-122"/>
                <a:ea typeface="微软雅黑" panose="020B0503020204020204" charset="-122"/>
                <a:cs typeface="微软雅黑" panose="020B0503020204020204" charset="-122"/>
                <a:sym typeface="+mn-ea"/>
              </a:rPr>
              <a:t>latency</a:t>
            </a:r>
            <a:r>
              <a:rPr lang="zh-CN" altLang="en-US" sz="1600" kern="100" dirty="0" smtClean="0">
                <a:latin typeface="微软雅黑" panose="020B0503020204020204" charset="-122"/>
                <a:ea typeface="微软雅黑" panose="020B0503020204020204" charset="-122"/>
                <a:cs typeface="微软雅黑" panose="020B0503020204020204" charset="-122"/>
                <a:sym typeface="+mn-ea"/>
              </a:rPr>
              <a:t>是服务器</a:t>
            </a:r>
            <a:r>
              <a:rPr lang="zh-CN" altLang="en-US" sz="1600" kern="100" dirty="0">
                <a:latin typeface="微软雅黑" panose="020B0503020204020204" charset="-122"/>
                <a:ea typeface="微软雅黑" panose="020B0503020204020204" charset="-122"/>
                <a:cs typeface="微软雅黑" panose="020B0503020204020204" charset="-122"/>
                <a:sym typeface="+mn-ea"/>
              </a:rPr>
              <a:t>处理一条数据所需时间，以</a:t>
            </a:r>
            <a:r>
              <a:rPr lang="en-US" altLang="zh-CN" sz="1600" kern="100" dirty="0">
                <a:latin typeface="微软雅黑" panose="020B0503020204020204" charset="-122"/>
                <a:ea typeface="微软雅黑" panose="020B0503020204020204" charset="-122"/>
                <a:cs typeface="微软雅黑" panose="020B0503020204020204" charset="-122"/>
                <a:sym typeface="+mn-ea"/>
              </a:rPr>
              <a:t>L</a:t>
            </a:r>
            <a:r>
              <a:rPr lang="en-US" altLang="zh-CN" sz="1600" kern="100" baseline="-25000" dirty="0">
                <a:latin typeface="微软雅黑" panose="020B0503020204020204" charset="-122"/>
                <a:ea typeface="微软雅黑" panose="020B0503020204020204" charset="-122"/>
                <a:cs typeface="微软雅黑" panose="020B0503020204020204" charset="-122"/>
                <a:sym typeface="+mn-ea"/>
              </a:rPr>
              <a:t>s</a:t>
            </a:r>
            <a:r>
              <a:rPr lang="zh-CN" altLang="en-US" sz="1600" kern="100" dirty="0">
                <a:latin typeface="微软雅黑" panose="020B0503020204020204" charset="-122"/>
                <a:ea typeface="微软雅黑" panose="020B0503020204020204" charset="-122"/>
                <a:cs typeface="微软雅黑" panose="020B0503020204020204" charset="-122"/>
                <a:sym typeface="+mn-ea"/>
              </a:rPr>
              <a:t>表示</a:t>
            </a:r>
            <a:r>
              <a:rPr lang="zh-CN" altLang="en-US" sz="1600" kern="100" dirty="0" smtClean="0">
                <a:latin typeface="微软雅黑" panose="020B0503020204020204" charset="-122"/>
                <a:ea typeface="微软雅黑" panose="020B0503020204020204" charset="-122"/>
                <a:cs typeface="微软雅黑" panose="020B0503020204020204" charset="-122"/>
                <a:sym typeface="+mn-ea"/>
              </a:rPr>
              <a:t>。</a:t>
            </a:r>
            <a:endParaRPr kumimoji="1" lang="zh-CN" altLang="en-US" sz="1600" kern="100" dirty="0" smtClean="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661364" y="871154"/>
            <a:ext cx="7765449" cy="309245"/>
          </a:xfrm>
          <a:prstGeom prst="rect">
            <a:avLst/>
          </a:prstGeom>
        </p:spPr>
        <p:txBody>
          <a:bodyPr wrap="square" lIns="48381" tIns="24190" rIns="48381" bIns="24190">
            <a:spAutoFit/>
          </a:bodyPr>
          <a:p>
            <a:pPr marL="0" marR="0" algn="l">
              <a:lnSpc>
                <a:spcPct val="100000"/>
              </a:lnSpc>
              <a:spcBef>
                <a:spcPts val="0"/>
              </a:spcBef>
            </a:pPr>
            <a:r>
              <a:rPr lang="zh-CN" altLang="en-US" sz="1700" dirty="0" smtClean="0">
                <a:solidFill>
                  <a:schemeClr val="accent5"/>
                </a:solidFill>
                <a:latin typeface="微软雅黑" panose="020B0503020204020204" charset="-122"/>
                <a:ea typeface="微软雅黑" panose="020B0503020204020204" charset="-122"/>
                <a:sym typeface="+mn-ea"/>
              </a:rPr>
              <a:t>两种流计算模式比较</a:t>
            </a:r>
            <a:endParaRPr lang="zh-CN" altLang="en-US" sz="1700" dirty="0" smtClean="0">
              <a:solidFill>
                <a:schemeClr val="accent5"/>
              </a:solidFill>
              <a:latin typeface="微软雅黑" panose="020B0503020204020204" charset="-122"/>
              <a:ea typeface="微软雅黑" panose="020B0503020204020204" charset="-122"/>
              <a:sym typeface="+mn-ea"/>
            </a:endParaRPr>
          </a:p>
        </p:txBody>
      </p:sp>
      <p:grpSp>
        <p:nvGrpSpPr>
          <p:cNvPr id="14" name="组合 13"/>
          <p:cNvGrpSpPr/>
          <p:nvPr/>
        </p:nvGrpSpPr>
        <p:grpSpPr>
          <a:xfrm>
            <a:off x="1054100" y="156845"/>
            <a:ext cx="4879975" cy="349885"/>
            <a:chOff x="1660" y="247"/>
            <a:chExt cx="7685" cy="551"/>
          </a:xfrm>
        </p:grpSpPr>
        <p:sp>
          <p:nvSpPr>
            <p:cNvPr id="15" name="文本框 14"/>
            <p:cNvSpPr txBox="1"/>
            <p:nvPr/>
          </p:nvSpPr>
          <p:spPr>
            <a:xfrm>
              <a:off x="1660" y="247"/>
              <a:ext cx="7685" cy="512"/>
            </a:xfrm>
            <a:prstGeom prst="rect">
              <a:avLst/>
            </a:prstGeom>
            <a:noFill/>
          </p:spPr>
          <p:txBody>
            <a:bodyPr wrap="square" lIns="48381" tIns="24190" rIns="48381" bIns="24190" rtlCol="0">
              <a:spAutoFit/>
            </a:bodyPr>
            <a:p>
              <a:r>
                <a:rPr lang="en-US" altLang="zh-CN" sz="1800" dirty="0" smtClean="0">
                  <a:latin typeface="微软雅黑" panose="020B0503020204020204" charset="-122"/>
                  <a:ea typeface="微软雅黑" panose="020B0503020204020204" charset="-122"/>
                  <a:cs typeface="微软雅黑" panose="020B0503020204020204" charset="-122"/>
                </a:rPr>
                <a:t>13.1  </a:t>
              </a:r>
              <a:r>
                <a:rPr lang="zh-CN" altLang="en-US" sz="1800" dirty="0" smtClean="0">
                  <a:latin typeface="微软雅黑" panose="020B0503020204020204" charset="-122"/>
                  <a:ea typeface="微软雅黑" panose="020B0503020204020204" charset="-122"/>
                  <a:cs typeface="微软雅黑" panose="020B0503020204020204" charset="-122"/>
                </a:rPr>
                <a:t>流计算模型</a:t>
              </a:r>
              <a:endParaRPr lang="zh-CN" altLang="en-US" sz="1800" dirty="0" smtClean="0">
                <a:latin typeface="微软雅黑" panose="020B0503020204020204" charset="-122"/>
                <a:ea typeface="微软雅黑" panose="020B0503020204020204" charset="-122"/>
                <a:cs typeface="微软雅黑" panose="020B0503020204020204" charset="-122"/>
              </a:endParaRPr>
            </a:p>
          </p:txBody>
        </p:sp>
        <p:cxnSp>
          <p:nvCxnSpPr>
            <p:cNvPr id="16" name="直接连接符 13"/>
            <p:cNvCxnSpPr/>
            <p:nvPr/>
          </p:nvCxnSpPr>
          <p:spPr>
            <a:xfrm>
              <a:off x="1809" y="798"/>
              <a:ext cx="62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8" name="内容占位符 2"/>
          <p:cNvSpPr txBox="1"/>
          <p:nvPr/>
        </p:nvSpPr>
        <p:spPr>
          <a:xfrm>
            <a:off x="728345" y="1260475"/>
            <a:ext cx="7640955" cy="3380105"/>
          </a:xfrm>
          <a:prstGeom prst="rect">
            <a:avLst/>
          </a:prstGeom>
        </p:spPr>
        <p:txBody>
          <a:bodyPr lIns="68580" tIns="34290" rIns="68580" bIns="34290"/>
          <a:p>
            <a:pPr marL="0" marR="0" indent="0" algn="just" fontAlgn="auto">
              <a:lnSpc>
                <a:spcPct val="200000"/>
              </a:lnSpc>
              <a:spcBef>
                <a:spcPts val="0"/>
              </a:spcBef>
              <a:spcAft>
                <a:spcPts val="0"/>
              </a:spcAft>
            </a:pPr>
            <a:r>
              <a:rPr lang="zh-CN" altLang="en-US" sz="1600" kern="100" dirty="0" smtClean="0">
                <a:latin typeface="宋体" panose="02010600030101010101" pitchFamily="2" charset="-122"/>
                <a:cs typeface="Times New Roman" panose="02020603050405020304" pitchFamily="18" charset="0"/>
                <a:sym typeface="+mn-ea"/>
              </a:rPr>
              <a:t>    </a:t>
            </a:r>
            <a:r>
              <a:rPr lang="zh-CN" altLang="en-US" sz="1700" kern="100" dirty="0" smtClean="0">
                <a:latin typeface="微软雅黑" panose="020B0503020204020204" charset="-122"/>
                <a:ea typeface="微软雅黑" panose="020B0503020204020204" charset="-122"/>
                <a:cs typeface="微软雅黑" panose="020B0503020204020204" charset="-122"/>
                <a:sym typeface="+mn-ea"/>
              </a:rPr>
              <a:t>对于</a:t>
            </a:r>
            <a:r>
              <a:rPr lang="en-US" altLang="zh-CN" sz="1700" kern="100" dirty="0">
                <a:latin typeface="微软雅黑" panose="020B0503020204020204" charset="-122"/>
                <a:ea typeface="微软雅黑" panose="020B0503020204020204" charset="-122"/>
                <a:cs typeface="微软雅黑" panose="020B0503020204020204" charset="-122"/>
                <a:sym typeface="+mn-ea"/>
              </a:rPr>
              <a:t>Native Stream Processing System</a:t>
            </a:r>
            <a:r>
              <a:rPr lang="zh-CN" altLang="en-US" sz="1700" kern="100" dirty="0">
                <a:latin typeface="微软雅黑" panose="020B0503020204020204" charset="-122"/>
                <a:ea typeface="微软雅黑" panose="020B0503020204020204" charset="-122"/>
                <a:cs typeface="微软雅黑" panose="020B0503020204020204" charset="-122"/>
                <a:sym typeface="+mn-ea"/>
              </a:rPr>
              <a:t>而言：</a:t>
            </a:r>
            <a:endParaRPr lang="zh-CN" altLang="en-US" sz="1700" kern="100" dirty="0">
              <a:latin typeface="微软雅黑" panose="020B0503020204020204" charset="-122"/>
              <a:ea typeface="微软雅黑" panose="020B0503020204020204" charset="-122"/>
              <a:cs typeface="微软雅黑" panose="020B0503020204020204" charset="-122"/>
            </a:endParaRPr>
          </a:p>
          <a:p>
            <a:pPr marL="914400" marR="0" lvl="2" indent="0" algn="just" fontAlgn="auto">
              <a:lnSpc>
                <a:spcPct val="200000"/>
              </a:lnSpc>
              <a:spcBef>
                <a:spcPts val="0"/>
              </a:spcBef>
              <a:spcAft>
                <a:spcPts val="0"/>
              </a:spcAft>
            </a:pPr>
            <a:r>
              <a:rPr lang="zh-CN" altLang="en-US" sz="1700" kern="100" dirty="0">
                <a:latin typeface="微软雅黑" panose="020B0503020204020204" charset="-122"/>
                <a:ea typeface="微软雅黑" panose="020B0503020204020204" charset="-122"/>
                <a:cs typeface="微软雅黑" panose="020B0503020204020204" charset="-122"/>
                <a:sym typeface="+mn-ea"/>
              </a:rPr>
              <a:t>客户端系统延迟   </a:t>
            </a:r>
            <a:r>
              <a:rPr lang="en-US" altLang="zh-CN" sz="1700" kern="0" dirty="0" smtClean="0">
                <a:latin typeface="微软雅黑" panose="020B0503020204020204" charset="-122"/>
                <a:ea typeface="微软雅黑" panose="020B0503020204020204" charset="-122"/>
                <a:cs typeface="微软雅黑" panose="020B0503020204020204" charset="-122"/>
                <a:sym typeface="+mn-ea"/>
              </a:rPr>
              <a:t>delay </a:t>
            </a:r>
            <a:r>
              <a:rPr lang="en-US" altLang="zh-CN" sz="1700" kern="0" dirty="0">
                <a:latin typeface="微软雅黑" panose="020B0503020204020204" charset="-122"/>
                <a:ea typeface="微软雅黑" panose="020B0503020204020204" charset="-122"/>
                <a:cs typeface="微软雅黑" panose="020B0503020204020204" charset="-122"/>
                <a:sym typeface="+mn-ea"/>
              </a:rPr>
              <a:t>time = 2</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100" dirty="0">
                <a:latin typeface="微软雅黑" panose="020B0503020204020204" charset="-122"/>
                <a:ea typeface="微软雅黑" panose="020B0503020204020204" charset="-122"/>
                <a:cs typeface="微软雅黑" panose="020B0503020204020204" charset="-122"/>
                <a:sym typeface="+mn-ea"/>
              </a:rPr>
              <a:t> + </a:t>
            </a:r>
            <a:r>
              <a:rPr lang="en-US" altLang="zh-CN" sz="1700" kern="100" dirty="0" smtClean="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smtClean="0">
                <a:latin typeface="微软雅黑" panose="020B0503020204020204" charset="-122"/>
                <a:ea typeface="微软雅黑" panose="020B0503020204020204" charset="-122"/>
                <a:cs typeface="微软雅黑" panose="020B0503020204020204" charset="-122"/>
                <a:sym typeface="+mn-ea"/>
              </a:rPr>
              <a:t>s</a:t>
            </a:r>
            <a:endParaRPr lang="en-US" altLang="zh-CN" sz="1700" kern="100" baseline="-25000" dirty="0" smtClean="0">
              <a:latin typeface="微软雅黑" panose="020B0503020204020204" charset="-122"/>
              <a:ea typeface="微软雅黑" panose="020B0503020204020204" charset="-122"/>
              <a:cs typeface="微软雅黑" panose="020B0503020204020204" charset="-122"/>
            </a:endParaRPr>
          </a:p>
          <a:p>
            <a:pPr marL="914400" marR="0" lvl="2" indent="0" algn="just" fontAlgn="auto">
              <a:lnSpc>
                <a:spcPct val="200000"/>
              </a:lnSpc>
              <a:spcBef>
                <a:spcPts val="0"/>
              </a:spcBef>
              <a:spcAft>
                <a:spcPts val="0"/>
              </a:spcAft>
            </a:pPr>
            <a:r>
              <a:rPr lang="zh-CN" altLang="en-US" sz="1700" kern="100" dirty="0" smtClean="0">
                <a:latin typeface="微软雅黑" panose="020B0503020204020204" charset="-122"/>
                <a:ea typeface="微软雅黑" panose="020B0503020204020204" charset="-122"/>
                <a:cs typeface="微软雅黑" panose="020B0503020204020204" charset="-122"/>
                <a:sym typeface="+mn-ea"/>
              </a:rPr>
              <a:t>服务器</a:t>
            </a:r>
            <a:r>
              <a:rPr lang="zh-CN" altLang="en-US" sz="1700" kern="100" dirty="0">
                <a:latin typeface="微软雅黑" panose="020B0503020204020204" charset="-122"/>
                <a:ea typeface="微软雅黑" panose="020B0503020204020204" charset="-122"/>
                <a:cs typeface="微软雅黑" panose="020B0503020204020204" charset="-122"/>
                <a:sym typeface="+mn-ea"/>
              </a:rPr>
              <a:t>端系统吞吐率 </a:t>
            </a:r>
            <a:r>
              <a:rPr lang="en-US" altLang="zh-CN" sz="1700" kern="0" dirty="0">
                <a:latin typeface="微软雅黑" panose="020B0503020204020204" charset="-122"/>
                <a:ea typeface="微软雅黑" panose="020B0503020204020204" charset="-122"/>
                <a:cs typeface="微软雅黑" panose="020B0503020204020204" charset="-122"/>
                <a:sym typeface="+mn-ea"/>
              </a:rPr>
              <a:t>throughput = 1/(delay time) = 1/(2</a:t>
            </a:r>
            <a:r>
              <a:rPr lang="en-US" altLang="zh-CN" sz="1700" kern="100" dirty="0">
                <a:latin typeface="微软雅黑" panose="020B0503020204020204" charset="-122"/>
                <a:ea typeface="微软雅黑" panose="020B0503020204020204" charset="-122"/>
                <a:cs typeface="微软雅黑" panose="020B0503020204020204" charset="-122"/>
                <a:sym typeface="+mn-ea"/>
              </a:rPr>
              <a:t>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n</a:t>
            </a:r>
            <a:r>
              <a:rPr lang="en-US" altLang="zh-CN" sz="1700" kern="100" dirty="0">
                <a:latin typeface="微软雅黑" panose="020B0503020204020204" charset="-122"/>
                <a:ea typeface="微软雅黑" panose="020B0503020204020204" charset="-122"/>
                <a:cs typeface="微软雅黑" panose="020B0503020204020204" charset="-122"/>
                <a:sym typeface="+mn-ea"/>
              </a:rPr>
              <a:t> + L</a:t>
            </a:r>
            <a:r>
              <a:rPr lang="en-US" altLang="zh-CN" sz="1700" kern="100" baseline="-25000" dirty="0">
                <a:latin typeface="微软雅黑" panose="020B0503020204020204" charset="-122"/>
                <a:ea typeface="微软雅黑" panose="020B0503020204020204" charset="-122"/>
                <a:cs typeface="微软雅黑" panose="020B0503020204020204" charset="-122"/>
                <a:sym typeface="+mn-ea"/>
              </a:rPr>
              <a:t>s</a:t>
            </a:r>
            <a:r>
              <a:rPr lang="en-US" altLang="zh-CN" sz="1700" kern="0" dirty="0" smtClean="0">
                <a:latin typeface="微软雅黑" panose="020B0503020204020204" charset="-122"/>
                <a:ea typeface="微软雅黑" panose="020B0503020204020204" charset="-122"/>
                <a:cs typeface="微软雅黑" panose="020B0503020204020204" charset="-122"/>
                <a:sym typeface="+mn-ea"/>
              </a:rPr>
              <a:t>)</a:t>
            </a:r>
            <a:endParaRPr lang="en-US" altLang="zh-CN" sz="1700" kern="0" dirty="0" smtClean="0">
              <a:latin typeface="微软雅黑" panose="020B0503020204020204" charset="-122"/>
              <a:ea typeface="微软雅黑" panose="020B0503020204020204" charset="-122"/>
              <a:cs typeface="微软雅黑" panose="020B0503020204020204" charset="-122"/>
            </a:endParaRPr>
          </a:p>
          <a:p>
            <a:pPr marL="0" marR="0" indent="0" algn="just" fontAlgn="auto">
              <a:lnSpc>
                <a:spcPct val="200000"/>
              </a:lnSpc>
              <a:spcBef>
                <a:spcPts val="0"/>
              </a:spcBef>
              <a:spcAft>
                <a:spcPts val="0"/>
              </a:spcAft>
            </a:pPr>
            <a:r>
              <a:rPr lang="zh-CN" altLang="en-US" sz="1700" kern="100" dirty="0" smtClean="0">
                <a:latin typeface="微软雅黑" panose="020B0503020204020204" charset="-122"/>
                <a:ea typeface="微软雅黑" panose="020B0503020204020204" charset="-122"/>
                <a:cs typeface="微软雅黑" panose="020B0503020204020204" charset="-122"/>
                <a:sym typeface="+mn-ea"/>
              </a:rPr>
              <a:t>       如</a:t>
            </a:r>
            <a:r>
              <a:rPr lang="zh-CN" altLang="en-US" sz="1700" kern="100" dirty="0">
                <a:latin typeface="微软雅黑" panose="020B0503020204020204" charset="-122"/>
                <a:ea typeface="微软雅黑" panose="020B0503020204020204" charset="-122"/>
                <a:cs typeface="微软雅黑" panose="020B0503020204020204" charset="-122"/>
                <a:sym typeface="+mn-ea"/>
              </a:rPr>
              <a:t>果我们采用一次</a:t>
            </a:r>
            <a:r>
              <a:rPr lang="zh-CN" altLang="en-US" sz="1700" kern="100" dirty="0">
                <a:solidFill>
                  <a:srgbClr val="3F21F1"/>
                </a:solidFill>
                <a:latin typeface="微软雅黑" panose="020B0503020204020204" charset="-122"/>
                <a:ea typeface="微软雅黑" panose="020B0503020204020204" charset="-122"/>
                <a:cs typeface="微软雅黑" panose="020B0503020204020204" charset="-122"/>
                <a:sym typeface="+mn-ea"/>
              </a:rPr>
              <a:t>把</a:t>
            </a:r>
            <a:r>
              <a:rPr lang="en-US" altLang="zh-CN" sz="1700" kern="100" dirty="0">
                <a:solidFill>
                  <a:srgbClr val="3F21F1"/>
                </a:solidFill>
                <a:latin typeface="微软雅黑" panose="020B0503020204020204" charset="-122"/>
                <a:ea typeface="微软雅黑" panose="020B0503020204020204" charset="-122"/>
                <a:cs typeface="微软雅黑" panose="020B0503020204020204" charset="-122"/>
                <a:sym typeface="+mn-ea"/>
              </a:rPr>
              <a:t>10</a:t>
            </a:r>
            <a:r>
              <a:rPr lang="zh-CN" altLang="en-US" sz="1700" kern="100" dirty="0">
                <a:solidFill>
                  <a:srgbClr val="3F21F1"/>
                </a:solidFill>
                <a:latin typeface="微软雅黑" panose="020B0503020204020204" charset="-122"/>
                <a:ea typeface="微软雅黑" panose="020B0503020204020204" charset="-122"/>
                <a:cs typeface="微软雅黑" panose="020B0503020204020204" charset="-122"/>
                <a:sym typeface="+mn-ea"/>
              </a:rPr>
              <a:t>条数据打成一个包（</a:t>
            </a:r>
            <a:r>
              <a:rPr lang="en-US" altLang="zh-CN" sz="1700" kern="100" dirty="0">
                <a:solidFill>
                  <a:srgbClr val="3F21F1"/>
                </a:solidFill>
                <a:latin typeface="微软雅黑" panose="020B0503020204020204" charset="-122"/>
                <a:ea typeface="微软雅黑" panose="020B0503020204020204" charset="-122"/>
                <a:cs typeface="微软雅黑" panose="020B0503020204020204" charset="-122"/>
                <a:sym typeface="+mn-ea"/>
              </a:rPr>
              <a:t>batch</a:t>
            </a:r>
            <a:r>
              <a:rPr lang="zh-CN" altLang="en-US" sz="1700" kern="100" dirty="0">
                <a:solidFill>
                  <a:srgbClr val="3F21F1"/>
                </a:solidFill>
                <a:latin typeface="微软雅黑" panose="020B0503020204020204" charset="-122"/>
                <a:ea typeface="微软雅黑" panose="020B0503020204020204" charset="-122"/>
                <a:cs typeface="微软雅黑" panose="020B0503020204020204" charset="-122"/>
                <a:sym typeface="+mn-ea"/>
              </a:rPr>
              <a:t>）发送处理</a:t>
            </a:r>
            <a:r>
              <a:rPr lang="zh-CN" altLang="en-US" sz="1700" kern="100" dirty="0">
                <a:latin typeface="微软雅黑" panose="020B0503020204020204" charset="-122"/>
                <a:ea typeface="微软雅黑" panose="020B0503020204020204" charset="-122"/>
                <a:cs typeface="微软雅黑" panose="020B0503020204020204" charset="-122"/>
                <a:sym typeface="+mn-ea"/>
              </a:rPr>
              <a:t>的方式</a:t>
            </a:r>
            <a:r>
              <a:rPr lang="zh-CN" altLang="en-US" sz="1700" kern="100" dirty="0" smtClean="0">
                <a:latin typeface="微软雅黑" panose="020B0503020204020204" charset="-122"/>
                <a:ea typeface="微软雅黑" panose="020B0503020204020204" charset="-122"/>
                <a:cs typeface="微软雅黑" panose="020B0503020204020204" charset="-122"/>
                <a:sym typeface="+mn-ea"/>
              </a:rPr>
              <a:t>，</a:t>
            </a:r>
            <a:endParaRPr lang="zh-CN" altLang="en-US" sz="1700" kern="100" dirty="0" smtClean="0">
              <a:latin typeface="微软雅黑" panose="020B0503020204020204" charset="-122"/>
              <a:ea typeface="微软雅黑" panose="020B0503020204020204" charset="-122"/>
              <a:cs typeface="微软雅黑" panose="020B0503020204020204" charset="-122"/>
              <a:sym typeface="+mn-ea"/>
            </a:endParaRPr>
          </a:p>
          <a:p>
            <a:pPr marL="914400" marR="0" lvl="2" indent="0" algn="just" fontAlgn="auto">
              <a:lnSpc>
                <a:spcPct val="200000"/>
              </a:lnSpc>
              <a:spcBef>
                <a:spcPts val="0"/>
              </a:spcBef>
              <a:spcAft>
                <a:spcPts val="0"/>
              </a:spcAft>
            </a:pPr>
            <a:r>
              <a:rPr lang="zh-CN" altLang="en-US" sz="1700" kern="100" dirty="0" smtClean="0">
                <a:latin typeface="微软雅黑" panose="020B0503020204020204" charset="-122"/>
                <a:ea typeface="微软雅黑" panose="020B0503020204020204" charset="-122"/>
                <a:cs typeface="微软雅黑" panose="020B0503020204020204" charset="-122"/>
                <a:sym typeface="+mn-ea"/>
              </a:rPr>
              <a:t>网络</a:t>
            </a:r>
            <a:r>
              <a:rPr lang="zh-CN" altLang="en-US" sz="1700" kern="100" dirty="0">
                <a:latin typeface="微软雅黑" panose="020B0503020204020204" charset="-122"/>
                <a:ea typeface="微软雅黑" panose="020B0503020204020204" charset="-122"/>
                <a:cs typeface="微软雅黑" panose="020B0503020204020204" charset="-122"/>
                <a:sym typeface="+mn-ea"/>
              </a:rPr>
              <a:t>传输时间不变，仍然为</a:t>
            </a:r>
            <a:r>
              <a:rPr lang="en-US" altLang="zh-CN" sz="1700" kern="0" dirty="0">
                <a:latin typeface="微软雅黑" panose="020B0503020204020204" charset="-122"/>
                <a:ea typeface="微软雅黑" panose="020B0503020204020204" charset="-122"/>
                <a:cs typeface="微软雅黑" panose="020B0503020204020204" charset="-122"/>
                <a:sym typeface="+mn-ea"/>
              </a:rPr>
              <a:t>2 * network latency</a:t>
            </a:r>
            <a:r>
              <a:rPr lang="zh-CN" altLang="en-US" sz="1700" kern="0" dirty="0">
                <a:latin typeface="微软雅黑" panose="020B0503020204020204" charset="-122"/>
                <a:ea typeface="微软雅黑" panose="020B0503020204020204" charset="-122"/>
                <a:cs typeface="微软雅黑" panose="020B0503020204020204" charset="-122"/>
                <a:sym typeface="+mn-ea"/>
              </a:rPr>
              <a:t>，</a:t>
            </a:r>
            <a:endParaRPr lang="zh-CN" altLang="en-US" sz="1700" kern="0" dirty="0">
              <a:latin typeface="微软雅黑" panose="020B0503020204020204" charset="-122"/>
              <a:ea typeface="微软雅黑" panose="020B0503020204020204" charset="-122"/>
              <a:cs typeface="微软雅黑" panose="020B0503020204020204" charset="-122"/>
              <a:sym typeface="+mn-ea"/>
            </a:endParaRPr>
          </a:p>
          <a:p>
            <a:pPr marL="914400" marR="0" lvl="2" indent="0" algn="just" fontAlgn="auto">
              <a:lnSpc>
                <a:spcPct val="200000"/>
              </a:lnSpc>
              <a:spcBef>
                <a:spcPts val="0"/>
              </a:spcBef>
              <a:spcAft>
                <a:spcPts val="0"/>
              </a:spcAft>
            </a:pPr>
            <a:r>
              <a:rPr lang="zh-CN" altLang="en-US" sz="1700" kern="0" dirty="0">
                <a:latin typeface="微软雅黑" panose="020B0503020204020204" charset="-122"/>
                <a:ea typeface="微软雅黑" panose="020B0503020204020204" charset="-122"/>
                <a:cs typeface="微软雅黑" panose="020B0503020204020204" charset="-122"/>
                <a:sym typeface="+mn-ea"/>
              </a:rPr>
              <a:t>但服务器处理时间变</a:t>
            </a:r>
            <a:r>
              <a:rPr lang="zh-CN" altLang="en-US" sz="1700" kern="0" dirty="0" smtClean="0">
                <a:latin typeface="微软雅黑" panose="020B0503020204020204" charset="-122"/>
                <a:ea typeface="微软雅黑" panose="020B0503020204020204" charset="-122"/>
                <a:cs typeface="微软雅黑" panose="020B0503020204020204" charset="-122"/>
                <a:sym typeface="+mn-ea"/>
              </a:rPr>
              <a:t>为 </a:t>
            </a:r>
            <a:r>
              <a:rPr lang="en-US" altLang="zh-CN" sz="1700" kern="0" dirty="0" smtClean="0">
                <a:latin typeface="微软雅黑" panose="020B0503020204020204" charset="-122"/>
                <a:ea typeface="微软雅黑" panose="020B0503020204020204" charset="-122"/>
                <a:cs typeface="微软雅黑" panose="020B0503020204020204" charset="-122"/>
                <a:sym typeface="+mn-ea"/>
              </a:rPr>
              <a:t>10 </a:t>
            </a:r>
            <a:r>
              <a:rPr lang="en-US" altLang="zh-CN" sz="1700" kern="0" dirty="0">
                <a:latin typeface="微软雅黑" panose="020B0503020204020204" charset="-122"/>
                <a:ea typeface="微软雅黑" panose="020B0503020204020204" charset="-122"/>
                <a:cs typeface="微软雅黑" panose="020B0503020204020204" charset="-122"/>
                <a:sym typeface="+mn-ea"/>
              </a:rPr>
              <a:t>* server latency</a:t>
            </a:r>
            <a:r>
              <a:rPr lang="zh-CN" altLang="en-US" sz="1700" kern="0" dirty="0">
                <a:latin typeface="微软雅黑" panose="020B0503020204020204" charset="-122"/>
                <a:ea typeface="微软雅黑" panose="020B0503020204020204" charset="-122"/>
                <a:cs typeface="微软雅黑" panose="020B0503020204020204" charset="-122"/>
                <a:sym typeface="+mn-ea"/>
              </a:rPr>
              <a:t>，因为需要处理</a:t>
            </a:r>
            <a:r>
              <a:rPr lang="en-US" altLang="zh-CN" sz="1700" kern="0" dirty="0">
                <a:latin typeface="微软雅黑" panose="020B0503020204020204" charset="-122"/>
                <a:ea typeface="微软雅黑" panose="020B0503020204020204" charset="-122"/>
                <a:cs typeface="微软雅黑" panose="020B0503020204020204" charset="-122"/>
                <a:sym typeface="+mn-ea"/>
              </a:rPr>
              <a:t>10</a:t>
            </a:r>
            <a:r>
              <a:rPr lang="zh-CN" altLang="en-US" sz="1700" kern="0" dirty="0">
                <a:latin typeface="微软雅黑" panose="020B0503020204020204" charset="-122"/>
                <a:ea typeface="微软雅黑" panose="020B0503020204020204" charset="-122"/>
                <a:cs typeface="微软雅黑" panose="020B0503020204020204" charset="-122"/>
                <a:sym typeface="+mn-ea"/>
              </a:rPr>
              <a:t>条数据</a:t>
            </a:r>
            <a:r>
              <a:rPr lang="zh-CN" altLang="en-US" sz="1700" kern="0" dirty="0" smtClean="0">
                <a:latin typeface="微软雅黑" panose="020B0503020204020204" charset="-122"/>
                <a:ea typeface="微软雅黑" panose="020B0503020204020204" charset="-122"/>
                <a:cs typeface="微软雅黑" panose="020B0503020204020204" charset="-122"/>
                <a:sym typeface="+mn-ea"/>
              </a:rPr>
              <a:t>。</a:t>
            </a:r>
            <a:endParaRPr kumimoji="1" lang="zh-CN" altLang="en-US" sz="1700" kern="100" dirty="0" smtClean="0">
              <a:solidFill>
                <a:prstClr val="black"/>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10656</Words>
  <Application>WPS 演示</Application>
  <PresentationFormat>全屏显示(16:9)</PresentationFormat>
  <Paragraphs>305</Paragraphs>
  <Slides>37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Arial</vt:lpstr>
      <vt:lpstr>宋体</vt:lpstr>
      <vt:lpstr>Wingdings</vt:lpstr>
      <vt:lpstr>微软雅黑</vt:lpstr>
      <vt:lpstr>黑体</vt:lpstr>
      <vt:lpstr>Wingdings</vt:lpstr>
      <vt:lpstr>Times New Roman</vt:lpstr>
      <vt:lpstr>Arial Unicode MS</vt:lpstr>
      <vt:lpstr>Calibri Light</vt:lpstr>
      <vt:lpstr>Calibri</vt:lpstr>
      <vt:lpstr>等线</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菩提薩埵婆耶摩诃萨埵婆耶</cp:lastModifiedBy>
  <cp:revision>390</cp:revision>
  <dcterms:created xsi:type="dcterms:W3CDTF">2018-05-31T09:11:00Z</dcterms:created>
  <dcterms:modified xsi:type="dcterms:W3CDTF">2019-03-06T08:32:39Z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