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385" r:id="rId2"/>
    <p:sldId id="572" r:id="rId3"/>
    <p:sldId id="544" r:id="rId4"/>
    <p:sldId id="573" r:id="rId5"/>
    <p:sldId id="574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9" r:id="rId20"/>
    <p:sldId id="612" r:id="rId21"/>
    <p:sldId id="588" r:id="rId22"/>
    <p:sldId id="590" r:id="rId23"/>
    <p:sldId id="591" r:id="rId24"/>
    <p:sldId id="592" r:id="rId25"/>
    <p:sldId id="593" r:id="rId26"/>
    <p:sldId id="595" r:id="rId27"/>
    <p:sldId id="596" r:id="rId28"/>
    <p:sldId id="598" r:id="rId29"/>
    <p:sldId id="599" r:id="rId30"/>
    <p:sldId id="600" r:id="rId31"/>
    <p:sldId id="603" r:id="rId32"/>
    <p:sldId id="602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384" r:id="rId42"/>
  </p:sldIdLst>
  <p:sldSz cx="9144000" cy="5143500" type="screen16x9"/>
  <p:notesSz cx="6858000" cy="9144000"/>
  <p:defaultTextStyle>
    <a:defPPr>
      <a:defRPr lang="zh-CN"/>
    </a:defPPr>
    <a:lvl1pPr marL="0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698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430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162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7196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894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928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79"/>
    <a:srgbClr val="424242"/>
    <a:srgbClr val="7A4A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48897" autoAdjust="0"/>
  </p:normalViewPr>
  <p:slideViewPr>
    <p:cSldViewPr snapToGrid="0" snapToObjects="1">
      <p:cViewPr varScale="1">
        <p:scale>
          <a:sx n="85" d="100"/>
          <a:sy n="85" d="100"/>
        </p:scale>
        <p:origin x="-84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FAB6-2D8F-9340-97B6-5F1D2EA109E8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8CDC-D1B7-0A45-893C-CCDA371E2C2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698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30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162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6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94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8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698" indent="0" algn="ctr">
              <a:buNone/>
              <a:defRPr sz="1500"/>
            </a:lvl2pPr>
            <a:lvl3pPr marL="685732" indent="0" algn="ctr">
              <a:buNone/>
              <a:defRPr sz="1300"/>
            </a:lvl3pPr>
            <a:lvl4pPr marL="1028430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162" indent="0" algn="ctr">
              <a:buNone/>
              <a:defRPr sz="1200"/>
            </a:lvl6pPr>
            <a:lvl7pPr marL="2057196" indent="0" algn="ctr">
              <a:buNone/>
              <a:defRPr sz="1200"/>
            </a:lvl7pPr>
            <a:lvl8pPr marL="2399894" indent="0" algn="ctr">
              <a:buNone/>
              <a:defRPr sz="1200"/>
            </a:lvl8pPr>
            <a:lvl9pPr marL="2742928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6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4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8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98" indent="0">
              <a:buNone/>
              <a:defRPr sz="1500" b="1"/>
            </a:lvl2pPr>
            <a:lvl3pPr marL="685732" indent="0">
              <a:buNone/>
              <a:defRPr sz="1300" b="1"/>
            </a:lvl3pPr>
            <a:lvl4pPr marL="1028430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162" indent="0">
              <a:buNone/>
              <a:defRPr sz="1200" b="1"/>
            </a:lvl6pPr>
            <a:lvl7pPr marL="2057196" indent="0">
              <a:buNone/>
              <a:defRPr sz="1200" b="1"/>
            </a:lvl7pPr>
            <a:lvl8pPr marL="2399894" indent="0">
              <a:buNone/>
              <a:defRPr sz="1200" b="1"/>
            </a:lvl8pPr>
            <a:lvl9pPr marL="274292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98" indent="0">
              <a:buNone/>
              <a:defRPr sz="1500" b="1"/>
            </a:lvl2pPr>
            <a:lvl3pPr marL="685732" indent="0">
              <a:buNone/>
              <a:defRPr sz="1300" b="1"/>
            </a:lvl3pPr>
            <a:lvl4pPr marL="1028430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162" indent="0">
              <a:buNone/>
              <a:defRPr sz="1200" b="1"/>
            </a:lvl6pPr>
            <a:lvl7pPr marL="2057196" indent="0">
              <a:buNone/>
              <a:defRPr sz="1200" b="1"/>
            </a:lvl7pPr>
            <a:lvl8pPr marL="2399894" indent="0">
              <a:buNone/>
              <a:defRPr sz="1200" b="1"/>
            </a:lvl8pPr>
            <a:lvl9pPr marL="274292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698" indent="0">
              <a:buNone/>
              <a:defRPr sz="1100"/>
            </a:lvl2pPr>
            <a:lvl3pPr marL="685732" indent="0">
              <a:buNone/>
              <a:defRPr sz="900"/>
            </a:lvl3pPr>
            <a:lvl4pPr marL="1028430" indent="0">
              <a:buNone/>
              <a:defRPr sz="700"/>
            </a:lvl4pPr>
            <a:lvl5pPr marL="1371464" indent="0">
              <a:buNone/>
              <a:defRPr sz="700"/>
            </a:lvl5pPr>
            <a:lvl6pPr marL="1714162" indent="0">
              <a:buNone/>
              <a:defRPr sz="700"/>
            </a:lvl6pPr>
            <a:lvl7pPr marL="2057196" indent="0">
              <a:buNone/>
              <a:defRPr sz="700"/>
            </a:lvl7pPr>
            <a:lvl8pPr marL="2399894" indent="0">
              <a:buNone/>
              <a:defRPr sz="700"/>
            </a:lvl8pPr>
            <a:lvl9pPr marL="274292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698" indent="0">
              <a:buNone/>
              <a:defRPr sz="2100"/>
            </a:lvl2pPr>
            <a:lvl3pPr marL="685732" indent="0">
              <a:buNone/>
              <a:defRPr sz="1800"/>
            </a:lvl3pPr>
            <a:lvl4pPr marL="1028430" indent="0">
              <a:buNone/>
              <a:defRPr sz="1500"/>
            </a:lvl4pPr>
            <a:lvl5pPr marL="1371464" indent="0">
              <a:buNone/>
              <a:defRPr sz="1500"/>
            </a:lvl5pPr>
            <a:lvl6pPr marL="1714162" indent="0">
              <a:buNone/>
              <a:defRPr sz="1500"/>
            </a:lvl6pPr>
            <a:lvl7pPr marL="2057196" indent="0">
              <a:buNone/>
              <a:defRPr sz="1500"/>
            </a:lvl7pPr>
            <a:lvl8pPr marL="2399894" indent="0">
              <a:buNone/>
              <a:defRPr sz="1500"/>
            </a:lvl8pPr>
            <a:lvl9pPr marL="2742928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698" indent="0">
              <a:buNone/>
              <a:defRPr sz="1100"/>
            </a:lvl2pPr>
            <a:lvl3pPr marL="685732" indent="0">
              <a:buNone/>
              <a:defRPr sz="900"/>
            </a:lvl3pPr>
            <a:lvl4pPr marL="1028430" indent="0">
              <a:buNone/>
              <a:defRPr sz="700"/>
            </a:lvl4pPr>
            <a:lvl5pPr marL="1371464" indent="0">
              <a:buNone/>
              <a:defRPr sz="700"/>
            </a:lvl5pPr>
            <a:lvl6pPr marL="1714162" indent="0">
              <a:buNone/>
              <a:defRPr sz="700"/>
            </a:lvl6pPr>
            <a:lvl7pPr marL="2057196" indent="0">
              <a:buNone/>
              <a:defRPr sz="700"/>
            </a:lvl7pPr>
            <a:lvl8pPr marL="2399894" indent="0">
              <a:buNone/>
              <a:defRPr sz="700"/>
            </a:lvl8pPr>
            <a:lvl9pPr marL="274292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48381" tIns="24190" rIns="48381" bIns="241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48381" tIns="24190" rIns="48381" bIns="241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2C43-CA79-BE41-9B37-F39D0C5CF68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</p:sldLayoutIdLst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81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5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1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7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45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4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78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3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6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16328" y="351911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6791" y="1276896"/>
            <a:ext cx="2750026" cy="2749941"/>
          </a:xfrm>
          <a:prstGeom prst="ellipse">
            <a:avLst/>
          </a:prstGeom>
          <a:noFill/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9827" y="3535728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3225" y="1848865"/>
            <a:ext cx="1796071" cy="1633902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pPr algn="ctr"/>
            <a:r>
              <a:rPr lang="en-US" altLang="zh-CN" sz="10300" spc="8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0300" spc="8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3242304" y="937085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3269303" y="946061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371672" y="-589028"/>
            <a:ext cx="1188000" cy="118796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358173" y="-572415"/>
            <a:ext cx="1161000" cy="1160964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3399609" y="4793886"/>
            <a:ext cx="888476" cy="888449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3413478" y="4803612"/>
            <a:ext cx="865695" cy="86566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371673" y="2732009"/>
            <a:ext cx="743345" cy="743323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9846" y="1593023"/>
            <a:ext cx="4625383" cy="58746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zh-CN" altLang="en-US" sz="3500" dirty="0">
                <a:latin typeface="黑体" pitchFamily="49" charset="-122"/>
                <a:ea typeface="黑体" pitchFamily="49" charset="-122"/>
              </a:rPr>
              <a:t>并发计算</a:t>
            </a:r>
            <a:endParaRPr lang="zh-CN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536500" y="397423"/>
            <a:ext cx="1215000" cy="121496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563500" y="424422"/>
            <a:ext cx="1161000" cy="116096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>
            <a:off x="4104554" y="2233264"/>
            <a:ext cx="173559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多进程 （单核）</a:t>
            </a:r>
          </a:p>
        </p:txBody>
      </p:sp>
      <p:pic>
        <p:nvPicPr>
          <p:cNvPr id="15" name="Picture 1033">
            <a:extLst>
              <a:ext uri="{FF2B5EF4-FFF2-40B4-BE49-F238E27FC236}">
                <a16:creationId xmlns:a16="http://schemas.microsoft.com/office/drawing/2014/main" xmlns="" id="{1C99F2EC-A277-444E-8051-C4C4260B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5007" y="1492628"/>
            <a:ext cx="6474837" cy="324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0976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线程模型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3AD1BCC-2487-4090-9171-00C3C33DD1F4}"/>
              </a:ext>
            </a:extLst>
          </p:cNvPr>
          <p:cNvSpPr/>
          <p:nvPr/>
        </p:nvSpPr>
        <p:spPr>
          <a:xfrm>
            <a:off x="661364" y="1416233"/>
            <a:ext cx="7923454" cy="337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两种级别的进程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用户线程（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线程类）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内核线程（操作系统内核支持）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三种线程模型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45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Solaris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两级线程结构</a:t>
            </a:r>
          </a:p>
        </p:txBody>
      </p:sp>
      <p:pic>
        <p:nvPicPr>
          <p:cNvPr id="17" name="Picture 10" descr="Graphic">
            <a:extLst>
              <a:ext uri="{FF2B5EF4-FFF2-40B4-BE49-F238E27FC236}">
                <a16:creationId xmlns:a16="http://schemas.microsoft.com/office/drawing/2014/main" xmlns="" id="{7D286DD2-6FFC-4AAB-8C0F-78E4894D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1938" y="1416233"/>
            <a:ext cx="6167194" cy="331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874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一对一模型</a:t>
            </a:r>
          </a:p>
        </p:txBody>
      </p:sp>
      <p:pic>
        <p:nvPicPr>
          <p:cNvPr id="15" name="Picture 10" descr="Graphic">
            <a:extLst>
              <a:ext uri="{FF2B5EF4-FFF2-40B4-BE49-F238E27FC236}">
                <a16:creationId xmlns:a16="http://schemas.microsoft.com/office/drawing/2014/main" xmlns="" id="{7B2D113E-09E3-4DBA-B2DB-E4E4F4C7E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2982" y="1126938"/>
            <a:ext cx="2630906" cy="358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729420" y="1602005"/>
            <a:ext cx="4636839" cy="22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一个用户线程映射为一个内核线程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可能会导致内核过载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08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多对一模型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729420" y="1602005"/>
            <a:ext cx="4603467" cy="22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多个用户线程映射为一个内核线程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吞吐量低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现在几乎没有系统使用这个模型</a:t>
            </a:r>
          </a:p>
        </p:txBody>
      </p:sp>
      <p:pic>
        <p:nvPicPr>
          <p:cNvPr id="18" name="Picture 10" descr="Graphic">
            <a:extLst>
              <a:ext uri="{FF2B5EF4-FFF2-40B4-BE49-F238E27FC236}">
                <a16:creationId xmlns:a16="http://schemas.microsoft.com/office/drawing/2014/main" xmlns="" id="{10BF085E-3F71-4D36-A880-0E142EAA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53" y="1226893"/>
            <a:ext cx="2569952" cy="358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808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多对多模型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729420" y="1602005"/>
            <a:ext cx="4603467" cy="22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个用户线程映射为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个内核线程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有效地利用资源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需解决调度问题</a:t>
            </a:r>
          </a:p>
        </p:txBody>
      </p:sp>
      <p:pic>
        <p:nvPicPr>
          <p:cNvPr id="17" name="Picture 9" descr="Graphic">
            <a:extLst>
              <a:ext uri="{FF2B5EF4-FFF2-40B4-BE49-F238E27FC236}">
                <a16:creationId xmlns:a16="http://schemas.microsoft.com/office/drawing/2014/main" xmlns="" id="{AEABEE5C-ECD9-4526-B473-C60F5D6A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4036" y="1203668"/>
            <a:ext cx="2632267" cy="358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9928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767419" y="1350775"/>
            <a:ext cx="7609161" cy="3179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高并发高负载网站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用户数庞大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峰值高负载</a:t>
            </a: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同时读写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性能瓶颈</a:t>
            </a: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采用支持高并发技术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并发计算架构一个主要的应用领域</a:t>
            </a:r>
          </a:p>
        </p:txBody>
      </p:sp>
    </p:spTree>
    <p:extLst>
      <p:ext uri="{BB962C8B-B14F-4D97-AF65-F5344CB8AC3E}">
        <p14:creationId xmlns:p14="http://schemas.microsoft.com/office/powerpoint/2010/main" xmlns="" val="190053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767419" y="1213513"/>
            <a:ext cx="7609161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中国站网站的正常流量情况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并发（单台） ，高峰期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10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吞吐量（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，单台）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高峰期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&lt;60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高峰期，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&lt;2,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大部分服务器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 ， 一般只占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颗核，平均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服务器平均响应时间  高峰期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&lt;150ms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8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高并发下的风险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网络带宽耗尽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服务器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飙高，停止响应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数据库瘫痪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8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高并发下的事故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事故：网站运营旺旺推广页面弹出，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兆大图片导致带宽耗尽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增加审核机制：运营推广增加的图片流量不能超过现有流量的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合作媒体推广：迅雷，暴风影音浮出广告，导致旺铺集群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高并发网站架构设计案例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阿里巴巴中国站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</p:spTree>
    <p:extLst>
      <p:ext uri="{BB962C8B-B14F-4D97-AF65-F5344CB8AC3E}">
        <p14:creationId xmlns:p14="http://schemas.microsoft.com/office/powerpoint/2010/main" xmlns="" val="162079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高并发度对网站性能的影响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pic>
        <p:nvPicPr>
          <p:cNvPr id="14" name="内容占位符 3" descr="20101122224814952.png">
            <a:extLst>
              <a:ext uri="{FF2B5EF4-FFF2-40B4-BE49-F238E27FC236}">
                <a16:creationId xmlns:a16="http://schemas.microsoft.com/office/drawing/2014/main" xmlns="" id="{72348C4A-7FB0-46EE-905E-8FD5BC2E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951" y="1468311"/>
            <a:ext cx="3218893" cy="23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" descr="20101122225257933.png">
            <a:extLst>
              <a:ext uri="{FF2B5EF4-FFF2-40B4-BE49-F238E27FC236}">
                <a16:creationId xmlns:a16="http://schemas.microsoft.com/office/drawing/2014/main" xmlns="" id="{97724CFA-0310-4E29-9F33-15F6C2FCB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7426" y="1468311"/>
            <a:ext cx="3346606" cy="23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xmlns="" id="{D1CCC526-C9D3-4F61-9C43-8591F312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22" y="4018117"/>
            <a:ext cx="3288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并发数对吞吐量的影响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xmlns="" id="{F5146B41-793D-4AB0-B441-9514CA4C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206" y="4018117"/>
            <a:ext cx="4405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并发数对服务器平均响应时间的影响</a:t>
            </a:r>
          </a:p>
        </p:txBody>
      </p:sp>
    </p:spTree>
    <p:extLst>
      <p:ext uri="{BB962C8B-B14F-4D97-AF65-F5344CB8AC3E}">
        <p14:creationId xmlns:p14="http://schemas.microsoft.com/office/powerpoint/2010/main" xmlns="" val="26648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高并发高负载实例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– 1688.com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秒杀活动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507A8FBF-ADFC-4F43-B23B-27CABF5CB321}"/>
              </a:ext>
            </a:extLst>
          </p:cNvPr>
          <p:cNvSpPr/>
          <p:nvPr/>
        </p:nvSpPr>
        <p:spPr>
          <a:xfrm>
            <a:off x="767419" y="1499347"/>
            <a:ext cx="76091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商业需求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并发（单台） ，高峰期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10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为庆祝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1688.com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开业退出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88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小时不间断秒杀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活动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   每小时整点推出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款商品，拖拉机，牛，马桶，沙发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   每款商品供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168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件，每人限批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件，成交人数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  CCTV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黄金广告时间，各种网络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平面媒体轰炸，总广告费：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88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  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并发计算</a:t>
            </a:r>
            <a:endParaRPr kumimoji="1" lang="en-US" altLang="zh-CN" sz="2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118115" y="506809"/>
            <a:ext cx="3235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421" y="871155"/>
            <a:ext cx="7799671" cy="184113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并发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vs.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线程模型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案例：高并发网站架构解决方案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26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高并发高负载实例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– 1688.com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秒杀活动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507A8FBF-ADFC-4F43-B23B-27CABF5CB321}"/>
              </a:ext>
            </a:extLst>
          </p:cNvPr>
          <p:cNvSpPr/>
          <p:nvPr/>
        </p:nvSpPr>
        <p:spPr>
          <a:xfrm>
            <a:off x="767419" y="1213513"/>
            <a:ext cx="76091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瞬间高并发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并发：预估秒杀在线人数可达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人 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风险：带宽耗尽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服务器：崩溃，可以理解成自己给自己准备的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DDoS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攻击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  秒杀器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第一种：秒杀前不断刷新秒杀页面，直到秒杀开始，抢着下单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第二种：跳过秒杀页面，直接进入下单页面，下单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88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767419" y="1213513"/>
            <a:ext cx="7322017" cy="3448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服务器集群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Lighttpd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集群）：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   图片服务器（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集群） ：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   静态服务器（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集群） ：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   交易服务器（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JBoss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动态集群）：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网络带宽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图片出口带宽上限：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2.5G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（出口带宽支持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，但图片服务器集群的处理能力：图片服务集群最大并发处理能力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网站平均图片大小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2.5G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Chinacache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沟通；借用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Taobao CDN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网站并发架构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</p:spTree>
    <p:extLst>
      <p:ext uri="{BB962C8B-B14F-4D97-AF65-F5344CB8AC3E}">
        <p14:creationId xmlns:p14="http://schemas.microsoft.com/office/powerpoint/2010/main" xmlns="" val="154169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767420" y="1213513"/>
            <a:ext cx="6474362" cy="355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图片网络带宽：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1.0G</a:t>
            </a:r>
          </a:p>
          <a:p>
            <a:pPr marL="628448" lvl="1" indent="-285750">
              <a:lnSpc>
                <a:spcPts val="31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新增图片带宽：必须控制在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627062" lvl="1" indent="-285750">
              <a:lnSpc>
                <a:spcPts val="31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每件商品秒杀页面的图片总大小不得超过：    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1000000/(1000*8) = 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125K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每商品   静态服务器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(Apache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1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网站并发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448" lvl="1" indent="-285750">
              <a:lnSpc>
                <a:spcPts val="31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单件商品并发：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 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来自运营的预估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2" lvl="1" indent="-285750">
              <a:lnSpc>
                <a:spcPts val="31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总并发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:  8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（件商品）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X 1000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（人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商品）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8000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1688.com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秒杀系统：架构目标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</p:spTree>
    <p:extLst>
      <p:ext uri="{BB962C8B-B14F-4D97-AF65-F5344CB8AC3E}">
        <p14:creationId xmlns:p14="http://schemas.microsoft.com/office/powerpoint/2010/main" xmlns="" val="2248749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904779" y="1286505"/>
            <a:ext cx="6474362" cy="4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2" lvl="1">
              <a:lnSpc>
                <a:spcPts val="3100"/>
              </a:lnSpc>
              <a:spcBef>
                <a:spcPct val="20000"/>
              </a:spcBef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三个页面组成：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秒杀商品列表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秒杀商品介绍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秒杀系统组成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5A2FE6F-0D19-4167-8692-6D2F560C2A1D}"/>
              </a:ext>
            </a:extLst>
          </p:cNvPr>
          <p:cNvGrpSpPr/>
          <p:nvPr/>
        </p:nvGrpSpPr>
        <p:grpSpPr>
          <a:xfrm>
            <a:off x="1152840" y="1838116"/>
            <a:ext cx="6335896" cy="2947467"/>
            <a:chOff x="1656160" y="1962151"/>
            <a:chExt cx="5992415" cy="2824161"/>
          </a:xfrm>
        </p:grpSpPr>
        <p:pic>
          <p:nvPicPr>
            <p:cNvPr id="15" name="图片 10" descr="秒杀页面.gif">
              <a:extLst>
                <a:ext uri="{FF2B5EF4-FFF2-40B4-BE49-F238E27FC236}">
                  <a16:creationId xmlns:a16="http://schemas.microsoft.com/office/drawing/2014/main" xmlns="" id="{6028537D-52E0-49C9-99FD-61F72BC19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25" y="1962151"/>
              <a:ext cx="5886450" cy="1993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xmlns="" id="{C1FAA120-ED84-40CF-8EF6-539AF445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900" y="4108848"/>
              <a:ext cx="22860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500">
                  <a:ea typeface="宋体" panose="02010600030101010101" pitchFamily="2" charset="-122"/>
                </a:rPr>
                <a:t>【1688.com</a:t>
              </a:r>
              <a:r>
                <a:rPr lang="zh-CN" altLang="en-US" sz="1500">
                  <a:ea typeface="宋体" panose="02010600030101010101" pitchFamily="2" charset="-122"/>
                </a:rPr>
                <a:t>静态集群</a:t>
              </a:r>
              <a:r>
                <a:rPr lang="en-US" altLang="zh-CN" sz="1500">
                  <a:ea typeface="宋体" panose="02010600030101010101" pitchFamily="2" charset="-122"/>
                </a:rPr>
                <a:t>】</a:t>
              </a:r>
              <a:endParaRPr lang="zh-CN" altLang="en-US" sz="1500">
                <a:ea typeface="宋体" panose="02010600030101010101" pitchFamily="2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42D79BA7-BF16-4309-81DD-988C29A0CC73}"/>
                </a:ext>
              </a:extLst>
            </p:cNvPr>
            <p:cNvCxnSpPr/>
            <p:nvPr/>
          </p:nvCxnSpPr>
          <p:spPr>
            <a:xfrm>
              <a:off x="1656160" y="4516041"/>
              <a:ext cx="3944540" cy="0"/>
            </a:xfrm>
            <a:prstGeom prst="line">
              <a:avLst/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C0AB774A-2ED2-41D0-A0B9-0485D39CF879}"/>
                </a:ext>
              </a:extLst>
            </p:cNvPr>
            <p:cNvCxnSpPr/>
            <p:nvPr/>
          </p:nvCxnSpPr>
          <p:spPr>
            <a:xfrm rot="5400000">
              <a:off x="1278136" y="4408289"/>
              <a:ext cx="7560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E997B1BC-A71D-4AA0-A8F3-7F5E0C25FE31}"/>
                </a:ext>
              </a:extLst>
            </p:cNvPr>
            <p:cNvCxnSpPr/>
            <p:nvPr/>
          </p:nvCxnSpPr>
          <p:spPr>
            <a:xfrm rot="5400000">
              <a:off x="5250061" y="4282083"/>
              <a:ext cx="701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942C7F9C-14E2-48CF-A5E2-67E11A4BCCEF}"/>
                </a:ext>
              </a:extLst>
            </p:cNvPr>
            <p:cNvCxnSpPr/>
            <p:nvPr/>
          </p:nvCxnSpPr>
          <p:spPr>
            <a:xfrm>
              <a:off x="5629276" y="4516041"/>
              <a:ext cx="1888331" cy="0"/>
            </a:xfrm>
            <a:prstGeom prst="line">
              <a:avLst/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6195474A-401A-440B-BF34-8E97E4FBD742}"/>
                </a:ext>
              </a:extLst>
            </p:cNvPr>
            <p:cNvCxnSpPr/>
            <p:nvPr/>
          </p:nvCxnSpPr>
          <p:spPr>
            <a:xfrm rot="5400000">
              <a:off x="7166967" y="4380905"/>
              <a:ext cx="70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xmlns="" id="{4DFAD55E-0218-4DDB-B56A-35F72591A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8325" y="3970735"/>
              <a:ext cx="1915909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>
                  <a:ea typeface="宋体" panose="02010600030101010101" pitchFamily="2" charset="-122"/>
                </a:rPr>
                <a:t>【</a:t>
              </a:r>
              <a:r>
                <a:rPr lang="zh-CN" altLang="en-US" sz="1350">
                  <a:ea typeface="宋体" panose="02010600030101010101" pitchFamily="2" charset="-122"/>
                </a:rPr>
                <a:t>中国站交易动态集群</a:t>
              </a:r>
              <a:endParaRPr lang="en-US" altLang="zh-CN" sz="1350"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1350">
                  <a:ea typeface="宋体" panose="02010600030101010101" pitchFamily="2" charset="-122"/>
                </a:rPr>
                <a:t>china.alibaba.com】</a:t>
              </a:r>
              <a:endParaRPr lang="zh-CN" altLang="en-US" sz="135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3973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1688.com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秒杀系统：设计原则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C44E57-6777-44B8-8871-D6BE12C46261}"/>
              </a:ext>
            </a:extLst>
          </p:cNvPr>
          <p:cNvSpPr/>
          <p:nvPr/>
        </p:nvSpPr>
        <p:spPr>
          <a:xfrm>
            <a:off x="767419" y="1213513"/>
            <a:ext cx="7635717" cy="356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4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静态化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采用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自动更新技术将动态页面转化为静态页面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4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并发控制，防秒杀器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设置阀门，只放最前面的一部分人进入秒杀系统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4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简化流程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砍掉不重要的分支流程，如下单页面的所有数据库查询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以下单成功作为秒杀成功标志。支付流程只要在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天内完成即可</a:t>
            </a:r>
          </a:p>
          <a:p>
            <a:pPr marL="285750" indent="-285750">
              <a:lnSpc>
                <a:spcPts val="264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前端优化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采用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YSLOW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原则提升页面响应速度</a:t>
            </a:r>
            <a:endParaRPr lang="en-US" altLang="zh-CN" sz="19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076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pic>
        <p:nvPicPr>
          <p:cNvPr id="14" name="图片 9" descr="静态化.png">
            <a:extLst>
              <a:ext uri="{FF2B5EF4-FFF2-40B4-BE49-F238E27FC236}">
                <a16:creationId xmlns:a16="http://schemas.microsoft.com/office/drawing/2014/main" xmlns="" id="{165D6585-2C6E-47CF-9C30-3554DC72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1682" y="698462"/>
            <a:ext cx="6354079" cy="4067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954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三道阀门的设计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C5848-1162-4A5E-9505-AC178DE45628}"/>
              </a:ext>
            </a:extLst>
          </p:cNvPr>
          <p:cNvSpPr/>
          <p:nvPr/>
        </p:nvSpPr>
        <p:spPr>
          <a:xfrm>
            <a:off x="854197" y="1432694"/>
            <a:ext cx="33330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阀门：基于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的计数器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9" descr="秒杀flow.png">
            <a:extLst>
              <a:ext uri="{FF2B5EF4-FFF2-40B4-BE49-F238E27FC236}">
                <a16:creationId xmlns:a16="http://schemas.microsoft.com/office/drawing/2014/main" xmlns="" id="{C8AABCF0-58B0-41B2-BF06-9A06A3A8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1515" y="876457"/>
            <a:ext cx="4169520" cy="3834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881458C0-0A83-41DB-9113-3D1AAB69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0571044"/>
              </p:ext>
            </p:extLst>
          </p:nvPr>
        </p:nvGraphicFramePr>
        <p:xfrm>
          <a:off x="956222" y="2114549"/>
          <a:ext cx="2901612" cy="1936843"/>
        </p:xfrm>
        <a:graphic>
          <a:graphicData uri="http://schemas.openxmlformats.org/drawingml/2006/table">
            <a:tbl>
              <a:tblPr/>
              <a:tblGrid>
                <a:gridCol w="654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7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33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序号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阀门上限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限制进入秒杀页面 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1000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限制进入下单页面 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100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3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限制进入支付宝系统，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56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2070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秒杀器的预防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635717" cy="350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：随机</a:t>
            </a: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秒杀前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秒放出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脚本生成，秒杀前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1000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次访问上限控制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每件商品只能放入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人浏览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285750" indent="-285750">
              <a:lnSpc>
                <a:spcPts val="23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下单页面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，随机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不能直接跳过秒杀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页面进入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每个秒杀商品，带预先生成的随机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如果秒杀过，直接跳到秒杀结束页面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次访问上限控制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每件商品只能放入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人下单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xmlns="" val="179007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秒杀静态页面优化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635717" cy="3491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图片合并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88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减少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请求数，减少请求等待数</a:t>
            </a:r>
          </a:p>
          <a:p>
            <a:pPr lvl="1">
              <a:lnSpc>
                <a:spcPts val="288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减少发送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内容压缩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图片压缩：图片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Bytes &lt; 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宽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/2250</a:t>
            </a:r>
          </a:p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HTML Header Cache-Control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JS 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精简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88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CSS,JS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精简到极致，部分直接写在页面中，减少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请求次数</a:t>
            </a:r>
          </a:p>
        </p:txBody>
      </p:sp>
    </p:spTree>
    <p:extLst>
      <p:ext uri="{BB962C8B-B14F-4D97-AF65-F5344CB8AC3E}">
        <p14:creationId xmlns:p14="http://schemas.microsoft.com/office/powerpoint/2010/main" xmlns="" val="3383160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下单页面优化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635717" cy="331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数据库操作：全部砍掉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2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原下单页面要访问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次数据库，全部砍掉</a:t>
            </a:r>
          </a:p>
          <a:p>
            <a:pPr marL="285750" indent="-28575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秒杀流程精简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448" lvl="1" indent="-285750">
              <a:lnSpc>
                <a:spcPts val="3200"/>
              </a:lnSpc>
              <a:spcBef>
                <a:spcPct val="20000"/>
              </a:spcBef>
              <a:buFont typeface="Wingdings 2" panose="05020102010507070707" pitchFamily="18" charset="2"/>
              <a:buChar char="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砍掉填写或选择收货地址，放在秒杀成功后填写</a:t>
            </a:r>
          </a:p>
          <a:p>
            <a:pPr marL="685598" lvl="1" indent="-342900">
              <a:lnSpc>
                <a:spcPts val="3200"/>
              </a:lnSpc>
              <a:spcBef>
                <a:spcPct val="20000"/>
              </a:spcBef>
              <a:buFont typeface="Wingdings 2" panose="05020102010507070707" pitchFamily="18" charset="2"/>
              <a:buChar char="ß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砍掉调用是否开通支付宝接口，秒杀首页文案提示必须开通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采用内存缓存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2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秒杀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数据，支付宝项目信息，缓存</a:t>
            </a:r>
          </a:p>
        </p:txBody>
      </p:sp>
    </p:spTree>
    <p:extLst>
      <p:ext uri="{BB962C8B-B14F-4D97-AF65-F5344CB8AC3E}">
        <p14:creationId xmlns:p14="http://schemas.microsoft.com/office/powerpoint/2010/main" xmlns="" val="398596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2954D37C-D44C-45EC-8352-EA43073FF670}"/>
              </a:ext>
            </a:extLst>
          </p:cNvPr>
          <p:cNvGrpSpPr/>
          <p:nvPr/>
        </p:nvGrpSpPr>
        <p:grpSpPr>
          <a:xfrm>
            <a:off x="773951" y="1139037"/>
            <a:ext cx="7755809" cy="3432963"/>
            <a:chOff x="1335089" y="1630364"/>
            <a:chExt cx="7916799" cy="4743456"/>
          </a:xfrm>
        </p:grpSpPr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xmlns="" id="{42436CB5-50F3-4622-9D21-CED23726D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5089" y="3868745"/>
              <a:ext cx="4676774" cy="1830391"/>
              <a:chOff x="1053" y="2578"/>
              <a:chExt cx="2946" cy="1153"/>
            </a:xfrm>
          </p:grpSpPr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xmlns="" id="{F73985C6-BDDC-4098-ADDB-BF6033678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3165"/>
                <a:ext cx="2913" cy="56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600">
                  <a:solidFill>
                    <a:srgbClr val="000000"/>
                  </a:solidFill>
                  <a:latin typeface="Tahoma" pitchFamily="34" charset="0"/>
                  <a:ea typeface="宋体" charset="-122"/>
                  <a:cs typeface="Times New Roman" charset="0"/>
                </a:endParaRPr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xmlns="" id="{203C1751-DC3E-4CA6-B28F-4FEA20984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3505"/>
                <a:ext cx="139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19" name="Oval 4">
                <a:extLst>
                  <a:ext uri="{FF2B5EF4-FFF2-40B4-BE49-F238E27FC236}">
                    <a16:creationId xmlns:a16="http://schemas.microsoft.com/office/drawing/2014/main" xmlns="" id="{520EDB5F-4201-4D90-8FFF-4B5E8227C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3511"/>
                <a:ext cx="141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xmlns="" id="{7AADC0B2-D755-4899-A000-593D492AA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507"/>
                <a:ext cx="141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xmlns="" id="{C07D598E-6139-4791-8EF4-E1E99EDA4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3511"/>
                <a:ext cx="140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2" name="Oval 7">
                <a:extLst>
                  <a:ext uri="{FF2B5EF4-FFF2-40B4-BE49-F238E27FC236}">
                    <a16:creationId xmlns:a16="http://schemas.microsoft.com/office/drawing/2014/main" xmlns="" id="{3E2FDD50-A4E9-49CF-8BD9-63BDC85AE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5" y="3511"/>
                <a:ext cx="140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xmlns="" id="{70E1C8B3-60A8-4FF9-B004-2B6E8528F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3509"/>
                <a:ext cx="139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grpSp>
            <p:nvGrpSpPr>
              <p:cNvPr id="24" name="Group 11">
                <a:extLst>
                  <a:ext uri="{FF2B5EF4-FFF2-40B4-BE49-F238E27FC236}">
                    <a16:creationId xmlns:a16="http://schemas.microsoft.com/office/drawing/2014/main" xmlns="" id="{68AB3026-2EFC-41B6-80BB-2C829A0E3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5" y="3165"/>
                <a:ext cx="267" cy="404"/>
                <a:chOff x="3135" y="3165"/>
                <a:chExt cx="267" cy="404"/>
              </a:xfrm>
            </p:grpSpPr>
            <p:sp>
              <p:nvSpPr>
                <p:cNvPr id="28" name="Rectangle 9">
                  <a:extLst>
                    <a:ext uri="{FF2B5EF4-FFF2-40B4-BE49-F238E27FC236}">
                      <a16:creationId xmlns:a16="http://schemas.microsoft.com/office/drawing/2014/main" xmlns="" id="{2FA0E891-6ED0-4B09-9528-10B2CCC23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5" y="3165"/>
                  <a:ext cx="172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r>
                    <a:rPr lang="en-US" altLang="zh-CN" sz="3600" b="1" dirty="0">
                      <a:solidFill>
                        <a:srgbClr val="0000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.</a:t>
                  </a:r>
                </a:p>
              </p:txBody>
            </p:sp>
            <p:sp>
              <p:nvSpPr>
                <p:cNvPr id="29" name="Rectangle 10">
                  <a:extLst>
                    <a:ext uri="{FF2B5EF4-FFF2-40B4-BE49-F238E27FC236}">
                      <a16:creationId xmlns:a16="http://schemas.microsoft.com/office/drawing/2014/main" xmlns="" id="{4AB828F4-C76D-4BA9-9B8D-957E75AE4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0" y="3165"/>
                  <a:ext cx="172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r>
                    <a:rPr lang="en-US" altLang="zh-CN" sz="3600" b="1" dirty="0">
                      <a:solidFill>
                        <a:srgbClr val="0000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xmlns="" id="{FB3642B6-6ACB-4FA5-8F44-E7156F3CB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864"/>
                <a:ext cx="2269" cy="293"/>
              </a:xfrm>
              <a:prstGeom prst="rect">
                <a:avLst/>
              </a:prstGeom>
              <a:solidFill>
                <a:srgbClr val="50009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kern="0" dirty="0">
                    <a:solidFill>
                      <a:srgbClr val="FF0000"/>
                    </a:solidFill>
                    <a:cs typeface="Times New Roman" charset="0"/>
                  </a:rPr>
                  <a:t>Microkernel</a:t>
                </a: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xmlns="" id="{09EE9390-1C1E-435E-A453-78D2442B7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140"/>
                <a:ext cx="29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kern="0" dirty="0">
                    <a:solidFill>
                      <a:srgbClr val="1C1C1C"/>
                    </a:solidFill>
                    <a:cs typeface="Times New Roman" charset="0"/>
                  </a:rPr>
                  <a:t>Multi-Processor Computing System</a:t>
                </a: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xmlns="" id="{52AB29D9-A2CC-4596-8549-F0976A1EB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2578"/>
                <a:ext cx="1236" cy="286"/>
              </a:xfrm>
              <a:prstGeom prst="rect">
                <a:avLst/>
              </a:prstGeom>
              <a:solidFill>
                <a:srgbClr val="FE9B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kern="0" dirty="0">
                    <a:solidFill>
                      <a:srgbClr val="FFCF01"/>
                    </a:solidFill>
                    <a:cs typeface="Times New Roman" charset="0"/>
                  </a:rPr>
                  <a:t>Threads Interface</a:t>
                </a:r>
              </a:p>
            </p:txBody>
          </p:sp>
        </p:grp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xmlns="" id="{CB663D54-70E4-4D02-B2A9-63E1E457D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103" y="5011339"/>
              <a:ext cx="1839912" cy="54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xmlns="" id="{FA44340B-3752-45E0-9641-8EE9780B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517" y="4353633"/>
              <a:ext cx="2846057" cy="54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Operating System</a:t>
              </a:r>
            </a:p>
          </p:txBody>
        </p:sp>
        <p:grpSp>
          <p:nvGrpSpPr>
            <p:cNvPr id="32" name="Group 25">
              <a:extLst>
                <a:ext uri="{FF2B5EF4-FFF2-40B4-BE49-F238E27FC236}">
                  <a16:creationId xmlns:a16="http://schemas.microsoft.com/office/drawing/2014/main" xmlns="" id="{BDF84A65-0F7F-49E0-96C9-2D2362D91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201" y="5764219"/>
              <a:ext cx="5233986" cy="609601"/>
              <a:chOff x="1060" y="3772"/>
              <a:chExt cx="3297" cy="384"/>
            </a:xfrm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xmlns="" id="{D186DEE0-C707-4E26-92D0-2746DB36E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864"/>
                <a:ext cx="10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b="1" kern="0">
                    <a:solidFill>
                      <a:srgbClr val="000000"/>
                    </a:solidFill>
                    <a:latin typeface="Arial" pitchFamily="34" charset="0"/>
                    <a:cs typeface="Times New Roman" charset="0"/>
                  </a:rPr>
                  <a:t>Process</a:t>
                </a:r>
              </a:p>
            </p:txBody>
          </p:sp>
          <p:grpSp>
            <p:nvGrpSpPr>
              <p:cNvPr id="34" name="Group 24">
                <a:extLst>
                  <a:ext uri="{FF2B5EF4-FFF2-40B4-BE49-F238E27FC236}">
                    <a16:creationId xmlns:a16="http://schemas.microsoft.com/office/drawing/2014/main" xmlns="" id="{F0A29B86-45AC-4898-8E40-7D43B76046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0" y="3772"/>
                <a:ext cx="2192" cy="384"/>
                <a:chOff x="1060" y="3772"/>
                <a:chExt cx="2192" cy="384"/>
              </a:xfrm>
            </p:grpSpPr>
            <p:sp>
              <p:nvSpPr>
                <p:cNvPr id="35" name="Oval 19">
                  <a:extLst>
                    <a:ext uri="{FF2B5EF4-FFF2-40B4-BE49-F238E27FC236}">
                      <a16:creationId xmlns:a16="http://schemas.microsoft.com/office/drawing/2014/main" xmlns="" id="{1BC04BBB-973E-49D6-B70A-C5C3DDF2E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2" y="3863"/>
                  <a:ext cx="140" cy="145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9999"/>
                  </a:prstShdw>
                </a:effec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zh-CN" alt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Rectangle 20">
                  <a:extLst>
                    <a:ext uri="{FF2B5EF4-FFF2-40B4-BE49-F238E27FC236}">
                      <a16:creationId xmlns:a16="http://schemas.microsoft.com/office/drawing/2014/main" xmlns="" id="{23DEB020-2131-49BB-B2C6-E965C0B3F9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3" y="3862"/>
                  <a:ext cx="12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fontAlgn="auto" hangingPunct="0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kern="0">
                      <a:solidFill>
                        <a:srgbClr val="000000"/>
                      </a:solidFill>
                      <a:latin typeface="Arial" pitchFamily="34" charset="0"/>
                      <a:cs typeface="Times New Roman" charset="0"/>
                    </a:rPr>
                    <a:t>Processor</a:t>
                  </a:r>
                </a:p>
              </p:txBody>
            </p:sp>
            <p:sp>
              <p:nvSpPr>
                <p:cNvPr id="37" name="Freeform 21">
                  <a:extLst>
                    <a:ext uri="{FF2B5EF4-FFF2-40B4-BE49-F238E27FC236}">
                      <a16:creationId xmlns:a16="http://schemas.microsoft.com/office/drawing/2014/main" xmlns="" id="{2F292991-45D4-4580-946D-03687D186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816"/>
                  <a:ext cx="75" cy="177"/>
                </a:xfrm>
                <a:custGeom>
                  <a:avLst/>
                  <a:gdLst>
                    <a:gd name="T0" fmla="*/ 49 w 75"/>
                    <a:gd name="T1" fmla="*/ 0 h 177"/>
                    <a:gd name="T2" fmla="*/ 41 w 75"/>
                    <a:gd name="T3" fmla="*/ 17 h 177"/>
                    <a:gd name="T4" fmla="*/ 16 w 75"/>
                    <a:gd name="T5" fmla="*/ 21 h 177"/>
                    <a:gd name="T6" fmla="*/ 0 w 75"/>
                    <a:gd name="T7" fmla="*/ 34 h 177"/>
                    <a:gd name="T8" fmla="*/ 0 w 75"/>
                    <a:gd name="T9" fmla="*/ 47 h 177"/>
                    <a:gd name="T10" fmla="*/ 25 w 75"/>
                    <a:gd name="T11" fmla="*/ 56 h 177"/>
                    <a:gd name="T12" fmla="*/ 49 w 75"/>
                    <a:gd name="T13" fmla="*/ 60 h 177"/>
                    <a:gd name="T14" fmla="*/ 66 w 75"/>
                    <a:gd name="T15" fmla="*/ 73 h 177"/>
                    <a:gd name="T16" fmla="*/ 74 w 75"/>
                    <a:gd name="T17" fmla="*/ 86 h 177"/>
                    <a:gd name="T18" fmla="*/ 66 w 75"/>
                    <a:gd name="T19" fmla="*/ 99 h 177"/>
                    <a:gd name="T20" fmla="*/ 41 w 75"/>
                    <a:gd name="T21" fmla="*/ 107 h 177"/>
                    <a:gd name="T22" fmla="*/ 16 w 75"/>
                    <a:gd name="T23" fmla="*/ 116 h 177"/>
                    <a:gd name="T24" fmla="*/ 8 w 75"/>
                    <a:gd name="T25" fmla="*/ 129 h 177"/>
                    <a:gd name="T26" fmla="*/ 0 w 75"/>
                    <a:gd name="T27" fmla="*/ 142 h 177"/>
                    <a:gd name="T28" fmla="*/ 0 w 75"/>
                    <a:gd name="T29" fmla="*/ 155 h 177"/>
                    <a:gd name="T30" fmla="*/ 25 w 75"/>
                    <a:gd name="T31" fmla="*/ 163 h 177"/>
                    <a:gd name="T32" fmla="*/ 49 w 75"/>
                    <a:gd name="T33" fmla="*/ 167 h 177"/>
                    <a:gd name="T34" fmla="*/ 74 w 75"/>
                    <a:gd name="T35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177">
                      <a:moveTo>
                        <a:pt x="49" y="0"/>
                      </a:moveTo>
                      <a:lnTo>
                        <a:pt x="41" y="17"/>
                      </a:lnTo>
                      <a:lnTo>
                        <a:pt x="16" y="21"/>
                      </a:lnTo>
                      <a:lnTo>
                        <a:pt x="0" y="34"/>
                      </a:lnTo>
                      <a:lnTo>
                        <a:pt x="0" y="47"/>
                      </a:lnTo>
                      <a:lnTo>
                        <a:pt x="25" y="56"/>
                      </a:lnTo>
                      <a:lnTo>
                        <a:pt x="49" y="60"/>
                      </a:lnTo>
                      <a:lnTo>
                        <a:pt x="66" y="73"/>
                      </a:lnTo>
                      <a:lnTo>
                        <a:pt x="74" y="86"/>
                      </a:lnTo>
                      <a:lnTo>
                        <a:pt x="66" y="99"/>
                      </a:lnTo>
                      <a:lnTo>
                        <a:pt x="41" y="107"/>
                      </a:lnTo>
                      <a:lnTo>
                        <a:pt x="16" y="116"/>
                      </a:lnTo>
                      <a:lnTo>
                        <a:pt x="8" y="129"/>
                      </a:lnTo>
                      <a:lnTo>
                        <a:pt x="0" y="142"/>
                      </a:lnTo>
                      <a:lnTo>
                        <a:pt x="0" y="155"/>
                      </a:lnTo>
                      <a:lnTo>
                        <a:pt x="25" y="163"/>
                      </a:lnTo>
                      <a:lnTo>
                        <a:pt x="49" y="167"/>
                      </a:lnTo>
                      <a:lnTo>
                        <a:pt x="74" y="17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>
                      <a:alpha val="50000"/>
                    </a:srgbClr>
                  </a:outerShdw>
                </a:effectLst>
                <a:extLst/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rgbClr val="000000"/>
                    </a:solidFill>
                    <a:latin typeface="Tahoma" pitchFamily="34" charset="0"/>
                    <a:cs typeface="Times New Roman" charset="0"/>
                  </a:endParaRPr>
                </a:p>
              </p:txBody>
            </p:sp>
            <p:sp>
              <p:nvSpPr>
                <p:cNvPr id="38" name="Rectangle 22">
                  <a:extLst>
                    <a:ext uri="{FF2B5EF4-FFF2-40B4-BE49-F238E27FC236}">
                      <a16:creationId xmlns:a16="http://schemas.microsoft.com/office/drawing/2014/main" xmlns="" id="{B1B6E870-B440-4E40-9AF8-796BBCA59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8" y="3867"/>
                  <a:ext cx="874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fontAlgn="auto" hangingPunct="0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kern="0" dirty="0">
                      <a:solidFill>
                        <a:srgbClr val="000000"/>
                      </a:solidFill>
                      <a:latin typeface="Arial" pitchFamily="34" charset="0"/>
                      <a:cs typeface="Times New Roman" charset="0"/>
                    </a:rPr>
                    <a:t>Thread</a:t>
                  </a:r>
                </a:p>
              </p:txBody>
            </p:sp>
            <p:sp>
              <p:nvSpPr>
                <p:cNvPr id="39" name="Oval 23">
                  <a:extLst>
                    <a:ext uri="{FF2B5EF4-FFF2-40B4-BE49-F238E27FC236}">
                      <a16:creationId xmlns:a16="http://schemas.microsoft.com/office/drawing/2014/main" xmlns="" id="{EC70671E-5139-464A-AAFC-1A8FABB26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" y="3772"/>
                  <a:ext cx="198" cy="29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1C1C1C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FF0000">
                      <a:alpha val="50000"/>
                    </a:srgbClr>
                  </a:outerShdw>
                </a:effectLst>
              </p:spPr>
              <p:txBody>
                <a:bodyPr wrap="none" lIns="90488" tIns="44450" rIns="90488" bIns="4445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zh-CN" b="1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P</a:t>
                  </a:r>
                </a:p>
              </p:txBody>
            </p:sp>
          </p:grpSp>
        </p:grp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xmlns="" id="{E34920B6-4EA6-4403-BE89-2A5DB26E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1" y="1630364"/>
              <a:ext cx="4613274" cy="1230313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latin typeface="Tahoma" pitchFamily="34" charset="0"/>
                <a:ea typeface="宋体" charset="-122"/>
                <a:cs typeface="Times New Roman" charset="0"/>
              </a:endParaRPr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xmlns="" id="{DD148B37-9DFA-4FA2-B9C8-BA6585E3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1" y="1820865"/>
              <a:ext cx="776288" cy="865188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rgbClr val="FD4D68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latin typeface="Tahoma" pitchFamily="34" charset="0"/>
                <a:ea typeface="宋体" charset="-122"/>
                <a:cs typeface="Times New Roman" charset="0"/>
              </a:endParaRPr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xmlns="" id="{A326B47E-B715-4565-AD3E-9835884D1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100" y="1820865"/>
              <a:ext cx="1235075" cy="895351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rgbClr val="FD4D68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latin typeface="Tahoma" pitchFamily="34" charset="0"/>
                <a:ea typeface="宋体" charset="-122"/>
                <a:cs typeface="Times New Roman" charset="0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xmlns="" id="{9FD4E6FD-217D-4801-8726-11B16D2E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378077"/>
              <a:ext cx="225425" cy="225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xmlns="" id="{41AFCBF7-1EEC-447B-8E3A-464643DFC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888" y="1935165"/>
              <a:ext cx="79375" cy="436562"/>
              <a:chOff x="1485" y="1360"/>
              <a:chExt cx="50" cy="275"/>
            </a:xfrm>
          </p:grpSpPr>
          <p:sp>
            <p:nvSpPr>
              <p:cNvPr id="45" name="Line 30">
                <a:extLst>
                  <a:ext uri="{FF2B5EF4-FFF2-40B4-BE49-F238E27FC236}">
                    <a16:creationId xmlns:a16="http://schemas.microsoft.com/office/drawing/2014/main" xmlns="" id="{51F307D0-C76F-4E1F-9333-2D2F992A1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9" y="1485"/>
                <a:ext cx="0" cy="1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  <p:sp>
            <p:nvSpPr>
              <p:cNvPr id="46" name="Freeform 31">
                <a:extLst>
                  <a:ext uri="{FF2B5EF4-FFF2-40B4-BE49-F238E27FC236}">
                    <a16:creationId xmlns:a16="http://schemas.microsoft.com/office/drawing/2014/main" xmlns="" id="{D466CB62-1530-4BDF-8194-CB0C59E33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" y="1360"/>
                <a:ext cx="50" cy="101"/>
              </a:xfrm>
              <a:custGeom>
                <a:avLst/>
                <a:gdLst>
                  <a:gd name="T0" fmla="*/ 33 w 50"/>
                  <a:gd name="T1" fmla="*/ 0 h 101"/>
                  <a:gd name="T2" fmla="*/ 27 w 50"/>
                  <a:gd name="T3" fmla="*/ 10 h 101"/>
                  <a:gd name="T4" fmla="*/ 11 w 50"/>
                  <a:gd name="T5" fmla="*/ 12 h 101"/>
                  <a:gd name="T6" fmla="*/ 0 w 50"/>
                  <a:gd name="T7" fmla="*/ 20 h 101"/>
                  <a:gd name="T8" fmla="*/ 0 w 50"/>
                  <a:gd name="T9" fmla="*/ 27 h 101"/>
                  <a:gd name="T10" fmla="*/ 16 w 50"/>
                  <a:gd name="T11" fmla="*/ 32 h 101"/>
                  <a:gd name="T12" fmla="*/ 33 w 50"/>
                  <a:gd name="T13" fmla="*/ 34 h 101"/>
                  <a:gd name="T14" fmla="*/ 44 w 50"/>
                  <a:gd name="T15" fmla="*/ 41 h 101"/>
                  <a:gd name="T16" fmla="*/ 49 w 50"/>
                  <a:gd name="T17" fmla="*/ 49 h 101"/>
                  <a:gd name="T18" fmla="*/ 44 w 50"/>
                  <a:gd name="T19" fmla="*/ 56 h 101"/>
                  <a:gd name="T20" fmla="*/ 27 w 50"/>
                  <a:gd name="T21" fmla="*/ 61 h 101"/>
                  <a:gd name="T22" fmla="*/ 11 w 50"/>
                  <a:gd name="T23" fmla="*/ 66 h 101"/>
                  <a:gd name="T24" fmla="*/ 5 w 50"/>
                  <a:gd name="T25" fmla="*/ 73 h 101"/>
                  <a:gd name="T26" fmla="*/ 0 w 50"/>
                  <a:gd name="T27" fmla="*/ 80 h 101"/>
                  <a:gd name="T28" fmla="*/ 0 w 50"/>
                  <a:gd name="T29" fmla="*/ 88 h 101"/>
                  <a:gd name="T30" fmla="*/ 16 w 50"/>
                  <a:gd name="T31" fmla="*/ 93 h 101"/>
                  <a:gd name="T32" fmla="*/ 33 w 50"/>
                  <a:gd name="T33" fmla="*/ 95 h 101"/>
                  <a:gd name="T34" fmla="*/ 49 w 50"/>
                  <a:gd name="T35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101">
                    <a:moveTo>
                      <a:pt x="33" y="0"/>
                    </a:moveTo>
                    <a:lnTo>
                      <a:pt x="27" y="10"/>
                    </a:lnTo>
                    <a:lnTo>
                      <a:pt x="11" y="12"/>
                    </a:lnTo>
                    <a:lnTo>
                      <a:pt x="0" y="20"/>
                    </a:lnTo>
                    <a:lnTo>
                      <a:pt x="0" y="27"/>
                    </a:lnTo>
                    <a:lnTo>
                      <a:pt x="16" y="32"/>
                    </a:lnTo>
                    <a:lnTo>
                      <a:pt x="33" y="34"/>
                    </a:lnTo>
                    <a:lnTo>
                      <a:pt x="44" y="41"/>
                    </a:lnTo>
                    <a:lnTo>
                      <a:pt x="49" y="49"/>
                    </a:lnTo>
                    <a:lnTo>
                      <a:pt x="44" y="56"/>
                    </a:lnTo>
                    <a:lnTo>
                      <a:pt x="27" y="61"/>
                    </a:lnTo>
                    <a:lnTo>
                      <a:pt x="11" y="66"/>
                    </a:lnTo>
                    <a:lnTo>
                      <a:pt x="5" y="73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16" y="93"/>
                    </a:lnTo>
                    <a:lnTo>
                      <a:pt x="33" y="95"/>
                    </a:lnTo>
                    <a:lnTo>
                      <a:pt x="49" y="10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</p:grpSp>
        <p:sp>
          <p:nvSpPr>
            <p:cNvPr id="47" name="Oval 33">
              <a:extLst>
                <a:ext uri="{FF2B5EF4-FFF2-40B4-BE49-F238E27FC236}">
                  <a16:creationId xmlns:a16="http://schemas.microsoft.com/office/drawing/2014/main" xmlns="" id="{5588F793-F9C2-48B3-BF73-C4E26C07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288" y="2408240"/>
              <a:ext cx="222250" cy="225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xmlns="" id="{1F39F824-55D3-4EB1-AF67-36D66A245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413" y="2163764"/>
              <a:ext cx="0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B7A46C32-28FE-47CD-9983-F2ADB5B70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1965326"/>
              <a:ext cx="79375" cy="160337"/>
            </a:xfrm>
            <a:custGeom>
              <a:avLst/>
              <a:gdLst>
                <a:gd name="T0" fmla="*/ 33 w 50"/>
                <a:gd name="T1" fmla="*/ 0 h 101"/>
                <a:gd name="T2" fmla="*/ 27 w 50"/>
                <a:gd name="T3" fmla="*/ 10 h 101"/>
                <a:gd name="T4" fmla="*/ 11 w 50"/>
                <a:gd name="T5" fmla="*/ 12 h 101"/>
                <a:gd name="T6" fmla="*/ 0 w 50"/>
                <a:gd name="T7" fmla="*/ 20 h 101"/>
                <a:gd name="T8" fmla="*/ 0 w 50"/>
                <a:gd name="T9" fmla="*/ 27 h 101"/>
                <a:gd name="T10" fmla="*/ 16 w 50"/>
                <a:gd name="T11" fmla="*/ 32 h 101"/>
                <a:gd name="T12" fmla="*/ 33 w 50"/>
                <a:gd name="T13" fmla="*/ 34 h 101"/>
                <a:gd name="T14" fmla="*/ 44 w 50"/>
                <a:gd name="T15" fmla="*/ 41 h 101"/>
                <a:gd name="T16" fmla="*/ 49 w 50"/>
                <a:gd name="T17" fmla="*/ 49 h 101"/>
                <a:gd name="T18" fmla="*/ 44 w 50"/>
                <a:gd name="T19" fmla="*/ 56 h 101"/>
                <a:gd name="T20" fmla="*/ 27 w 50"/>
                <a:gd name="T21" fmla="*/ 61 h 101"/>
                <a:gd name="T22" fmla="*/ 11 w 50"/>
                <a:gd name="T23" fmla="*/ 66 h 101"/>
                <a:gd name="T24" fmla="*/ 5 w 50"/>
                <a:gd name="T25" fmla="*/ 73 h 101"/>
                <a:gd name="T26" fmla="*/ 0 w 50"/>
                <a:gd name="T27" fmla="*/ 80 h 101"/>
                <a:gd name="T28" fmla="*/ 0 w 50"/>
                <a:gd name="T29" fmla="*/ 88 h 101"/>
                <a:gd name="T30" fmla="*/ 16 w 50"/>
                <a:gd name="T31" fmla="*/ 93 h 101"/>
                <a:gd name="T32" fmla="*/ 33 w 50"/>
                <a:gd name="T33" fmla="*/ 95 h 101"/>
                <a:gd name="T34" fmla="*/ 49 w 50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01">
                  <a:moveTo>
                    <a:pt x="33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49" y="49"/>
                  </a:lnTo>
                  <a:lnTo>
                    <a:pt x="44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3" y="95"/>
                  </a:lnTo>
                  <a:lnTo>
                    <a:pt x="49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0" name="Oval 36">
              <a:extLst>
                <a:ext uri="{FF2B5EF4-FFF2-40B4-BE49-F238E27FC236}">
                  <a16:creationId xmlns:a16="http://schemas.microsoft.com/office/drawing/2014/main" xmlns="" id="{B97D34DA-356F-4C01-A5CA-84F4A761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225" y="2408240"/>
              <a:ext cx="220663" cy="225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xmlns="" id="{8D187522-4C93-4EA9-9DA9-B57AFB6E9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1965326"/>
              <a:ext cx="80962" cy="160337"/>
            </a:xfrm>
            <a:custGeom>
              <a:avLst/>
              <a:gdLst>
                <a:gd name="T0" fmla="*/ 33 w 51"/>
                <a:gd name="T1" fmla="*/ 0 h 101"/>
                <a:gd name="T2" fmla="*/ 28 w 51"/>
                <a:gd name="T3" fmla="*/ 10 h 101"/>
                <a:gd name="T4" fmla="*/ 11 w 51"/>
                <a:gd name="T5" fmla="*/ 12 h 101"/>
                <a:gd name="T6" fmla="*/ 0 w 51"/>
                <a:gd name="T7" fmla="*/ 20 h 101"/>
                <a:gd name="T8" fmla="*/ 0 w 51"/>
                <a:gd name="T9" fmla="*/ 27 h 101"/>
                <a:gd name="T10" fmla="*/ 17 w 51"/>
                <a:gd name="T11" fmla="*/ 32 h 101"/>
                <a:gd name="T12" fmla="*/ 33 w 51"/>
                <a:gd name="T13" fmla="*/ 34 h 101"/>
                <a:gd name="T14" fmla="*/ 44 w 51"/>
                <a:gd name="T15" fmla="*/ 41 h 101"/>
                <a:gd name="T16" fmla="*/ 50 w 51"/>
                <a:gd name="T17" fmla="*/ 49 h 101"/>
                <a:gd name="T18" fmla="*/ 44 w 51"/>
                <a:gd name="T19" fmla="*/ 56 h 101"/>
                <a:gd name="T20" fmla="*/ 28 w 51"/>
                <a:gd name="T21" fmla="*/ 61 h 101"/>
                <a:gd name="T22" fmla="*/ 11 w 51"/>
                <a:gd name="T23" fmla="*/ 66 h 101"/>
                <a:gd name="T24" fmla="*/ 6 w 51"/>
                <a:gd name="T25" fmla="*/ 73 h 101"/>
                <a:gd name="T26" fmla="*/ 0 w 51"/>
                <a:gd name="T27" fmla="*/ 80 h 101"/>
                <a:gd name="T28" fmla="*/ 0 w 51"/>
                <a:gd name="T29" fmla="*/ 88 h 101"/>
                <a:gd name="T30" fmla="*/ 17 w 51"/>
                <a:gd name="T31" fmla="*/ 93 h 101"/>
                <a:gd name="T32" fmla="*/ 33 w 51"/>
                <a:gd name="T33" fmla="*/ 95 h 101"/>
                <a:gd name="T34" fmla="*/ 50 w 51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01">
                  <a:moveTo>
                    <a:pt x="33" y="0"/>
                  </a:moveTo>
                  <a:lnTo>
                    <a:pt x="28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7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50" y="49"/>
                  </a:lnTo>
                  <a:lnTo>
                    <a:pt x="44" y="56"/>
                  </a:lnTo>
                  <a:lnTo>
                    <a:pt x="28" y="61"/>
                  </a:lnTo>
                  <a:lnTo>
                    <a:pt x="11" y="66"/>
                  </a:lnTo>
                  <a:lnTo>
                    <a:pt x="6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7" y="93"/>
                  </a:lnTo>
                  <a:lnTo>
                    <a:pt x="33" y="95"/>
                  </a:lnTo>
                  <a:lnTo>
                    <a:pt x="50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xmlns="" id="{F6DB75F8-CA3C-4C8A-BED3-EC0EF577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1965326"/>
              <a:ext cx="82550" cy="160337"/>
            </a:xfrm>
            <a:custGeom>
              <a:avLst/>
              <a:gdLst>
                <a:gd name="T0" fmla="*/ 34 w 52"/>
                <a:gd name="T1" fmla="*/ 0 h 101"/>
                <a:gd name="T2" fmla="*/ 28 w 52"/>
                <a:gd name="T3" fmla="*/ 10 h 101"/>
                <a:gd name="T4" fmla="*/ 11 w 52"/>
                <a:gd name="T5" fmla="*/ 12 h 101"/>
                <a:gd name="T6" fmla="*/ 0 w 52"/>
                <a:gd name="T7" fmla="*/ 20 h 101"/>
                <a:gd name="T8" fmla="*/ 0 w 52"/>
                <a:gd name="T9" fmla="*/ 27 h 101"/>
                <a:gd name="T10" fmla="*/ 17 w 52"/>
                <a:gd name="T11" fmla="*/ 32 h 101"/>
                <a:gd name="T12" fmla="*/ 34 w 52"/>
                <a:gd name="T13" fmla="*/ 34 h 101"/>
                <a:gd name="T14" fmla="*/ 45 w 52"/>
                <a:gd name="T15" fmla="*/ 41 h 101"/>
                <a:gd name="T16" fmla="*/ 51 w 52"/>
                <a:gd name="T17" fmla="*/ 49 h 101"/>
                <a:gd name="T18" fmla="*/ 45 w 52"/>
                <a:gd name="T19" fmla="*/ 56 h 101"/>
                <a:gd name="T20" fmla="*/ 28 w 52"/>
                <a:gd name="T21" fmla="*/ 61 h 101"/>
                <a:gd name="T22" fmla="*/ 11 w 52"/>
                <a:gd name="T23" fmla="*/ 66 h 101"/>
                <a:gd name="T24" fmla="*/ 6 w 52"/>
                <a:gd name="T25" fmla="*/ 73 h 101"/>
                <a:gd name="T26" fmla="*/ 0 w 52"/>
                <a:gd name="T27" fmla="*/ 80 h 101"/>
                <a:gd name="T28" fmla="*/ 0 w 52"/>
                <a:gd name="T29" fmla="*/ 88 h 101"/>
                <a:gd name="T30" fmla="*/ 17 w 52"/>
                <a:gd name="T31" fmla="*/ 93 h 101"/>
                <a:gd name="T32" fmla="*/ 34 w 52"/>
                <a:gd name="T33" fmla="*/ 95 h 101"/>
                <a:gd name="T34" fmla="*/ 51 w 52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01">
                  <a:moveTo>
                    <a:pt x="34" y="0"/>
                  </a:moveTo>
                  <a:lnTo>
                    <a:pt x="28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7" y="32"/>
                  </a:lnTo>
                  <a:lnTo>
                    <a:pt x="34" y="34"/>
                  </a:lnTo>
                  <a:lnTo>
                    <a:pt x="45" y="41"/>
                  </a:lnTo>
                  <a:lnTo>
                    <a:pt x="51" y="49"/>
                  </a:lnTo>
                  <a:lnTo>
                    <a:pt x="45" y="56"/>
                  </a:lnTo>
                  <a:lnTo>
                    <a:pt x="28" y="61"/>
                  </a:lnTo>
                  <a:lnTo>
                    <a:pt x="11" y="66"/>
                  </a:lnTo>
                  <a:lnTo>
                    <a:pt x="6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7" y="93"/>
                  </a:lnTo>
                  <a:lnTo>
                    <a:pt x="34" y="95"/>
                  </a:lnTo>
                  <a:lnTo>
                    <a:pt x="51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xmlns="" id="{8F8514D4-C50C-4EA4-B111-DD8720201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875" y="2163764"/>
              <a:ext cx="77788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4" name="Line 40">
              <a:extLst>
                <a:ext uri="{FF2B5EF4-FFF2-40B4-BE49-F238E27FC236}">
                  <a16:creationId xmlns:a16="http://schemas.microsoft.com/office/drawing/2014/main" xmlns="" id="{89538EE2-242F-42DD-A0EF-8F286DBBB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9450" y="2163764"/>
              <a:ext cx="77788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xmlns="" id="{2BE7B9A6-615B-4EC7-9310-679A1C1F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062" y="2079626"/>
              <a:ext cx="1916111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Applications</a:t>
              </a:r>
            </a:p>
          </p:txBody>
        </p:sp>
        <p:sp>
          <p:nvSpPr>
            <p:cNvPr id="56" name="Rectangle 42">
              <a:extLst>
                <a:ext uri="{FF2B5EF4-FFF2-40B4-BE49-F238E27FC236}">
                  <a16:creationId xmlns:a16="http://schemas.microsoft.com/office/drawing/2014/main" xmlns="" id="{A1B9741E-BD7C-4EB0-8B16-FC4124F17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0" y="1820865"/>
              <a:ext cx="1276350" cy="895351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rgbClr val="FD4D68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latin typeface="Tahoma" pitchFamily="34" charset="0"/>
                <a:ea typeface="宋体" charset="-122"/>
                <a:cs typeface="Times New Roman" charset="0"/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xmlns="" id="{D6F7F517-2F2A-4002-8D8C-C23C77DAA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988" y="1965326"/>
              <a:ext cx="80962" cy="160338"/>
            </a:xfrm>
            <a:custGeom>
              <a:avLst/>
              <a:gdLst>
                <a:gd name="T0" fmla="*/ 33 w 51"/>
                <a:gd name="T1" fmla="*/ 0 h 101"/>
                <a:gd name="T2" fmla="*/ 28 w 51"/>
                <a:gd name="T3" fmla="*/ 10 h 101"/>
                <a:gd name="T4" fmla="*/ 11 w 51"/>
                <a:gd name="T5" fmla="*/ 12 h 101"/>
                <a:gd name="T6" fmla="*/ 0 w 51"/>
                <a:gd name="T7" fmla="*/ 20 h 101"/>
                <a:gd name="T8" fmla="*/ 0 w 51"/>
                <a:gd name="T9" fmla="*/ 27 h 101"/>
                <a:gd name="T10" fmla="*/ 17 w 51"/>
                <a:gd name="T11" fmla="*/ 32 h 101"/>
                <a:gd name="T12" fmla="*/ 33 w 51"/>
                <a:gd name="T13" fmla="*/ 34 h 101"/>
                <a:gd name="T14" fmla="*/ 44 w 51"/>
                <a:gd name="T15" fmla="*/ 41 h 101"/>
                <a:gd name="T16" fmla="*/ 50 w 51"/>
                <a:gd name="T17" fmla="*/ 49 h 101"/>
                <a:gd name="T18" fmla="*/ 44 w 51"/>
                <a:gd name="T19" fmla="*/ 56 h 101"/>
                <a:gd name="T20" fmla="*/ 28 w 51"/>
                <a:gd name="T21" fmla="*/ 61 h 101"/>
                <a:gd name="T22" fmla="*/ 11 w 51"/>
                <a:gd name="T23" fmla="*/ 66 h 101"/>
                <a:gd name="T24" fmla="*/ 6 w 51"/>
                <a:gd name="T25" fmla="*/ 73 h 101"/>
                <a:gd name="T26" fmla="*/ 0 w 51"/>
                <a:gd name="T27" fmla="*/ 80 h 101"/>
                <a:gd name="T28" fmla="*/ 0 w 51"/>
                <a:gd name="T29" fmla="*/ 88 h 101"/>
                <a:gd name="T30" fmla="*/ 17 w 51"/>
                <a:gd name="T31" fmla="*/ 93 h 101"/>
                <a:gd name="T32" fmla="*/ 33 w 51"/>
                <a:gd name="T33" fmla="*/ 95 h 101"/>
                <a:gd name="T34" fmla="*/ 50 w 51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01">
                  <a:moveTo>
                    <a:pt x="33" y="0"/>
                  </a:moveTo>
                  <a:lnTo>
                    <a:pt x="28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7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50" y="49"/>
                  </a:lnTo>
                  <a:lnTo>
                    <a:pt x="44" y="56"/>
                  </a:lnTo>
                  <a:lnTo>
                    <a:pt x="28" y="61"/>
                  </a:lnTo>
                  <a:lnTo>
                    <a:pt x="11" y="66"/>
                  </a:lnTo>
                  <a:lnTo>
                    <a:pt x="6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7" y="93"/>
                  </a:lnTo>
                  <a:lnTo>
                    <a:pt x="33" y="95"/>
                  </a:lnTo>
                  <a:lnTo>
                    <a:pt x="50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xmlns="" id="{A60F0EC0-5871-4DA1-BE7A-4CBAD05B8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2" y="1965326"/>
              <a:ext cx="80962" cy="160338"/>
            </a:xfrm>
            <a:custGeom>
              <a:avLst/>
              <a:gdLst>
                <a:gd name="T0" fmla="*/ 33 w 51"/>
                <a:gd name="T1" fmla="*/ 0 h 101"/>
                <a:gd name="T2" fmla="*/ 28 w 51"/>
                <a:gd name="T3" fmla="*/ 10 h 101"/>
                <a:gd name="T4" fmla="*/ 11 w 51"/>
                <a:gd name="T5" fmla="*/ 12 h 101"/>
                <a:gd name="T6" fmla="*/ 0 w 51"/>
                <a:gd name="T7" fmla="*/ 20 h 101"/>
                <a:gd name="T8" fmla="*/ 0 w 51"/>
                <a:gd name="T9" fmla="*/ 27 h 101"/>
                <a:gd name="T10" fmla="*/ 17 w 51"/>
                <a:gd name="T11" fmla="*/ 32 h 101"/>
                <a:gd name="T12" fmla="*/ 33 w 51"/>
                <a:gd name="T13" fmla="*/ 34 h 101"/>
                <a:gd name="T14" fmla="*/ 44 w 51"/>
                <a:gd name="T15" fmla="*/ 41 h 101"/>
                <a:gd name="T16" fmla="*/ 50 w 51"/>
                <a:gd name="T17" fmla="*/ 49 h 101"/>
                <a:gd name="T18" fmla="*/ 44 w 51"/>
                <a:gd name="T19" fmla="*/ 56 h 101"/>
                <a:gd name="T20" fmla="*/ 28 w 51"/>
                <a:gd name="T21" fmla="*/ 61 h 101"/>
                <a:gd name="T22" fmla="*/ 11 w 51"/>
                <a:gd name="T23" fmla="*/ 66 h 101"/>
                <a:gd name="T24" fmla="*/ 6 w 51"/>
                <a:gd name="T25" fmla="*/ 73 h 101"/>
                <a:gd name="T26" fmla="*/ 0 w 51"/>
                <a:gd name="T27" fmla="*/ 80 h 101"/>
                <a:gd name="T28" fmla="*/ 0 w 51"/>
                <a:gd name="T29" fmla="*/ 88 h 101"/>
                <a:gd name="T30" fmla="*/ 17 w 51"/>
                <a:gd name="T31" fmla="*/ 93 h 101"/>
                <a:gd name="T32" fmla="*/ 33 w 51"/>
                <a:gd name="T33" fmla="*/ 95 h 101"/>
                <a:gd name="T34" fmla="*/ 50 w 51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01">
                  <a:moveTo>
                    <a:pt x="33" y="0"/>
                  </a:moveTo>
                  <a:lnTo>
                    <a:pt x="28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7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50" y="49"/>
                  </a:lnTo>
                  <a:lnTo>
                    <a:pt x="44" y="56"/>
                  </a:lnTo>
                  <a:lnTo>
                    <a:pt x="28" y="61"/>
                  </a:lnTo>
                  <a:lnTo>
                    <a:pt x="11" y="66"/>
                  </a:lnTo>
                  <a:lnTo>
                    <a:pt x="6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7" y="93"/>
                  </a:lnTo>
                  <a:lnTo>
                    <a:pt x="33" y="95"/>
                  </a:lnTo>
                  <a:lnTo>
                    <a:pt x="50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9" name="Line 45">
              <a:extLst>
                <a:ext uri="{FF2B5EF4-FFF2-40B4-BE49-F238E27FC236}">
                  <a16:creationId xmlns:a16="http://schemas.microsoft.com/office/drawing/2014/main" xmlns="" id="{76F6CA5B-2328-4CF4-A163-10BAEBB72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0038" y="2163764"/>
              <a:ext cx="77787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xmlns="" id="{79A19B85-763E-4158-8339-D740CC89B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8787" y="2163764"/>
              <a:ext cx="76200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1" name="Oval 47">
              <a:extLst>
                <a:ext uri="{FF2B5EF4-FFF2-40B4-BE49-F238E27FC236}">
                  <a16:creationId xmlns:a16="http://schemas.microsoft.com/office/drawing/2014/main" xmlns="" id="{44B65FE4-3F4F-4D48-BE63-C9DC496A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49" y="2408240"/>
              <a:ext cx="223838" cy="225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xmlns="" id="{C04BED3B-194D-47F2-A67D-7E96C208A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965326"/>
              <a:ext cx="77787" cy="160338"/>
            </a:xfrm>
            <a:custGeom>
              <a:avLst/>
              <a:gdLst>
                <a:gd name="T0" fmla="*/ 32 w 49"/>
                <a:gd name="T1" fmla="*/ 0 h 101"/>
                <a:gd name="T2" fmla="*/ 27 w 49"/>
                <a:gd name="T3" fmla="*/ 10 h 101"/>
                <a:gd name="T4" fmla="*/ 11 w 49"/>
                <a:gd name="T5" fmla="*/ 12 h 101"/>
                <a:gd name="T6" fmla="*/ 0 w 49"/>
                <a:gd name="T7" fmla="*/ 20 h 101"/>
                <a:gd name="T8" fmla="*/ 0 w 49"/>
                <a:gd name="T9" fmla="*/ 27 h 101"/>
                <a:gd name="T10" fmla="*/ 16 w 49"/>
                <a:gd name="T11" fmla="*/ 32 h 101"/>
                <a:gd name="T12" fmla="*/ 32 w 49"/>
                <a:gd name="T13" fmla="*/ 34 h 101"/>
                <a:gd name="T14" fmla="*/ 43 w 49"/>
                <a:gd name="T15" fmla="*/ 41 h 101"/>
                <a:gd name="T16" fmla="*/ 48 w 49"/>
                <a:gd name="T17" fmla="*/ 49 h 101"/>
                <a:gd name="T18" fmla="*/ 43 w 49"/>
                <a:gd name="T19" fmla="*/ 56 h 101"/>
                <a:gd name="T20" fmla="*/ 27 w 49"/>
                <a:gd name="T21" fmla="*/ 61 h 101"/>
                <a:gd name="T22" fmla="*/ 11 w 49"/>
                <a:gd name="T23" fmla="*/ 66 h 101"/>
                <a:gd name="T24" fmla="*/ 5 w 49"/>
                <a:gd name="T25" fmla="*/ 73 h 101"/>
                <a:gd name="T26" fmla="*/ 0 w 49"/>
                <a:gd name="T27" fmla="*/ 80 h 101"/>
                <a:gd name="T28" fmla="*/ 0 w 49"/>
                <a:gd name="T29" fmla="*/ 88 h 101"/>
                <a:gd name="T30" fmla="*/ 16 w 49"/>
                <a:gd name="T31" fmla="*/ 93 h 101"/>
                <a:gd name="T32" fmla="*/ 32 w 49"/>
                <a:gd name="T33" fmla="*/ 95 h 101"/>
                <a:gd name="T34" fmla="*/ 48 w 49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01">
                  <a:moveTo>
                    <a:pt x="32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2" y="34"/>
                  </a:lnTo>
                  <a:lnTo>
                    <a:pt x="43" y="41"/>
                  </a:lnTo>
                  <a:lnTo>
                    <a:pt x="48" y="49"/>
                  </a:lnTo>
                  <a:lnTo>
                    <a:pt x="43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2" y="95"/>
                  </a:lnTo>
                  <a:lnTo>
                    <a:pt x="48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xmlns="" id="{54E7EEEC-B4CD-468C-9861-A495C620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1965326"/>
              <a:ext cx="77788" cy="160338"/>
            </a:xfrm>
            <a:custGeom>
              <a:avLst/>
              <a:gdLst>
                <a:gd name="T0" fmla="*/ 32 w 49"/>
                <a:gd name="T1" fmla="*/ 0 h 101"/>
                <a:gd name="T2" fmla="*/ 27 w 49"/>
                <a:gd name="T3" fmla="*/ 10 h 101"/>
                <a:gd name="T4" fmla="*/ 11 w 49"/>
                <a:gd name="T5" fmla="*/ 12 h 101"/>
                <a:gd name="T6" fmla="*/ 0 w 49"/>
                <a:gd name="T7" fmla="*/ 20 h 101"/>
                <a:gd name="T8" fmla="*/ 0 w 49"/>
                <a:gd name="T9" fmla="*/ 27 h 101"/>
                <a:gd name="T10" fmla="*/ 16 w 49"/>
                <a:gd name="T11" fmla="*/ 32 h 101"/>
                <a:gd name="T12" fmla="*/ 32 w 49"/>
                <a:gd name="T13" fmla="*/ 34 h 101"/>
                <a:gd name="T14" fmla="*/ 43 w 49"/>
                <a:gd name="T15" fmla="*/ 41 h 101"/>
                <a:gd name="T16" fmla="*/ 48 w 49"/>
                <a:gd name="T17" fmla="*/ 49 h 101"/>
                <a:gd name="T18" fmla="*/ 43 w 49"/>
                <a:gd name="T19" fmla="*/ 56 h 101"/>
                <a:gd name="T20" fmla="*/ 27 w 49"/>
                <a:gd name="T21" fmla="*/ 61 h 101"/>
                <a:gd name="T22" fmla="*/ 11 w 49"/>
                <a:gd name="T23" fmla="*/ 66 h 101"/>
                <a:gd name="T24" fmla="*/ 5 w 49"/>
                <a:gd name="T25" fmla="*/ 73 h 101"/>
                <a:gd name="T26" fmla="*/ 0 w 49"/>
                <a:gd name="T27" fmla="*/ 80 h 101"/>
                <a:gd name="T28" fmla="*/ 0 w 49"/>
                <a:gd name="T29" fmla="*/ 88 h 101"/>
                <a:gd name="T30" fmla="*/ 16 w 49"/>
                <a:gd name="T31" fmla="*/ 93 h 101"/>
                <a:gd name="T32" fmla="*/ 32 w 49"/>
                <a:gd name="T33" fmla="*/ 95 h 101"/>
                <a:gd name="T34" fmla="*/ 48 w 49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01">
                  <a:moveTo>
                    <a:pt x="32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2" y="34"/>
                  </a:lnTo>
                  <a:lnTo>
                    <a:pt x="43" y="41"/>
                  </a:lnTo>
                  <a:lnTo>
                    <a:pt x="48" y="49"/>
                  </a:lnTo>
                  <a:lnTo>
                    <a:pt x="43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2" y="95"/>
                  </a:lnTo>
                  <a:lnTo>
                    <a:pt x="48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4" name="Line 50">
              <a:extLst>
                <a:ext uri="{FF2B5EF4-FFF2-40B4-BE49-F238E27FC236}">
                  <a16:creationId xmlns:a16="http://schemas.microsoft.com/office/drawing/2014/main" xmlns="" id="{CA30E125-5A2E-416C-85D9-75765D89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799" y="2163764"/>
              <a:ext cx="79375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5" name="Line 51">
              <a:extLst>
                <a:ext uri="{FF2B5EF4-FFF2-40B4-BE49-F238E27FC236}">
                  <a16:creationId xmlns:a16="http://schemas.microsoft.com/office/drawing/2014/main" xmlns="" id="{0FA2F3DD-1C58-4C3C-8AC5-087FF9A9B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6962" y="2163764"/>
              <a:ext cx="79375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xmlns="" id="{8B45AE16-A8B1-4441-ADEA-C29F774D9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5" y="1965326"/>
              <a:ext cx="79375" cy="160338"/>
            </a:xfrm>
            <a:custGeom>
              <a:avLst/>
              <a:gdLst>
                <a:gd name="T0" fmla="*/ 33 w 50"/>
                <a:gd name="T1" fmla="*/ 0 h 101"/>
                <a:gd name="T2" fmla="*/ 27 w 50"/>
                <a:gd name="T3" fmla="*/ 10 h 101"/>
                <a:gd name="T4" fmla="*/ 11 w 50"/>
                <a:gd name="T5" fmla="*/ 12 h 101"/>
                <a:gd name="T6" fmla="*/ 0 w 50"/>
                <a:gd name="T7" fmla="*/ 20 h 101"/>
                <a:gd name="T8" fmla="*/ 0 w 50"/>
                <a:gd name="T9" fmla="*/ 27 h 101"/>
                <a:gd name="T10" fmla="*/ 16 w 50"/>
                <a:gd name="T11" fmla="*/ 32 h 101"/>
                <a:gd name="T12" fmla="*/ 33 w 50"/>
                <a:gd name="T13" fmla="*/ 34 h 101"/>
                <a:gd name="T14" fmla="*/ 44 w 50"/>
                <a:gd name="T15" fmla="*/ 41 h 101"/>
                <a:gd name="T16" fmla="*/ 49 w 50"/>
                <a:gd name="T17" fmla="*/ 49 h 101"/>
                <a:gd name="T18" fmla="*/ 44 w 50"/>
                <a:gd name="T19" fmla="*/ 56 h 101"/>
                <a:gd name="T20" fmla="*/ 27 w 50"/>
                <a:gd name="T21" fmla="*/ 61 h 101"/>
                <a:gd name="T22" fmla="*/ 11 w 50"/>
                <a:gd name="T23" fmla="*/ 66 h 101"/>
                <a:gd name="T24" fmla="*/ 5 w 50"/>
                <a:gd name="T25" fmla="*/ 73 h 101"/>
                <a:gd name="T26" fmla="*/ 0 w 50"/>
                <a:gd name="T27" fmla="*/ 80 h 101"/>
                <a:gd name="T28" fmla="*/ 0 w 50"/>
                <a:gd name="T29" fmla="*/ 88 h 101"/>
                <a:gd name="T30" fmla="*/ 16 w 50"/>
                <a:gd name="T31" fmla="*/ 93 h 101"/>
                <a:gd name="T32" fmla="*/ 33 w 50"/>
                <a:gd name="T33" fmla="*/ 95 h 101"/>
                <a:gd name="T34" fmla="*/ 49 w 50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01">
                  <a:moveTo>
                    <a:pt x="33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49" y="49"/>
                  </a:lnTo>
                  <a:lnTo>
                    <a:pt x="44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3" y="95"/>
                  </a:lnTo>
                  <a:lnTo>
                    <a:pt x="49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7" name="Oval 53">
              <a:extLst>
                <a:ext uri="{FF2B5EF4-FFF2-40B4-BE49-F238E27FC236}">
                  <a16:creationId xmlns:a16="http://schemas.microsoft.com/office/drawing/2014/main" xmlns="" id="{B91C067D-46EC-43A2-A3CE-9E1B331A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12" y="2406652"/>
              <a:ext cx="223837" cy="22860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xmlns="" id="{5CFD7249-0237-4748-AB8B-C254AAA27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876" y="2894016"/>
              <a:ext cx="0" cy="160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xmlns="" id="{8D9C0F83-439C-4F8B-9349-194604E1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50" y="3119441"/>
              <a:ext cx="109538" cy="201612"/>
            </a:xfrm>
            <a:custGeom>
              <a:avLst/>
              <a:gdLst>
                <a:gd name="T0" fmla="*/ 45 w 69"/>
                <a:gd name="T1" fmla="*/ 126 h 127"/>
                <a:gd name="T2" fmla="*/ 38 w 69"/>
                <a:gd name="T3" fmla="*/ 114 h 127"/>
                <a:gd name="T4" fmla="*/ 15 w 69"/>
                <a:gd name="T5" fmla="*/ 111 h 127"/>
                <a:gd name="T6" fmla="*/ 0 w 69"/>
                <a:gd name="T7" fmla="*/ 101 h 127"/>
                <a:gd name="T8" fmla="*/ 0 w 69"/>
                <a:gd name="T9" fmla="*/ 92 h 127"/>
                <a:gd name="T10" fmla="*/ 23 w 69"/>
                <a:gd name="T11" fmla="*/ 86 h 127"/>
                <a:gd name="T12" fmla="*/ 45 w 69"/>
                <a:gd name="T13" fmla="*/ 83 h 127"/>
                <a:gd name="T14" fmla="*/ 60 w 69"/>
                <a:gd name="T15" fmla="*/ 74 h 127"/>
                <a:gd name="T16" fmla="*/ 68 w 69"/>
                <a:gd name="T17" fmla="*/ 65 h 127"/>
                <a:gd name="T18" fmla="*/ 60 w 69"/>
                <a:gd name="T19" fmla="*/ 55 h 127"/>
                <a:gd name="T20" fmla="*/ 38 w 69"/>
                <a:gd name="T21" fmla="*/ 49 h 127"/>
                <a:gd name="T22" fmla="*/ 15 w 69"/>
                <a:gd name="T23" fmla="*/ 43 h 127"/>
                <a:gd name="T24" fmla="*/ 8 w 69"/>
                <a:gd name="T25" fmla="*/ 34 h 127"/>
                <a:gd name="T26" fmla="*/ 0 w 69"/>
                <a:gd name="T27" fmla="*/ 25 h 127"/>
                <a:gd name="T28" fmla="*/ 0 w 69"/>
                <a:gd name="T29" fmla="*/ 15 h 127"/>
                <a:gd name="T30" fmla="*/ 23 w 69"/>
                <a:gd name="T31" fmla="*/ 9 h 127"/>
                <a:gd name="T32" fmla="*/ 45 w 69"/>
                <a:gd name="T33" fmla="*/ 6 h 127"/>
                <a:gd name="T34" fmla="*/ 68 w 69"/>
                <a:gd name="T3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127">
                  <a:moveTo>
                    <a:pt x="45" y="126"/>
                  </a:moveTo>
                  <a:lnTo>
                    <a:pt x="38" y="114"/>
                  </a:lnTo>
                  <a:lnTo>
                    <a:pt x="15" y="111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23" y="86"/>
                  </a:lnTo>
                  <a:lnTo>
                    <a:pt x="45" y="83"/>
                  </a:lnTo>
                  <a:lnTo>
                    <a:pt x="60" y="74"/>
                  </a:lnTo>
                  <a:lnTo>
                    <a:pt x="68" y="65"/>
                  </a:lnTo>
                  <a:lnTo>
                    <a:pt x="60" y="55"/>
                  </a:lnTo>
                  <a:lnTo>
                    <a:pt x="38" y="49"/>
                  </a:lnTo>
                  <a:lnTo>
                    <a:pt x="15" y="43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23" y="9"/>
                  </a:lnTo>
                  <a:lnTo>
                    <a:pt x="45" y="6"/>
                  </a:lnTo>
                  <a:lnTo>
                    <a:pt x="6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xmlns="" id="{5993418D-C951-41F5-9E20-45222AC5F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338" y="2894016"/>
              <a:ext cx="0" cy="160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xmlns="" id="{89FE9B6F-8DBB-4360-BC07-A3246FA2E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238" y="3081341"/>
              <a:ext cx="107950" cy="258763"/>
            </a:xfrm>
            <a:custGeom>
              <a:avLst/>
              <a:gdLst>
                <a:gd name="T0" fmla="*/ 45 w 68"/>
                <a:gd name="T1" fmla="*/ 162 h 163"/>
                <a:gd name="T2" fmla="*/ 37 w 68"/>
                <a:gd name="T3" fmla="*/ 146 h 163"/>
                <a:gd name="T4" fmla="*/ 15 w 68"/>
                <a:gd name="T5" fmla="*/ 142 h 163"/>
                <a:gd name="T6" fmla="*/ 0 w 68"/>
                <a:gd name="T7" fmla="*/ 130 h 163"/>
                <a:gd name="T8" fmla="*/ 0 w 68"/>
                <a:gd name="T9" fmla="*/ 119 h 163"/>
                <a:gd name="T10" fmla="*/ 22 w 68"/>
                <a:gd name="T11" fmla="*/ 111 h 163"/>
                <a:gd name="T12" fmla="*/ 45 w 68"/>
                <a:gd name="T13" fmla="*/ 107 h 163"/>
                <a:gd name="T14" fmla="*/ 60 w 68"/>
                <a:gd name="T15" fmla="*/ 95 h 163"/>
                <a:gd name="T16" fmla="*/ 67 w 68"/>
                <a:gd name="T17" fmla="*/ 83 h 163"/>
                <a:gd name="T18" fmla="*/ 60 w 68"/>
                <a:gd name="T19" fmla="*/ 71 h 163"/>
                <a:gd name="T20" fmla="*/ 37 w 68"/>
                <a:gd name="T21" fmla="*/ 63 h 163"/>
                <a:gd name="T22" fmla="*/ 15 w 68"/>
                <a:gd name="T23" fmla="*/ 55 h 163"/>
                <a:gd name="T24" fmla="*/ 7 w 68"/>
                <a:gd name="T25" fmla="*/ 43 h 163"/>
                <a:gd name="T26" fmla="*/ 0 w 68"/>
                <a:gd name="T27" fmla="*/ 32 h 163"/>
                <a:gd name="T28" fmla="*/ 0 w 68"/>
                <a:gd name="T29" fmla="*/ 20 h 163"/>
                <a:gd name="T30" fmla="*/ 22 w 68"/>
                <a:gd name="T31" fmla="*/ 12 h 163"/>
                <a:gd name="T32" fmla="*/ 45 w 68"/>
                <a:gd name="T33" fmla="*/ 8 h 163"/>
                <a:gd name="T34" fmla="*/ 67 w 68"/>
                <a:gd name="T3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63">
                  <a:moveTo>
                    <a:pt x="45" y="162"/>
                  </a:moveTo>
                  <a:lnTo>
                    <a:pt x="37" y="146"/>
                  </a:lnTo>
                  <a:lnTo>
                    <a:pt x="15" y="142"/>
                  </a:lnTo>
                  <a:lnTo>
                    <a:pt x="0" y="130"/>
                  </a:lnTo>
                  <a:lnTo>
                    <a:pt x="0" y="119"/>
                  </a:lnTo>
                  <a:lnTo>
                    <a:pt x="22" y="111"/>
                  </a:lnTo>
                  <a:lnTo>
                    <a:pt x="45" y="107"/>
                  </a:lnTo>
                  <a:lnTo>
                    <a:pt x="60" y="95"/>
                  </a:lnTo>
                  <a:lnTo>
                    <a:pt x="67" y="83"/>
                  </a:lnTo>
                  <a:lnTo>
                    <a:pt x="60" y="71"/>
                  </a:lnTo>
                  <a:lnTo>
                    <a:pt x="37" y="63"/>
                  </a:lnTo>
                  <a:lnTo>
                    <a:pt x="15" y="55"/>
                  </a:lnTo>
                  <a:lnTo>
                    <a:pt x="7" y="43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22" y="12"/>
                  </a:lnTo>
                  <a:lnTo>
                    <a:pt x="45" y="8"/>
                  </a:lnTo>
                  <a:lnTo>
                    <a:pt x="6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xmlns="" id="{DB60F599-5771-4F2F-9D00-93D610E5D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6488" y="2881315"/>
              <a:ext cx="0" cy="160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xmlns="" id="{11F8DD4D-053B-456D-A9CE-654BF6D7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799" y="3067051"/>
              <a:ext cx="141288" cy="273049"/>
            </a:xfrm>
            <a:custGeom>
              <a:avLst/>
              <a:gdLst>
                <a:gd name="T0" fmla="*/ 59 w 89"/>
                <a:gd name="T1" fmla="*/ 171 h 172"/>
                <a:gd name="T2" fmla="*/ 49 w 89"/>
                <a:gd name="T3" fmla="*/ 154 h 172"/>
                <a:gd name="T4" fmla="*/ 20 w 89"/>
                <a:gd name="T5" fmla="*/ 150 h 172"/>
                <a:gd name="T6" fmla="*/ 0 w 89"/>
                <a:gd name="T7" fmla="*/ 138 h 172"/>
                <a:gd name="T8" fmla="*/ 0 w 89"/>
                <a:gd name="T9" fmla="*/ 125 h 172"/>
                <a:gd name="T10" fmla="*/ 29 w 89"/>
                <a:gd name="T11" fmla="*/ 117 h 172"/>
                <a:gd name="T12" fmla="*/ 59 w 89"/>
                <a:gd name="T13" fmla="*/ 113 h 172"/>
                <a:gd name="T14" fmla="*/ 78 w 89"/>
                <a:gd name="T15" fmla="*/ 100 h 172"/>
                <a:gd name="T16" fmla="*/ 88 w 89"/>
                <a:gd name="T17" fmla="*/ 88 h 172"/>
                <a:gd name="T18" fmla="*/ 78 w 89"/>
                <a:gd name="T19" fmla="*/ 75 h 172"/>
                <a:gd name="T20" fmla="*/ 49 w 89"/>
                <a:gd name="T21" fmla="*/ 67 h 172"/>
                <a:gd name="T22" fmla="*/ 20 w 89"/>
                <a:gd name="T23" fmla="*/ 58 h 172"/>
                <a:gd name="T24" fmla="*/ 10 w 89"/>
                <a:gd name="T25" fmla="*/ 46 h 172"/>
                <a:gd name="T26" fmla="*/ 0 w 89"/>
                <a:gd name="T27" fmla="*/ 33 h 172"/>
                <a:gd name="T28" fmla="*/ 0 w 89"/>
                <a:gd name="T29" fmla="*/ 21 h 172"/>
                <a:gd name="T30" fmla="*/ 29 w 89"/>
                <a:gd name="T31" fmla="*/ 13 h 172"/>
                <a:gd name="T32" fmla="*/ 59 w 89"/>
                <a:gd name="T33" fmla="*/ 8 h 172"/>
                <a:gd name="T34" fmla="*/ 88 w 89"/>
                <a:gd name="T3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72">
                  <a:moveTo>
                    <a:pt x="59" y="171"/>
                  </a:moveTo>
                  <a:lnTo>
                    <a:pt x="49" y="154"/>
                  </a:lnTo>
                  <a:lnTo>
                    <a:pt x="20" y="150"/>
                  </a:lnTo>
                  <a:lnTo>
                    <a:pt x="0" y="138"/>
                  </a:lnTo>
                  <a:lnTo>
                    <a:pt x="0" y="125"/>
                  </a:lnTo>
                  <a:lnTo>
                    <a:pt x="29" y="117"/>
                  </a:lnTo>
                  <a:lnTo>
                    <a:pt x="59" y="113"/>
                  </a:lnTo>
                  <a:lnTo>
                    <a:pt x="78" y="100"/>
                  </a:lnTo>
                  <a:lnTo>
                    <a:pt x="88" y="88"/>
                  </a:lnTo>
                  <a:lnTo>
                    <a:pt x="78" y="75"/>
                  </a:lnTo>
                  <a:lnTo>
                    <a:pt x="49" y="67"/>
                  </a:lnTo>
                  <a:lnTo>
                    <a:pt x="20" y="58"/>
                  </a:lnTo>
                  <a:lnTo>
                    <a:pt x="10" y="46"/>
                  </a:lnTo>
                  <a:lnTo>
                    <a:pt x="0" y="33"/>
                  </a:lnTo>
                  <a:lnTo>
                    <a:pt x="0" y="21"/>
                  </a:lnTo>
                  <a:lnTo>
                    <a:pt x="29" y="13"/>
                  </a:lnTo>
                  <a:lnTo>
                    <a:pt x="59" y="8"/>
                  </a:lnTo>
                  <a:lnTo>
                    <a:pt x="8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grpSp>
          <p:nvGrpSpPr>
            <p:cNvPr id="74" name="Group 63">
              <a:extLst>
                <a:ext uri="{FF2B5EF4-FFF2-40B4-BE49-F238E27FC236}">
                  <a16:creationId xmlns:a16="http://schemas.microsoft.com/office/drawing/2014/main" xmlns="" id="{E24314E2-13CD-4315-92ED-3DD77ABB53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50" y="3357569"/>
              <a:ext cx="2982913" cy="500062"/>
              <a:chOff x="1432" y="2256"/>
              <a:chExt cx="1879" cy="315"/>
            </a:xfrm>
          </p:grpSpPr>
          <p:sp>
            <p:nvSpPr>
              <p:cNvPr id="75" name="Line 60">
                <a:extLst>
                  <a:ext uri="{FF2B5EF4-FFF2-40B4-BE49-F238E27FC236}">
                    <a16:creationId xmlns:a16="http://schemas.microsoft.com/office/drawing/2014/main" xmlns="" id="{6B9F6008-A89E-4937-8A2B-E696B4535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2" y="2256"/>
                <a:ext cx="1144" cy="3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  <p:sp>
            <p:nvSpPr>
              <p:cNvPr id="76" name="Line 61">
                <a:extLst>
                  <a:ext uri="{FF2B5EF4-FFF2-40B4-BE49-F238E27FC236}">
                    <a16:creationId xmlns:a16="http://schemas.microsoft.com/office/drawing/2014/main" xmlns="" id="{0E3ADC24-658C-4625-91E1-5DEDA3DEC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1" y="2270"/>
                <a:ext cx="165" cy="2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  <p:sp>
            <p:nvSpPr>
              <p:cNvPr id="77" name="Line 62">
                <a:extLst>
                  <a:ext uri="{FF2B5EF4-FFF2-40B4-BE49-F238E27FC236}">
                    <a16:creationId xmlns:a16="http://schemas.microsoft.com/office/drawing/2014/main" xmlns="" id="{F4184E4B-E964-4096-A1F4-A790051C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6" y="2256"/>
                <a:ext cx="735" cy="3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</p:grpSp>
        <p:sp>
          <p:nvSpPr>
            <p:cNvPr id="78" name="Rectangle 65">
              <a:extLst>
                <a:ext uri="{FF2B5EF4-FFF2-40B4-BE49-F238E27FC236}">
                  <a16:creationId xmlns:a16="http://schemas.microsoft.com/office/drawing/2014/main" xmlns="" id="{54D14161-DB89-4776-B5E3-7347B7DEA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230" y="3790392"/>
              <a:ext cx="3455658" cy="54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Programming paradigms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交易系统性能优化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799671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交易系统调优目标：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9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 Alive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分析交易系统访问日志，用户在短时间内连续点击概率很低）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优化，优化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垃圾回收器的参数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消灭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Top10 Bottlenecks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DBCP1.4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Offer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产品参数的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FF7FBD20-AB97-43F0-ABF1-1A52EF42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70" y="1691432"/>
            <a:ext cx="460897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440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应急预案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C44E57-6777-44B8-8871-D6BE12C46261}"/>
              </a:ext>
            </a:extLst>
          </p:cNvPr>
          <p:cNvSpPr/>
          <p:nvPr/>
        </p:nvSpPr>
        <p:spPr>
          <a:xfrm>
            <a:off x="764882" y="1228018"/>
            <a:ext cx="7909474" cy="3342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域名分离，独立域名，不影响中国站原有业务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style.1688.china.alibaba.com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图片服务器集群：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img.1688.china.alibaba.com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静态页面集群：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page.1688.china.alibaba.com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机动服务器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台，备用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拆东墙补西墙战略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448" lvl="1" indent="-285750">
              <a:lnSpc>
                <a:spcPct val="150000"/>
              </a:lnSpc>
              <a:spcBef>
                <a:spcPct val="20000"/>
              </a:spcBef>
              <a:buFont typeface="Wingdings 2" panose="05020102010507070707" pitchFamily="18" charset="2"/>
              <a:buChar char="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天时间来不及采购服务器，因此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待命随时准备将非核心应用集群的冗余服务器下线，加入到秒杀集群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748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应急预案（续）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C44E57-6777-44B8-8871-D6BE12C46261}"/>
              </a:ext>
            </a:extLst>
          </p:cNvPr>
          <p:cNvSpPr/>
          <p:nvPr/>
        </p:nvSpPr>
        <p:spPr>
          <a:xfrm>
            <a:off x="764882" y="1228018"/>
            <a:ext cx="7909474" cy="3435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壁虎断尾策略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/>
              <a:t>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当所有办法均失效的情况下，例如流量耗尽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非核心应用集群统统停止服务，如资讯，论坛，博客等社区系统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保住首页，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 Detail,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旺铺页面等核心应用的可用性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万能出错页面：秒杀活动已经结束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任何出错都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跳转到此页面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位于另外集群</a:t>
            </a:r>
          </a:p>
        </p:txBody>
      </p:sp>
    </p:spTree>
    <p:extLst>
      <p:ext uri="{BB962C8B-B14F-4D97-AF65-F5344CB8AC3E}">
        <p14:creationId xmlns:p14="http://schemas.microsoft.com/office/powerpoint/2010/main" xmlns="" val="5846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秒杀活动结果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C44E57-6777-44B8-8871-D6BE12C46261}"/>
              </a:ext>
            </a:extLst>
          </p:cNvPr>
          <p:cNvSpPr/>
          <p:nvPr/>
        </p:nvSpPr>
        <p:spPr>
          <a:xfrm>
            <a:off x="764882" y="1228018"/>
            <a:ext cx="790947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小时秒杀，坚守阵地，大获成功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秒杀还是被秒杀？终于有了答案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三道阀门设计非常有效，拦住了秒杀器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D88B7D0-2895-4A06-BB16-83107D299E1D}"/>
              </a:ext>
            </a:extLst>
          </p:cNvPr>
          <p:cNvGrpSpPr/>
          <p:nvPr/>
        </p:nvGrpSpPr>
        <p:grpSpPr>
          <a:xfrm>
            <a:off x="1475099" y="2324399"/>
            <a:ext cx="6172199" cy="2473473"/>
            <a:chOff x="1600200" y="2214562"/>
            <a:chExt cx="6172200" cy="2646195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xmlns="" id="{F36D94EE-CE84-4642-B5FD-BC894D78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336562"/>
              <a:ext cx="299085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ea typeface="宋体" panose="02010600030101010101" pitchFamily="2" charset="-122"/>
                </a:rPr>
                <a:t>    1688.com </a:t>
              </a:r>
              <a:r>
                <a:rPr lang="zh-CN" altLang="en-US" sz="1350" dirty="0">
                  <a:ea typeface="宋体" panose="02010600030101010101" pitchFamily="2" charset="-122"/>
                </a:rPr>
                <a:t>静态集群总并发情况</a:t>
              </a:r>
              <a:endParaRPr lang="en-US" altLang="zh-CN" sz="1350" dirty="0"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350" dirty="0">
                  <a:ea typeface="宋体" panose="02010600030101010101" pitchFamily="2" charset="-122"/>
                </a:rPr>
                <a:t>（首页，秒杀列表，秒杀商品页面）</a:t>
              </a:r>
            </a:p>
          </p:txBody>
        </p:sp>
        <p:pic>
          <p:nvPicPr>
            <p:cNvPr id="16" name="图片 11" descr="秒杀结果2.gif">
              <a:extLst>
                <a:ext uri="{FF2B5EF4-FFF2-40B4-BE49-F238E27FC236}">
                  <a16:creationId xmlns:a16="http://schemas.microsoft.com/office/drawing/2014/main" xmlns="" id="{9E3F9F11-913C-456D-A178-AFA2D952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325" y="2214562"/>
              <a:ext cx="2771775" cy="2014538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xmlns="" id="{ADEEEA83-ECD8-4999-9725-E238EA83B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987" y="4352926"/>
              <a:ext cx="2538413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1350">
                  <a:ea typeface="宋体" panose="02010600030101010101" pitchFamily="2" charset="-122"/>
                </a:rPr>
                <a:t>交易系统集群总并发情况</a:t>
              </a:r>
              <a:endParaRPr lang="en-US" altLang="zh-CN" sz="1350"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350">
                  <a:ea typeface="宋体" panose="02010600030101010101" pitchFamily="2" charset="-122"/>
                </a:rPr>
                <a:t>        （下单页面）</a:t>
              </a:r>
            </a:p>
          </p:txBody>
        </p:sp>
        <p:pic>
          <p:nvPicPr>
            <p:cNvPr id="20" name="图片 13" descr="秒杀结果1.gif">
              <a:extLst>
                <a:ext uri="{FF2B5EF4-FFF2-40B4-BE49-F238E27FC236}">
                  <a16:creationId xmlns:a16="http://schemas.microsoft.com/office/drawing/2014/main" xmlns="" id="{975474A7-19E4-4A75-AF58-5C08A0F11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1" y="2228850"/>
              <a:ext cx="2764631" cy="2000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422738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超大型门户网站高并发架构改进解决方案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815798" y="1323890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改进一：采用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更轻量</a:t>
            </a:r>
            <a:r>
              <a:rPr lang="en-US" altLang="zh-CN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的服务器</a:t>
            </a:r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xmlns="" id="{39AE4AEF-31E4-48EA-8AC9-948EEC2FB6F8}"/>
              </a:ext>
            </a:extLst>
          </p:cNvPr>
          <p:cNvSpPr txBox="1">
            <a:spLocks/>
          </p:cNvSpPr>
          <p:nvPr/>
        </p:nvSpPr>
        <p:spPr bwMode="auto">
          <a:xfrm>
            <a:off x="1475099" y="1848533"/>
            <a:ext cx="6172200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Lighttpd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杀手锏（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xmlns="" id="{83479C59-16B1-451C-8FF0-49F74F63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99" y="2244329"/>
            <a:ext cx="5403525" cy="9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Lighttpd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1.5     VS   Apache2.2.4</a:t>
            </a:r>
          </a:p>
          <a:p>
            <a:pPr eaLnBrk="1" hangingPunct="1">
              <a:spcBef>
                <a:spcPts val="1350"/>
              </a:spcBef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小页面性能（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100K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pic>
        <p:nvPicPr>
          <p:cNvPr id="24" name="图片 12" descr="20101124010849403.png">
            <a:extLst>
              <a:ext uri="{FF2B5EF4-FFF2-40B4-BE49-F238E27FC236}">
                <a16:creationId xmlns:a16="http://schemas.microsoft.com/office/drawing/2014/main" xmlns="" id="{184602C8-6DA0-499A-8A1E-54D2F71A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4449" y="3162529"/>
            <a:ext cx="6659031" cy="160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6708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超大型门户网站高并发架构改进解决方案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pic>
        <p:nvPicPr>
          <p:cNvPr id="20" name="图片 13" descr="20101124010951586.png">
            <a:extLst>
              <a:ext uri="{FF2B5EF4-FFF2-40B4-BE49-F238E27FC236}">
                <a16:creationId xmlns:a16="http://schemas.microsoft.com/office/drawing/2014/main" xmlns="" id="{C237B7F8-F952-4D0F-A195-D49040BA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7463" y="2626983"/>
            <a:ext cx="6738579" cy="186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xmlns="" id="{7C739C29-BD1F-4B6F-AC88-0FCE29723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60" y="1543050"/>
            <a:ext cx="5583700" cy="9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Lighttpd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1.5     VS   Apache2.2.4</a:t>
            </a:r>
          </a:p>
          <a:p>
            <a:pPr eaLnBrk="1" hangingPunct="1">
              <a:spcBef>
                <a:spcPts val="1350"/>
              </a:spcBef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大页面性能（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10M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4101492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改进一：采用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更轻量</a:t>
            </a:r>
            <a:r>
              <a:rPr lang="en-US" altLang="zh-CN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的服务器</a:t>
            </a:r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xmlns="" id="{39AE4AEF-31E4-48EA-8AC9-948EEC2FB6F8}"/>
              </a:ext>
            </a:extLst>
          </p:cNvPr>
          <p:cNvSpPr txBox="1">
            <a:spLocks/>
          </p:cNvSpPr>
          <p:nvPr/>
        </p:nvSpPr>
        <p:spPr bwMode="auto">
          <a:xfrm>
            <a:off x="1475099" y="1162043"/>
            <a:ext cx="6172200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性能关键：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的高性能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CDB90A2-5931-4552-AA0A-2CB4281E4322}"/>
              </a:ext>
            </a:extLst>
          </p:cNvPr>
          <p:cNvGrpSpPr/>
          <p:nvPr/>
        </p:nvGrpSpPr>
        <p:grpSpPr>
          <a:xfrm>
            <a:off x="1771650" y="1615129"/>
            <a:ext cx="5978348" cy="3050313"/>
            <a:chOff x="1771650" y="1657350"/>
            <a:chExt cx="6026629" cy="3200400"/>
          </a:xfrm>
        </p:grpSpPr>
        <p:pic>
          <p:nvPicPr>
            <p:cNvPr id="20" name="图片 10" descr="sendfile.bmp">
              <a:extLst>
                <a:ext uri="{FF2B5EF4-FFF2-40B4-BE49-F238E27FC236}">
                  <a16:creationId xmlns:a16="http://schemas.microsoft.com/office/drawing/2014/main" xmlns="" id="{91947978-7398-4699-A793-D24542DA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1657350"/>
              <a:ext cx="4763691" cy="3200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xmlns="" id="{7EAF775B-774C-46E5-93AE-E0F95F31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5341" y="3887391"/>
              <a:ext cx="113347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>
                  <a:solidFill>
                    <a:srgbClr val="FF0000"/>
                  </a:solidFill>
                  <a:ea typeface="宋体" panose="02010600030101010101" pitchFamily="2" charset="-122"/>
                </a:rPr>
                <a:t>Lighttpd1.5</a:t>
              </a:r>
              <a:endParaRPr lang="zh-CN" altLang="en-US" sz="135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xmlns="" id="{61FF8F1D-20F9-443A-8582-DE80BAE13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7716" y="2794397"/>
              <a:ext cx="1310563" cy="31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FF0000"/>
                  </a:solidFill>
                  <a:ea typeface="宋体" panose="02010600030101010101" pitchFamily="2" charset="-122"/>
                </a:rPr>
                <a:t>Apache2.2</a:t>
              </a:r>
              <a:r>
                <a:rPr lang="zh-CN" altLang="en-US" sz="1350" dirty="0">
                  <a:solidFill>
                    <a:srgbClr val="FF0000"/>
                  </a:solidFill>
                  <a:ea typeface="宋体" panose="02010600030101010101" pitchFamily="2" charset="-122"/>
                </a:rPr>
                <a:t>支持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xmlns="" id="{CB95FD5D-6D20-4E24-9568-E94DF10E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191" y="1777603"/>
              <a:ext cx="113347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>
                  <a:solidFill>
                    <a:srgbClr val="FF0000"/>
                  </a:solidFill>
                  <a:ea typeface="宋体" panose="02010600030101010101" pitchFamily="2" charset="-122"/>
                </a:rPr>
                <a:t>Apache1.3</a:t>
              </a:r>
              <a:endParaRPr lang="zh-CN" altLang="en-US" sz="135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3283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改进二：前端优化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</a:t>
            </a:r>
            <a:endParaRPr lang="zh-CN" altLang="en-US" sz="21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63007D88-558E-490E-9DCB-92ED9B0A66C9}"/>
              </a:ext>
            </a:extLst>
          </p:cNvPr>
          <p:cNvSpPr/>
          <p:nvPr/>
        </p:nvSpPr>
        <p:spPr>
          <a:xfrm>
            <a:off x="743400" y="1224909"/>
            <a:ext cx="7909474" cy="2300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中国站服务器响应时间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&lt;150ms, 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 Detail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页面用户等待时间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5s,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大部分时间耗在路上（资源请求和网络传输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图片自动压缩 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自动压缩）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服务化（控制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中国站前端延迟加载框架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SmartLoad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（只加载首屏数据）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mod_pagespeed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module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9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自动压缩图片，静态资源，智能浏览器缓存技术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Diffable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（增量下载静态资源技术）</a:t>
            </a:r>
            <a:endParaRPr lang="en-US" altLang="zh-CN" sz="1100" dirty="0"/>
          </a:p>
        </p:txBody>
      </p:sp>
      <p:pic>
        <p:nvPicPr>
          <p:cNvPr id="24" name="图片 10" descr="20101124110946495.png">
            <a:extLst>
              <a:ext uri="{FF2B5EF4-FFF2-40B4-BE49-F238E27FC236}">
                <a16:creationId xmlns:a16="http://schemas.microsoft.com/office/drawing/2014/main" xmlns="" id="{5A5D09A9-69B9-49A0-99DB-57708A12F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2515" y="2890038"/>
            <a:ext cx="3712382" cy="1841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2392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改进三：架设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镜像站</a:t>
            </a: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组建</a:t>
            </a:r>
            <a:r>
              <a:rPr lang="en-US" altLang="zh-CN" sz="2100" kern="0" dirty="0">
                <a:latin typeface="微软雅黑" pitchFamily="34" charset="-122"/>
                <a:ea typeface="微软雅黑" pitchFamily="34" charset="-122"/>
              </a:rPr>
              <a:t>CDN</a:t>
            </a:r>
          </a:p>
        </p:txBody>
      </p:sp>
      <p:pic>
        <p:nvPicPr>
          <p:cNvPr id="15" name="内容占位符 3" descr="青岛同步.png">
            <a:extLst>
              <a:ext uri="{FF2B5EF4-FFF2-40B4-BE49-F238E27FC236}">
                <a16:creationId xmlns:a16="http://schemas.microsoft.com/office/drawing/2014/main" xmlns="" id="{56E9811E-90EE-40FE-9636-1DA34A9A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1984" y="1162738"/>
            <a:ext cx="5221509" cy="364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5411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改进四：采用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反向代理</a:t>
            </a: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 加速核心页面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xmlns="" id="{CA493445-B3F9-4BE8-BAE1-F32DA8E4C497}"/>
              </a:ext>
            </a:extLst>
          </p:cNvPr>
          <p:cNvSpPr txBox="1">
            <a:spLocks/>
          </p:cNvSpPr>
          <p:nvPr/>
        </p:nvSpPr>
        <p:spPr bwMode="auto">
          <a:xfrm>
            <a:off x="1475099" y="1162043"/>
            <a:ext cx="6172200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集群前部署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反向代理集群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6" name="图片 10" descr="反向代理.png">
            <a:extLst>
              <a:ext uri="{FF2B5EF4-FFF2-40B4-BE49-F238E27FC236}">
                <a16:creationId xmlns:a16="http://schemas.microsoft.com/office/drawing/2014/main" xmlns="" id="{A05D2B42-3D4F-4830-A907-143000EB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661063"/>
            <a:ext cx="3333750" cy="2671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xmlns="" id="{42F4DDF9-7FB1-49A4-BFF9-F583C369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49" y="4437356"/>
            <a:ext cx="3228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Offer Detail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Squid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反向代理改造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xmlns="" id="{1135F816-AAE9-4EED-A69B-910FA579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635" y="4425450"/>
            <a:ext cx="2946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基于消息的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Squid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缓存更新机制</a:t>
            </a:r>
          </a:p>
        </p:txBody>
      </p:sp>
      <p:pic>
        <p:nvPicPr>
          <p:cNvPr id="20" name="图片 13" descr="squid-update.png">
            <a:extLst>
              <a:ext uri="{FF2B5EF4-FFF2-40B4-BE49-F238E27FC236}">
                <a16:creationId xmlns:a16="http://schemas.microsoft.com/office/drawing/2014/main" xmlns="" id="{91D496D8-128B-4EAC-9654-B97425534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6083" y="1660906"/>
            <a:ext cx="2915841" cy="2677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777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3F377BA-E097-4E33-B8E6-13802EBA1B40}"/>
              </a:ext>
            </a:extLst>
          </p:cNvPr>
          <p:cNvSpPr/>
          <p:nvPr/>
        </p:nvSpPr>
        <p:spPr>
          <a:xfrm>
            <a:off x="640749" y="884384"/>
            <a:ext cx="7882528" cy="384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</a:t>
            </a:r>
            <a:r>
              <a:rPr lang="en-US" altLang="zh-CN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并行使用多个处理器，比单个处理器更快地解决问题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并行计算的例子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628448" lvl="1" indent="-285750">
              <a:lnSpc>
                <a:spcPts val="30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计算机集群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，包含多台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，多台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之间使用高速网络相互连接</a:t>
            </a:r>
          </a:p>
          <a:p>
            <a:pPr marL="628448" lvl="1" indent="-285750">
              <a:lnSpc>
                <a:spcPts val="30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对称多处理器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(SMP*)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，一台计算机上汇集了一组处理器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，各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之间共享同一个内存系统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448" lvl="1" indent="-285750">
              <a:lnSpc>
                <a:spcPts val="30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芯片多处理器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(CMP)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，单个芯片上汇集了多个处理器（多核）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并发执行源于对性能的渴望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与多用户分布式系统中固有的并发性不同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6858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改进五：海量数据的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透明</a:t>
            </a:r>
            <a:r>
              <a:rPr lang="zh-CN" altLang="en-US" sz="21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垂直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切分</a:t>
            </a:r>
          </a:p>
        </p:txBody>
      </p:sp>
      <p:pic>
        <p:nvPicPr>
          <p:cNvPr id="22" name="内容占位符 3" descr="数据垂直切分.png">
            <a:extLst>
              <a:ext uri="{FF2B5EF4-FFF2-40B4-BE49-F238E27FC236}">
                <a16:creationId xmlns:a16="http://schemas.microsoft.com/office/drawing/2014/main" xmlns="" id="{CB6EB1E6-563F-4820-8A59-14C13628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4419" y="1224991"/>
            <a:ext cx="6784287" cy="3528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xmlns="" id="{639C47DD-0A3C-4A7B-A651-9B824995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410" y="2881461"/>
            <a:ext cx="162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FF0000"/>
                </a:solidFill>
                <a:ea typeface="宋体" panose="02010600030101010101" pitchFamily="2" charset="-122"/>
              </a:rPr>
              <a:t>不断增加的表，是应用的沉重负担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</a:rPr>
              <a:t>……</a:t>
            </a:r>
            <a:endParaRPr lang="zh-CN" altLang="en-US" sz="1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629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5111748" y="18"/>
            <a:ext cx="4032191" cy="4032315"/>
          </a:xfrm>
          <a:prstGeom prst="rtTriangle">
            <a:avLst/>
          </a:prstGeom>
          <a:solidFill>
            <a:srgbClr val="7A4AAA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1" y="2502818"/>
            <a:ext cx="3160335" cy="2640603"/>
          </a:xfrm>
          <a:prstGeom prst="rtTriangle">
            <a:avLst/>
          </a:prstGeom>
          <a:solidFill>
            <a:srgbClr val="7A4AAA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6936412" y="45"/>
            <a:ext cx="2207556" cy="2207624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1175" y="1696658"/>
            <a:ext cx="5101813" cy="1618513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pPr algn="ctr"/>
            <a:r>
              <a:rPr lang="en-US" altLang="zh-CN" sz="5100" dirty="0">
                <a:solidFill>
                  <a:srgbClr val="42424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End  of  Session</a:t>
            </a:r>
          </a:p>
          <a:p>
            <a:pPr algn="ctr"/>
            <a:r>
              <a:rPr lang="en-US" altLang="zh-CN" sz="5100" dirty="0">
                <a:solidFill>
                  <a:srgbClr val="42424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Thank you!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453394" y="3021702"/>
            <a:ext cx="2372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3F377BA-E097-4E33-B8E6-13802EBA1B40}"/>
              </a:ext>
            </a:extLst>
          </p:cNvPr>
          <p:cNvSpPr/>
          <p:nvPr/>
        </p:nvSpPr>
        <p:spPr>
          <a:xfrm>
            <a:off x="729421" y="1557990"/>
            <a:ext cx="7621632" cy="265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充分利用硬件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软件的先进技术，例如多处理器和操作系统对多线程的支持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提高性能，例如重叠计算和重叠通信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加快响应速度，例如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和网络服务器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简化程序结构，例如同步与异步网络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为什么要并发？</a:t>
            </a:r>
          </a:p>
        </p:txBody>
      </p:sp>
    </p:spTree>
    <p:extLst>
      <p:ext uri="{BB962C8B-B14F-4D97-AF65-F5344CB8AC3E}">
        <p14:creationId xmlns:p14="http://schemas.microsoft.com/office/powerpoint/2010/main" xmlns="" val="23829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3F377BA-E097-4E33-B8E6-13802EBA1B40}"/>
              </a:ext>
            </a:extLst>
          </p:cNvPr>
          <p:cNvSpPr/>
          <p:nvPr/>
        </p:nvSpPr>
        <p:spPr>
          <a:xfrm>
            <a:off x="729420" y="1462951"/>
            <a:ext cx="779967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7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Concurrency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逻辑上地同时执行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并不意味着有多个处理器模块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物理上地同时执行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存在多个处理器模块或多个独立的机器设备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t">
              <a:lnSpc>
                <a:spcPts val="27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无论是并发还是并行，都需要控制对共享资源的访问进行，例如：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/ O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设备，文件，数据库，内核数据结构，控制台等。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定义</a:t>
            </a:r>
          </a:p>
        </p:txBody>
      </p:sp>
    </p:spTree>
    <p:extLst>
      <p:ext uri="{BB962C8B-B14F-4D97-AF65-F5344CB8AC3E}">
        <p14:creationId xmlns:p14="http://schemas.microsoft.com/office/powerpoint/2010/main" xmlns="" val="421987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3F377BA-E097-4E33-B8E6-13802EBA1B40}"/>
              </a:ext>
            </a:extLst>
          </p:cNvPr>
          <p:cNvSpPr/>
          <p:nvPr/>
        </p:nvSpPr>
        <p:spPr>
          <a:xfrm>
            <a:off x="729420" y="1462951"/>
            <a:ext cx="7799671" cy="323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单指令流单数据流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(SISD)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，常见的单处理器计算机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单指令流多数据流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(SIMD)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，特殊用途的低粒度多处理器，一个控制单元将相同的指令广播到所有持有不同数据流的处理器。例如，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图形协处理器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多指令流单数据流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(MISD)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，例如，流水线技术。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多指令流多数据流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(MIMD)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，这是最流行的模型。单程序多数据（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SPMD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）是它非常有用的一个自己。 请注意，这与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545592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费林分类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b="1" dirty="0">
                <a:latin typeface="Calibri" panose="020F0502020204030204" pitchFamily="34" charset="0"/>
              </a:rPr>
              <a:t>Flynn's Classical Taxonomy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3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3F377BA-E097-4E33-B8E6-13802EBA1B40}"/>
              </a:ext>
            </a:extLst>
          </p:cNvPr>
          <p:cNvSpPr/>
          <p:nvPr/>
        </p:nvSpPr>
        <p:spPr>
          <a:xfrm>
            <a:off x="641477" y="1094979"/>
            <a:ext cx="7882528" cy="3498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数据并行：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SPMD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功能并行：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MISD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特殊地，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既然在数据上并行，也在功能上并行。后者可以在任何指令级别并行，不同的指令可以在任何时间跨处理器执行，或者也可以在高级别的功能空间上并行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01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3F377BA-E097-4E33-B8E6-13802EBA1B40}"/>
              </a:ext>
            </a:extLst>
          </p:cNvPr>
          <p:cNvSpPr/>
          <p:nvPr/>
        </p:nvSpPr>
        <p:spPr>
          <a:xfrm>
            <a:off x="661364" y="1583027"/>
            <a:ext cx="7923454" cy="242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多进程（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Multiprocess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5588">
              <a:lnSpc>
                <a:spcPct val="150000"/>
              </a:lnSpc>
              <a:spcBef>
                <a:spcPct val="20000"/>
              </a:spcBef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多个任务或进程共享公共系统资源，如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/ O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Multithread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5588">
              <a:lnSpc>
                <a:spcPct val="150000"/>
              </a:lnSpc>
              <a:spcBef>
                <a:spcPct val="20000"/>
              </a:spcBef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进程内的多个执行单元共享系统资源。如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/ O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556684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多进程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vs.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18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2299</TotalTime>
  <Words>2344</Words>
  <Application>Microsoft Office PowerPoint</Application>
  <PresentationFormat>全屏显示(16:9)</PresentationFormat>
  <Paragraphs>289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QQQ</cp:lastModifiedBy>
  <cp:revision>440</cp:revision>
  <dcterms:created xsi:type="dcterms:W3CDTF">2018-05-31T09:11:00Z</dcterms:created>
  <dcterms:modified xsi:type="dcterms:W3CDTF">2019-03-07T06:26:30Z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