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385" r:id="rId2"/>
    <p:sldId id="544" r:id="rId3"/>
    <p:sldId id="576" r:id="rId4"/>
    <p:sldId id="577" r:id="rId5"/>
    <p:sldId id="578" r:id="rId6"/>
    <p:sldId id="579" r:id="rId7"/>
    <p:sldId id="580" r:id="rId8"/>
    <p:sldId id="581" r:id="rId9"/>
    <p:sldId id="614" r:id="rId10"/>
    <p:sldId id="583" r:id="rId11"/>
    <p:sldId id="584" r:id="rId12"/>
    <p:sldId id="585" r:id="rId13"/>
    <p:sldId id="586" r:id="rId14"/>
    <p:sldId id="588" r:id="rId15"/>
    <p:sldId id="590" r:id="rId16"/>
    <p:sldId id="587" r:id="rId17"/>
    <p:sldId id="591" r:id="rId18"/>
    <p:sldId id="594" r:id="rId19"/>
    <p:sldId id="595" r:id="rId20"/>
    <p:sldId id="596" r:id="rId21"/>
    <p:sldId id="599" r:id="rId22"/>
  </p:sldIdLst>
  <p:sldSz cx="9144000" cy="5143500" type="screen16x9"/>
  <p:notesSz cx="6858000" cy="9144000"/>
  <p:defaultTextStyle>
    <a:defPPr>
      <a:defRPr lang="zh-CN"/>
    </a:defPPr>
    <a:lvl1pPr marL="0" algn="l" defTabSz="685165" rtl="0" eaLnBrk="1" latinLnBrk="0" hangingPunct="1">
      <a:defRPr sz="1300" kern="1200">
        <a:solidFill>
          <a:schemeClr val="tx1"/>
        </a:solidFill>
        <a:latin typeface="+mn-lt"/>
        <a:ea typeface="+mn-ea"/>
        <a:cs typeface="+mn-cs"/>
      </a:defRPr>
    </a:lvl1pPr>
    <a:lvl2pPr marL="342900" algn="l" defTabSz="685165" rtl="0" eaLnBrk="1" latinLnBrk="0" hangingPunct="1">
      <a:defRPr sz="1300" kern="1200">
        <a:solidFill>
          <a:schemeClr val="tx1"/>
        </a:solidFill>
        <a:latin typeface="+mn-lt"/>
        <a:ea typeface="+mn-ea"/>
        <a:cs typeface="+mn-cs"/>
      </a:defRPr>
    </a:lvl2pPr>
    <a:lvl3pPr marL="685800" algn="l" defTabSz="685165" rtl="0" eaLnBrk="1" latinLnBrk="0" hangingPunct="1">
      <a:defRPr sz="1300" kern="1200">
        <a:solidFill>
          <a:schemeClr val="tx1"/>
        </a:solidFill>
        <a:latin typeface="+mn-lt"/>
        <a:ea typeface="+mn-ea"/>
        <a:cs typeface="+mn-cs"/>
      </a:defRPr>
    </a:lvl3pPr>
    <a:lvl4pPr marL="1028700" algn="l" defTabSz="685165" rtl="0" eaLnBrk="1" latinLnBrk="0" hangingPunct="1">
      <a:defRPr sz="1300" kern="1200">
        <a:solidFill>
          <a:schemeClr val="tx1"/>
        </a:solidFill>
        <a:latin typeface="+mn-lt"/>
        <a:ea typeface="+mn-ea"/>
        <a:cs typeface="+mn-cs"/>
      </a:defRPr>
    </a:lvl4pPr>
    <a:lvl5pPr marL="1371600" algn="l" defTabSz="685165" rtl="0" eaLnBrk="1" latinLnBrk="0" hangingPunct="1">
      <a:defRPr sz="1300" kern="1200">
        <a:solidFill>
          <a:schemeClr val="tx1"/>
        </a:solidFill>
        <a:latin typeface="+mn-lt"/>
        <a:ea typeface="+mn-ea"/>
        <a:cs typeface="+mn-cs"/>
      </a:defRPr>
    </a:lvl5pPr>
    <a:lvl6pPr marL="1713865" algn="l" defTabSz="685165" rtl="0" eaLnBrk="1" latinLnBrk="0" hangingPunct="1">
      <a:defRPr sz="1300" kern="1200">
        <a:solidFill>
          <a:schemeClr val="tx1"/>
        </a:solidFill>
        <a:latin typeface="+mn-lt"/>
        <a:ea typeface="+mn-ea"/>
        <a:cs typeface="+mn-cs"/>
      </a:defRPr>
    </a:lvl6pPr>
    <a:lvl7pPr marL="2057400" algn="l" defTabSz="685165" rtl="0" eaLnBrk="1" latinLnBrk="0" hangingPunct="1">
      <a:defRPr sz="1300" kern="1200">
        <a:solidFill>
          <a:schemeClr val="tx1"/>
        </a:solidFill>
        <a:latin typeface="+mn-lt"/>
        <a:ea typeface="+mn-ea"/>
        <a:cs typeface="+mn-cs"/>
      </a:defRPr>
    </a:lvl7pPr>
    <a:lvl8pPr marL="2399665" algn="l" defTabSz="685165" rtl="0" eaLnBrk="1" latinLnBrk="0" hangingPunct="1">
      <a:defRPr sz="1300" kern="1200">
        <a:solidFill>
          <a:schemeClr val="tx1"/>
        </a:solidFill>
        <a:latin typeface="+mn-lt"/>
        <a:ea typeface="+mn-ea"/>
        <a:cs typeface="+mn-cs"/>
      </a:defRPr>
    </a:lvl8pPr>
    <a:lvl9pPr marL="2743200" algn="l" defTabSz="685165" rtl="0" eaLnBrk="1" latinLnBrk="0" hangingPunct="1">
      <a:defRPr sz="1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279"/>
    <a:srgbClr val="424242"/>
    <a:srgbClr val="7A4AA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48897" autoAdjust="0"/>
  </p:normalViewPr>
  <p:slideViewPr>
    <p:cSldViewPr snapToGrid="0" snapToObjects="1">
      <p:cViewPr>
        <p:scale>
          <a:sx n="100" d="100"/>
          <a:sy n="100" d="100"/>
        </p:scale>
        <p:origin x="-228" y="-24"/>
      </p:cViewPr>
      <p:guideLst>
        <p:guide orient="horz" pos="1620"/>
        <p:guide pos="2886"/>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BFFAB6-2D8F-9340-97B6-5F1D2EA109E8}" type="datetimeFigureOut">
              <a:rPr kumimoji="1" lang="zh-CN" altLang="en-US" smtClean="0"/>
              <a:pPr/>
              <a:t>2019/3/7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A8CDC-D1B7-0A45-893C-CCDA371E2C2C}"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685165" rtl="0" eaLnBrk="1" latinLnBrk="0" hangingPunct="1">
      <a:defRPr sz="900" kern="1200">
        <a:solidFill>
          <a:schemeClr val="tx1"/>
        </a:solidFill>
        <a:latin typeface="+mn-lt"/>
        <a:ea typeface="+mn-ea"/>
        <a:cs typeface="+mn-cs"/>
      </a:defRPr>
    </a:lvl1pPr>
    <a:lvl2pPr marL="342900" algn="l" defTabSz="685165" rtl="0" eaLnBrk="1" latinLnBrk="0" hangingPunct="1">
      <a:defRPr sz="900" kern="1200">
        <a:solidFill>
          <a:schemeClr val="tx1"/>
        </a:solidFill>
        <a:latin typeface="+mn-lt"/>
        <a:ea typeface="+mn-ea"/>
        <a:cs typeface="+mn-cs"/>
      </a:defRPr>
    </a:lvl2pPr>
    <a:lvl3pPr marL="685800" algn="l" defTabSz="685165" rtl="0" eaLnBrk="1" latinLnBrk="0" hangingPunct="1">
      <a:defRPr sz="900" kern="1200">
        <a:solidFill>
          <a:schemeClr val="tx1"/>
        </a:solidFill>
        <a:latin typeface="+mn-lt"/>
        <a:ea typeface="+mn-ea"/>
        <a:cs typeface="+mn-cs"/>
      </a:defRPr>
    </a:lvl3pPr>
    <a:lvl4pPr marL="1028700" algn="l" defTabSz="685165" rtl="0" eaLnBrk="1" latinLnBrk="0" hangingPunct="1">
      <a:defRPr sz="900" kern="1200">
        <a:solidFill>
          <a:schemeClr val="tx1"/>
        </a:solidFill>
        <a:latin typeface="+mn-lt"/>
        <a:ea typeface="+mn-ea"/>
        <a:cs typeface="+mn-cs"/>
      </a:defRPr>
    </a:lvl4pPr>
    <a:lvl5pPr marL="1371600" algn="l" defTabSz="685165" rtl="0" eaLnBrk="1" latinLnBrk="0" hangingPunct="1">
      <a:defRPr sz="900" kern="1200">
        <a:solidFill>
          <a:schemeClr val="tx1"/>
        </a:solidFill>
        <a:latin typeface="+mn-lt"/>
        <a:ea typeface="+mn-ea"/>
        <a:cs typeface="+mn-cs"/>
      </a:defRPr>
    </a:lvl5pPr>
    <a:lvl6pPr marL="1713865" algn="l" defTabSz="685165" rtl="0" eaLnBrk="1" latinLnBrk="0" hangingPunct="1">
      <a:defRPr sz="900" kern="1200">
        <a:solidFill>
          <a:schemeClr val="tx1"/>
        </a:solidFill>
        <a:latin typeface="+mn-lt"/>
        <a:ea typeface="+mn-ea"/>
        <a:cs typeface="+mn-cs"/>
      </a:defRPr>
    </a:lvl6pPr>
    <a:lvl7pPr marL="2057400" algn="l" defTabSz="685165" rtl="0" eaLnBrk="1" latinLnBrk="0" hangingPunct="1">
      <a:defRPr sz="900" kern="1200">
        <a:solidFill>
          <a:schemeClr val="tx1"/>
        </a:solidFill>
        <a:latin typeface="+mn-lt"/>
        <a:ea typeface="+mn-ea"/>
        <a:cs typeface="+mn-cs"/>
      </a:defRPr>
    </a:lvl7pPr>
    <a:lvl8pPr marL="2399665" algn="l" defTabSz="685165" rtl="0" eaLnBrk="1" latinLnBrk="0" hangingPunct="1">
      <a:defRPr sz="900" kern="1200">
        <a:solidFill>
          <a:schemeClr val="tx1"/>
        </a:solidFill>
        <a:latin typeface="+mn-lt"/>
        <a:ea typeface="+mn-ea"/>
        <a:cs typeface="+mn-cs"/>
      </a:defRPr>
    </a:lvl8pPr>
    <a:lvl9pPr marL="2743200" algn="l" defTabSz="685165"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00"/>
            </a:lvl3pPr>
            <a:lvl4pPr marL="1028700" indent="0" algn="ctr">
              <a:buNone/>
              <a:defRPr sz="1200"/>
            </a:lvl4pPr>
            <a:lvl5pPr marL="1371600" indent="0" algn="ctr">
              <a:buNone/>
              <a:defRPr sz="1200"/>
            </a:lvl5pPr>
            <a:lvl6pPr marL="1713865" indent="0" algn="ctr">
              <a:buNone/>
              <a:defRPr sz="1200"/>
            </a:lvl6pPr>
            <a:lvl7pPr marL="2057400" indent="0" algn="ctr">
              <a:buNone/>
              <a:defRPr sz="1200"/>
            </a:lvl7pPr>
            <a:lvl8pPr marL="2399665"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slow" p14:dur="2000" advTm="3000"/>
    </mc:Choice>
    <mc:Fallback>
      <p:transition spd="slow" advTm="3000"/>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 xmlns:p14="http://schemas.microsoft.com/office/powerpoint/2010/main" Requires="p14">
      <p:transition spd="slow" p14:dur="2000" advTm="3000"/>
    </mc:Choice>
    <mc:Fallback>
      <p:transition spd="slow" advTm="300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3865" indent="0">
              <a:buNone/>
              <a:defRPr sz="1200">
                <a:solidFill>
                  <a:schemeClr val="tx1">
                    <a:tint val="75000"/>
                  </a:schemeClr>
                </a:solidFill>
              </a:defRPr>
            </a:lvl6pPr>
            <a:lvl7pPr marL="2057400" indent="0">
              <a:buNone/>
              <a:defRPr sz="1200">
                <a:solidFill>
                  <a:schemeClr val="tx1">
                    <a:tint val="75000"/>
                  </a:schemeClr>
                </a:solidFill>
              </a:defRPr>
            </a:lvl7pPr>
            <a:lvl8pPr marL="2399665"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F132C43-CA79-BE41-9B37-F39D0C5CF681}" type="datetimeFigureOut">
              <a:rPr kumimoji="1" lang="zh-CN" altLang="en-US" smtClean="0"/>
              <a:pPr/>
              <a:t>2019/3/7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2019/3/7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1600" indent="0">
              <a:buNone/>
              <a:defRPr sz="1200" b="1"/>
            </a:lvl5pPr>
            <a:lvl6pPr marL="1713865" indent="0">
              <a:buNone/>
              <a:defRPr sz="1200" b="1"/>
            </a:lvl6pPr>
            <a:lvl7pPr marL="2057400" indent="0">
              <a:buNone/>
              <a:defRPr sz="1200" b="1"/>
            </a:lvl7pPr>
            <a:lvl8pPr marL="2399665"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1600" indent="0">
              <a:buNone/>
              <a:defRPr sz="1200" b="1"/>
            </a:lvl5pPr>
            <a:lvl6pPr marL="1713865" indent="0">
              <a:buNone/>
              <a:defRPr sz="1200" b="1"/>
            </a:lvl6pPr>
            <a:lvl7pPr marL="2057400" indent="0">
              <a:buNone/>
              <a:defRPr sz="1200" b="1"/>
            </a:lvl7pPr>
            <a:lvl8pPr marL="2399665"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1F132C43-CA79-BE41-9B37-F39D0C5CF681}" type="datetimeFigureOut">
              <a:rPr kumimoji="1" lang="zh-CN" altLang="en-US" smtClean="0"/>
              <a:pPr/>
              <a:t>2019/3/7</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F132C43-CA79-BE41-9B37-F39D0C5CF681}" type="datetimeFigureOut">
              <a:rPr kumimoji="1" lang="zh-CN" altLang="en-US" smtClean="0"/>
              <a:pPr/>
              <a:t>2019/3/7</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32C43-CA79-BE41-9B37-F39D0C5CF681}" type="datetimeFigureOut">
              <a:rPr kumimoji="1" lang="zh-CN" altLang="en-US" smtClean="0"/>
              <a:pPr/>
              <a:t>2019/3/7</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700"/>
            </a:lvl4pPr>
            <a:lvl5pPr marL="1371600" indent="0">
              <a:buNone/>
              <a:defRPr sz="700"/>
            </a:lvl5pPr>
            <a:lvl6pPr marL="1713865" indent="0">
              <a:buNone/>
              <a:defRPr sz="700"/>
            </a:lvl6pPr>
            <a:lvl7pPr marL="2057400" indent="0">
              <a:buNone/>
              <a:defRPr sz="700"/>
            </a:lvl7pPr>
            <a:lvl8pPr marL="2399665" indent="0">
              <a:buNone/>
              <a:defRPr sz="700"/>
            </a:lvl8pPr>
            <a:lvl9pPr marL="2743200" indent="0">
              <a:buNone/>
              <a:defRPr sz="7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2019/3/7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3865" indent="0">
              <a:buNone/>
              <a:defRPr sz="1500"/>
            </a:lvl6pPr>
            <a:lvl7pPr marL="2057400" indent="0">
              <a:buNone/>
              <a:defRPr sz="1500"/>
            </a:lvl7pPr>
            <a:lvl8pPr marL="2399665" indent="0">
              <a:buNone/>
              <a:defRPr sz="1500"/>
            </a:lvl8pPr>
            <a:lvl9pPr marL="2743200" indent="0">
              <a:buNone/>
              <a:defRPr sz="15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700"/>
            </a:lvl4pPr>
            <a:lvl5pPr marL="1371600" indent="0">
              <a:buNone/>
              <a:defRPr sz="700"/>
            </a:lvl5pPr>
            <a:lvl6pPr marL="1713865" indent="0">
              <a:buNone/>
              <a:defRPr sz="700"/>
            </a:lvl6pPr>
            <a:lvl7pPr marL="2057400" indent="0">
              <a:buNone/>
              <a:defRPr sz="700"/>
            </a:lvl7pPr>
            <a:lvl8pPr marL="2399665" indent="0">
              <a:buNone/>
              <a:defRPr sz="700"/>
            </a:lvl8pPr>
            <a:lvl9pPr marL="2743200" indent="0">
              <a:buNone/>
              <a:defRPr sz="7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F132C43-CA79-BE41-9B37-F39D0C5CF681}" type="datetimeFigureOut">
              <a:rPr kumimoji="1" lang="zh-CN" altLang="en-US" smtClean="0"/>
              <a:pPr/>
              <a:t>2019/3/7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433B02C-E416-D14D-895C-5641A308E735}"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4"/>
            <a:ext cx="7886700" cy="994172"/>
          </a:xfrm>
          <a:prstGeom prst="rect">
            <a:avLst/>
          </a:prstGeom>
        </p:spPr>
        <p:txBody>
          <a:bodyPr vert="horz" lIns="48381" tIns="24190" rIns="48381" bIns="2419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1" y="1369219"/>
            <a:ext cx="7886700" cy="3263504"/>
          </a:xfrm>
          <a:prstGeom prst="rect">
            <a:avLst/>
          </a:prstGeom>
        </p:spPr>
        <p:txBody>
          <a:bodyPr vert="horz" lIns="48381" tIns="24190" rIns="48381" bIns="2419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48381" tIns="24190" rIns="48381" bIns="24190" rtlCol="0" anchor="ctr"/>
          <a:lstStyle>
            <a:lvl1pPr algn="l">
              <a:defRPr sz="900">
                <a:solidFill>
                  <a:schemeClr val="tx1">
                    <a:tint val="75000"/>
                  </a:schemeClr>
                </a:solidFill>
              </a:defRPr>
            </a:lvl1pPr>
          </a:lstStyle>
          <a:p>
            <a:fld id="{1F132C43-CA79-BE41-9B37-F39D0C5CF681}" type="datetimeFigureOut">
              <a:rPr kumimoji="1" lang="zh-CN" altLang="en-US" smtClean="0"/>
              <a:pPr/>
              <a:t>2019/3/7</a:t>
            </a:fld>
            <a:endParaRPr kumimoji="1" lang="zh-CN" altLang="en-US"/>
          </a:p>
        </p:txBody>
      </p:sp>
      <p:sp>
        <p:nvSpPr>
          <p:cNvPr id="5" name="Footer Placeholder 4"/>
          <p:cNvSpPr>
            <a:spLocks noGrp="1"/>
          </p:cNvSpPr>
          <p:nvPr>
            <p:ph type="ftr" sz="quarter" idx="3"/>
          </p:nvPr>
        </p:nvSpPr>
        <p:spPr>
          <a:xfrm>
            <a:off x="3028951" y="4767263"/>
            <a:ext cx="3086100" cy="273844"/>
          </a:xfrm>
          <a:prstGeom prst="rect">
            <a:avLst/>
          </a:prstGeom>
        </p:spPr>
        <p:txBody>
          <a:bodyPr vert="horz" lIns="48381" tIns="24190" rIns="48381" bIns="2419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48381" tIns="24190" rIns="48381" bIns="24190" rtlCol="0" anchor="ctr"/>
          <a:lstStyle>
            <a:lvl1pPr algn="r">
              <a:defRPr sz="900">
                <a:solidFill>
                  <a:schemeClr val="tx1">
                    <a:tint val="75000"/>
                  </a:schemeClr>
                </a:solidFill>
              </a:defRPr>
            </a:lvl1pPr>
          </a:lstStyle>
          <a:p>
            <a:fld id="{B433B02C-E416-D14D-895C-5641A308E735}"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685165"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165"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165"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165"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30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1115"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4015" indent="-171450" algn="l" defTabSz="685165"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165" rtl="0" eaLnBrk="1" latinLnBrk="0" hangingPunct="1">
        <a:defRPr sz="1300" kern="1200">
          <a:solidFill>
            <a:schemeClr val="tx1"/>
          </a:solidFill>
          <a:latin typeface="+mn-lt"/>
          <a:ea typeface="+mn-ea"/>
          <a:cs typeface="+mn-cs"/>
        </a:defRPr>
      </a:lvl1pPr>
      <a:lvl2pPr marL="342900" algn="l" defTabSz="685165" rtl="0" eaLnBrk="1" latinLnBrk="0" hangingPunct="1">
        <a:defRPr sz="1300" kern="1200">
          <a:solidFill>
            <a:schemeClr val="tx1"/>
          </a:solidFill>
          <a:latin typeface="+mn-lt"/>
          <a:ea typeface="+mn-ea"/>
          <a:cs typeface="+mn-cs"/>
        </a:defRPr>
      </a:lvl2pPr>
      <a:lvl3pPr marL="685800" algn="l" defTabSz="685165" rtl="0" eaLnBrk="1" latinLnBrk="0" hangingPunct="1">
        <a:defRPr sz="1300" kern="1200">
          <a:solidFill>
            <a:schemeClr val="tx1"/>
          </a:solidFill>
          <a:latin typeface="+mn-lt"/>
          <a:ea typeface="+mn-ea"/>
          <a:cs typeface="+mn-cs"/>
        </a:defRPr>
      </a:lvl3pPr>
      <a:lvl4pPr marL="1028700" algn="l" defTabSz="685165" rtl="0" eaLnBrk="1" latinLnBrk="0" hangingPunct="1">
        <a:defRPr sz="1300" kern="1200">
          <a:solidFill>
            <a:schemeClr val="tx1"/>
          </a:solidFill>
          <a:latin typeface="+mn-lt"/>
          <a:ea typeface="+mn-ea"/>
          <a:cs typeface="+mn-cs"/>
        </a:defRPr>
      </a:lvl4pPr>
      <a:lvl5pPr marL="1371600" algn="l" defTabSz="685165" rtl="0" eaLnBrk="1" latinLnBrk="0" hangingPunct="1">
        <a:defRPr sz="1300" kern="1200">
          <a:solidFill>
            <a:schemeClr val="tx1"/>
          </a:solidFill>
          <a:latin typeface="+mn-lt"/>
          <a:ea typeface="+mn-ea"/>
          <a:cs typeface="+mn-cs"/>
        </a:defRPr>
      </a:lvl5pPr>
      <a:lvl6pPr marL="1713865" algn="l" defTabSz="685165" rtl="0" eaLnBrk="1" latinLnBrk="0" hangingPunct="1">
        <a:defRPr sz="1300" kern="1200">
          <a:solidFill>
            <a:schemeClr val="tx1"/>
          </a:solidFill>
          <a:latin typeface="+mn-lt"/>
          <a:ea typeface="+mn-ea"/>
          <a:cs typeface="+mn-cs"/>
        </a:defRPr>
      </a:lvl6pPr>
      <a:lvl7pPr marL="2057400" algn="l" defTabSz="685165" rtl="0" eaLnBrk="1" latinLnBrk="0" hangingPunct="1">
        <a:defRPr sz="1300" kern="1200">
          <a:solidFill>
            <a:schemeClr val="tx1"/>
          </a:solidFill>
          <a:latin typeface="+mn-lt"/>
          <a:ea typeface="+mn-ea"/>
          <a:cs typeface="+mn-cs"/>
        </a:defRPr>
      </a:lvl7pPr>
      <a:lvl8pPr marL="2399665" algn="l" defTabSz="685165" rtl="0" eaLnBrk="1" latinLnBrk="0" hangingPunct="1">
        <a:defRPr sz="1300" kern="1200">
          <a:solidFill>
            <a:schemeClr val="tx1"/>
          </a:solidFill>
          <a:latin typeface="+mn-lt"/>
          <a:ea typeface="+mn-ea"/>
          <a:cs typeface="+mn-cs"/>
        </a:defRPr>
      </a:lvl8pPr>
      <a:lvl9pPr marL="2743200" algn="l" defTabSz="68516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816328" y="351911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a:off x="996791" y="1276896"/>
            <a:ext cx="2750026" cy="2749941"/>
          </a:xfrm>
          <a:prstGeom prst="ellipse">
            <a:avLst/>
          </a:prstGeom>
          <a:noFill/>
          <a:ln w="889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椭圆 8"/>
          <p:cNvSpPr/>
          <p:nvPr/>
        </p:nvSpPr>
        <p:spPr>
          <a:xfrm>
            <a:off x="829827" y="3535728"/>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473225" y="1848865"/>
            <a:ext cx="1796071" cy="1633220"/>
          </a:xfrm>
          <a:prstGeom prst="rect">
            <a:avLst/>
          </a:prstGeom>
          <a:noFill/>
        </p:spPr>
        <p:txBody>
          <a:bodyPr wrap="square" lIns="48381" tIns="24190" rIns="48381" bIns="24190" rtlCol="0">
            <a:spAutoFit/>
          </a:bodyPr>
          <a:lstStyle/>
          <a:p>
            <a:pPr algn="ctr"/>
            <a:r>
              <a:rPr lang="en-US" altLang="zh-CN" sz="10300" spc="80" dirty="0" smtClean="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5</a:t>
            </a:r>
            <a:endParaRPr lang="zh-CN" altLang="en-US" sz="10300" spc="8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rot="16200000" flipV="1">
            <a:off x="3242304" y="937085"/>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16200000" flipV="1">
            <a:off x="3269303" y="946061"/>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0" name="椭圆 9"/>
          <p:cNvSpPr/>
          <p:nvPr/>
        </p:nvSpPr>
        <p:spPr>
          <a:xfrm>
            <a:off x="-371672" y="-589028"/>
            <a:ext cx="1188000" cy="1187963"/>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1" name="椭圆 10"/>
          <p:cNvSpPr/>
          <p:nvPr/>
        </p:nvSpPr>
        <p:spPr>
          <a:xfrm>
            <a:off x="-358173" y="-572415"/>
            <a:ext cx="1161000" cy="1160964"/>
          </a:xfrm>
          <a:prstGeom prst="ellipse">
            <a:avLst/>
          </a:prstGeom>
          <a:solidFill>
            <a:srgbClr val="001279"/>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2" name="椭圆 11"/>
          <p:cNvSpPr/>
          <p:nvPr/>
        </p:nvSpPr>
        <p:spPr>
          <a:xfrm rot="665877">
            <a:off x="3399609" y="4793886"/>
            <a:ext cx="888476" cy="888449"/>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3" name="椭圆 12"/>
          <p:cNvSpPr/>
          <p:nvPr/>
        </p:nvSpPr>
        <p:spPr>
          <a:xfrm rot="665877">
            <a:off x="3413478" y="4803612"/>
            <a:ext cx="865695" cy="86566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4" name="椭圆 13"/>
          <p:cNvSpPr/>
          <p:nvPr/>
        </p:nvSpPr>
        <p:spPr>
          <a:xfrm>
            <a:off x="-371673" y="2732009"/>
            <a:ext cx="743345" cy="743323"/>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4019846" y="1593023"/>
            <a:ext cx="4625383" cy="1125220"/>
          </a:xfrm>
          <a:prstGeom prst="rect">
            <a:avLst/>
          </a:prstGeom>
          <a:noFill/>
        </p:spPr>
        <p:txBody>
          <a:bodyPr wrap="square" lIns="48381" tIns="24190" rIns="48381" bIns="24190" rtlCol="0">
            <a:spAutoFit/>
          </a:bodyPr>
          <a:lstStyle/>
          <a:p>
            <a:r>
              <a:rPr lang="zh-CN" altLang="en-US" sz="3500" dirty="0">
                <a:latin typeface="黑体" panose="02010609060101010101" pitchFamily="49" charset="-122"/>
                <a:ea typeface="黑体" panose="02010609060101010101" pitchFamily="49" charset="-122"/>
              </a:rPr>
              <a:t>分布式计算结构</a:t>
            </a:r>
          </a:p>
          <a:p>
            <a:endParaRPr lang="zh-CN" altLang="en-US" sz="35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5" name="椭圆 24"/>
          <p:cNvSpPr/>
          <p:nvPr/>
        </p:nvSpPr>
        <p:spPr>
          <a:xfrm>
            <a:off x="8536500" y="397423"/>
            <a:ext cx="1215000" cy="1214963"/>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26" name="椭圆 25"/>
          <p:cNvSpPr/>
          <p:nvPr/>
        </p:nvSpPr>
        <p:spPr>
          <a:xfrm>
            <a:off x="8563500" y="424422"/>
            <a:ext cx="1161000" cy="1160964"/>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cxnSp>
        <p:nvCxnSpPr>
          <p:cNvPr id="27" name="直接连接符 26"/>
          <p:cNvCxnSpPr/>
          <p:nvPr/>
        </p:nvCxnSpPr>
        <p:spPr>
          <a:xfrm>
            <a:off x="4104554" y="2233264"/>
            <a:ext cx="513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824473"/>
            <a:ext cx="7799671" cy="3003507"/>
          </a:xfrm>
          <a:prstGeom prst="rect">
            <a:avLst/>
          </a:prstGeom>
        </p:spPr>
        <p:txBody>
          <a:bodyPr wrap="square" lIns="48381" tIns="24190" rIns="48381" bIns="24190">
            <a:spAutoFit/>
          </a:bodyPr>
          <a:lstStyle/>
          <a:p>
            <a:pPr fontAlgn="auto">
              <a:lnSpc>
                <a:spcPct val="100000"/>
              </a:lnSpc>
            </a:pPr>
            <a:r>
              <a:rPr lang="zh-CN" sz="2400" dirty="0" smtClean="0">
                <a:latin typeface="微软雅黑" panose="020B0503020204020204" charset="-122"/>
                <a:ea typeface="微软雅黑" panose="020B0503020204020204" charset="-122"/>
              </a:rPr>
              <a:t>远程过程调用(RPC) </a:t>
            </a:r>
          </a:p>
          <a:p>
            <a:pPr indent="0" fontAlgn="auto">
              <a:lnSpc>
                <a:spcPct val="100000"/>
              </a:lnSpc>
              <a:buFont typeface="Wingdings" pitchFamily="2" charset="2"/>
              <a:buChar char="l"/>
            </a:pP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RPC</a:t>
            </a:r>
            <a:r>
              <a:rPr lang="zh-CN" sz="2400" dirty="0" smtClean="0">
                <a:latin typeface="微软雅黑" panose="020B0503020204020204" charset="-122"/>
                <a:ea typeface="微软雅黑" panose="020B0503020204020204" charset="-122"/>
              </a:rPr>
              <a:t>允许跨不同的硬件和操作系统平台调用操作。</a:t>
            </a:r>
          </a:p>
          <a:p>
            <a:pPr indent="0" fontAlgn="auto">
              <a:lnSpc>
                <a:spcPct val="100000"/>
              </a:lnSpc>
              <a:buFont typeface="Wingdings" pitchFamily="2" charset="2"/>
              <a:buChar char="l"/>
            </a:pPr>
            <a:r>
              <a:rPr lang="zh-CN" sz="2400" dirty="0" smtClean="0">
                <a:latin typeface="微软雅黑" panose="020B0503020204020204" charset="-122"/>
                <a:ea typeface="微软雅黑" panose="020B0503020204020204" charset="-122"/>
              </a:rPr>
              <a:t>    提供与本地过程调用相同的机制，但在进程间级别。</a:t>
            </a:r>
          </a:p>
          <a:p>
            <a:pPr indent="0" fontAlgn="auto">
              <a:lnSpc>
                <a:spcPct val="100000"/>
              </a:lnSpc>
              <a:buFont typeface="Wingdings" pitchFamily="2" charset="2"/>
              <a:buChar char="l"/>
            </a:pPr>
            <a:r>
              <a:rPr lang="zh-CN" sz="2400" dirty="0" smtClean="0">
                <a:latin typeface="微软雅黑" panose="020B0503020204020204" charset="-122"/>
                <a:ea typeface="微软雅黑" panose="020B0503020204020204" charset="-122"/>
              </a:rPr>
              <a:t>    支持通用接口定义语言(IDL)。</a:t>
            </a:r>
          </a:p>
          <a:p>
            <a:pPr indent="0" fontAlgn="auto">
              <a:lnSpc>
                <a:spcPct val="100000"/>
              </a:lnSpc>
              <a:buFont typeface="Wingdings" panose="05000000000000000000" pitchFamily="2" charset="2"/>
              <a:buNone/>
            </a:pPr>
            <a:r>
              <a:rPr lang="zh-CN" altLang="en-US" sz="2400" dirty="0" smtClean="0">
                <a:latin typeface="微软雅黑" panose="020B0503020204020204" charset="-122"/>
                <a:ea typeface="微软雅黑" panose="020B0503020204020204" charset="-122"/>
                <a:cs typeface="微软雅黑" panose="020B0503020204020204" charset="-122"/>
              </a:rPr>
              <a:t>    </a:t>
            </a:r>
            <a:endParaRPr lang="en-US" altLang="zh-CN" sz="2400" dirty="0" smtClean="0">
              <a:latin typeface="微软雅黑" panose="020B0503020204020204" charset="-122"/>
              <a:ea typeface="微软雅黑" panose="020B0503020204020204" charset="-122"/>
              <a:cs typeface="微软雅黑" panose="020B0503020204020204" charset="-122"/>
            </a:endParaRPr>
          </a:p>
          <a:p>
            <a:pPr indent="0" fontAlgn="auto">
              <a:lnSpc>
                <a:spcPct val="100000"/>
              </a:lnSpc>
              <a:buFont typeface="Wingdings" panose="05000000000000000000" pitchFamily="2" charset="2"/>
              <a:buNone/>
            </a:pPr>
            <a:r>
              <a:rPr lang="zh-CN" sz="2400" dirty="0" smtClean="0">
                <a:latin typeface="微软雅黑" panose="020B0503020204020204" charset="-122"/>
                <a:ea typeface="微软雅黑" panose="020B0503020204020204" charset="-122"/>
              </a:rPr>
              <a:t>RPC</a:t>
            </a:r>
            <a:r>
              <a:rPr lang="zh-CN" sz="2400" dirty="0">
                <a:latin typeface="微软雅黑" panose="020B0503020204020204" charset="-122"/>
                <a:ea typeface="微软雅黑" panose="020B0503020204020204" charset="-122"/>
              </a:rPr>
              <a:t>机制由RPC软件提供，它“透明地处理所有涉及的步骤”。RPC软件的功能包括</a:t>
            </a:r>
            <a:r>
              <a:rPr lang="zh-CN" sz="2400" dirty="0" smtClean="0">
                <a:latin typeface="微软雅黑" panose="020B0503020204020204" charset="-122"/>
                <a:ea typeface="微软雅黑" panose="020B0503020204020204" charset="-122"/>
              </a:rPr>
              <a:t>:</a:t>
            </a:r>
            <a:r>
              <a:rPr lang="zh-CN" altLang="en-US" sz="2400" dirty="0" smtClean="0">
                <a:latin typeface="微软雅黑" panose="020B0503020204020204" charset="-122"/>
                <a:ea typeface="微软雅黑" panose="020B0503020204020204" charset="-122"/>
              </a:rPr>
              <a:t>  </a:t>
            </a:r>
            <a:r>
              <a:rPr lang="zh-CN" sz="2400" dirty="0" smtClean="0">
                <a:latin typeface="微软雅黑" panose="020B0503020204020204" charset="-122"/>
                <a:ea typeface="微软雅黑" panose="020B0503020204020204" charset="-122"/>
                <a:cs typeface="微软雅黑" panose="020B0503020204020204" charset="-122"/>
              </a:rPr>
              <a:t>服务器</a:t>
            </a:r>
            <a:r>
              <a:rPr lang="zh-CN" sz="2400" dirty="0">
                <a:latin typeface="微软雅黑" panose="020B0503020204020204" charset="-122"/>
                <a:ea typeface="微软雅黑" panose="020B0503020204020204" charset="-122"/>
                <a:cs typeface="微软雅黑" panose="020B0503020204020204" charset="-122"/>
              </a:rPr>
              <a:t>函数和并发请求的</a:t>
            </a:r>
            <a:r>
              <a:rPr lang="zh-CN" sz="2400" dirty="0" smtClean="0">
                <a:latin typeface="微软雅黑" panose="020B0503020204020204" charset="-122"/>
                <a:ea typeface="微软雅黑" panose="020B0503020204020204" charset="-122"/>
                <a:cs typeface="微软雅黑" panose="020B0503020204020204" charset="-122"/>
              </a:rPr>
              <a:t>位置</a:t>
            </a:r>
            <a:r>
              <a:rPr lang="zh-CN" altLang="en-US" sz="2400" dirty="0" smtClean="0">
                <a:latin typeface="微软雅黑" panose="020B0503020204020204" charset="-122"/>
                <a:ea typeface="微软雅黑" panose="020B0503020204020204" charset="-122"/>
                <a:cs typeface="微软雅黑" panose="020B0503020204020204" charset="-122"/>
              </a:rPr>
              <a:t>、</a:t>
            </a:r>
            <a:r>
              <a:rPr lang="zh-CN" sz="2400" dirty="0" smtClean="0">
                <a:latin typeface="微软雅黑" panose="020B0503020204020204" charset="-122"/>
                <a:ea typeface="微软雅黑" panose="020B0503020204020204" charset="-122"/>
                <a:cs typeface="微软雅黑" panose="020B0503020204020204" charset="-122"/>
              </a:rPr>
              <a:t>参数</a:t>
            </a:r>
            <a:r>
              <a:rPr lang="zh-CN" sz="2400" dirty="0">
                <a:latin typeface="微软雅黑" panose="020B0503020204020204" charset="-122"/>
                <a:ea typeface="微软雅黑" panose="020B0503020204020204" charset="-122"/>
                <a:cs typeface="微软雅黑" panose="020B0503020204020204" charset="-122"/>
              </a:rPr>
              <a:t>传递和数据</a:t>
            </a:r>
            <a:r>
              <a:rPr lang="zh-CN" sz="2400" dirty="0" smtClean="0">
                <a:latin typeface="微软雅黑" panose="020B0503020204020204" charset="-122"/>
                <a:ea typeface="微软雅黑" panose="020B0503020204020204" charset="-122"/>
                <a:cs typeface="微软雅黑" panose="020B0503020204020204" charset="-122"/>
              </a:rPr>
              <a:t>表示</a:t>
            </a:r>
            <a:r>
              <a:rPr lang="zh-CN" altLang="en-US" sz="2400" dirty="0" smtClean="0">
                <a:latin typeface="微软雅黑" panose="020B0503020204020204" charset="-122"/>
                <a:ea typeface="微软雅黑" panose="020B0503020204020204" charset="-122"/>
                <a:cs typeface="微软雅黑" panose="020B0503020204020204" charset="-122"/>
              </a:rPr>
              <a:t>、</a:t>
            </a:r>
            <a:r>
              <a:rPr lang="zh-CN" sz="2400" dirty="0" smtClean="0">
                <a:latin typeface="微软雅黑" panose="020B0503020204020204" charset="-122"/>
                <a:ea typeface="微软雅黑" panose="020B0503020204020204" charset="-122"/>
                <a:cs typeface="微软雅黑" panose="020B0503020204020204" charset="-122"/>
              </a:rPr>
              <a:t>故障管理</a:t>
            </a:r>
            <a:r>
              <a:rPr lang="zh-CN" altLang="en-US" sz="2400" dirty="0" smtClean="0">
                <a:latin typeface="微软雅黑" panose="020B0503020204020204" charset="-122"/>
                <a:ea typeface="微软雅黑" panose="020B0503020204020204" charset="-122"/>
                <a:cs typeface="微软雅黑" panose="020B0503020204020204" charset="-122"/>
              </a:rPr>
              <a:t>、</a:t>
            </a:r>
            <a:r>
              <a:rPr lang="zh-CN" sz="2400" dirty="0" smtClean="0">
                <a:latin typeface="微软雅黑" panose="020B0503020204020204" charset="-122"/>
                <a:ea typeface="微软雅黑" panose="020B0503020204020204" charset="-122"/>
                <a:cs typeface="微软雅黑" panose="020B0503020204020204" charset="-122"/>
              </a:rPr>
              <a:t>安全管理</a:t>
            </a:r>
            <a:r>
              <a:rPr lang="zh-CN" altLang="en-US" sz="2400" dirty="0" smtClean="0">
                <a:latin typeface="微软雅黑" panose="020B0503020204020204" charset="-122"/>
                <a:ea typeface="微软雅黑" panose="020B0503020204020204" charset="-122"/>
                <a:cs typeface="微软雅黑" panose="020B0503020204020204" charset="-122"/>
              </a:rPr>
              <a:t>。</a:t>
            </a:r>
            <a:endParaRPr lang="zh-C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pic>
        <p:nvPicPr>
          <p:cNvPr id="11271" name="Picture 9"/>
          <p:cNvPicPr>
            <a:picLocks noChangeAspect="1"/>
          </p:cNvPicPr>
          <p:nvPr/>
        </p:nvPicPr>
        <p:blipFill>
          <a:blip r:embed="rId2"/>
          <a:stretch>
            <a:fillRect/>
          </a:stretch>
        </p:blipFill>
        <p:spPr>
          <a:xfrm>
            <a:off x="796811" y="678958"/>
            <a:ext cx="6830810" cy="4113253"/>
          </a:xfrm>
          <a:prstGeom prst="rect">
            <a:avLst/>
          </a:prstGeom>
          <a:noFill/>
          <a:ln w="12700">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844158"/>
            <a:ext cx="7799671" cy="3926837"/>
          </a:xfrm>
          <a:prstGeom prst="rect">
            <a:avLst/>
          </a:prstGeom>
        </p:spPr>
        <p:txBody>
          <a:bodyPr wrap="square" lIns="48381" tIns="24190" rIns="48381" bIns="24190">
            <a:spAutoFit/>
          </a:bodyPr>
          <a:lstStyle/>
          <a:p>
            <a:pPr indent="0" fontAlgn="auto">
              <a:lnSpc>
                <a:spcPct val="150000"/>
              </a:lnSpc>
              <a:buFont typeface="Wingdings" panose="05000000000000000000" pitchFamily="2" charset="2"/>
              <a:buNone/>
            </a:pPr>
            <a:r>
              <a:rPr lang="zh-CN" altLang="en-GB" sz="2400" dirty="0">
                <a:latin typeface="微软雅黑" panose="020B0503020204020204" charset="-122"/>
                <a:ea typeface="微软雅黑" panose="020B0503020204020204" charset="-122"/>
                <a:cs typeface="微软雅黑" panose="020B0503020204020204" charset="-122"/>
                <a:sym typeface="+mn-ea"/>
              </a:rPr>
              <a:t>CORBA—通用对象请求代理架构</a:t>
            </a:r>
          </a:p>
          <a:p>
            <a:pPr indent="0" fontAlgn="auto">
              <a:lnSpc>
                <a:spcPct val="150000"/>
              </a:lnSpc>
              <a:buFont typeface="Wingdings" panose="05000000000000000000" pitchFamily="2" charset="2"/>
              <a:buNone/>
            </a:pPr>
            <a:r>
              <a:rPr lang="en-GB" altLang="zh-CN" sz="2400" dirty="0">
                <a:latin typeface="微软雅黑" panose="020B0503020204020204" charset="-122"/>
                <a:ea typeface="微软雅黑" panose="020B0503020204020204" charset="-122"/>
                <a:cs typeface="微软雅黑" panose="020B0503020204020204" charset="-122"/>
                <a:sym typeface="+mn-ea"/>
              </a:rPr>
              <a:t>CORBA</a:t>
            </a:r>
            <a:r>
              <a:rPr lang="zh-CN" altLang="en-GB" sz="2400" dirty="0">
                <a:latin typeface="微软雅黑" panose="020B0503020204020204" charset="-122"/>
                <a:ea typeface="微软雅黑" panose="020B0503020204020204" charset="-122"/>
                <a:cs typeface="微软雅黑" panose="020B0503020204020204" charset="-122"/>
                <a:sym typeface="+mn-ea"/>
              </a:rPr>
              <a:t>是一个对象请求代理的一种国际标准，它是管理分布式对象通信的中间件。</a:t>
            </a:r>
          </a:p>
          <a:p>
            <a:pPr indent="0" fontAlgn="auto">
              <a:lnSpc>
                <a:spcPct val="150000"/>
              </a:lnSpc>
              <a:buFont typeface="Wingdings" panose="05000000000000000000" pitchFamily="2" charset="2"/>
              <a:buNone/>
            </a:pPr>
            <a:r>
              <a:rPr lang="zh-CN" altLang="en-GB" sz="2400" dirty="0" smtClean="0">
                <a:latin typeface="微软雅黑" panose="020B0503020204020204" charset="-122"/>
                <a:ea typeface="微软雅黑" panose="020B0503020204020204" charset="-122"/>
                <a:cs typeface="微软雅黑" panose="020B0503020204020204" charset="-122"/>
                <a:sym typeface="+mn-ea"/>
              </a:rPr>
              <a:t>对</a:t>
            </a:r>
            <a:r>
              <a:rPr lang="zh-CN" altLang="en-GB" sz="2400" dirty="0">
                <a:latin typeface="微软雅黑" panose="020B0503020204020204" charset="-122"/>
                <a:ea typeface="微软雅黑" panose="020B0503020204020204" charset="-122"/>
                <a:cs typeface="微软雅黑" panose="020B0503020204020204" charset="-122"/>
                <a:sym typeface="+mn-ea"/>
              </a:rPr>
              <a:t>分布计算中间件的需求处在两个级别上</a:t>
            </a:r>
            <a:r>
              <a:rPr lang="zh-CN" altLang="en-GB" sz="2400" dirty="0" smtClean="0">
                <a:latin typeface="微软雅黑" panose="020B0503020204020204" charset="-122"/>
                <a:ea typeface="微软雅黑" panose="020B0503020204020204" charset="-122"/>
                <a:cs typeface="微软雅黑" panose="020B0503020204020204" charset="-122"/>
                <a:sym typeface="+mn-ea"/>
              </a:rPr>
              <a:t>：在</a:t>
            </a:r>
            <a:r>
              <a:rPr lang="zh-CN" altLang="en-GB" sz="2400" dirty="0">
                <a:latin typeface="微软雅黑" panose="020B0503020204020204" charset="-122"/>
                <a:ea typeface="微软雅黑" panose="020B0503020204020204" charset="-122"/>
                <a:cs typeface="微软雅黑" panose="020B0503020204020204" charset="-122"/>
                <a:sym typeface="+mn-ea"/>
              </a:rPr>
              <a:t>逻辑通信级别上，中间件允许对象在不同的计算机上交换数据和控制信息</a:t>
            </a:r>
            <a:r>
              <a:rPr lang="zh-CN" altLang="en-GB" sz="2400" dirty="0" smtClean="0">
                <a:latin typeface="微软雅黑" panose="020B0503020204020204" charset="-122"/>
                <a:ea typeface="微软雅黑" panose="020B0503020204020204" charset="-122"/>
                <a:cs typeface="微软雅黑" panose="020B0503020204020204" charset="-122"/>
                <a:sym typeface="+mn-ea"/>
              </a:rPr>
              <a:t>；在</a:t>
            </a:r>
            <a:r>
              <a:rPr lang="zh-CN" altLang="en-GB" sz="2400" dirty="0">
                <a:latin typeface="微软雅黑" panose="020B0503020204020204" charset="-122"/>
                <a:ea typeface="微软雅黑" panose="020B0503020204020204" charset="-122"/>
                <a:cs typeface="微软雅黑" panose="020B0503020204020204" charset="-122"/>
                <a:sym typeface="+mn-ea"/>
              </a:rPr>
              <a:t>构件级别上，中间件为开发兼容构件提供一个</a:t>
            </a:r>
            <a:r>
              <a:rPr lang="zh-CN" altLang="en-GB" sz="2400" dirty="0" smtClean="0">
                <a:latin typeface="微软雅黑" panose="020B0503020204020204" charset="-122"/>
                <a:ea typeface="微软雅黑" panose="020B0503020204020204" charset="-122"/>
                <a:cs typeface="微软雅黑" panose="020B0503020204020204" charset="-122"/>
                <a:sym typeface="+mn-ea"/>
              </a:rPr>
              <a:t>基础</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r>
              <a:rPr lang="en-US" altLang="zh-CN" sz="2400" dirty="0" smtClean="0">
                <a:latin typeface="微软雅黑" panose="020B0503020204020204" charset="-122"/>
                <a:ea typeface="微软雅黑" panose="020B0503020204020204" charset="-122"/>
                <a:cs typeface="微软雅黑" panose="020B0503020204020204" charset="-122"/>
                <a:sym typeface="+mn-ea"/>
              </a:rPr>
              <a:t>C</a:t>
            </a:r>
            <a:r>
              <a:rPr lang="en-GB" altLang="zh-CN" sz="2400" dirty="0" smtClean="0">
                <a:latin typeface="微软雅黑" panose="020B0503020204020204" charset="-122"/>
                <a:ea typeface="微软雅黑" panose="020B0503020204020204" charset="-122"/>
                <a:cs typeface="微软雅黑" panose="020B0503020204020204" charset="-122"/>
                <a:sym typeface="+mn-ea"/>
              </a:rPr>
              <a:t>ORBA</a:t>
            </a:r>
            <a:r>
              <a:rPr lang="zh-CN" altLang="en-GB" sz="2400" dirty="0">
                <a:latin typeface="微软雅黑" panose="020B0503020204020204" charset="-122"/>
                <a:ea typeface="微软雅黑" panose="020B0503020204020204" charset="-122"/>
                <a:cs typeface="微软雅黑" panose="020B0503020204020204" charset="-122"/>
                <a:sym typeface="+mn-ea"/>
              </a:rPr>
              <a:t>构件标准已经定义</a:t>
            </a:r>
            <a:r>
              <a:rPr lang="zh-CN" altLang="en-GB" sz="2400" dirty="0" smtClean="0">
                <a:latin typeface="微软雅黑" panose="020B0503020204020204" charset="-122"/>
                <a:ea typeface="微软雅黑" panose="020B0503020204020204" charset="-122"/>
                <a:cs typeface="微软雅黑" panose="020B0503020204020204" charset="-122"/>
                <a:sym typeface="+mn-ea"/>
              </a:rPr>
              <a:t>好</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endParaRPr lang="zh-C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844158"/>
            <a:ext cx="7799671" cy="3861563"/>
          </a:xfrm>
          <a:prstGeom prst="rect">
            <a:avLst/>
          </a:prstGeom>
        </p:spPr>
        <p:txBody>
          <a:bodyPr wrap="square" lIns="48381" tIns="24190" rIns="48381" bIns="24190">
            <a:spAutoFit/>
          </a:bodyPr>
          <a:lstStyle/>
          <a:p>
            <a:pPr indent="0" fontAlgn="auto">
              <a:lnSpc>
                <a:spcPct val="150000"/>
              </a:lnSpc>
              <a:buFont typeface="Wingdings" panose="05000000000000000000" pitchFamily="2" charset="2"/>
              <a:buNone/>
            </a:pPr>
            <a:r>
              <a:rPr lang="zh-CN" altLang="en-GB" sz="2400" dirty="0">
                <a:latin typeface="微软雅黑" panose="020B0503020204020204" charset="-122"/>
                <a:ea typeface="微软雅黑" panose="020B0503020204020204" charset="-122"/>
                <a:cs typeface="微软雅黑" panose="020B0503020204020204" charset="-122"/>
                <a:sym typeface="+mn-ea"/>
              </a:rPr>
              <a:t>CORBA技术标准</a:t>
            </a:r>
          </a:p>
          <a:p>
            <a:pPr marL="342900" indent="0" fontAlgn="auto">
              <a:lnSpc>
                <a:spcPct val="150000"/>
              </a:lnSpc>
              <a:spcBef>
                <a:spcPts val="0"/>
              </a:spcBef>
              <a:buFont typeface="Arial" panose="020B0604020202020204" pitchFamily="34" charset="0"/>
              <a:buChar char="•"/>
            </a:pPr>
            <a:r>
              <a:rPr lang="en-GB" altLang="zh-CN" sz="2400" dirty="0">
                <a:latin typeface="微软雅黑" panose="020B0503020204020204" charset="-122"/>
                <a:ea typeface="微软雅黑" panose="020B0503020204020204" charset="-122"/>
                <a:cs typeface="微软雅黑" panose="020B0503020204020204" charset="-122"/>
                <a:sym typeface="+mn-ea"/>
              </a:rPr>
              <a:t> </a:t>
            </a:r>
            <a:r>
              <a:rPr lang="zh-CN" altLang="en-US" sz="2400" dirty="0" smtClean="0">
                <a:latin typeface="微软雅黑" panose="020B0503020204020204" charset="-122"/>
                <a:ea typeface="微软雅黑" panose="020B0503020204020204" charset="-122"/>
                <a:cs typeface="微软雅黑" panose="020B0503020204020204" charset="-122"/>
                <a:sym typeface="+mn-ea"/>
              </a:rPr>
              <a:t>  </a:t>
            </a:r>
            <a:r>
              <a:rPr lang="en-GB" altLang="zh-CN" sz="2400" dirty="0" err="1" smtClean="0">
                <a:latin typeface="微软雅黑" panose="020B0503020204020204" charset="-122"/>
                <a:ea typeface="微软雅黑" panose="020B0503020204020204" charset="-122"/>
                <a:cs typeface="微软雅黑" panose="020B0503020204020204" charset="-122"/>
                <a:sym typeface="+mn-ea"/>
              </a:rPr>
              <a:t>一个针对应用对象的对象模型</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r>
              <a:rPr lang="en-GB" altLang="zh-CN" sz="2400" dirty="0" err="1" smtClean="0">
                <a:latin typeface="微软雅黑" panose="020B0503020204020204" charset="-122"/>
                <a:ea typeface="微软雅黑" panose="020B0503020204020204" charset="-122"/>
                <a:cs typeface="微软雅黑" panose="020B0503020204020204" charset="-122"/>
                <a:sym typeface="+mn-ea"/>
              </a:rPr>
              <a:t>一个</a:t>
            </a:r>
            <a:r>
              <a:rPr lang="en-GB" altLang="zh-CN" sz="2400" dirty="0" err="1">
                <a:latin typeface="微软雅黑" panose="020B0503020204020204" charset="-122"/>
                <a:ea typeface="微软雅黑" panose="020B0503020204020204" charset="-122"/>
                <a:cs typeface="微软雅黑" panose="020B0503020204020204" charset="-122"/>
                <a:sym typeface="+mn-ea"/>
              </a:rPr>
              <a:t>CORBA对象是对状态的一个封装，它具有定义好的接口（用接口定义语言IDL</a:t>
            </a:r>
            <a:r>
              <a:rPr lang="en-GB" altLang="zh-CN" sz="2400" dirty="0">
                <a:latin typeface="微软雅黑" panose="020B0503020204020204" charset="-122"/>
                <a:ea typeface="微软雅黑" panose="020B0503020204020204" charset="-122"/>
                <a:cs typeface="微软雅黑" panose="020B0503020204020204" charset="-122"/>
                <a:sym typeface="+mn-ea"/>
              </a:rPr>
              <a:t>) ，并且这种接口与语言类型无关。</a:t>
            </a:r>
            <a:endParaRPr lang="en-GB" altLang="zh-CN" sz="2400" dirty="0">
              <a:latin typeface="微软雅黑" panose="020B0503020204020204" charset="-122"/>
              <a:ea typeface="微软雅黑" panose="020B0503020204020204" charset="-122"/>
              <a:cs typeface="微软雅黑" panose="020B0503020204020204" charset="-122"/>
            </a:endParaRPr>
          </a:p>
          <a:p>
            <a:pPr marL="342900" lvl="0" indent="0" fontAlgn="auto">
              <a:lnSpc>
                <a:spcPct val="150000"/>
              </a:lnSpc>
              <a:spcBef>
                <a:spcPts val="0"/>
              </a:spcBef>
              <a:buFont typeface="Arial" panose="020B0604020202020204" pitchFamily="34" charset="0"/>
              <a:buChar char="•"/>
            </a:pPr>
            <a:r>
              <a:rPr lang="zh-CN" altLang="en-US" sz="2400" dirty="0" smtClean="0">
                <a:latin typeface="微软雅黑" panose="020B0503020204020204" charset="-122"/>
                <a:ea typeface="微软雅黑" panose="020B0503020204020204" charset="-122"/>
                <a:cs typeface="微软雅黑" panose="020B0503020204020204" charset="-122"/>
                <a:sym typeface="+mn-ea"/>
              </a:rPr>
              <a:t>  </a:t>
            </a:r>
            <a:r>
              <a:rPr lang="en-GB" altLang="zh-CN" sz="2400" dirty="0" err="1" smtClean="0">
                <a:latin typeface="微软雅黑" panose="020B0503020204020204" charset="-122"/>
                <a:ea typeface="微软雅黑" panose="020B0503020204020204" charset="-122"/>
                <a:cs typeface="微软雅黑" panose="020B0503020204020204" charset="-122"/>
                <a:sym typeface="+mn-ea"/>
              </a:rPr>
              <a:t>由一个对象请求代理来管理对象服务请求</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endParaRPr lang="en-GB" altLang="zh-CN" sz="2400" dirty="0">
              <a:latin typeface="微软雅黑" panose="020B0503020204020204" charset="-122"/>
              <a:ea typeface="微软雅黑" panose="020B0503020204020204" charset="-122"/>
              <a:cs typeface="微软雅黑" panose="020B0503020204020204" charset="-122"/>
            </a:endParaRPr>
          </a:p>
          <a:p>
            <a:pPr marL="342900" lvl="0" indent="0" algn="l" fontAlgn="auto">
              <a:lnSpc>
                <a:spcPct val="150000"/>
              </a:lnSpc>
              <a:spcBef>
                <a:spcPts val="0"/>
              </a:spcBef>
              <a:buFont typeface="Arial" panose="020B0604020202020204" pitchFamily="34" charset="0"/>
              <a:buChar char="•"/>
            </a:pPr>
            <a:r>
              <a:rPr lang="zh-CN" altLang="en-US" sz="2400" dirty="0" smtClean="0">
                <a:latin typeface="微软雅黑" panose="020B0503020204020204" charset="-122"/>
                <a:ea typeface="微软雅黑" panose="020B0503020204020204" charset="-122"/>
                <a:cs typeface="微软雅黑" panose="020B0503020204020204" charset="-122"/>
                <a:sym typeface="+mn-ea"/>
              </a:rPr>
              <a:t>  </a:t>
            </a:r>
            <a:r>
              <a:rPr lang="en-GB" altLang="zh-CN" sz="2400" dirty="0" err="1" smtClean="0">
                <a:latin typeface="微软雅黑" panose="020B0503020204020204" charset="-122"/>
                <a:ea typeface="微软雅黑" panose="020B0503020204020204" charset="-122"/>
                <a:cs typeface="微软雅黑" panose="020B0503020204020204" charset="-122"/>
                <a:sym typeface="+mn-ea"/>
              </a:rPr>
              <a:t>有一套常规对象服务供许多分布式应用使用</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r>
              <a:rPr lang="en-GB" altLang="zh-CN" sz="2400" dirty="0" err="1" smtClean="0">
                <a:latin typeface="微软雅黑" panose="020B0503020204020204" charset="-122"/>
                <a:ea typeface="微软雅黑" panose="020B0503020204020204" charset="-122"/>
                <a:cs typeface="微软雅黑" panose="020B0503020204020204" charset="-122"/>
                <a:sym typeface="+mn-ea"/>
              </a:rPr>
              <a:t>还有建立在这些服务之上的一套公共构件</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endParaRPr lang="en-GB" altLang="zh-C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691758"/>
            <a:ext cx="7799671" cy="4323228"/>
          </a:xfrm>
          <a:prstGeom prst="rect">
            <a:avLst/>
          </a:prstGeom>
        </p:spPr>
        <p:txBody>
          <a:bodyPr wrap="square" lIns="48381" tIns="24190" rIns="48381" bIns="24190">
            <a:spAutoFit/>
          </a:bodyPr>
          <a:lstStyle/>
          <a:p>
            <a:pPr indent="0" fontAlgn="auto">
              <a:lnSpc>
                <a:spcPct val="150000"/>
              </a:lnSpc>
              <a:buFont typeface="Wingdings" panose="05000000000000000000" pitchFamily="2" charset="2"/>
              <a:buNone/>
            </a:pPr>
            <a:r>
              <a:rPr lang="zh-CN" altLang="en-GB" sz="2400" dirty="0">
                <a:latin typeface="微软雅黑" panose="020B0503020204020204" charset="-122"/>
                <a:ea typeface="微软雅黑" panose="020B0503020204020204" charset="-122"/>
                <a:cs typeface="微软雅黑" panose="020B0503020204020204" charset="-122"/>
                <a:sym typeface="+mn-ea"/>
              </a:rPr>
              <a:t>CORBA对象 (Object)</a:t>
            </a:r>
          </a:p>
          <a:p>
            <a:pPr marL="342900" indent="-342900" fontAlgn="auto">
              <a:lnSpc>
                <a:spcPct val="150000"/>
              </a:lnSpc>
              <a:buFont typeface="Arial" panose="020B0604020202020204" pitchFamily="34" charset="0"/>
              <a:buChar char="•"/>
            </a:pPr>
            <a:r>
              <a:rPr lang="en-GB" altLang="zh-CN" sz="2400" dirty="0">
                <a:latin typeface="微软雅黑" panose="020B0503020204020204" charset="-122"/>
                <a:ea typeface="微软雅黑" panose="020B0503020204020204" charset="-122"/>
                <a:cs typeface="微软雅黑" panose="020B0503020204020204" charset="-122"/>
                <a:sym typeface="+mn-ea"/>
              </a:rPr>
              <a:t> 原则上，CORBA对象可以与C++和Java对象进行比较。</a:t>
            </a:r>
            <a:endParaRPr lang="en-GB" altLang="zh-CN" sz="2400" dirty="0">
              <a:latin typeface="微软雅黑" panose="020B0503020204020204" charset="-122"/>
              <a:ea typeface="微软雅黑" panose="020B0503020204020204" charset="-122"/>
              <a:cs typeface="微软雅黑" panose="020B0503020204020204" charset="-122"/>
            </a:endParaRPr>
          </a:p>
          <a:p>
            <a:pPr marL="342900" lvl="0" indent="-342900" algn="l" fontAlgn="auto">
              <a:lnSpc>
                <a:spcPct val="150000"/>
              </a:lnSpc>
              <a:spcBef>
                <a:spcPts val="1200"/>
              </a:spcBef>
              <a:buFont typeface="Arial" panose="020B0604020202020204" pitchFamily="34" charset="0"/>
              <a:buChar char="•"/>
            </a:pPr>
            <a:r>
              <a:rPr lang="en-GB" altLang="zh-CN" sz="2400" dirty="0">
                <a:latin typeface="微软雅黑" panose="020B0503020204020204" charset="-122"/>
                <a:ea typeface="微软雅黑" panose="020B0503020204020204" charset="-122"/>
                <a:cs typeface="微软雅黑" panose="020B0503020204020204" charset="-122"/>
                <a:sym typeface="+mn-ea"/>
              </a:rPr>
              <a:t>它们必须有一个单独的接口定义，该定义采用与C++ 类似的通用语言(接口定义语言-IDL)。</a:t>
            </a:r>
            <a:endParaRPr lang="en-GB" altLang="zh-CN" sz="2400" dirty="0">
              <a:latin typeface="微软雅黑" panose="020B0503020204020204" charset="-122"/>
              <a:ea typeface="微软雅黑" panose="020B0503020204020204" charset="-122"/>
              <a:cs typeface="微软雅黑" panose="020B0503020204020204" charset="-122"/>
            </a:endParaRPr>
          </a:p>
          <a:p>
            <a:pPr marL="342900" lvl="0" indent="-342900" algn="l" fontAlgn="auto">
              <a:lnSpc>
                <a:spcPct val="150000"/>
              </a:lnSpc>
              <a:spcBef>
                <a:spcPts val="1200"/>
              </a:spcBef>
              <a:buFont typeface="Arial" panose="020B0604020202020204" pitchFamily="34" charset="0"/>
              <a:buChar char="•"/>
            </a:pPr>
            <a:r>
              <a:rPr lang="en-GB" altLang="zh-CN" sz="2400" dirty="0">
                <a:latin typeface="微软雅黑" panose="020B0503020204020204" charset="-122"/>
                <a:ea typeface="微软雅黑" panose="020B0503020204020204" charset="-122"/>
                <a:cs typeface="微软雅黑" panose="020B0503020204020204" charset="-122"/>
                <a:sym typeface="+mn-ea"/>
              </a:rPr>
              <a:t>这种接口定义语言（IDL）可以映射到编程语言上 (C++, </a:t>
            </a:r>
            <a:r>
              <a:rPr lang="en-GB" altLang="zh-CN" sz="2400" dirty="0" err="1">
                <a:latin typeface="微软雅黑" panose="020B0503020204020204" charset="-122"/>
                <a:ea typeface="微软雅黑" panose="020B0503020204020204" charset="-122"/>
                <a:cs typeface="微软雅黑" panose="020B0503020204020204" charset="-122"/>
                <a:sym typeface="+mn-ea"/>
              </a:rPr>
              <a:t>Java等</a:t>
            </a:r>
            <a:r>
              <a:rPr lang="en-GB" altLang="zh-CN" sz="2400" dirty="0" smtClean="0">
                <a:latin typeface="微软雅黑" panose="020B0503020204020204" charset="-122"/>
                <a:ea typeface="微软雅黑" panose="020B0503020204020204" charset="-122"/>
                <a:cs typeface="微软雅黑" panose="020B0503020204020204" charset="-122"/>
                <a:sym typeface="+mn-ea"/>
              </a:rPr>
              <a:t>)。</a:t>
            </a:r>
            <a:r>
              <a:rPr lang="en-GB" altLang="zh-CN" sz="2400" dirty="0" err="1" smtClean="0">
                <a:latin typeface="微软雅黑" panose="020B0503020204020204" charset="-122"/>
                <a:ea typeface="微软雅黑" panose="020B0503020204020204" charset="-122"/>
                <a:cs typeface="微软雅黑" panose="020B0503020204020204" charset="-122"/>
                <a:sym typeface="+mn-ea"/>
              </a:rPr>
              <a:t>因此</a:t>
            </a:r>
            <a:r>
              <a:rPr lang="en-GB" altLang="zh-CN" sz="2400" dirty="0" err="1">
                <a:latin typeface="微软雅黑" panose="020B0503020204020204" charset="-122"/>
                <a:ea typeface="微软雅黑" panose="020B0503020204020204" charset="-122"/>
                <a:cs typeface="微软雅黑" panose="020B0503020204020204" charset="-122"/>
                <a:sym typeface="+mn-ea"/>
              </a:rPr>
              <a:t>，用不同语言编写的对象可以相互通信</a:t>
            </a:r>
            <a:r>
              <a:rPr lang="en-GB" altLang="zh-CN" sz="2400" dirty="0">
                <a:latin typeface="微软雅黑" panose="020B0503020204020204" charset="-122"/>
                <a:ea typeface="微软雅黑" panose="020B0503020204020204" charset="-122"/>
                <a:cs typeface="微软雅黑" panose="020B0503020204020204" charset="-122"/>
                <a:sym typeface="+mn-ea"/>
              </a:rPr>
              <a:t>。</a:t>
            </a:r>
            <a:endParaRPr lang="en-GB" altLang="zh-C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844158"/>
            <a:ext cx="7799671" cy="3454913"/>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lang="zh-CN" altLang="en-GB" sz="2800" dirty="0">
                <a:latin typeface="微软雅黑" panose="020B0503020204020204" charset="-122"/>
                <a:ea typeface="微软雅黑" panose="020B0503020204020204" charset="-122"/>
                <a:cs typeface="微软雅黑" panose="020B0503020204020204" charset="-122"/>
                <a:sym typeface="+mn-ea"/>
              </a:rPr>
              <a:t>CORBA对象请求代理 (O</a:t>
            </a:r>
            <a:r>
              <a:rPr lang="en-US" altLang="zh-CN" sz="2800" dirty="0">
                <a:latin typeface="微软雅黑" panose="020B0503020204020204" charset="-122"/>
                <a:ea typeface="微软雅黑" panose="020B0503020204020204" charset="-122"/>
                <a:cs typeface="微软雅黑" panose="020B0503020204020204" charset="-122"/>
                <a:sym typeface="+mn-ea"/>
              </a:rPr>
              <a:t>RB</a:t>
            </a:r>
            <a:r>
              <a:rPr lang="zh-CN" altLang="en-GB" sz="2800" dirty="0">
                <a:latin typeface="微软雅黑" panose="020B0503020204020204" charset="-122"/>
                <a:ea typeface="微软雅黑" panose="020B0503020204020204" charset="-122"/>
                <a:cs typeface="微软雅黑" panose="020B0503020204020204" charset="-122"/>
                <a:sym typeface="+mn-ea"/>
              </a:rPr>
              <a:t>)</a:t>
            </a:r>
          </a:p>
          <a:p>
            <a:pPr marL="342900" indent="-342900" algn="l" fontAlgn="auto">
              <a:lnSpc>
                <a:spcPts val="2800"/>
              </a:lnSpc>
              <a:spcBef>
                <a:spcPts val="1200"/>
              </a:spcBef>
              <a:buFont typeface="Arial" panose="020B0604020202020204" pitchFamily="34" charset="0"/>
              <a:buChar char="•"/>
            </a:pPr>
            <a:r>
              <a:rPr lang="en-GB" altLang="zh-CN" sz="2800" dirty="0" err="1" smtClean="0">
                <a:latin typeface="微软雅黑" panose="020B0503020204020204" charset="-122"/>
                <a:ea typeface="微软雅黑" panose="020B0503020204020204" charset="-122"/>
                <a:cs typeface="微软雅黑" panose="020B0503020204020204" charset="-122"/>
                <a:sym typeface="+mn-ea"/>
              </a:rPr>
              <a:t>由对象请求代理</a:t>
            </a:r>
            <a:r>
              <a:rPr lang="en-GB" altLang="zh-CN" sz="2800" dirty="0" err="1">
                <a:latin typeface="微软雅黑" panose="020B0503020204020204" charset="-122"/>
                <a:ea typeface="微软雅黑" panose="020B0503020204020204" charset="-122"/>
                <a:cs typeface="微软雅黑" panose="020B0503020204020204" charset="-122"/>
                <a:sym typeface="+mn-ea"/>
              </a:rPr>
              <a:t>（ORB）操纵对象通信</a:t>
            </a:r>
            <a:r>
              <a:rPr lang="en-GB" altLang="zh-CN" sz="2800" dirty="0">
                <a:latin typeface="微软雅黑" panose="020B0503020204020204" charset="-122"/>
                <a:ea typeface="微软雅黑" panose="020B0503020204020204" charset="-122"/>
                <a:cs typeface="微软雅黑" panose="020B0503020204020204" charset="-122"/>
                <a:sym typeface="+mn-ea"/>
              </a:rPr>
              <a:t>。它了解全部在系统中的对象及其接口。</a:t>
            </a:r>
            <a:endParaRPr lang="en-GB" altLang="zh-CN" sz="2800" dirty="0">
              <a:latin typeface="微软雅黑" panose="020B0503020204020204" charset="-122"/>
              <a:ea typeface="微软雅黑" panose="020B0503020204020204" charset="-122"/>
              <a:cs typeface="微软雅黑" panose="020B0503020204020204" charset="-122"/>
            </a:endParaRPr>
          </a:p>
          <a:p>
            <a:pPr marL="342900" lvl="0" indent="-342900" algn="l" fontAlgn="auto">
              <a:lnSpc>
                <a:spcPts val="2800"/>
              </a:lnSpc>
              <a:spcBef>
                <a:spcPts val="1200"/>
              </a:spcBef>
              <a:buFont typeface="Arial" panose="020B0604020202020204" pitchFamily="34" charset="0"/>
              <a:buChar char="•"/>
            </a:pPr>
            <a:r>
              <a:rPr lang="en-GB" altLang="zh-CN" sz="2800" dirty="0">
                <a:latin typeface="微软雅黑" panose="020B0503020204020204" charset="-122"/>
                <a:ea typeface="微软雅黑" panose="020B0503020204020204" charset="-122"/>
                <a:cs typeface="微软雅黑" panose="020B0503020204020204" charset="-122"/>
                <a:sym typeface="+mn-ea"/>
              </a:rPr>
              <a:t>在使用一个ORB的时候, </a:t>
            </a:r>
            <a:r>
              <a:rPr lang="en-GB" altLang="zh-CN" sz="2800" dirty="0" err="1">
                <a:latin typeface="微软雅黑" panose="020B0503020204020204" charset="-122"/>
                <a:ea typeface="微软雅黑" panose="020B0503020204020204" charset="-122"/>
                <a:cs typeface="微软雅黑" panose="020B0503020204020204" charset="-122"/>
                <a:sym typeface="+mn-ea"/>
              </a:rPr>
              <a:t>呼叫对象附有一个IDL票根</a:t>
            </a:r>
            <a:r>
              <a:rPr lang="en-GB" altLang="zh-CN" sz="2800" dirty="0" err="1" smtClean="0">
                <a:latin typeface="微软雅黑" panose="020B0503020204020204" charset="-122"/>
                <a:ea typeface="微软雅黑" panose="020B0503020204020204" charset="-122"/>
                <a:cs typeface="微软雅黑" panose="020B0503020204020204" charset="-122"/>
                <a:sym typeface="+mn-ea"/>
              </a:rPr>
              <a:t>（stub</a:t>
            </a:r>
            <a:r>
              <a:rPr lang="en-GB" altLang="zh-CN" sz="2800" dirty="0" smtClean="0">
                <a:latin typeface="微软雅黑" panose="020B0503020204020204" charset="-122"/>
                <a:ea typeface="微软雅黑" panose="020B0503020204020204" charset="-122"/>
                <a:cs typeface="微软雅黑" panose="020B0503020204020204" charset="-122"/>
                <a:sym typeface="+mn-ea"/>
              </a:rPr>
              <a:t>），</a:t>
            </a:r>
            <a:r>
              <a:rPr lang="en-GB" altLang="zh-CN" sz="2800" dirty="0">
                <a:latin typeface="微软雅黑" panose="020B0503020204020204" charset="-122"/>
                <a:ea typeface="微软雅黑" panose="020B0503020204020204" charset="-122"/>
                <a:cs typeface="微软雅黑" panose="020B0503020204020204" charset="-122"/>
                <a:sym typeface="+mn-ea"/>
              </a:rPr>
              <a:t>上面定义了被叫对象的接口。</a:t>
            </a:r>
            <a:endParaRPr lang="en-GB" altLang="zh-CN" sz="2800" dirty="0">
              <a:latin typeface="微软雅黑" panose="020B0503020204020204" charset="-122"/>
              <a:ea typeface="微软雅黑" panose="020B0503020204020204" charset="-122"/>
              <a:cs typeface="微软雅黑" panose="020B0503020204020204" charset="-122"/>
            </a:endParaRPr>
          </a:p>
          <a:p>
            <a:pPr marL="342900" lvl="0" indent="-342900" algn="l" fontAlgn="auto">
              <a:lnSpc>
                <a:spcPts val="2800"/>
              </a:lnSpc>
              <a:spcBef>
                <a:spcPts val="1200"/>
              </a:spcBef>
              <a:buFont typeface="Arial" panose="020B0604020202020204" pitchFamily="34" charset="0"/>
              <a:buChar char="•"/>
            </a:pPr>
            <a:r>
              <a:rPr lang="en-GB" altLang="zh-CN" sz="2800" dirty="0">
                <a:latin typeface="微软雅黑" panose="020B0503020204020204" charset="-122"/>
                <a:ea typeface="微软雅黑" panose="020B0503020204020204" charset="-122"/>
                <a:cs typeface="微软雅黑" panose="020B0503020204020204" charset="-122"/>
                <a:sym typeface="+mn-ea"/>
              </a:rPr>
              <a:t>调用这个票根也就调用了ORB ，随后ORB 发布一个IDL </a:t>
            </a:r>
            <a:r>
              <a:rPr lang="en-GB" altLang="zh-CN" sz="2800" dirty="0" err="1">
                <a:latin typeface="微软雅黑" panose="020B0503020204020204" charset="-122"/>
                <a:ea typeface="微软雅黑" panose="020B0503020204020204" charset="-122"/>
                <a:cs typeface="微软雅黑" panose="020B0503020204020204" charset="-122"/>
                <a:sym typeface="+mn-ea"/>
              </a:rPr>
              <a:t>主票</a:t>
            </a:r>
            <a:r>
              <a:rPr lang="en-GB" altLang="zh-CN" sz="2800" dirty="0" err="1" smtClean="0">
                <a:latin typeface="微软雅黑" panose="020B0503020204020204" charset="-122"/>
                <a:ea typeface="微软雅黑" panose="020B0503020204020204" charset="-122"/>
                <a:cs typeface="微软雅黑" panose="020B0503020204020204" charset="-122"/>
                <a:sym typeface="+mn-ea"/>
              </a:rPr>
              <a:t>（skeleton）</a:t>
            </a:r>
            <a:r>
              <a:rPr lang="en-GB" altLang="zh-CN" sz="2800" dirty="0" err="1">
                <a:latin typeface="微软雅黑" panose="020B0503020204020204" charset="-122"/>
                <a:ea typeface="微软雅黑" panose="020B0503020204020204" charset="-122"/>
                <a:cs typeface="微软雅黑" panose="020B0503020204020204" charset="-122"/>
                <a:sym typeface="+mn-ea"/>
              </a:rPr>
              <a:t>来调用所需对象，由此连接到实现该服务的接口</a:t>
            </a:r>
            <a:r>
              <a:rPr lang="en-GB" altLang="zh-CN" sz="2800" dirty="0">
                <a:latin typeface="微软雅黑" panose="020B0503020204020204" charset="-122"/>
                <a:ea typeface="微软雅黑" panose="020B0503020204020204" charset="-122"/>
                <a:cs typeface="微软雅黑" panose="020B0503020204020204" charset="-122"/>
                <a:sym typeface="+mn-ea"/>
              </a:rPr>
              <a:t>。</a:t>
            </a:r>
            <a:endParaRPr lang="en-GB" altLang="zh-CN"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663818"/>
            <a:ext cx="7799671" cy="2264844"/>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lang="zh-CN" altLang="en-GB" sz="2400" dirty="0">
                <a:latin typeface="微软雅黑" panose="020B0503020204020204" charset="-122"/>
                <a:ea typeface="微软雅黑" panose="020B0503020204020204" charset="-122"/>
                <a:cs typeface="微软雅黑" panose="020B0503020204020204" charset="-122"/>
                <a:sym typeface="+mn-ea"/>
              </a:rPr>
              <a:t>CORBA</a:t>
            </a:r>
            <a:r>
              <a:rPr lang="zh-CN" altLang="en-GB" sz="2400" dirty="0" smtClean="0">
                <a:latin typeface="微软雅黑" panose="020B0503020204020204" charset="-122"/>
                <a:ea typeface="微软雅黑" panose="020B0503020204020204" charset="-122"/>
                <a:cs typeface="微软雅黑" panose="020B0503020204020204" charset="-122"/>
                <a:sym typeface="+mn-ea"/>
              </a:rPr>
              <a:t>体系结构</a:t>
            </a:r>
            <a:endParaRPr lang="zh-CN" altLang="en-GB" sz="2400" dirty="0">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00000"/>
              </a:lnSpc>
              <a:spcBef>
                <a:spcPts val="0"/>
              </a:spcBef>
              <a:buFont typeface="Arial" panose="020B0604020202020204" pitchFamily="34" charset="0"/>
              <a:buChar char="•"/>
            </a:pPr>
            <a:r>
              <a:rPr lang="en-GB" altLang="zh-CN" sz="2000" dirty="0">
                <a:latin typeface="微软雅黑" panose="020B0503020204020204" charset="-122"/>
                <a:ea typeface="微软雅黑" panose="020B0503020204020204" charset="-122"/>
                <a:cs typeface="微软雅黑" panose="020B0503020204020204" charset="-122"/>
                <a:sym typeface="+mn-ea"/>
              </a:rPr>
              <a:t> </a:t>
            </a: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en-GB" altLang="zh-CN" sz="2000" dirty="0" err="1" smtClean="0">
                <a:latin typeface="微软雅黑" panose="020B0503020204020204" charset="-122"/>
                <a:ea typeface="微软雅黑" panose="020B0503020204020204" charset="-122"/>
                <a:cs typeface="微软雅黑" panose="020B0503020204020204" charset="-122"/>
                <a:sym typeface="+mn-ea"/>
              </a:rPr>
              <a:t>一个</a:t>
            </a:r>
            <a:r>
              <a:rPr lang="en-GB" altLang="zh-CN" sz="2000" dirty="0" err="1">
                <a:latin typeface="微软雅黑" panose="020B0503020204020204" charset="-122"/>
                <a:ea typeface="微软雅黑" panose="020B0503020204020204" charset="-122"/>
                <a:cs typeface="微软雅黑" panose="020B0503020204020204" charset="-122"/>
                <a:sym typeface="+mn-ea"/>
              </a:rPr>
              <a:t>obiect所提供的服务是在一个充当它与系统其余部分之间的接口的契约中表达的</a:t>
            </a:r>
            <a:r>
              <a:rPr lang="en-GB" altLang="zh-CN" sz="2000" dirty="0">
                <a:latin typeface="微软雅黑" panose="020B0503020204020204" charset="-122"/>
                <a:ea typeface="微软雅黑" panose="020B0503020204020204" charset="-122"/>
                <a:cs typeface="微软雅黑" panose="020B0503020204020204" charset="-122"/>
                <a:sym typeface="+mn-ea"/>
              </a:rPr>
              <a:t>。</a:t>
            </a:r>
          </a:p>
          <a:p>
            <a:pPr indent="0" algn="l" fontAlgn="auto">
              <a:lnSpc>
                <a:spcPct val="100000"/>
              </a:lnSpc>
              <a:spcBef>
                <a:spcPts val="0"/>
              </a:spcBef>
              <a:buFont typeface="Arial" panose="020B0604020202020204"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en-GB" altLang="zh-CN" sz="2000" dirty="0" err="1" smtClean="0">
                <a:latin typeface="微软雅黑" panose="020B0503020204020204" charset="-122"/>
                <a:ea typeface="微软雅黑" panose="020B0503020204020204" charset="-122"/>
                <a:cs typeface="微软雅黑" panose="020B0503020204020204" charset="-122"/>
                <a:sym typeface="+mn-ea"/>
              </a:rPr>
              <a:t>对象接口使用一种名为接口分解语言</a:t>
            </a:r>
            <a:r>
              <a:rPr lang="en-GB" altLang="zh-CN" sz="2000" dirty="0">
                <a:latin typeface="微软雅黑" panose="020B0503020204020204" charset="-122"/>
                <a:ea typeface="微软雅黑" panose="020B0503020204020204" charset="-122"/>
                <a:cs typeface="微软雅黑" panose="020B0503020204020204" charset="-122"/>
                <a:sym typeface="+mn-ea"/>
              </a:rPr>
              <a:t>(interface defmition language, IDL)的特殊语言表示。</a:t>
            </a:r>
          </a:p>
          <a:p>
            <a:pPr indent="0" algn="l" fontAlgn="auto">
              <a:lnSpc>
                <a:spcPct val="100000"/>
              </a:lnSpc>
              <a:spcBef>
                <a:spcPts val="0"/>
              </a:spcBef>
              <a:buFont typeface="Arial" panose="020B0604020202020204"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en-GB" altLang="zh-CN" sz="2000" dirty="0" err="1" smtClean="0">
                <a:latin typeface="微软雅黑" panose="020B0503020204020204" charset="-122"/>
                <a:ea typeface="微软雅黑" panose="020B0503020204020204" charset="-122"/>
                <a:cs typeface="微软雅黑" panose="020B0503020204020204" charset="-122"/>
                <a:sym typeface="+mn-ea"/>
              </a:rPr>
              <a:t>要让对象通过网络进行通信</a:t>
            </a:r>
            <a:r>
              <a:rPr lang="en-GB" altLang="zh-CN" sz="2000" dirty="0" err="1">
                <a:latin typeface="微软雅黑" panose="020B0503020204020204" charset="-122"/>
                <a:ea typeface="微软雅黑" panose="020B0503020204020204" charset="-122"/>
                <a:cs typeface="微软雅黑" panose="020B0503020204020204" charset="-122"/>
                <a:sym typeface="+mn-ea"/>
              </a:rPr>
              <a:t>，它们需要一个名为Obiect</a:t>
            </a:r>
            <a:r>
              <a:rPr lang="en-GB" altLang="zh-CN" sz="2000" dirty="0">
                <a:latin typeface="微软雅黑" panose="020B0503020204020204" charset="-122"/>
                <a:ea typeface="微软雅黑" panose="020B0503020204020204" charset="-122"/>
                <a:cs typeface="微软雅黑" panose="020B0503020204020204" charset="-122"/>
                <a:sym typeface="+mn-ea"/>
              </a:rPr>
              <a:t> Request </a:t>
            </a:r>
            <a:r>
              <a:rPr lang="en-GB" altLang="zh-CN" sz="2000" dirty="0" smtClean="0">
                <a:latin typeface="微软雅黑" panose="020B0503020204020204" charset="-122"/>
                <a:ea typeface="微软雅黑" panose="020B0503020204020204" charset="-122"/>
                <a:cs typeface="微软雅黑" panose="020B0503020204020204" charset="-122"/>
                <a:sym typeface="+mn-ea"/>
              </a:rPr>
              <a:t>Broker </a:t>
            </a:r>
            <a:r>
              <a:rPr lang="en-GB" altLang="zh-CN" sz="2000" dirty="0">
                <a:latin typeface="微软雅黑" panose="020B0503020204020204" charset="-122"/>
                <a:ea typeface="微软雅黑" panose="020B0503020204020204" charset="-122"/>
                <a:cs typeface="微软雅黑" panose="020B0503020204020204" charset="-122"/>
                <a:sym typeface="+mn-ea"/>
              </a:rPr>
              <a:t>(ORB)的通信基础设施。</a:t>
            </a:r>
          </a:p>
        </p:txBody>
      </p:sp>
      <p:pic>
        <p:nvPicPr>
          <p:cNvPr id="10" name="图片 9"/>
          <p:cNvPicPr>
            <a:picLocks noChangeAspect="1"/>
          </p:cNvPicPr>
          <p:nvPr/>
        </p:nvPicPr>
        <p:blipFill>
          <a:blip r:embed="rId2"/>
          <a:stretch>
            <a:fillRect/>
          </a:stretch>
        </p:blipFill>
        <p:spPr>
          <a:xfrm>
            <a:off x="4533900" y="2627824"/>
            <a:ext cx="3524250" cy="1411411"/>
          </a:xfrm>
          <a:prstGeom prst="rect">
            <a:avLst/>
          </a:prstGeom>
        </p:spPr>
      </p:pic>
      <p:sp>
        <p:nvSpPr>
          <p:cNvPr id="13" name="矩形 12"/>
          <p:cNvSpPr/>
          <p:nvPr/>
        </p:nvSpPr>
        <p:spPr>
          <a:xfrm>
            <a:off x="671830" y="2926080"/>
            <a:ext cx="3462020" cy="972182"/>
          </a:xfrm>
          <a:prstGeom prst="rect">
            <a:avLst/>
          </a:prstGeom>
        </p:spPr>
        <p:txBody>
          <a:bodyPr wrap="square" lIns="48381" tIns="24190" rIns="48381" bIns="24190">
            <a:spAutoFit/>
          </a:bodyPr>
          <a:lstStyle/>
          <a:p>
            <a:pPr indent="0" algn="l" fontAlgn="auto">
              <a:lnSpc>
                <a:spcPct val="100000"/>
              </a:lnSpc>
              <a:spcBef>
                <a:spcPts val="0"/>
              </a:spcBef>
              <a:buFont typeface="Arial" panose="020B0604020202020204"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en-GB" altLang="zh-CN" sz="2000" dirty="0" err="1" smtClean="0">
                <a:latin typeface="微软雅黑" panose="020B0503020204020204" charset="-122"/>
                <a:ea typeface="微软雅黑" panose="020B0503020204020204" charset="-122"/>
                <a:cs typeface="微软雅黑" panose="020B0503020204020204" charset="-122"/>
                <a:sym typeface="+mn-ea"/>
              </a:rPr>
              <a:t>客户端和对象实现都通过</a:t>
            </a:r>
            <a:r>
              <a:rPr lang="en-GB" altLang="zh-CN" sz="2000" dirty="0" err="1">
                <a:latin typeface="微软雅黑" panose="020B0503020204020204" charset="-122"/>
                <a:ea typeface="微软雅黑" panose="020B0503020204020204" charset="-122"/>
                <a:cs typeface="微软雅黑" panose="020B0503020204020204" charset="-122"/>
                <a:sym typeface="+mn-ea"/>
              </a:rPr>
              <a:t>IDL接口与ORB隔离</a:t>
            </a:r>
            <a:r>
              <a:rPr lang="en-GB" altLang="zh-CN" sz="2000" dirty="0">
                <a:latin typeface="微软雅黑" panose="020B0503020204020204" charset="-122"/>
                <a:ea typeface="微软雅黑" panose="020B0503020204020204" charset="-122"/>
                <a:cs typeface="微软雅黑" panose="020B0503020204020204" charset="-122"/>
                <a:sym typeface="+mn-ea"/>
              </a:rPr>
              <a:t>。客户端只查看对象的接口，而不查看实现。</a:t>
            </a:r>
          </a:p>
        </p:txBody>
      </p:sp>
      <p:sp>
        <p:nvSpPr>
          <p:cNvPr id="17" name="矩形 16"/>
          <p:cNvSpPr/>
          <p:nvPr/>
        </p:nvSpPr>
        <p:spPr>
          <a:xfrm>
            <a:off x="671830" y="4054475"/>
            <a:ext cx="7623810" cy="664406"/>
          </a:xfrm>
          <a:prstGeom prst="rect">
            <a:avLst/>
          </a:prstGeom>
        </p:spPr>
        <p:txBody>
          <a:bodyPr wrap="square" lIns="48381" tIns="24190" rIns="48381" bIns="24190">
            <a:spAutoFit/>
          </a:bodyPr>
          <a:lstStyle/>
          <a:p>
            <a:pPr indent="0" algn="l" fontAlgn="auto">
              <a:lnSpc>
                <a:spcPct val="100000"/>
              </a:lnSpc>
              <a:spcBef>
                <a:spcPts val="0"/>
              </a:spcBef>
              <a:buFont typeface="Arial" panose="020B0604020202020204"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en-GB" altLang="zh-CN" sz="2000" dirty="0" err="1" smtClean="0">
                <a:latin typeface="微软雅黑" panose="020B0503020204020204" charset="-122"/>
                <a:ea typeface="微软雅黑" panose="020B0503020204020204" charset="-122"/>
                <a:cs typeface="微软雅黑" panose="020B0503020204020204" charset="-122"/>
                <a:sym typeface="+mn-ea"/>
              </a:rPr>
              <a:t>通信请求不会直接从客户端传递到对象实现</a:t>
            </a:r>
            <a:r>
              <a:rPr lang="en-GB" altLang="zh-CN" sz="2000" dirty="0" err="1">
                <a:latin typeface="微软雅黑" panose="020B0503020204020204" charset="-122"/>
                <a:ea typeface="微软雅黑" panose="020B0503020204020204" charset="-122"/>
                <a:cs typeface="微软雅黑" panose="020B0503020204020204" charset="-122"/>
                <a:sym typeface="+mn-ea"/>
              </a:rPr>
              <a:t>;相反，每个请求都被传递到客户机的本地ORB</a:t>
            </a:r>
            <a:r>
              <a:rPr lang="en-GB" altLang="zh-CN" sz="2000" dirty="0">
                <a:latin typeface="微软雅黑" panose="020B0503020204020204" charset="-122"/>
                <a:ea typeface="微软雅黑" panose="020B0503020204020204" charset="-122"/>
                <a:cs typeface="微软雅黑" panose="020B0503020204020204" charset="-122"/>
                <a:sym typeface="+mn-ea"/>
              </a:rPr>
              <a:t>, ORB负责管理它。</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663818"/>
            <a:ext cx="7799671" cy="725961"/>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lang="zh-CN" altLang="en-GB" sz="2400" dirty="0">
                <a:latin typeface="微软雅黑" panose="020B0503020204020204" charset="-122"/>
                <a:ea typeface="微软雅黑" panose="020B0503020204020204" charset="-122"/>
                <a:cs typeface="微软雅黑" panose="020B0503020204020204" charset="-122"/>
                <a:sym typeface="+mn-ea"/>
              </a:rPr>
              <a:t>接口定义语言(IDL)</a:t>
            </a:r>
          </a:p>
          <a:p>
            <a:pPr indent="0" algn="l" fontAlgn="auto">
              <a:lnSpc>
                <a:spcPct val="100000"/>
              </a:lnSpc>
              <a:spcBef>
                <a:spcPts val="0"/>
              </a:spcBef>
              <a:buFont typeface="Arial" panose="020B0604020202020204" pitchFamily="34" charset="0"/>
              <a:buNone/>
            </a:pPr>
            <a:r>
              <a:rPr lang="en-US" sz="2000" dirty="0" err="1" smtClean="0">
                <a:latin typeface="微软雅黑" panose="020B0503020204020204" charset="-122"/>
                <a:ea typeface="微软雅黑" panose="020B0503020204020204" charset="-122"/>
                <a:cs typeface="微软雅黑" panose="020B0503020204020204" charset="-122"/>
                <a:sym typeface="+mn-ea"/>
              </a:rPr>
              <a:t>IDL</a:t>
            </a:r>
            <a:r>
              <a:rPr sz="2000" dirty="0" err="1">
                <a:latin typeface="微软雅黑" panose="020B0503020204020204" charset="-122"/>
                <a:ea typeface="微软雅黑" panose="020B0503020204020204" charset="-122"/>
                <a:cs typeface="微软雅黑" panose="020B0503020204020204" charset="-122"/>
                <a:sym typeface="+mn-ea"/>
              </a:rPr>
              <a:t>提供了一种与编程语言无关的方法来定义服务是如何实现的</a:t>
            </a:r>
            <a:r>
              <a:rPr sz="2000" dirty="0">
                <a:latin typeface="微软雅黑" panose="020B0503020204020204" charset="-122"/>
                <a:ea typeface="微软雅黑" panose="020B0503020204020204" charset="-122"/>
                <a:cs typeface="微软雅黑" panose="020B0503020204020204" charset="-122"/>
                <a:sym typeface="+mn-ea"/>
              </a:rPr>
              <a:t>。</a:t>
            </a:r>
          </a:p>
        </p:txBody>
      </p:sp>
      <p:sp>
        <p:nvSpPr>
          <p:cNvPr id="17" name="矩形 16"/>
          <p:cNvSpPr/>
          <p:nvPr/>
        </p:nvSpPr>
        <p:spPr>
          <a:xfrm>
            <a:off x="671830" y="1357630"/>
            <a:ext cx="7623810" cy="1279959"/>
          </a:xfrm>
          <a:prstGeom prst="rect">
            <a:avLst/>
          </a:prstGeom>
        </p:spPr>
        <p:txBody>
          <a:bodyPr wrap="square" lIns="48381" tIns="24190" rIns="48381" bIns="24190">
            <a:spAutoFit/>
          </a:bodyPr>
          <a:lstStyle/>
          <a:p>
            <a:pPr indent="0" algn="l" fontAlgn="auto">
              <a:lnSpc>
                <a:spcPct val="100000"/>
              </a:lnSpc>
              <a:spcBef>
                <a:spcPts val="0"/>
              </a:spcBef>
              <a:buFont typeface="Arial" panose="020B0604020202020204" pitchFamily="34" charset="0"/>
            </a:pPr>
            <a:r>
              <a:rPr lang="en-US" altLang="en-GB" sz="2000" dirty="0">
                <a:latin typeface="微软雅黑" panose="020B0503020204020204" charset="-122"/>
                <a:ea typeface="微软雅黑" panose="020B0503020204020204" charset="-122"/>
                <a:cs typeface="微软雅黑" panose="020B0503020204020204" charset="-122"/>
                <a:sym typeface="+mn-ea"/>
              </a:rPr>
              <a:t>是规范语言之间的一种中介语言。如UML和C、C++ 等编程语言。</a:t>
            </a:r>
          </a:p>
          <a:p>
            <a:pPr indent="0" algn="l" fontAlgn="auto">
              <a:lnSpc>
                <a:spcPct val="100000"/>
              </a:lnSpc>
              <a:spcBef>
                <a:spcPts val="0"/>
              </a:spcBef>
              <a:buFont typeface="Arial" panose="020B0604020202020204"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en-GB" altLang="zh-CN" sz="2000" dirty="0" err="1" smtClean="0">
                <a:latin typeface="微软雅黑" panose="020B0503020204020204" charset="-122"/>
                <a:ea typeface="微软雅黑" panose="020B0503020204020204" charset="-122"/>
                <a:cs typeface="微软雅黑" panose="020B0503020204020204" charset="-122"/>
                <a:sym typeface="+mn-ea"/>
              </a:rPr>
              <a:t>提供了客户机将使用和服务器将实现的接口的抽象表示</a:t>
            </a:r>
            <a:r>
              <a:rPr lang="en-GB" altLang="zh-CN" sz="2000" dirty="0">
                <a:latin typeface="微软雅黑" panose="020B0503020204020204" charset="-122"/>
                <a:ea typeface="微软雅黑" panose="020B0503020204020204" charset="-122"/>
                <a:cs typeface="微软雅黑" panose="020B0503020204020204" charset="-122"/>
                <a:sym typeface="+mn-ea"/>
              </a:rPr>
              <a:t>。</a:t>
            </a:r>
          </a:p>
          <a:p>
            <a:pPr indent="0" algn="l" fontAlgn="auto">
              <a:lnSpc>
                <a:spcPct val="100000"/>
              </a:lnSpc>
              <a:spcBef>
                <a:spcPts val="0"/>
              </a:spcBef>
              <a:buFont typeface="Arial" panose="020B0604020202020204"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en-GB" altLang="zh-CN" sz="2000" dirty="0" err="1" smtClean="0">
                <a:latin typeface="微软雅黑" panose="020B0503020204020204" charset="-122"/>
                <a:ea typeface="微软雅黑" panose="020B0503020204020204" charset="-122"/>
                <a:cs typeface="微软雅黑" panose="020B0503020204020204" charset="-122"/>
                <a:sym typeface="+mn-ea"/>
              </a:rPr>
              <a:t>客户端和对象实现由三种机制隔离</a:t>
            </a:r>
            <a:r>
              <a:rPr lang="en-GB" altLang="zh-CN" sz="2000" dirty="0" err="1">
                <a:latin typeface="微软雅黑" panose="020B0503020204020204" charset="-122"/>
                <a:ea typeface="微软雅黑" panose="020B0503020204020204" charset="-122"/>
                <a:cs typeface="微软雅黑" panose="020B0503020204020204" charset="-122"/>
                <a:sym typeface="+mn-ea"/>
              </a:rPr>
              <a:t>:客户端上的IDL存根、ORB和实现端上的相应框架</a:t>
            </a:r>
            <a:r>
              <a:rPr lang="en-GB" altLang="zh-CN" sz="2000" dirty="0">
                <a:latin typeface="微软雅黑" panose="020B0503020204020204" charset="-122"/>
                <a:ea typeface="微软雅黑" panose="020B0503020204020204" charset="-122"/>
                <a:cs typeface="微软雅黑" panose="020B0503020204020204" charset="-122"/>
                <a:sym typeface="+mn-ea"/>
              </a:rPr>
              <a:t>。</a:t>
            </a:r>
          </a:p>
        </p:txBody>
      </p:sp>
      <p:pic>
        <p:nvPicPr>
          <p:cNvPr id="10" name="图片 9"/>
          <p:cNvPicPr>
            <a:picLocks noChangeAspect="1"/>
          </p:cNvPicPr>
          <p:nvPr/>
        </p:nvPicPr>
        <p:blipFill>
          <a:blip r:embed="rId2"/>
          <a:stretch>
            <a:fillRect/>
          </a:stretch>
        </p:blipFill>
        <p:spPr>
          <a:xfrm>
            <a:off x="2042160" y="2637589"/>
            <a:ext cx="5142230" cy="205470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671438"/>
            <a:ext cx="7799671" cy="1526180"/>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lang="zh-CN" altLang="en-GB" sz="2400" dirty="0">
                <a:latin typeface="微软雅黑" panose="020B0503020204020204" charset="-122"/>
                <a:ea typeface="微软雅黑" panose="020B0503020204020204" charset="-122"/>
                <a:cs typeface="微软雅黑" panose="020B0503020204020204" charset="-122"/>
                <a:sym typeface="+mn-ea"/>
              </a:rPr>
              <a:t>对象请求代理</a:t>
            </a:r>
          </a:p>
          <a:p>
            <a:pPr indent="0" algn="l" fontAlgn="auto">
              <a:lnSpc>
                <a:spcPct val="100000"/>
              </a:lnSpc>
              <a:spcBef>
                <a:spcPts val="0"/>
              </a:spcBef>
              <a:buFont typeface="Arial" panose="020B0604020202020204" pitchFamily="34" charset="0"/>
              <a:buNone/>
            </a:pPr>
            <a:r>
              <a:rPr sz="2400" dirty="0" err="1" smtClean="0">
                <a:latin typeface="微软雅黑" panose="020B0503020204020204" charset="-122"/>
                <a:ea typeface="微软雅黑" panose="020B0503020204020204" charset="-122"/>
                <a:cs typeface="微软雅黑" panose="020B0503020204020204" charset="-122"/>
                <a:sym typeface="+mn-ea"/>
              </a:rPr>
              <a:t>客户端看到的接口完全独立于对象所在的位置</a:t>
            </a:r>
            <a:r>
              <a:rPr sz="2400" dirty="0" err="1">
                <a:latin typeface="微软雅黑" panose="020B0503020204020204" charset="-122"/>
                <a:ea typeface="微软雅黑" panose="020B0503020204020204" charset="-122"/>
                <a:cs typeface="微软雅黑" panose="020B0503020204020204" charset="-122"/>
                <a:sym typeface="+mn-ea"/>
              </a:rPr>
              <a:t>，它是用什么编程语言实现的，或者没有反映在对象接口中的任何其他方面</a:t>
            </a:r>
            <a:r>
              <a:rPr sz="2400" dirty="0">
                <a:latin typeface="微软雅黑" panose="020B0503020204020204" charset="-122"/>
                <a:ea typeface="微软雅黑" panose="020B0503020204020204" charset="-122"/>
                <a:cs typeface="微软雅黑" panose="020B0503020204020204" charset="-122"/>
                <a:sym typeface="+mn-ea"/>
              </a:rPr>
              <a:t>。</a:t>
            </a:r>
          </a:p>
        </p:txBody>
      </p:sp>
      <p:pic>
        <p:nvPicPr>
          <p:cNvPr id="13" name="图片 12"/>
          <p:cNvPicPr>
            <a:picLocks noChangeAspect="1"/>
          </p:cNvPicPr>
          <p:nvPr/>
        </p:nvPicPr>
        <p:blipFill>
          <a:blip r:embed="rId2"/>
          <a:stretch>
            <a:fillRect/>
          </a:stretch>
        </p:blipFill>
        <p:spPr>
          <a:xfrm>
            <a:off x="3238710" y="2294498"/>
            <a:ext cx="5360398" cy="1999616"/>
          </a:xfrm>
          <a:prstGeom prst="rect">
            <a:avLst/>
          </a:prstGeom>
        </p:spPr>
      </p:pic>
      <p:sp>
        <p:nvSpPr>
          <p:cNvPr id="14" name="矩形 13"/>
          <p:cNvSpPr/>
          <p:nvPr/>
        </p:nvSpPr>
        <p:spPr>
          <a:xfrm>
            <a:off x="671525" y="2286878"/>
            <a:ext cx="2610674" cy="1895512"/>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lang="en-US" altLang="zh-CN" sz="2400" dirty="0" err="1" smtClean="0">
                <a:latin typeface="微软雅黑" panose="020B0503020204020204" charset="-122"/>
                <a:ea typeface="微软雅黑" panose="020B0503020204020204" charset="-122"/>
                <a:cs typeface="微软雅黑" panose="020B0503020204020204" charset="-122"/>
                <a:sym typeface="+mn-ea"/>
              </a:rPr>
              <a:t>O</a:t>
            </a:r>
            <a:r>
              <a:rPr sz="2400" dirty="0" err="1" smtClean="0">
                <a:latin typeface="微软雅黑" panose="020B0503020204020204" charset="-122"/>
                <a:ea typeface="微软雅黑" panose="020B0503020204020204" charset="-122"/>
                <a:cs typeface="微软雅黑" panose="020B0503020204020204" charset="-122"/>
                <a:sym typeface="+mn-ea"/>
              </a:rPr>
              <a:t>RB</a:t>
            </a:r>
            <a:r>
              <a:rPr sz="2400" dirty="0" err="1">
                <a:latin typeface="微软雅黑" panose="020B0503020204020204" charset="-122"/>
                <a:ea typeface="微软雅黑" panose="020B0503020204020204" charset="-122"/>
                <a:cs typeface="微软雅黑" panose="020B0503020204020204" charset="-122"/>
                <a:sym typeface="+mn-ea"/>
              </a:rPr>
              <a:t>负责</a:t>
            </a:r>
            <a:r>
              <a:rPr sz="2400" dirty="0">
                <a:latin typeface="微软雅黑" panose="020B0503020204020204" charset="-122"/>
                <a:ea typeface="微软雅黑" panose="020B0503020204020204" charset="-122"/>
                <a:cs typeface="微软雅黑" panose="020B0503020204020204" charset="-122"/>
                <a:sym typeface="+mn-ea"/>
              </a:rPr>
              <a:t>:</a:t>
            </a:r>
          </a:p>
          <a:p>
            <a:pPr indent="0" fontAlgn="auto">
              <a:lnSpc>
                <a:spcPct val="100000"/>
              </a:lnSpc>
              <a:buFont typeface="Wingdings" panose="05000000000000000000" pitchFamily="2" charset="2"/>
              <a:buNone/>
            </a:pPr>
            <a:r>
              <a:rPr sz="2400" dirty="0" err="1">
                <a:latin typeface="微软雅黑" panose="020B0503020204020204" charset="-122"/>
                <a:ea typeface="微软雅黑" panose="020B0503020204020204" charset="-122"/>
                <a:cs typeface="微软雅黑" panose="020B0503020204020204" charset="-122"/>
                <a:sym typeface="+mn-ea"/>
              </a:rPr>
              <a:t>查找请求的对象实现</a:t>
            </a:r>
            <a:r>
              <a:rPr sz="2400" dirty="0" err="1" smtClean="0">
                <a:latin typeface="微软雅黑" panose="020B0503020204020204" charset="-122"/>
                <a:ea typeface="微软雅黑" panose="020B0503020204020204" charset="-122"/>
                <a:cs typeface="微软雅黑" panose="020B0503020204020204" charset="-122"/>
                <a:sym typeface="+mn-ea"/>
              </a:rPr>
              <a:t>，准备对象实现来接收请求，传递组成请求的数据</a:t>
            </a:r>
            <a:r>
              <a:rPr sz="2400" dirty="0">
                <a:latin typeface="微软雅黑" panose="020B0503020204020204" charset="-122"/>
                <a:ea typeface="微软雅黑" panose="020B0503020204020204" charset="-122"/>
                <a:cs typeface="微软雅黑" panose="020B0503020204020204" charset="-122"/>
                <a:sym typeface="+mn-ea"/>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663818"/>
            <a:ext cx="7799671" cy="1895512"/>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lang="zh-CN" altLang="en-GB" sz="2400" dirty="0">
                <a:latin typeface="微软雅黑" panose="020B0503020204020204" charset="-122"/>
                <a:ea typeface="微软雅黑" panose="020B0503020204020204" charset="-122"/>
                <a:cs typeface="微软雅黑" panose="020B0503020204020204" charset="-122"/>
                <a:sym typeface="+mn-ea"/>
              </a:rPr>
              <a:t>对象适配器</a:t>
            </a:r>
          </a:p>
          <a:p>
            <a:pPr indent="0" algn="l" fontAlgn="auto">
              <a:lnSpc>
                <a:spcPct val="100000"/>
              </a:lnSpc>
              <a:spcBef>
                <a:spcPts val="0"/>
              </a:spcBef>
              <a:buFont typeface="Wingdings" pitchFamily="2" charset="2"/>
              <a:buChar char="l"/>
            </a:pPr>
            <a:r>
              <a:rPr lang="zh-CN" altLang="en-US" sz="2400" dirty="0" smtClean="0">
                <a:latin typeface="微软雅黑" panose="020B0503020204020204" charset="-122"/>
                <a:ea typeface="微软雅黑" panose="020B0503020204020204" charset="-122"/>
                <a:cs typeface="微软雅黑" panose="020B0503020204020204" charset="-122"/>
                <a:sym typeface="+mn-ea"/>
              </a:rPr>
              <a:t> </a:t>
            </a:r>
            <a:r>
              <a:rPr sz="2400" dirty="0" err="1" smtClean="0">
                <a:latin typeface="微软雅黑" panose="020B0503020204020204" charset="-122"/>
                <a:ea typeface="微软雅黑" panose="020B0503020204020204" charset="-122"/>
                <a:cs typeface="微软雅黑" panose="020B0503020204020204" charset="-122"/>
                <a:sym typeface="+mn-ea"/>
              </a:rPr>
              <a:t>对象适配器是对象实现访问</a:t>
            </a:r>
            <a:r>
              <a:rPr sz="2400" dirty="0" err="1">
                <a:latin typeface="微软雅黑" panose="020B0503020204020204" charset="-122"/>
                <a:ea typeface="微软雅黑" panose="020B0503020204020204" charset="-122"/>
                <a:cs typeface="微软雅黑" panose="020B0503020204020204" charset="-122"/>
                <a:sym typeface="+mn-ea"/>
              </a:rPr>
              <a:t>ORB</a:t>
            </a:r>
            <a:r>
              <a:rPr sz="2400" dirty="0" err="1" smtClean="0">
                <a:latin typeface="微软雅黑" panose="020B0503020204020204" charset="-122"/>
                <a:ea typeface="微软雅黑" panose="020B0503020204020204" charset="-122"/>
                <a:cs typeface="微软雅黑" panose="020B0503020204020204" charset="-122"/>
                <a:sym typeface="+mn-ea"/>
              </a:rPr>
              <a:t>服务的主要方法</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endParaRPr lang="en-US" altLang="zh-CN" sz="2400" dirty="0" smtClean="0">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00000"/>
              </a:lnSpc>
              <a:spcBef>
                <a:spcPts val="0"/>
              </a:spcBef>
              <a:buFont typeface="Wingdings" pitchFamily="2" charset="2"/>
              <a:buChar char="l"/>
            </a:pPr>
            <a:r>
              <a:rPr lang="zh-CN" altLang="en-US" sz="2400" dirty="0" smtClean="0">
                <a:latin typeface="微软雅黑" panose="020B0503020204020204" charset="-122"/>
                <a:ea typeface="微软雅黑" panose="020B0503020204020204" charset="-122"/>
                <a:cs typeface="微软雅黑" panose="020B0503020204020204" charset="-122"/>
                <a:sym typeface="+mn-ea"/>
              </a:rPr>
              <a:t> </a:t>
            </a:r>
            <a:r>
              <a:rPr lang="en-US" sz="2400" dirty="0" err="1" smtClean="0">
                <a:latin typeface="微软雅黑" panose="020B0503020204020204" charset="-122"/>
                <a:ea typeface="微软雅黑" panose="020B0503020204020204" charset="-122"/>
                <a:cs typeface="微软雅黑" panose="020B0503020204020204" charset="-122"/>
                <a:sym typeface="+mn-ea"/>
              </a:rPr>
              <a:t>对象适配器负责以下功能</a:t>
            </a:r>
            <a:r>
              <a:rPr lang="en-US" sz="2400" dirty="0" smtClean="0">
                <a:latin typeface="微软雅黑" panose="020B0503020204020204" charset="-122"/>
                <a:ea typeface="微软雅黑" panose="020B0503020204020204" charset="-122"/>
                <a:cs typeface="微软雅黑" panose="020B0503020204020204" charset="-122"/>
                <a:sym typeface="+mn-ea"/>
              </a:rPr>
              <a:t>:</a:t>
            </a:r>
            <a:r>
              <a:rPr lang="zh-CN" altLang="en-US" sz="2400" dirty="0" smtClean="0">
                <a:latin typeface="微软雅黑" panose="020B0503020204020204" charset="-122"/>
                <a:ea typeface="微软雅黑" panose="020B0503020204020204" charset="-122"/>
                <a:cs typeface="微软雅黑" panose="020B0503020204020204" charset="-122"/>
                <a:sym typeface="+mn-ea"/>
              </a:rPr>
              <a:t> </a:t>
            </a:r>
            <a:r>
              <a:rPr lang="en-US" sz="2400" dirty="0" err="1" smtClean="0">
                <a:latin typeface="微软雅黑" panose="020B0503020204020204" charset="-122"/>
                <a:ea typeface="微软雅黑" panose="020B0503020204020204" charset="-122"/>
                <a:cs typeface="微软雅黑" panose="020B0503020204020204" charset="-122"/>
                <a:sym typeface="+mn-ea"/>
              </a:rPr>
              <a:t>对象引用的生成和解释</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r>
              <a:rPr lang="en-US" sz="2400" dirty="0" err="1" smtClean="0">
                <a:latin typeface="微软雅黑" panose="020B0503020204020204" charset="-122"/>
                <a:ea typeface="微软雅黑" panose="020B0503020204020204" charset="-122"/>
                <a:cs typeface="微软雅黑" panose="020B0503020204020204" charset="-122"/>
                <a:sym typeface="+mn-ea"/>
              </a:rPr>
              <a:t>方法调用</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r>
              <a:rPr lang="en-US" sz="2400" dirty="0" err="1" smtClean="0">
                <a:latin typeface="微软雅黑" panose="020B0503020204020204" charset="-122"/>
                <a:ea typeface="微软雅黑" panose="020B0503020204020204" charset="-122"/>
                <a:cs typeface="微软雅黑" panose="020B0503020204020204" charset="-122"/>
                <a:sym typeface="+mn-ea"/>
              </a:rPr>
              <a:t>安全的交互</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r>
              <a:rPr lang="en-US" sz="2400" dirty="0" err="1" smtClean="0">
                <a:latin typeface="微软雅黑" panose="020B0503020204020204" charset="-122"/>
                <a:ea typeface="微软雅黑" panose="020B0503020204020204" charset="-122"/>
                <a:cs typeface="微软雅黑" panose="020B0503020204020204" charset="-122"/>
                <a:sym typeface="+mn-ea"/>
              </a:rPr>
              <a:t>对象和实现激活和取消激活</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r>
              <a:rPr lang="en-US" sz="2400" dirty="0" err="1" smtClean="0">
                <a:latin typeface="微软雅黑" panose="020B0503020204020204" charset="-122"/>
                <a:ea typeface="微软雅黑" panose="020B0503020204020204" charset="-122"/>
                <a:cs typeface="微软雅黑" panose="020B0503020204020204" charset="-122"/>
                <a:sym typeface="+mn-ea"/>
              </a:rPr>
              <a:t>将对象引用映射到相应的对象实现</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r>
              <a:rPr lang="en-US" sz="2400" dirty="0" err="1" smtClean="0">
                <a:latin typeface="微软雅黑" panose="020B0503020204020204" charset="-122"/>
                <a:ea typeface="微软雅黑" panose="020B0503020204020204" charset="-122"/>
                <a:cs typeface="微软雅黑" panose="020B0503020204020204" charset="-122"/>
                <a:sym typeface="+mn-ea"/>
              </a:rPr>
              <a:t>注册的实现</a:t>
            </a:r>
            <a:r>
              <a:rPr lang="zh-CN" altLang="en-US" sz="2400" dirty="0" smtClean="0">
                <a:latin typeface="微软雅黑" panose="020B0503020204020204" charset="-122"/>
                <a:ea typeface="微软雅黑" panose="020B0503020204020204" charset="-122"/>
                <a:cs typeface="微软雅黑" panose="020B0503020204020204" charset="-122"/>
                <a:sym typeface="+mn-ea"/>
              </a:rPr>
              <a:t>。</a:t>
            </a:r>
            <a:endParaRPr lang="en-US" sz="2400" dirty="0">
              <a:latin typeface="微软雅黑" panose="020B0503020204020204" charset="-122"/>
              <a:ea typeface="微软雅黑" panose="020B0503020204020204" charset="-122"/>
              <a:cs typeface="微软雅黑" panose="020B0503020204020204" charset="-122"/>
              <a:sym typeface="+mn-ea"/>
            </a:endParaRPr>
          </a:p>
        </p:txBody>
      </p:sp>
      <p:pic>
        <p:nvPicPr>
          <p:cNvPr id="10" name="图片 9"/>
          <p:cNvPicPr>
            <a:picLocks noChangeAspect="1"/>
          </p:cNvPicPr>
          <p:nvPr/>
        </p:nvPicPr>
        <p:blipFill>
          <a:blip r:embed="rId2"/>
          <a:stretch>
            <a:fillRect/>
          </a:stretch>
        </p:blipFill>
        <p:spPr>
          <a:xfrm>
            <a:off x="1343726" y="2551710"/>
            <a:ext cx="6518210" cy="226794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386715"/>
          </a:xfrm>
          <a:prstGeom prst="rect">
            <a:avLst/>
          </a:prstGeom>
          <a:noFill/>
        </p:spPr>
        <p:txBody>
          <a:bodyPr wrap="square" lIns="48381" tIns="24190" rIns="48381" bIns="24190" rtlCol="0">
            <a:spAutoFit/>
          </a:bodyPr>
          <a:lstStyle/>
          <a:p>
            <a:r>
              <a:rPr lang="en-US" altLang="zh-CN" sz="2200" dirty="0" smtClean="0">
                <a:latin typeface="微软雅黑 Light" panose="020B0502040204020203" charset="-122"/>
                <a:ea typeface="微软雅黑 Light" panose="020B0502040204020203" charset="-122"/>
                <a:cs typeface="微软雅黑 Light" panose="020B0502040204020203" charset="-122"/>
              </a:rPr>
              <a:t>5  </a:t>
            </a:r>
            <a:r>
              <a:rPr lang="zh-CN" altLang="en-US" sz="2200" dirty="0">
                <a:latin typeface="微软雅黑 Light" panose="020B0502040204020203" charset="-122"/>
                <a:ea typeface="微软雅黑 Light" panose="020B0502040204020203" charset="-122"/>
                <a:cs typeface="微软雅黑 Light" panose="020B0502040204020203" charset="-122"/>
                <a:sym typeface="+mn-ea"/>
              </a:rPr>
              <a:t>分布式计算结构</a:t>
            </a:r>
            <a:endParaRPr kumimoji="1" lang="en-US" altLang="zh-CN" sz="22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235" y="506730"/>
            <a:ext cx="247015"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948334" y="1277471"/>
            <a:ext cx="7799671" cy="2079625"/>
          </a:xfrm>
          <a:prstGeom prst="rect">
            <a:avLst/>
          </a:prstGeom>
        </p:spPr>
        <p:txBody>
          <a:bodyPr wrap="square" lIns="48381" tIns="24190" rIns="48381" bIns="24190">
            <a:spAutoFit/>
          </a:bodyPr>
          <a:lstStyle/>
          <a:p>
            <a:pPr>
              <a:lnSpc>
                <a:spcPct val="150000"/>
              </a:lnSpc>
              <a:buFont typeface="Wingdings" panose="05000000000000000000" pitchFamily="2" charset="2"/>
              <a:buChar char="l"/>
            </a:pPr>
            <a:r>
              <a:rPr lang="zh-CN" altLang="en-US" sz="2200" dirty="0" smtClean="0">
                <a:latin typeface="微软雅黑" panose="020B0503020204020204" charset="-122"/>
                <a:ea typeface="微软雅黑" panose="020B0503020204020204" charset="-122"/>
              </a:rPr>
              <a:t>  </a:t>
            </a:r>
            <a:r>
              <a:rPr lang="zh-CN" altLang="en-US" sz="2200" dirty="0">
                <a:latin typeface="微软雅黑" panose="020B0503020204020204" charset="-122"/>
                <a:ea typeface="微软雅黑" panose="020B0503020204020204" charset="-122"/>
              </a:rPr>
              <a:t>分布式体系结构</a:t>
            </a:r>
          </a:p>
          <a:p>
            <a:pPr>
              <a:lnSpc>
                <a:spcPct val="150000"/>
              </a:lnSpc>
              <a:buFont typeface="Wingdings" panose="05000000000000000000" pitchFamily="2" charset="2"/>
              <a:buChar char="l"/>
            </a:pPr>
            <a:r>
              <a:rPr lang="zh-CN" altLang="en-US" sz="2200" dirty="0">
                <a:latin typeface="微软雅黑" panose="020B0503020204020204" charset="-122"/>
                <a:ea typeface="微软雅黑" panose="020B0503020204020204" charset="-122"/>
              </a:rPr>
              <a:t>  </a:t>
            </a:r>
            <a:r>
              <a:rPr lang="zh-CN" altLang="en-US" sz="2200" dirty="0" smtClean="0">
                <a:latin typeface="微软雅黑" panose="020B0503020204020204" charset="-122"/>
                <a:ea typeface="微软雅黑" panose="020B0503020204020204" charset="-122"/>
              </a:rPr>
              <a:t>中间件</a:t>
            </a:r>
            <a:endParaRPr lang="zh-CN" altLang="en-US" sz="2200" dirty="0">
              <a:latin typeface="微软雅黑" panose="020B0503020204020204" charset="-122"/>
              <a:ea typeface="微软雅黑" panose="020B0503020204020204" charset="-122"/>
            </a:endParaRPr>
          </a:p>
          <a:p>
            <a:pPr algn="l">
              <a:lnSpc>
                <a:spcPct val="150000"/>
              </a:lnSpc>
              <a:buFont typeface="Wingdings" panose="05000000000000000000" pitchFamily="2" charset="2"/>
              <a:buChar char="l"/>
            </a:pPr>
            <a:r>
              <a:rPr lang="zh-CN" altLang="en-US" sz="2200" dirty="0">
                <a:latin typeface="微软雅黑" panose="020B0503020204020204" charset="-122"/>
                <a:ea typeface="微软雅黑" panose="020B0503020204020204" charset="-122"/>
              </a:rPr>
              <a:t>  CORBA体系结构简介</a:t>
            </a:r>
          </a:p>
          <a:p>
            <a:pPr algn="l">
              <a:lnSpc>
                <a:spcPct val="150000"/>
              </a:lnSpc>
              <a:buFont typeface="Wingdings" panose="05000000000000000000" pitchFamily="2" charset="2"/>
              <a:buChar char="l"/>
            </a:pPr>
            <a:endParaRPr lang="zh-CN" altLang="en-US" sz="22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922898"/>
            <a:ext cx="7799671" cy="1341514"/>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lang="zh-CN" altLang="en-GB" sz="2400" dirty="0">
                <a:latin typeface="微软雅黑" panose="020B0503020204020204" charset="-122"/>
                <a:ea typeface="微软雅黑" panose="020B0503020204020204" charset="-122"/>
                <a:cs typeface="微软雅黑" panose="020B0503020204020204" charset="-122"/>
                <a:sym typeface="+mn-ea"/>
              </a:rPr>
              <a:t>公共对象服务(COS)</a:t>
            </a:r>
          </a:p>
          <a:p>
            <a:pPr indent="0" algn="l" fontAlgn="auto">
              <a:lnSpc>
                <a:spcPct val="100000"/>
              </a:lnSpc>
              <a:spcBef>
                <a:spcPts val="0"/>
              </a:spcBef>
              <a:buFont typeface="Arial" panose="020B0604020202020204" pitchFamily="34" charset="0"/>
              <a:buNone/>
            </a:pPr>
            <a:endParaRPr lang="en-US" sz="2000" dirty="0" smtClean="0">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00000"/>
              </a:lnSpc>
              <a:spcBef>
                <a:spcPts val="0"/>
              </a:spcBef>
              <a:buFont typeface="Arial" panose="020B0604020202020204" pitchFamily="34" charset="0"/>
              <a:buNone/>
            </a:pPr>
            <a:r>
              <a:rPr sz="2000" dirty="0" smtClean="0">
                <a:latin typeface="微软雅黑" panose="020B0503020204020204" charset="-122"/>
                <a:ea typeface="微软雅黑" panose="020B0503020204020204" charset="-122"/>
                <a:cs typeface="微软雅黑" panose="020B0503020204020204" charset="-122"/>
                <a:sym typeface="+mn-ea"/>
              </a:rPr>
              <a:t>目前最多有</a:t>
            </a:r>
            <a:r>
              <a:rPr sz="2000" dirty="0">
                <a:latin typeface="微软雅黑" panose="020B0503020204020204" charset="-122"/>
                <a:ea typeface="微软雅黑" panose="020B0503020204020204" charset="-122"/>
                <a:cs typeface="微软雅黑" panose="020B0503020204020204" charset="-122"/>
                <a:sym typeface="+mn-ea"/>
              </a:rPr>
              <a:t>15个服务可以帮助</a:t>
            </a:r>
            <a:r>
              <a:rPr sz="2000" dirty="0" smtClean="0">
                <a:latin typeface="微软雅黑" panose="020B0503020204020204" charset="-122"/>
                <a:ea typeface="微软雅黑" panose="020B0503020204020204" charset="-122"/>
                <a:cs typeface="微软雅黑" panose="020B0503020204020204" charset="-122"/>
                <a:sym typeface="+mn-ea"/>
              </a:rPr>
              <a:t>ORB</a:t>
            </a:r>
            <a:r>
              <a:rPr lang="zh-CN" altLang="en-US" sz="2000" dirty="0" smtClean="0">
                <a:latin typeface="微软雅黑" panose="020B0503020204020204" charset="-122"/>
                <a:ea typeface="微软雅黑" panose="020B0503020204020204" charset="-122"/>
                <a:cs typeface="微软雅黑" panose="020B0503020204020204" charset="-122"/>
                <a:sym typeface="+mn-ea"/>
              </a:rPr>
              <a:t>，</a:t>
            </a:r>
            <a:r>
              <a:rPr sz="2000" dirty="0" err="1" smtClean="0">
                <a:latin typeface="微软雅黑" panose="020B0503020204020204" charset="-122"/>
                <a:ea typeface="微软雅黑" panose="020B0503020204020204" charset="-122"/>
                <a:cs typeface="微软雅黑" panose="020B0503020204020204" charset="-122"/>
                <a:sym typeface="+mn-ea"/>
              </a:rPr>
              <a:t>它们定义在</a:t>
            </a:r>
            <a:r>
              <a:rPr sz="2000" dirty="0" err="1">
                <a:latin typeface="微软雅黑" panose="020B0503020204020204" charset="-122"/>
                <a:ea typeface="微软雅黑" panose="020B0503020204020204" charset="-122"/>
                <a:cs typeface="微软雅黑" panose="020B0503020204020204" charset="-122"/>
                <a:sym typeface="+mn-ea"/>
              </a:rPr>
              <a:t>ORB之上，作为具有“IDL接口”的标准CORBA</a:t>
            </a:r>
            <a:r>
              <a:rPr sz="2000" dirty="0" err="1" smtClean="0">
                <a:latin typeface="微软雅黑" panose="020B0503020204020204" charset="-122"/>
                <a:ea typeface="微软雅黑" panose="020B0503020204020204" charset="-122"/>
                <a:cs typeface="微软雅黑" panose="020B0503020204020204" charset="-122"/>
                <a:sym typeface="+mn-ea"/>
              </a:rPr>
              <a:t>对象</a:t>
            </a:r>
            <a:r>
              <a:rPr lang="zh-CN" altLang="en-US" sz="2000" dirty="0" smtClean="0">
                <a:latin typeface="微软雅黑" panose="020B0503020204020204" charset="-122"/>
                <a:ea typeface="微软雅黑" panose="020B0503020204020204" charset="-122"/>
                <a:cs typeface="微软雅黑" panose="020B0503020204020204" charset="-122"/>
                <a:sym typeface="+mn-ea"/>
              </a:rPr>
              <a:t>。</a:t>
            </a:r>
            <a:endParaRPr sz="2000" dirty="0">
              <a:latin typeface="微软雅黑" panose="020B0503020204020204" charset="-122"/>
              <a:ea typeface="微软雅黑" panose="020B0503020204020204" charset="-122"/>
              <a:cs typeface="微软雅黑" panose="020B0503020204020204" charset="-122"/>
              <a:sym typeface="+mn-ea"/>
            </a:endParaRPr>
          </a:p>
        </p:txBody>
      </p:sp>
      <p:sp>
        <p:nvSpPr>
          <p:cNvPr id="14" name="矩形 13"/>
          <p:cNvSpPr/>
          <p:nvPr/>
        </p:nvSpPr>
        <p:spPr>
          <a:xfrm>
            <a:off x="671524" y="2328869"/>
            <a:ext cx="7900976" cy="2203288"/>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sz="2000" dirty="0" err="1" smtClean="0">
                <a:latin typeface="微软雅黑" panose="020B0503020204020204" charset="-122"/>
                <a:ea typeface="微软雅黑" panose="020B0503020204020204" charset="-122"/>
                <a:cs typeface="微软雅黑" panose="020B0503020204020204" charset="-122"/>
                <a:sym typeface="+mn-ea"/>
              </a:rPr>
              <a:t>网站服务内容包括</a:t>
            </a:r>
            <a:r>
              <a:rPr sz="2000" dirty="0">
                <a:latin typeface="微软雅黑" panose="020B0503020204020204" charset="-122"/>
                <a:ea typeface="微软雅黑" panose="020B0503020204020204" charset="-122"/>
                <a:cs typeface="微软雅黑" panose="020B0503020204020204" charset="-122"/>
                <a:sym typeface="+mn-ea"/>
              </a:rPr>
              <a:t>:</a:t>
            </a:r>
          </a:p>
          <a:p>
            <a:pPr indent="0" fontAlgn="auto">
              <a:lnSpc>
                <a:spcPct val="100000"/>
              </a:lnSpc>
              <a:buFont typeface="Wingdings" pitchFamily="2" charset="2"/>
              <a:buChar char="l"/>
            </a:pP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sz="2000" dirty="0" err="1" smtClean="0">
                <a:latin typeface="微软雅黑" panose="020B0503020204020204" charset="-122"/>
                <a:ea typeface="微软雅黑" panose="020B0503020204020204" charset="-122"/>
                <a:cs typeface="微软雅黑" panose="020B0503020204020204" charset="-122"/>
                <a:sym typeface="+mn-ea"/>
              </a:rPr>
              <a:t>命名服务</a:t>
            </a:r>
            <a:r>
              <a:rPr sz="2000" dirty="0" smtClean="0">
                <a:latin typeface="微软雅黑" panose="020B0503020204020204" charset="-122"/>
                <a:ea typeface="微软雅黑" panose="020B0503020204020204" charset="-122"/>
                <a:cs typeface="微软雅黑" panose="020B0503020204020204" charset="-122"/>
                <a:sym typeface="+mn-ea"/>
              </a:rPr>
              <a:t>:</a:t>
            </a: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sz="2000" dirty="0" err="1" smtClean="0">
                <a:latin typeface="微软雅黑" panose="020B0503020204020204" charset="-122"/>
                <a:ea typeface="微软雅黑" panose="020B0503020204020204" charset="-122"/>
                <a:cs typeface="微软雅黑" panose="020B0503020204020204" charset="-122"/>
                <a:sym typeface="+mn-ea"/>
              </a:rPr>
              <a:t>为</a:t>
            </a:r>
            <a:r>
              <a:rPr sz="2000" dirty="0" err="1">
                <a:latin typeface="微软雅黑" panose="020B0503020204020204" charset="-122"/>
                <a:ea typeface="微软雅黑" panose="020B0503020204020204" charset="-122"/>
                <a:cs typeface="微软雅黑" panose="020B0503020204020204" charset="-122"/>
                <a:sym typeface="+mn-ea"/>
              </a:rPr>
              <a:t>CORBA客户机</a:t>
            </a:r>
            <a:r>
              <a:rPr sz="2000" dirty="0">
                <a:latin typeface="微软雅黑" panose="020B0503020204020204" charset="-122"/>
                <a:ea typeface="微软雅黑" panose="020B0503020204020204" charset="-122"/>
                <a:cs typeface="微软雅黑" panose="020B0503020204020204" charset="-122"/>
                <a:sym typeface="+mn-ea"/>
              </a:rPr>
              <a:t>(和服务器)提供了一种查找网络上的对象的方法。</a:t>
            </a:r>
          </a:p>
          <a:p>
            <a:pPr indent="0" fontAlgn="auto">
              <a:lnSpc>
                <a:spcPct val="100000"/>
              </a:lnSpc>
              <a:buFont typeface="Wingdings" pitchFamily="2" charset="2"/>
              <a:buChar char="l"/>
            </a:pP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zh-CN" sz="2000" dirty="0" smtClean="0">
                <a:latin typeface="微软雅黑" panose="020B0503020204020204" charset="-122"/>
                <a:ea typeface="微软雅黑" panose="020B0503020204020204" charset="-122"/>
                <a:cs typeface="微软雅黑" panose="020B0503020204020204" charset="-122"/>
                <a:sym typeface="+mn-ea"/>
              </a:rPr>
              <a:t>事件</a:t>
            </a:r>
            <a:r>
              <a:rPr lang="zh-CN" sz="2000" dirty="0">
                <a:latin typeface="微软雅黑" panose="020B0503020204020204" charset="-122"/>
                <a:ea typeface="微软雅黑" panose="020B0503020204020204" charset="-122"/>
                <a:cs typeface="微软雅黑" panose="020B0503020204020204" charset="-122"/>
                <a:sym typeface="+mn-ea"/>
              </a:rPr>
              <a:t>服务</a:t>
            </a:r>
            <a:r>
              <a:rPr sz="2000" dirty="0" smtClean="0">
                <a:latin typeface="微软雅黑" panose="020B0503020204020204" charset="-122"/>
                <a:ea typeface="微软雅黑" panose="020B0503020204020204" charset="-122"/>
                <a:cs typeface="微软雅黑" panose="020B0503020204020204" charset="-122"/>
                <a:sym typeface="+mn-ea"/>
              </a:rPr>
              <a:t>:</a:t>
            </a: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sz="2000" dirty="0" err="1" smtClean="0">
                <a:latin typeface="微软雅黑" panose="020B0503020204020204" charset="-122"/>
                <a:ea typeface="微软雅黑" panose="020B0503020204020204" charset="-122"/>
                <a:cs typeface="微软雅黑" panose="020B0503020204020204" charset="-122"/>
                <a:sym typeface="+mn-ea"/>
              </a:rPr>
              <a:t>存储和交付客户端或服务器发送的</a:t>
            </a:r>
            <a:r>
              <a:rPr lang="zh-CN" altLang="en-US" sz="2000" dirty="0" smtClean="0">
                <a:latin typeface="微软雅黑" panose="020B0503020204020204" charset="-122"/>
                <a:ea typeface="微软雅黑" panose="020B0503020204020204" charset="-122"/>
                <a:cs typeface="微软雅黑" panose="020B0503020204020204" charset="-122"/>
                <a:sym typeface="+mn-ea"/>
              </a:rPr>
              <a:t>事件</a:t>
            </a:r>
            <a:r>
              <a:rPr sz="2000" dirty="0" smtClean="0">
                <a:latin typeface="微软雅黑" panose="020B0503020204020204" charset="-122"/>
                <a:ea typeface="微软雅黑" panose="020B0503020204020204" charset="-122"/>
                <a:cs typeface="微软雅黑" panose="020B0503020204020204" charset="-122"/>
                <a:sym typeface="+mn-ea"/>
              </a:rPr>
              <a:t>。</a:t>
            </a:r>
            <a:endParaRPr sz="2000" dirty="0">
              <a:latin typeface="微软雅黑" panose="020B0503020204020204" charset="-122"/>
              <a:ea typeface="微软雅黑" panose="020B0503020204020204" charset="-122"/>
              <a:cs typeface="微软雅黑" panose="020B0503020204020204" charset="-122"/>
              <a:sym typeface="+mn-ea"/>
            </a:endParaRPr>
          </a:p>
          <a:p>
            <a:pPr indent="0" fontAlgn="auto">
              <a:lnSpc>
                <a:spcPct val="100000"/>
              </a:lnSpc>
              <a:buFont typeface="Wingdings" pitchFamily="2" charset="2"/>
              <a:buChar char="l"/>
            </a:pP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zh-CN" sz="2000" dirty="0" smtClean="0">
                <a:latin typeface="微软雅黑" panose="020B0503020204020204" charset="-122"/>
                <a:ea typeface="微软雅黑" panose="020B0503020204020204" charset="-122"/>
                <a:cs typeface="微软雅黑" panose="020B0503020204020204" charset="-122"/>
                <a:sym typeface="+mn-ea"/>
              </a:rPr>
              <a:t>安全</a:t>
            </a:r>
            <a:r>
              <a:rPr lang="zh-CN" sz="2000" dirty="0">
                <a:latin typeface="微软雅黑" panose="020B0503020204020204" charset="-122"/>
                <a:ea typeface="微软雅黑" panose="020B0503020204020204" charset="-122"/>
                <a:cs typeface="微软雅黑" panose="020B0503020204020204" charset="-122"/>
                <a:sym typeface="+mn-ea"/>
              </a:rPr>
              <a:t>服务</a:t>
            </a:r>
            <a:r>
              <a:rPr lang="zh-CN" sz="2000" dirty="0" smtClean="0">
                <a:latin typeface="微软雅黑" panose="020B0503020204020204" charset="-122"/>
                <a:ea typeface="微软雅黑" panose="020B0503020204020204" charset="-122"/>
                <a:cs typeface="微软雅黑" panose="020B0503020204020204" charset="-122"/>
                <a:sym typeface="+mn-ea"/>
              </a:rPr>
              <a:t>:</a:t>
            </a: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zh-CN" sz="2000" dirty="0" smtClean="0">
                <a:latin typeface="微软雅黑" panose="020B0503020204020204" charset="-122"/>
                <a:ea typeface="微软雅黑" panose="020B0503020204020204" charset="-122"/>
                <a:cs typeface="微软雅黑" panose="020B0503020204020204" charset="-122"/>
                <a:sym typeface="+mn-ea"/>
              </a:rPr>
              <a:t>提供</a:t>
            </a:r>
            <a:r>
              <a:rPr lang="zh-CN" sz="2000" dirty="0">
                <a:latin typeface="微软雅黑" panose="020B0503020204020204" charset="-122"/>
                <a:ea typeface="微软雅黑" panose="020B0503020204020204" charset="-122"/>
                <a:cs typeface="微软雅黑" panose="020B0503020204020204" charset="-122"/>
                <a:sym typeface="+mn-ea"/>
              </a:rPr>
              <a:t>对消息进行身份验证、授权对象的访问和提供安全通信的方法。</a:t>
            </a:r>
          </a:p>
          <a:p>
            <a:pPr indent="0" fontAlgn="auto">
              <a:lnSpc>
                <a:spcPct val="100000"/>
              </a:lnSpc>
              <a:buFont typeface="Wingdings" pitchFamily="2" charset="2"/>
              <a:buChar char="l"/>
            </a:pP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zh-CN" sz="2000" dirty="0" smtClean="0">
                <a:latin typeface="微软雅黑" panose="020B0503020204020204" charset="-122"/>
                <a:ea typeface="微软雅黑" panose="020B0503020204020204" charset="-122"/>
                <a:cs typeface="微软雅黑" panose="020B0503020204020204" charset="-122"/>
                <a:sym typeface="+mn-ea"/>
              </a:rPr>
              <a:t>事务服务</a:t>
            </a:r>
            <a:r>
              <a:rPr lang="zh-CN" altLang="zh-CN" sz="2000" dirty="0" smtClean="0">
                <a:latin typeface="微软雅黑" panose="020B0503020204020204" charset="-122"/>
                <a:ea typeface="微软雅黑" panose="020B0503020204020204" charset="-122"/>
                <a:cs typeface="微软雅黑" panose="020B0503020204020204" charset="-122"/>
                <a:sym typeface="+mn-ea"/>
              </a:rPr>
              <a:t>:</a:t>
            </a:r>
            <a:r>
              <a:rPr lang="zh-CN" altLang="en-US" sz="2000" dirty="0" smtClean="0">
                <a:latin typeface="微软雅黑" panose="020B0503020204020204" charset="-122"/>
                <a:ea typeface="微软雅黑" panose="020B0503020204020204" charset="-122"/>
                <a:cs typeface="微软雅黑" panose="020B0503020204020204" charset="-122"/>
                <a:sym typeface="+mn-ea"/>
              </a:rPr>
              <a:t> </a:t>
            </a:r>
            <a:r>
              <a:rPr lang="zh-CN" sz="2000" dirty="0" smtClean="0">
                <a:latin typeface="微软雅黑" panose="020B0503020204020204" charset="-122"/>
                <a:ea typeface="微软雅黑" panose="020B0503020204020204" charset="-122"/>
                <a:cs typeface="微软雅黑" panose="020B0503020204020204" charset="-122"/>
                <a:sym typeface="+mn-ea"/>
              </a:rPr>
              <a:t>定义</a:t>
            </a:r>
            <a:r>
              <a:rPr lang="zh-CN" sz="2000" dirty="0">
                <a:latin typeface="微软雅黑" panose="020B0503020204020204" charset="-122"/>
                <a:ea typeface="微软雅黑" panose="020B0503020204020204" charset="-122"/>
                <a:cs typeface="微软雅黑" panose="020B0503020204020204" charset="-122"/>
                <a:sym typeface="+mn-ea"/>
              </a:rPr>
              <a:t>控制针对数据库或其他子系统的操作方法。</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663818"/>
            <a:ext cx="7799671" cy="479740"/>
          </a:xfrm>
          <a:prstGeom prst="rect">
            <a:avLst/>
          </a:prstGeom>
        </p:spPr>
        <p:txBody>
          <a:bodyPr wrap="square" lIns="48381" tIns="24190" rIns="48381" bIns="24190">
            <a:spAutoFit/>
          </a:bodyPr>
          <a:lstStyle/>
          <a:p>
            <a:pPr indent="0" fontAlgn="auto">
              <a:lnSpc>
                <a:spcPct val="100000"/>
              </a:lnSpc>
              <a:buFont typeface="Wingdings" panose="05000000000000000000" pitchFamily="2" charset="2"/>
              <a:buNone/>
            </a:pPr>
            <a:r>
              <a:rPr lang="zh-CN" altLang="en-GB" sz="2800" dirty="0" smtClean="0">
                <a:latin typeface="微软雅黑" panose="020B0503020204020204" charset="-122"/>
                <a:ea typeface="微软雅黑" panose="020B0503020204020204" charset="-122"/>
                <a:cs typeface="微软雅黑" panose="020B0503020204020204" charset="-122"/>
                <a:sym typeface="+mn-ea"/>
              </a:rPr>
              <a:t>CORBA</a:t>
            </a:r>
            <a:r>
              <a:rPr lang="zh-CN" altLang="en-GB" sz="2800" dirty="0">
                <a:latin typeface="微软雅黑" panose="020B0503020204020204" charset="-122"/>
                <a:ea typeface="微软雅黑" panose="020B0503020204020204" charset="-122"/>
                <a:cs typeface="微软雅黑" panose="020B0503020204020204" charset="-122"/>
                <a:sym typeface="+mn-ea"/>
              </a:rPr>
              <a:t>命名服务</a:t>
            </a:r>
          </a:p>
        </p:txBody>
      </p:sp>
      <p:sp>
        <p:nvSpPr>
          <p:cNvPr id="14" name="文本框 13"/>
          <p:cNvSpPr txBox="1"/>
          <p:nvPr/>
        </p:nvSpPr>
        <p:spPr>
          <a:xfrm>
            <a:off x="671829" y="1189355"/>
            <a:ext cx="7799365" cy="3539430"/>
          </a:xfrm>
          <a:prstGeom prst="rect">
            <a:avLst/>
          </a:prstGeom>
          <a:noFill/>
        </p:spPr>
        <p:txBody>
          <a:bodyPr wrap="square" rtlCol="0">
            <a:spAutoFit/>
          </a:bodyPr>
          <a:lstStyle/>
          <a:p>
            <a:r>
              <a:rPr lang="zh-CN" altLang="en-US" sz="2800" dirty="0" smtClean="0">
                <a:latin typeface="微软雅黑" panose="020B0503020204020204" charset="-122"/>
                <a:ea typeface="微软雅黑" panose="020B0503020204020204" charset="-122"/>
                <a:cs typeface="微软雅黑" panose="020B0503020204020204" charset="-122"/>
              </a:rPr>
              <a:t>面向对象</a:t>
            </a:r>
            <a:r>
              <a:rPr lang="zh-CN" altLang="en-US" sz="2800" dirty="0">
                <a:latin typeface="微软雅黑" panose="020B0503020204020204" charset="-122"/>
                <a:ea typeface="微软雅黑" panose="020B0503020204020204" charset="-122"/>
                <a:cs typeface="微软雅黑" panose="020B0503020204020204" charset="-122"/>
              </a:rPr>
              <a:t>的中间件使用对象引用来处理服务器</a:t>
            </a:r>
            <a:r>
              <a:rPr lang="zh-CN" altLang="en-US" sz="2800" dirty="0" smtClean="0">
                <a:latin typeface="微软雅黑" panose="020B0503020204020204" charset="-122"/>
                <a:ea typeface="微软雅黑" panose="020B0503020204020204" charset="-122"/>
                <a:cs typeface="微软雅黑" panose="020B0503020204020204" charset="-122"/>
              </a:rPr>
              <a:t>对象。我们</a:t>
            </a:r>
            <a:r>
              <a:rPr lang="zh-CN" altLang="en-US" sz="2800" dirty="0">
                <a:latin typeface="微软雅黑" panose="020B0503020204020204" charset="-122"/>
                <a:ea typeface="微软雅黑" panose="020B0503020204020204" charset="-122"/>
                <a:cs typeface="微软雅黑" panose="020B0503020204020204" charset="-122"/>
              </a:rPr>
              <a:t>需要找到一种方法，在不假设物理位置的情况下获得这些对象</a:t>
            </a:r>
            <a:r>
              <a:rPr lang="zh-CN" altLang="en-US" sz="2800" dirty="0" smtClean="0">
                <a:latin typeface="微软雅黑" panose="020B0503020204020204" charset="-122"/>
                <a:ea typeface="微软雅黑" panose="020B0503020204020204" charset="-122"/>
                <a:cs typeface="微软雅黑" panose="020B0503020204020204" charset="-122"/>
              </a:rPr>
              <a:t>引用。</a:t>
            </a:r>
            <a:endParaRPr lang="en-US" altLang="zh-CN" sz="2800" dirty="0" smtClean="0">
              <a:latin typeface="微软雅黑" panose="020B0503020204020204" charset="-122"/>
              <a:ea typeface="微软雅黑" panose="020B0503020204020204" charset="-122"/>
              <a:cs typeface="微软雅黑" panose="020B0503020204020204" charset="-122"/>
            </a:endParaRPr>
          </a:p>
          <a:p>
            <a:endParaRPr lang="zh-CN" altLang="en-US" sz="2800" dirty="0">
              <a:latin typeface="微软雅黑" panose="020B0503020204020204" charset="-122"/>
              <a:ea typeface="微软雅黑" panose="020B0503020204020204" charset="-122"/>
              <a:cs typeface="微软雅黑" panose="020B0503020204020204" charset="-122"/>
            </a:endParaRPr>
          </a:p>
          <a:p>
            <a:r>
              <a:rPr lang="en-US" altLang="zh-CN" sz="2800" dirty="0" smtClean="0">
                <a:latin typeface="微软雅黑" panose="020B0503020204020204" charset="-122"/>
                <a:ea typeface="微软雅黑" panose="020B0503020204020204" charset="-122"/>
                <a:cs typeface="微软雅黑" panose="020B0503020204020204" charset="-122"/>
              </a:rPr>
              <a:t>N</a:t>
            </a:r>
            <a:r>
              <a:rPr lang="zh-CN" altLang="en-US" sz="2800" dirty="0" smtClean="0">
                <a:latin typeface="微软雅黑" panose="020B0503020204020204" charset="-122"/>
                <a:ea typeface="微软雅黑" panose="020B0503020204020204" charset="-122"/>
                <a:cs typeface="微软雅黑" panose="020B0503020204020204" charset="-122"/>
              </a:rPr>
              <a:t>ame</a:t>
            </a:r>
            <a:r>
              <a:rPr lang="zh-CN" altLang="en-US" sz="2800" dirty="0">
                <a:latin typeface="微软雅黑" panose="020B0503020204020204" charset="-122"/>
                <a:ea typeface="微软雅黑" panose="020B0503020204020204" charset="-122"/>
                <a:cs typeface="微软雅黑" panose="020B0503020204020204" charset="-122"/>
              </a:rPr>
              <a:t>是可以绑定到对象引用的字符串</a:t>
            </a:r>
            <a:r>
              <a:rPr lang="zh-CN" altLang="en-US" sz="2800" dirty="0" smtClean="0">
                <a:latin typeface="微软雅黑" panose="020B0503020204020204" charset="-122"/>
                <a:ea typeface="微软雅黑" panose="020B0503020204020204" charset="-122"/>
                <a:cs typeface="微软雅黑" panose="020B0503020204020204" charset="-122"/>
              </a:rPr>
              <a:t>序列，</a:t>
            </a:r>
            <a:endParaRPr lang="zh-CN" altLang="en-US" sz="2800" dirty="0">
              <a:latin typeface="微软雅黑" panose="020B0503020204020204" charset="-122"/>
              <a:ea typeface="微软雅黑" panose="020B0503020204020204" charset="-122"/>
              <a:cs typeface="微软雅黑" panose="020B0503020204020204" charset="-122"/>
            </a:endParaRPr>
          </a:p>
          <a:p>
            <a:r>
              <a:rPr lang="zh-CN" altLang="en-US" sz="2800" dirty="0">
                <a:latin typeface="微软雅黑" panose="020B0503020204020204" charset="-122"/>
                <a:ea typeface="微软雅黑" panose="020B0503020204020204" charset="-122"/>
                <a:cs typeface="微软雅黑" panose="020B0503020204020204" charset="-122"/>
              </a:rPr>
              <a:t>对象引用-可以解析名称绑定以获取对象</a:t>
            </a:r>
            <a:r>
              <a:rPr lang="zh-CN" altLang="en-US" sz="2800" dirty="0" smtClean="0">
                <a:latin typeface="微软雅黑" panose="020B0503020204020204" charset="-122"/>
                <a:ea typeface="微软雅黑" panose="020B0503020204020204" charset="-122"/>
                <a:cs typeface="微软雅黑" panose="020B0503020204020204" charset="-122"/>
              </a:rPr>
              <a:t>引用。CORBA</a:t>
            </a:r>
            <a:r>
              <a:rPr lang="zh-CN" altLang="en-US" sz="2800" dirty="0">
                <a:latin typeface="微软雅黑" panose="020B0503020204020204" charset="-122"/>
                <a:ea typeface="微软雅黑" panose="020B0503020204020204" charset="-122"/>
                <a:cs typeface="微软雅黑" panose="020B0503020204020204" charset="-122"/>
              </a:rPr>
              <a:t>命名服务</a:t>
            </a:r>
            <a:r>
              <a:rPr lang="zh-CN" altLang="en-US" sz="2800" dirty="0" smtClean="0">
                <a:latin typeface="微软雅黑" panose="020B0503020204020204" charset="-122"/>
                <a:ea typeface="微软雅黑" panose="020B0503020204020204" charset="-122"/>
                <a:cs typeface="微软雅黑" panose="020B0503020204020204" charset="-122"/>
              </a:rPr>
              <a:t>: 允许</a:t>
            </a:r>
            <a:r>
              <a:rPr lang="zh-CN" altLang="en-US" sz="2800" dirty="0">
                <a:latin typeface="微软雅黑" panose="020B0503020204020204" charset="-122"/>
                <a:ea typeface="微软雅黑" panose="020B0503020204020204" charset="-122"/>
                <a:cs typeface="微软雅黑" panose="020B0503020204020204" charset="-122"/>
              </a:rPr>
              <a:t>通过外部名称定位</a:t>
            </a:r>
            <a:r>
              <a:rPr lang="zh-CN" altLang="en-US" sz="2800" dirty="0" smtClean="0">
                <a:latin typeface="微软雅黑" panose="020B0503020204020204" charset="-122"/>
                <a:ea typeface="微软雅黑" panose="020B0503020204020204" charset="-122"/>
                <a:cs typeface="微软雅黑" panose="020B0503020204020204" charset="-122"/>
              </a:rPr>
              <a:t>组件；CORBA</a:t>
            </a:r>
            <a:r>
              <a:rPr lang="zh-CN" altLang="en-US" sz="2800" dirty="0">
                <a:latin typeface="微软雅黑" panose="020B0503020204020204" charset="-122"/>
                <a:ea typeface="微软雅黑" panose="020B0503020204020204" charset="-122"/>
                <a:cs typeface="微软雅黑" panose="020B0503020204020204" charset="-122"/>
              </a:rPr>
              <a:t>交易服务</a:t>
            </a:r>
            <a:r>
              <a:rPr lang="zh-CN" altLang="en-US" sz="2800" dirty="0" smtClean="0">
                <a:latin typeface="微软雅黑" panose="020B0503020204020204" charset="-122"/>
                <a:ea typeface="微软雅黑" panose="020B0503020204020204" charset="-122"/>
                <a:cs typeface="微软雅黑" panose="020B0503020204020204" charset="-122"/>
              </a:rPr>
              <a:t>: 根据</a:t>
            </a:r>
            <a:r>
              <a:rPr lang="zh-CN" altLang="en-US" sz="2800" dirty="0">
                <a:latin typeface="微软雅黑" panose="020B0503020204020204" charset="-122"/>
                <a:ea typeface="微软雅黑" panose="020B0503020204020204" charset="-122"/>
                <a:cs typeface="微软雅黑" panose="020B0503020204020204" charset="-122"/>
              </a:rPr>
              <a:t>服务特征定位组件</a:t>
            </a:r>
            <a:r>
              <a:rPr lang="zh-CN" altLang="en-US" sz="2800" dirty="0" smtClean="0">
                <a:latin typeface="微软雅黑" panose="020B0503020204020204" charset="-122"/>
                <a:ea typeface="微软雅黑" panose="020B0503020204020204" charset="-122"/>
                <a:cs typeface="微软雅黑" panose="020B0503020204020204" charset="-122"/>
              </a:rPr>
              <a:t>。</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602990"/>
          </a:xfrm>
          <a:prstGeom prst="rect">
            <a:avLst/>
          </a:prstGeom>
        </p:spPr>
        <p:txBody>
          <a:bodyPr wrap="square" lIns="48381" tIns="24190" rIns="48381" bIns="24190">
            <a:spAutoFit/>
          </a:bodyPr>
          <a:lstStyle/>
          <a:p>
            <a:pPr>
              <a:lnSpc>
                <a:spcPct val="150000"/>
              </a:lnSpc>
              <a:buFont typeface="Wingdings" panose="05000000000000000000" pitchFamily="2" charset="2"/>
              <a:buChar char="l"/>
            </a:pPr>
            <a:r>
              <a:rPr lang="zh-CN" altLang="en-US" sz="2200" dirty="0" smtClean="0">
                <a:latin typeface="微软雅黑" panose="020B0503020204020204" charset="-122"/>
                <a:ea typeface="微软雅黑" panose="020B0503020204020204" charset="-122"/>
              </a:rPr>
              <a:t>  </a:t>
            </a:r>
            <a:r>
              <a:rPr lang="zh-CN" altLang="en-US" sz="2200" dirty="0">
                <a:latin typeface="微软雅黑" panose="020B0503020204020204" charset="-122"/>
                <a:ea typeface="微软雅黑" panose="020B0503020204020204" charset="-122"/>
              </a:rPr>
              <a:t>分布式体系结构</a:t>
            </a:r>
          </a:p>
          <a:p>
            <a:pPr indent="0">
              <a:lnSpc>
                <a:spcPct val="150000"/>
              </a:lnSpc>
              <a:buFont typeface="Wingdings" panose="05000000000000000000" pitchFamily="2" charset="2"/>
              <a:buNone/>
            </a:pPr>
            <a:r>
              <a:rPr lang="zh-CN" altLang="en-US" sz="2200" dirty="0" smtClean="0">
                <a:latin typeface="微软雅黑" panose="020B0503020204020204" charset="-122"/>
                <a:ea typeface="微软雅黑" panose="020B0503020204020204" charset="-122"/>
              </a:rPr>
              <a:t>    支持</a:t>
            </a:r>
            <a:r>
              <a:rPr lang="zh-CN" altLang="en-US" sz="2200" dirty="0">
                <a:latin typeface="微软雅黑" panose="020B0503020204020204" charset="-122"/>
                <a:ea typeface="微软雅黑" panose="020B0503020204020204" charset="-122"/>
              </a:rPr>
              <a:t>硬件系统的计算平台由多个独立的计算元素组成。</a:t>
            </a:r>
          </a:p>
          <a:p>
            <a:pPr marL="342900" indent="-342900" algn="l">
              <a:lnSpc>
                <a:spcPct val="150000"/>
              </a:lnSpc>
              <a:buFont typeface="Arial" panose="020B0604020202020204" pitchFamily="34" charset="0"/>
              <a:buChar char="•"/>
            </a:pPr>
            <a:r>
              <a:rPr lang="zh-CN" altLang="en-US" sz="2200" dirty="0" smtClean="0">
                <a:latin typeface="微软雅黑" panose="020B0503020204020204" charset="-122"/>
                <a:ea typeface="微软雅黑" panose="020B0503020204020204" charset="-122"/>
              </a:rPr>
              <a:t>多独立节点</a:t>
            </a:r>
            <a:endParaRPr lang="zh-CN" altLang="en-US" sz="2200" dirty="0">
              <a:latin typeface="微软雅黑" panose="020B0503020204020204" charset="-122"/>
              <a:ea typeface="微软雅黑" panose="020B0503020204020204" charset="-122"/>
            </a:endParaRPr>
          </a:p>
          <a:p>
            <a:pPr marL="342900" indent="-342900" algn="l">
              <a:lnSpc>
                <a:spcPct val="150000"/>
              </a:lnSpc>
              <a:buFont typeface="Arial" panose="020B0604020202020204" pitchFamily="34" charset="0"/>
              <a:buChar char="•"/>
            </a:pPr>
            <a:r>
              <a:rPr lang="zh-CN" altLang="en-US" sz="2200" dirty="0">
                <a:latin typeface="微软雅黑" panose="020B0503020204020204" charset="-122"/>
                <a:ea typeface="微软雅黑" panose="020B0503020204020204" charset="-122"/>
              </a:rPr>
              <a:t>资源可能无法直接访问</a:t>
            </a:r>
          </a:p>
          <a:p>
            <a:pPr marL="342900" indent="-342900" algn="l">
              <a:lnSpc>
                <a:spcPct val="150000"/>
              </a:lnSpc>
              <a:buFont typeface="Arial" panose="020B0604020202020204" pitchFamily="34" charset="0"/>
              <a:buChar char="•"/>
            </a:pPr>
            <a:r>
              <a:rPr lang="zh-CN" altLang="en-US" sz="2200" dirty="0" smtClean="0">
                <a:latin typeface="微软雅黑" panose="020B0503020204020204" charset="-122"/>
                <a:ea typeface="微软雅黑" panose="020B0503020204020204" charset="-122"/>
              </a:rPr>
              <a:t>软件并发</a:t>
            </a:r>
            <a:endParaRPr lang="zh-CN" altLang="en-US" sz="2200" dirty="0">
              <a:latin typeface="微软雅黑" panose="020B0503020204020204" charset="-122"/>
              <a:ea typeface="微软雅黑" panose="020B0503020204020204" charset="-122"/>
            </a:endParaRPr>
          </a:p>
          <a:p>
            <a:pPr marL="342900" indent="-342900" algn="l">
              <a:lnSpc>
                <a:spcPct val="150000"/>
              </a:lnSpc>
              <a:buFont typeface="Arial" panose="020B0604020202020204" pitchFamily="34" charset="0"/>
              <a:buChar char="•"/>
            </a:pPr>
            <a:r>
              <a:rPr lang="zh-CN" altLang="en-US" sz="2200" dirty="0" smtClean="0">
                <a:latin typeface="微软雅黑" panose="020B0503020204020204" charset="-122"/>
                <a:ea typeface="微软雅黑" panose="020B0503020204020204" charset="-122"/>
              </a:rPr>
              <a:t>多路控制/多路故障</a:t>
            </a:r>
            <a:endParaRPr lang="zh-CN" altLang="en-US" sz="2200" dirty="0">
              <a:latin typeface="微软雅黑" panose="020B0503020204020204" charset="-122"/>
              <a:ea typeface="微软雅黑" panose="020B0503020204020204" charset="-122"/>
            </a:endParaRPr>
          </a:p>
          <a:p>
            <a:pPr marL="342900" indent="-342900" algn="l">
              <a:lnSpc>
                <a:spcPct val="150000"/>
              </a:lnSpc>
              <a:buFont typeface="Arial" panose="020B0604020202020204" pitchFamily="34" charset="0"/>
              <a:buChar char="•"/>
            </a:pPr>
            <a:endParaRPr lang="zh-CN" altLang="en-US" sz="22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4449445"/>
          </a:xfrm>
          <a:prstGeom prst="rect">
            <a:avLst/>
          </a:prstGeom>
        </p:spPr>
        <p:txBody>
          <a:bodyPr wrap="square" lIns="48381" tIns="24190" rIns="48381" bIns="24190">
            <a:spAutoFit/>
          </a:bodyPr>
          <a:lstStyle/>
          <a:p>
            <a:pPr>
              <a:lnSpc>
                <a:spcPct val="150000"/>
              </a:lnSpc>
              <a:buFont typeface="Wingdings" panose="05000000000000000000" pitchFamily="2" charset="2"/>
              <a:buChar char="l"/>
            </a:pPr>
            <a:r>
              <a:rPr lang="zh-CN" altLang="en-US" sz="2200" dirty="0" smtClean="0">
                <a:latin typeface="微软雅黑" panose="020B0503020204020204" charset="-122"/>
                <a:ea typeface="微软雅黑" panose="020B0503020204020204" charset="-122"/>
              </a:rPr>
              <a:t>  </a:t>
            </a:r>
            <a:r>
              <a:rPr lang="zh-CN" altLang="en-US" sz="2200" dirty="0">
                <a:latin typeface="微软雅黑" panose="020B0503020204020204" charset="-122"/>
                <a:ea typeface="微软雅黑" panose="020B0503020204020204" charset="-122"/>
                <a:sym typeface="+mn-ea"/>
              </a:rPr>
              <a:t>分布式系统的优点</a:t>
            </a:r>
            <a:endParaRPr lang="zh-CN" altLang="en-US" sz="2200" dirty="0">
              <a:latin typeface="微软雅黑" panose="020B0503020204020204" charset="-122"/>
              <a:ea typeface="微软雅黑" panose="020B0503020204020204" charset="-122"/>
            </a:endParaRPr>
          </a:p>
          <a:p>
            <a:pPr marL="342900" lvl="0"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资源共享（</a:t>
            </a:r>
            <a:r>
              <a:rPr lang="en-GB" altLang="zh-CN" sz="2200" dirty="0">
                <a:latin typeface="微软雅黑" panose="020B0503020204020204" charset="-122"/>
                <a:ea typeface="微软雅黑" panose="020B0503020204020204" charset="-122"/>
                <a:cs typeface="微软雅黑" panose="020B0503020204020204" charset="-122"/>
                <a:sym typeface="+mn-ea"/>
              </a:rPr>
              <a:t>Resource sharing）</a:t>
            </a:r>
            <a:endParaRPr lang="en-GB" altLang="zh-CN" sz="2200" dirty="0">
              <a:latin typeface="微软雅黑" panose="020B0503020204020204" charset="-122"/>
              <a:ea typeface="微软雅黑" panose="020B0503020204020204" charset="-122"/>
              <a:cs typeface="微软雅黑" panose="020B0503020204020204" charset="-122"/>
            </a:endParaRPr>
          </a:p>
          <a:p>
            <a:pPr marL="742950" lvl="1"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共享硬件和软件资源。</a:t>
            </a:r>
            <a:endParaRPr lang="en-GB" altLang="zh-CN" sz="2200" dirty="0">
              <a:latin typeface="微软雅黑" panose="020B0503020204020204" charset="-122"/>
              <a:ea typeface="微软雅黑" panose="020B0503020204020204" charset="-122"/>
              <a:cs typeface="微软雅黑" panose="020B0503020204020204" charset="-122"/>
            </a:endParaRPr>
          </a:p>
          <a:p>
            <a:pPr marL="342900" lvl="0"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开放性（</a:t>
            </a:r>
            <a:r>
              <a:rPr lang="en-GB" altLang="zh-CN" sz="2200" dirty="0">
                <a:latin typeface="微软雅黑" panose="020B0503020204020204" charset="-122"/>
                <a:ea typeface="微软雅黑" panose="020B0503020204020204" charset="-122"/>
                <a:cs typeface="微软雅黑" panose="020B0503020204020204" charset="-122"/>
                <a:sym typeface="+mn-ea"/>
              </a:rPr>
              <a:t>Openness）</a:t>
            </a:r>
            <a:endParaRPr lang="en-GB" altLang="zh-CN" sz="2200" dirty="0">
              <a:latin typeface="微软雅黑" panose="020B0503020204020204" charset="-122"/>
              <a:ea typeface="微软雅黑" panose="020B0503020204020204" charset="-122"/>
              <a:cs typeface="微软雅黑" panose="020B0503020204020204" charset="-122"/>
            </a:endParaRPr>
          </a:p>
          <a:p>
            <a:pPr marL="742950" lvl="1"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可使用有不同供应商提供的设备和软件。</a:t>
            </a:r>
            <a:endParaRPr lang="en-GB" altLang="zh-CN" sz="2200" dirty="0">
              <a:latin typeface="微软雅黑" panose="020B0503020204020204" charset="-122"/>
              <a:ea typeface="微软雅黑" panose="020B0503020204020204" charset="-122"/>
              <a:cs typeface="微软雅黑" panose="020B0503020204020204" charset="-122"/>
            </a:endParaRPr>
          </a:p>
          <a:p>
            <a:pPr marL="342900" lvl="0"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并发性（</a:t>
            </a:r>
            <a:r>
              <a:rPr lang="en-GB" altLang="zh-CN" sz="2200" dirty="0">
                <a:latin typeface="微软雅黑" panose="020B0503020204020204" charset="-122"/>
                <a:ea typeface="微软雅黑" panose="020B0503020204020204" charset="-122"/>
                <a:cs typeface="微软雅黑" panose="020B0503020204020204" charset="-122"/>
                <a:sym typeface="+mn-ea"/>
              </a:rPr>
              <a:t>Concurrency）</a:t>
            </a:r>
            <a:endParaRPr lang="en-GB" altLang="zh-CN" sz="2200" dirty="0">
              <a:latin typeface="微软雅黑" panose="020B0503020204020204" charset="-122"/>
              <a:ea typeface="微软雅黑" panose="020B0503020204020204" charset="-122"/>
              <a:cs typeface="微软雅黑" panose="020B0503020204020204" charset="-122"/>
            </a:endParaRPr>
          </a:p>
          <a:p>
            <a:pPr marL="742950" lvl="1"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可通过</a:t>
            </a:r>
            <a:r>
              <a:rPr lang="zh-CN" altLang="en-GB" sz="2200" dirty="0" smtClean="0">
                <a:latin typeface="微软雅黑" panose="020B0503020204020204" charset="-122"/>
                <a:ea typeface="微软雅黑" panose="020B0503020204020204" charset="-122"/>
                <a:cs typeface="微软雅黑" panose="020B0503020204020204" charset="-122"/>
                <a:sym typeface="+mn-ea"/>
              </a:rPr>
              <a:t>并</a:t>
            </a:r>
            <a:r>
              <a:rPr lang="zh-CN" altLang="en-US" sz="2200" dirty="0" smtClean="0">
                <a:latin typeface="微软雅黑" panose="020B0503020204020204" charset="-122"/>
                <a:ea typeface="微软雅黑" panose="020B0503020204020204" charset="-122"/>
                <a:cs typeface="微软雅黑" panose="020B0503020204020204" charset="-122"/>
                <a:sym typeface="+mn-ea"/>
              </a:rPr>
              <a:t>发</a:t>
            </a:r>
            <a:r>
              <a:rPr lang="zh-CN" altLang="en-GB" sz="2200" dirty="0" smtClean="0">
                <a:latin typeface="微软雅黑" panose="020B0503020204020204" charset="-122"/>
                <a:ea typeface="微软雅黑" panose="020B0503020204020204" charset="-122"/>
                <a:cs typeface="微软雅黑" panose="020B0503020204020204" charset="-122"/>
                <a:sym typeface="+mn-ea"/>
              </a:rPr>
              <a:t>处理</a:t>
            </a:r>
            <a:r>
              <a:rPr lang="zh-CN" altLang="en-GB" sz="2200" dirty="0">
                <a:latin typeface="微软雅黑" panose="020B0503020204020204" charset="-122"/>
                <a:ea typeface="微软雅黑" panose="020B0503020204020204" charset="-122"/>
                <a:cs typeface="微软雅黑" panose="020B0503020204020204" charset="-122"/>
                <a:sym typeface="+mn-ea"/>
              </a:rPr>
              <a:t>来增强性能。</a:t>
            </a:r>
            <a:endParaRPr lang="en-GB" altLang="zh-CN" sz="2200" dirty="0">
              <a:latin typeface="微软雅黑" panose="020B0503020204020204" charset="-122"/>
              <a:ea typeface="微软雅黑" panose="020B0503020204020204" charset="-122"/>
              <a:cs typeface="微软雅黑" panose="020B0503020204020204" charset="-122"/>
            </a:endParaRPr>
          </a:p>
          <a:p>
            <a:pPr marL="342900" lvl="0" indent="0" fontAlgn="auto">
              <a:lnSpc>
                <a:spcPct val="100000"/>
              </a:lnSpc>
            </a:pPr>
            <a:r>
              <a:rPr lang="en-GB" altLang="zh-CN" sz="2200" dirty="0">
                <a:latin typeface="微软雅黑" panose="020B0503020204020204" charset="-122"/>
                <a:ea typeface="微软雅黑" panose="020B0503020204020204" charset="-122"/>
                <a:cs typeface="微软雅黑" panose="020B0503020204020204" charset="-122"/>
                <a:sym typeface="+mn-ea"/>
              </a:rPr>
              <a:t>缩放</a:t>
            </a:r>
            <a:r>
              <a:rPr lang="zh-CN" altLang="en-GB" sz="2200" dirty="0">
                <a:latin typeface="微软雅黑" panose="020B0503020204020204" charset="-122"/>
                <a:ea typeface="微软雅黑" panose="020B0503020204020204" charset="-122"/>
                <a:cs typeface="微软雅黑" panose="020B0503020204020204" charset="-122"/>
                <a:sym typeface="+mn-ea"/>
              </a:rPr>
              <a:t>性（</a:t>
            </a:r>
            <a:r>
              <a:rPr lang="en-GB" altLang="zh-CN" sz="2200" dirty="0">
                <a:latin typeface="微软雅黑" panose="020B0503020204020204" charset="-122"/>
                <a:ea typeface="微软雅黑" panose="020B0503020204020204" charset="-122"/>
                <a:cs typeface="微软雅黑" panose="020B0503020204020204" charset="-122"/>
                <a:sym typeface="+mn-ea"/>
              </a:rPr>
              <a:t>Scalability）</a:t>
            </a:r>
            <a:endParaRPr lang="en-GB" altLang="zh-CN" sz="2200" dirty="0">
              <a:latin typeface="微软雅黑" panose="020B0503020204020204" charset="-122"/>
              <a:ea typeface="微软雅黑" panose="020B0503020204020204" charset="-122"/>
              <a:cs typeface="微软雅黑" panose="020B0503020204020204" charset="-122"/>
            </a:endParaRPr>
          </a:p>
          <a:p>
            <a:pPr marL="742950" lvl="1"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可通过增加新的资源来提高生产力。</a:t>
            </a:r>
            <a:endParaRPr lang="en-GB" altLang="zh-CN" sz="2200" dirty="0">
              <a:latin typeface="微软雅黑" panose="020B0503020204020204" charset="-122"/>
              <a:ea typeface="微软雅黑" panose="020B0503020204020204" charset="-122"/>
              <a:cs typeface="微软雅黑" panose="020B0503020204020204" charset="-122"/>
            </a:endParaRPr>
          </a:p>
          <a:p>
            <a:pPr marL="342900" lvl="0"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容错（</a:t>
            </a:r>
            <a:r>
              <a:rPr lang="en-GB" altLang="zh-CN" sz="2200" dirty="0">
                <a:latin typeface="微软雅黑" panose="020B0503020204020204" charset="-122"/>
                <a:ea typeface="微软雅黑" panose="020B0503020204020204" charset="-122"/>
                <a:cs typeface="微软雅黑" panose="020B0503020204020204" charset="-122"/>
                <a:sym typeface="+mn-ea"/>
              </a:rPr>
              <a:t>Fault tolerance）</a:t>
            </a:r>
            <a:endParaRPr lang="en-GB" altLang="zh-CN" sz="2200" dirty="0">
              <a:latin typeface="微软雅黑" panose="020B0503020204020204" charset="-122"/>
              <a:ea typeface="微软雅黑" panose="020B0503020204020204" charset="-122"/>
              <a:cs typeface="微软雅黑" panose="020B0503020204020204" charset="-122"/>
            </a:endParaRPr>
          </a:p>
          <a:p>
            <a:pPr marL="742950" lvl="1"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在出现某个失误之后仍具备继续运行的能力。</a:t>
            </a:r>
            <a:endParaRPr lang="en-GB" altLang="zh-CN" sz="2200" dirty="0">
              <a:latin typeface="微软雅黑" panose="020B0503020204020204" charset="-122"/>
              <a:ea typeface="微软雅黑" panose="020B0503020204020204" charset="-122"/>
              <a:cs typeface="微软雅黑" panose="020B0503020204020204" charset="-122"/>
            </a:endParaRPr>
          </a:p>
          <a:p>
            <a:pPr marL="342900" indent="-342900" algn="l">
              <a:lnSpc>
                <a:spcPct val="150000"/>
              </a:lnSpc>
              <a:buFont typeface="Arial" panose="020B0604020202020204" pitchFamily="34" charset="0"/>
              <a:buChar char="•"/>
            </a:pP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3568700"/>
          </a:xfrm>
          <a:prstGeom prst="rect">
            <a:avLst/>
          </a:prstGeom>
        </p:spPr>
        <p:txBody>
          <a:bodyPr wrap="square" lIns="48381" tIns="24190" rIns="48381" bIns="24190">
            <a:spAutoFit/>
          </a:bodyPr>
          <a:lstStyle/>
          <a:p>
            <a:pPr>
              <a:lnSpc>
                <a:spcPct val="150000"/>
              </a:lnSpc>
              <a:buFont typeface="Wingdings" panose="05000000000000000000" pitchFamily="2" charset="2"/>
              <a:buChar char="l"/>
            </a:pPr>
            <a:r>
              <a:rPr lang="zh-CN" altLang="en-US" sz="2200" dirty="0" smtClean="0">
                <a:latin typeface="微软雅黑" panose="020B0503020204020204" charset="-122"/>
                <a:ea typeface="微软雅黑" panose="020B0503020204020204" charset="-122"/>
              </a:rPr>
              <a:t>  </a:t>
            </a:r>
            <a:r>
              <a:rPr lang="zh-CN" altLang="en-US" sz="2200" dirty="0">
                <a:latin typeface="微软雅黑" panose="020B0503020204020204" charset="-122"/>
                <a:ea typeface="微软雅黑" panose="020B0503020204020204" charset="-122"/>
                <a:sym typeface="+mn-ea"/>
              </a:rPr>
              <a:t>分布式系统的缺点</a:t>
            </a:r>
          </a:p>
          <a:p>
            <a:pPr marL="342900" lvl="0"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复杂性（</a:t>
            </a:r>
            <a:r>
              <a:rPr lang="en-GB" altLang="zh-CN" sz="2200" dirty="0">
                <a:latin typeface="微软雅黑" panose="020B0503020204020204" charset="-122"/>
                <a:ea typeface="微软雅黑" panose="020B0503020204020204" charset="-122"/>
                <a:cs typeface="微软雅黑" panose="020B0503020204020204" charset="-122"/>
                <a:sym typeface="+mn-ea"/>
              </a:rPr>
              <a:t>Complexity）</a:t>
            </a:r>
            <a:endParaRPr lang="en-GB" altLang="zh-CN" sz="2200" dirty="0">
              <a:latin typeface="微软雅黑" panose="020B0503020204020204" charset="-122"/>
              <a:ea typeface="微软雅黑" panose="020B0503020204020204" charset="-122"/>
              <a:cs typeface="微软雅黑" panose="020B0503020204020204" charset="-122"/>
            </a:endParaRPr>
          </a:p>
          <a:p>
            <a:pPr marL="742950" lvl="1"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分布式系统比集中式系统复杂得多。</a:t>
            </a:r>
            <a:endParaRPr lang="en-GB" altLang="zh-CN" sz="2200" dirty="0">
              <a:latin typeface="微软雅黑" panose="020B0503020204020204" charset="-122"/>
              <a:ea typeface="微软雅黑" panose="020B0503020204020204" charset="-122"/>
              <a:cs typeface="微软雅黑" panose="020B0503020204020204" charset="-122"/>
            </a:endParaRPr>
          </a:p>
          <a:p>
            <a:pPr marL="342900" lvl="0"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保密性（</a:t>
            </a:r>
            <a:r>
              <a:rPr lang="en-GB" altLang="zh-CN" sz="2200" dirty="0">
                <a:latin typeface="微软雅黑" panose="020B0503020204020204" charset="-122"/>
                <a:ea typeface="微软雅黑" panose="020B0503020204020204" charset="-122"/>
                <a:cs typeface="微软雅黑" panose="020B0503020204020204" charset="-122"/>
                <a:sym typeface="+mn-ea"/>
              </a:rPr>
              <a:t>Security）</a:t>
            </a:r>
            <a:endParaRPr lang="en-GB" altLang="zh-CN" sz="2200" dirty="0">
              <a:latin typeface="微软雅黑" panose="020B0503020204020204" charset="-122"/>
              <a:ea typeface="微软雅黑" panose="020B0503020204020204" charset="-122"/>
              <a:cs typeface="微软雅黑" panose="020B0503020204020204" charset="-122"/>
            </a:endParaRPr>
          </a:p>
          <a:p>
            <a:pPr marL="742950" lvl="1"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更易受到外部攻击。</a:t>
            </a:r>
            <a:endParaRPr lang="en-GB" altLang="zh-CN" sz="2200" dirty="0">
              <a:latin typeface="微软雅黑" panose="020B0503020204020204" charset="-122"/>
              <a:ea typeface="微软雅黑" panose="020B0503020204020204" charset="-122"/>
              <a:cs typeface="微软雅黑" panose="020B0503020204020204" charset="-122"/>
            </a:endParaRPr>
          </a:p>
          <a:p>
            <a:pPr marL="342900" lvl="0"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可管理性（</a:t>
            </a:r>
            <a:r>
              <a:rPr lang="en-GB" altLang="zh-CN" sz="2200" dirty="0">
                <a:latin typeface="微软雅黑" panose="020B0503020204020204" charset="-122"/>
                <a:ea typeface="微软雅黑" panose="020B0503020204020204" charset="-122"/>
                <a:cs typeface="微软雅黑" panose="020B0503020204020204" charset="-122"/>
                <a:sym typeface="+mn-ea"/>
              </a:rPr>
              <a:t>Manageability）</a:t>
            </a:r>
            <a:endParaRPr lang="en-GB" altLang="zh-CN" sz="2200" dirty="0">
              <a:latin typeface="微软雅黑" panose="020B0503020204020204" charset="-122"/>
              <a:ea typeface="微软雅黑" panose="020B0503020204020204" charset="-122"/>
              <a:cs typeface="微软雅黑" panose="020B0503020204020204" charset="-122"/>
            </a:endParaRPr>
          </a:p>
          <a:p>
            <a:pPr marL="742950" lvl="1"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需要更多的人力来管理系统。</a:t>
            </a:r>
            <a:endParaRPr lang="en-GB" altLang="zh-CN" sz="2200" dirty="0">
              <a:latin typeface="微软雅黑" panose="020B0503020204020204" charset="-122"/>
              <a:ea typeface="微软雅黑" panose="020B0503020204020204" charset="-122"/>
              <a:cs typeface="微软雅黑" panose="020B0503020204020204" charset="-122"/>
            </a:endParaRPr>
          </a:p>
          <a:p>
            <a:pPr marL="342900" lvl="0"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不可预见性（</a:t>
            </a:r>
            <a:r>
              <a:rPr lang="en-GB" altLang="zh-CN" sz="2200" dirty="0">
                <a:latin typeface="微软雅黑" panose="020B0503020204020204" charset="-122"/>
                <a:ea typeface="微软雅黑" panose="020B0503020204020204" charset="-122"/>
                <a:cs typeface="微软雅黑" panose="020B0503020204020204" charset="-122"/>
                <a:sym typeface="+mn-ea"/>
              </a:rPr>
              <a:t>Unpredictability）</a:t>
            </a:r>
            <a:endParaRPr lang="en-GB" altLang="zh-CN" sz="2200" dirty="0">
              <a:latin typeface="微软雅黑" panose="020B0503020204020204" charset="-122"/>
              <a:ea typeface="微软雅黑" panose="020B0503020204020204" charset="-122"/>
              <a:cs typeface="微软雅黑" panose="020B0503020204020204" charset="-122"/>
            </a:endParaRPr>
          </a:p>
          <a:p>
            <a:pPr marL="742950" lvl="1" indent="0" fontAlgn="auto">
              <a:lnSpc>
                <a:spcPct val="100000"/>
              </a:lnSpc>
            </a:pPr>
            <a:r>
              <a:rPr lang="zh-CN" altLang="en-GB" sz="2200" dirty="0">
                <a:latin typeface="微软雅黑" panose="020B0503020204020204" charset="-122"/>
                <a:ea typeface="微软雅黑" panose="020B0503020204020204" charset="-122"/>
                <a:cs typeface="微软雅黑" panose="020B0503020204020204" charset="-122"/>
                <a:sym typeface="+mn-ea"/>
              </a:rPr>
              <a:t>响应结果难于预料，与系统构造和网络的负载情况有关。</a:t>
            </a:r>
            <a:endParaRPr lang="en-GB" altLang="zh-CN" sz="2200" dirty="0"/>
          </a:p>
          <a:p>
            <a:pPr marL="342900" lvl="0" indent="-342900">
              <a:lnSpc>
                <a:spcPct val="90000"/>
              </a:lnSpc>
            </a:pP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61364" y="799708"/>
            <a:ext cx="7799671" cy="1786890"/>
          </a:xfrm>
          <a:prstGeom prst="rect">
            <a:avLst/>
          </a:prstGeom>
        </p:spPr>
        <p:txBody>
          <a:bodyPr wrap="square" lIns="48381" tIns="24190" rIns="48381" bIns="24190">
            <a:spAutoFit/>
          </a:bodyPr>
          <a:lstStyle/>
          <a:p>
            <a:pPr>
              <a:lnSpc>
                <a:spcPct val="150000"/>
              </a:lnSpc>
              <a:buFont typeface="Wingdings" panose="05000000000000000000" pitchFamily="2" charset="2"/>
              <a:buChar char="l"/>
            </a:pPr>
            <a:r>
              <a:rPr lang="zh-CN" altLang="en-US" sz="2200" dirty="0" smtClean="0">
                <a:latin typeface="微软雅黑" panose="020B0503020204020204" charset="-122"/>
                <a:ea typeface="微软雅黑" panose="020B0503020204020204" charset="-122"/>
              </a:rPr>
              <a:t>  </a:t>
            </a:r>
            <a:r>
              <a:rPr lang="zh-CN" altLang="en-US" sz="2200" dirty="0">
                <a:latin typeface="微软雅黑" panose="020B0503020204020204" charset="-122"/>
                <a:ea typeface="微软雅黑" panose="020B0503020204020204" charset="-122"/>
                <a:sym typeface="+mn-ea"/>
              </a:rPr>
              <a:t>定义</a:t>
            </a:r>
          </a:p>
          <a:p>
            <a:pPr marL="342900" lvl="0" algn="l" fontAlgn="auto">
              <a:lnSpc>
                <a:spcPct val="100000"/>
              </a:lnSpc>
            </a:pPr>
            <a:r>
              <a:rPr sz="2000" dirty="0" err="1">
                <a:latin typeface="微软雅黑" panose="020B0503020204020204" charset="-122"/>
                <a:ea typeface="微软雅黑" panose="020B0503020204020204" charset="-122"/>
                <a:cs typeface="微软雅黑" panose="020B0503020204020204" charset="-122"/>
                <a:sym typeface="+mn-ea"/>
              </a:rPr>
              <a:t>分布式体系结构是一种支持应用程序开发的体系结构，</a:t>
            </a:r>
            <a:r>
              <a:rPr sz="2000" dirty="0" err="1" smtClean="0">
                <a:latin typeface="微软雅黑" panose="020B0503020204020204" charset="-122"/>
                <a:ea typeface="微软雅黑" panose="020B0503020204020204" charset="-122"/>
                <a:cs typeface="微软雅黑" panose="020B0503020204020204" charset="-122"/>
                <a:sym typeface="+mn-ea"/>
              </a:rPr>
              <a:t>它可以利用由多个</a:t>
            </a:r>
            <a:r>
              <a:rPr lang="zh-CN" altLang="en-US" sz="2000" dirty="0" smtClean="0">
                <a:latin typeface="微软雅黑" panose="020B0503020204020204" charset="-122"/>
                <a:ea typeface="微软雅黑" panose="020B0503020204020204" charset="-122"/>
                <a:cs typeface="微软雅黑" panose="020B0503020204020204" charset="-122"/>
                <a:sym typeface="+mn-ea"/>
              </a:rPr>
              <a:t>独立的</a:t>
            </a:r>
            <a:r>
              <a:rPr sz="2000" dirty="0" err="1" smtClean="0">
                <a:latin typeface="微软雅黑" panose="020B0503020204020204" charset="-122"/>
                <a:ea typeface="微软雅黑" panose="020B0503020204020204" charset="-122"/>
                <a:cs typeface="微软雅黑" panose="020B0503020204020204" charset="-122"/>
                <a:sym typeface="+mn-ea"/>
              </a:rPr>
              <a:t>处理</a:t>
            </a:r>
            <a:r>
              <a:rPr lang="zh-CN" altLang="en-US" sz="2000" dirty="0" smtClean="0">
                <a:latin typeface="微软雅黑" panose="020B0503020204020204" charset="-122"/>
                <a:ea typeface="微软雅黑" panose="020B0503020204020204" charset="-122"/>
                <a:cs typeface="微软雅黑" panose="020B0503020204020204" charset="-122"/>
                <a:sym typeface="+mn-ea"/>
              </a:rPr>
              <a:t>单元组成</a:t>
            </a:r>
            <a:r>
              <a:rPr sz="2000" dirty="0" err="1" smtClean="0">
                <a:latin typeface="微软雅黑" panose="020B0503020204020204" charset="-122"/>
                <a:ea typeface="微软雅黑" panose="020B0503020204020204" charset="-122"/>
                <a:cs typeface="微软雅黑" panose="020B0503020204020204" charset="-122"/>
                <a:sym typeface="+mn-ea"/>
              </a:rPr>
              <a:t>的物理体系结构</a:t>
            </a:r>
            <a:r>
              <a:rPr sz="2000" dirty="0">
                <a:latin typeface="微软雅黑" panose="020B0503020204020204" charset="-122"/>
                <a:ea typeface="微软雅黑" panose="020B0503020204020204" charset="-122"/>
                <a:cs typeface="微软雅黑" panose="020B0503020204020204" charset="-122"/>
                <a:sym typeface="+mn-ea"/>
              </a:rPr>
              <a:t>。</a:t>
            </a:r>
            <a:r>
              <a:rPr sz="2000" dirty="0" err="1" smtClean="0">
                <a:latin typeface="微软雅黑" panose="020B0503020204020204" charset="-122"/>
                <a:ea typeface="微软雅黑" panose="020B0503020204020204" charset="-122"/>
                <a:cs typeface="微软雅黑" panose="020B0503020204020204" charset="-122"/>
                <a:sym typeface="+mn-ea"/>
              </a:rPr>
              <a:t>这些</a:t>
            </a:r>
            <a:r>
              <a:rPr lang="zh-CN" altLang="en-US" sz="2000" dirty="0" smtClean="0">
                <a:latin typeface="微软雅黑" panose="020B0503020204020204" charset="-122"/>
                <a:ea typeface="微软雅黑" panose="020B0503020204020204" charset="-122"/>
                <a:cs typeface="微软雅黑" panose="020B0503020204020204" charset="-122"/>
                <a:sym typeface="+mn-ea"/>
              </a:rPr>
              <a:t>单元</a:t>
            </a:r>
            <a:r>
              <a:rPr sz="2000" dirty="0" err="1" smtClean="0">
                <a:latin typeface="微软雅黑" panose="020B0503020204020204" charset="-122"/>
                <a:ea typeface="微软雅黑" panose="020B0503020204020204" charset="-122"/>
                <a:cs typeface="微软雅黑" panose="020B0503020204020204" charset="-122"/>
                <a:sym typeface="+mn-ea"/>
              </a:rPr>
              <a:t>不共享内存</a:t>
            </a:r>
            <a:r>
              <a:rPr sz="2000" dirty="0" err="1">
                <a:latin typeface="微软雅黑" panose="020B0503020204020204" charset="-122"/>
                <a:ea typeface="微软雅黑" panose="020B0503020204020204" charset="-122"/>
                <a:cs typeface="微软雅黑" panose="020B0503020204020204" charset="-122"/>
                <a:sym typeface="+mn-ea"/>
              </a:rPr>
              <a:t>，</a:t>
            </a:r>
            <a:r>
              <a:rPr sz="2000" dirty="0" err="1" smtClean="0">
                <a:latin typeface="微软雅黑" panose="020B0503020204020204" charset="-122"/>
                <a:ea typeface="微软雅黑" panose="020B0503020204020204" charset="-122"/>
                <a:cs typeface="微软雅黑" panose="020B0503020204020204" charset="-122"/>
                <a:sym typeface="+mn-ea"/>
              </a:rPr>
              <a:t>而是通过网络发送消息</a:t>
            </a:r>
            <a:r>
              <a:rPr lang="zh-CN" altLang="en-US" sz="2000" dirty="0" smtClean="0">
                <a:latin typeface="微软雅黑" panose="020B0503020204020204" charset="-122"/>
                <a:ea typeface="微软雅黑" panose="020B0503020204020204" charset="-122"/>
                <a:cs typeface="微软雅黑" panose="020B0503020204020204" charset="-122"/>
                <a:sym typeface="+mn-ea"/>
              </a:rPr>
              <a:t>相互</a:t>
            </a:r>
            <a:r>
              <a:rPr sz="2000" dirty="0" err="1" smtClean="0">
                <a:latin typeface="微软雅黑" panose="020B0503020204020204" charset="-122"/>
                <a:ea typeface="微软雅黑" panose="020B0503020204020204" charset="-122"/>
                <a:cs typeface="微软雅黑" panose="020B0503020204020204" charset="-122"/>
                <a:sym typeface="+mn-ea"/>
              </a:rPr>
              <a:t>协作</a:t>
            </a:r>
            <a:r>
              <a:rPr sz="2000" dirty="0">
                <a:latin typeface="微软雅黑" panose="020B0503020204020204" charset="-122"/>
                <a:ea typeface="微软雅黑" panose="020B0503020204020204" charset="-122"/>
                <a:cs typeface="微软雅黑" panose="020B0503020204020204" charset="-122"/>
                <a:sym typeface="+mn-ea"/>
              </a:rPr>
              <a:t>。</a:t>
            </a:r>
          </a:p>
          <a:p>
            <a:pPr marL="342900" lvl="0" algn="l" fontAlgn="auto">
              <a:lnSpc>
                <a:spcPct val="100000"/>
              </a:lnSpc>
            </a:pPr>
            <a:endParaRPr sz="2000" dirty="0">
              <a:latin typeface="微软雅黑" panose="020B0503020204020204" charset="-122"/>
              <a:ea typeface="微软雅黑" panose="020B0503020204020204" charset="-122"/>
              <a:cs typeface="微软雅黑" panose="020B0503020204020204" charset="-122"/>
            </a:endParaRPr>
          </a:p>
        </p:txBody>
      </p:sp>
      <p:sp>
        <p:nvSpPr>
          <p:cNvPr id="13" name="文本框 12"/>
          <p:cNvSpPr txBox="1"/>
          <p:nvPr/>
        </p:nvSpPr>
        <p:spPr>
          <a:xfrm>
            <a:off x="564300" y="2280799"/>
            <a:ext cx="7504813" cy="2554545"/>
          </a:xfrm>
          <a:prstGeom prst="rect">
            <a:avLst/>
          </a:prstGeom>
          <a:noFill/>
        </p:spPr>
        <p:txBody>
          <a:bodyPr wrap="square" rtlCol="0">
            <a:spAutoFit/>
          </a:bodyPr>
          <a:lstStyle/>
          <a:p>
            <a:pPr marL="342900" algn="l"/>
            <a:r>
              <a:rPr sz="2000" dirty="0">
                <a:latin typeface="微软雅黑" panose="020B0503020204020204" charset="-122"/>
                <a:ea typeface="微软雅黑" panose="020B0503020204020204" charset="-122"/>
                <a:cs typeface="微软雅黑" panose="020B0503020204020204" charset="-122"/>
              </a:rPr>
              <a:t>关键特征：</a:t>
            </a:r>
          </a:p>
          <a:p>
            <a:pPr marL="342900" algn="l">
              <a:buFont typeface="Arial"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rPr>
              <a:t> </a:t>
            </a:r>
            <a:r>
              <a:rPr sz="2000" dirty="0" err="1" smtClean="0">
                <a:latin typeface="微软雅黑" panose="020B0503020204020204" charset="-122"/>
                <a:ea typeface="微软雅黑" panose="020B0503020204020204" charset="-122"/>
                <a:cs typeface="微软雅黑" panose="020B0503020204020204" charset="-122"/>
              </a:rPr>
              <a:t>多个独立组件</a:t>
            </a:r>
            <a:endParaRPr sz="2000" dirty="0">
              <a:latin typeface="微软雅黑" panose="020B0503020204020204" charset="-122"/>
              <a:ea typeface="微软雅黑" panose="020B0503020204020204" charset="-122"/>
              <a:cs typeface="微软雅黑" panose="020B0503020204020204" charset="-122"/>
            </a:endParaRPr>
          </a:p>
          <a:p>
            <a:pPr marL="342900" algn="l">
              <a:buFont typeface="Arial"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rPr>
              <a:t> </a:t>
            </a:r>
            <a:r>
              <a:rPr sz="2000" dirty="0" err="1" smtClean="0">
                <a:latin typeface="微软雅黑" panose="020B0503020204020204" charset="-122"/>
                <a:ea typeface="微软雅黑" panose="020B0503020204020204" charset="-122"/>
                <a:cs typeface="微软雅黑" panose="020B0503020204020204" charset="-122"/>
              </a:rPr>
              <a:t>组件不是由所有用户共享的</a:t>
            </a:r>
            <a:endParaRPr sz="2000" dirty="0">
              <a:latin typeface="微软雅黑" panose="020B0503020204020204" charset="-122"/>
              <a:ea typeface="微软雅黑" panose="020B0503020204020204" charset="-122"/>
              <a:cs typeface="微软雅黑" panose="020B0503020204020204" charset="-122"/>
            </a:endParaRPr>
          </a:p>
          <a:p>
            <a:pPr marL="342900" algn="l">
              <a:buFont typeface="Arial"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rPr>
              <a:t> </a:t>
            </a:r>
            <a:r>
              <a:rPr sz="2000" dirty="0" err="1" smtClean="0">
                <a:latin typeface="微软雅黑" panose="020B0503020204020204" charset="-122"/>
                <a:ea typeface="微软雅黑" panose="020B0503020204020204" charset="-122"/>
                <a:cs typeface="微软雅黑" panose="020B0503020204020204" charset="-122"/>
              </a:rPr>
              <a:t>资源可能无法访问</a:t>
            </a:r>
            <a:endParaRPr sz="2000" dirty="0">
              <a:latin typeface="微软雅黑" panose="020B0503020204020204" charset="-122"/>
              <a:ea typeface="微软雅黑" panose="020B0503020204020204" charset="-122"/>
              <a:cs typeface="微软雅黑" panose="020B0503020204020204" charset="-122"/>
            </a:endParaRPr>
          </a:p>
          <a:p>
            <a:pPr marL="342900" algn="l">
              <a:buFont typeface="Arial"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rPr>
              <a:t> </a:t>
            </a:r>
            <a:r>
              <a:rPr sz="2000" dirty="0" err="1" smtClean="0">
                <a:latin typeface="微软雅黑" panose="020B0503020204020204" charset="-122"/>
                <a:ea typeface="微软雅黑" panose="020B0503020204020204" charset="-122"/>
                <a:cs typeface="微软雅黑" panose="020B0503020204020204" charset="-122"/>
              </a:rPr>
              <a:t>软件运行在不同处理器上的并发进程中</a:t>
            </a:r>
            <a:endParaRPr sz="2000" dirty="0">
              <a:latin typeface="微软雅黑" panose="020B0503020204020204" charset="-122"/>
              <a:ea typeface="微软雅黑" panose="020B0503020204020204" charset="-122"/>
              <a:cs typeface="微软雅黑" panose="020B0503020204020204" charset="-122"/>
            </a:endParaRPr>
          </a:p>
          <a:p>
            <a:pPr marL="342900" algn="l">
              <a:buFont typeface="Arial"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rPr>
              <a:t> </a:t>
            </a:r>
            <a:r>
              <a:rPr sz="2000" dirty="0" err="1" smtClean="0">
                <a:latin typeface="微软雅黑" panose="020B0503020204020204" charset="-122"/>
                <a:ea typeface="微软雅黑" panose="020B0503020204020204" charset="-122"/>
                <a:cs typeface="微软雅黑" panose="020B0503020204020204" charset="-122"/>
              </a:rPr>
              <a:t>多个控制点</a:t>
            </a:r>
            <a:endParaRPr sz="2000" dirty="0">
              <a:latin typeface="微软雅黑" panose="020B0503020204020204" charset="-122"/>
              <a:ea typeface="微软雅黑" panose="020B0503020204020204" charset="-122"/>
              <a:cs typeface="微软雅黑" panose="020B0503020204020204" charset="-122"/>
            </a:endParaRPr>
          </a:p>
          <a:p>
            <a:pPr marL="342900" algn="l">
              <a:buFont typeface="Arial" pitchFamily="34" charset="0"/>
              <a:buChar char="•"/>
            </a:pPr>
            <a:r>
              <a:rPr lang="zh-CN" altLang="en-US" sz="2000" dirty="0" smtClean="0">
                <a:latin typeface="微软雅黑" panose="020B0503020204020204" charset="-122"/>
                <a:ea typeface="微软雅黑" panose="020B0503020204020204" charset="-122"/>
                <a:cs typeface="微软雅黑" panose="020B0503020204020204" charset="-122"/>
              </a:rPr>
              <a:t> </a:t>
            </a:r>
            <a:r>
              <a:rPr sz="2000" dirty="0" err="1" smtClean="0">
                <a:latin typeface="微软雅黑" panose="020B0503020204020204" charset="-122"/>
                <a:ea typeface="微软雅黑" panose="020B0503020204020204" charset="-122"/>
                <a:cs typeface="微软雅黑" panose="020B0503020204020204" charset="-122"/>
              </a:rPr>
              <a:t>多个故障点</a:t>
            </a:r>
            <a:endParaRPr sz="2000" dirty="0">
              <a:latin typeface="微软雅黑" panose="020B0503020204020204" charset="-122"/>
              <a:ea typeface="微软雅黑" panose="020B0503020204020204" charset="-122"/>
              <a:cs typeface="微软雅黑" panose="020B0503020204020204" charset="-122"/>
            </a:endParaRPr>
          </a:p>
          <a:p>
            <a:pPr marL="342900" algn="l"/>
            <a:endParaRPr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58076" y="870139"/>
            <a:ext cx="7799671" cy="2826536"/>
          </a:xfrm>
          <a:prstGeom prst="rect">
            <a:avLst/>
          </a:prstGeom>
        </p:spPr>
        <p:txBody>
          <a:bodyPr wrap="square" lIns="48381" tIns="24190" rIns="48381" bIns="24190">
            <a:spAutoFit/>
          </a:bodyPr>
          <a:lstStyle/>
          <a:p>
            <a:pPr>
              <a:lnSpc>
                <a:spcPct val="150000"/>
              </a:lnSpc>
            </a:pPr>
            <a:r>
              <a:rPr lang="zh-CN" altLang="en-US" sz="1900" dirty="0" smtClean="0">
                <a:latin typeface="微软雅黑" panose="020B0503020204020204" charset="-122"/>
                <a:ea typeface="微软雅黑" panose="020B0503020204020204" charset="-122"/>
              </a:rPr>
              <a:t>中间件系统</a:t>
            </a:r>
            <a:endParaRPr lang="en-US" altLang="zh-CN" sz="1900" dirty="0" smtClean="0">
              <a:latin typeface="微软雅黑" panose="020B0503020204020204" charset="-122"/>
              <a:ea typeface="微软雅黑" panose="020B0503020204020204" charset="-122"/>
            </a:endParaRPr>
          </a:p>
          <a:p>
            <a:pPr fontAlgn="auto">
              <a:lnSpc>
                <a:spcPct val="100000"/>
              </a:lnSpc>
            </a:pPr>
            <a:r>
              <a:rPr lang="zh-CN" sz="1900" dirty="0" smtClean="0">
                <a:latin typeface="微软雅黑" panose="020B0503020204020204" charset="-122"/>
                <a:ea typeface="微软雅黑" panose="020B0503020204020204" charset="-122"/>
                <a:cs typeface="微软雅黑" panose="020B0503020204020204" charset="-122"/>
                <a:sym typeface="+mn-ea"/>
              </a:rPr>
              <a:t>中间</a:t>
            </a:r>
            <a:r>
              <a:rPr lang="zh-CN" sz="1900" dirty="0">
                <a:latin typeface="微软雅黑" panose="020B0503020204020204" charset="-122"/>
                <a:ea typeface="微软雅黑" panose="020B0503020204020204" charset="-122"/>
                <a:cs typeface="微软雅黑" panose="020B0503020204020204" charset="-122"/>
                <a:sym typeface="+mn-ea"/>
              </a:rPr>
              <a:t>件是一种</a:t>
            </a:r>
            <a:r>
              <a:rPr lang="zh-CN" sz="1900" dirty="0" smtClean="0">
                <a:latin typeface="微软雅黑" panose="020B0503020204020204" charset="-122"/>
                <a:ea typeface="微软雅黑" panose="020B0503020204020204" charset="-122"/>
                <a:cs typeface="微软雅黑" panose="020B0503020204020204" charset="-122"/>
                <a:sym typeface="+mn-ea"/>
              </a:rPr>
              <a:t>支持</a:t>
            </a:r>
            <a:r>
              <a:rPr lang="zh-CN" altLang="en-US" sz="1900" dirty="0" smtClean="0">
                <a:latin typeface="微软雅黑" panose="020B0503020204020204" charset="-122"/>
                <a:ea typeface="微软雅黑" panose="020B0503020204020204" charset="-122"/>
                <a:cs typeface="微软雅黑" panose="020B0503020204020204" charset="-122"/>
                <a:sym typeface="+mn-ea"/>
              </a:rPr>
              <a:t>交互</a:t>
            </a:r>
            <a:r>
              <a:rPr lang="zh-CN" sz="1900" dirty="0" smtClean="0">
                <a:latin typeface="微软雅黑" panose="020B0503020204020204" charset="-122"/>
                <a:ea typeface="微软雅黑" panose="020B0503020204020204" charset="-122"/>
                <a:cs typeface="微软雅黑" panose="020B0503020204020204" charset="-122"/>
                <a:sym typeface="+mn-ea"/>
              </a:rPr>
              <a:t>通信</a:t>
            </a:r>
            <a:r>
              <a:rPr lang="zh-CN" sz="1900" dirty="0">
                <a:latin typeface="微软雅黑" panose="020B0503020204020204" charset="-122"/>
                <a:ea typeface="微软雅黑" panose="020B0503020204020204" charset="-122"/>
                <a:cs typeface="微软雅黑" panose="020B0503020204020204" charset="-122"/>
                <a:sym typeface="+mn-ea"/>
              </a:rPr>
              <a:t>的软件</a:t>
            </a:r>
            <a:r>
              <a:rPr sz="1900" dirty="0">
                <a:latin typeface="微软雅黑" panose="020B0503020204020204" charset="-122"/>
                <a:ea typeface="微软雅黑" panose="020B0503020204020204" charset="-122"/>
                <a:cs typeface="微软雅黑" panose="020B0503020204020204" charset="-122"/>
                <a:sym typeface="+mn-ea"/>
              </a:rPr>
              <a:t>。</a:t>
            </a:r>
            <a:r>
              <a:rPr lang="zh-CN" sz="1900" dirty="0">
                <a:latin typeface="微软雅黑" panose="020B0503020204020204" charset="-122"/>
                <a:ea typeface="微软雅黑" panose="020B0503020204020204" charset="-122"/>
                <a:cs typeface="微软雅黑" panose="020B0503020204020204" charset="-122"/>
                <a:sym typeface="+mn-ea"/>
              </a:rPr>
              <a:t>它提供了一个</a:t>
            </a:r>
            <a:r>
              <a:rPr lang="en-US" altLang="zh-CN" sz="1900" dirty="0">
                <a:latin typeface="微软雅黑" panose="020B0503020204020204" charset="-122"/>
                <a:ea typeface="微软雅黑" panose="020B0503020204020204" charset="-122"/>
                <a:cs typeface="微软雅黑" panose="020B0503020204020204" charset="-122"/>
                <a:sym typeface="+mn-ea"/>
              </a:rPr>
              <a:t>API</a:t>
            </a:r>
            <a:r>
              <a:rPr lang="zh-CN" altLang="en-US" sz="1900" dirty="0">
                <a:latin typeface="微软雅黑" panose="020B0503020204020204" charset="-122"/>
                <a:ea typeface="微软雅黑" panose="020B0503020204020204" charset="-122"/>
                <a:cs typeface="微软雅黑" panose="020B0503020204020204" charset="-122"/>
                <a:sym typeface="+mn-ea"/>
              </a:rPr>
              <a:t>，将应用程序代码与底层网络通信格式和协议隔离开来。</a:t>
            </a:r>
          </a:p>
          <a:p>
            <a:pPr indent="0" fontAlgn="auto">
              <a:lnSpc>
                <a:spcPct val="100000"/>
              </a:lnSpc>
              <a:buFont typeface="Wingdings" panose="05000000000000000000" pitchFamily="2" charset="2"/>
              <a:buNone/>
            </a:pPr>
            <a:endParaRPr lang="en-US" altLang="zh-CN" sz="1900" dirty="0" smtClean="0">
              <a:latin typeface="微软雅黑" panose="020B0503020204020204" charset="-122"/>
              <a:ea typeface="微软雅黑" panose="020B0503020204020204" charset="-122"/>
              <a:cs typeface="微软雅黑" panose="020B0503020204020204" charset="-122"/>
              <a:sym typeface="+mn-ea"/>
            </a:endParaRPr>
          </a:p>
          <a:p>
            <a:pPr indent="0" fontAlgn="auto">
              <a:lnSpc>
                <a:spcPct val="100000"/>
              </a:lnSpc>
              <a:buFont typeface="Wingdings" panose="05000000000000000000" pitchFamily="2" charset="2"/>
              <a:buNone/>
            </a:pPr>
            <a:r>
              <a:rPr lang="zh-CN" sz="1900" dirty="0" smtClean="0">
                <a:latin typeface="微软雅黑" panose="020B0503020204020204" charset="-122"/>
                <a:ea typeface="微软雅黑" panose="020B0503020204020204" charset="-122"/>
                <a:cs typeface="微软雅黑" panose="020B0503020204020204" charset="-122"/>
                <a:sym typeface="+mn-ea"/>
              </a:rPr>
              <a:t>中间</a:t>
            </a:r>
            <a:r>
              <a:rPr lang="zh-CN" sz="1900" dirty="0">
                <a:latin typeface="微软雅黑" panose="020B0503020204020204" charset="-122"/>
                <a:ea typeface="微软雅黑" panose="020B0503020204020204" charset="-122"/>
                <a:cs typeface="微软雅黑" panose="020B0503020204020204" charset="-122"/>
                <a:sym typeface="+mn-ea"/>
              </a:rPr>
              <a:t>件系统通过在网络中创建统一和一致的错觉来实现各种形式的分布式。换句话说，所谓的</a:t>
            </a:r>
            <a:r>
              <a:rPr lang="en-US" altLang="zh-CN" sz="1900" dirty="0">
                <a:latin typeface="微软雅黑" panose="020B0503020204020204" charset="-122"/>
                <a:ea typeface="微软雅黑" panose="020B0503020204020204" charset="-122"/>
                <a:cs typeface="微软雅黑" panose="020B0503020204020204" charset="-122"/>
                <a:sym typeface="+mn-ea"/>
              </a:rPr>
              <a:t>“single-system image</a:t>
            </a:r>
            <a:r>
              <a:rPr lang="en-US" altLang="zh-CN" sz="1900" dirty="0" smtClean="0">
                <a:latin typeface="微软雅黑" panose="020B0503020204020204" charset="-122"/>
                <a:ea typeface="微软雅黑" panose="020B0503020204020204" charset="-122"/>
                <a:cs typeface="微软雅黑" panose="020B0503020204020204" charset="-122"/>
                <a:sym typeface="+mn-ea"/>
              </a:rPr>
              <a:t>”</a:t>
            </a:r>
            <a:r>
              <a:rPr lang="zh-CN" altLang="en-US" sz="1900" dirty="0" smtClean="0">
                <a:latin typeface="微软雅黑" panose="020B0503020204020204" charset="-122"/>
                <a:ea typeface="微软雅黑" panose="020B0503020204020204" charset="-122"/>
                <a:cs typeface="微软雅黑" panose="020B0503020204020204" charset="-122"/>
                <a:sym typeface="+mn-ea"/>
              </a:rPr>
              <a:t>。</a:t>
            </a:r>
            <a:endParaRPr lang="en-US" altLang="zh-CN" sz="1900" dirty="0" smtClean="0">
              <a:latin typeface="微软雅黑" panose="020B0503020204020204" charset="-122"/>
              <a:ea typeface="微软雅黑" panose="020B0503020204020204" charset="-122"/>
              <a:cs typeface="微软雅黑" panose="020B0503020204020204" charset="-122"/>
              <a:sym typeface="+mn-ea"/>
            </a:endParaRPr>
          </a:p>
          <a:p>
            <a:pPr indent="0" fontAlgn="auto">
              <a:lnSpc>
                <a:spcPct val="100000"/>
              </a:lnSpc>
              <a:buFont typeface="Wingdings" panose="05000000000000000000" pitchFamily="2" charset="2"/>
              <a:buNone/>
            </a:pPr>
            <a:endParaRPr lang="en-US" altLang="zh-CN" sz="1900" dirty="0">
              <a:latin typeface="微软雅黑" panose="020B0503020204020204" charset="-122"/>
              <a:ea typeface="微软雅黑" panose="020B0503020204020204" charset="-122"/>
              <a:cs typeface="微软雅黑" panose="020B0503020204020204" charset="-122"/>
              <a:sym typeface="+mn-ea"/>
            </a:endParaRPr>
          </a:p>
          <a:p>
            <a:pPr indent="0" fontAlgn="auto">
              <a:lnSpc>
                <a:spcPct val="100000"/>
              </a:lnSpc>
              <a:buFont typeface="Wingdings" panose="05000000000000000000" pitchFamily="2" charset="2"/>
              <a:buNone/>
            </a:pPr>
            <a:r>
              <a:rPr lang="zh-CN" altLang="en-US" sz="1900" dirty="0" smtClean="0">
                <a:latin typeface="微软雅黑" panose="020B0503020204020204" charset="-122"/>
                <a:ea typeface="微软雅黑" panose="020B0503020204020204" charset="-122"/>
                <a:cs typeface="微软雅黑" panose="020B0503020204020204" charset="-122"/>
              </a:rPr>
              <a:t>它们充当独立组件</a:t>
            </a:r>
            <a:r>
              <a:rPr lang="zh-CN" altLang="en-US" sz="1900" dirty="0">
                <a:latin typeface="微软雅黑" panose="020B0503020204020204" charset="-122"/>
                <a:ea typeface="微软雅黑" panose="020B0503020204020204" charset="-122"/>
                <a:cs typeface="微软雅黑" panose="020B0503020204020204" charset="-122"/>
              </a:rPr>
              <a:t>和过程之间的粘合剂。（例如客户端，服务器），通过</a:t>
            </a:r>
            <a:r>
              <a:rPr lang="zh-CN" altLang="en-US" sz="1900" dirty="0">
                <a:latin typeface="微软雅黑" panose="020B0503020204020204" charset="-122"/>
                <a:ea typeface="微软雅黑" panose="020B0503020204020204" charset="-122"/>
                <a:cs typeface="微软雅黑" panose="020B0503020204020204" charset="-122"/>
                <a:sym typeface="+mn-ea"/>
              </a:rPr>
              <a:t>在多个操作系统之上</a:t>
            </a:r>
            <a:r>
              <a:rPr lang="zh-CN" altLang="en-US" sz="1900" dirty="0" smtClean="0">
                <a:latin typeface="微软雅黑" panose="020B0503020204020204" charset="-122"/>
                <a:ea typeface="微软雅黑" panose="020B0503020204020204" charset="-122"/>
                <a:cs typeface="微软雅黑" panose="020B0503020204020204" charset="-122"/>
              </a:rPr>
              <a:t>提供普适服务</a:t>
            </a:r>
            <a:r>
              <a:rPr lang="zh-CN" altLang="en-US" sz="1900" dirty="0">
                <a:latin typeface="微软雅黑" panose="020B0503020204020204" charset="-122"/>
                <a:ea typeface="微软雅黑" panose="020B0503020204020204" charset="-122"/>
                <a:cs typeface="微软雅黑" panose="020B0503020204020204" charset="-122"/>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6371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671524" y="574283"/>
            <a:ext cx="7799671" cy="4210685"/>
          </a:xfrm>
          <a:prstGeom prst="rect">
            <a:avLst/>
          </a:prstGeom>
        </p:spPr>
        <p:txBody>
          <a:bodyPr wrap="square" lIns="48381" tIns="24190" rIns="48381" bIns="24190">
            <a:spAutoFit/>
          </a:bodyPr>
          <a:lstStyle/>
          <a:p>
            <a:pPr>
              <a:lnSpc>
                <a:spcPct val="150000"/>
              </a:lnSpc>
            </a:pPr>
            <a:r>
              <a:rPr lang="zh-CN" sz="1900" dirty="0" smtClean="0">
                <a:latin typeface="微软雅黑" panose="020B0503020204020204" charset="-122"/>
                <a:ea typeface="微软雅黑" panose="020B0503020204020204" charset="-122"/>
              </a:rPr>
              <a:t>三种中间件系统：面向事务的中间件、面向消息的中间件和面向对象的中间件</a:t>
            </a:r>
          </a:p>
          <a:p>
            <a:pPr fontAlgn="auto">
              <a:lnSpc>
                <a:spcPct val="100000"/>
              </a:lnSpc>
              <a:buFont typeface="Wingdings" panose="05000000000000000000" pitchFamily="2" charset="2"/>
              <a:buChar char="l"/>
            </a:pPr>
            <a:r>
              <a:rPr lang="zh-CN" altLang="en-US" sz="1900" dirty="0" smtClean="0">
                <a:latin typeface="微软雅黑" panose="020B0503020204020204" charset="-122"/>
                <a:ea typeface="微软雅黑" panose="020B0503020204020204" charset="-122"/>
              </a:rPr>
              <a:t>  </a:t>
            </a:r>
            <a:r>
              <a:rPr lang="zh-CN" sz="1900" dirty="0" smtClean="0">
                <a:latin typeface="微软雅黑" panose="020B0503020204020204" charset="-122"/>
                <a:ea typeface="微软雅黑" panose="020B0503020204020204" charset="-122"/>
              </a:rPr>
              <a:t>面向事务的中间件支持涉及数据库应用程序的并行计算。</a:t>
            </a:r>
          </a:p>
          <a:p>
            <a:pPr fontAlgn="auto">
              <a:lnSpc>
                <a:spcPct val="100000"/>
              </a:lnSpc>
              <a:buFont typeface="Wingdings" panose="05000000000000000000" pitchFamily="2" charset="2"/>
              <a:buChar char="l"/>
            </a:pPr>
            <a:r>
              <a:rPr lang="zh-CN" altLang="en-US" sz="1900" dirty="0" smtClean="0">
                <a:latin typeface="微软雅黑" panose="020B0503020204020204" charset="-122"/>
                <a:ea typeface="微软雅黑" panose="020B0503020204020204" charset="-122"/>
              </a:rPr>
              <a:t>  </a:t>
            </a:r>
            <a:r>
              <a:rPr lang="zh-CN" sz="1900" dirty="0" smtClean="0">
                <a:latin typeface="微软雅黑" panose="020B0503020204020204" charset="-122"/>
                <a:ea typeface="微软雅黑" panose="020B0503020204020204" charset="-122"/>
              </a:rPr>
              <a:t>面向消息中间件支持分布式组件之间可靠的异步通信。</a:t>
            </a:r>
          </a:p>
          <a:p>
            <a:pPr fontAlgn="auto">
              <a:lnSpc>
                <a:spcPct val="100000"/>
              </a:lnSpc>
              <a:buFont typeface="Wingdings" panose="05000000000000000000" pitchFamily="2" charset="2"/>
              <a:buChar char="l"/>
            </a:pPr>
            <a:r>
              <a:rPr lang="zh-CN" altLang="en-US" sz="1900" dirty="0" smtClean="0">
                <a:latin typeface="微软雅黑" panose="020B0503020204020204" charset="-122"/>
                <a:ea typeface="微软雅黑" panose="020B0503020204020204" charset="-122"/>
              </a:rPr>
              <a:t>  </a:t>
            </a:r>
            <a:r>
              <a:rPr lang="zh-CN" sz="1900" dirty="0" smtClean="0">
                <a:latin typeface="微软雅黑" panose="020B0503020204020204" charset="-122"/>
                <a:ea typeface="微软雅黑" panose="020B0503020204020204" charset="-122"/>
              </a:rPr>
              <a:t>面向对象的中间件系统是基于</a:t>
            </a:r>
            <a:r>
              <a:rPr lang="zh-CN" altLang="en-US" sz="1900" dirty="0" smtClean="0">
                <a:latin typeface="微软雅黑" panose="020B0503020204020204" charset="-122"/>
                <a:ea typeface="微软雅黑" panose="020B0503020204020204" charset="-122"/>
              </a:rPr>
              <a:t>面向</a:t>
            </a:r>
            <a:r>
              <a:rPr lang="zh-CN" sz="1900" dirty="0" smtClean="0">
                <a:latin typeface="微软雅黑" panose="020B0503020204020204" charset="-122"/>
                <a:ea typeface="微软雅黑" panose="020B0503020204020204" charset="-122"/>
              </a:rPr>
              <a:t>对象</a:t>
            </a:r>
            <a:r>
              <a:rPr lang="zh-CN" altLang="en-US" sz="1900" dirty="0" smtClean="0">
                <a:latin typeface="微软雅黑" panose="020B0503020204020204" charset="-122"/>
                <a:ea typeface="微软雅黑" panose="020B0503020204020204" charset="-122"/>
              </a:rPr>
              <a:t>范式的，并且主要支持组件间的同步通信。</a:t>
            </a:r>
          </a:p>
          <a:p>
            <a:pPr indent="0" fontAlgn="auto">
              <a:lnSpc>
                <a:spcPct val="100000"/>
              </a:lnSpc>
              <a:buFont typeface="Wingdings" panose="05000000000000000000" pitchFamily="2" charset="2"/>
              <a:buNone/>
            </a:pPr>
            <a:endParaRPr lang="zh-CN" altLang="en-US" sz="1900" dirty="0" smtClean="0">
              <a:latin typeface="微软雅黑" panose="020B0503020204020204" charset="-122"/>
              <a:ea typeface="微软雅黑" panose="020B0503020204020204" charset="-122"/>
            </a:endParaRPr>
          </a:p>
          <a:p>
            <a:pPr algn="l" fontAlgn="auto">
              <a:lnSpc>
                <a:spcPct val="150000"/>
              </a:lnSpc>
            </a:pPr>
            <a:r>
              <a:rPr lang="zh-CN" sz="1900" dirty="0" smtClean="0">
                <a:latin typeface="微软雅黑" panose="020B0503020204020204" charset="-122"/>
                <a:ea typeface="微软雅黑" panose="020B0503020204020204" charset="-122"/>
              </a:rPr>
              <a:t>目前最流行的面向对象中间件包括CORBA、CIM、和EJB（基于CORBA的中间件系统），也称为面向对象的中间件。</a:t>
            </a:r>
          </a:p>
          <a:p>
            <a:pPr algn="l" fontAlgn="auto">
              <a:lnSpc>
                <a:spcPct val="100000"/>
              </a:lnSpc>
              <a:buFont typeface="Wingdings" panose="05000000000000000000" pitchFamily="2" charset="2"/>
              <a:buChar char="l"/>
            </a:pPr>
            <a:r>
              <a:rPr lang="zh-CN" altLang="en-US" sz="1900" dirty="0" smtClean="0">
                <a:latin typeface="微软雅黑" panose="020B0503020204020204" charset="-122"/>
                <a:ea typeface="微软雅黑" panose="020B0503020204020204" charset="-122"/>
              </a:rPr>
              <a:t>  </a:t>
            </a:r>
            <a:r>
              <a:rPr lang="zh-CN" sz="1900" dirty="0" smtClean="0">
                <a:latin typeface="微软雅黑" panose="020B0503020204020204" charset="-122"/>
                <a:ea typeface="微软雅黑" panose="020B0503020204020204" charset="-122"/>
              </a:rPr>
              <a:t>基于远程过程过程调用（RPC）基础</a:t>
            </a:r>
          </a:p>
          <a:p>
            <a:pPr algn="l" fontAlgn="auto">
              <a:lnSpc>
                <a:spcPct val="100000"/>
              </a:lnSpc>
              <a:buFont typeface="Wingdings" panose="05000000000000000000" pitchFamily="2" charset="2"/>
              <a:buChar char="l"/>
            </a:pPr>
            <a:r>
              <a:rPr lang="zh-CN" altLang="en-US" sz="1900" dirty="0" smtClean="0">
                <a:latin typeface="微软雅黑" panose="020B0503020204020204" charset="-122"/>
                <a:ea typeface="微软雅黑" panose="020B0503020204020204" charset="-122"/>
              </a:rPr>
              <a:t>  </a:t>
            </a:r>
            <a:r>
              <a:rPr lang="zh-CN" sz="1900" dirty="0" smtClean="0">
                <a:latin typeface="微软雅黑" panose="020B0503020204020204" charset="-122"/>
                <a:ea typeface="微软雅黑" panose="020B0503020204020204" charset="-122"/>
              </a:rPr>
              <a:t>扩展了RPC框架，引入了面向对象的机制。</a:t>
            </a:r>
          </a:p>
          <a:p>
            <a:pPr algn="l">
              <a:lnSpc>
                <a:spcPct val="100000"/>
              </a:lnSpc>
              <a:buFont typeface="Wingdings" panose="05000000000000000000" pitchFamily="2" charset="2"/>
              <a:buChar char="l"/>
            </a:pPr>
            <a:endParaRPr lang="zh-CN" sz="1900" dirty="0" smtClean="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25" y="-507644"/>
            <a:ext cx="1005093" cy="1005062"/>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椭圆 2"/>
          <p:cNvSpPr/>
          <p:nvPr/>
        </p:nvSpPr>
        <p:spPr>
          <a:xfrm>
            <a:off x="-491125" y="-491031"/>
            <a:ext cx="982250" cy="982220"/>
          </a:xfrm>
          <a:prstGeom prst="ellipse">
            <a:avLst/>
          </a:prstGeom>
          <a:solidFill>
            <a:srgbClr val="7A4AAA"/>
          </a:solid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4" name="椭圆 3"/>
          <p:cNvSpPr/>
          <p:nvPr/>
        </p:nvSpPr>
        <p:spPr>
          <a:xfrm rot="16200000" flipV="1">
            <a:off x="-124679" y="559704"/>
            <a:ext cx="489799" cy="489814"/>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5" name="椭圆 4"/>
          <p:cNvSpPr/>
          <p:nvPr/>
        </p:nvSpPr>
        <p:spPr>
          <a:xfrm rot="16200000" flipV="1">
            <a:off x="-106587" y="568680"/>
            <a:ext cx="468030" cy="468044"/>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95951" y="223478"/>
            <a:ext cx="378000" cy="377988"/>
          </a:xfrm>
          <a:prstGeom prst="ellipse">
            <a:avLst/>
          </a:prstGeom>
          <a:solidFill>
            <a:srgbClr val="001279"/>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rot="665877">
            <a:off x="540138" y="-254845"/>
            <a:ext cx="382820" cy="382808"/>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rot="665877">
            <a:off x="542919" y="-248759"/>
            <a:ext cx="373004" cy="372993"/>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1054191" y="156646"/>
            <a:ext cx="4879958" cy="417195"/>
          </a:xfrm>
          <a:prstGeom prst="rect">
            <a:avLst/>
          </a:prstGeom>
          <a:noFill/>
        </p:spPr>
        <p:txBody>
          <a:bodyPr wrap="square" lIns="48381" tIns="24190" rIns="48381" bIns="24190"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5  </a:t>
            </a:r>
            <a:r>
              <a:rPr lang="zh-CN" altLang="en-US" sz="2400" dirty="0">
                <a:latin typeface="黑体" panose="02010609060101010101" pitchFamily="49" charset="-122"/>
                <a:ea typeface="黑体" panose="02010609060101010101" pitchFamily="49" charset="-122"/>
                <a:sym typeface="+mn-ea"/>
              </a:rPr>
              <a:t>分布式计算结构</a:t>
            </a:r>
            <a:endParaRPr kumimoji="1" lang="en-US" altLang="zh-CN" sz="2400" dirty="0" smtClean="0">
              <a:latin typeface="微软雅黑 Light" panose="020B0502040204020203" charset="-122"/>
              <a:ea typeface="微软雅黑 Light" panose="020B0502040204020203" charset="-122"/>
              <a:cs typeface="微软雅黑 Light" panose="020B0502040204020203" charset="-122"/>
            </a:endParaRPr>
          </a:p>
        </p:txBody>
      </p:sp>
      <p:cxnSp>
        <p:nvCxnSpPr>
          <p:cNvPr id="11" name="直接连接符 13"/>
          <p:cNvCxnSpPr/>
          <p:nvPr/>
        </p:nvCxnSpPr>
        <p:spPr>
          <a:xfrm>
            <a:off x="1118115" y="506809"/>
            <a:ext cx="443557"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1126" y="656098"/>
            <a:ext cx="8183230" cy="417162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48381" tIns="24190" rIns="48381" bIns="24190" rtlCol="0" anchor="ctr"/>
          <a:lstStyle/>
          <a:p>
            <a:pPr algn="ctr"/>
            <a:endParaRPr kumimoji="1" lang="zh-CN" altLang="en-US">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671524" y="817736"/>
            <a:ext cx="7799671" cy="463550"/>
          </a:xfrm>
          <a:prstGeom prst="rect">
            <a:avLst/>
          </a:prstGeom>
        </p:spPr>
        <p:txBody>
          <a:bodyPr wrap="square" lIns="48381" tIns="24190" rIns="48381" bIns="24190">
            <a:spAutoFit/>
          </a:bodyPr>
          <a:lstStyle/>
          <a:p>
            <a:pPr indent="0">
              <a:lnSpc>
                <a:spcPct val="150000"/>
              </a:lnSpc>
              <a:buFont typeface="Wingdings" panose="05000000000000000000" pitchFamily="2" charset="2"/>
              <a:buNone/>
            </a:pPr>
            <a:r>
              <a:rPr lang="zh-CN" sz="1800" dirty="0" smtClean="0">
                <a:latin typeface="微软雅黑" panose="020B0503020204020204" charset="-122"/>
                <a:ea typeface="微软雅黑" panose="020B0503020204020204" charset="-122"/>
              </a:rPr>
              <a:t>例：基于</a:t>
            </a:r>
            <a:r>
              <a:rPr lang="en-US" altLang="zh-CN" sz="1800" dirty="0" smtClean="0">
                <a:latin typeface="微软雅黑" panose="020B0503020204020204" charset="-122"/>
                <a:ea typeface="微软雅黑" panose="020B0503020204020204" charset="-122"/>
              </a:rPr>
              <a:t>CORBA</a:t>
            </a:r>
            <a:r>
              <a:rPr lang="zh-CN" altLang="en-US" sz="1800" dirty="0" smtClean="0">
                <a:latin typeface="微软雅黑" panose="020B0503020204020204" charset="-122"/>
                <a:ea typeface="微软雅黑" panose="020B0503020204020204" charset="-122"/>
              </a:rPr>
              <a:t>的分布式</a:t>
            </a:r>
            <a:r>
              <a:rPr lang="zh-CN" sz="1800" dirty="0" smtClean="0">
                <a:latin typeface="微软雅黑" panose="020B0503020204020204" charset="-122"/>
                <a:ea typeface="微软雅黑" panose="020B0503020204020204" charset="-122"/>
              </a:rPr>
              <a:t>中间件</a:t>
            </a:r>
            <a:endParaRPr lang="zh-CN" sz="1800" dirty="0">
              <a:latin typeface="微软雅黑" panose="020B0503020204020204" charset="-122"/>
              <a:ea typeface="微软雅黑" panose="020B0503020204020204" charset="-122"/>
              <a:cs typeface="微软雅黑" panose="020B0503020204020204" charset="-122"/>
            </a:endParaRPr>
          </a:p>
        </p:txBody>
      </p:sp>
      <p:pic>
        <p:nvPicPr>
          <p:cNvPr id="14" name="图片 13" descr="$$UISRJ}S13OU[KPOH7I@BB"/>
          <p:cNvPicPr>
            <a:picLocks noChangeAspect="1"/>
          </p:cNvPicPr>
          <p:nvPr/>
        </p:nvPicPr>
        <p:blipFill>
          <a:blip r:embed="rId2"/>
          <a:stretch>
            <a:fillRect/>
          </a:stretch>
        </p:blipFill>
        <p:spPr>
          <a:xfrm>
            <a:off x="666393" y="1307464"/>
            <a:ext cx="7395567" cy="341358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240</TotalTime>
  <Words>1079</Words>
  <Application>Microsoft Office PowerPoint</Application>
  <PresentationFormat>全屏显示(16:9)</PresentationFormat>
  <Paragraphs>127</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QQQ</cp:lastModifiedBy>
  <cp:revision>411</cp:revision>
  <dcterms:created xsi:type="dcterms:W3CDTF">2018-05-31T09:11:00Z</dcterms:created>
  <dcterms:modified xsi:type="dcterms:W3CDTF">2019-03-07T07:32:03Z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