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29" r:id="rId2"/>
    <p:sldId id="331" r:id="rId3"/>
    <p:sldId id="419" r:id="rId4"/>
    <p:sldId id="356" r:id="rId5"/>
    <p:sldId id="262" r:id="rId6"/>
    <p:sldId id="263" r:id="rId7"/>
    <p:sldId id="264" r:id="rId8"/>
    <p:sldId id="265" r:id="rId9"/>
    <p:sldId id="366" r:id="rId10"/>
    <p:sldId id="367" r:id="rId11"/>
    <p:sldId id="378" r:id="rId12"/>
    <p:sldId id="380" r:id="rId13"/>
    <p:sldId id="368" r:id="rId14"/>
    <p:sldId id="369" r:id="rId15"/>
    <p:sldId id="371" r:id="rId16"/>
    <p:sldId id="372" r:id="rId17"/>
    <p:sldId id="373" r:id="rId18"/>
    <p:sldId id="374" r:id="rId19"/>
    <p:sldId id="381" r:id="rId20"/>
    <p:sldId id="266" r:id="rId21"/>
    <p:sldId id="375" r:id="rId22"/>
    <p:sldId id="376" r:id="rId23"/>
    <p:sldId id="418" r:id="rId24"/>
    <p:sldId id="383" r:id="rId25"/>
    <p:sldId id="384" r:id="rId26"/>
    <p:sldId id="382" r:id="rId27"/>
    <p:sldId id="269" r:id="rId28"/>
    <p:sldId id="386" r:id="rId29"/>
    <p:sldId id="387" r:id="rId30"/>
    <p:sldId id="388" r:id="rId31"/>
    <p:sldId id="389" r:id="rId32"/>
    <p:sldId id="395" r:id="rId33"/>
    <p:sldId id="397" r:id="rId34"/>
    <p:sldId id="398" r:id="rId35"/>
    <p:sldId id="399" r:id="rId36"/>
    <p:sldId id="400" r:id="rId37"/>
    <p:sldId id="401" r:id="rId38"/>
    <p:sldId id="402" r:id="rId39"/>
    <p:sldId id="403" r:id="rId40"/>
    <p:sldId id="404" r:id="rId41"/>
    <p:sldId id="40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276D1-F085-4E13-A3F8-2CD9E2B061F5}" type="datetimeFigureOut">
              <a:rPr lang="zh-CN" altLang="en-US" smtClean="0"/>
              <a:pPr/>
              <a:t>2019/3/14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2B0EC-7C60-46CE-94D2-5D2088D46F55}" type="slidenum">
              <a:rPr lang="zh-CN" altLang="en-US" smtClean="0"/>
              <a:pPr/>
              <a:t>‹#›</a:t>
            </a:fld>
            <a:endParaRPr lang="zh-CN" altLang="en-US"/>
          </a:p>
        </p:txBody>
      </p:sp>
    </p:spTree>
    <p:extLst>
      <p:ext uri="{BB962C8B-B14F-4D97-AF65-F5344CB8AC3E}">
        <p14:creationId xmlns:p14="http://schemas.microsoft.com/office/powerpoint/2010/main" xmlns="" val="388989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xmlns="" id="{9204F08F-A29F-4530-ACBA-CCB8ADF639E2}"/>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CAC37103-8615-40FE-8053-7DEC56256DE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195" name="Rectangle 2">
            <a:extLst>
              <a:ext uri="{FF2B5EF4-FFF2-40B4-BE49-F238E27FC236}">
                <a16:creationId xmlns:a16="http://schemas.microsoft.com/office/drawing/2014/main" xmlns="" id="{A79031E7-3188-4ED8-A32A-1B352C62B44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xmlns="" id="{984647CF-9323-4D77-988D-A0AA018F912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xmlns="" id="{2C458185-14B0-4874-B303-6B2CBED7AE98}"/>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7E81AE6-2DFD-4916-A714-60D70A4831CE}"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2291" name="Rectangle 2">
            <a:extLst>
              <a:ext uri="{FF2B5EF4-FFF2-40B4-BE49-F238E27FC236}">
                <a16:creationId xmlns:a16="http://schemas.microsoft.com/office/drawing/2014/main" xmlns="" id="{6D9CC3FC-DD52-4E3B-9730-C480BCA1CFE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xmlns="" id="{3CC6A10C-30BD-47DD-B29B-682522B8927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xmlns="" id="{2801F42A-352B-4F6E-A068-416D50C3924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16BE6020-6E7E-4216-8322-E27AA85524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5363" name="Rectangle 2">
            <a:extLst>
              <a:ext uri="{FF2B5EF4-FFF2-40B4-BE49-F238E27FC236}">
                <a16:creationId xmlns:a16="http://schemas.microsoft.com/office/drawing/2014/main" xmlns="" id="{817ADF6B-9D92-4C88-8733-00A309C22A6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xmlns="" id="{42A97848-29E3-4E8B-B745-EA9D5BB191E7}"/>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xmlns="" id="{1609DFAC-FFBB-4829-B7E0-A1BE0EE1047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58FDA6E-97AE-429E-8836-C7EE6F189A3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7411" name="Rectangle 2">
            <a:extLst>
              <a:ext uri="{FF2B5EF4-FFF2-40B4-BE49-F238E27FC236}">
                <a16:creationId xmlns:a16="http://schemas.microsoft.com/office/drawing/2014/main" xmlns="" id="{7A6331FB-C847-4C71-8DCA-2DE1B7EE0EB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xmlns="" id="{17ABE4B2-AD14-4E52-901E-E1A801862B73}"/>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xmlns="" id="{F9E498E1-A59B-4744-81E2-13D5A320FF6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3E0C39CF-6D60-4FE3-A3D9-A9FC27BFF06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9459" name="Rectangle 2">
            <a:extLst>
              <a:ext uri="{FF2B5EF4-FFF2-40B4-BE49-F238E27FC236}">
                <a16:creationId xmlns:a16="http://schemas.microsoft.com/office/drawing/2014/main" xmlns="" id="{17ED5E3E-B416-4826-9D60-CCBAE9AE471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xmlns="" id="{BC6DB7BF-F490-4279-A575-E251188196DC}"/>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12D05B37-4305-4ED2-AF50-C93D8CB6F7A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B1C5D4D6-87F2-497D-B5E3-11E2B5C4D0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1507" name="Rectangle 2">
            <a:extLst>
              <a:ext uri="{FF2B5EF4-FFF2-40B4-BE49-F238E27FC236}">
                <a16:creationId xmlns:a16="http://schemas.microsoft.com/office/drawing/2014/main" xmlns="" id="{65061539-1692-4AE3-9564-091D6CAB945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EA857D0F-4202-4B10-90B5-C008CFF889E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B115FD76-3707-47B1-9CBD-02F0A058BB46}"/>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92DD7202-BFFB-4100-A119-6F9EEC5AB7D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5843" name="Rectangle 2">
            <a:extLst>
              <a:ext uri="{FF2B5EF4-FFF2-40B4-BE49-F238E27FC236}">
                <a16:creationId xmlns:a16="http://schemas.microsoft.com/office/drawing/2014/main" xmlns="" id="{21B8B3CD-C570-4F4C-A8AA-BB15A28745E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xmlns="" id="{FE2D81E8-2D44-409F-9D44-E1355ACDA80E}"/>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23096DAE-5505-4781-B90F-E64CF76947DB}"/>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4213" rtl="0" eaLnBrk="1" fontAlgn="base" latinLnBrk="0" hangingPunct="1">
              <a:lnSpc>
                <a:spcPct val="100000"/>
              </a:lnSpc>
              <a:spcBef>
                <a:spcPct val="0"/>
              </a:spcBef>
              <a:spcAft>
                <a:spcPct val="0"/>
              </a:spcAft>
              <a:buClrTx/>
              <a:buSzTx/>
              <a:buFontTx/>
              <a:buNone/>
              <a:tabLst/>
              <a:defRPr/>
            </a:pPr>
            <a:fld id="{4264A52E-8488-4F2D-84B0-A61706D6B9F4}"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微软雅黑" panose="020B0503020204020204" pitchFamily="34" charset="-122"/>
                <a:cs typeface="+mn-cs"/>
              </a:rPr>
              <a:pPr marL="0" marR="0" lvl="0" indent="0" algn="r" defTabSz="684213"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4035" name="Rectangle 2">
            <a:extLst>
              <a:ext uri="{FF2B5EF4-FFF2-40B4-BE49-F238E27FC236}">
                <a16:creationId xmlns:a16="http://schemas.microsoft.com/office/drawing/2014/main" xmlns="" id="{4C64DA93-BEF4-4BED-83AE-18B0F14F5E7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AA2150E2-8EC4-497A-A15A-00913557AAF2}"/>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9B0F2710-0B65-4EEF-AA0A-AC3F816D44FF}"/>
              </a:ext>
            </a:extLst>
          </p:cNvPr>
          <p:cNvSpPr/>
          <p:nvPr/>
        </p:nvSpPr>
        <p:spPr>
          <a:xfrm>
            <a:off x="1328738" y="1701800"/>
            <a:ext cx="3667125" cy="3667125"/>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a16="http://schemas.microsoft.com/office/drawing/2014/main" xmlns="" id="{F13A0882-274E-4EF0-A9D8-8522CC291C07}"/>
              </a:ext>
            </a:extLst>
          </p:cNvPr>
          <p:cNvSpPr/>
          <p:nvPr/>
        </p:nvSpPr>
        <p:spPr>
          <a:xfrm>
            <a:off x="1106436" y="4714304"/>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a16="http://schemas.microsoft.com/office/drawing/2014/main" xmlns="" id="{5379807B-7FE2-483D-9630-A2416800F2C0}"/>
              </a:ext>
            </a:extLst>
          </p:cNvPr>
          <p:cNvSpPr/>
          <p:nvPr/>
        </p:nvSpPr>
        <p:spPr>
          <a:xfrm rot="16200000" flipV="1">
            <a:off x="4359071" y="1261415"/>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a16="http://schemas.microsoft.com/office/drawing/2014/main" xmlns="" id="{F642ACD6-7392-46FA-A474-C6844FFAE1F7}"/>
              </a:ext>
            </a:extLst>
          </p:cNvPr>
          <p:cNvSpPr/>
          <p:nvPr/>
        </p:nvSpPr>
        <p:spPr>
          <a:xfrm>
            <a:off x="-477564" y="-763220"/>
            <a:ext cx="1548000" cy="1547952"/>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9464913A-4198-4936-91A5-D22D372FE02C}"/>
              </a:ext>
            </a:extLst>
          </p:cNvPr>
          <p:cNvSpPr/>
          <p:nvPr/>
        </p:nvSpPr>
        <p:spPr>
          <a:xfrm rot="665877">
            <a:off x="4551305" y="6404816"/>
            <a:ext cx="1154260" cy="11542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a16="http://schemas.microsoft.com/office/drawing/2014/main" xmlns="" id="{18EAFA03-7713-48DD-9C9F-692270596662}"/>
              </a:ext>
            </a:extLst>
          </p:cNvPr>
          <p:cNvSpPr/>
          <p:nvPr/>
        </p:nvSpPr>
        <p:spPr>
          <a:xfrm>
            <a:off x="-495300" y="3643313"/>
            <a:ext cx="990600" cy="9906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a16="http://schemas.microsoft.com/office/drawing/2014/main" xmlns="" id="{84883585-928C-44A3-9151-8FB1D7053FF7}"/>
              </a:ext>
            </a:extLst>
          </p:cNvPr>
          <p:cNvSpPr/>
          <p:nvPr/>
        </p:nvSpPr>
        <p:spPr>
          <a:xfrm>
            <a:off x="11418000" y="565896"/>
            <a:ext cx="1548000" cy="1547952"/>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cxnSp>
        <p:nvCxnSpPr>
          <p:cNvPr id="11" name="直接连接符 10">
            <a:extLst>
              <a:ext uri="{FF2B5EF4-FFF2-40B4-BE49-F238E27FC236}">
                <a16:creationId xmlns:a16="http://schemas.microsoft.com/office/drawing/2014/main" xmlns="" id="{E26C5F0F-A73C-4E00-B28A-70E65F362272}"/>
              </a:ext>
            </a:extLst>
          </p:cNvPr>
          <p:cNvCxnSpPr/>
          <p:nvPr/>
        </p:nvCxnSpPr>
        <p:spPr>
          <a:xfrm>
            <a:off x="5345113" y="3602038"/>
            <a:ext cx="68262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296055" y="2067216"/>
            <a:ext cx="5714693" cy="1547952"/>
          </a:xfrm>
        </p:spPr>
        <p:txBody>
          <a:bodyPr anchor="b">
            <a:normAutofit/>
          </a:bodyPr>
          <a:lstStyle>
            <a:lvl1pPr marL="0" algn="l" defTabSz="913530" rtl="0" eaLnBrk="1" latinLnBrk="0" hangingPunct="1">
              <a:defRPr lang="en-US" sz="4667" kern="1200" dirty="0">
                <a:solidFill>
                  <a:schemeClr val="tx1">
                    <a:lumMod val="75000"/>
                    <a:lumOff val="25000"/>
                  </a:schemeClr>
                </a:solidFill>
                <a:latin typeface="黑体" panose="02010609060101010101" pitchFamily="49" charset="-122"/>
                <a:ea typeface="黑体" panose="02010609060101010101" pitchFamily="49" charset="-122"/>
                <a:cs typeface="微软雅黑" panose="020B050302020402020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14169" y="3844078"/>
            <a:ext cx="5206652" cy="506499"/>
          </a:xfrm>
        </p:spPr>
        <p:txBody>
          <a:bodyPr/>
          <a:lstStyle>
            <a:lvl1pPr marL="0" indent="0" algn="ctr">
              <a:buNone/>
              <a:defRPr sz="2400"/>
            </a:lvl1pPr>
            <a:lvl2pPr marL="456919" indent="0" algn="ctr">
              <a:buNone/>
              <a:defRPr sz="2000"/>
            </a:lvl2pPr>
            <a:lvl3pPr marL="914286" indent="0" algn="ctr">
              <a:buNone/>
              <a:defRPr sz="1733"/>
            </a:lvl3pPr>
            <a:lvl4pPr marL="1371206" indent="0" algn="ctr">
              <a:buNone/>
              <a:defRPr sz="1600"/>
            </a:lvl4pPr>
            <a:lvl5pPr marL="1828573" indent="0" algn="ctr">
              <a:buNone/>
              <a:defRPr sz="1600"/>
            </a:lvl5pPr>
            <a:lvl6pPr marL="2285492" indent="0" algn="ctr">
              <a:buNone/>
              <a:defRPr sz="1600"/>
            </a:lvl6pPr>
            <a:lvl7pPr marL="2742859" indent="0" algn="ctr">
              <a:buNone/>
              <a:defRPr sz="1600"/>
            </a:lvl7pPr>
            <a:lvl8pPr marL="3199779" indent="0" algn="ctr">
              <a:buNone/>
              <a:defRPr sz="1600"/>
            </a:lvl8pPr>
            <a:lvl9pPr marL="3657146" indent="0" algn="ctr">
              <a:buNone/>
              <a:defRPr sz="1600"/>
            </a:lvl9pPr>
          </a:lstStyle>
          <a:p>
            <a:r>
              <a:rPr lang="zh-CN" altLang="en-US"/>
              <a:t>单击此处编辑母版副标题样式</a:t>
            </a:r>
            <a:endParaRPr lang="en-US" dirty="0"/>
          </a:p>
        </p:txBody>
      </p:sp>
      <p:sp>
        <p:nvSpPr>
          <p:cNvPr id="12" name="Date Placeholder 3">
            <a:extLst>
              <a:ext uri="{FF2B5EF4-FFF2-40B4-BE49-F238E27FC236}">
                <a16:creationId xmlns:a16="http://schemas.microsoft.com/office/drawing/2014/main" xmlns="" id="{FC587415-C1D0-431B-B1E4-F70A053D6A25}"/>
              </a:ext>
            </a:extLst>
          </p:cNvPr>
          <p:cNvSpPr>
            <a:spLocks noGrp="1"/>
          </p:cNvSpPr>
          <p:nvPr>
            <p:ph type="dt" sz="half" idx="10"/>
          </p:nvPr>
        </p:nvSpPr>
        <p:spPr/>
        <p:txBody>
          <a:bodyPr/>
          <a:lstStyle>
            <a:lvl1pPr>
              <a:defRPr/>
            </a:lvl1pPr>
          </a:lstStyle>
          <a:p>
            <a:pPr>
              <a:defRPr/>
            </a:pPr>
            <a:endParaRPr lang="en-US" altLang="zh-CN"/>
          </a:p>
        </p:txBody>
      </p:sp>
      <p:sp>
        <p:nvSpPr>
          <p:cNvPr id="13" name="Footer Placeholder 4">
            <a:extLst>
              <a:ext uri="{FF2B5EF4-FFF2-40B4-BE49-F238E27FC236}">
                <a16:creationId xmlns:a16="http://schemas.microsoft.com/office/drawing/2014/main" xmlns="" id="{F38D4DBB-E1F5-4C67-A07F-3A8F0ADC859A}"/>
              </a:ext>
            </a:extLst>
          </p:cNvPr>
          <p:cNvSpPr>
            <a:spLocks noGrp="1"/>
          </p:cNvSpPr>
          <p:nvPr>
            <p:ph type="ftr" sz="quarter" idx="11"/>
          </p:nvPr>
        </p:nvSpPr>
        <p:spPr/>
        <p:txBody>
          <a:bodyPr/>
          <a:lstStyle>
            <a:lvl1pPr>
              <a:defRPr/>
            </a:lvl1pPr>
          </a:lstStyle>
          <a:p>
            <a:pPr>
              <a:defRPr/>
            </a:pPr>
            <a:endParaRPr lang="en-US" altLang="zh-CN"/>
          </a:p>
        </p:txBody>
      </p:sp>
      <p:sp>
        <p:nvSpPr>
          <p:cNvPr id="14" name="Slide Number Placeholder 5">
            <a:extLst>
              <a:ext uri="{FF2B5EF4-FFF2-40B4-BE49-F238E27FC236}">
                <a16:creationId xmlns:a16="http://schemas.microsoft.com/office/drawing/2014/main" xmlns="" id="{9935F6F6-E347-45D3-BD31-5EFD732F18F8}"/>
              </a:ext>
            </a:extLst>
          </p:cNvPr>
          <p:cNvSpPr>
            <a:spLocks noGrp="1"/>
          </p:cNvSpPr>
          <p:nvPr>
            <p:ph type="sldNum" sz="quarter" idx="12"/>
          </p:nvPr>
        </p:nvSpPr>
        <p:spPr/>
        <p:txBody>
          <a:bodyPr/>
          <a:lstStyle>
            <a:lvl1pPr>
              <a:defRPr/>
            </a:lvl1pPr>
          </a:lstStyle>
          <a:p>
            <a:pPr>
              <a:defRPr/>
            </a:pPr>
            <a:fld id="{92FE10B6-D6B8-40CF-956E-CBACE50C30AE}" type="slidenum">
              <a:rPr lang="zh-CN" altLang="en-US"/>
              <a:pPr>
                <a:defRPr/>
              </a:pPr>
              <a:t>‹#›</a:t>
            </a:fld>
            <a:endParaRPr lang="en-US" altLang="zh-CN"/>
          </a:p>
        </p:txBody>
      </p:sp>
    </p:spTree>
    <p:extLst>
      <p:ext uri="{BB962C8B-B14F-4D97-AF65-F5344CB8AC3E}">
        <p14:creationId xmlns:p14="http://schemas.microsoft.com/office/powerpoint/2010/main" xmlns="" val="6609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xmlns="" id="{FAB9F314-3A78-49F5-80D4-6B8C29DBC9B9}"/>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65BCFA30-648C-420A-825D-216A6DEB4E2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92127138-C4B8-4E2B-98B8-45B75E5CC0D8}"/>
              </a:ext>
            </a:extLst>
          </p:cNvPr>
          <p:cNvSpPr>
            <a:spLocks noGrp="1"/>
          </p:cNvSpPr>
          <p:nvPr>
            <p:ph type="sldNum" sz="quarter" idx="12"/>
          </p:nvPr>
        </p:nvSpPr>
        <p:spPr/>
        <p:txBody>
          <a:bodyPr/>
          <a:lstStyle>
            <a:lvl1pPr>
              <a:defRPr/>
            </a:lvl1pPr>
          </a:lstStyle>
          <a:p>
            <a:pPr>
              <a:defRPr/>
            </a:pPr>
            <a:fld id="{5913C48F-116E-4301-A59B-E0FA5F3D5D83}" type="slidenum">
              <a:rPr lang="zh-CN" altLang="en-US"/>
              <a:pPr>
                <a:defRPr/>
              </a:pPr>
              <a:t>‹#›</a:t>
            </a:fld>
            <a:endParaRPr lang="en-US" altLang="zh-CN"/>
          </a:p>
        </p:txBody>
      </p:sp>
    </p:spTree>
    <p:extLst>
      <p:ext uri="{BB962C8B-B14F-4D97-AF65-F5344CB8AC3E}">
        <p14:creationId xmlns:p14="http://schemas.microsoft.com/office/powerpoint/2010/main" xmlns="" val="119764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xmlns="" id="{0EF02599-D0D2-4DBA-A366-80157F053C0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B479AC9F-E9C1-4D07-8C9B-FD54CF07FBB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0DAF4C07-02F4-48DD-B002-19F959D69AE3}"/>
              </a:ext>
            </a:extLst>
          </p:cNvPr>
          <p:cNvSpPr>
            <a:spLocks noGrp="1"/>
          </p:cNvSpPr>
          <p:nvPr>
            <p:ph type="sldNum" sz="quarter" idx="12"/>
          </p:nvPr>
        </p:nvSpPr>
        <p:spPr/>
        <p:txBody>
          <a:bodyPr/>
          <a:lstStyle>
            <a:lvl1pPr>
              <a:defRPr/>
            </a:lvl1pPr>
          </a:lstStyle>
          <a:p>
            <a:pPr>
              <a:defRPr/>
            </a:pPr>
            <a:fld id="{7872129B-67C0-48A5-97D8-81C227B323AA}" type="slidenum">
              <a:rPr lang="zh-CN" altLang="en-US"/>
              <a:pPr>
                <a:defRPr/>
              </a:pPr>
              <a:t>‹#›</a:t>
            </a:fld>
            <a:endParaRPr lang="en-US" altLang="zh-CN"/>
          </a:p>
        </p:txBody>
      </p:sp>
    </p:spTree>
    <p:extLst>
      <p:ext uri="{BB962C8B-B14F-4D97-AF65-F5344CB8AC3E}">
        <p14:creationId xmlns:p14="http://schemas.microsoft.com/office/powerpoint/2010/main" xmlns="" val="1957751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87139094"/>
      </p:ext>
    </p:extLst>
  </p:cSld>
  <p:clrMapOvr>
    <a:masterClrMapping/>
  </p:clrMapOvr>
  <p:transition spd="slow" advTm="300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56294794"/>
      </p:ext>
    </p:extLst>
  </p:cSld>
  <p:clrMapOvr>
    <a:masterClrMapping/>
  </p:clrMapOvr>
  <p:transition spd="slow" advTm="3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2D59DAD9-1C15-4BF1-A630-97C4703C486E}"/>
              </a:ext>
            </a:extLst>
          </p:cNvPr>
          <p:cNvSpPr/>
          <p:nvPr/>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5" name="椭圆 4">
            <a:extLst>
              <a:ext uri="{FF2B5EF4-FFF2-40B4-BE49-F238E27FC236}">
                <a16:creationId xmlns:a16="http://schemas.microsoft.com/office/drawing/2014/main" xmlns="" id="{852707FF-5373-4D80-8E81-9EB8CCFCFDA4}"/>
              </a:ext>
            </a:extLst>
          </p:cNvPr>
          <p:cNvSpPr/>
          <p:nvPr/>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6" name="椭圆 5">
            <a:extLst>
              <a:ext uri="{FF2B5EF4-FFF2-40B4-BE49-F238E27FC236}">
                <a16:creationId xmlns:a16="http://schemas.microsoft.com/office/drawing/2014/main" xmlns="" id="{F77725AA-1FCB-4BAF-858F-605260FF708E}"/>
              </a:ext>
            </a:extLst>
          </p:cNvPr>
          <p:cNvSpPr/>
          <p:nvPr/>
        </p:nvSpPr>
        <p:spPr>
          <a:xfrm>
            <a:off x="528638" y="298450"/>
            <a:ext cx="503237" cy="50323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7" name="椭圆 6">
            <a:extLst>
              <a:ext uri="{FF2B5EF4-FFF2-40B4-BE49-F238E27FC236}">
                <a16:creationId xmlns:a16="http://schemas.microsoft.com/office/drawing/2014/main" xmlns="" id="{22076DA2-2313-41B2-A849-5C1BB94CA891}"/>
              </a:ext>
            </a:extLst>
          </p:cNvPr>
          <p:cNvSpPr/>
          <p:nvPr/>
        </p:nvSpPr>
        <p:spPr>
          <a:xfrm rot="665877">
            <a:off x="720725" y="-339725"/>
            <a:ext cx="509588" cy="50958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5B0CA682-41BC-41FD-9A78-2BE6E240FACB}"/>
              </a:ext>
            </a:extLst>
          </p:cNvPr>
          <p:cNvSpPr/>
          <p:nvPr/>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anchor="ctr"/>
          <a:lstStyle/>
          <a:p>
            <a:pPr algn="ctr" defTabSz="685396" eaLnBrk="1" fontAlgn="auto" hangingPunct="1">
              <a:spcBef>
                <a:spcPts val="0"/>
              </a:spcBef>
              <a:spcAft>
                <a:spcPts val="0"/>
              </a:spcAft>
              <a:defRPr/>
            </a:pP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2" name="Title 1"/>
          <p:cNvSpPr>
            <a:spLocks noGrp="1"/>
          </p:cNvSpPr>
          <p:nvPr>
            <p:ph type="title"/>
          </p:nvPr>
        </p:nvSpPr>
        <p:spPr>
          <a:xfrm>
            <a:off x="1436317" y="365125"/>
            <a:ext cx="9917484" cy="603555"/>
          </a:xfrm>
        </p:spPr>
        <p:txBody>
          <a:bodyPr>
            <a:normAutofit/>
          </a:bodyPr>
          <a:lstStyle>
            <a:lvl1pPr marL="0" algn="l" defTabSz="913530" rtl="0" eaLnBrk="1" latinLnBrk="0" hangingPunct="1">
              <a:defRPr lang="en-US" sz="3200" kern="1200" baseline="0" dirty="0">
                <a:solidFill>
                  <a:schemeClr val="tx1"/>
                </a:solidFill>
                <a:latin typeface="Times New Roman" panose="02020603050405020304" pitchFamily="18" charset="0"/>
                <a:ea typeface="微软雅黑" panose="020B0503020204020204" charset="-122"/>
                <a:cs typeface="微软雅黑" panose="020B050302020402020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38201" y="1152394"/>
            <a:ext cx="10515600" cy="5407635"/>
          </a:xfrm>
          <a:ln>
            <a:solidFill>
              <a:srgbClr val="FF0000"/>
            </a:solidFill>
            <a:prstDash val="lgDash"/>
          </a:ln>
        </p:spPr>
        <p:txBody>
          <a:bodyPr/>
          <a:lstStyle>
            <a:lvl1pPr marL="457200" indent="-457200" algn="l" defTabSz="913530" rtl="0" eaLnBrk="1" latinLnBrk="0" hangingPunct="1">
              <a:lnSpc>
                <a:spcPct val="150000"/>
              </a:lnSpc>
              <a:spcAft>
                <a:spcPts val="600"/>
              </a:spcAft>
              <a:buFont typeface="Arial" panose="020B0604020202020204" pitchFamily="34" charset="0"/>
              <a:buChar char="•"/>
              <a:defRPr lang="zh-CN" altLang="en-US" sz="3200" kern="1200" baseline="0" dirty="0" smtClean="0">
                <a:solidFill>
                  <a:schemeClr val="tx1"/>
                </a:solidFill>
                <a:latin typeface="Times New Roman" panose="02020603050405020304" pitchFamily="18" charset="0"/>
                <a:ea typeface="微软雅黑" panose="020B0503020204020204" pitchFamily="34" charset="-122"/>
                <a:cs typeface="+mn-cs"/>
              </a:defRPr>
            </a:lvl1pPr>
            <a:lvl2pPr>
              <a:lnSpc>
                <a:spcPct val="150000"/>
              </a:lnSpc>
              <a:spcAft>
                <a:spcPts val="600"/>
              </a:spcAft>
              <a:defRPr lang="zh-CN" altLang="en-US" sz="2667" kern="1200" baseline="0" dirty="0" smtClean="0">
                <a:solidFill>
                  <a:schemeClr val="tx1"/>
                </a:solidFill>
                <a:latin typeface="Times New Roman" panose="02020603050405020304" pitchFamily="18" charset="0"/>
                <a:ea typeface="微软雅黑" panose="020B0503020204020204" pitchFamily="34" charset="-122"/>
                <a:cs typeface="微软雅黑" panose="020B0503020204020204" pitchFamily="34" charset="-122"/>
              </a:defRPr>
            </a:lvl2pPr>
            <a:lvl3pPr>
              <a:lnSpc>
                <a:spcPct val="150000"/>
              </a:lnSpc>
              <a:spcAft>
                <a:spcPts val="600"/>
              </a:spcAft>
              <a:defRPr baseline="0">
                <a:latin typeface="Times New Roman" panose="02020603050405020304" pitchFamily="18" charset="0"/>
                <a:ea typeface="微软雅黑" panose="020B0503020204020204" pitchFamily="34" charset="-122"/>
              </a:defRPr>
            </a:lvl3pPr>
            <a:lvl4pPr>
              <a:lnSpc>
                <a:spcPct val="150000"/>
              </a:lnSpc>
              <a:spcAft>
                <a:spcPts val="600"/>
              </a:spcAft>
              <a:defRPr baseline="0">
                <a:latin typeface="Times New Roman" panose="02020603050405020304" pitchFamily="18" charset="0"/>
                <a:ea typeface="微软雅黑" panose="020B0503020204020204" pitchFamily="34" charset="-122"/>
              </a:defRPr>
            </a:lvl4pPr>
            <a:lvl5pPr>
              <a:lnSpc>
                <a:spcPct val="150000"/>
              </a:lnSpc>
              <a:spcAft>
                <a:spcPts val="600"/>
              </a:spcAft>
              <a:defRPr baseline="0">
                <a:latin typeface="Times New Roman" panose="020206030504050203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xmlns="" val="260045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6919" indent="0">
              <a:buNone/>
              <a:defRPr sz="2000">
                <a:solidFill>
                  <a:schemeClr val="tx1">
                    <a:tint val="75000"/>
                  </a:schemeClr>
                </a:solidFill>
              </a:defRPr>
            </a:lvl2pPr>
            <a:lvl3pPr marL="914286" indent="0">
              <a:buNone/>
              <a:defRPr sz="1733">
                <a:solidFill>
                  <a:schemeClr val="tx1">
                    <a:tint val="75000"/>
                  </a:schemeClr>
                </a:solidFill>
              </a:defRPr>
            </a:lvl3pPr>
            <a:lvl4pPr marL="1371206" indent="0">
              <a:buNone/>
              <a:defRPr sz="1600">
                <a:solidFill>
                  <a:schemeClr val="tx1">
                    <a:tint val="75000"/>
                  </a:schemeClr>
                </a:solidFill>
              </a:defRPr>
            </a:lvl4pPr>
            <a:lvl5pPr marL="1828573" indent="0">
              <a:buNone/>
              <a:defRPr sz="1600">
                <a:solidFill>
                  <a:schemeClr val="tx1">
                    <a:tint val="75000"/>
                  </a:schemeClr>
                </a:solidFill>
              </a:defRPr>
            </a:lvl5pPr>
            <a:lvl6pPr marL="2285492" indent="0">
              <a:buNone/>
              <a:defRPr sz="1600">
                <a:solidFill>
                  <a:schemeClr val="tx1">
                    <a:tint val="75000"/>
                  </a:schemeClr>
                </a:solidFill>
              </a:defRPr>
            </a:lvl6pPr>
            <a:lvl7pPr marL="2742859" indent="0">
              <a:buNone/>
              <a:defRPr sz="1600">
                <a:solidFill>
                  <a:schemeClr val="tx1">
                    <a:tint val="75000"/>
                  </a:schemeClr>
                </a:solidFill>
              </a:defRPr>
            </a:lvl7pPr>
            <a:lvl8pPr marL="3199779" indent="0">
              <a:buNone/>
              <a:defRPr sz="1600">
                <a:solidFill>
                  <a:schemeClr val="tx1">
                    <a:tint val="75000"/>
                  </a:schemeClr>
                </a:solidFill>
              </a:defRPr>
            </a:lvl8pPr>
            <a:lvl9pPr marL="3657146"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xmlns="" id="{D45DFF4C-5362-4DA4-9DAE-35FFE0A747E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xmlns="" id="{BE8B5156-4AAD-4C7B-99E0-2AD4421401D2}"/>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xmlns="" id="{9F0604D4-B774-4469-A970-9CBBD638B3D0}"/>
              </a:ext>
            </a:extLst>
          </p:cNvPr>
          <p:cNvSpPr>
            <a:spLocks noGrp="1"/>
          </p:cNvSpPr>
          <p:nvPr>
            <p:ph type="sldNum" sz="quarter" idx="12"/>
          </p:nvPr>
        </p:nvSpPr>
        <p:spPr/>
        <p:txBody>
          <a:bodyPr/>
          <a:lstStyle>
            <a:lvl1pPr>
              <a:defRPr/>
            </a:lvl1pPr>
          </a:lstStyle>
          <a:p>
            <a:pPr>
              <a:defRPr/>
            </a:pPr>
            <a:fld id="{C397C472-CD0F-4113-AC6E-DF9182D450F3}" type="slidenum">
              <a:rPr lang="zh-CN" altLang="en-US"/>
              <a:pPr>
                <a:defRPr/>
              </a:pPr>
              <a:t>‹#›</a:t>
            </a:fld>
            <a:endParaRPr lang="en-US" altLang="zh-CN"/>
          </a:p>
        </p:txBody>
      </p:sp>
    </p:spTree>
    <p:extLst>
      <p:ext uri="{BB962C8B-B14F-4D97-AF65-F5344CB8AC3E}">
        <p14:creationId xmlns:p14="http://schemas.microsoft.com/office/powerpoint/2010/main" xmlns="" val="22619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xmlns="" id="{B1D8C446-C857-4D79-829D-D49EFC3B5716}"/>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A0A7CA99-6AAA-410F-8DCF-15E3C8AD3847}"/>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A683F672-3A9A-4C02-890D-B56EA8D6AFD1}"/>
              </a:ext>
            </a:extLst>
          </p:cNvPr>
          <p:cNvSpPr>
            <a:spLocks noGrp="1"/>
          </p:cNvSpPr>
          <p:nvPr>
            <p:ph type="sldNum" sz="quarter" idx="12"/>
          </p:nvPr>
        </p:nvSpPr>
        <p:spPr/>
        <p:txBody>
          <a:bodyPr/>
          <a:lstStyle>
            <a:lvl1pPr>
              <a:defRPr/>
            </a:lvl1pPr>
          </a:lstStyle>
          <a:p>
            <a:pPr>
              <a:defRPr/>
            </a:pPr>
            <a:fld id="{10E94D43-0DDA-4182-AF86-52AC5466E659}" type="slidenum">
              <a:rPr lang="zh-CN" altLang="en-US"/>
              <a:pPr>
                <a:defRPr/>
              </a:pPr>
              <a:t>‹#›</a:t>
            </a:fld>
            <a:endParaRPr lang="en-US" altLang="zh-CN"/>
          </a:p>
        </p:txBody>
      </p:sp>
    </p:spTree>
    <p:extLst>
      <p:ext uri="{BB962C8B-B14F-4D97-AF65-F5344CB8AC3E}">
        <p14:creationId xmlns:p14="http://schemas.microsoft.com/office/powerpoint/2010/main" xmlns="" val="33876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xmlns="" id="{99813A3C-DD16-4F44-8337-4911FA558E68}"/>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xmlns="" id="{8A9AB12C-8431-4B1A-B081-89780CA17C0F}"/>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xmlns="" id="{F52B69E1-72A2-4690-B251-91A43E6545DE}"/>
              </a:ext>
            </a:extLst>
          </p:cNvPr>
          <p:cNvSpPr>
            <a:spLocks noGrp="1"/>
          </p:cNvSpPr>
          <p:nvPr>
            <p:ph type="sldNum" sz="quarter" idx="12"/>
          </p:nvPr>
        </p:nvSpPr>
        <p:spPr/>
        <p:txBody>
          <a:bodyPr/>
          <a:lstStyle>
            <a:lvl1pPr>
              <a:defRPr/>
            </a:lvl1pPr>
          </a:lstStyle>
          <a:p>
            <a:pPr>
              <a:defRPr/>
            </a:pPr>
            <a:fld id="{A4D97658-7586-4C89-A715-C19C7B0A66EB}" type="slidenum">
              <a:rPr lang="zh-CN" altLang="en-US"/>
              <a:pPr>
                <a:defRPr/>
              </a:pPr>
              <a:t>‹#›</a:t>
            </a:fld>
            <a:endParaRPr lang="en-US" altLang="zh-CN"/>
          </a:p>
        </p:txBody>
      </p:sp>
    </p:spTree>
    <p:extLst>
      <p:ext uri="{BB962C8B-B14F-4D97-AF65-F5344CB8AC3E}">
        <p14:creationId xmlns:p14="http://schemas.microsoft.com/office/powerpoint/2010/main" xmlns="" val="384763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xmlns="" id="{24420DE8-3E0C-4FAD-9B65-A4E7879FB3A7}"/>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xmlns="" id="{CBE36B03-AC07-482C-ACD5-475AD177162F}"/>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xmlns="" id="{FB9C85AD-43A9-4BDC-AC85-57317D3EF58C}"/>
              </a:ext>
            </a:extLst>
          </p:cNvPr>
          <p:cNvSpPr>
            <a:spLocks noGrp="1"/>
          </p:cNvSpPr>
          <p:nvPr>
            <p:ph type="sldNum" sz="quarter" idx="12"/>
          </p:nvPr>
        </p:nvSpPr>
        <p:spPr/>
        <p:txBody>
          <a:bodyPr/>
          <a:lstStyle>
            <a:lvl1pPr>
              <a:defRPr/>
            </a:lvl1pPr>
          </a:lstStyle>
          <a:p>
            <a:pPr>
              <a:defRPr/>
            </a:pPr>
            <a:fld id="{7A89F53E-8812-4F4F-ABBA-514F1E7BD76A}" type="slidenum">
              <a:rPr lang="zh-CN" altLang="en-US"/>
              <a:pPr>
                <a:defRPr/>
              </a:pPr>
              <a:t>‹#›</a:t>
            </a:fld>
            <a:endParaRPr lang="en-US" altLang="zh-CN"/>
          </a:p>
        </p:txBody>
      </p:sp>
    </p:spTree>
    <p:extLst>
      <p:ext uri="{BB962C8B-B14F-4D97-AF65-F5344CB8AC3E}">
        <p14:creationId xmlns:p14="http://schemas.microsoft.com/office/powerpoint/2010/main" xmlns="" val="293217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0F91F64A-0E2B-4C85-AA8E-175940173CC5}"/>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xmlns="" id="{D0879E8B-299D-4D17-8BFC-DD5B40259F11}"/>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xmlns="" id="{9C2313AA-673B-473D-9174-19D742372898}"/>
              </a:ext>
            </a:extLst>
          </p:cNvPr>
          <p:cNvSpPr>
            <a:spLocks noGrp="1"/>
          </p:cNvSpPr>
          <p:nvPr>
            <p:ph type="sldNum" sz="quarter" idx="12"/>
          </p:nvPr>
        </p:nvSpPr>
        <p:spPr/>
        <p:txBody>
          <a:bodyPr/>
          <a:lstStyle>
            <a:lvl1pPr>
              <a:defRPr/>
            </a:lvl1pPr>
          </a:lstStyle>
          <a:p>
            <a:pPr>
              <a:defRPr/>
            </a:pPr>
            <a:fld id="{859EEB87-A930-49D2-8710-879081E5916B}" type="slidenum">
              <a:rPr lang="zh-CN" altLang="en-US"/>
              <a:pPr>
                <a:defRPr/>
              </a:pPr>
              <a:t>‹#›</a:t>
            </a:fld>
            <a:endParaRPr lang="en-US" altLang="zh-CN"/>
          </a:p>
        </p:txBody>
      </p:sp>
    </p:spTree>
    <p:extLst>
      <p:ext uri="{BB962C8B-B14F-4D97-AF65-F5344CB8AC3E}">
        <p14:creationId xmlns:p14="http://schemas.microsoft.com/office/powerpoint/2010/main" xmlns="" val="144507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a16="http://schemas.microsoft.com/office/drawing/2014/main" xmlns="" id="{1FE6F29D-E0DC-4C01-B799-0BDBC22AFE1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6DAD4684-A5AB-4508-BDDB-0F4160B87E6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C9CF04B8-83FC-4802-8C59-C355454FE38C}"/>
              </a:ext>
            </a:extLst>
          </p:cNvPr>
          <p:cNvSpPr>
            <a:spLocks noGrp="1"/>
          </p:cNvSpPr>
          <p:nvPr>
            <p:ph type="sldNum" sz="quarter" idx="12"/>
          </p:nvPr>
        </p:nvSpPr>
        <p:spPr/>
        <p:txBody>
          <a:bodyPr/>
          <a:lstStyle>
            <a:lvl1pPr>
              <a:defRPr/>
            </a:lvl1pPr>
          </a:lstStyle>
          <a:p>
            <a:pPr>
              <a:defRPr/>
            </a:pPr>
            <a:fld id="{BB490ABC-4A82-4995-966C-33487D2E6485}" type="slidenum">
              <a:rPr lang="zh-CN" altLang="en-US"/>
              <a:pPr>
                <a:defRPr/>
              </a:pPr>
              <a:t>‹#›</a:t>
            </a:fld>
            <a:endParaRPr lang="en-US" altLang="zh-CN"/>
          </a:p>
        </p:txBody>
      </p:sp>
    </p:spTree>
    <p:extLst>
      <p:ext uri="{BB962C8B-B14F-4D97-AF65-F5344CB8AC3E}">
        <p14:creationId xmlns:p14="http://schemas.microsoft.com/office/powerpoint/2010/main" xmlns="" val="283174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8"/>
            <a:ext cx="6172200" cy="4873625"/>
          </a:xfrm>
        </p:spPr>
        <p:txBody>
          <a:bodyPr rtlCol="0">
            <a:normAutofit/>
          </a:bodyPr>
          <a:lstStyle>
            <a:lvl1pPr marL="0" indent="0">
              <a:buNone/>
              <a:defRPr sz="3200"/>
            </a:lvl1pPr>
            <a:lvl2pPr marL="456919" indent="0">
              <a:buNone/>
              <a:defRPr sz="2800"/>
            </a:lvl2pPr>
            <a:lvl3pPr marL="914286" indent="0">
              <a:buNone/>
              <a:defRPr sz="2400"/>
            </a:lvl3pPr>
            <a:lvl4pPr marL="1371206" indent="0">
              <a:buNone/>
              <a:defRPr sz="2000"/>
            </a:lvl4pPr>
            <a:lvl5pPr marL="1828573" indent="0">
              <a:buNone/>
              <a:defRPr sz="2000"/>
            </a:lvl5pPr>
            <a:lvl6pPr marL="2285492" indent="0">
              <a:buNone/>
              <a:defRPr sz="2000"/>
            </a:lvl6pPr>
            <a:lvl7pPr marL="2742859" indent="0">
              <a:buNone/>
              <a:defRPr sz="2000"/>
            </a:lvl7pPr>
            <a:lvl8pPr marL="3199779" indent="0">
              <a:buNone/>
              <a:defRPr sz="2000"/>
            </a:lvl8pPr>
            <a:lvl9pPr marL="3657146"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3">
            <a:extLst>
              <a:ext uri="{FF2B5EF4-FFF2-40B4-BE49-F238E27FC236}">
                <a16:creationId xmlns:a16="http://schemas.microsoft.com/office/drawing/2014/main" xmlns="" id="{55203C9F-D936-4D7E-BB7A-0AEC09F6161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xmlns="" id="{09E4239F-5599-4C2E-9EC4-DF978707A664}"/>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xmlns="" id="{1420AF1D-6856-4D09-B54F-3113C932AC89}"/>
              </a:ext>
            </a:extLst>
          </p:cNvPr>
          <p:cNvSpPr>
            <a:spLocks noGrp="1"/>
          </p:cNvSpPr>
          <p:nvPr>
            <p:ph type="sldNum" sz="quarter" idx="12"/>
          </p:nvPr>
        </p:nvSpPr>
        <p:spPr/>
        <p:txBody>
          <a:bodyPr/>
          <a:lstStyle>
            <a:lvl1pPr>
              <a:defRPr/>
            </a:lvl1pPr>
          </a:lstStyle>
          <a:p>
            <a:pPr>
              <a:defRPr/>
            </a:pPr>
            <a:fld id="{76CD5581-C73F-4484-8B05-0975F8DE6A31}" type="slidenum">
              <a:rPr lang="zh-CN" altLang="en-US"/>
              <a:pPr>
                <a:defRPr/>
              </a:pPr>
              <a:t>‹#›</a:t>
            </a:fld>
            <a:endParaRPr lang="en-US" altLang="zh-CN"/>
          </a:p>
        </p:txBody>
      </p:sp>
    </p:spTree>
    <p:extLst>
      <p:ext uri="{BB962C8B-B14F-4D97-AF65-F5344CB8AC3E}">
        <p14:creationId xmlns:p14="http://schemas.microsoft.com/office/powerpoint/2010/main" xmlns="" val="277972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66100464-39C8-4A47-8732-DA7DB53A0F54}"/>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8381" tIns="24190" rIns="48381" bIns="2419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a:extLst>
              <a:ext uri="{FF2B5EF4-FFF2-40B4-BE49-F238E27FC236}">
                <a16:creationId xmlns:a16="http://schemas.microsoft.com/office/drawing/2014/main" xmlns="" id="{3D3DBDD7-A437-4CE9-9B07-619FD0CA738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8381" tIns="24190" rIns="48381" bIns="24190" numCol="1" anchor="t" anchorCtr="0" compatLnSpc="1">
            <a:prstTxWarp prst="textNoShape">
              <a:avLst/>
            </a:prstTxWarp>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altLang="zh-CN" dirty="0"/>
          </a:p>
        </p:txBody>
      </p:sp>
      <p:sp>
        <p:nvSpPr>
          <p:cNvPr id="4" name="Date Placeholder 3">
            <a:extLst>
              <a:ext uri="{FF2B5EF4-FFF2-40B4-BE49-F238E27FC236}">
                <a16:creationId xmlns:a16="http://schemas.microsoft.com/office/drawing/2014/main" xmlns="" id="{EB02E5E0-682F-4962-B61F-DBE61AB81D1D}"/>
              </a:ext>
            </a:extLst>
          </p:cNvPr>
          <p:cNvSpPr>
            <a:spLocks noGrp="1"/>
          </p:cNvSpPr>
          <p:nvPr>
            <p:ph type="dt" sz="half" idx="2"/>
          </p:nvPr>
        </p:nvSpPr>
        <p:spPr>
          <a:xfrm>
            <a:off x="838200" y="6356350"/>
            <a:ext cx="2743200" cy="365125"/>
          </a:xfrm>
          <a:prstGeom prst="rect">
            <a:avLst/>
          </a:prstGeom>
        </p:spPr>
        <p:txBody>
          <a:bodyPr vert="horz" lIns="48381" tIns="24190" rIns="48381" bIns="24190" rtlCol="0" anchor="ctr"/>
          <a:lstStyle>
            <a:lvl1pPr algn="l"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5" name="Footer Placeholder 4">
            <a:extLst>
              <a:ext uri="{FF2B5EF4-FFF2-40B4-BE49-F238E27FC236}">
                <a16:creationId xmlns:a16="http://schemas.microsoft.com/office/drawing/2014/main" xmlns="" id="{10DA4312-6CCC-4128-B114-DE5C39E31FDD}"/>
              </a:ext>
            </a:extLst>
          </p:cNvPr>
          <p:cNvSpPr>
            <a:spLocks noGrp="1"/>
          </p:cNvSpPr>
          <p:nvPr>
            <p:ph type="ftr" sz="quarter" idx="3"/>
          </p:nvPr>
        </p:nvSpPr>
        <p:spPr>
          <a:xfrm>
            <a:off x="4038600" y="6356350"/>
            <a:ext cx="4114800" cy="365125"/>
          </a:xfrm>
          <a:prstGeom prst="rect">
            <a:avLst/>
          </a:prstGeom>
        </p:spPr>
        <p:txBody>
          <a:bodyPr vert="horz" lIns="48381" tIns="24190" rIns="48381" bIns="24190" rtlCol="0" anchor="ctr"/>
          <a:lstStyle>
            <a:lvl1pPr algn="ct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endParaRPr lang="en-US" altLang="zh-CN" dirty="0"/>
          </a:p>
        </p:txBody>
      </p:sp>
      <p:sp>
        <p:nvSpPr>
          <p:cNvPr id="6" name="Slide Number Placeholder 5">
            <a:extLst>
              <a:ext uri="{FF2B5EF4-FFF2-40B4-BE49-F238E27FC236}">
                <a16:creationId xmlns:a16="http://schemas.microsoft.com/office/drawing/2014/main" xmlns="" id="{65B806CE-1096-4A9D-AF7D-03D163E7E781}"/>
              </a:ext>
            </a:extLst>
          </p:cNvPr>
          <p:cNvSpPr>
            <a:spLocks noGrp="1"/>
          </p:cNvSpPr>
          <p:nvPr>
            <p:ph type="sldNum" sz="quarter" idx="4"/>
          </p:nvPr>
        </p:nvSpPr>
        <p:spPr>
          <a:xfrm>
            <a:off x="8610600" y="6356350"/>
            <a:ext cx="2743200" cy="365125"/>
          </a:xfrm>
          <a:prstGeom prst="rect">
            <a:avLst/>
          </a:prstGeom>
        </p:spPr>
        <p:txBody>
          <a:bodyPr vert="horz" lIns="48381" tIns="24190" rIns="48381" bIns="24190" rtlCol="0" anchor="ctr"/>
          <a:lstStyle>
            <a:lvl1pPr algn="r" defTabSz="685396" eaLnBrk="1" fontAlgn="auto" hangingPunct="1">
              <a:spcBef>
                <a:spcPts val="0"/>
              </a:spcBef>
              <a:spcAft>
                <a:spcPts val="0"/>
              </a:spcAft>
              <a:defRPr sz="1200">
                <a:solidFill>
                  <a:schemeClr val="tx1">
                    <a:tint val="75000"/>
                  </a:schemeClr>
                </a:solidFill>
                <a:latin typeface="+mn-lt"/>
                <a:ea typeface="微软雅黑" panose="020B0503020204020204" pitchFamily="34" charset="-122"/>
              </a:defRPr>
            </a:lvl1pPr>
          </a:lstStyle>
          <a:p>
            <a:pPr>
              <a:defRPr/>
            </a:pPr>
            <a:fld id="{839343CF-2D9D-4ECD-BE90-73B10857E470}" type="slidenum">
              <a:rPr lang="zh-CN" altLang="en-US" smtClean="0"/>
              <a:pPr>
                <a:defRPr/>
              </a:pPr>
              <a:t>‹#›</a:t>
            </a:fld>
            <a:endParaRPr lang="en-US" altLang="zh-CN" dirty="0"/>
          </a:p>
        </p:txBody>
      </p:sp>
    </p:spTree>
    <p:extLst>
      <p:ext uri="{BB962C8B-B14F-4D97-AF65-F5344CB8AC3E}">
        <p14:creationId xmlns:p14="http://schemas.microsoft.com/office/powerpoint/2010/main" xmlns="" val="3923343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1700" kern="1200">
          <a:solidFill>
            <a:schemeClr val="tx1"/>
          </a:solidFill>
          <a:latin typeface="+mn-lt"/>
          <a:ea typeface="微软雅黑" panose="020B0503020204020204" pitchFamily="34" charset="-122"/>
          <a:cs typeface="+mn-cs"/>
        </a:defRPr>
      </a:lvl5pPr>
      <a:lvl6pPr marL="2514400"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6pPr>
      <a:lvl7pPr marL="2971319"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7pPr>
      <a:lvl8pPr marL="3428238"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8pPr>
      <a:lvl9pPr marL="3885607"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3838" rtl="0" eaLnBrk="1" latinLnBrk="0" hangingPunct="1">
        <a:defRPr sz="1733" kern="1200">
          <a:solidFill>
            <a:schemeClr val="tx1"/>
          </a:solidFill>
          <a:latin typeface="+mn-lt"/>
          <a:ea typeface="+mn-ea"/>
          <a:cs typeface="+mn-cs"/>
        </a:defRPr>
      </a:lvl1pPr>
      <a:lvl2pPr marL="456919" algn="l" defTabSz="913838" rtl="0" eaLnBrk="1" latinLnBrk="0" hangingPunct="1">
        <a:defRPr sz="1733" kern="1200">
          <a:solidFill>
            <a:schemeClr val="tx1"/>
          </a:solidFill>
          <a:latin typeface="+mn-lt"/>
          <a:ea typeface="+mn-ea"/>
          <a:cs typeface="+mn-cs"/>
        </a:defRPr>
      </a:lvl2pPr>
      <a:lvl3pPr marL="914286" algn="l" defTabSz="913838" rtl="0" eaLnBrk="1" latinLnBrk="0" hangingPunct="1">
        <a:defRPr sz="1733" kern="1200">
          <a:solidFill>
            <a:schemeClr val="tx1"/>
          </a:solidFill>
          <a:latin typeface="+mn-lt"/>
          <a:ea typeface="+mn-ea"/>
          <a:cs typeface="+mn-cs"/>
        </a:defRPr>
      </a:lvl3pPr>
      <a:lvl4pPr marL="1371206" algn="l" defTabSz="913838" rtl="0" eaLnBrk="1" latinLnBrk="0" hangingPunct="1">
        <a:defRPr sz="1733" kern="1200">
          <a:solidFill>
            <a:schemeClr val="tx1"/>
          </a:solidFill>
          <a:latin typeface="+mn-lt"/>
          <a:ea typeface="+mn-ea"/>
          <a:cs typeface="+mn-cs"/>
        </a:defRPr>
      </a:lvl4pPr>
      <a:lvl5pPr marL="1828573" algn="l" defTabSz="913838" rtl="0" eaLnBrk="1" latinLnBrk="0" hangingPunct="1">
        <a:defRPr sz="1733" kern="1200">
          <a:solidFill>
            <a:schemeClr val="tx1"/>
          </a:solidFill>
          <a:latin typeface="+mn-lt"/>
          <a:ea typeface="+mn-ea"/>
          <a:cs typeface="+mn-cs"/>
        </a:defRPr>
      </a:lvl5pPr>
      <a:lvl6pPr marL="2285492" algn="l" defTabSz="913838" rtl="0" eaLnBrk="1" latinLnBrk="0" hangingPunct="1">
        <a:defRPr sz="1733" kern="1200">
          <a:solidFill>
            <a:schemeClr val="tx1"/>
          </a:solidFill>
          <a:latin typeface="+mn-lt"/>
          <a:ea typeface="+mn-ea"/>
          <a:cs typeface="+mn-cs"/>
        </a:defRPr>
      </a:lvl6pPr>
      <a:lvl7pPr marL="2742859" algn="l" defTabSz="913838" rtl="0" eaLnBrk="1" latinLnBrk="0" hangingPunct="1">
        <a:defRPr sz="1733" kern="1200">
          <a:solidFill>
            <a:schemeClr val="tx1"/>
          </a:solidFill>
          <a:latin typeface="+mn-lt"/>
          <a:ea typeface="+mn-ea"/>
          <a:cs typeface="+mn-cs"/>
        </a:defRPr>
      </a:lvl7pPr>
      <a:lvl8pPr marL="3199779" algn="l" defTabSz="913838" rtl="0" eaLnBrk="1" latinLnBrk="0" hangingPunct="1">
        <a:defRPr sz="1733" kern="1200">
          <a:solidFill>
            <a:schemeClr val="tx1"/>
          </a:solidFill>
          <a:latin typeface="+mn-lt"/>
          <a:ea typeface="+mn-ea"/>
          <a:cs typeface="+mn-cs"/>
        </a:defRPr>
      </a:lvl8pPr>
      <a:lvl9pPr marL="3657146" algn="l" defTabSz="913838"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example/SOAP.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03EC91CF-F86F-4E0C-B35D-CB7F7012783D}"/>
              </a:ext>
            </a:extLst>
          </p:cNvPr>
          <p:cNvSpPr>
            <a:spLocks noGrp="1" noChangeArrowheads="1"/>
          </p:cNvSpPr>
          <p:nvPr>
            <p:ph type="ctrTitle"/>
          </p:nvPr>
        </p:nvSpPr>
        <p:spPr>
          <a:xfrm>
            <a:off x="5358652" y="2040031"/>
            <a:ext cx="5715000" cy="1547813"/>
          </a:xfrm>
        </p:spPr>
        <p:txBody>
          <a:bodyPr rtlCol="0"/>
          <a:lstStyle/>
          <a:p>
            <a:pPr fontAlgn="auto">
              <a:spcAft>
                <a:spcPts val="0"/>
              </a:spcAft>
              <a:defRPr/>
            </a:pPr>
            <a:r>
              <a:rPr altLang="zh-CN" b="1" dirty="0">
                <a:latin typeface="Times New Roman" pitchFamily="18" charset="0"/>
                <a:ea typeface="微软雅黑" panose="020B0503020204020204" pitchFamily="34" charset="-122"/>
                <a:cs typeface="Times New Roman" pitchFamily="18" charset="0"/>
              </a:rPr>
              <a:t>Web Service</a:t>
            </a:r>
          </a:p>
        </p:txBody>
      </p:sp>
      <p:sp>
        <p:nvSpPr>
          <p:cNvPr id="4" name="文本框 3">
            <a:extLst>
              <a:ext uri="{FF2B5EF4-FFF2-40B4-BE49-F238E27FC236}">
                <a16:creationId xmlns:a16="http://schemas.microsoft.com/office/drawing/2014/main" xmlns="" id="{F03D7070-6B18-4330-BC6D-F0DD5C00C32C}"/>
              </a:ext>
            </a:extLst>
          </p:cNvPr>
          <p:cNvSpPr txBox="1"/>
          <p:nvPr/>
        </p:nvSpPr>
        <p:spPr>
          <a:xfrm>
            <a:off x="2209800" y="2794000"/>
            <a:ext cx="1795463" cy="1641475"/>
          </a:xfrm>
          <a:prstGeom prst="rect">
            <a:avLst/>
          </a:prstGeom>
          <a:noFill/>
        </p:spPr>
        <p:txBody>
          <a:bodyPr lIns="48381" tIns="24190" rIns="48381" bIns="24190">
            <a:spAutoFit/>
          </a:bodyPr>
          <a:lstStyle/>
          <a:p>
            <a:pPr marL="0" marR="0" lvl="0" indent="0" algn="ctr" defTabSz="685396" rtl="0" eaLnBrk="1" fontAlgn="auto" latinLnBrk="0" hangingPunct="1">
              <a:lnSpc>
                <a:spcPct val="100000"/>
              </a:lnSpc>
              <a:spcBef>
                <a:spcPts val="0"/>
              </a:spcBef>
              <a:spcAft>
                <a:spcPts val="0"/>
              </a:spcAft>
              <a:buClrTx/>
              <a:buSzTx/>
              <a:buFontTx/>
              <a:buNone/>
              <a:tabLst/>
              <a:defRPr/>
            </a:pPr>
            <a:r>
              <a:rPr kumimoji="0" lang="en-US" altLang="zh-CN"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rPr>
              <a:t>06</a:t>
            </a:r>
            <a:endParaRPr kumimoji="0" lang="zh-CN" altLang="en-US" sz="10300" b="0" i="0" u="none" strike="noStrike" kern="1200" cap="none" spc="80" normalizeH="0" baseline="0" noProof="0" dirty="0">
              <a:ln>
                <a:noFill/>
              </a:ln>
              <a:solidFill>
                <a:prstClr val="black">
                  <a:lumMod val="65000"/>
                  <a:lumOff val="35000"/>
                </a:prst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55FA642D-C61F-4C31-8550-7D2833A40126}"/>
              </a:ext>
            </a:extLst>
          </p:cNvPr>
          <p:cNvSpPr>
            <a:spLocks noGrp="1" noChangeArrowheads="1"/>
          </p:cNvSpPr>
          <p:nvPr>
            <p:ph type="title"/>
          </p:nvPr>
        </p:nvSpPr>
        <p:spPr>
          <a:xfrm>
            <a:off x="863600" y="118427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 </a:t>
            </a:r>
          </a:p>
        </p:txBody>
      </p:sp>
      <p:sp>
        <p:nvSpPr>
          <p:cNvPr id="23555" name="Rectangle 3">
            <a:extLst>
              <a:ext uri="{FF2B5EF4-FFF2-40B4-BE49-F238E27FC236}">
                <a16:creationId xmlns:a16="http://schemas.microsoft.com/office/drawing/2014/main" xmlns="" id="{F7E58A80-AF85-4648-8A7A-397839B45E8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buFont typeface="Wingdings" panose="05000000000000000000" pitchFamily="2" charset="2"/>
              <a:buNone/>
            </a:pPr>
            <a:endParaRPr lang="en-US" altLang="zh-CN" sz="2400" dirty="0"/>
          </a:p>
          <a:p>
            <a:pPr defTabSz="912813">
              <a:lnSpc>
                <a:spcPct val="90000"/>
              </a:lnSpc>
              <a:buFont typeface="Wingdings" panose="05000000000000000000" pitchFamily="2" charset="2"/>
              <a:buNone/>
            </a:pPr>
            <a:r>
              <a:rPr lang="en-US" altLang="zh-CN" sz="2400" dirty="0"/>
              <a:t>&lt;</a:t>
            </a:r>
            <a:r>
              <a:rPr lang="en-US" altLang="zh-CN" sz="2400" dirty="0" err="1"/>
              <a:t>soap:Envelope</a:t>
            </a:r>
            <a:endParaRPr lang="en-US" altLang="zh-CN" sz="2400" dirty="0"/>
          </a:p>
          <a:p>
            <a:pPr defTabSz="912813">
              <a:lnSpc>
                <a:spcPct val="90000"/>
              </a:lnSpc>
              <a:buFont typeface="Wingdings" panose="05000000000000000000" pitchFamily="2" charset="2"/>
              <a:buNone/>
            </a:pPr>
            <a:r>
              <a:rPr lang="en-US" altLang="zh-CN" sz="2400" dirty="0" err="1"/>
              <a:t>xmlns:soap</a:t>
            </a:r>
            <a:r>
              <a:rPr lang="en-US" altLang="zh-CN" sz="2400" dirty="0"/>
              <a:t>="http://schemas.xmlsoap.org/soap/envelope/"&gt;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 &lt;!-- optional --&gt;</a:t>
            </a:r>
          </a:p>
          <a:p>
            <a:pPr defTabSz="912813">
              <a:lnSpc>
                <a:spcPct val="90000"/>
              </a:lnSpc>
              <a:buFont typeface="Wingdings" panose="05000000000000000000" pitchFamily="2" charset="2"/>
              <a:buNone/>
            </a:pPr>
            <a:r>
              <a:rPr lang="en-US" altLang="zh-CN" sz="2400" dirty="0"/>
              <a:t>       &lt;!-- header blocks go here... --&gt;</a:t>
            </a:r>
          </a:p>
          <a:p>
            <a:pPr defTabSz="912813">
              <a:lnSpc>
                <a:spcPct val="90000"/>
              </a:lnSpc>
              <a:buFont typeface="Wingdings" panose="05000000000000000000" pitchFamily="2" charset="2"/>
              <a:buNone/>
            </a:pPr>
            <a:r>
              <a:rPr lang="en-US" altLang="zh-CN" sz="2400" dirty="0"/>
              <a:t>&lt;/</a:t>
            </a:r>
            <a:r>
              <a:rPr lang="en-US" altLang="zh-CN" sz="2400" dirty="0" err="1"/>
              <a:t>soap:Header</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    &lt;!-- payload or Fault element goes here... --&gt; </a:t>
            </a:r>
          </a:p>
          <a:p>
            <a:pPr defTabSz="912813">
              <a:lnSpc>
                <a:spcPct val="90000"/>
              </a:lnSpc>
              <a:buFont typeface="Wingdings" panose="05000000000000000000" pitchFamily="2" charset="2"/>
              <a:buNone/>
            </a:pPr>
            <a:r>
              <a:rPr lang="en-US" altLang="zh-CN" sz="2400" dirty="0"/>
              <a:t>&lt;/</a:t>
            </a:r>
            <a:r>
              <a:rPr lang="en-US" altLang="zh-CN" sz="2400" dirty="0" err="1"/>
              <a:t>soap:Body</a:t>
            </a:r>
            <a:r>
              <a:rPr lang="en-US" altLang="zh-CN" sz="2400" dirty="0"/>
              <a:t>&gt;</a:t>
            </a:r>
          </a:p>
          <a:p>
            <a:pPr defTabSz="912813">
              <a:lnSpc>
                <a:spcPct val="90000"/>
              </a:lnSpc>
              <a:buFont typeface="Wingdings" panose="05000000000000000000" pitchFamily="2" charset="2"/>
              <a:buNone/>
            </a:pPr>
            <a:r>
              <a:rPr lang="en-US" altLang="zh-CN" sz="2400" dirty="0"/>
              <a:t>&lt;/</a:t>
            </a:r>
            <a:r>
              <a:rPr lang="en-US" altLang="zh-CN" sz="2400" dirty="0" err="1"/>
              <a:t>soap:Envelope</a:t>
            </a:r>
            <a:r>
              <a:rPr lang="en-US" altLang="zh-CN" sz="2400" dirty="0"/>
              <a:t>&gt;</a:t>
            </a:r>
            <a:endParaRPr sz="2400" dirty="0"/>
          </a:p>
        </p:txBody>
      </p:sp>
      <p:sp>
        <p:nvSpPr>
          <p:cNvPr id="23556" name="Rectangle 2">
            <a:extLst>
              <a:ext uri="{FF2B5EF4-FFF2-40B4-BE49-F238E27FC236}">
                <a16:creationId xmlns:a16="http://schemas.microsoft.com/office/drawing/2014/main" xmlns="" id="{B13C6D30-7A86-4C6D-9AA3-65D33351A0B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074AC7A4-C2C8-47B5-B613-501FC1652A1D}"/>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SOAP Envelope </a:t>
            </a:r>
            <a:r>
              <a:rPr lang="zh-CN" altLang="en-US">
                <a:solidFill>
                  <a:schemeClr val="accent1"/>
                </a:solidFill>
                <a:ea typeface="微软雅黑" panose="020B0503020204020204" pitchFamily="34" charset="-122"/>
              </a:rPr>
              <a:t>的结构</a:t>
            </a:r>
          </a:p>
        </p:txBody>
      </p:sp>
      <p:sp>
        <p:nvSpPr>
          <p:cNvPr id="16387" name="Rectangle 3">
            <a:extLst>
              <a:ext uri="{FF2B5EF4-FFF2-40B4-BE49-F238E27FC236}">
                <a16:creationId xmlns:a16="http://schemas.microsoft.com/office/drawing/2014/main" xmlns="" id="{5396A8F0-5ED7-4487-A7B6-F0CEE1D130ED}"/>
              </a:ext>
            </a:extLst>
          </p:cNvPr>
          <p:cNvSpPr>
            <a:spLocks noGrp="1" noChangeArrowheads="1"/>
          </p:cNvSpPr>
          <p:nvPr>
            <p:ph idx="1"/>
          </p:nvPr>
        </p:nvSpPr>
        <p:spPr>
          <a:xfrm>
            <a:off x="838200" y="1152525"/>
            <a:ext cx="10515600" cy="5407025"/>
          </a:xfrm>
        </p:spPr>
        <p:txBody>
          <a:bodyPr rtlCol="0">
            <a:normAutofit/>
          </a:bodyPr>
          <a:lstStyle/>
          <a:p>
            <a:pPr fontAlgn="auto">
              <a:lnSpc>
                <a:spcPct val="90000"/>
              </a:lnSpc>
              <a:spcBef>
                <a:spcPts val="999"/>
              </a:spcBef>
              <a:buFont typeface="Wingdings" panose="05000000000000000000" pitchFamily="2" charset="2"/>
              <a:buNone/>
              <a:defRPr/>
            </a:pPr>
            <a:r>
              <a:rPr sz="2400" dirty="0"/>
              <a:t>	</a:t>
            </a:r>
            <a:endParaRPr lang="en-US" altLang="zh-CN" sz="2400" dirty="0"/>
          </a:p>
          <a:p>
            <a:pPr marL="266700" indent="0" fontAlgn="auto">
              <a:lnSpc>
                <a:spcPct val="90000"/>
              </a:lnSpc>
              <a:spcBef>
                <a:spcPts val="999"/>
              </a:spcBef>
              <a:buFont typeface="Wingdings" panose="05000000000000000000" pitchFamily="2" charset="2"/>
              <a:buNone/>
              <a:defRPr/>
            </a:pPr>
            <a:r>
              <a:rPr sz="2400" dirty="0"/>
              <a:t>所有的</a:t>
            </a:r>
            <a:r>
              <a:rPr lang="en-US" altLang="zh-CN" sz="2400" dirty="0"/>
              <a:t>SOAP</a:t>
            </a:r>
            <a:r>
              <a:rPr sz="2400" dirty="0"/>
              <a:t>消息都使用</a:t>
            </a:r>
            <a:r>
              <a:rPr lang="en-US" altLang="zh-CN" sz="2400" dirty="0"/>
              <a:t>XML</a:t>
            </a:r>
            <a:r>
              <a:rPr sz="2400" dirty="0"/>
              <a:t>形式编码</a:t>
            </a:r>
            <a:r>
              <a:rPr lang="en-US" altLang="zh-CN" sz="2400" dirty="0"/>
              <a:t>,</a:t>
            </a:r>
            <a:r>
              <a:rPr sz="2400" dirty="0"/>
              <a:t>一个</a:t>
            </a:r>
            <a:r>
              <a:rPr lang="en-US" altLang="zh-CN" sz="2400" dirty="0"/>
              <a:t>SOAP</a:t>
            </a:r>
            <a:r>
              <a:rPr sz="2400" dirty="0"/>
              <a:t>应用程序产生的消息中，所有由</a:t>
            </a:r>
            <a:r>
              <a:rPr lang="en-US" altLang="zh-CN" sz="2400" dirty="0"/>
              <a:t>SOAP</a:t>
            </a:r>
            <a:r>
              <a:rPr sz="2400" dirty="0"/>
              <a:t>定义的元素和属性中必须包括正确的域名。</a:t>
            </a:r>
            <a:r>
              <a:rPr lang="en-US" altLang="zh-CN" sz="2400" dirty="0"/>
              <a:t>SOAP</a:t>
            </a:r>
            <a:r>
              <a:rPr sz="2400" dirty="0"/>
              <a:t>应用程序必须能够处理它接收到的消息中的</a:t>
            </a:r>
            <a:r>
              <a:rPr lang="en-US" altLang="zh-CN" sz="2400" dirty="0"/>
              <a:t>SOAP</a:t>
            </a:r>
            <a:r>
              <a:rPr sz="2400" dirty="0"/>
              <a:t>域名，并且它可以处理没有</a:t>
            </a:r>
            <a:r>
              <a:rPr lang="en-US" altLang="zh-CN" sz="2400" dirty="0"/>
              <a:t>SOAP</a:t>
            </a:r>
            <a:r>
              <a:rPr sz="2400" dirty="0"/>
              <a:t>域名的</a:t>
            </a:r>
            <a:r>
              <a:rPr lang="en-US" altLang="zh-CN" sz="2400" dirty="0"/>
              <a:t>SOAP</a:t>
            </a:r>
            <a:r>
              <a:rPr sz="2400" dirty="0"/>
              <a:t>消息，就象它们有正确的域名一样。</a:t>
            </a:r>
            <a:r>
              <a:rPr lang="en-US" altLang="zh-CN" sz="2400" dirty="0"/>
              <a:t>SOAP</a:t>
            </a:r>
            <a:r>
              <a:rPr sz="2400" dirty="0"/>
              <a:t>定义了两个域名</a:t>
            </a:r>
            <a:r>
              <a:rPr lang="en-US" altLang="zh-CN" sz="2400" dirty="0"/>
              <a:t>:</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封装的域名标志符是</a:t>
            </a:r>
            <a:r>
              <a:rPr lang="en-US" altLang="zh-CN" sz="2400" dirty="0"/>
              <a:t>"http://schemas.xmlsoap.org/soap/envelope/"</a:t>
            </a:r>
          </a:p>
          <a:p>
            <a:pPr marL="266700" indent="0" fontAlgn="auto">
              <a:lnSpc>
                <a:spcPct val="90000"/>
              </a:lnSpc>
              <a:spcBef>
                <a:spcPts val="999"/>
              </a:spcBef>
              <a:buFont typeface="Wingdings" panose="05000000000000000000" pitchFamily="2" charset="2"/>
              <a:buNone/>
              <a:defRPr/>
            </a:pPr>
            <a:r>
              <a:rPr lang="en-US" altLang="zh-CN" sz="2400" dirty="0"/>
              <a:t>    SOAP</a:t>
            </a:r>
            <a:r>
              <a:rPr sz="2400" dirty="0"/>
              <a:t>的编码规则的域名标志符是</a:t>
            </a:r>
            <a:r>
              <a:rPr lang="en-US" altLang="zh-CN" sz="2400" dirty="0"/>
              <a:t>"http://schemas.xmlsoap.org/soap/encoding/"</a:t>
            </a:r>
            <a:endParaRPr sz="2400" dirty="0"/>
          </a:p>
        </p:txBody>
      </p:sp>
      <p:sp>
        <p:nvSpPr>
          <p:cNvPr id="24580" name="Rectangle 2">
            <a:extLst>
              <a:ext uri="{FF2B5EF4-FFF2-40B4-BE49-F238E27FC236}">
                <a16:creationId xmlns:a16="http://schemas.microsoft.com/office/drawing/2014/main" xmlns="" id="{DF89D5C4-6978-4F29-9AF4-111A12E5964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F8C30783-6894-4887-8DFE-4F5B045AC120}"/>
              </a:ext>
            </a:extLst>
          </p:cNvPr>
          <p:cNvSpPr>
            <a:spLocks noGrp="1" noChangeArrowheads="1"/>
          </p:cNvSpPr>
          <p:nvPr>
            <p:ph type="title"/>
          </p:nvPr>
        </p:nvSpPr>
        <p:spPr>
          <a:xfrm>
            <a:off x="1136650" y="1371600"/>
            <a:ext cx="9918700" cy="603250"/>
          </a:xfrm>
        </p:spPr>
        <p:txBody>
          <a:bodyPr/>
          <a:lstStyle/>
          <a:p>
            <a:pPr defTabSz="912813"/>
            <a:r>
              <a:rPr lang="zh-CN" altLang="en-US">
                <a:solidFill>
                  <a:schemeClr val="accent1"/>
                </a:solidFill>
                <a:ea typeface="微软雅黑" panose="020B0503020204020204" pitchFamily="34" charset="-122"/>
              </a:rPr>
              <a:t>封装版本模型</a:t>
            </a:r>
          </a:p>
        </p:txBody>
      </p:sp>
      <p:sp>
        <p:nvSpPr>
          <p:cNvPr id="18435" name="Rectangle 3">
            <a:extLst>
              <a:ext uri="{FF2B5EF4-FFF2-40B4-BE49-F238E27FC236}">
                <a16:creationId xmlns:a16="http://schemas.microsoft.com/office/drawing/2014/main" xmlns="" id="{82308B36-9E43-462D-AE15-8864511A5E64}"/>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dirty="0"/>
          </a:p>
          <a:p>
            <a:pPr fontAlgn="auto">
              <a:lnSpc>
                <a:spcPct val="80000"/>
              </a:lnSpc>
              <a:spcBef>
                <a:spcPts val="999"/>
              </a:spcBef>
              <a:buFont typeface="Wingdings" panose="05000000000000000000" pitchFamily="2" charset="2"/>
              <a:buNone/>
              <a:defRPr/>
            </a:pPr>
            <a:endParaRPr lang="en-US" altLang="zh-CN" sz="2800" dirty="0"/>
          </a:p>
          <a:p>
            <a:pPr marL="723900" fontAlgn="auto">
              <a:lnSpc>
                <a:spcPct val="80000"/>
              </a:lnSpc>
              <a:spcBef>
                <a:spcPts val="999"/>
              </a:spcBef>
              <a:defRPr/>
            </a:pPr>
            <a:r>
              <a:rPr lang="en-US" altLang="zh-CN" sz="2800" dirty="0"/>
              <a:t>SOAP</a:t>
            </a:r>
            <a:r>
              <a:rPr sz="2800" dirty="0"/>
              <a:t>没有定义常规的基于主版本号和辅版本号的版本形式。</a:t>
            </a:r>
            <a:endParaRPr lang="en-US" altLang="zh-CN" sz="2800" dirty="0"/>
          </a:p>
          <a:p>
            <a:pPr marL="723900" fontAlgn="auto">
              <a:lnSpc>
                <a:spcPct val="80000"/>
              </a:lnSpc>
              <a:spcBef>
                <a:spcPts val="999"/>
              </a:spcBef>
              <a:defRPr/>
            </a:pPr>
            <a:r>
              <a:rPr lang="en-US" altLang="zh-CN" sz="2800" dirty="0" err="1"/>
              <a:t>SOAP</a:t>
            </a:r>
            <a:r>
              <a:rPr sz="2800" dirty="0" err="1" smtClean="0"/>
              <a:t>消息必须有一个封装元素与域</a:t>
            </a:r>
            <a:r>
              <a:rPr lang="zh-CN" altLang="en-US" sz="2800" dirty="0"/>
              <a:t>名</a:t>
            </a:r>
            <a:r>
              <a:rPr lang="en-US" altLang="zh-CN" sz="2800" dirty="0" smtClean="0"/>
              <a:t>"</a:t>
            </a:r>
            <a:r>
              <a:rPr lang="en-US" altLang="zh-CN" sz="2800" dirty="0"/>
              <a:t>http://schemas.xmlsoap.org/soap/envelope/"</a:t>
            </a:r>
            <a:r>
              <a:rPr sz="2800" dirty="0"/>
              <a:t>关联。</a:t>
            </a:r>
            <a:endParaRPr lang="en-US" altLang="zh-CN" sz="2800" dirty="0"/>
          </a:p>
          <a:p>
            <a:pPr marL="723900" fontAlgn="auto">
              <a:lnSpc>
                <a:spcPct val="80000"/>
              </a:lnSpc>
              <a:spcBef>
                <a:spcPts val="999"/>
              </a:spcBef>
              <a:defRPr/>
            </a:pPr>
            <a:r>
              <a:rPr sz="2800" dirty="0" err="1"/>
              <a:t>如果</a:t>
            </a:r>
            <a:r>
              <a:rPr lang="en-US" altLang="zh-CN" sz="2800" dirty="0" err="1"/>
              <a:t>SOAP</a:t>
            </a:r>
            <a:r>
              <a:rPr sz="2800" dirty="0" err="1"/>
              <a:t>应用程序接收到的</a:t>
            </a:r>
            <a:r>
              <a:rPr lang="en-US" altLang="zh-CN" sz="2800" dirty="0" err="1"/>
              <a:t>SOAP</a:t>
            </a:r>
            <a:r>
              <a:rPr sz="2800" dirty="0" err="1"/>
              <a:t>消息中的</a:t>
            </a:r>
            <a:r>
              <a:rPr lang="en-US" altLang="zh-CN" sz="2800" dirty="0" err="1"/>
              <a:t>SOAP</a:t>
            </a:r>
            <a:r>
              <a:rPr sz="2800" dirty="0" err="1" smtClean="0"/>
              <a:t>封装元素与其他的域</a:t>
            </a:r>
            <a:r>
              <a:rPr lang="zh-CN" altLang="en-US" sz="2800" dirty="0"/>
              <a:t>名</a:t>
            </a:r>
            <a:r>
              <a:rPr sz="2800" dirty="0" err="1" smtClean="0"/>
              <a:t>关联</a:t>
            </a:r>
            <a:r>
              <a:rPr sz="2800" dirty="0" err="1"/>
              <a:t>，则视为版本错误，应用程序必须丢弃这个消息</a:t>
            </a:r>
            <a:r>
              <a:rPr sz="2800" dirty="0"/>
              <a:t>。</a:t>
            </a:r>
            <a:endParaRPr lang="en-US" altLang="zh-CN" sz="2800" dirty="0"/>
          </a:p>
          <a:p>
            <a:pPr marL="723900" fontAlgn="auto">
              <a:lnSpc>
                <a:spcPct val="80000"/>
              </a:lnSpc>
              <a:spcBef>
                <a:spcPts val="999"/>
              </a:spcBef>
              <a:defRPr/>
            </a:pPr>
            <a:r>
              <a:rPr sz="2800" dirty="0"/>
              <a:t>如果消息是通过</a:t>
            </a:r>
            <a:r>
              <a:rPr lang="en-US" altLang="zh-CN" sz="2800" dirty="0"/>
              <a:t>HTTP</a:t>
            </a:r>
            <a:r>
              <a:rPr sz="2800" dirty="0"/>
              <a:t>之类的请求</a:t>
            </a:r>
            <a:r>
              <a:rPr lang="en-US" altLang="zh-CN" sz="2800" dirty="0"/>
              <a:t>/</a:t>
            </a:r>
            <a:r>
              <a:rPr sz="2800" dirty="0"/>
              <a:t>应答协议收到的，应用程序必须回答一个</a:t>
            </a:r>
            <a:r>
              <a:rPr lang="en-US" altLang="zh-CN" sz="2800" dirty="0"/>
              <a:t>SOAP </a:t>
            </a:r>
            <a:r>
              <a:rPr lang="en-US" altLang="zh-CN" sz="2800" dirty="0" err="1"/>
              <a:t>VersionMismatch</a:t>
            </a:r>
            <a:r>
              <a:rPr lang="en-US" altLang="zh-CN" sz="2800" dirty="0"/>
              <a:t> </a:t>
            </a:r>
            <a:r>
              <a:rPr sz="2800" dirty="0"/>
              <a:t>错误信息。</a:t>
            </a:r>
          </a:p>
        </p:txBody>
      </p:sp>
      <p:sp>
        <p:nvSpPr>
          <p:cNvPr id="26628" name="Rectangle 2">
            <a:extLst>
              <a:ext uri="{FF2B5EF4-FFF2-40B4-BE49-F238E27FC236}">
                <a16:creationId xmlns:a16="http://schemas.microsoft.com/office/drawing/2014/main" xmlns="" id="{2B4E67C8-9CDB-455C-84DB-642C11DF493B}"/>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B61F3702-C34F-4017-8343-35D616EFD11C}"/>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Envelope</a:t>
            </a:r>
            <a:r>
              <a:rPr lang="zh-CN" altLang="en-US">
                <a:solidFill>
                  <a:schemeClr val="accent1"/>
                </a:solidFill>
                <a:ea typeface="微软雅黑" panose="020B0503020204020204" pitchFamily="34" charset="-122"/>
              </a:rPr>
              <a:t>元素</a:t>
            </a:r>
          </a:p>
        </p:txBody>
      </p:sp>
      <p:sp>
        <p:nvSpPr>
          <p:cNvPr id="19459" name="Rectangle 3">
            <a:extLst>
              <a:ext uri="{FF2B5EF4-FFF2-40B4-BE49-F238E27FC236}">
                <a16:creationId xmlns:a16="http://schemas.microsoft.com/office/drawing/2014/main" xmlns="" id="{9AD0FADF-1C84-4C14-B15C-17A584CF75D8}"/>
              </a:ext>
            </a:extLst>
          </p:cNvPr>
          <p:cNvSpPr>
            <a:spLocks noGrp="1" noChangeArrowheads="1"/>
          </p:cNvSpPr>
          <p:nvPr>
            <p:ph idx="1"/>
          </p:nvPr>
        </p:nvSpPr>
        <p:spPr>
          <a:xfrm>
            <a:off x="838200" y="1152525"/>
            <a:ext cx="10515600" cy="5407025"/>
          </a:xfrm>
        </p:spPr>
        <p:txBody>
          <a:bodyPr rtlCol="0">
            <a:normAutofit/>
          </a:bodyPr>
          <a:lstStyle/>
          <a:p>
            <a:pPr fontAlgn="auto">
              <a:lnSpc>
                <a:spcPct val="80000"/>
              </a:lnSpc>
              <a:spcBef>
                <a:spcPts val="999"/>
              </a:spcBef>
              <a:buFont typeface="Wingdings" panose="05000000000000000000" pitchFamily="2" charset="2"/>
              <a:buNone/>
              <a:defRPr/>
            </a:pPr>
            <a:endParaRPr lang="en-US" altLang="zh-CN" sz="2800" b="1" dirty="0"/>
          </a:p>
          <a:p>
            <a:pPr fontAlgn="auto">
              <a:lnSpc>
                <a:spcPct val="80000"/>
              </a:lnSpc>
              <a:spcBef>
                <a:spcPts val="999"/>
              </a:spcBef>
              <a:buFont typeface="Wingdings" panose="05000000000000000000" pitchFamily="2" charset="2"/>
              <a:buNone/>
              <a:defRPr/>
            </a:pPr>
            <a:endParaRPr lang="en-US" altLang="zh-CN" sz="2800" b="1" dirty="0"/>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元素始终是 </a:t>
            </a:r>
            <a:r>
              <a:rPr lang="en-US" altLang="zh-CN" sz="2800" dirty="0"/>
              <a:t>SOAP </a:t>
            </a:r>
            <a:r>
              <a:rPr sz="2800" dirty="0"/>
              <a:t>消息的根元素。 这就便于应用程序识别“</a:t>
            </a:r>
            <a:r>
              <a:rPr lang="en-US" altLang="zh-CN" sz="2800" dirty="0"/>
              <a:t>SOAP </a:t>
            </a:r>
            <a:r>
              <a:rPr sz="2800" dirty="0"/>
              <a:t>消息” </a:t>
            </a:r>
            <a:r>
              <a:rPr lang="en-US" altLang="zh-CN" sz="2800" dirty="0"/>
              <a:t>— </a:t>
            </a:r>
            <a:r>
              <a:rPr sz="2800" dirty="0"/>
              <a:t>只要检查一下根元素的名称即可。 通过检查 </a:t>
            </a:r>
            <a:r>
              <a:rPr lang="en-US" altLang="zh-CN" sz="2800" dirty="0"/>
              <a:t>Envelope </a:t>
            </a:r>
            <a:r>
              <a:rPr sz="2800" dirty="0"/>
              <a:t>元素的命名空间，应用程序也可确定所使用的 </a:t>
            </a:r>
            <a:r>
              <a:rPr lang="en-US" altLang="zh-CN" sz="2800" dirty="0"/>
              <a:t>SOAP </a:t>
            </a:r>
            <a:r>
              <a:rPr sz="2800" dirty="0"/>
              <a:t>版本。</a:t>
            </a:r>
          </a:p>
          <a:p>
            <a:pPr marL="266700" indent="0" fontAlgn="auto">
              <a:lnSpc>
                <a:spcPct val="80000"/>
              </a:lnSpc>
              <a:spcBef>
                <a:spcPts val="999"/>
              </a:spcBef>
              <a:buFont typeface="Wingdings" panose="05000000000000000000" pitchFamily="2" charset="2"/>
              <a:buNone/>
              <a:defRPr/>
            </a:pPr>
            <a:r>
              <a:rPr lang="en-US" altLang="zh-CN" sz="2800" b="1" dirty="0"/>
              <a:t>Envelope</a:t>
            </a:r>
            <a:r>
              <a:rPr sz="2800" dirty="0"/>
              <a:t>元素包含一个可选的 </a:t>
            </a:r>
            <a:r>
              <a:rPr lang="en-US" altLang="zh-CN" sz="2800" b="1" dirty="0"/>
              <a:t>Header</a:t>
            </a:r>
            <a:r>
              <a:rPr lang="en-US" altLang="zh-CN" sz="2800" dirty="0"/>
              <a:t> </a:t>
            </a:r>
            <a:r>
              <a:rPr sz="2800" dirty="0"/>
              <a:t>元素</a:t>
            </a:r>
            <a:r>
              <a:rPr lang="en-US" altLang="zh-CN" sz="2800" dirty="0"/>
              <a:t>,</a:t>
            </a:r>
            <a:r>
              <a:rPr sz="2800" dirty="0"/>
              <a:t>后跟一个必要的 </a:t>
            </a:r>
            <a:r>
              <a:rPr lang="en-US" altLang="zh-CN" sz="2800" b="1" dirty="0"/>
              <a:t>Body</a:t>
            </a:r>
            <a:r>
              <a:rPr lang="en-US" altLang="zh-CN" sz="2800" dirty="0"/>
              <a:t> </a:t>
            </a:r>
            <a:r>
              <a:rPr sz="2800" dirty="0"/>
              <a:t>元素。 </a:t>
            </a:r>
            <a:r>
              <a:rPr lang="en-US" altLang="zh-CN" sz="2800" dirty="0"/>
              <a:t>Body </a:t>
            </a:r>
            <a:r>
              <a:rPr sz="2800" dirty="0"/>
              <a:t>元素代表了该消息的有效内容。 它是一种通用容器，因为它可包含来自任何命名空间的任意数量的元素。 这就是试图发送数据的最终目的地。</a:t>
            </a:r>
          </a:p>
        </p:txBody>
      </p:sp>
      <p:sp>
        <p:nvSpPr>
          <p:cNvPr id="27652" name="Rectangle 2">
            <a:extLst>
              <a:ext uri="{FF2B5EF4-FFF2-40B4-BE49-F238E27FC236}">
                <a16:creationId xmlns:a16="http://schemas.microsoft.com/office/drawing/2014/main" xmlns="" id="{41EBAEFF-1B2A-455A-882B-674BC2DA99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7E1148C5-50EB-4B59-A90F-BFC796CD9278}"/>
              </a:ext>
            </a:extLst>
          </p:cNvPr>
          <p:cNvSpPr>
            <a:spLocks noGrp="1" noChangeArrowheads="1"/>
          </p:cNvSpPr>
          <p:nvPr>
            <p:ph type="title"/>
          </p:nvPr>
        </p:nvSpPr>
        <p:spPr>
          <a:xfrm>
            <a:off x="914400" y="1524000"/>
            <a:ext cx="9917113" cy="603250"/>
          </a:xfrm>
        </p:spPr>
        <p:txBody>
          <a:bodyPr/>
          <a:lstStyle/>
          <a:p>
            <a:pPr defTabSz="912813"/>
            <a:r>
              <a:rPr lang="zh-CN" altLang="en-US" dirty="0" smtClean="0">
                <a:ea typeface="微软雅黑" panose="020B0503020204020204" pitchFamily="34" charset="-122"/>
              </a:rPr>
              <a:t>讨论</a:t>
            </a:r>
            <a:r>
              <a:rPr altLang="zh-CN" dirty="0" smtClean="0">
                <a:ea typeface="微软雅黑" panose="020B0503020204020204" pitchFamily="34" charset="-122"/>
              </a:rPr>
              <a:t>:</a:t>
            </a:r>
            <a:endParaRPr altLang="zh-CN" dirty="0">
              <a:ea typeface="微软雅黑" panose="020B0503020204020204" pitchFamily="34" charset="-122"/>
            </a:endParaRPr>
          </a:p>
        </p:txBody>
      </p:sp>
      <p:sp>
        <p:nvSpPr>
          <p:cNvPr id="28675" name="Rectangle 3">
            <a:extLst>
              <a:ext uri="{FF2B5EF4-FFF2-40B4-BE49-F238E27FC236}">
                <a16:creationId xmlns:a16="http://schemas.microsoft.com/office/drawing/2014/main" xmlns="" id="{2B279F57-EB8E-405D-A49C-AEB8C7D1C895}"/>
              </a:ext>
            </a:extLst>
          </p:cNvPr>
          <p:cNvSpPr>
            <a:spLocks noGrp="1" noChangeArrowheads="1"/>
          </p:cNvSpPr>
          <p:nvPr>
            <p:ph idx="1"/>
          </p:nvPr>
        </p:nvSpPr>
        <p:spPr>
          <a:xfrm>
            <a:off x="829407" y="1292713"/>
            <a:ext cx="10515600" cy="5407025"/>
          </a:xfrm>
          <a:ln>
            <a:miter lim="800000"/>
            <a:headEnd/>
            <a:tailEnd/>
          </a:ln>
        </p:spPr>
        <p:txBody>
          <a:bodyPr/>
          <a:lstStyle/>
          <a:p>
            <a:pPr defTabSz="912813">
              <a:buFont typeface="Wingdings" panose="05000000000000000000" pitchFamily="2" charset="2"/>
              <a:buNone/>
            </a:pPr>
            <a:endParaRPr lang="en-US" altLang="zh-CN" dirty="0"/>
          </a:p>
          <a:p>
            <a:pPr defTabSz="912813">
              <a:buFont typeface="Wingdings" panose="05000000000000000000" pitchFamily="2" charset="2"/>
              <a:buNone/>
            </a:pPr>
            <a:r>
              <a:rPr dirty="0" smtClean="0"/>
              <a:t>         </a:t>
            </a:r>
            <a:r>
              <a:rPr dirty="0" err="1" smtClean="0"/>
              <a:t>在银行帐户之间转帐的请求信息</a:t>
            </a:r>
            <a:r>
              <a:rPr lang="en-US" altLang="zh-CN" dirty="0"/>
              <a:t>: request.xml</a:t>
            </a:r>
          </a:p>
          <a:p>
            <a:pPr defTabSz="912813">
              <a:buFont typeface="Wingdings" panose="05000000000000000000" pitchFamily="2" charset="2"/>
              <a:buNone/>
            </a:pPr>
            <a:r>
              <a:rPr dirty="0" smtClean="0"/>
              <a:t>          </a:t>
            </a:r>
            <a:r>
              <a:rPr dirty="0" err="1" smtClean="0"/>
              <a:t>相应的响应信息</a:t>
            </a:r>
            <a:r>
              <a:rPr lang="en-US" altLang="zh-CN" dirty="0"/>
              <a:t>: response.xml</a:t>
            </a:r>
          </a:p>
        </p:txBody>
      </p:sp>
      <p:sp>
        <p:nvSpPr>
          <p:cNvPr id="28676" name="Rectangle 2">
            <a:extLst>
              <a:ext uri="{FF2B5EF4-FFF2-40B4-BE49-F238E27FC236}">
                <a16:creationId xmlns:a16="http://schemas.microsoft.com/office/drawing/2014/main" xmlns="" id="{51628446-386A-4495-87A5-B8AEE86598F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688AB2C4-8F16-45E8-919B-FFD09353C2F3}"/>
              </a:ext>
            </a:extLst>
          </p:cNvPr>
          <p:cNvSpPr>
            <a:spLocks noGrp="1" noChangeArrowheads="1"/>
          </p:cNvSpPr>
          <p:nvPr>
            <p:ph type="title"/>
          </p:nvPr>
        </p:nvSpPr>
        <p:spPr>
          <a:xfrm>
            <a:off x="10668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29699" name="Rectangle 3">
            <a:extLst>
              <a:ext uri="{FF2B5EF4-FFF2-40B4-BE49-F238E27FC236}">
                <a16:creationId xmlns:a16="http://schemas.microsoft.com/office/drawing/2014/main" xmlns="" id="{C93FA50D-C11F-4F95-ABEA-6AC0D5B71175}"/>
              </a:ext>
            </a:extLst>
          </p:cNvPr>
          <p:cNvSpPr>
            <a:spLocks noGrp="1" noChangeArrowheads="1"/>
          </p:cNvSpPr>
          <p:nvPr>
            <p:ph idx="1"/>
          </p:nvPr>
        </p:nvSpPr>
        <p:spPr>
          <a:xfrm>
            <a:off x="838200" y="1152525"/>
            <a:ext cx="10515600" cy="5407025"/>
          </a:xfrm>
          <a:ln>
            <a:miter lim="800000"/>
            <a:headEnd/>
            <a:tailEnd/>
          </a:ln>
        </p:spPr>
        <p:txBody>
          <a:bodyPr/>
          <a:lstStyle/>
          <a:p>
            <a:pPr marL="177800" indent="0" defTabSz="912813">
              <a:buFont typeface="Wingdings" panose="05000000000000000000" pitchFamily="2" charset="2"/>
              <a:buNone/>
            </a:pPr>
            <a:endParaRPr lang="en-US" altLang="zh-CN" sz="2800" dirty="0"/>
          </a:p>
          <a:p>
            <a:pPr marL="177800" indent="0" defTabSz="912813">
              <a:buFont typeface="Wingdings" panose="05000000000000000000" pitchFamily="2" charset="2"/>
              <a:buNone/>
            </a:pPr>
            <a:r>
              <a:rPr sz="2800" dirty="0"/>
              <a:t>该消息处理框架还定义了一个名为</a:t>
            </a:r>
            <a:r>
              <a:rPr lang="en-US" altLang="zh-CN" sz="2800" b="1" dirty="0"/>
              <a:t>Fault</a:t>
            </a:r>
            <a:r>
              <a:rPr lang="en-US" altLang="zh-CN" sz="2800" dirty="0"/>
              <a:t> </a:t>
            </a:r>
            <a:r>
              <a:rPr sz="2800" dirty="0"/>
              <a:t>的元素，用于在发生错误时在 </a:t>
            </a:r>
            <a:r>
              <a:rPr lang="en-US" altLang="zh-CN" sz="2800" dirty="0"/>
              <a:t>Body </a:t>
            </a:r>
            <a:r>
              <a:rPr sz="2800" dirty="0" err="1"/>
              <a:t>元素中表示错误</a:t>
            </a:r>
            <a:r>
              <a:rPr sz="2800" dirty="0" smtClean="0"/>
              <a:t>。</a:t>
            </a:r>
            <a:r>
              <a:rPr sz="2800" dirty="0" err="1" smtClean="0"/>
              <a:t>这是不可缺少的</a:t>
            </a:r>
            <a:r>
              <a:rPr sz="2800" dirty="0" err="1"/>
              <a:t>，因为如果没有一种标准的错误表示方法，每个应用程序将不得不自己创建，从而使得通用基础结构不可能区分成功和失败</a:t>
            </a:r>
            <a:r>
              <a:rPr sz="2800" dirty="0"/>
              <a:t>。 以下示例 </a:t>
            </a:r>
            <a:r>
              <a:rPr lang="en-US" altLang="zh-CN" sz="2800" dirty="0"/>
              <a:t>SOAP </a:t>
            </a:r>
            <a:r>
              <a:rPr sz="2800" dirty="0"/>
              <a:t>消息中包含了一个 </a:t>
            </a:r>
            <a:r>
              <a:rPr lang="en-US" altLang="zh-CN" sz="2800" dirty="0"/>
              <a:t>Fault </a:t>
            </a:r>
            <a:r>
              <a:rPr sz="2800" dirty="0"/>
              <a:t>元素，指明在处理该请求时发生了“</a:t>
            </a:r>
            <a:r>
              <a:rPr lang="en-US" altLang="zh-CN" sz="2800" dirty="0"/>
              <a:t>Insufficient Funds</a:t>
            </a:r>
            <a:r>
              <a:rPr sz="2800" dirty="0"/>
              <a:t>（资金不足）”错误：</a:t>
            </a:r>
            <a:r>
              <a:rPr lang="en-US" altLang="zh-CN" sz="2800" dirty="0"/>
              <a:t>fault.xml</a:t>
            </a:r>
          </a:p>
        </p:txBody>
      </p:sp>
      <p:sp>
        <p:nvSpPr>
          <p:cNvPr id="29700" name="Rectangle 2">
            <a:extLst>
              <a:ext uri="{FF2B5EF4-FFF2-40B4-BE49-F238E27FC236}">
                <a16:creationId xmlns:a16="http://schemas.microsoft.com/office/drawing/2014/main" xmlns="" id="{D13E9DB2-AF4F-4FA2-B292-4D8A61B0405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4EC33358-0C5E-46EC-8F34-0A7B84184856}"/>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Fault</a:t>
            </a:r>
            <a:r>
              <a:rPr lang="zh-CN" altLang="en-US">
                <a:solidFill>
                  <a:schemeClr val="accent1"/>
                </a:solidFill>
                <a:ea typeface="微软雅黑" panose="020B0503020204020204" pitchFamily="34" charset="-122"/>
              </a:rPr>
              <a:t>元素</a:t>
            </a:r>
          </a:p>
        </p:txBody>
      </p:sp>
      <p:sp>
        <p:nvSpPr>
          <p:cNvPr id="30723" name="Rectangle 3">
            <a:extLst>
              <a:ext uri="{FF2B5EF4-FFF2-40B4-BE49-F238E27FC236}">
                <a16:creationId xmlns:a16="http://schemas.microsoft.com/office/drawing/2014/main" xmlns="" id="{B75483EE-5D33-46A3-A4E9-B306EE238CFB}"/>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800" dirty="0"/>
              <a:t>Fault </a:t>
            </a:r>
            <a:r>
              <a:rPr sz="2800" dirty="0"/>
              <a:t>元素必须包含一个 </a:t>
            </a:r>
            <a:r>
              <a:rPr lang="en-US" altLang="zh-CN" sz="2800" b="1" dirty="0" err="1"/>
              <a:t>faultcode</a:t>
            </a:r>
            <a:r>
              <a:rPr sz="2800" dirty="0"/>
              <a:t>，后跟一个 </a:t>
            </a:r>
            <a:r>
              <a:rPr lang="en-US" altLang="zh-CN" sz="2800" b="1" dirty="0" err="1"/>
              <a:t>faultstring</a:t>
            </a:r>
            <a:r>
              <a:rPr lang="en-US" altLang="zh-CN" sz="2800" dirty="0"/>
              <a:t> </a:t>
            </a:r>
            <a:r>
              <a:rPr sz="2800" dirty="0"/>
              <a:t>元素。 </a:t>
            </a:r>
            <a:r>
              <a:rPr lang="en-US" altLang="zh-CN" sz="2800" dirty="0" err="1"/>
              <a:t>faultcode</a:t>
            </a:r>
            <a:r>
              <a:rPr lang="en-US" altLang="zh-CN" sz="2800" dirty="0"/>
              <a:t> </a:t>
            </a:r>
            <a:r>
              <a:rPr sz="2800" dirty="0"/>
              <a:t>元素使用一种符合命名空间的名称对错误进行分类，而 </a:t>
            </a:r>
            <a:r>
              <a:rPr lang="en-US" altLang="zh-CN" sz="2800" dirty="0" err="1"/>
              <a:t>faultstring</a:t>
            </a:r>
            <a:r>
              <a:rPr lang="en-US" altLang="zh-CN" sz="2800" dirty="0"/>
              <a:t> </a:t>
            </a:r>
            <a:r>
              <a:rPr sz="2800" dirty="0"/>
              <a:t>元素提供一种对错误可读的解释（类似于 </a:t>
            </a:r>
            <a:r>
              <a:rPr lang="en-US" altLang="zh-CN" sz="2800" dirty="0"/>
              <a:t>HTTP </a:t>
            </a:r>
            <a:r>
              <a:rPr sz="2800" dirty="0"/>
              <a:t>的工作方式）。 表 </a:t>
            </a:r>
            <a:r>
              <a:rPr lang="en-US" altLang="zh-CN" sz="2800" dirty="0"/>
              <a:t>2 </a:t>
            </a:r>
            <a:r>
              <a:rPr sz="2800" dirty="0"/>
              <a:t>简要地说明了 </a:t>
            </a:r>
            <a:r>
              <a:rPr lang="en-US" altLang="zh-CN" sz="2800" dirty="0"/>
              <a:t>SOAP 1.1 </a:t>
            </a:r>
            <a:r>
              <a:rPr sz="2800" dirty="0"/>
              <a:t>所定义的各种错误码（所有这些代码都包含在 </a:t>
            </a:r>
            <a:r>
              <a:rPr lang="en-US" altLang="zh-CN" sz="2800" b="1" dirty="0"/>
              <a:t>http://schemas.xmlsoap.org/soap/envelope/</a:t>
            </a:r>
            <a:r>
              <a:rPr lang="en-US" altLang="zh-CN" sz="2800" dirty="0"/>
              <a:t> </a:t>
            </a:r>
            <a:r>
              <a:rPr sz="2800" dirty="0"/>
              <a:t>命名空间中）。</a:t>
            </a:r>
          </a:p>
          <a:p>
            <a:pPr defTabSz="912813">
              <a:lnSpc>
                <a:spcPct val="90000"/>
              </a:lnSpc>
            </a:pPr>
            <a:r>
              <a:rPr lang="en-US" altLang="zh-CN" sz="2800" dirty="0"/>
              <a:t>Fault </a:t>
            </a:r>
            <a:r>
              <a:rPr sz="2800" dirty="0"/>
              <a:t>元素也可能包含一个 </a:t>
            </a:r>
            <a:r>
              <a:rPr lang="en-US" altLang="zh-CN" sz="2800" dirty="0"/>
              <a:t>detail </a:t>
            </a:r>
            <a:r>
              <a:rPr sz="2800" dirty="0"/>
              <a:t>元素，以便提供该错误的细节，这样可以帮助客户端诊断问题，特别是在 </a:t>
            </a:r>
            <a:r>
              <a:rPr lang="en-US" altLang="zh-CN" sz="2800" dirty="0"/>
              <a:t>Client </a:t>
            </a:r>
            <a:r>
              <a:rPr sz="2800" dirty="0"/>
              <a:t>和 </a:t>
            </a:r>
            <a:r>
              <a:rPr lang="en-US" altLang="zh-CN" sz="2800" dirty="0"/>
              <a:t>Server </a:t>
            </a:r>
            <a:r>
              <a:rPr sz="2800" dirty="0"/>
              <a:t>错误码的情况下。</a:t>
            </a:r>
          </a:p>
        </p:txBody>
      </p:sp>
      <p:sp>
        <p:nvSpPr>
          <p:cNvPr id="30724" name="Rectangle 2">
            <a:extLst>
              <a:ext uri="{FF2B5EF4-FFF2-40B4-BE49-F238E27FC236}">
                <a16:creationId xmlns:a16="http://schemas.microsoft.com/office/drawing/2014/main" xmlns="" id="{DCD13F12-6868-4719-9532-5F7443E5BFD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AE81CEC9-AB63-4430-9AD1-70B94B51A744}"/>
              </a:ext>
            </a:extLst>
          </p:cNvPr>
          <p:cNvSpPr>
            <a:spLocks noGrp="1" noChangeArrowheads="1"/>
          </p:cNvSpPr>
          <p:nvPr>
            <p:ph type="title"/>
          </p:nvPr>
        </p:nvSpPr>
        <p:spPr>
          <a:xfrm>
            <a:off x="846993" y="926124"/>
            <a:ext cx="9917113" cy="603250"/>
          </a:xfrm>
        </p:spPr>
        <p:txBody>
          <a:bodyPr>
            <a:normAutofit/>
          </a:bodyPr>
          <a:lstStyle/>
          <a:p>
            <a:pPr defTabSz="912813"/>
            <a:r>
              <a:rPr lang="en-US" altLang="zh-CN" dirty="0" smtClean="0">
                <a:solidFill>
                  <a:schemeClr val="accent1"/>
                </a:solidFill>
                <a:ea typeface="微软雅黑" panose="020B0503020204020204" pitchFamily="34" charset="-122"/>
              </a:rPr>
              <a:t>SOAP 1.1 </a:t>
            </a:r>
            <a:r>
              <a:rPr lang="zh-CN" altLang="en-US" dirty="0" smtClean="0">
                <a:solidFill>
                  <a:schemeClr val="accent1"/>
                </a:solidFill>
                <a:ea typeface="微软雅黑" panose="020B0503020204020204" pitchFamily="34" charset="-122"/>
              </a:rPr>
              <a:t>错误码</a:t>
            </a:r>
            <a:endParaRPr lang="zh-CN" altLang="en-US" dirty="0">
              <a:solidFill>
                <a:schemeClr val="accent1"/>
              </a:solidFill>
              <a:ea typeface="微软雅黑" panose="020B0503020204020204" pitchFamily="34" charset="-122"/>
            </a:endParaRPr>
          </a:p>
        </p:txBody>
      </p:sp>
      <p:sp>
        <p:nvSpPr>
          <p:cNvPr id="23555" name="Rectangle 3">
            <a:extLst>
              <a:ext uri="{FF2B5EF4-FFF2-40B4-BE49-F238E27FC236}">
                <a16:creationId xmlns:a16="http://schemas.microsoft.com/office/drawing/2014/main" xmlns="" id="{DBC7BEB8-5B77-43BD-9224-58D685873BD1}"/>
              </a:ext>
            </a:extLst>
          </p:cNvPr>
          <p:cNvSpPr>
            <a:spLocks noGrp="1" noChangeArrowheads="1"/>
          </p:cNvSpPr>
          <p:nvPr>
            <p:ph idx="1"/>
          </p:nvPr>
        </p:nvSpPr>
        <p:spPr>
          <a:xfrm>
            <a:off x="811823" y="905852"/>
            <a:ext cx="10515600" cy="5407025"/>
          </a:xfrm>
        </p:spPr>
        <p:txBody>
          <a:bodyPr rtlCol="0">
            <a:normAutofit fontScale="40000" lnSpcReduction="20000"/>
          </a:bodyPr>
          <a:lstStyle/>
          <a:p>
            <a:pPr marL="0" indent="0" fontAlgn="auto">
              <a:lnSpc>
                <a:spcPct val="80000"/>
              </a:lnSpc>
              <a:spcBef>
                <a:spcPts val="999"/>
              </a:spcBef>
              <a:buFont typeface="Arial" panose="020B0604020202020204" pitchFamily="34" charset="0"/>
              <a:buNone/>
              <a:defRPr/>
            </a:pPr>
            <a:endParaRPr lang="en-US" altLang="zh-CN" sz="2000" dirty="0"/>
          </a:p>
          <a:p>
            <a:pPr marL="0" indent="0" fontAlgn="auto">
              <a:lnSpc>
                <a:spcPct val="80000"/>
              </a:lnSpc>
              <a:spcBef>
                <a:spcPts val="999"/>
              </a:spcBef>
              <a:buFont typeface="Arial" panose="020B0604020202020204" pitchFamily="34" charset="0"/>
              <a:buNone/>
              <a:defRPr/>
            </a:pPr>
            <a:endParaRPr lang="en-US" altLang="zh-CN" sz="2400" dirty="0"/>
          </a:p>
          <a:p>
            <a:pPr fontAlgn="auto">
              <a:lnSpc>
                <a:spcPct val="110000"/>
              </a:lnSpc>
              <a:spcBef>
                <a:spcPts val="999"/>
              </a:spcBef>
              <a:defRPr/>
            </a:pPr>
            <a:r>
              <a:rPr lang="en-US" altLang="zh-CN" sz="6000" dirty="0" err="1" smtClean="0">
                <a:latin typeface="微软雅黑" pitchFamily="34" charset="-122"/>
                <a:cs typeface="Times New Roman" pitchFamily="18" charset="0"/>
              </a:rPr>
              <a:t>VersionMismatch</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处理方发现</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a:t>
            </a:r>
            <a:r>
              <a:rPr lang="en-US" altLang="zh-CN" sz="6000" b="1" dirty="0" smtClean="0">
                <a:latin typeface="微软雅黑" pitchFamily="34" charset="-122"/>
                <a:cs typeface="Times New Roman" pitchFamily="18" charset="0"/>
              </a:rPr>
              <a:t>Envelope</a:t>
            </a:r>
            <a:r>
              <a:rPr lang="en-US" altLang="zh-CN"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元素的命名空间是无效的</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err="1" smtClean="0">
                <a:latin typeface="微软雅黑" pitchFamily="34" charset="-122"/>
                <a:cs typeface="Times New Roman" pitchFamily="18" charset="0"/>
              </a:rPr>
              <a:t>MustUnderstand</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处理方没有理解或服从</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SOAP Header </a:t>
            </a:r>
            <a:r>
              <a:rPr sz="6000" dirty="0" err="1" smtClean="0">
                <a:latin typeface="微软雅黑" pitchFamily="34" charset="-122"/>
                <a:cs typeface="Times New Roman" pitchFamily="18" charset="0"/>
              </a:rPr>
              <a:t>元素的某个直接子元素，而该子元素包含一个值为</a:t>
            </a:r>
            <a:r>
              <a:rPr sz="6000" dirty="0" smtClean="0">
                <a:latin typeface="微软雅黑" pitchFamily="34" charset="-122"/>
                <a:cs typeface="Times New Roman" pitchFamily="18" charset="0"/>
              </a:rPr>
              <a:t> </a:t>
            </a:r>
            <a:r>
              <a:rPr lang="en-US" altLang="zh-CN" sz="6000" dirty="0" smtClean="0">
                <a:latin typeface="微软雅黑" pitchFamily="34" charset="-122"/>
                <a:cs typeface="Times New Roman" pitchFamily="18" charset="0"/>
              </a:rPr>
              <a:t>“1” </a:t>
            </a:r>
            <a:r>
              <a:rPr sz="6000" dirty="0" smtClean="0">
                <a:latin typeface="微软雅黑" pitchFamily="34" charset="-122"/>
                <a:cs typeface="Times New Roman" pitchFamily="18" charset="0"/>
              </a:rPr>
              <a:t>的 </a:t>
            </a:r>
            <a:r>
              <a:rPr lang="en-US" altLang="zh-CN" sz="6000" dirty="0" smtClean="0">
                <a:latin typeface="微软雅黑" pitchFamily="34" charset="-122"/>
                <a:cs typeface="Times New Roman" pitchFamily="18" charset="0"/>
              </a:rPr>
              <a:t>SOAP </a:t>
            </a:r>
            <a:r>
              <a:rPr lang="en-US" altLang="zh-CN" sz="6000" b="1" dirty="0" err="1" smtClean="0">
                <a:latin typeface="微软雅黑" pitchFamily="34" charset="-122"/>
                <a:cs typeface="Times New Roman" pitchFamily="18" charset="0"/>
              </a:rPr>
              <a:t>mustUnderstand</a:t>
            </a:r>
            <a:r>
              <a:rPr lang="en-US" altLang="zh-CN" sz="6000" b="1"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属性</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Client</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表明消息的格式错误或者不包含适当的信息，因而不能成功</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这通常表明，如果不对该消息做出更改，就不应该重发该消息</a:t>
            </a:r>
            <a:r>
              <a:rPr sz="6000" dirty="0" smtClean="0">
                <a:latin typeface="微软雅黑" pitchFamily="34" charset="-122"/>
                <a:cs typeface="Times New Roman" pitchFamily="18" charset="0"/>
              </a:rPr>
              <a:t>。</a:t>
            </a:r>
            <a:endParaRPr lang="en-US" altLang="zh-CN" sz="6000" dirty="0" smtClean="0">
              <a:latin typeface="微软雅黑" pitchFamily="34" charset="-122"/>
              <a:cs typeface="Times New Roman" pitchFamily="18" charset="0"/>
            </a:endParaRPr>
          </a:p>
          <a:p>
            <a:pPr fontAlgn="auto">
              <a:lnSpc>
                <a:spcPct val="110000"/>
              </a:lnSpc>
              <a:spcBef>
                <a:spcPts val="999"/>
              </a:spcBef>
              <a:defRPr/>
            </a:pPr>
            <a:r>
              <a:rPr lang="en-US" altLang="zh-CN" sz="6000" dirty="0" smtClean="0">
                <a:latin typeface="微软雅黑" pitchFamily="34" charset="-122"/>
                <a:cs typeface="Times New Roman" pitchFamily="18" charset="0"/>
              </a:rPr>
              <a:t>Server</a:t>
            </a:r>
            <a:r>
              <a:rPr lang="zh-CN" altLang="en-US" sz="6000" dirty="0" smtClean="0">
                <a:latin typeface="微软雅黑" pitchFamily="34" charset="-122"/>
                <a:cs typeface="Times New Roman" pitchFamily="18" charset="0"/>
              </a:rPr>
              <a:t>：</a:t>
            </a:r>
            <a:r>
              <a:rPr sz="6000" dirty="0" err="1" smtClean="0">
                <a:latin typeface="微软雅黑" pitchFamily="34" charset="-122"/>
                <a:cs typeface="Times New Roman" pitchFamily="18" charset="0"/>
              </a:rPr>
              <a:t>表明该消息未能得到处理的原因与消息的内容并没有直接关系，而是跟该消息的处理有关</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例如，处理过程可能包括与某个上游处理器的通信，但该处理器没有响应</a:t>
            </a:r>
            <a:r>
              <a:rPr sz="6000" dirty="0" smtClean="0">
                <a:latin typeface="微软雅黑" pitchFamily="34" charset="-122"/>
                <a:cs typeface="Times New Roman" pitchFamily="18" charset="0"/>
              </a:rPr>
              <a:t>。 </a:t>
            </a:r>
            <a:r>
              <a:rPr sz="6000" dirty="0" err="1" smtClean="0">
                <a:latin typeface="微软雅黑" pitchFamily="34" charset="-122"/>
                <a:cs typeface="Times New Roman" pitchFamily="18" charset="0"/>
              </a:rPr>
              <a:t>如果在稍后重发，该消息可能会成功</a:t>
            </a:r>
            <a:r>
              <a:rPr sz="6000" dirty="0" smtClean="0">
                <a:latin typeface="微软雅黑" pitchFamily="34" charset="-122"/>
                <a:cs typeface="Times New Roman" pitchFamily="18" charset="0"/>
              </a:rPr>
              <a:t>。</a:t>
            </a:r>
            <a:endParaRPr lang="en-US" altLang="zh-CN" sz="6000" dirty="0">
              <a:latin typeface="微软雅黑" pitchFamily="34" charset="-122"/>
              <a:cs typeface="Times New Roman" pitchFamily="18" charset="0"/>
            </a:endParaRPr>
          </a:p>
        </p:txBody>
      </p:sp>
      <p:sp>
        <p:nvSpPr>
          <p:cNvPr id="31748" name="Rectangle 2">
            <a:extLst>
              <a:ext uri="{FF2B5EF4-FFF2-40B4-BE49-F238E27FC236}">
                <a16:creationId xmlns:a16="http://schemas.microsoft.com/office/drawing/2014/main" xmlns="" id="{9374DFF0-8A02-433C-8EA9-40FC1E4BFB7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08D59182-04FA-46B1-A1DD-C2956B457DD8}"/>
              </a:ext>
            </a:extLst>
          </p:cNvPr>
          <p:cNvSpPr>
            <a:spLocks noGrp="1" noChangeArrowheads="1"/>
          </p:cNvSpPr>
          <p:nvPr>
            <p:ph type="title"/>
          </p:nvPr>
        </p:nvSpPr>
        <p:spPr>
          <a:xfrm>
            <a:off x="990600" y="1371600"/>
            <a:ext cx="9917113" cy="603250"/>
          </a:xfrm>
        </p:spPr>
        <p:txBody>
          <a:bodyPr/>
          <a:lstStyle/>
          <a:p>
            <a:pPr defTabSz="912813"/>
            <a:r>
              <a:rPr altLang="zh-CN" dirty="0">
                <a:solidFill>
                  <a:schemeClr val="accent1"/>
                </a:solidFill>
                <a:ea typeface="微软雅黑" panose="020B0503020204020204" pitchFamily="34" charset="-122"/>
              </a:rPr>
              <a:t>Soap Header</a:t>
            </a:r>
          </a:p>
        </p:txBody>
      </p:sp>
      <p:sp>
        <p:nvSpPr>
          <p:cNvPr id="32771" name="Rectangle 3">
            <a:extLst>
              <a:ext uri="{FF2B5EF4-FFF2-40B4-BE49-F238E27FC236}">
                <a16:creationId xmlns:a16="http://schemas.microsoft.com/office/drawing/2014/main" xmlns="" id="{CAB9C7B5-A335-4B77-922C-05F8171F4F94}"/>
              </a:ext>
            </a:extLst>
          </p:cNvPr>
          <p:cNvSpPr>
            <a:spLocks noGrp="1" noChangeArrowheads="1"/>
          </p:cNvSpPr>
          <p:nvPr>
            <p:ph idx="1"/>
          </p:nvPr>
        </p:nvSpPr>
        <p:spPr>
          <a:xfrm>
            <a:off x="811823" y="1170110"/>
            <a:ext cx="10515600" cy="5407025"/>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sz="2400" dirty="0"/>
              <a:t>大多数现有的协议都区分控制信息（例如，标头）和消息有效负载。 在这方面，</a:t>
            </a:r>
            <a:r>
              <a:rPr lang="en-US" altLang="zh-CN" sz="2400" dirty="0"/>
              <a:t>SOAP </a:t>
            </a:r>
            <a:r>
              <a:rPr sz="2400" dirty="0"/>
              <a:t>也不例外。 </a:t>
            </a:r>
            <a:r>
              <a:rPr lang="en-US" altLang="zh-CN" sz="2400" dirty="0"/>
              <a:t>SOAP Header </a:t>
            </a:r>
            <a:r>
              <a:rPr sz="2400" dirty="0"/>
              <a:t>和 </a:t>
            </a:r>
            <a:r>
              <a:rPr lang="en-US" altLang="zh-CN" sz="2400" dirty="0"/>
              <a:t>Body </a:t>
            </a:r>
            <a:r>
              <a:rPr sz="2400" dirty="0"/>
              <a:t>元素在易于处理的 </a:t>
            </a:r>
            <a:r>
              <a:rPr lang="en-US" altLang="zh-CN" sz="2400" dirty="0"/>
              <a:t>XML </a:t>
            </a:r>
            <a:r>
              <a:rPr sz="2400" dirty="0"/>
              <a:t>世界中也进行同样的区分。 除了易用性之外，可扩展 </a:t>
            </a:r>
            <a:r>
              <a:rPr lang="en-US" altLang="zh-CN" sz="2400" dirty="0"/>
              <a:t>Envelope </a:t>
            </a:r>
            <a:r>
              <a:rPr sz="2400" dirty="0"/>
              <a:t>的关键优势在于它可用于任何通讯协议。</a:t>
            </a:r>
          </a:p>
          <a:p>
            <a:pPr defTabSz="912813">
              <a:lnSpc>
                <a:spcPct val="80000"/>
              </a:lnSpc>
            </a:pPr>
            <a:r>
              <a:rPr sz="2400" dirty="0"/>
              <a:t>与 </a:t>
            </a:r>
            <a:r>
              <a:rPr lang="en-US" altLang="zh-CN" sz="2400" dirty="0"/>
              <a:t>Body </a:t>
            </a:r>
            <a:r>
              <a:rPr sz="2400" dirty="0"/>
              <a:t>元素类似，</a:t>
            </a:r>
            <a:r>
              <a:rPr lang="en-US" altLang="zh-CN" sz="2400" dirty="0"/>
              <a:t>Header </a:t>
            </a:r>
            <a:r>
              <a:rPr sz="2400" dirty="0"/>
              <a:t>元素是控制信息的通用容器。 其中可包含来自任何命名空间（除 </a:t>
            </a:r>
            <a:r>
              <a:rPr lang="en-US" altLang="zh-CN" sz="2400" dirty="0"/>
              <a:t>SOAP </a:t>
            </a:r>
            <a:r>
              <a:rPr sz="2400" dirty="0"/>
              <a:t>命名空间之外）的任意数量的元素，以帮助控制对操作的访问：</a:t>
            </a:r>
            <a:r>
              <a:rPr lang="en-US" altLang="zh-CN" sz="2400" dirty="0"/>
              <a:t>header.xml</a:t>
            </a:r>
          </a:p>
          <a:p>
            <a:pPr defTabSz="912813">
              <a:lnSpc>
                <a:spcPct val="80000"/>
              </a:lnSpc>
            </a:pPr>
            <a:r>
              <a:rPr sz="2400" dirty="0"/>
              <a:t>可以利用一个名为 </a:t>
            </a:r>
            <a:r>
              <a:rPr lang="en-US" altLang="zh-CN" sz="2400" b="1" dirty="0" err="1"/>
              <a:t>mustUnderstand</a:t>
            </a:r>
            <a:r>
              <a:rPr lang="en-US" altLang="zh-CN" sz="2400" dirty="0"/>
              <a:t> </a:t>
            </a:r>
            <a:r>
              <a:rPr sz="2400" dirty="0"/>
              <a:t>的全局 </a:t>
            </a:r>
            <a:r>
              <a:rPr lang="en-US" altLang="zh-CN" sz="2400" dirty="0"/>
              <a:t>SOAP </a:t>
            </a:r>
            <a:r>
              <a:rPr sz="2400" dirty="0"/>
              <a:t>属性对标头块进行标注，以指明接收方在处理该消息之前是否需要理解标头</a:t>
            </a:r>
            <a:r>
              <a:rPr lang="en-US" altLang="zh-CN" sz="2400" dirty="0"/>
              <a:t>: mustunderstand.xml.</a:t>
            </a:r>
          </a:p>
        </p:txBody>
      </p:sp>
      <p:sp>
        <p:nvSpPr>
          <p:cNvPr id="32772" name="Rectangle 2">
            <a:extLst>
              <a:ext uri="{FF2B5EF4-FFF2-40B4-BE49-F238E27FC236}">
                <a16:creationId xmlns:a16="http://schemas.microsoft.com/office/drawing/2014/main" xmlns="" id="{725837D5-9217-4FE3-BB75-9F74DB3D405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09043173-40C5-4DDD-B35F-66DF5562C4F0}"/>
              </a:ext>
            </a:extLst>
          </p:cNvPr>
          <p:cNvSpPr>
            <a:spLocks noGrp="1" noChangeArrowheads="1"/>
          </p:cNvSpPr>
          <p:nvPr>
            <p:ph type="title"/>
          </p:nvPr>
        </p:nvSpPr>
        <p:spPr>
          <a:xfrm>
            <a:off x="990600" y="1447800"/>
            <a:ext cx="9917113" cy="603250"/>
          </a:xfrm>
        </p:spPr>
        <p:txBody>
          <a:bodyPr/>
          <a:lstStyle/>
          <a:p>
            <a:pPr defTabSz="912813"/>
            <a:r>
              <a:rPr altLang="zh-CN">
                <a:solidFill>
                  <a:schemeClr val="accent1"/>
                </a:solidFill>
                <a:ea typeface="微软雅黑" panose="020B0503020204020204" pitchFamily="34" charset="-122"/>
              </a:rPr>
              <a:t>Soap Body</a:t>
            </a:r>
          </a:p>
        </p:txBody>
      </p:sp>
      <p:sp>
        <p:nvSpPr>
          <p:cNvPr id="33795" name="Rectangle 3">
            <a:extLst>
              <a:ext uri="{FF2B5EF4-FFF2-40B4-BE49-F238E27FC236}">
                <a16:creationId xmlns:a16="http://schemas.microsoft.com/office/drawing/2014/main" xmlns="" id="{75213811-738F-4489-A064-3B33D4F50022}"/>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400" dirty="0"/>
          </a:p>
          <a:p>
            <a:pPr defTabSz="912813">
              <a:lnSpc>
                <a:spcPct val="90000"/>
              </a:lnSpc>
            </a:pPr>
            <a:endParaRPr lang="en-US" altLang="zh-CN" sz="2400" dirty="0"/>
          </a:p>
          <a:p>
            <a:pPr defTabSz="912813">
              <a:lnSpc>
                <a:spcPct val="90000"/>
              </a:lnSpc>
            </a:pPr>
            <a:r>
              <a:rPr lang="en-US" altLang="zh-CN" sz="2400" dirty="0"/>
              <a:t>SOAP</a:t>
            </a:r>
            <a:r>
              <a:rPr sz="2400" dirty="0"/>
              <a:t>体元素（</a:t>
            </a:r>
            <a:r>
              <a:rPr lang="en-US" altLang="zh-CN" sz="2400" dirty="0"/>
              <a:t>Body</a:t>
            </a:r>
            <a:r>
              <a:rPr sz="2400" dirty="0"/>
              <a:t>）提供了一个简单的机制，使消息的最终接收者能交换必要的信息。使用体元素的典型情况包括配置</a:t>
            </a:r>
            <a:r>
              <a:rPr lang="en-US" altLang="zh-CN" sz="2400" dirty="0"/>
              <a:t>RPC</a:t>
            </a:r>
            <a:r>
              <a:rPr sz="2400" dirty="0"/>
              <a:t>请求和错误报告。体元素编码为</a:t>
            </a:r>
            <a:r>
              <a:rPr lang="en-US" altLang="zh-CN" sz="2400" dirty="0"/>
              <a:t>SOAP</a:t>
            </a:r>
            <a:r>
              <a:rPr sz="2400" dirty="0"/>
              <a:t>封装元素的直接子元素。</a:t>
            </a:r>
          </a:p>
          <a:p>
            <a:pPr defTabSz="912813">
              <a:lnSpc>
                <a:spcPct val="90000"/>
              </a:lnSpc>
            </a:pPr>
            <a:r>
              <a:rPr sz="2400" dirty="0"/>
              <a:t>如果已经有一个头元素，那么体元素必须紧跟在头元素之后，否则它必须是</a:t>
            </a:r>
            <a:r>
              <a:rPr lang="en-US" altLang="zh-CN" sz="2400" dirty="0"/>
              <a:t>SOAP</a:t>
            </a:r>
            <a:r>
              <a:rPr sz="2400" dirty="0"/>
              <a:t>封装元素的第一个直接子元素。体元素的所有直接子元素称作体条目，每个体条目在</a:t>
            </a:r>
            <a:r>
              <a:rPr lang="en-US" altLang="zh-CN" sz="2400" dirty="0"/>
              <a:t>SOAP</a:t>
            </a:r>
            <a:r>
              <a:rPr sz="2400" dirty="0"/>
              <a:t>体元素中编码为一个独立的元素。条目的编码规则如下：</a:t>
            </a:r>
          </a:p>
          <a:p>
            <a:pPr defTabSz="912813">
              <a:lnSpc>
                <a:spcPct val="90000"/>
              </a:lnSpc>
            </a:pPr>
            <a:r>
              <a:rPr sz="2400" dirty="0"/>
              <a:t>一个条目由它的元素全名（包括域名</a:t>
            </a:r>
            <a:r>
              <a:rPr lang="en-US" altLang="zh-CN" sz="2400" dirty="0"/>
              <a:t>URI</a:t>
            </a:r>
            <a:r>
              <a:rPr sz="2400" dirty="0"/>
              <a:t>和局部名）确定。</a:t>
            </a:r>
            <a:r>
              <a:rPr lang="en-US" altLang="zh-CN" sz="2400" dirty="0"/>
              <a:t>SOAP</a:t>
            </a:r>
            <a:r>
              <a:rPr sz="2400" dirty="0"/>
              <a:t>体元素的直接子元素可能是域名限制的。</a:t>
            </a:r>
          </a:p>
        </p:txBody>
      </p:sp>
      <p:sp>
        <p:nvSpPr>
          <p:cNvPr id="4" name="Rectangle 2">
            <a:extLst>
              <a:ext uri="{FF2B5EF4-FFF2-40B4-BE49-F238E27FC236}">
                <a16:creationId xmlns:a16="http://schemas.microsoft.com/office/drawing/2014/main" xmlns="" id="{7041116D-1F18-4EC8-83CE-DFC272AC8D1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a:t>
            </a:r>
            <a:r>
              <a:rPr altLang="zh-CN" dirty="0" smtClean="0">
                <a:ea typeface="微软雅黑" panose="020B0503020204020204" pitchFamily="34" charset="-122"/>
              </a:rPr>
              <a:t>Service (Why?)</a:t>
            </a:r>
            <a:endParaRPr altLang="zh-CN" dirty="0">
              <a:ea typeface="微软雅黑" panose="020B0503020204020204" pitchFamily="34" charset="-122"/>
            </a:endParaRPr>
          </a:p>
        </p:txBody>
      </p:sp>
      <p:pic>
        <p:nvPicPr>
          <p:cNvPr id="4" name="内容占位符 3" descr="123.png"/>
          <p:cNvPicPr>
            <a:picLocks noGrp="1" noChangeAspect="1"/>
          </p:cNvPicPr>
          <p:nvPr>
            <p:ph idx="1"/>
          </p:nvPr>
        </p:nvPicPr>
        <p:blipFill>
          <a:blip r:embed="rId2" cstate="print"/>
          <a:stretch>
            <a:fillRect/>
          </a:stretch>
        </p:blipFill>
        <p:spPr>
          <a:xfrm>
            <a:off x="802556" y="1158878"/>
            <a:ext cx="10784774" cy="5250714"/>
          </a:xfrm>
          <a:ln>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B09C53A-64A2-491D-B6F7-3926DB0D1239}"/>
              </a:ext>
            </a:extLst>
          </p:cNvPr>
          <p:cNvSpPr>
            <a:spLocks noGrp="1" noChangeArrowheads="1"/>
          </p:cNvSpPr>
          <p:nvPr>
            <p:ph type="title"/>
          </p:nvPr>
        </p:nvSpPr>
        <p:spPr>
          <a:xfrm>
            <a:off x="990600" y="1447800"/>
            <a:ext cx="9917113" cy="603250"/>
          </a:xfrm>
        </p:spPr>
        <p:txBody>
          <a:bodyPr>
            <a:normAutofit/>
          </a:bodyPr>
          <a:lstStyle/>
          <a:p>
            <a:pPr defTabSz="912813"/>
            <a:r>
              <a:rPr lang="zh-CN" altLang="en-US" sz="2800" dirty="0">
                <a:solidFill>
                  <a:schemeClr val="accent1"/>
                </a:solidFill>
                <a:ea typeface="微软雅黑" panose="020B0503020204020204" pitchFamily="34" charset="-122"/>
              </a:rPr>
              <a:t>协议绑定</a:t>
            </a:r>
          </a:p>
        </p:txBody>
      </p:sp>
      <p:sp>
        <p:nvSpPr>
          <p:cNvPr id="34819" name="Rectangle 3">
            <a:extLst>
              <a:ext uri="{FF2B5EF4-FFF2-40B4-BE49-F238E27FC236}">
                <a16:creationId xmlns:a16="http://schemas.microsoft.com/office/drawing/2014/main" xmlns="" id="{77005C8F-9FA5-48AD-BDE7-9A89C43B2E24}"/>
              </a:ext>
            </a:extLst>
          </p:cNvPr>
          <p:cNvSpPr>
            <a:spLocks noGrp="1" noChangeArrowheads="1"/>
          </p:cNvSpPr>
          <p:nvPr>
            <p:ph idx="1"/>
          </p:nvPr>
        </p:nvSpPr>
        <p:spPr>
          <a:xfrm>
            <a:off x="838200" y="1066800"/>
            <a:ext cx="10515600" cy="5105400"/>
          </a:xfrm>
          <a:ln>
            <a:miter lim="800000"/>
            <a:headEnd/>
            <a:tailEnd/>
          </a:ln>
        </p:spPr>
        <p:txBody>
          <a:bodyPr/>
          <a:lstStyle/>
          <a:p>
            <a:pPr defTabSz="912813">
              <a:lnSpc>
                <a:spcPct val="80000"/>
              </a:lnSpc>
            </a:pPr>
            <a:endParaRPr lang="en-US" altLang="zh-CN" sz="2400" dirty="0"/>
          </a:p>
          <a:p>
            <a:pPr defTabSz="912813">
              <a:lnSpc>
                <a:spcPct val="80000"/>
              </a:lnSpc>
            </a:pPr>
            <a:endParaRPr lang="en-US" altLang="zh-CN" sz="2400" dirty="0"/>
          </a:p>
          <a:p>
            <a:pPr defTabSz="912813">
              <a:lnSpc>
                <a:spcPct val="80000"/>
              </a:lnSpc>
            </a:pPr>
            <a:r>
              <a:rPr lang="en-US" altLang="zh-CN" sz="2400" dirty="0"/>
              <a:t>SOAP</a:t>
            </a:r>
            <a:r>
              <a:rPr sz="2400" dirty="0"/>
              <a:t>可以和很多传输协议进行绑定</a:t>
            </a:r>
            <a:r>
              <a:rPr lang="en-US" altLang="zh-CN" sz="2400" dirty="0"/>
              <a:t>:</a:t>
            </a:r>
          </a:p>
          <a:p>
            <a:pPr lvl="1" eaLnBrk="1" hangingPunct="1">
              <a:lnSpc>
                <a:spcPct val="80000"/>
              </a:lnSpc>
            </a:pPr>
            <a:r>
              <a:rPr lang="en-US" altLang="zh-CN" sz="2400" dirty="0"/>
              <a:t>SOAP over HTTP/HTTPS GET/POST</a:t>
            </a:r>
          </a:p>
          <a:p>
            <a:pPr lvl="1" eaLnBrk="1" hangingPunct="1">
              <a:lnSpc>
                <a:spcPct val="80000"/>
              </a:lnSpc>
            </a:pPr>
            <a:r>
              <a:rPr lang="en-US" altLang="zh-CN" sz="2400" dirty="0"/>
              <a:t>SOAP over JMS</a:t>
            </a:r>
          </a:p>
          <a:p>
            <a:pPr lvl="1" eaLnBrk="1" hangingPunct="1">
              <a:lnSpc>
                <a:spcPct val="80000"/>
              </a:lnSpc>
            </a:pPr>
            <a:r>
              <a:rPr lang="en-US" altLang="zh-CN" sz="2400" dirty="0"/>
              <a:t>SOAP over SMTP</a:t>
            </a:r>
          </a:p>
          <a:p>
            <a:pPr lvl="1" eaLnBrk="1" hangingPunct="1">
              <a:lnSpc>
                <a:spcPct val="80000"/>
              </a:lnSpc>
            </a:pPr>
            <a:r>
              <a:rPr lang="en-US" altLang="zh-CN" sz="2400" dirty="0"/>
              <a:t>SOAP over RPC</a:t>
            </a:r>
          </a:p>
          <a:p>
            <a:pPr defTabSz="912813">
              <a:lnSpc>
                <a:spcPct val="100000"/>
              </a:lnSpc>
              <a:buFont typeface="Wingdings" panose="05000000000000000000" pitchFamily="2" charset="2"/>
              <a:buNone/>
            </a:pPr>
            <a:r>
              <a:rPr sz="2400" b="1" dirty="0"/>
              <a:t>	一种具体的协议绑定准确地定义了应该如何利用给定的协议来传输</a:t>
            </a:r>
            <a:r>
              <a:rPr lang="en-US" altLang="zh-CN" sz="2400" b="1" dirty="0"/>
              <a:t>SOAP </a:t>
            </a:r>
            <a:r>
              <a:rPr sz="2400" b="1" dirty="0"/>
              <a:t>消息。</a:t>
            </a:r>
            <a:r>
              <a:rPr sz="2400" dirty="0"/>
              <a:t> 换言之，它详细定义了 </a:t>
            </a:r>
            <a:r>
              <a:rPr lang="en-US" altLang="zh-CN" sz="2400" dirty="0"/>
              <a:t>SOAP </a:t>
            </a:r>
            <a:r>
              <a:rPr sz="2400" dirty="0"/>
              <a:t>如何适用于另一协议的范围，该协议很可能具有自己的消息处理框架以及多种标头。 协议绑定实际所定义的内容很大程度上取决于该协议的功能和选项。 例如，针对 </a:t>
            </a:r>
            <a:r>
              <a:rPr lang="en-US" altLang="zh-CN" sz="2400" dirty="0"/>
              <a:t>HTTP </a:t>
            </a:r>
            <a:r>
              <a:rPr sz="2400" dirty="0"/>
              <a:t>的协议绑定应很大程度不同于针对 </a:t>
            </a:r>
            <a:r>
              <a:rPr lang="en-US" altLang="zh-CN" sz="2400" dirty="0"/>
              <a:t>JMS </a:t>
            </a:r>
            <a:r>
              <a:rPr sz="2400" dirty="0"/>
              <a:t>或针对 </a:t>
            </a:r>
            <a:r>
              <a:rPr lang="en-US" altLang="zh-CN" sz="2400" dirty="0"/>
              <a:t>SMTP </a:t>
            </a:r>
            <a:r>
              <a:rPr sz="2400" dirty="0"/>
              <a:t>的协议绑定。</a:t>
            </a:r>
            <a:endParaRPr lang="en-US" altLang="zh-CN" sz="2400" dirty="0"/>
          </a:p>
        </p:txBody>
      </p:sp>
      <p:sp>
        <p:nvSpPr>
          <p:cNvPr id="4" name="Rectangle 2">
            <a:extLst>
              <a:ext uri="{FF2B5EF4-FFF2-40B4-BE49-F238E27FC236}">
                <a16:creationId xmlns:a16="http://schemas.microsoft.com/office/drawing/2014/main" xmlns="" id="{034BA121-7F67-4824-9FAC-F3AC62B09F2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CEFBEC4B-37F8-4673-B2E1-FF152E4A306E}"/>
              </a:ext>
            </a:extLst>
          </p:cNvPr>
          <p:cNvSpPr>
            <a:spLocks noGrp="1" noChangeArrowheads="1"/>
          </p:cNvSpPr>
          <p:nvPr>
            <p:ph type="title"/>
          </p:nvPr>
        </p:nvSpPr>
        <p:spPr>
          <a:xfrm>
            <a:off x="1066800" y="990600"/>
            <a:ext cx="9917113" cy="603250"/>
          </a:xfrm>
        </p:spPr>
        <p:txBody>
          <a:bodyPr/>
          <a:lstStyle/>
          <a:p>
            <a:pPr defTabSz="912813"/>
            <a:r>
              <a:rPr altLang="zh-CN" b="1">
                <a:solidFill>
                  <a:schemeClr val="accent1"/>
                </a:solidFill>
                <a:ea typeface="微软雅黑" panose="020B0503020204020204" pitchFamily="34" charset="-122"/>
              </a:rPr>
              <a:t>HTTP </a:t>
            </a:r>
            <a:r>
              <a:rPr lang="zh-CN" altLang="en-US" b="1">
                <a:solidFill>
                  <a:schemeClr val="accent1"/>
                </a:solidFill>
                <a:ea typeface="微软雅黑" panose="020B0503020204020204" pitchFamily="34" charset="-122"/>
              </a:rPr>
              <a:t>绑定</a:t>
            </a:r>
          </a:p>
        </p:txBody>
      </p:sp>
      <p:sp>
        <p:nvSpPr>
          <p:cNvPr id="36867" name="Rectangle 3">
            <a:extLst>
              <a:ext uri="{FF2B5EF4-FFF2-40B4-BE49-F238E27FC236}">
                <a16:creationId xmlns:a16="http://schemas.microsoft.com/office/drawing/2014/main" xmlns="" id="{20205396-F3BA-4CAA-A274-114EB996E0FE}"/>
              </a:ext>
            </a:extLst>
          </p:cNvPr>
          <p:cNvSpPr>
            <a:spLocks noGrp="1" noChangeArrowheads="1"/>
          </p:cNvSpPr>
          <p:nvPr>
            <p:ph idx="1"/>
          </p:nvPr>
        </p:nvSpPr>
        <p:spPr>
          <a:xfrm>
            <a:off x="1066800" y="968375"/>
            <a:ext cx="10591800" cy="5524500"/>
          </a:xfrm>
          <a:ln>
            <a:miter lim="800000"/>
            <a:headEnd/>
            <a:tailEnd/>
          </a:ln>
        </p:spPr>
        <p:txBody>
          <a:bodyPr/>
          <a:lstStyle/>
          <a:p>
            <a:pPr defTabSz="912813">
              <a:lnSpc>
                <a:spcPct val="90000"/>
              </a:lnSpc>
              <a:buFont typeface="Wingdings" panose="05000000000000000000" pitchFamily="2" charset="2"/>
              <a:buNone/>
            </a:pPr>
            <a:r>
              <a:rPr lang="en-US" altLang="zh-CN" sz="2400" dirty="0"/>
              <a:t>   </a:t>
            </a:r>
          </a:p>
          <a:p>
            <a:pPr defTabSz="912813">
              <a:lnSpc>
                <a:spcPct val="90000"/>
              </a:lnSpc>
              <a:buFont typeface="Wingdings" panose="05000000000000000000" pitchFamily="2" charset="2"/>
              <a:buNone/>
            </a:pPr>
            <a:r>
              <a:rPr lang="en-US" altLang="zh-CN" sz="2400" dirty="0"/>
              <a:t>HTTP </a:t>
            </a:r>
            <a:r>
              <a:rPr sz="2400" dirty="0"/>
              <a:t>协议绑定定义了在 </a:t>
            </a:r>
            <a:r>
              <a:rPr lang="en-US" altLang="zh-CN" sz="2400" dirty="0"/>
              <a:t>HTTP </a:t>
            </a:r>
            <a:r>
              <a:rPr sz="2400" dirty="0"/>
              <a:t>上使用 </a:t>
            </a:r>
            <a:r>
              <a:rPr lang="en-US" altLang="zh-CN" sz="2400" dirty="0"/>
              <a:t>SOAP </a:t>
            </a:r>
            <a:r>
              <a:rPr sz="2400" dirty="0"/>
              <a:t>的规则。 </a:t>
            </a:r>
            <a:r>
              <a:rPr lang="en-US" altLang="zh-CN" sz="2400" dirty="0"/>
              <a:t>SOAP </a:t>
            </a:r>
            <a:r>
              <a:rPr sz="2400" dirty="0"/>
              <a:t>请求</a:t>
            </a:r>
            <a:r>
              <a:rPr lang="en-US" altLang="zh-CN" sz="2400" dirty="0"/>
              <a:t>/</a:t>
            </a:r>
            <a:r>
              <a:rPr sz="2400" dirty="0"/>
              <a:t>响应自然地映射到 </a:t>
            </a:r>
            <a:r>
              <a:rPr lang="en-US" altLang="zh-CN" sz="2400" dirty="0"/>
              <a:t>HTTP </a:t>
            </a:r>
            <a:r>
              <a:rPr sz="2400" dirty="0"/>
              <a:t>请求</a:t>
            </a:r>
            <a:r>
              <a:rPr lang="en-US" altLang="zh-CN" sz="2400" dirty="0"/>
              <a:t>/</a:t>
            </a:r>
            <a:r>
              <a:rPr sz="2400" dirty="0"/>
              <a:t>协议模型。 </a:t>
            </a:r>
          </a:p>
        </p:txBody>
      </p:sp>
      <p:pic>
        <p:nvPicPr>
          <p:cNvPr id="36868" name="Picture 4" descr="understandsoap_04">
            <a:extLst>
              <a:ext uri="{FF2B5EF4-FFF2-40B4-BE49-F238E27FC236}">
                <a16:creationId xmlns:a16="http://schemas.microsoft.com/office/drawing/2014/main" xmlns="" id="{8113445D-571B-40F2-BA9E-CD0B5FDE055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0" y="2409825"/>
            <a:ext cx="5248275" cy="3903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a:extLst>
              <a:ext uri="{FF2B5EF4-FFF2-40B4-BE49-F238E27FC236}">
                <a16:creationId xmlns:a16="http://schemas.microsoft.com/office/drawing/2014/main" xmlns="" id="{480AED83-F600-4AEB-91CC-DA2936CBE82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31316034-20D9-4167-B01E-B8784B611DD2}"/>
              </a:ext>
            </a:extLst>
          </p:cNvPr>
          <p:cNvSpPr>
            <a:spLocks noGrp="1" noChangeArrowheads="1"/>
          </p:cNvSpPr>
          <p:nvPr>
            <p:ph type="title"/>
          </p:nvPr>
        </p:nvSpPr>
        <p:spPr>
          <a:xfrm>
            <a:off x="990600" y="1371600"/>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 </a:t>
            </a:r>
          </a:p>
        </p:txBody>
      </p:sp>
      <p:sp>
        <p:nvSpPr>
          <p:cNvPr id="37891" name="Rectangle 3">
            <a:extLst>
              <a:ext uri="{FF2B5EF4-FFF2-40B4-BE49-F238E27FC236}">
                <a16:creationId xmlns:a16="http://schemas.microsoft.com/office/drawing/2014/main" xmlns="" id="{3B2DA904-18EB-4625-9766-9E891997CED1}"/>
              </a:ext>
            </a:extLst>
          </p:cNvPr>
          <p:cNvSpPr>
            <a:spLocks noGrp="1" noChangeArrowheads="1"/>
          </p:cNvSpPr>
          <p:nvPr>
            <p:ph idx="1"/>
          </p:nvPr>
        </p:nvSpPr>
        <p:spPr>
          <a:xfrm>
            <a:off x="914400" y="1219200"/>
            <a:ext cx="10439400" cy="5105400"/>
          </a:xfrm>
          <a:ln>
            <a:miter lim="800000"/>
            <a:headEnd/>
            <a:tailEnd/>
          </a:ln>
        </p:spPr>
        <p:txBody>
          <a:bodyPr/>
          <a:lstStyle/>
          <a:p>
            <a:pPr defTabSz="912813">
              <a:lnSpc>
                <a:spcPct val="80000"/>
              </a:lnSpc>
              <a:buFont typeface="Wingdings" panose="05000000000000000000" pitchFamily="2" charset="2"/>
              <a:buNone/>
            </a:pPr>
            <a:r>
              <a:rPr sz="2400" dirty="0"/>
              <a:t>	</a:t>
            </a:r>
          </a:p>
          <a:p>
            <a:pPr defTabSz="912813">
              <a:lnSpc>
                <a:spcPct val="80000"/>
              </a:lnSpc>
              <a:buFont typeface="Wingdings" panose="05000000000000000000" pitchFamily="2" charset="2"/>
              <a:buNone/>
            </a:pPr>
            <a:endParaRPr lang="en-US" altLang="zh-CN" sz="2400" dirty="0"/>
          </a:p>
          <a:p>
            <a:pPr defTabSz="912813">
              <a:lnSpc>
                <a:spcPct val="80000"/>
              </a:lnSpc>
              <a:buFont typeface="Wingdings" panose="05000000000000000000" pitchFamily="2" charset="2"/>
              <a:buNone/>
            </a:pPr>
            <a:r>
              <a:rPr sz="2400" dirty="0"/>
              <a:t>要利用 </a:t>
            </a:r>
            <a:r>
              <a:rPr lang="en-US" altLang="zh-CN" sz="2400" dirty="0"/>
              <a:t>SOAP </a:t>
            </a:r>
            <a:r>
              <a:rPr sz="2400" dirty="0"/>
              <a:t>进行方法调用，基础结构需要以下信息：</a:t>
            </a:r>
          </a:p>
          <a:p>
            <a:pPr defTabSz="912813">
              <a:lnSpc>
                <a:spcPct val="80000"/>
              </a:lnSpc>
            </a:pPr>
            <a:r>
              <a:rPr sz="2400" dirty="0"/>
              <a:t>终结点位置 </a:t>
            </a:r>
            <a:r>
              <a:rPr lang="en-US" altLang="zh-CN" sz="2400" dirty="0"/>
              <a:t>(URI)</a:t>
            </a:r>
          </a:p>
          <a:p>
            <a:pPr defTabSz="912813">
              <a:lnSpc>
                <a:spcPct val="80000"/>
              </a:lnSpc>
            </a:pPr>
            <a:r>
              <a:rPr sz="2400" dirty="0"/>
              <a:t>方法名称</a:t>
            </a:r>
            <a:endParaRPr lang="en-US" altLang="zh-CN" sz="2400" dirty="0"/>
          </a:p>
          <a:p>
            <a:pPr defTabSz="912813">
              <a:lnSpc>
                <a:spcPct val="80000"/>
              </a:lnSpc>
            </a:pPr>
            <a:r>
              <a:rPr sz="2400" dirty="0"/>
              <a:t>参数名称</a:t>
            </a:r>
            <a:r>
              <a:rPr lang="en-US" altLang="zh-CN" sz="2400" dirty="0"/>
              <a:t>/</a:t>
            </a:r>
            <a:r>
              <a:rPr sz="2400" dirty="0" smtClean="0"/>
              <a:t>值</a:t>
            </a:r>
            <a:endParaRPr sz="2400" dirty="0"/>
          </a:p>
        </p:txBody>
      </p:sp>
      <p:sp>
        <p:nvSpPr>
          <p:cNvPr id="4" name="Rectangle 2">
            <a:extLst>
              <a:ext uri="{FF2B5EF4-FFF2-40B4-BE49-F238E27FC236}">
                <a16:creationId xmlns:a16="http://schemas.microsoft.com/office/drawing/2014/main" xmlns="" id="{031C361B-D795-4BD2-819F-115FE6860C84}"/>
              </a:ext>
            </a:extLst>
          </p:cNvPr>
          <p:cNvSpPr txBox="1">
            <a:spLocks noChangeArrowheads="1"/>
          </p:cNvSpPr>
          <p:nvPr/>
        </p:nvSpPr>
        <p:spPr bwMode="auto">
          <a:xfrm>
            <a:off x="1436688" y="311150"/>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B74F26C6-AD24-4CB8-AB9A-3A4721FD96EE}"/>
              </a:ext>
            </a:extLst>
          </p:cNvPr>
          <p:cNvSpPr>
            <a:spLocks noGrp="1" noChangeArrowheads="1"/>
          </p:cNvSpPr>
          <p:nvPr>
            <p:ph type="title"/>
          </p:nvPr>
        </p:nvSpPr>
        <p:spPr>
          <a:xfrm>
            <a:off x="914400" y="968375"/>
            <a:ext cx="9917113" cy="603250"/>
          </a:xfrm>
        </p:spPr>
        <p:txBody>
          <a:bodyPr/>
          <a:lstStyle/>
          <a:p>
            <a:pPr defTabSz="912813"/>
            <a:r>
              <a:rPr altLang="zh-CN">
                <a:solidFill>
                  <a:schemeClr val="accent1"/>
                </a:solidFill>
                <a:ea typeface="微软雅黑" panose="020B0503020204020204" pitchFamily="34" charset="-122"/>
              </a:rPr>
              <a:t>SOAP RPC</a:t>
            </a:r>
            <a:r>
              <a:rPr lang="zh-CN" altLang="en-US">
                <a:solidFill>
                  <a:schemeClr val="accent1"/>
                </a:solidFill>
                <a:ea typeface="微软雅黑" panose="020B0503020204020204" pitchFamily="34" charset="-122"/>
              </a:rPr>
              <a:t>绑定</a:t>
            </a:r>
          </a:p>
        </p:txBody>
      </p:sp>
      <p:sp>
        <p:nvSpPr>
          <p:cNvPr id="38915" name="Rectangle 3">
            <a:extLst>
              <a:ext uri="{FF2B5EF4-FFF2-40B4-BE49-F238E27FC236}">
                <a16:creationId xmlns:a16="http://schemas.microsoft.com/office/drawing/2014/main" xmlns="" id="{72C07DE7-74A0-4CA0-8E0C-6749C2079DD9}"/>
              </a:ext>
            </a:extLst>
          </p:cNvPr>
          <p:cNvSpPr>
            <a:spLocks noGrp="1" noChangeArrowheads="1"/>
          </p:cNvSpPr>
          <p:nvPr>
            <p:ph idx="1"/>
          </p:nvPr>
        </p:nvSpPr>
        <p:spPr>
          <a:xfrm>
            <a:off x="914400" y="968375"/>
            <a:ext cx="10668000" cy="5584825"/>
          </a:xfrm>
          <a:ln>
            <a:miter lim="800000"/>
            <a:headEnd/>
            <a:tailEnd/>
          </a:ln>
        </p:spPr>
        <p:txBody>
          <a:bodyPr/>
          <a:lstStyle/>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endParaRPr lang="en-US" altLang="zh-CN" sz="2400" b="1" dirty="0"/>
          </a:p>
          <a:p>
            <a:pPr defTabSz="912813">
              <a:lnSpc>
                <a:spcPts val="1000"/>
              </a:lnSpc>
              <a:spcBef>
                <a:spcPts val="600"/>
              </a:spcBef>
              <a:buFont typeface="Wingdings" panose="05000000000000000000" pitchFamily="2" charset="2"/>
              <a:buNone/>
            </a:pPr>
            <a:r>
              <a:rPr lang="en-US" altLang="zh-CN" sz="2400" b="1" dirty="0"/>
              <a:t>RPC</a:t>
            </a:r>
            <a:r>
              <a:rPr sz="2400" b="1" dirty="0"/>
              <a:t>调用：</a:t>
            </a:r>
            <a:r>
              <a:rPr lang="en-US" altLang="zh-CN" sz="2400" dirty="0"/>
              <a:t>double add(ref double x, double y)</a:t>
            </a:r>
          </a:p>
          <a:p>
            <a:pPr defTabSz="912813">
              <a:lnSpc>
                <a:spcPts val="1000"/>
              </a:lnSpc>
              <a:spcBef>
                <a:spcPts val="600"/>
              </a:spcBef>
              <a:buFont typeface="Wingdings" panose="05000000000000000000" pitchFamily="2" charset="2"/>
              <a:buNone/>
            </a:pPr>
            <a:r>
              <a:rPr lang="en-US" altLang="zh-CN" sz="2400" b="1" dirty="0"/>
              <a:t>Request</a:t>
            </a:r>
            <a:r>
              <a:rPr sz="2400" b="1" dirty="0"/>
              <a:t>对象：</a:t>
            </a:r>
          </a:p>
          <a:p>
            <a:pPr defTabSz="912813">
              <a:lnSpc>
                <a:spcPts val="1000"/>
              </a:lnSpc>
              <a:spcBef>
                <a:spcPts val="600"/>
              </a:spcBef>
              <a:buFont typeface="Wingdings" panose="05000000000000000000" pitchFamily="2" charset="2"/>
              <a:buNone/>
            </a:pPr>
            <a:r>
              <a:rPr lang="en-US" altLang="zh-CN" sz="2400" dirty="0"/>
              <a:t>struct add {</a:t>
            </a:r>
          </a:p>
          <a:p>
            <a:pPr defTabSz="912813">
              <a:lnSpc>
                <a:spcPts val="1000"/>
              </a:lnSpc>
              <a:spcBef>
                <a:spcPts val="600"/>
              </a:spcBef>
              <a:buFont typeface="Wingdings" panose="05000000000000000000" pitchFamily="2" charset="2"/>
              <a:buNone/>
            </a:pPr>
            <a:r>
              <a:rPr lang="en-US" altLang="zh-CN" sz="2400" dirty="0"/>
              <a:t>  double x;</a:t>
            </a:r>
          </a:p>
          <a:p>
            <a:pPr defTabSz="912813">
              <a:lnSpc>
                <a:spcPts val="1000"/>
              </a:lnSpc>
              <a:spcBef>
                <a:spcPts val="600"/>
              </a:spcBef>
              <a:buFont typeface="Wingdings" panose="05000000000000000000" pitchFamily="2" charset="2"/>
              <a:buNone/>
            </a:pPr>
            <a:r>
              <a:rPr lang="en-US" altLang="zh-CN" sz="2400" dirty="0"/>
              <a:t>  double y;</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dirty="0"/>
              <a:t>  &lt;x &gt;33&lt;/x&gt;</a:t>
            </a:r>
          </a:p>
          <a:p>
            <a:pPr defTabSz="912813">
              <a:lnSpc>
                <a:spcPts val="1000"/>
              </a:lnSpc>
              <a:spcBef>
                <a:spcPts val="600"/>
              </a:spcBef>
              <a:buFont typeface="Wingdings" panose="05000000000000000000" pitchFamily="2" charset="2"/>
              <a:buNone/>
            </a:pPr>
            <a:r>
              <a:rPr lang="en-US" altLang="zh-CN" sz="2400" dirty="0"/>
              <a:t>  &lt;y&gt;44&lt;/y&gt;</a:t>
            </a:r>
          </a:p>
          <a:p>
            <a:pPr defTabSz="912813">
              <a:lnSpc>
                <a:spcPts val="1000"/>
              </a:lnSpc>
              <a:spcBef>
                <a:spcPts val="600"/>
              </a:spcBef>
              <a:buFont typeface="Wingdings" panose="05000000000000000000" pitchFamily="2" charset="2"/>
              <a:buNone/>
            </a:pPr>
            <a:r>
              <a:rPr lang="en-US" altLang="zh-CN" sz="2400" dirty="0"/>
              <a:t>&lt;/add&gt;</a:t>
            </a:r>
          </a:p>
          <a:p>
            <a:pPr defTabSz="912813">
              <a:lnSpc>
                <a:spcPts val="1000"/>
              </a:lnSpc>
              <a:spcBef>
                <a:spcPts val="600"/>
              </a:spcBef>
              <a:buFont typeface="Wingdings" panose="05000000000000000000" pitchFamily="2" charset="2"/>
              <a:buNone/>
            </a:pPr>
            <a:r>
              <a:rPr lang="en-US" altLang="zh-CN" sz="2400" b="1" dirty="0"/>
              <a:t>Response</a:t>
            </a:r>
            <a:r>
              <a:rPr sz="2400" b="1" dirty="0"/>
              <a:t>对象：</a:t>
            </a:r>
          </a:p>
          <a:p>
            <a:pPr defTabSz="912813">
              <a:lnSpc>
                <a:spcPts val="1000"/>
              </a:lnSpc>
              <a:spcBef>
                <a:spcPts val="600"/>
              </a:spcBef>
              <a:buFont typeface="Wingdings" panose="05000000000000000000" pitchFamily="2" charset="2"/>
              <a:buNone/>
            </a:pPr>
            <a:r>
              <a:rPr lang="en-US" altLang="zh-CN" sz="2400" dirty="0"/>
              <a:t>struct </a:t>
            </a:r>
            <a:r>
              <a:rPr lang="en-US" altLang="zh-CN" sz="2400" dirty="0" err="1"/>
              <a:t>addResponse</a:t>
            </a:r>
            <a:r>
              <a:rPr lang="en-US" altLang="zh-CN" sz="2400" dirty="0"/>
              <a:t> {</a:t>
            </a:r>
          </a:p>
          <a:p>
            <a:pPr defTabSz="912813">
              <a:lnSpc>
                <a:spcPts val="1000"/>
              </a:lnSpc>
              <a:spcBef>
                <a:spcPts val="600"/>
              </a:spcBef>
              <a:buFont typeface="Wingdings" panose="05000000000000000000" pitchFamily="2" charset="2"/>
              <a:buNone/>
            </a:pPr>
            <a:r>
              <a:rPr lang="en-US" altLang="zh-CN" sz="2400" dirty="0"/>
              <a:t>  double result;</a:t>
            </a:r>
          </a:p>
          <a:p>
            <a:pPr defTabSz="912813">
              <a:lnSpc>
                <a:spcPts val="1000"/>
              </a:lnSpc>
              <a:spcBef>
                <a:spcPts val="600"/>
              </a:spcBef>
              <a:buFont typeface="Wingdings" panose="05000000000000000000" pitchFamily="2" charset="2"/>
              <a:buNone/>
            </a:pPr>
            <a:r>
              <a:rPr lang="en-US" altLang="zh-CN" sz="2400" dirty="0"/>
              <a: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p>
          <a:p>
            <a:pPr defTabSz="912813">
              <a:lnSpc>
                <a:spcPts val="1000"/>
              </a:lnSpc>
              <a:spcBef>
                <a:spcPts val="600"/>
              </a:spcBef>
              <a:buFont typeface="Wingdings" panose="05000000000000000000" pitchFamily="2" charset="2"/>
              <a:buNone/>
            </a:pPr>
            <a:r>
              <a:rPr lang="en-US" altLang="zh-CN" sz="2400" dirty="0"/>
              <a:t>  &lt;result&gt;77&lt;/result&gt;</a:t>
            </a:r>
          </a:p>
          <a:p>
            <a:pPr defTabSz="912813">
              <a:lnSpc>
                <a:spcPts val="1000"/>
              </a:lnSpc>
              <a:spcBef>
                <a:spcPts val="600"/>
              </a:spcBef>
              <a:buFont typeface="Wingdings" panose="05000000000000000000" pitchFamily="2" charset="2"/>
              <a:buNone/>
            </a:pPr>
            <a:r>
              <a:rPr lang="en-US" altLang="zh-CN" sz="2400" dirty="0"/>
              <a:t>&lt;/</a:t>
            </a:r>
            <a:r>
              <a:rPr lang="en-US" altLang="zh-CN" sz="2400" dirty="0" err="1"/>
              <a:t>addResponse</a:t>
            </a:r>
            <a:r>
              <a:rPr lang="en-US" altLang="zh-CN" sz="2400" dirty="0"/>
              <a:t>&gt;</a:t>
            </a:r>
            <a:endParaRPr sz="2400" dirty="0"/>
          </a:p>
          <a:p>
            <a:pPr defTabSz="912813">
              <a:lnSpc>
                <a:spcPct val="80000"/>
              </a:lnSpc>
              <a:buFont typeface="Wingdings" panose="05000000000000000000" pitchFamily="2" charset="2"/>
              <a:buNone/>
            </a:pPr>
            <a:endParaRPr sz="2000" dirty="0"/>
          </a:p>
        </p:txBody>
      </p:sp>
      <p:sp>
        <p:nvSpPr>
          <p:cNvPr id="4" name="Rectangle 2">
            <a:extLst>
              <a:ext uri="{FF2B5EF4-FFF2-40B4-BE49-F238E27FC236}">
                <a16:creationId xmlns:a16="http://schemas.microsoft.com/office/drawing/2014/main" xmlns="" id="{95FCC77B-F762-4409-8E65-E729A38286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0E636D34-6CCD-4F65-81EC-405F437F3184}"/>
              </a:ext>
            </a:extLst>
          </p:cNvPr>
          <p:cNvSpPr>
            <a:spLocks noGrp="1" noChangeArrowheads="1"/>
          </p:cNvSpPr>
          <p:nvPr>
            <p:ph type="title"/>
          </p:nvPr>
        </p:nvSpPr>
        <p:spPr>
          <a:xfrm>
            <a:off x="1066800" y="1219200"/>
            <a:ext cx="9917113" cy="603250"/>
          </a:xfrm>
        </p:spPr>
        <p:txBody>
          <a:bodyPr/>
          <a:lstStyle/>
          <a:p>
            <a:pPr defTabSz="912813"/>
            <a:r>
              <a:rPr altLang="zh-CN">
                <a:solidFill>
                  <a:schemeClr val="accent1"/>
                </a:solidFill>
                <a:ea typeface="微软雅黑" panose="020B0503020204020204" pitchFamily="34" charset="-122"/>
              </a:rPr>
              <a:t>SOAP RPC</a:t>
            </a:r>
            <a:endParaRPr lang="zh-CN" altLang="en-US">
              <a:solidFill>
                <a:schemeClr val="accent1"/>
              </a:solidFill>
              <a:ea typeface="微软雅黑" panose="020B0503020204020204" pitchFamily="34" charset="-122"/>
            </a:endParaRPr>
          </a:p>
        </p:txBody>
      </p:sp>
      <p:sp>
        <p:nvSpPr>
          <p:cNvPr id="39939" name="Rectangle 3">
            <a:extLst>
              <a:ext uri="{FF2B5EF4-FFF2-40B4-BE49-F238E27FC236}">
                <a16:creationId xmlns:a16="http://schemas.microsoft.com/office/drawing/2014/main" xmlns="" id="{C82BE8CE-285D-4F22-AAB6-ED106C2300D6}"/>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dirty="0"/>
          </a:p>
          <a:p>
            <a:pPr defTabSz="912813">
              <a:lnSpc>
                <a:spcPct val="90000"/>
              </a:lnSpc>
            </a:pPr>
            <a:r>
              <a:rPr lang="en-US" altLang="zh-CN" dirty="0"/>
              <a:t>SOAP</a:t>
            </a:r>
            <a:r>
              <a:rPr dirty="0"/>
              <a:t>文档内容</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        &lt;</a:t>
            </a:r>
            <a:r>
              <a:rPr lang="en-US" altLang="zh-CN" sz="2600" dirty="0" err="1">
                <a:solidFill>
                  <a:srgbClr val="FF3300"/>
                </a:solidFill>
              </a:rPr>
              <a:t>myMethod</a:t>
            </a:r>
            <a:r>
              <a:rPr lang="en-US" altLang="zh-CN" sz="2600" dirty="0"/>
              <a:t>&gt;</a:t>
            </a:r>
          </a:p>
          <a:p>
            <a:pPr marL="458787" lvl="1" indent="0" eaLnBrk="1" hangingPunct="1">
              <a:lnSpc>
                <a:spcPct val="90000"/>
              </a:lnSpc>
              <a:buNone/>
            </a:pPr>
            <a:r>
              <a:rPr lang="en-US" altLang="zh-CN" sz="2600" dirty="0"/>
              <a:t>            &lt;x&gt;5&lt;/x&gt;</a:t>
            </a:r>
          </a:p>
          <a:p>
            <a:pPr marL="458787" lvl="1" indent="0" eaLnBrk="1" hangingPunct="1">
              <a:lnSpc>
                <a:spcPct val="90000"/>
              </a:lnSpc>
              <a:buNone/>
            </a:pPr>
            <a:r>
              <a:rPr lang="en-US" altLang="zh-CN" sz="2600" dirty="0"/>
              <a:t>        &lt;/</a:t>
            </a:r>
            <a:r>
              <a:rPr lang="en-US" altLang="zh-CN" sz="2600" dirty="0" err="1"/>
              <a:t>myMethod</a:t>
            </a:r>
            <a:r>
              <a:rPr lang="en-US" altLang="zh-CN" sz="2600" dirty="0"/>
              <a:t>&gt;</a:t>
            </a:r>
          </a:p>
          <a:p>
            <a:pPr marL="458787" lvl="1" indent="0" eaLnBrk="1" hangingPunct="1">
              <a:lnSpc>
                <a:spcPct val="90000"/>
              </a:lnSpc>
              <a:buNone/>
            </a:pPr>
            <a:r>
              <a:rPr lang="en-US" altLang="zh-CN" sz="2600" dirty="0"/>
              <a:t>    &lt;/</a:t>
            </a:r>
            <a:r>
              <a:rPr lang="en-US" altLang="zh-CN" sz="2600" dirty="0" err="1"/>
              <a:t>soap:body</a:t>
            </a:r>
            <a:r>
              <a:rPr lang="en-US" altLang="zh-CN" sz="2600" dirty="0"/>
              <a:t>&gt;</a:t>
            </a:r>
          </a:p>
          <a:p>
            <a:pPr marL="458787" lvl="1" indent="0" eaLnBrk="1" hangingPunct="1">
              <a:lnSpc>
                <a:spcPct val="90000"/>
              </a:lnSpc>
              <a:buNone/>
            </a:pPr>
            <a:r>
              <a:rPr lang="en-US" altLang="zh-CN" sz="2600" dirty="0"/>
              <a:t>&lt;/</a:t>
            </a:r>
            <a:r>
              <a:rPr lang="en-US" altLang="zh-CN" sz="2600" dirty="0" err="1"/>
              <a:t>soap:envelope</a:t>
            </a:r>
            <a:r>
              <a:rPr lang="en-US" altLang="zh-CN" sz="2600" dirty="0"/>
              <a:t>&gt;</a:t>
            </a:r>
            <a:endParaRPr sz="2600" dirty="0"/>
          </a:p>
          <a:p>
            <a:pPr defTabSz="912813">
              <a:lnSpc>
                <a:spcPct val="90000"/>
              </a:lnSpc>
              <a:buFont typeface="Wingdings" panose="05000000000000000000" pitchFamily="2" charset="2"/>
              <a:buNone/>
            </a:pPr>
            <a:endParaRPr dirty="0"/>
          </a:p>
        </p:txBody>
      </p:sp>
      <p:sp>
        <p:nvSpPr>
          <p:cNvPr id="4" name="Rectangle 2">
            <a:extLst>
              <a:ext uri="{FF2B5EF4-FFF2-40B4-BE49-F238E27FC236}">
                <a16:creationId xmlns:a16="http://schemas.microsoft.com/office/drawing/2014/main" xmlns="" id="{13221AAC-8796-4A96-8D6F-9A686180C82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xmlns="" id="{A8697224-7A97-4CDD-965D-432537D72E17}"/>
              </a:ext>
            </a:extLst>
          </p:cNvPr>
          <p:cNvSpPr>
            <a:spLocks noGrp="1"/>
          </p:cNvSpPr>
          <p:nvPr>
            <p:ph idx="1"/>
          </p:nvPr>
        </p:nvSpPr>
        <p:spPr>
          <a:xfrm>
            <a:off x="838200" y="1152525"/>
            <a:ext cx="10515600" cy="5407025"/>
          </a:xfrm>
          <a:ln>
            <a:miter lim="800000"/>
            <a:headEnd/>
            <a:tailEnd/>
          </a:ln>
        </p:spPr>
        <p:txBody>
          <a:bodyPr/>
          <a:lstStyle/>
          <a:p>
            <a:pPr marL="0" indent="0" defTabSz="912813">
              <a:buFont typeface="Arial" panose="020B0604020202020204" pitchFamily="34" charset="0"/>
              <a:buNone/>
            </a:pPr>
            <a:r>
              <a:rPr dirty="0">
                <a:solidFill>
                  <a:schemeClr val="accent1"/>
                </a:solidFill>
              </a:rPr>
              <a:t>服务调用</a:t>
            </a:r>
          </a:p>
        </p:txBody>
      </p:sp>
      <p:pic>
        <p:nvPicPr>
          <p:cNvPr id="40963" name="Picture 3">
            <a:extLst>
              <a:ext uri="{FF2B5EF4-FFF2-40B4-BE49-F238E27FC236}">
                <a16:creationId xmlns:a16="http://schemas.microsoft.com/office/drawing/2014/main" xmlns="" id="{8CDF0CB7-CD80-415B-A729-86D428DB175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0313" y="2033588"/>
            <a:ext cx="2120900" cy="230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4" name="Picture 4">
            <a:extLst>
              <a:ext uri="{FF2B5EF4-FFF2-40B4-BE49-F238E27FC236}">
                <a16:creationId xmlns:a16="http://schemas.microsoft.com/office/drawing/2014/main" xmlns="" id="{33503C33-9195-4B65-9643-7A8C1FD6E8D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70163" y="4508500"/>
            <a:ext cx="2032000" cy="81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5" name="Picture 5" descr="LtGreenBox">
            <a:extLst>
              <a:ext uri="{FF2B5EF4-FFF2-40B4-BE49-F238E27FC236}">
                <a16:creationId xmlns:a16="http://schemas.microsoft.com/office/drawing/2014/main" xmlns="" id="{8279FAF9-5CB1-4265-ABD3-DA3E8F88B64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79688" y="5480050"/>
            <a:ext cx="20193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ext Box 6">
            <a:extLst>
              <a:ext uri="{FF2B5EF4-FFF2-40B4-BE49-F238E27FC236}">
                <a16:creationId xmlns:a16="http://schemas.microsoft.com/office/drawing/2014/main" xmlns="" id="{F4253613-0859-466F-BA76-FE41D7D603B5}"/>
              </a:ext>
            </a:extLst>
          </p:cNvPr>
          <p:cNvSpPr txBox="1">
            <a:spLocks noChangeArrowheads="1"/>
          </p:cNvSpPr>
          <p:nvPr/>
        </p:nvSpPr>
        <p:spPr bwMode="auto">
          <a:xfrm>
            <a:off x="1851025" y="4995863"/>
            <a:ext cx="768350" cy="2444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1000" b="1" i="0" u="none" strike="noStrike" kern="1200" cap="none" spc="0" normalizeH="0" baseline="0" noProof="0">
                <a:ln>
                  <a:noFill/>
                </a:ln>
                <a:solidFill>
                  <a:prstClr val="white"/>
                </a:solidFill>
                <a:effectLst/>
                <a:uLnTx/>
                <a:uFillTx/>
                <a:latin typeface="Times New Roman" panose="02020603050405020304" pitchFamily="18" charset="0"/>
                <a:ea typeface="仿宋_GB2312" pitchFamily="49" charset="-122"/>
                <a:cs typeface="+mn-cs"/>
              </a:rPr>
              <a:t>前置机</a:t>
            </a:r>
          </a:p>
        </p:txBody>
      </p:sp>
      <p:pic>
        <p:nvPicPr>
          <p:cNvPr id="40967" name="Picture 7">
            <a:extLst>
              <a:ext uri="{FF2B5EF4-FFF2-40B4-BE49-F238E27FC236}">
                <a16:creationId xmlns:a16="http://schemas.microsoft.com/office/drawing/2014/main" xmlns="" id="{023E7F29-561D-4907-A171-3D8AA51ED11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46913" y="1978025"/>
            <a:ext cx="2120900" cy="230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8" name="Picture 8">
            <a:extLst>
              <a:ext uri="{FF2B5EF4-FFF2-40B4-BE49-F238E27FC236}">
                <a16:creationId xmlns:a16="http://schemas.microsoft.com/office/drawing/2014/main" xmlns="" id="{9104EF1C-EE6B-490A-9D82-E3E579EDE34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31050" y="4513263"/>
            <a:ext cx="2032000" cy="81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lgn="ctr">
                <a:solidFill>
                  <a:srgbClr val="000000"/>
                </a:solidFill>
                <a:miter lim="800000"/>
                <a:headEnd/>
                <a:tailEnd/>
              </a14:hiddenLine>
            </a:ext>
          </a:extLst>
        </p:spPr>
      </p:pic>
      <p:pic>
        <p:nvPicPr>
          <p:cNvPr id="40969" name="Picture 9" descr="LtGreenBox">
            <a:extLst>
              <a:ext uri="{FF2B5EF4-FFF2-40B4-BE49-F238E27FC236}">
                <a16:creationId xmlns:a16="http://schemas.microsoft.com/office/drawing/2014/main" xmlns="" id="{95175C03-FEC0-4400-A5B8-D4E6B03E372F}"/>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140575" y="5484813"/>
            <a:ext cx="20193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970" name="Group 10">
            <a:extLst>
              <a:ext uri="{FF2B5EF4-FFF2-40B4-BE49-F238E27FC236}">
                <a16:creationId xmlns:a16="http://schemas.microsoft.com/office/drawing/2014/main" xmlns="" id="{B5ABBD4C-834E-4BAC-8353-C71E0BE591E9}"/>
              </a:ext>
            </a:extLst>
          </p:cNvPr>
          <p:cNvGrpSpPr>
            <a:grpSpLocks/>
          </p:cNvGrpSpPr>
          <p:nvPr/>
        </p:nvGrpSpPr>
        <p:grpSpPr bwMode="auto">
          <a:xfrm>
            <a:off x="5056188" y="5519738"/>
            <a:ext cx="1631950" cy="708025"/>
            <a:chOff x="2905" y="2077"/>
            <a:chExt cx="2793" cy="1524"/>
          </a:xfrm>
        </p:grpSpPr>
        <p:sp>
          <p:nvSpPr>
            <p:cNvPr id="40989" name="Oval 11">
              <a:extLst>
                <a:ext uri="{FF2B5EF4-FFF2-40B4-BE49-F238E27FC236}">
                  <a16:creationId xmlns:a16="http://schemas.microsoft.com/office/drawing/2014/main" xmlns="" id="{F4E50DD7-21F5-44FF-B108-A517867076A3}"/>
                </a:ext>
              </a:extLst>
            </p:cNvPr>
            <p:cNvSpPr>
              <a:spLocks noChangeArrowheads="1"/>
            </p:cNvSpPr>
            <p:nvPr/>
          </p:nvSpPr>
          <p:spPr bwMode="auto">
            <a:xfrm>
              <a:off x="3068" y="2376"/>
              <a:ext cx="2630" cy="1225"/>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0"/>
                </a:spcBef>
                <a:spcAft>
                  <a:spcPct val="0"/>
                </a:spcAft>
                <a:buClrTx/>
                <a:buSzTx/>
                <a:buFontTx/>
                <a:buNone/>
                <a:tabLst/>
                <a:defRPr/>
              </a:pPr>
              <a:endParaRPr kumimoji="0" lang="en-CA" altLang="zh-CN" sz="13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pic>
          <p:nvPicPr>
            <p:cNvPr id="40990" name="Picture 12" descr="图形1">
              <a:extLst>
                <a:ext uri="{FF2B5EF4-FFF2-40B4-BE49-F238E27FC236}">
                  <a16:creationId xmlns:a16="http://schemas.microsoft.com/office/drawing/2014/main" xmlns="" id="{0B92AE2D-B18B-432E-BCAE-ADFB599AB0F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05" y="2077"/>
              <a:ext cx="2646" cy="1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0971" name="Text Box 13">
            <a:extLst>
              <a:ext uri="{FF2B5EF4-FFF2-40B4-BE49-F238E27FC236}">
                <a16:creationId xmlns:a16="http://schemas.microsoft.com/office/drawing/2014/main" xmlns="" id="{A9B54CBA-08DB-44E1-9397-FAE68C69E9D4}"/>
              </a:ext>
            </a:extLst>
          </p:cNvPr>
          <p:cNvSpPr txBox="1">
            <a:spLocks noChangeArrowheads="1"/>
          </p:cNvSpPr>
          <p:nvPr/>
        </p:nvSpPr>
        <p:spPr bwMode="auto">
          <a:xfrm>
            <a:off x="2833688" y="4679950"/>
            <a:ext cx="158591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2" name="Text Box 14">
            <a:extLst>
              <a:ext uri="{FF2B5EF4-FFF2-40B4-BE49-F238E27FC236}">
                <a16:creationId xmlns:a16="http://schemas.microsoft.com/office/drawing/2014/main" xmlns="" id="{79523ADB-C7CD-499D-8872-6DCF863E28F3}"/>
              </a:ext>
            </a:extLst>
          </p:cNvPr>
          <p:cNvSpPr txBox="1">
            <a:spLocks noChangeArrowheads="1"/>
          </p:cNvSpPr>
          <p:nvPr/>
        </p:nvSpPr>
        <p:spPr bwMode="auto">
          <a:xfrm>
            <a:off x="2789238" y="5472113"/>
            <a:ext cx="138906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3" name="Text Box 15">
            <a:extLst>
              <a:ext uri="{FF2B5EF4-FFF2-40B4-BE49-F238E27FC236}">
                <a16:creationId xmlns:a16="http://schemas.microsoft.com/office/drawing/2014/main" xmlns="" id="{862DE22A-3E19-426D-9D3D-8EE6033C4869}"/>
              </a:ext>
            </a:extLst>
          </p:cNvPr>
          <p:cNvSpPr txBox="1">
            <a:spLocks noChangeArrowheads="1"/>
          </p:cNvSpPr>
          <p:nvPr/>
        </p:nvSpPr>
        <p:spPr bwMode="auto">
          <a:xfrm>
            <a:off x="7399338" y="5513388"/>
            <a:ext cx="1389062"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HTTP</a:t>
            </a:r>
          </a:p>
        </p:txBody>
      </p:sp>
      <p:sp>
        <p:nvSpPr>
          <p:cNvPr id="40974" name="Text Box 16">
            <a:extLst>
              <a:ext uri="{FF2B5EF4-FFF2-40B4-BE49-F238E27FC236}">
                <a16:creationId xmlns:a16="http://schemas.microsoft.com/office/drawing/2014/main" xmlns="" id="{C052A06F-746D-4E98-A6BE-F10CC71F1942}"/>
              </a:ext>
            </a:extLst>
          </p:cNvPr>
          <p:cNvSpPr txBox="1">
            <a:spLocks noChangeArrowheads="1"/>
          </p:cNvSpPr>
          <p:nvPr/>
        </p:nvSpPr>
        <p:spPr bwMode="auto">
          <a:xfrm>
            <a:off x="2538413" y="2298700"/>
            <a:ext cx="2001837"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WSDL2JAVA</a:t>
            </a:r>
          </a:p>
        </p:txBody>
      </p:sp>
      <p:sp>
        <p:nvSpPr>
          <p:cNvPr id="40975" name="Text Box 17">
            <a:extLst>
              <a:ext uri="{FF2B5EF4-FFF2-40B4-BE49-F238E27FC236}">
                <a16:creationId xmlns:a16="http://schemas.microsoft.com/office/drawing/2014/main" xmlns="" id="{F9583DBF-1D03-4101-91D9-C583D02A869D}"/>
              </a:ext>
            </a:extLst>
          </p:cNvPr>
          <p:cNvSpPr txBox="1">
            <a:spLocks noChangeArrowheads="1"/>
          </p:cNvSpPr>
          <p:nvPr/>
        </p:nvSpPr>
        <p:spPr bwMode="auto">
          <a:xfrm>
            <a:off x="7404100" y="4687888"/>
            <a:ext cx="1585913" cy="457200"/>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SOAP</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消息</a:t>
            </a:r>
          </a:p>
        </p:txBody>
      </p:sp>
      <p:sp>
        <p:nvSpPr>
          <p:cNvPr id="40976" name="Text Box 18">
            <a:extLst>
              <a:ext uri="{FF2B5EF4-FFF2-40B4-BE49-F238E27FC236}">
                <a16:creationId xmlns:a16="http://schemas.microsoft.com/office/drawing/2014/main" xmlns="" id="{E4A1C926-724D-4193-ABDA-A4944B7CB51E}"/>
              </a:ext>
            </a:extLst>
          </p:cNvPr>
          <p:cNvSpPr txBox="1">
            <a:spLocks noChangeArrowheads="1"/>
          </p:cNvSpPr>
          <p:nvPr/>
        </p:nvSpPr>
        <p:spPr bwMode="auto">
          <a:xfrm>
            <a:off x="2559050" y="3025775"/>
            <a:ext cx="1955800"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Class Operation</a:t>
            </a:r>
          </a:p>
        </p:txBody>
      </p:sp>
      <p:sp>
        <p:nvSpPr>
          <p:cNvPr id="40977" name="Text Box 19">
            <a:extLst>
              <a:ext uri="{FF2B5EF4-FFF2-40B4-BE49-F238E27FC236}">
                <a16:creationId xmlns:a16="http://schemas.microsoft.com/office/drawing/2014/main" xmlns="" id="{25DBD000-012D-465B-8058-D799149E2808}"/>
              </a:ext>
            </a:extLst>
          </p:cNvPr>
          <p:cNvSpPr txBox="1">
            <a:spLocks noChangeArrowheads="1"/>
          </p:cNvSpPr>
          <p:nvPr/>
        </p:nvSpPr>
        <p:spPr bwMode="auto">
          <a:xfrm>
            <a:off x="7210425" y="3722688"/>
            <a:ext cx="1839913"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40978" name="Text Box 20">
            <a:extLst>
              <a:ext uri="{FF2B5EF4-FFF2-40B4-BE49-F238E27FC236}">
                <a16:creationId xmlns:a16="http://schemas.microsoft.com/office/drawing/2014/main" xmlns="" id="{A350DB39-6BA2-4318-A9BA-CD44B66EDCAC}"/>
              </a:ext>
            </a:extLst>
          </p:cNvPr>
          <p:cNvSpPr txBox="1">
            <a:spLocks noChangeArrowheads="1"/>
          </p:cNvSpPr>
          <p:nvPr/>
        </p:nvSpPr>
        <p:spPr bwMode="auto">
          <a:xfrm>
            <a:off x="7446963" y="2865438"/>
            <a:ext cx="1389062" cy="7016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服务描述</a:t>
            </a: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CONTEXT</a:t>
            </a:r>
          </a:p>
        </p:txBody>
      </p:sp>
      <p:pic>
        <p:nvPicPr>
          <p:cNvPr id="40979" name="Picture 21">
            <a:extLst>
              <a:ext uri="{FF2B5EF4-FFF2-40B4-BE49-F238E27FC236}">
                <a16:creationId xmlns:a16="http://schemas.microsoft.com/office/drawing/2014/main" xmlns="" id="{1FA4636A-416A-484C-9DC0-D0DFD0F54ABC}"/>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763125" y="2447925"/>
            <a:ext cx="48577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80" name="Line 22">
            <a:extLst>
              <a:ext uri="{FF2B5EF4-FFF2-40B4-BE49-F238E27FC236}">
                <a16:creationId xmlns:a16="http://schemas.microsoft.com/office/drawing/2014/main" xmlns="" id="{AC526947-9F01-434D-8844-EFC24B0F0AD0}"/>
              </a:ext>
            </a:extLst>
          </p:cNvPr>
          <p:cNvSpPr>
            <a:spLocks noChangeShapeType="1"/>
          </p:cNvSpPr>
          <p:nvPr/>
        </p:nvSpPr>
        <p:spPr bwMode="auto">
          <a:xfrm>
            <a:off x="4568825" y="5786438"/>
            <a:ext cx="474663" cy="12700"/>
          </a:xfrm>
          <a:prstGeom prst="line">
            <a:avLst/>
          </a:prstGeom>
          <a:noFill/>
          <a:ln w="38100">
            <a:solidFill>
              <a:srgbClr val="FFCC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1" name="Line 23">
            <a:extLst>
              <a:ext uri="{FF2B5EF4-FFF2-40B4-BE49-F238E27FC236}">
                <a16:creationId xmlns:a16="http://schemas.microsoft.com/office/drawing/2014/main" xmlns="" id="{E85463D7-3D21-4A6A-93DC-1823790F4C5B}"/>
              </a:ext>
            </a:extLst>
          </p:cNvPr>
          <p:cNvSpPr>
            <a:spLocks noChangeShapeType="1"/>
          </p:cNvSpPr>
          <p:nvPr/>
        </p:nvSpPr>
        <p:spPr bwMode="auto">
          <a:xfrm>
            <a:off x="6624638" y="5759450"/>
            <a:ext cx="474662" cy="12700"/>
          </a:xfrm>
          <a:prstGeom prst="line">
            <a:avLst/>
          </a:prstGeom>
          <a:noFill/>
          <a:ln w="38100">
            <a:solidFill>
              <a:srgbClr val="FFCC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2" name="Line 24">
            <a:extLst>
              <a:ext uri="{FF2B5EF4-FFF2-40B4-BE49-F238E27FC236}">
                <a16:creationId xmlns:a16="http://schemas.microsoft.com/office/drawing/2014/main" xmlns="" id="{D070D0EA-7A53-4173-A40F-A60C290D9587}"/>
              </a:ext>
            </a:extLst>
          </p:cNvPr>
          <p:cNvSpPr>
            <a:spLocks noChangeShapeType="1"/>
          </p:cNvSpPr>
          <p:nvPr/>
        </p:nvSpPr>
        <p:spPr bwMode="auto">
          <a:xfrm flipH="1" flipV="1">
            <a:off x="3500438" y="5319713"/>
            <a:ext cx="11112" cy="207962"/>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3" name="Line 25">
            <a:extLst>
              <a:ext uri="{FF2B5EF4-FFF2-40B4-BE49-F238E27FC236}">
                <a16:creationId xmlns:a16="http://schemas.microsoft.com/office/drawing/2014/main" xmlns="" id="{9D87FAAB-657F-4D14-A734-9608C3582969}"/>
              </a:ext>
            </a:extLst>
          </p:cNvPr>
          <p:cNvSpPr>
            <a:spLocks noChangeShapeType="1"/>
          </p:cNvSpPr>
          <p:nvPr/>
        </p:nvSpPr>
        <p:spPr bwMode="auto">
          <a:xfrm flipH="1" flipV="1">
            <a:off x="3471863" y="4357688"/>
            <a:ext cx="11112" cy="207962"/>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4" name="Line 26">
            <a:extLst>
              <a:ext uri="{FF2B5EF4-FFF2-40B4-BE49-F238E27FC236}">
                <a16:creationId xmlns:a16="http://schemas.microsoft.com/office/drawing/2014/main" xmlns="" id="{8DC32F9C-397B-4165-81CA-2F27B3C7E07D}"/>
              </a:ext>
            </a:extLst>
          </p:cNvPr>
          <p:cNvSpPr>
            <a:spLocks noChangeShapeType="1"/>
          </p:cNvSpPr>
          <p:nvPr/>
        </p:nvSpPr>
        <p:spPr bwMode="auto">
          <a:xfrm flipH="1" flipV="1">
            <a:off x="8128000" y="5324475"/>
            <a:ext cx="11113" cy="207963"/>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5" name="Line 27">
            <a:extLst>
              <a:ext uri="{FF2B5EF4-FFF2-40B4-BE49-F238E27FC236}">
                <a16:creationId xmlns:a16="http://schemas.microsoft.com/office/drawing/2014/main" xmlns="" id="{17246DAC-345B-49E2-A0C7-62CD798AE262}"/>
              </a:ext>
            </a:extLst>
          </p:cNvPr>
          <p:cNvSpPr>
            <a:spLocks noChangeShapeType="1"/>
          </p:cNvSpPr>
          <p:nvPr/>
        </p:nvSpPr>
        <p:spPr bwMode="auto">
          <a:xfrm flipH="1" flipV="1">
            <a:off x="8099425" y="4318000"/>
            <a:ext cx="11113" cy="207963"/>
          </a:xfrm>
          <a:prstGeom prst="line">
            <a:avLst/>
          </a:prstGeom>
          <a:noFill/>
          <a:ln w="38100">
            <a:solidFill>
              <a:schemeClr val="accent1"/>
            </a:solidFill>
            <a:round/>
            <a:headEnd/>
            <a:tailEn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6" name="Line 28">
            <a:extLst>
              <a:ext uri="{FF2B5EF4-FFF2-40B4-BE49-F238E27FC236}">
                <a16:creationId xmlns:a16="http://schemas.microsoft.com/office/drawing/2014/main" xmlns="" id="{3A042C95-33F2-4274-80CE-A8F07E6930D4}"/>
              </a:ext>
            </a:extLst>
          </p:cNvPr>
          <p:cNvSpPr>
            <a:spLocks noChangeShapeType="1"/>
          </p:cNvSpPr>
          <p:nvPr/>
        </p:nvSpPr>
        <p:spPr bwMode="auto">
          <a:xfrm>
            <a:off x="9224963" y="2608263"/>
            <a:ext cx="474662" cy="1270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marL="0" marR="0" lvl="0" indent="0" algn="l" defTabSz="684213" rtl="0" eaLnBrk="0" fontAlgn="base" latinLnBrk="0" hangingPunct="0">
              <a:lnSpc>
                <a:spcPct val="100000"/>
              </a:lnSpc>
              <a:spcBef>
                <a:spcPct val="0"/>
              </a:spcBef>
              <a:spcAft>
                <a:spcPct val="0"/>
              </a:spcAft>
              <a:buClrTx/>
              <a:buSzTx/>
              <a:buFontTx/>
              <a:buNone/>
              <a:tabLst/>
              <a:defRPr/>
            </a:pPr>
            <a:endParaRPr kumimoji="0" lang="zh-CN" altLang="en-US" sz="1300" b="0" i="0" u="none" strike="noStrike" kern="1200" cap="none" spc="0" normalizeH="0" baseline="0" noProof="0" dirty="0">
              <a:ln>
                <a:noFill/>
              </a:ln>
              <a:solidFill>
                <a:prstClr val="black"/>
              </a:solidFill>
              <a:effectLst/>
              <a:uLnTx/>
              <a:uFillTx/>
              <a:latin typeface="Calibri" panose="020F0502020204030204" pitchFamily="34" charset="0"/>
              <a:ea typeface="微软雅黑" panose="020B0503020204020204" pitchFamily="34" charset="-122"/>
              <a:cs typeface="+mn-cs"/>
            </a:endParaRPr>
          </a:p>
        </p:txBody>
      </p:sp>
      <p:sp>
        <p:nvSpPr>
          <p:cNvPr id="40987" name="Text Box 29">
            <a:extLst>
              <a:ext uri="{FF2B5EF4-FFF2-40B4-BE49-F238E27FC236}">
                <a16:creationId xmlns:a16="http://schemas.microsoft.com/office/drawing/2014/main" xmlns="" id="{076362AF-7AC2-458F-ABE8-FF495A834F77}"/>
              </a:ext>
            </a:extLst>
          </p:cNvPr>
          <p:cNvSpPr txBox="1">
            <a:spLocks noChangeArrowheads="1"/>
          </p:cNvSpPr>
          <p:nvPr/>
        </p:nvSpPr>
        <p:spPr bwMode="auto">
          <a:xfrm>
            <a:off x="7358063" y="2368550"/>
            <a:ext cx="1608137"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XML2JAVA</a:t>
            </a:r>
          </a:p>
        </p:txBody>
      </p:sp>
      <p:sp>
        <p:nvSpPr>
          <p:cNvPr id="40988" name="Text Box 30">
            <a:extLst>
              <a:ext uri="{FF2B5EF4-FFF2-40B4-BE49-F238E27FC236}">
                <a16:creationId xmlns:a16="http://schemas.microsoft.com/office/drawing/2014/main" xmlns="" id="{96272622-E3EF-4F08-A04F-F68874344D28}"/>
              </a:ext>
            </a:extLst>
          </p:cNvPr>
          <p:cNvSpPr txBox="1">
            <a:spLocks noChangeArrowheads="1"/>
          </p:cNvSpPr>
          <p:nvPr/>
        </p:nvSpPr>
        <p:spPr bwMode="auto">
          <a:xfrm>
            <a:off x="2635250" y="3717925"/>
            <a:ext cx="1839913" cy="396875"/>
          </a:xfrm>
          <a:prstGeom prst="rect">
            <a:avLst/>
          </a:prstGeom>
          <a:noFill/>
          <a:ln>
            <a:noFill/>
          </a:ln>
          <a:effectLst>
            <a:prstShdw prst="shdw13" dist="74053" dir="7257825">
              <a:schemeClr val="bg2">
                <a:alpha val="50000"/>
              </a:schemeClr>
            </a:prst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684213" rtl="0" eaLnBrk="1" fontAlgn="base" latinLnBrk="0" hangingPunct="1">
              <a:lnSpc>
                <a:spcPct val="100000"/>
              </a:lnSpc>
              <a:spcBef>
                <a:spcPct val="50000"/>
              </a:spcBef>
              <a:spcAft>
                <a:spcPct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mn-cs"/>
              </a:rPr>
              <a:t>XML  Message</a:t>
            </a:r>
          </a:p>
        </p:txBody>
      </p:sp>
      <p:sp>
        <p:nvSpPr>
          <p:cNvPr id="31" name="Rectangle 2">
            <a:extLst>
              <a:ext uri="{FF2B5EF4-FFF2-40B4-BE49-F238E27FC236}">
                <a16:creationId xmlns:a16="http://schemas.microsoft.com/office/drawing/2014/main" xmlns="" id="{4AB8BE4A-6F83-4342-83E5-8FF1B426D7C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DF8B5B69-636D-400C-8F5E-E0B91C78D9C6}"/>
              </a:ext>
            </a:extLst>
          </p:cNvPr>
          <p:cNvSpPr>
            <a:spLocks noGrp="1" noChangeArrowheads="1"/>
          </p:cNvSpPr>
          <p:nvPr>
            <p:ph type="title"/>
          </p:nvPr>
        </p:nvSpPr>
        <p:spPr>
          <a:xfrm>
            <a:off x="990600" y="1295400"/>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描述</a:t>
            </a:r>
            <a:r>
              <a:rPr altLang="zh-CN">
                <a:solidFill>
                  <a:schemeClr val="accent1"/>
                </a:solidFill>
                <a:ea typeface="微软雅黑" panose="020B0503020204020204" pitchFamily="34" charset="-122"/>
              </a:rPr>
              <a:t>web</a:t>
            </a:r>
            <a:r>
              <a:rPr lang="zh-CN" altLang="en-US">
                <a:solidFill>
                  <a:schemeClr val="accent1"/>
                </a:solidFill>
                <a:ea typeface="微软雅黑" panose="020B0503020204020204" pitchFamily="34" charset="-122"/>
              </a:rPr>
              <a:t>服务的三个基本属性：</a:t>
            </a:r>
          </a:p>
        </p:txBody>
      </p:sp>
      <p:sp>
        <p:nvSpPr>
          <p:cNvPr id="41987" name="Rectangle 3">
            <a:extLst>
              <a:ext uri="{FF2B5EF4-FFF2-40B4-BE49-F238E27FC236}">
                <a16:creationId xmlns:a16="http://schemas.microsoft.com/office/drawing/2014/main" xmlns="" id="{0669C4E0-6F64-4923-8CF2-92B8B312B0E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3600" dirty="0"/>
          </a:p>
          <a:p>
            <a:pPr defTabSz="912813">
              <a:lnSpc>
                <a:spcPct val="90000"/>
              </a:lnSpc>
            </a:pPr>
            <a:r>
              <a:rPr sz="2800" dirty="0"/>
              <a:t>服务做些什么</a:t>
            </a:r>
            <a:r>
              <a:rPr lang="en-US" altLang="zh-CN" sz="2800" dirty="0"/>
              <a:t>?</a:t>
            </a:r>
          </a:p>
          <a:p>
            <a:pPr lvl="1" eaLnBrk="1" hangingPunct="1">
              <a:lnSpc>
                <a:spcPct val="90000"/>
              </a:lnSpc>
            </a:pPr>
            <a:r>
              <a:rPr sz="2400" dirty="0"/>
              <a:t>服务所提供的操作</a:t>
            </a:r>
            <a:r>
              <a:rPr lang="en-US" altLang="zh-CN" sz="2400" dirty="0"/>
              <a:t>(</a:t>
            </a:r>
            <a:r>
              <a:rPr sz="2400" dirty="0"/>
              <a:t>方法</a:t>
            </a:r>
            <a:r>
              <a:rPr lang="en-US" altLang="zh-CN" sz="2400" dirty="0"/>
              <a:t>)</a:t>
            </a:r>
            <a:r>
              <a:rPr sz="2400" dirty="0"/>
              <a:t>；</a:t>
            </a:r>
          </a:p>
          <a:p>
            <a:pPr defTabSz="912813">
              <a:lnSpc>
                <a:spcPct val="90000"/>
              </a:lnSpc>
            </a:pPr>
            <a:r>
              <a:rPr sz="2800" dirty="0"/>
              <a:t>如何访问服务？</a:t>
            </a:r>
          </a:p>
          <a:p>
            <a:pPr lvl="1" eaLnBrk="1" hangingPunct="1">
              <a:lnSpc>
                <a:spcPct val="90000"/>
              </a:lnSpc>
            </a:pPr>
            <a:r>
              <a:rPr sz="2400" dirty="0"/>
              <a:t>数据格式以及访问服务操作的必要协议；</a:t>
            </a:r>
          </a:p>
          <a:p>
            <a:pPr defTabSz="912813">
              <a:lnSpc>
                <a:spcPct val="90000"/>
              </a:lnSpc>
            </a:pPr>
            <a:r>
              <a:rPr sz="2800" dirty="0"/>
              <a:t>服务位于何处？</a:t>
            </a:r>
          </a:p>
          <a:p>
            <a:pPr lvl="1" eaLnBrk="1" hangingPunct="1">
              <a:lnSpc>
                <a:spcPct val="90000"/>
              </a:lnSpc>
            </a:pPr>
            <a:r>
              <a:rPr sz="2400" dirty="0"/>
              <a:t>由特定协议决定的网络地址，如</a:t>
            </a:r>
            <a:r>
              <a:rPr lang="en-US" altLang="zh-CN" sz="2400" dirty="0"/>
              <a:t>URL</a:t>
            </a:r>
            <a:r>
              <a:rPr sz="2400" dirty="0"/>
              <a:t>。</a:t>
            </a:r>
          </a:p>
          <a:p>
            <a:pPr defTabSz="912813">
              <a:lnSpc>
                <a:spcPct val="90000"/>
              </a:lnSpc>
            </a:pPr>
            <a:endParaRPr dirty="0"/>
          </a:p>
        </p:txBody>
      </p:sp>
      <p:sp>
        <p:nvSpPr>
          <p:cNvPr id="4" name="Rectangle 2">
            <a:extLst>
              <a:ext uri="{FF2B5EF4-FFF2-40B4-BE49-F238E27FC236}">
                <a16:creationId xmlns:a16="http://schemas.microsoft.com/office/drawing/2014/main" xmlns="" id="{81FDB9E6-41A8-4B2E-BC56-B574A91F6D0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3CDBAE35-ABEC-459A-95CE-BB953D285EEB}"/>
              </a:ext>
            </a:extLst>
          </p:cNvPr>
          <p:cNvSpPr>
            <a:spLocks noGrp="1" noChangeArrowheads="1"/>
          </p:cNvSpPr>
          <p:nvPr>
            <p:ph type="title"/>
          </p:nvPr>
        </p:nvSpPr>
        <p:spPr>
          <a:xfrm>
            <a:off x="990600" y="1152525"/>
            <a:ext cx="9917113" cy="603250"/>
          </a:xfrm>
        </p:spPr>
        <p:txBody>
          <a:bodyPr/>
          <a:lstStyle/>
          <a:p>
            <a:pPr defTabSz="912813"/>
            <a:r>
              <a:rPr altLang="zh-CN">
                <a:solidFill>
                  <a:schemeClr val="accent1"/>
                </a:solidFill>
                <a:ea typeface="微软雅黑" panose="020B0503020204020204" pitchFamily="34" charset="-122"/>
              </a:rPr>
              <a:t>WSDL</a:t>
            </a:r>
            <a:r>
              <a:rPr lang="zh-CN" altLang="en-US">
                <a:solidFill>
                  <a:schemeClr val="accent1"/>
                </a:solidFill>
                <a:ea typeface="微软雅黑" panose="020B0503020204020204" pitchFamily="34" charset="-122"/>
              </a:rPr>
              <a:t>是什么？</a:t>
            </a:r>
          </a:p>
        </p:txBody>
      </p:sp>
      <p:sp>
        <p:nvSpPr>
          <p:cNvPr id="43011" name="Rectangle 3">
            <a:extLst>
              <a:ext uri="{FF2B5EF4-FFF2-40B4-BE49-F238E27FC236}">
                <a16:creationId xmlns:a16="http://schemas.microsoft.com/office/drawing/2014/main" xmlns="" id="{B85CAEAE-D5F7-46F8-8873-F3F8278D6A5A}"/>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90000"/>
              </a:lnSpc>
            </a:pPr>
            <a:endParaRPr lang="en-US" altLang="zh-CN" sz="2800" dirty="0"/>
          </a:p>
          <a:p>
            <a:pPr defTabSz="912813">
              <a:lnSpc>
                <a:spcPct val="90000"/>
              </a:lnSpc>
            </a:pPr>
            <a:r>
              <a:rPr sz="2800" dirty="0"/>
              <a:t>服务主要通过六个元素进行定义</a:t>
            </a:r>
          </a:p>
          <a:p>
            <a:pPr lvl="1" eaLnBrk="1" hangingPunct="1">
              <a:lnSpc>
                <a:spcPct val="90000"/>
              </a:lnSpc>
            </a:pPr>
            <a:r>
              <a:rPr lang="en-US" altLang="zh-CN" sz="2400" b="1" dirty="0"/>
              <a:t>types</a:t>
            </a:r>
            <a:r>
              <a:rPr lang="en-US" altLang="zh-CN" sz="2400" dirty="0"/>
              <a:t>,</a:t>
            </a:r>
            <a:r>
              <a:rPr sz="2400" dirty="0"/>
              <a:t>定义了交换信息的数据格式。</a:t>
            </a:r>
            <a:endParaRPr lang="en-US" altLang="zh-CN" sz="2400" dirty="0"/>
          </a:p>
          <a:p>
            <a:pPr lvl="1" eaLnBrk="1" hangingPunct="1">
              <a:lnSpc>
                <a:spcPct val="90000"/>
              </a:lnSpc>
            </a:pPr>
            <a:r>
              <a:rPr lang="en-US" altLang="zh-CN" sz="2400" b="1" dirty="0"/>
              <a:t>message</a:t>
            </a:r>
            <a:r>
              <a:rPr lang="en-US" altLang="zh-CN" sz="2400" dirty="0"/>
              <a:t>, </a:t>
            </a:r>
            <a:r>
              <a:rPr sz="2400" dirty="0"/>
              <a:t>传输消息的抽象定义。一个消息含有多个逻辑部分，每一部分和一些类型相关联。</a:t>
            </a:r>
            <a:endParaRPr lang="en-US" altLang="zh-CN" sz="2400" dirty="0"/>
          </a:p>
          <a:p>
            <a:pPr lvl="1" eaLnBrk="1" hangingPunct="1">
              <a:lnSpc>
                <a:spcPct val="90000"/>
              </a:lnSpc>
            </a:pPr>
            <a:r>
              <a:rPr lang="en-US" altLang="zh-CN" sz="2400" b="1" dirty="0" err="1"/>
              <a:t>portType</a:t>
            </a:r>
            <a:r>
              <a:rPr lang="en-US" altLang="zh-CN" sz="2400" dirty="0"/>
              <a:t>, </a:t>
            </a:r>
            <a:r>
              <a:rPr sz="2400" dirty="0"/>
              <a:t>一些抽象操作的集合。每个操作关联一个输入消息和一个输出消息。</a:t>
            </a:r>
            <a:endParaRPr lang="en-US" altLang="zh-CN" sz="2400" dirty="0"/>
          </a:p>
          <a:p>
            <a:pPr lvl="1" eaLnBrk="1" hangingPunct="1">
              <a:lnSpc>
                <a:spcPct val="90000"/>
              </a:lnSpc>
            </a:pPr>
            <a:r>
              <a:rPr lang="en-US" altLang="zh-CN" sz="2400" b="1" dirty="0"/>
              <a:t>binding</a:t>
            </a:r>
            <a:r>
              <a:rPr lang="en-US" altLang="zh-CN" sz="2400" dirty="0"/>
              <a:t>, </a:t>
            </a:r>
            <a:r>
              <a:rPr sz="2400" dirty="0"/>
              <a:t>针对操作和</a:t>
            </a:r>
            <a:r>
              <a:rPr lang="en-US" altLang="zh-CN" sz="2400" dirty="0" err="1"/>
              <a:t>portType</a:t>
            </a:r>
            <a:r>
              <a:rPr sz="2400" dirty="0"/>
              <a:t>中使用的消息指定实际的协议和数据格式规范。</a:t>
            </a:r>
            <a:endParaRPr lang="en-US" altLang="zh-CN" sz="2400" dirty="0"/>
          </a:p>
          <a:p>
            <a:pPr lvl="1" eaLnBrk="1" hangingPunct="1">
              <a:lnSpc>
                <a:spcPct val="90000"/>
              </a:lnSpc>
            </a:pPr>
            <a:r>
              <a:rPr lang="en-US" altLang="zh-CN" sz="2400" b="1" dirty="0"/>
              <a:t>port</a:t>
            </a:r>
            <a:r>
              <a:rPr lang="en-US" altLang="zh-CN" sz="2400" dirty="0"/>
              <a:t>, </a:t>
            </a:r>
            <a:r>
              <a:rPr sz="2400" dirty="0"/>
              <a:t>指定一个绑定的地址，这样定义一个通信的终端。</a:t>
            </a:r>
            <a:endParaRPr lang="en-US" altLang="zh-CN" sz="2400" dirty="0"/>
          </a:p>
          <a:p>
            <a:pPr lvl="1" eaLnBrk="1" hangingPunct="1">
              <a:lnSpc>
                <a:spcPct val="90000"/>
              </a:lnSpc>
            </a:pPr>
            <a:r>
              <a:rPr lang="en-US" altLang="zh-CN" sz="2400" b="1" dirty="0"/>
              <a:t>service</a:t>
            </a:r>
            <a:r>
              <a:rPr lang="en-US" altLang="zh-CN" sz="2400" dirty="0"/>
              <a:t>, </a:t>
            </a:r>
            <a:r>
              <a:rPr sz="2400" dirty="0"/>
              <a:t>一些</a:t>
            </a:r>
            <a:r>
              <a:rPr lang="en-US" altLang="zh-CN" sz="2400" dirty="0"/>
              <a:t>port</a:t>
            </a:r>
            <a:r>
              <a:rPr sz="2400" dirty="0"/>
              <a:t>构成的集合</a:t>
            </a:r>
            <a:endParaRPr lang="en-US" altLang="zh-CN" sz="2400" dirty="0"/>
          </a:p>
        </p:txBody>
      </p:sp>
      <p:sp>
        <p:nvSpPr>
          <p:cNvPr id="4" name="Rectangle 2">
            <a:extLst>
              <a:ext uri="{FF2B5EF4-FFF2-40B4-BE49-F238E27FC236}">
                <a16:creationId xmlns:a16="http://schemas.microsoft.com/office/drawing/2014/main" xmlns="" id="{397E17EA-764A-4B2C-9AA9-43BE92C4A80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62FA7BF-7605-4D85-8726-CD0D8622BA98}"/>
              </a:ext>
            </a:extLst>
          </p:cNvPr>
          <p:cNvSpPr>
            <a:spLocks noGrp="1" noChangeArrowheads="1"/>
          </p:cNvSpPr>
          <p:nvPr>
            <p:ph type="title"/>
          </p:nvPr>
        </p:nvSpPr>
        <p:spPr>
          <a:xfrm>
            <a:off x="990600" y="13716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5059" name="Rectangle 3">
            <a:extLst>
              <a:ext uri="{FF2B5EF4-FFF2-40B4-BE49-F238E27FC236}">
                <a16:creationId xmlns:a16="http://schemas.microsoft.com/office/drawing/2014/main" xmlns="" id="{D5D1C487-90DF-40FE-87DF-66CD3BB1E8FF}"/>
              </a:ext>
            </a:extLst>
          </p:cNvPr>
          <p:cNvSpPr>
            <a:spLocks noGrp="1" noChangeArrowheads="1"/>
          </p:cNvSpPr>
          <p:nvPr>
            <p:ph idx="1"/>
          </p:nvPr>
        </p:nvSpPr>
        <p:spPr>
          <a:xfrm>
            <a:off x="838200" y="1219200"/>
            <a:ext cx="10744200" cy="5105400"/>
          </a:xfrm>
          <a:ln>
            <a:miter lim="800000"/>
            <a:headEnd/>
            <a:tailEnd/>
          </a:ln>
        </p:spPr>
        <p:txBody>
          <a:bodyPr/>
          <a:lstStyle/>
          <a:p>
            <a:pPr defTabSz="912813">
              <a:lnSpc>
                <a:spcPct val="130000"/>
              </a:lnSpc>
            </a:pPr>
            <a:endParaRPr lang="en-US" altLang="zh-CN" sz="3000" dirty="0">
              <a:solidFill>
                <a:schemeClr val="accent2"/>
              </a:solidFill>
            </a:endParaRPr>
          </a:p>
          <a:p>
            <a:pPr defTabSz="912813">
              <a:lnSpc>
                <a:spcPct val="130000"/>
              </a:lnSpc>
            </a:pPr>
            <a:r>
              <a:rPr sz="3000" dirty="0">
                <a:solidFill>
                  <a:schemeClr val="accent2"/>
                </a:solidFill>
              </a:rPr>
              <a:t>服务接口</a:t>
            </a:r>
            <a:r>
              <a:rPr sz="3000" dirty="0"/>
              <a:t>组成了服务描述中的可重用部分，</a:t>
            </a:r>
          </a:p>
          <a:p>
            <a:pPr lvl="1" eaLnBrk="1" hangingPunct="1">
              <a:lnSpc>
                <a:spcPct val="130000"/>
              </a:lnSpc>
            </a:pPr>
            <a:r>
              <a:rPr lang="en-US" altLang="zh-CN" sz="2500" dirty="0"/>
              <a:t>type</a:t>
            </a:r>
            <a:r>
              <a:rPr sz="2500" dirty="0"/>
              <a:t>元素、</a:t>
            </a:r>
            <a:r>
              <a:rPr lang="en-US" altLang="zh-CN" sz="2500" dirty="0"/>
              <a:t>message</a:t>
            </a:r>
            <a:r>
              <a:rPr sz="2500" dirty="0"/>
              <a:t>和</a:t>
            </a:r>
            <a:r>
              <a:rPr lang="en-US" altLang="zh-CN" sz="2500" dirty="0" err="1"/>
              <a:t>portType</a:t>
            </a:r>
            <a:r>
              <a:rPr sz="2500" dirty="0"/>
              <a:t>。</a:t>
            </a:r>
          </a:p>
          <a:p>
            <a:pPr lvl="1" eaLnBrk="1" hangingPunct="1">
              <a:lnSpc>
                <a:spcPct val="130000"/>
              </a:lnSpc>
            </a:pPr>
            <a:r>
              <a:rPr lang="en-US" altLang="zh-CN" sz="2500" dirty="0"/>
              <a:t>types</a:t>
            </a:r>
            <a:r>
              <a:rPr sz="2500" dirty="0"/>
              <a:t>元素中描述消息中复杂数据类型的使用。</a:t>
            </a:r>
          </a:p>
          <a:p>
            <a:pPr lvl="1" eaLnBrk="1" hangingPunct="1">
              <a:lnSpc>
                <a:spcPct val="130000"/>
              </a:lnSpc>
            </a:pPr>
            <a:r>
              <a:rPr lang="en-US" altLang="zh-CN" sz="2500" dirty="0"/>
              <a:t>message</a:t>
            </a:r>
            <a:r>
              <a:rPr sz="2500" dirty="0"/>
              <a:t>元素指定</a:t>
            </a:r>
            <a:r>
              <a:rPr lang="en-US" altLang="zh-CN" sz="2500" dirty="0"/>
              <a:t>XML </a:t>
            </a:r>
            <a:r>
              <a:rPr sz="2500" dirty="0"/>
              <a:t>数据类型组成消息的各个部分。</a:t>
            </a:r>
            <a:r>
              <a:rPr lang="en-US" altLang="zh-CN" sz="2500" dirty="0"/>
              <a:t>message</a:t>
            </a:r>
            <a:r>
              <a:rPr sz="2500" dirty="0"/>
              <a:t>元素用于定义操作的输入和输出参数。</a:t>
            </a:r>
          </a:p>
          <a:p>
            <a:pPr lvl="1" eaLnBrk="1" hangingPunct="1">
              <a:lnSpc>
                <a:spcPct val="130000"/>
              </a:lnSpc>
            </a:pPr>
            <a:r>
              <a:rPr lang="en-US" altLang="zh-CN" sz="2500" dirty="0" err="1"/>
              <a:t>portType</a:t>
            </a:r>
            <a:r>
              <a:rPr sz="2500" dirty="0"/>
              <a:t>元素中定义了</a:t>
            </a:r>
            <a:r>
              <a:rPr lang="en-US" altLang="zh-CN" sz="2500" dirty="0"/>
              <a:t>Web</a:t>
            </a:r>
            <a:r>
              <a:rPr sz="2500" dirty="0"/>
              <a:t>服务的操作。操作定义了输入和输出数据流中可以出现的</a:t>
            </a:r>
            <a:r>
              <a:rPr lang="en-US" altLang="zh-CN" sz="2500" dirty="0"/>
              <a:t>XML</a:t>
            </a:r>
            <a:r>
              <a:rPr sz="2500" dirty="0"/>
              <a:t>消息。</a:t>
            </a:r>
            <a:endParaRPr sz="2200" dirty="0"/>
          </a:p>
        </p:txBody>
      </p:sp>
      <p:sp>
        <p:nvSpPr>
          <p:cNvPr id="4" name="Rectangle 2">
            <a:extLst>
              <a:ext uri="{FF2B5EF4-FFF2-40B4-BE49-F238E27FC236}">
                <a16:creationId xmlns:a16="http://schemas.microsoft.com/office/drawing/2014/main" xmlns="" id="{F318E14D-D84D-40B2-B228-706B04F099E5}"/>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C8156583-D6FA-4FC2-AB1D-E1E8A2215BDF}"/>
              </a:ext>
            </a:extLst>
          </p:cNvPr>
          <p:cNvSpPr>
            <a:spLocks noGrp="1" noChangeArrowheads="1"/>
          </p:cNvSpPr>
          <p:nvPr>
            <p:ph type="title"/>
          </p:nvPr>
        </p:nvSpPr>
        <p:spPr>
          <a:xfrm>
            <a:off x="990600" y="1295400"/>
            <a:ext cx="9917113" cy="603250"/>
          </a:xfrm>
        </p:spPr>
        <p:txBody>
          <a:bodyPr/>
          <a:lstStyle/>
          <a:p>
            <a:pPr defTabSz="912813"/>
            <a:r>
              <a:rPr lang="zh-CN" altLang="en-US" sz="2800">
                <a:solidFill>
                  <a:schemeClr val="accent1"/>
                </a:solidFill>
                <a:ea typeface="微软雅黑" panose="020B0503020204020204" pitchFamily="34" charset="-122"/>
              </a:rPr>
              <a:t>服务接口定义和服务实现定义</a:t>
            </a:r>
          </a:p>
        </p:txBody>
      </p:sp>
      <p:sp>
        <p:nvSpPr>
          <p:cNvPr id="46083" name="Rectangle 3">
            <a:extLst>
              <a:ext uri="{FF2B5EF4-FFF2-40B4-BE49-F238E27FC236}">
                <a16:creationId xmlns:a16="http://schemas.microsoft.com/office/drawing/2014/main" xmlns="" id="{60DEFA6B-4ABD-4F84-BA4A-6F009B029EEF}"/>
              </a:ext>
            </a:extLst>
          </p:cNvPr>
          <p:cNvSpPr>
            <a:spLocks noGrp="1" noChangeArrowheads="1"/>
          </p:cNvSpPr>
          <p:nvPr>
            <p:ph idx="1"/>
          </p:nvPr>
        </p:nvSpPr>
        <p:spPr>
          <a:xfrm>
            <a:off x="838200" y="1295400"/>
            <a:ext cx="10515600" cy="5264150"/>
          </a:xfrm>
          <a:ln>
            <a:miter lim="800000"/>
            <a:headEnd/>
            <a:tailEnd/>
          </a:ln>
        </p:spPr>
        <p:txBody>
          <a:bodyPr/>
          <a:lstStyle/>
          <a:p>
            <a:pPr defTabSz="912813">
              <a:lnSpc>
                <a:spcPct val="90000"/>
              </a:lnSpc>
            </a:pPr>
            <a:endParaRPr lang="en-US" altLang="zh-CN" sz="3100" dirty="0">
              <a:solidFill>
                <a:schemeClr val="accent2"/>
              </a:solidFill>
            </a:endParaRPr>
          </a:p>
          <a:p>
            <a:pPr defTabSz="912813">
              <a:lnSpc>
                <a:spcPct val="90000"/>
              </a:lnSpc>
            </a:pPr>
            <a:r>
              <a:rPr sz="3100" dirty="0">
                <a:solidFill>
                  <a:schemeClr val="accent2"/>
                </a:solidFill>
              </a:rPr>
              <a:t>服务实现</a:t>
            </a:r>
            <a:r>
              <a:rPr sz="3100" dirty="0"/>
              <a:t>定义是一个描述给定服务提供者如何实现特定服务接口的</a:t>
            </a:r>
            <a:r>
              <a:rPr lang="en-US" altLang="zh-CN" sz="3100" dirty="0"/>
              <a:t>WSDL</a:t>
            </a:r>
            <a:r>
              <a:rPr sz="3100" dirty="0"/>
              <a:t>文档。</a:t>
            </a:r>
          </a:p>
          <a:p>
            <a:pPr lvl="1" eaLnBrk="1" hangingPunct="1">
              <a:lnSpc>
                <a:spcPct val="90000"/>
              </a:lnSpc>
            </a:pPr>
            <a:r>
              <a:rPr lang="en-US" altLang="zh-CN" sz="2600" dirty="0"/>
              <a:t>binding</a:t>
            </a:r>
            <a:r>
              <a:rPr sz="2600" dirty="0"/>
              <a:t>和</a:t>
            </a:r>
            <a:r>
              <a:rPr lang="en-US" altLang="zh-CN" sz="2600" dirty="0"/>
              <a:t>services</a:t>
            </a:r>
            <a:r>
              <a:rPr sz="2600" dirty="0"/>
              <a:t>。</a:t>
            </a:r>
          </a:p>
          <a:p>
            <a:pPr lvl="1" eaLnBrk="1" hangingPunct="1">
              <a:lnSpc>
                <a:spcPct val="90000"/>
              </a:lnSpc>
            </a:pPr>
            <a:r>
              <a:rPr lang="en-US" altLang="zh-CN" sz="2600" dirty="0"/>
              <a:t>binding </a:t>
            </a:r>
            <a:r>
              <a:rPr sz="2600" dirty="0"/>
              <a:t>元素描述特定服务接口的协议、数据格式、安全性和其它属性。</a:t>
            </a:r>
          </a:p>
          <a:p>
            <a:pPr lvl="1" eaLnBrk="1" hangingPunct="1">
              <a:lnSpc>
                <a:spcPct val="90000"/>
              </a:lnSpc>
            </a:pPr>
            <a:r>
              <a:rPr lang="en-US" altLang="zh-CN" sz="2600" dirty="0"/>
              <a:t>service</a:t>
            </a:r>
            <a:r>
              <a:rPr sz="2600" dirty="0"/>
              <a:t>元素。服务元素包含一组</a:t>
            </a:r>
            <a:r>
              <a:rPr lang="en-US" altLang="zh-CN" sz="2600" dirty="0"/>
              <a:t>port</a:t>
            </a:r>
            <a:r>
              <a:rPr sz="2600" dirty="0"/>
              <a:t>元素。端口将端点与来自服务接口定义的</a:t>
            </a:r>
            <a:r>
              <a:rPr lang="en-US" altLang="zh-CN" sz="2600" dirty="0"/>
              <a:t>binding </a:t>
            </a:r>
            <a:r>
              <a:rPr sz="2600" dirty="0"/>
              <a:t>元素关联起来。</a:t>
            </a:r>
          </a:p>
        </p:txBody>
      </p:sp>
      <p:sp>
        <p:nvSpPr>
          <p:cNvPr id="4" name="Rectangle 2">
            <a:extLst>
              <a:ext uri="{FF2B5EF4-FFF2-40B4-BE49-F238E27FC236}">
                <a16:creationId xmlns:a16="http://schemas.microsoft.com/office/drawing/2014/main" xmlns="" id="{24EC4D6C-4BD1-4C38-846D-4226824F6C81}"/>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1A80B391-298A-4CDF-AB2B-398EEE98261D}"/>
              </a:ext>
            </a:extLst>
          </p:cNvPr>
          <p:cNvSpPr>
            <a:spLocks noGrp="1" noChangeArrowheads="1"/>
          </p:cNvSpPr>
          <p:nvPr>
            <p:ph type="title"/>
          </p:nvPr>
        </p:nvSpPr>
        <p:spPr>
          <a:xfrm>
            <a:off x="1436688" y="365125"/>
            <a:ext cx="9917112" cy="603250"/>
          </a:xfrm>
        </p:spPr>
        <p:txBody>
          <a:bodyPr/>
          <a:lstStyle/>
          <a:p>
            <a:pPr defTabSz="912813"/>
            <a:r>
              <a:rPr altLang="zh-CN" dirty="0">
                <a:ea typeface="微软雅黑" panose="020B0503020204020204" pitchFamily="34" charset="-122"/>
              </a:rPr>
              <a:t>6.1 Web Service</a:t>
            </a:r>
          </a:p>
        </p:txBody>
      </p:sp>
      <p:sp>
        <p:nvSpPr>
          <p:cNvPr id="10243" name="Rectangle 3">
            <a:extLst>
              <a:ext uri="{FF2B5EF4-FFF2-40B4-BE49-F238E27FC236}">
                <a16:creationId xmlns:a16="http://schemas.microsoft.com/office/drawing/2014/main" xmlns="" id="{775C4D8A-FBAE-4688-82BF-5D6D275BE58B}"/>
              </a:ext>
            </a:extLst>
          </p:cNvPr>
          <p:cNvSpPr>
            <a:spLocks noGrp="1" noChangeArrowheads="1"/>
          </p:cNvSpPr>
          <p:nvPr>
            <p:ph idx="1"/>
          </p:nvPr>
        </p:nvSpPr>
        <p:spPr>
          <a:xfrm>
            <a:off x="838200" y="1152525"/>
            <a:ext cx="10515600" cy="5407025"/>
          </a:xfrm>
          <a:ln>
            <a:miter lim="800000"/>
            <a:headEnd/>
            <a:tailEnd/>
          </a:ln>
        </p:spPr>
        <p:txBody>
          <a:bodyPr/>
          <a:lstStyle/>
          <a:p>
            <a:pPr defTabSz="912813"/>
            <a:r>
              <a:rPr lang="en-US" altLang="zh-CN" dirty="0" smtClean="0"/>
              <a:t>Web</a:t>
            </a:r>
            <a:r>
              <a:rPr lang="zh-CN" altLang="en-US" dirty="0" smtClean="0"/>
              <a:t>服务</a:t>
            </a:r>
            <a:r>
              <a:rPr lang="en-US" altLang="zh-CN" dirty="0"/>
              <a:t>(Web Service</a:t>
            </a:r>
            <a:r>
              <a:rPr lang="en-US" altLang="zh-CN" dirty="0" smtClean="0"/>
              <a:t>)</a:t>
            </a:r>
            <a:r>
              <a:rPr lang="zh-CN" altLang="en-US" dirty="0" smtClean="0"/>
              <a:t>提供了一个在不同的应用和平台之间的交互操作标准。</a:t>
            </a:r>
            <a:endParaRPr lang="en-US" altLang="zh-CN" dirty="0"/>
          </a:p>
          <a:p>
            <a:pPr defTabSz="912813"/>
            <a:r>
              <a:rPr dirty="0" err="1"/>
              <a:t>这个交互操作通过一系列基于</a:t>
            </a:r>
            <a:r>
              <a:rPr lang="en-US" altLang="zh-CN" dirty="0" err="1"/>
              <a:t>XML</a:t>
            </a:r>
            <a:r>
              <a:rPr dirty="0" err="1"/>
              <a:t>的开放标准实现，包括</a:t>
            </a:r>
            <a:r>
              <a:rPr lang="en-US" altLang="zh-CN" dirty="0" err="1"/>
              <a:t>WSDL</a:t>
            </a:r>
            <a:r>
              <a:rPr dirty="0" err="1"/>
              <a:t>、</a:t>
            </a:r>
            <a:r>
              <a:rPr lang="en-US" altLang="zh-CN" dirty="0" err="1"/>
              <a:t>SOAP</a:t>
            </a:r>
            <a:r>
              <a:rPr dirty="0" err="1"/>
              <a:t>和</a:t>
            </a:r>
            <a:r>
              <a:rPr lang="en-US" altLang="zh-CN" dirty="0" err="1"/>
              <a:t>UDDI</a:t>
            </a:r>
            <a:r>
              <a:rPr dirty="0" err="1"/>
              <a:t>等</a:t>
            </a:r>
            <a:r>
              <a:rPr dirty="0"/>
              <a:t>。</a:t>
            </a:r>
            <a:r>
              <a:rPr dirty="0" err="1"/>
              <a:t>这些标准提供了一系列通用方法来定义、发布和使用</a:t>
            </a:r>
            <a:r>
              <a:rPr lang="en-US" altLang="zh-CN" dirty="0" err="1"/>
              <a:t>Web</a:t>
            </a:r>
            <a:r>
              <a:rPr lang="en-US" altLang="zh-CN" dirty="0"/>
              <a:t> Service</a:t>
            </a:r>
            <a:r>
              <a:rPr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xmlns="" id="{AFCC2DDE-224B-4CAC-82FE-A663A18E9F50}"/>
              </a:ext>
            </a:extLst>
          </p:cNvPr>
          <p:cNvSpPr>
            <a:spLocks noGrp="1" noChangeArrowheads="1"/>
          </p:cNvSpPr>
          <p:nvPr>
            <p:ph idx="1"/>
          </p:nvPr>
        </p:nvSpPr>
        <p:spPr>
          <a:xfrm>
            <a:off x="914400" y="914400"/>
            <a:ext cx="10591800" cy="54102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2800" dirty="0">
              <a:solidFill>
                <a:schemeClr val="accent1"/>
              </a:solidFill>
            </a:endParaRPr>
          </a:p>
          <a:p>
            <a:pPr marL="0" indent="0" fontAlgn="auto">
              <a:lnSpc>
                <a:spcPct val="80000"/>
              </a:lnSpc>
              <a:spcBef>
                <a:spcPts val="999"/>
              </a:spcBef>
              <a:buFont typeface="Arial" panose="020B0604020202020204" pitchFamily="34" charset="0"/>
              <a:buNone/>
              <a:defRPr/>
            </a:pPr>
            <a:r>
              <a:rPr lang="en-US" altLang="zh-CN" sz="2800" dirty="0">
                <a:solidFill>
                  <a:schemeClr val="accent1"/>
                </a:solidFill>
              </a:rPr>
              <a:t>WSDL</a:t>
            </a:r>
          </a:p>
          <a:p>
            <a:pPr fontAlgn="auto">
              <a:lnSpc>
                <a:spcPct val="110000"/>
              </a:lnSpc>
              <a:spcBef>
                <a:spcPts val="999"/>
              </a:spcBef>
              <a:defRPr/>
            </a:pPr>
            <a:r>
              <a:rPr lang="en-US" altLang="zh-CN" sz="2800" dirty="0"/>
              <a:t>WSDL</a:t>
            </a:r>
            <a:r>
              <a:rPr sz="2800" dirty="0"/>
              <a:t>是一种</a:t>
            </a:r>
            <a:r>
              <a:rPr lang="en-US" altLang="zh-CN" sz="2800" dirty="0"/>
              <a:t>XML</a:t>
            </a:r>
            <a:r>
              <a:rPr sz="2800" dirty="0"/>
              <a:t>应用</a:t>
            </a:r>
            <a:r>
              <a:rPr lang="en-US" altLang="zh-CN" sz="2800" dirty="0"/>
              <a:t>,</a:t>
            </a:r>
            <a:r>
              <a:rPr sz="2800" dirty="0"/>
              <a:t>它将</a:t>
            </a:r>
            <a:r>
              <a:rPr lang="en-US" altLang="zh-CN" sz="2800" dirty="0"/>
              <a:t>Web Services</a:t>
            </a:r>
            <a:r>
              <a:rPr sz="2800" dirty="0"/>
              <a:t>描述定义为一组服务访问端点，客户端可以通过这些服务访问端点对包含面向文档信息或面向过程调用的服务进行访问。</a:t>
            </a:r>
            <a:endParaRPr lang="en-US" altLang="zh-CN" sz="2800" dirty="0"/>
          </a:p>
          <a:p>
            <a:pPr fontAlgn="auto">
              <a:lnSpc>
                <a:spcPct val="110000"/>
              </a:lnSpc>
              <a:spcBef>
                <a:spcPts val="999"/>
              </a:spcBef>
              <a:defRPr/>
            </a:pPr>
            <a:r>
              <a:rPr lang="en-US" altLang="zh-CN" sz="2800" dirty="0"/>
              <a:t>WSDL</a:t>
            </a:r>
            <a:r>
              <a:rPr sz="2800" dirty="0"/>
              <a:t>首先对访问的操作和访问时使用的请求／响应消息进行抽象描述，然后将其绑定到具体的传输协议和消息格式上，以最终定义具体部署的服务访问端点。</a:t>
            </a:r>
          </a:p>
          <a:p>
            <a:pPr fontAlgn="auto">
              <a:lnSpc>
                <a:spcPct val="110000"/>
              </a:lnSpc>
              <a:spcBef>
                <a:spcPts val="999"/>
              </a:spcBef>
              <a:defRPr/>
            </a:pPr>
            <a:r>
              <a:rPr sz="2800" dirty="0"/>
              <a:t>在具体使用中，可以使用任意的消息格式和网络协议。</a:t>
            </a:r>
          </a:p>
          <a:p>
            <a:pPr fontAlgn="auto">
              <a:lnSpc>
                <a:spcPct val="110000"/>
              </a:lnSpc>
              <a:spcBef>
                <a:spcPts val="999"/>
              </a:spcBef>
              <a:defRPr/>
            </a:pPr>
            <a:r>
              <a:rPr sz="2800" dirty="0" err="1"/>
              <a:t>在</a:t>
            </a:r>
            <a:r>
              <a:rPr lang="en-US" altLang="zh-CN" sz="2800" dirty="0" err="1"/>
              <a:t>WSDL</a:t>
            </a:r>
            <a:r>
              <a:rPr sz="2800" dirty="0" err="1"/>
              <a:t>规范中，定义了如何使用</a:t>
            </a:r>
            <a:r>
              <a:rPr lang="en-US" altLang="zh-CN" sz="2800" dirty="0" err="1"/>
              <a:t>SOAP</a:t>
            </a:r>
            <a:r>
              <a:rPr sz="2800" dirty="0" err="1"/>
              <a:t>消息格式、</a:t>
            </a:r>
            <a:r>
              <a:rPr lang="en-US" altLang="zh-CN" sz="2800" dirty="0" err="1" smtClean="0"/>
              <a:t>HTTP</a:t>
            </a:r>
            <a:r>
              <a:rPr lang="en-US" altLang="zh-CN" sz="2800" dirty="0" smtClean="0"/>
              <a:t>  </a:t>
            </a:r>
            <a:r>
              <a:rPr lang="en-US" altLang="zh-CN" sz="2800" dirty="0" err="1" smtClean="0"/>
              <a:t>GET</a:t>
            </a:r>
            <a:r>
              <a:rPr sz="2800" dirty="0" err="1" smtClean="0"/>
              <a:t>／</a:t>
            </a:r>
            <a:r>
              <a:rPr lang="en-US" altLang="zh-CN" sz="2800" dirty="0" err="1" smtClean="0"/>
              <a:t>POST</a:t>
            </a:r>
            <a:r>
              <a:rPr sz="2800" dirty="0" err="1" smtClean="0"/>
              <a:t>消息格式来完成</a:t>
            </a:r>
            <a:r>
              <a:rPr lang="en-US" altLang="zh-CN" sz="2800" dirty="0" err="1"/>
              <a:t>Web</a:t>
            </a:r>
            <a:r>
              <a:rPr lang="en-US" altLang="zh-CN" sz="2800" dirty="0"/>
              <a:t> Services</a:t>
            </a:r>
            <a:r>
              <a:rPr sz="2800" dirty="0"/>
              <a:t>交互的规范。</a:t>
            </a:r>
          </a:p>
        </p:txBody>
      </p:sp>
      <p:sp>
        <p:nvSpPr>
          <p:cNvPr id="3" name="Rectangle 2">
            <a:extLst>
              <a:ext uri="{FF2B5EF4-FFF2-40B4-BE49-F238E27FC236}">
                <a16:creationId xmlns:a16="http://schemas.microsoft.com/office/drawing/2014/main" xmlns="" id="{7BC27EB0-79BC-4DA6-ADEE-AB15F30808B6}"/>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xmlns="" id="{AF81C77D-863C-4DA5-B77D-02890E84FDAE}"/>
              </a:ext>
            </a:extLst>
          </p:cNvPr>
          <p:cNvSpPr>
            <a:spLocks noGrp="1" noChangeArrowheads="1"/>
          </p:cNvSpPr>
          <p:nvPr>
            <p:ph idx="1"/>
          </p:nvPr>
        </p:nvSpPr>
        <p:spPr>
          <a:xfrm>
            <a:off x="838200" y="915132"/>
            <a:ext cx="10515600" cy="5407025"/>
          </a:xfrm>
          <a:ln>
            <a:miter lim="800000"/>
            <a:headEnd/>
            <a:tailEnd/>
          </a:ln>
        </p:spPr>
        <p:txBody>
          <a:bodyPr rtlCol="0">
            <a:noAutofit/>
          </a:bodyPr>
          <a:lstStyle/>
          <a:p>
            <a:pPr defTabSz="912813">
              <a:lnSpc>
                <a:spcPct val="80000"/>
              </a:lnSpc>
              <a:buFont typeface="Wingdings" panose="05000000000000000000" pitchFamily="2" charset="2"/>
              <a:buNone/>
              <a:defRPr/>
            </a:pPr>
            <a:r>
              <a:rPr lang="en-US" altLang="zh-CN" sz="2400" dirty="0" err="1" smtClean="0">
                <a:solidFill>
                  <a:schemeClr val="accent1"/>
                </a:solidFill>
              </a:rPr>
              <a:t>WSDL</a:t>
            </a:r>
            <a:r>
              <a:rPr sz="2400" dirty="0" err="1">
                <a:solidFill>
                  <a:schemeClr val="accent1"/>
                </a:solidFill>
              </a:rPr>
              <a:t>文档框架</a:t>
            </a:r>
            <a:endParaRPr lang="en-US" altLang="zh-CN" sz="2400" dirty="0"/>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 name="</a:t>
            </a:r>
            <a:r>
              <a:rPr lang="en-US" altLang="zh-CN" sz="2400" dirty="0" err="1"/>
              <a:t>nmtoken</a:t>
            </a:r>
            <a:r>
              <a:rPr lang="en-US" altLang="zh-CN" sz="2400" dirty="0"/>
              <a:t>" </a:t>
            </a:r>
            <a:r>
              <a:rPr lang="en-US" altLang="zh-CN" sz="2400" dirty="0" err="1"/>
              <a:t>targetNamespace</a:t>
            </a:r>
            <a:r>
              <a:rPr lang="en-US" altLang="zh-CN" sz="2400" dirty="0"/>
              <a:t>="</a:t>
            </a:r>
            <a:r>
              <a:rPr lang="en-US" altLang="zh-CN" sz="2400" dirty="0" err="1"/>
              <a:t>uri</a:t>
            </a:r>
            <a:r>
              <a:rPr lang="en-US" altLang="zh-CN" sz="2400" dirty="0"/>
              <a:t>"&gt;</a:t>
            </a:r>
          </a:p>
          <a:p>
            <a:pPr defTabSz="912813">
              <a:lnSpc>
                <a:spcPct val="80000"/>
              </a:lnSpc>
              <a:buFont typeface="Wingdings" panose="05000000000000000000" pitchFamily="2" charset="2"/>
              <a:buNone/>
              <a:defRPr/>
            </a:pPr>
            <a:r>
              <a:rPr lang="en-US" altLang="zh-CN" sz="2400" dirty="0"/>
              <a:t>    </a:t>
            </a:r>
            <a:r>
              <a:rPr lang="en-US" altLang="zh-CN" sz="2400" dirty="0" smtClean="0"/>
              <a:t>……</a:t>
            </a:r>
          </a:p>
          <a:p>
            <a:pPr defTabSz="912813">
              <a:lnSpc>
                <a:spcPct val="80000"/>
              </a:lnSpc>
              <a:buFont typeface="Wingdings" panose="05000000000000000000" pitchFamily="2" charset="2"/>
              <a:buNone/>
              <a:defRPr/>
            </a:pPr>
            <a:r>
              <a:rPr lang="en-US" altLang="zh-CN" sz="2400" dirty="0"/>
              <a:t> </a:t>
            </a:r>
            <a:r>
              <a:rPr lang="en-US" altLang="zh-CN" sz="2400" dirty="0" smtClean="0"/>
              <a:t>   &lt;</a:t>
            </a:r>
            <a:r>
              <a:rPr lang="en-US" altLang="zh-CN" sz="2400" dirty="0" err="1"/>
              <a:t>wsdl:types</a:t>
            </a:r>
            <a:r>
              <a:rPr lang="en-US" altLang="zh-CN" sz="2400" dirty="0"/>
              <a:t>&gt; ……&lt;/</a:t>
            </a:r>
            <a:r>
              <a:rPr lang="en-US" altLang="zh-CN" sz="2400" dirty="0" err="1"/>
              <a:t>wsdl:types</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 name=“</a:t>
            </a:r>
            <a:r>
              <a:rPr lang="en-US" altLang="zh-CN" sz="2400" dirty="0" err="1"/>
              <a:t>nmtoken</a:t>
            </a:r>
            <a:r>
              <a:rPr lang="en-US" altLang="zh-CN" sz="2400" dirty="0"/>
              <a:t>”&gt;* </a:t>
            </a:r>
          </a:p>
          <a:p>
            <a:pPr defTabSz="912813">
              <a:lnSpc>
                <a:spcPct val="80000"/>
              </a:lnSpc>
              <a:buFont typeface="Wingdings" panose="05000000000000000000" pitchFamily="2" charset="2"/>
              <a:buNone/>
              <a:defRPr/>
            </a:pPr>
            <a:r>
              <a:rPr lang="en-US" altLang="zh-CN" sz="2400" dirty="0"/>
              <a:t>       ……&lt;/</a:t>
            </a:r>
            <a:r>
              <a:rPr lang="en-US" altLang="zh-CN" sz="2400" dirty="0" err="1"/>
              <a:t>wsdl:message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 name="</a:t>
            </a:r>
            <a:r>
              <a:rPr lang="en-US" altLang="zh-CN" sz="2400" dirty="0" err="1"/>
              <a:t>nmtoken</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wsdl:portType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 name="</a:t>
            </a:r>
            <a:r>
              <a:rPr lang="en-US" altLang="zh-CN" sz="2400" dirty="0" err="1"/>
              <a:t>nmtoken</a:t>
            </a:r>
            <a:r>
              <a:rPr lang="en-US" altLang="zh-CN" sz="2400" dirty="0"/>
              <a:t>" type="</a:t>
            </a:r>
            <a:r>
              <a:rPr lang="en-US" altLang="zh-CN" sz="2400" dirty="0" err="1"/>
              <a:t>qname</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wsdl:binding</a:t>
            </a:r>
            <a:r>
              <a:rPr lang="en-US" altLang="zh-CN" sz="2400" dirty="0"/>
              <a:t>&gt;</a:t>
            </a:r>
          </a:p>
          <a:p>
            <a:pPr defTabSz="912813">
              <a:lnSpc>
                <a:spcPct val="80000"/>
              </a:lnSpc>
              <a:buFont typeface="Wingdings" panose="05000000000000000000" pitchFamily="2" charset="2"/>
              <a:buNone/>
              <a:defRPr/>
            </a:pPr>
            <a:r>
              <a:rPr lang="en-US" altLang="zh-CN" sz="2400" dirty="0"/>
              <a:t>    &lt;</a:t>
            </a:r>
            <a:r>
              <a:rPr lang="en-US" altLang="zh-CN" sz="2400" dirty="0" err="1"/>
              <a:t>wsdl:service</a:t>
            </a:r>
            <a:r>
              <a:rPr lang="en-US" altLang="zh-CN" sz="2400" dirty="0"/>
              <a:t> name="</a:t>
            </a:r>
            <a:r>
              <a:rPr lang="en-US" altLang="zh-CN" sz="2400" dirty="0" err="1"/>
              <a:t>nmtoken</a:t>
            </a:r>
            <a:r>
              <a:rPr lang="en-US" altLang="zh-CN" sz="2400" dirty="0"/>
              <a:t>"&gt;*……&lt;/</a:t>
            </a:r>
            <a:r>
              <a:rPr lang="en-US" altLang="zh-CN" sz="2400" dirty="0" err="1"/>
              <a:t>wsdl:service</a:t>
            </a:r>
            <a:r>
              <a:rPr lang="en-US" altLang="zh-CN" sz="2400" dirty="0"/>
              <a:t>&gt;</a:t>
            </a:r>
          </a:p>
          <a:p>
            <a:pPr defTabSz="912813">
              <a:lnSpc>
                <a:spcPct val="80000"/>
              </a:lnSpc>
              <a:buFont typeface="Wingdings" panose="05000000000000000000" pitchFamily="2" charset="2"/>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a16="http://schemas.microsoft.com/office/drawing/2014/main" xmlns="" id="{C1DDE590-3E67-447B-98CA-FCD0D82C93B0}"/>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96617718-B0A1-4940-8313-B9136BD0C1FD}"/>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49155" name="Rectangle 3">
            <a:extLst>
              <a:ext uri="{FF2B5EF4-FFF2-40B4-BE49-F238E27FC236}">
                <a16:creationId xmlns:a16="http://schemas.microsoft.com/office/drawing/2014/main" xmlns="" id="{CD147058-E304-48FC-8818-DFFC7DFC84DF}"/>
              </a:ext>
            </a:extLst>
          </p:cNvPr>
          <p:cNvSpPr>
            <a:spLocks noGrp="1" noChangeArrowheads="1"/>
          </p:cNvSpPr>
          <p:nvPr>
            <p:ph idx="1"/>
          </p:nvPr>
        </p:nvSpPr>
        <p:spPr>
          <a:xfrm>
            <a:off x="838200" y="1093787"/>
            <a:ext cx="10515600" cy="5465763"/>
          </a:xfrm>
          <a:ln>
            <a:miter lim="800000"/>
            <a:headEnd/>
            <a:tailEnd/>
          </a:ln>
        </p:spPr>
        <p:txBody>
          <a:bodyPr rtlCol="0">
            <a:normAutofit/>
          </a:bodyPr>
          <a:lstStyle/>
          <a:p>
            <a:pPr marL="176213" indent="0" defTabSz="912813">
              <a:lnSpc>
                <a:spcPct val="90000"/>
              </a:lnSpc>
              <a:spcAft>
                <a:spcPts val="0"/>
              </a:spcAft>
              <a:buFont typeface="Arial" panose="020B0604020202020204" pitchFamily="34" charset="0"/>
              <a:buNone/>
              <a:defRPr/>
            </a:pPr>
            <a:endParaRPr lang="en-US" altLang="zh-CN" sz="100" dirty="0">
              <a:solidFill>
                <a:schemeClr val="accent1"/>
              </a:solidFill>
            </a:endParaRPr>
          </a:p>
          <a:p>
            <a:pPr marL="176213" indent="0" defTabSz="912813">
              <a:lnSpc>
                <a:spcPct val="90000"/>
              </a:lnSpc>
              <a:buFont typeface="Arial" panose="020B0604020202020204" pitchFamily="34" charset="0"/>
              <a:buNone/>
              <a:defRPr/>
            </a:pPr>
            <a:r>
              <a:rPr sz="2800" dirty="0">
                <a:solidFill>
                  <a:schemeClr val="accent1"/>
                </a:solidFill>
              </a:rPr>
              <a:t>类型</a:t>
            </a:r>
            <a:endParaRPr lang="en-US" altLang="zh-CN" sz="2800" dirty="0">
              <a:solidFill>
                <a:schemeClr val="accent1"/>
              </a:solidFill>
            </a:endParaRPr>
          </a:p>
          <a:p>
            <a:pPr marL="628650" indent="-360363" defTabSz="912813">
              <a:lnSpc>
                <a:spcPct val="90000"/>
              </a:lnSpc>
              <a:defRPr/>
            </a:pPr>
            <a:r>
              <a:rPr lang="en-US" altLang="zh-CN" sz="2800" dirty="0"/>
              <a:t>types</a:t>
            </a:r>
            <a:r>
              <a:rPr sz="2800" dirty="0"/>
              <a:t>元素包含了交换消息的数据类型定义。为了实现最大的互操作性（</a:t>
            </a:r>
            <a:r>
              <a:rPr lang="en-US" altLang="zh-CN" sz="2800" dirty="0"/>
              <a:t>interoperability</a:t>
            </a:r>
            <a:r>
              <a:rPr sz="2800" dirty="0"/>
              <a:t>）和平台中立性（</a:t>
            </a:r>
            <a:r>
              <a:rPr lang="en-US" altLang="zh-CN" sz="2800" dirty="0"/>
              <a:t>neutrality</a:t>
            </a:r>
            <a:r>
              <a:rPr sz="2800" dirty="0"/>
              <a:t>），</a:t>
            </a:r>
            <a:r>
              <a:rPr lang="en-US" altLang="zh-CN" sz="2800" dirty="0"/>
              <a:t>WSDL</a:t>
            </a:r>
            <a:r>
              <a:rPr sz="2800" dirty="0"/>
              <a:t>选用</a:t>
            </a:r>
            <a:r>
              <a:rPr lang="en-US" altLang="zh-CN" sz="2800" dirty="0"/>
              <a:t>XML Schema </a:t>
            </a:r>
            <a:r>
              <a:rPr lang="en-US" altLang="zh-CN" sz="2800" dirty="0" err="1"/>
              <a:t>DataTypes</a:t>
            </a:r>
            <a:r>
              <a:rPr sz="2800" dirty="0"/>
              <a:t>，简称</a:t>
            </a:r>
            <a:r>
              <a:rPr lang="en-US" altLang="zh-CN" sz="2800" dirty="0"/>
              <a:t>XSD</a:t>
            </a:r>
            <a:r>
              <a:rPr sz="2800" dirty="0"/>
              <a:t>作为标准类型系统，并将它作为固有类型系统。</a:t>
            </a:r>
          </a:p>
          <a:p>
            <a:pPr marL="534988" indent="0" defTabSz="912813">
              <a:lnSpc>
                <a:spcPct val="90000"/>
              </a:lnSpc>
              <a:buFont typeface="Arial" panose="020B0604020202020204" pitchFamily="34" charset="0"/>
              <a:buNone/>
              <a:defRPr/>
            </a:pPr>
            <a:r>
              <a:rPr lang="en-US" altLang="zh-CN" sz="2800" dirty="0"/>
              <a:t>&lt;definitions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        &lt;</a:t>
            </a:r>
            <a:r>
              <a:rPr lang="en-US" altLang="zh-CN" sz="2800" dirty="0" err="1"/>
              <a:t>xsd:schema</a:t>
            </a:r>
            <a:r>
              <a:rPr lang="en-US" altLang="zh-CN" sz="2800" dirty="0"/>
              <a:t> .... /&gt;*</a:t>
            </a:r>
          </a:p>
          <a:p>
            <a:pPr marL="534988" indent="0" defTabSz="912813">
              <a:lnSpc>
                <a:spcPct val="90000"/>
              </a:lnSpc>
              <a:buFont typeface="Arial" panose="020B0604020202020204" pitchFamily="34" charset="0"/>
              <a:buNone/>
              <a:defRPr/>
            </a:pPr>
            <a:r>
              <a:rPr lang="en-US" altLang="zh-CN" sz="2800" dirty="0"/>
              <a:t>    &lt;/types&gt;</a:t>
            </a:r>
          </a:p>
          <a:p>
            <a:pPr marL="534988" indent="0" defTabSz="912813">
              <a:lnSpc>
                <a:spcPct val="90000"/>
              </a:lnSpc>
              <a:buFont typeface="Arial" panose="020B0604020202020204" pitchFamily="34" charset="0"/>
              <a:buNone/>
              <a:defRPr/>
            </a:pPr>
            <a:r>
              <a:rPr lang="en-US" altLang="zh-CN" sz="2800" dirty="0"/>
              <a:t>&lt;/definitions&gt;</a:t>
            </a:r>
            <a:endParaRPr sz="2800" dirty="0"/>
          </a:p>
        </p:txBody>
      </p:sp>
      <p:sp>
        <p:nvSpPr>
          <p:cNvPr id="4" name="Rectangle 2">
            <a:extLst>
              <a:ext uri="{FF2B5EF4-FFF2-40B4-BE49-F238E27FC236}">
                <a16:creationId xmlns:a16="http://schemas.microsoft.com/office/drawing/2014/main" xmlns="" id="{F1C0C0E2-545A-45C9-ADD3-F63E8D3DDAF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xmlns="" id="{083F6C40-D3E3-40BA-A6C9-4AC78FA1B9AC}"/>
              </a:ext>
            </a:extLst>
          </p:cNvPr>
          <p:cNvSpPr>
            <a:spLocks noGrp="1" noChangeArrowheads="1"/>
          </p:cNvSpPr>
          <p:nvPr>
            <p:ph idx="1"/>
          </p:nvPr>
        </p:nvSpPr>
        <p:spPr>
          <a:xfrm>
            <a:off x="990600" y="838200"/>
            <a:ext cx="10820400" cy="5638800"/>
          </a:xfrm>
        </p:spPr>
        <p:txBody>
          <a:bodyPr numCol="2" rtlCol="0">
            <a:normAutofit/>
          </a:bodyPr>
          <a:lstStyle/>
          <a:p>
            <a:pPr marL="0" indent="0" fontAlgn="auto">
              <a:lnSpc>
                <a:spcPct val="70000"/>
              </a:lnSpc>
              <a:spcBef>
                <a:spcPts val="999"/>
              </a:spcBef>
              <a:buFont typeface="Arial" panose="020B0604020202020204" pitchFamily="34" charset="0"/>
              <a:buNone/>
              <a:defRPr/>
            </a:pPr>
            <a:r>
              <a:rPr altLang="de-DE" sz="1600" dirty="0"/>
              <a:t> </a:t>
            </a:r>
            <a:r>
              <a:rPr lang="de-DE" altLang="zh-CN" sz="2000" dirty="0"/>
              <a:t>&lt;types&gt;</a:t>
            </a:r>
          </a:p>
          <a:p>
            <a:pPr marL="0" indent="0" fontAlgn="auto">
              <a:lnSpc>
                <a:spcPct val="70000"/>
              </a:lnSpc>
              <a:spcBef>
                <a:spcPts val="999"/>
              </a:spcBef>
              <a:buFont typeface="Arial" panose="020B0604020202020204" pitchFamily="34" charset="0"/>
              <a:buNone/>
              <a:defRPr/>
            </a:pPr>
            <a:r>
              <a:rPr lang="de-DE" altLang="zh-CN" sz="2000" dirty="0"/>
              <a:t>        &lt;schema…&gt;</a:t>
            </a:r>
          </a:p>
          <a:p>
            <a:pPr marL="0" indent="0" fontAlgn="auto">
              <a:lnSpc>
                <a:spcPct val="70000"/>
              </a:lnSpc>
              <a:spcBef>
                <a:spcPts val="999"/>
              </a:spcBef>
              <a:buFont typeface="Arial" panose="020B0604020202020204" pitchFamily="34" charset="0"/>
              <a:buNone/>
              <a:defRPr/>
            </a:pPr>
            <a:r>
              <a:rPr lang="de-DE" altLang="zh-CN" sz="2000" dirty="0"/>
              <a:t>           </a:t>
            </a:r>
            <a:r>
              <a:rPr lang="en-US" altLang="zh-CN" sz="2000" dirty="0"/>
              <a:t>&lt;element name="PO" type="</a:t>
            </a:r>
            <a:r>
              <a:rPr lang="en-US" altLang="zh-CN" sz="2000" dirty="0" err="1"/>
              <a:t>tns:POType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a:t>
            </a:r>
            <a:r>
              <a:rPr lang="en-US" altLang="zh-CN" sz="2000" dirty="0" err="1"/>
              <a:t>POType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name="id" type="string/&gt;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&lt;element name="items"&gt;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name="item" </a:t>
            </a:r>
            <a:r>
              <a:rPr lang="en-US" altLang="zh-CN" sz="2000" dirty="0" smtClean="0"/>
              <a:t>  </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type</a:t>
            </a:r>
            <a:r>
              <a:rPr lang="en-US" altLang="zh-CN" sz="2000" dirty="0"/>
              <a:t>="</a:t>
            </a:r>
            <a:r>
              <a:rPr lang="en-US" altLang="zh-CN" sz="2000" dirty="0" err="1"/>
              <a:t>tns:Item</a:t>
            </a:r>
            <a:r>
              <a:rPr lang="en-US" altLang="zh-CN" sz="2000" dirty="0"/>
              <a:t>" minOccurs="0“</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err="1"/>
              <a:t>maxOccurs</a:t>
            </a:r>
            <a:r>
              <a:rPr lang="en-US" altLang="zh-CN" sz="2000" dirty="0"/>
              <a:t>="unbounded"/&gt;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 name="Item"&gt;</a:t>
            </a:r>
          </a:p>
          <a:p>
            <a:pPr marL="0" indent="0" fontAlgn="auto">
              <a:lnSpc>
                <a:spcPct val="70000"/>
              </a:lnSpc>
              <a:spcBef>
                <a:spcPts val="999"/>
              </a:spcBef>
              <a:buFont typeface="Arial" panose="020B0604020202020204" pitchFamily="34" charset="0"/>
              <a:buNone/>
              <a:defRPr/>
            </a:pPr>
            <a:r>
              <a:rPr lang="en-US" altLang="zh-CN" sz="2000" dirty="0"/>
              <a:t>               &lt;element name="quantity" type="int"/&gt;</a:t>
            </a:r>
          </a:p>
          <a:p>
            <a:pPr marL="0" indent="0" fontAlgn="auto">
              <a:lnSpc>
                <a:spcPct val="70000"/>
              </a:lnSpc>
              <a:spcBef>
                <a:spcPts val="999"/>
              </a:spcBef>
              <a:buFont typeface="Arial" panose="020B0604020202020204" pitchFamily="34" charset="0"/>
              <a:buNone/>
              <a:defRPr/>
            </a:pPr>
            <a:r>
              <a:rPr lang="en-US" altLang="zh-CN" sz="2000" dirty="0"/>
              <a:t>               &lt;element name="product"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 </a:t>
            </a:r>
          </a:p>
          <a:p>
            <a:pPr marL="0" indent="0" fontAlgn="auto">
              <a:lnSpc>
                <a:spcPct val="70000"/>
              </a:lnSpc>
              <a:spcBef>
                <a:spcPts val="999"/>
              </a:spcBef>
              <a:buFont typeface="Arial" panose="020B0604020202020204" pitchFamily="34" charset="0"/>
              <a:buNone/>
              <a:defRPr/>
            </a:pPr>
            <a:r>
              <a:rPr lang="en-US" altLang="zh-CN" sz="2000" dirty="0"/>
              <a:t>           &lt;element name="Customer" </a:t>
            </a:r>
            <a:endParaRPr lang="en-US" altLang="zh-CN" sz="2000" dirty="0" smtClean="0"/>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type</a:t>
            </a:r>
            <a:r>
              <a:rPr lang="en-US" altLang="zh-CN" sz="2000" dirty="0"/>
              <a:t>="</a:t>
            </a:r>
            <a:r>
              <a:rPr lang="en-US" altLang="zh-CN" sz="2000" dirty="0" err="1"/>
              <a:t>tns:CustomerType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a:t>
            </a:r>
            <a:r>
              <a:rPr lang="en-US" altLang="zh-CN" sz="2000" dirty="0" smtClean="0"/>
              <a:t>    &lt;</a:t>
            </a:r>
            <a:r>
              <a:rPr lang="en-US" altLang="zh-CN" sz="2000" dirty="0" err="1"/>
              <a:t>complexType</a:t>
            </a:r>
            <a:r>
              <a:rPr lang="en-US" altLang="zh-CN" sz="2000" dirty="0"/>
              <a:t> name="</a:t>
            </a:r>
            <a:r>
              <a:rPr lang="en-US" altLang="zh-CN" sz="2000" dirty="0" err="1"/>
              <a:t>CustomerType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&lt;element name="name" type="string"/&gt;</a:t>
            </a:r>
          </a:p>
          <a:p>
            <a:pPr marL="0" indent="0" fontAlgn="auto">
              <a:lnSpc>
                <a:spcPct val="70000"/>
              </a:lnSpc>
              <a:spcBef>
                <a:spcPts val="999"/>
              </a:spcBef>
              <a:buFont typeface="Arial" panose="020B0604020202020204" pitchFamily="34" charset="0"/>
              <a:buNone/>
              <a:defRPr/>
            </a:pPr>
            <a:r>
              <a:rPr lang="en-US" altLang="zh-CN" sz="2000" dirty="0"/>
              <a:t>           &lt;/</a:t>
            </a:r>
            <a:r>
              <a:rPr lang="en-US" altLang="zh-CN" sz="2000" dirty="0" err="1"/>
              <a:t>complexType</a:t>
            </a:r>
            <a:r>
              <a:rPr lang="en-US" altLang="zh-CN" sz="2000" dirty="0"/>
              <a:t>&gt;</a:t>
            </a:r>
          </a:p>
          <a:p>
            <a:pPr marL="0" indent="0" fontAlgn="auto">
              <a:lnSpc>
                <a:spcPct val="70000"/>
              </a:lnSpc>
              <a:spcBef>
                <a:spcPts val="999"/>
              </a:spcBef>
              <a:buFont typeface="Arial" panose="020B0604020202020204" pitchFamily="34" charset="0"/>
              <a:buNone/>
              <a:defRPr/>
            </a:pPr>
            <a:r>
              <a:rPr lang="en-US" altLang="zh-CN" sz="2000" dirty="0"/>
              <a:t>        &lt;/schema&gt;</a:t>
            </a:r>
          </a:p>
          <a:p>
            <a:pPr marL="0" indent="0" fontAlgn="auto">
              <a:lnSpc>
                <a:spcPct val="70000"/>
              </a:lnSpc>
              <a:spcBef>
                <a:spcPts val="999"/>
              </a:spcBef>
              <a:buFont typeface="Arial" panose="020B0604020202020204" pitchFamily="34" charset="0"/>
              <a:buNone/>
              <a:defRPr/>
            </a:pPr>
            <a:r>
              <a:rPr lang="en-US" altLang="zh-CN" sz="2000" dirty="0"/>
              <a:t>    &lt;/types&gt;</a:t>
            </a:r>
            <a:endParaRPr sz="2000" dirty="0"/>
          </a:p>
        </p:txBody>
      </p:sp>
      <p:sp>
        <p:nvSpPr>
          <p:cNvPr id="3" name="Rectangle 2">
            <a:extLst>
              <a:ext uri="{FF2B5EF4-FFF2-40B4-BE49-F238E27FC236}">
                <a16:creationId xmlns:a16="http://schemas.microsoft.com/office/drawing/2014/main" xmlns="" id="{636BBD14-B178-4A22-8E1E-61CEB7773FD2}"/>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cxnSp>
        <p:nvCxnSpPr>
          <p:cNvPr id="4" name="直接连接符 3">
            <a:extLst>
              <a:ext uri="{FF2B5EF4-FFF2-40B4-BE49-F238E27FC236}">
                <a16:creationId xmlns:a16="http://schemas.microsoft.com/office/drawing/2014/main" xmlns="" id="{A413C81E-F829-4F73-BBDB-D2CCC2F4EFE6}"/>
              </a:ext>
            </a:extLst>
          </p:cNvPr>
          <p:cNvCxnSpPr>
            <a:cxnSpLocks/>
          </p:cNvCxnSpPr>
          <p:nvPr/>
        </p:nvCxnSpPr>
        <p:spPr>
          <a:xfrm>
            <a:off x="6019800" y="914400"/>
            <a:ext cx="0" cy="548640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817C76DB-C613-4D9A-8430-1EA695E2ED89}"/>
              </a:ext>
            </a:extLst>
          </p:cNvPr>
          <p:cNvSpPr>
            <a:spLocks noGrp="1" noChangeArrowheads="1"/>
          </p:cNvSpPr>
          <p:nvPr>
            <p:ph type="title"/>
          </p:nvPr>
        </p:nvSpPr>
        <p:spPr>
          <a:xfrm>
            <a:off x="1436688" y="365125"/>
            <a:ext cx="9917112" cy="603250"/>
          </a:xfrm>
        </p:spPr>
        <p:txBody>
          <a:bodyPr/>
          <a:lstStyle/>
          <a:p>
            <a:pPr defTabSz="912813"/>
            <a:r>
              <a:rPr lang="zh-CN" altLang="en-US" sz="4000">
                <a:ea typeface="微软雅黑" panose="020B0503020204020204" pitchFamily="34" charset="-122"/>
              </a:rPr>
              <a:t> </a:t>
            </a:r>
          </a:p>
        </p:txBody>
      </p:sp>
      <p:sp>
        <p:nvSpPr>
          <p:cNvPr id="52227" name="Rectangle 3">
            <a:extLst>
              <a:ext uri="{FF2B5EF4-FFF2-40B4-BE49-F238E27FC236}">
                <a16:creationId xmlns:a16="http://schemas.microsoft.com/office/drawing/2014/main" xmlns="" id="{5896D6D9-B198-4C9A-B3E3-D165FD6BC247}"/>
              </a:ext>
            </a:extLst>
          </p:cNvPr>
          <p:cNvSpPr>
            <a:spLocks noGrp="1" noChangeArrowheads="1"/>
          </p:cNvSpPr>
          <p:nvPr>
            <p:ph idx="1"/>
          </p:nvPr>
        </p:nvSpPr>
        <p:spPr>
          <a:xfrm>
            <a:off x="838200" y="1152525"/>
            <a:ext cx="10515600" cy="5407025"/>
          </a:xfrm>
          <a:ln>
            <a:miter lim="800000"/>
            <a:headEnd/>
            <a:tailEnd/>
          </a:ln>
        </p:spPr>
        <p:txBody>
          <a:bodyPr rtlCol="0">
            <a:noAutofit/>
          </a:bodyPr>
          <a:lstStyle/>
          <a:p>
            <a:pPr marL="0" indent="0" defTabSz="912813">
              <a:lnSpc>
                <a:spcPct val="80000"/>
              </a:lnSpc>
              <a:spcBef>
                <a:spcPts val="1200"/>
              </a:spcBef>
              <a:buFont typeface="Arial" panose="020B0604020202020204" pitchFamily="34" charset="0"/>
              <a:buNone/>
              <a:defRPr/>
            </a:pPr>
            <a:r>
              <a:rPr sz="2400" dirty="0">
                <a:solidFill>
                  <a:schemeClr val="accent1"/>
                </a:solidFill>
              </a:rPr>
              <a:t>消息</a:t>
            </a:r>
            <a:endParaRPr lang="en-US" altLang="zh-CN" sz="2400" dirty="0">
              <a:solidFill>
                <a:schemeClr val="accent1"/>
              </a:solidFill>
            </a:endParaRPr>
          </a:p>
          <a:p>
            <a:pPr defTabSz="912813">
              <a:lnSpc>
                <a:spcPct val="80000"/>
              </a:lnSpc>
              <a:defRPr/>
            </a:pPr>
            <a:r>
              <a:rPr sz="2400" dirty="0"/>
              <a:t>消息由若干个逻辑部件（</a:t>
            </a:r>
            <a:r>
              <a:rPr lang="en-US" altLang="zh-CN" sz="2400" dirty="0"/>
              <a:t>part</a:t>
            </a:r>
            <a:r>
              <a:rPr sz="2400" dirty="0"/>
              <a:t>）构成。</a:t>
            </a:r>
            <a:r>
              <a:rPr sz="2400" dirty="0" err="1" smtClean="0"/>
              <a:t>每个部件使用一个消息类型属性与某个系统的类型相关联</a:t>
            </a:r>
            <a:r>
              <a:rPr sz="2400" dirty="0"/>
              <a:t>。</a:t>
            </a:r>
          </a:p>
          <a:p>
            <a:pPr defTabSz="912813">
              <a:lnSpc>
                <a:spcPct val="80000"/>
              </a:lnSpc>
              <a:defRPr/>
            </a:pPr>
            <a:r>
              <a:rPr sz="2400" dirty="0"/>
              <a:t>消息定义语法如下：</a:t>
            </a:r>
          </a:p>
          <a:p>
            <a:pPr marL="442913" indent="0" defTabSz="912813">
              <a:lnSpc>
                <a:spcPct val="80000"/>
              </a:lnSpc>
              <a:buFont typeface="Arial" panose="020B0604020202020204" pitchFamily="34" charset="0"/>
              <a:buNone/>
              <a:defRPr/>
            </a:pPr>
            <a:r>
              <a:rPr lang="en-US" altLang="zh-CN" sz="2400" dirty="0"/>
              <a:t>&lt;definitions .... &gt;</a:t>
            </a:r>
          </a:p>
          <a:p>
            <a:pPr marL="442913" indent="0" defTabSz="912813">
              <a:lnSpc>
                <a:spcPct val="80000"/>
              </a:lnSpc>
              <a:buFont typeface="Arial" panose="020B0604020202020204" pitchFamily="34" charset="0"/>
              <a:buNone/>
              <a:defRPr/>
            </a:pPr>
            <a:r>
              <a:rPr lang="en-US" altLang="zh-CN" sz="2400" dirty="0"/>
              <a:t>    &lt;message name="</a:t>
            </a:r>
            <a:r>
              <a:rPr lang="en-US" altLang="zh-CN" sz="2400" dirty="0" err="1"/>
              <a:t>nmtoken</a:t>
            </a:r>
            <a:r>
              <a:rPr lang="en-US" altLang="zh-CN" sz="2400" dirty="0"/>
              <a:t>"&gt; *</a:t>
            </a:r>
          </a:p>
          <a:p>
            <a:pPr marL="442913" indent="0" defTabSz="912813">
              <a:lnSpc>
                <a:spcPct val="80000"/>
              </a:lnSpc>
              <a:buFont typeface="Arial" panose="020B0604020202020204" pitchFamily="34" charset="0"/>
              <a:buNone/>
              <a:defRPr/>
            </a:pPr>
            <a:r>
              <a:rPr lang="en-US" altLang="zh-CN" sz="2400" dirty="0"/>
              <a:t>        &lt;part name="</a:t>
            </a:r>
            <a:r>
              <a:rPr lang="en-US" altLang="zh-CN" sz="2400" dirty="0" err="1"/>
              <a:t>nmtoken</a:t>
            </a:r>
            <a:r>
              <a:rPr lang="en-US" altLang="zh-CN" sz="2400" dirty="0"/>
              <a:t>" </a:t>
            </a:r>
          </a:p>
          <a:p>
            <a:pPr marL="442913" indent="0" defTabSz="912813">
              <a:lnSpc>
                <a:spcPct val="80000"/>
              </a:lnSpc>
              <a:buFont typeface="Arial" panose="020B0604020202020204" pitchFamily="34" charset="0"/>
              <a:buNone/>
              <a:defRPr/>
            </a:pPr>
            <a:r>
              <a:rPr lang="en-US" altLang="zh-CN" sz="2400" dirty="0"/>
              <a:t>              element="</a:t>
            </a:r>
            <a:r>
              <a:rPr lang="en-US" altLang="zh-CN" sz="2400" dirty="0" err="1"/>
              <a:t>qname</a:t>
            </a:r>
            <a:r>
              <a:rPr lang="en-US" altLang="zh-CN" sz="2400" dirty="0"/>
              <a:t>"? type="</a:t>
            </a:r>
            <a:r>
              <a:rPr lang="en-US" altLang="zh-CN" sz="2400" dirty="0" err="1"/>
              <a:t>qname</a:t>
            </a:r>
            <a:r>
              <a:rPr lang="en-US" altLang="zh-CN" sz="2400" dirty="0"/>
              <a:t>"?/&gt; *</a:t>
            </a:r>
          </a:p>
          <a:p>
            <a:pPr marL="442913" indent="0" defTabSz="912813">
              <a:lnSpc>
                <a:spcPct val="80000"/>
              </a:lnSpc>
              <a:buFont typeface="Arial" panose="020B0604020202020204" pitchFamily="34" charset="0"/>
              <a:buNone/>
              <a:defRPr/>
            </a:pPr>
            <a:r>
              <a:rPr lang="en-US" altLang="zh-CN" sz="2400" dirty="0"/>
              <a:t>    &lt;/message&gt;</a:t>
            </a:r>
          </a:p>
          <a:p>
            <a:pPr marL="442913" indent="0" defTabSz="912813">
              <a:lnSpc>
                <a:spcPct val="80000"/>
              </a:lnSpc>
              <a:buFont typeface="Arial" panose="020B0604020202020204" pitchFamily="34" charset="0"/>
              <a:buNone/>
              <a:defRPr/>
            </a:pPr>
            <a:r>
              <a:rPr lang="en-US" altLang="zh-CN" sz="2400" dirty="0"/>
              <a:t>&lt;/definitions&gt;</a:t>
            </a:r>
          </a:p>
          <a:p>
            <a:pPr defTabSz="912813">
              <a:lnSpc>
                <a:spcPct val="80000"/>
              </a:lnSpc>
              <a:defRPr/>
            </a:pPr>
            <a:r>
              <a:rPr sz="2400" dirty="0" err="1" smtClean="0"/>
              <a:t>消息属性指定了消息的名称</a:t>
            </a:r>
            <a:r>
              <a:rPr sz="2400" dirty="0" smtClean="0"/>
              <a:t>。</a:t>
            </a:r>
            <a:r>
              <a:rPr altLang="de-DE" sz="2400" dirty="0" err="1" smtClean="0"/>
              <a:t>如果消息具有多个逻辑单位</a:t>
            </a:r>
            <a:r>
              <a:rPr altLang="de-DE" sz="2400" dirty="0" err="1"/>
              <a:t>，则需要使用多个</a:t>
            </a:r>
            <a:r>
              <a:rPr lang="de-DE" altLang="zh-CN" sz="2400" dirty="0"/>
              <a:t>part</a:t>
            </a:r>
            <a:r>
              <a:rPr altLang="de-DE" sz="2400" dirty="0"/>
              <a:t>元素。 </a:t>
            </a:r>
            <a:endParaRPr sz="2400" dirty="0"/>
          </a:p>
        </p:txBody>
      </p:sp>
      <p:sp>
        <p:nvSpPr>
          <p:cNvPr id="4" name="Rectangle 2">
            <a:extLst>
              <a:ext uri="{FF2B5EF4-FFF2-40B4-BE49-F238E27FC236}">
                <a16:creationId xmlns:a16="http://schemas.microsoft.com/office/drawing/2014/main" xmlns="" id="{463EF2D4-F5FB-4EE4-AD38-E7726D77F588}"/>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xmlns="" id="{04BA063B-8324-40DB-BE3B-5F61E34893F6}"/>
              </a:ext>
            </a:extLst>
          </p:cNvPr>
          <p:cNvSpPr>
            <a:spLocks noGrp="1" noChangeArrowheads="1"/>
          </p:cNvSpPr>
          <p:nvPr>
            <p:ph idx="1"/>
          </p:nvPr>
        </p:nvSpPr>
        <p:spPr>
          <a:xfrm>
            <a:off x="838200" y="1066800"/>
            <a:ext cx="10515600" cy="5562600"/>
          </a:xfrm>
          <a:ln>
            <a:miter lim="800000"/>
            <a:headEnd/>
            <a:tailEnd/>
          </a:ln>
        </p:spPr>
        <p:txBody>
          <a:bodyPr/>
          <a:lstStyle/>
          <a:p>
            <a:pPr marL="0" indent="0" defTabSz="912813">
              <a:lnSpc>
                <a:spcPct val="70000"/>
              </a:lnSpc>
              <a:buFont typeface="Arial" panose="020B0604020202020204" pitchFamily="34" charset="0"/>
              <a:buNone/>
            </a:pPr>
            <a:endParaRPr lang="en-US" altLang="zh-CN" sz="600" dirty="0">
              <a:solidFill>
                <a:schemeClr val="accent1"/>
              </a:solidFill>
            </a:endParaRPr>
          </a:p>
          <a:p>
            <a:pPr marL="0" indent="0" defTabSz="912813">
              <a:lnSpc>
                <a:spcPct val="70000"/>
              </a:lnSpc>
              <a:buFont typeface="Arial" panose="020B0604020202020204" pitchFamily="34" charset="0"/>
              <a:buNone/>
            </a:pPr>
            <a:r>
              <a:rPr sz="2000" dirty="0">
                <a:solidFill>
                  <a:schemeClr val="accent1"/>
                </a:solidFill>
              </a:rPr>
              <a:t>消息示例</a:t>
            </a:r>
            <a:endParaRPr lang="en-US" altLang="zh-CN" sz="2000" dirty="0">
              <a:solidFill>
                <a:schemeClr val="accent1"/>
              </a:solidFill>
            </a:endParaRPr>
          </a:p>
          <a:p>
            <a:pPr marL="0" indent="0" defTabSz="912813">
              <a:lnSpc>
                <a:spcPct val="70000"/>
              </a:lnSpc>
              <a:buFont typeface="Arial" panose="020B0604020202020204" pitchFamily="34" charset="0"/>
              <a:buNone/>
            </a:pPr>
            <a:r>
              <a:rPr lang="en-US" altLang="zh-CN" sz="1800" dirty="0"/>
              <a:t>&lt;message name="PO"&gt;</a:t>
            </a:r>
          </a:p>
          <a:p>
            <a:pPr marL="0" indent="0" defTabSz="912813">
              <a:lnSpc>
                <a:spcPct val="70000"/>
              </a:lnSpc>
              <a:buFont typeface="Arial" panose="020B0604020202020204" pitchFamily="34" charset="0"/>
              <a:buNone/>
            </a:pPr>
            <a:r>
              <a:rPr lang="en-US" altLang="zh-CN" sz="1800" dirty="0"/>
              <a:t>    &lt;part name="po" element="</a:t>
            </a:r>
            <a:r>
              <a:rPr lang="en-US" altLang="zh-CN" sz="1800" dirty="0" err="1"/>
              <a:t>tns:PO</a:t>
            </a:r>
            <a:r>
              <a:rPr lang="en-US" altLang="zh-CN" sz="1800" dirty="0"/>
              <a:t>"/&gt;</a:t>
            </a:r>
          </a:p>
          <a:p>
            <a:pPr marL="0" indent="0" defTabSz="912813">
              <a:lnSpc>
                <a:spcPct val="70000"/>
              </a:lnSpc>
              <a:buFont typeface="Arial" panose="020B0604020202020204" pitchFamily="34" charset="0"/>
              <a:buNone/>
            </a:pPr>
            <a:r>
              <a:rPr lang="en-US" altLang="zh-CN" sz="1800" dirty="0"/>
              <a:t>    &lt;part name="customer" element="</a:t>
            </a:r>
            <a:r>
              <a:rPr lang="en-US" altLang="zh-CN" sz="1800" dirty="0" err="1"/>
              <a:t>tns:Customer</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name="P1"&gt;</a:t>
            </a:r>
          </a:p>
          <a:p>
            <a:pPr marL="0" indent="0" defTabSz="912813">
              <a:lnSpc>
                <a:spcPct val="70000"/>
              </a:lnSpc>
              <a:buFont typeface="Arial" panose="020B0604020202020204" pitchFamily="34" charset="0"/>
              <a:buNone/>
            </a:pPr>
            <a:r>
              <a:rPr lang="en-US" altLang="zh-CN" sz="1800" dirty="0"/>
              <a:t>   &lt;part name=“address" type=“</a:t>
            </a:r>
            <a:r>
              <a:rPr lang="en-US" altLang="zh-CN" sz="1800" dirty="0" err="1"/>
              <a:t>XSD:string</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a:p>
            <a:pPr marL="0" indent="0" defTabSz="912813">
              <a:lnSpc>
                <a:spcPct val="70000"/>
              </a:lnSpc>
              <a:buFont typeface="Arial" panose="020B0604020202020204" pitchFamily="34" charset="0"/>
              <a:buNone/>
            </a:pPr>
            <a:endParaRPr lang="en-US" altLang="zh-CN" sz="1800" dirty="0"/>
          </a:p>
          <a:p>
            <a:pPr marL="0" indent="0" defTabSz="912813">
              <a:lnSpc>
                <a:spcPct val="70000"/>
              </a:lnSpc>
              <a:buFont typeface="Arial" panose="020B0604020202020204" pitchFamily="34" charset="0"/>
              <a:buNone/>
            </a:pPr>
            <a:r>
              <a:rPr lang="en-US" altLang="zh-CN" sz="1800" dirty="0"/>
              <a:t>&lt;message name="P2"&gt;</a:t>
            </a:r>
          </a:p>
          <a:p>
            <a:pPr marL="0" indent="0" defTabSz="912813">
              <a:lnSpc>
                <a:spcPct val="70000"/>
              </a:lnSpc>
              <a:buFont typeface="Arial" panose="020B0604020202020204" pitchFamily="34" charset="0"/>
              <a:buNone/>
            </a:pPr>
            <a:r>
              <a:rPr lang="en-US" altLang="zh-CN" sz="1800" dirty="0"/>
              <a:t>   &lt;part name="composite" type="</a:t>
            </a:r>
            <a:r>
              <a:rPr lang="en-US" altLang="zh-CN" sz="1800" dirty="0" err="1"/>
              <a:t>tns:Composite</a:t>
            </a:r>
            <a:r>
              <a:rPr lang="en-US" altLang="zh-CN" sz="1800" dirty="0"/>
              <a:t>"/&gt;</a:t>
            </a:r>
          </a:p>
          <a:p>
            <a:pPr marL="0" indent="0" defTabSz="912813">
              <a:lnSpc>
                <a:spcPct val="70000"/>
              </a:lnSpc>
              <a:buFont typeface="Arial" panose="020B0604020202020204" pitchFamily="34" charset="0"/>
              <a:buNone/>
            </a:pPr>
            <a:r>
              <a:rPr lang="en-US" altLang="zh-CN" sz="1800" dirty="0"/>
              <a:t>&lt;/message&gt;</a:t>
            </a:r>
          </a:p>
        </p:txBody>
      </p:sp>
      <p:sp>
        <p:nvSpPr>
          <p:cNvPr id="7" name="Rectangle 2">
            <a:extLst>
              <a:ext uri="{FF2B5EF4-FFF2-40B4-BE49-F238E27FC236}">
                <a16:creationId xmlns:a16="http://schemas.microsoft.com/office/drawing/2014/main" xmlns="" id="{35B14D59-1748-4785-91CB-C7691E3BD15A}"/>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1A560ED6-0B15-48F4-ADF2-C68BACBBC5C4}"/>
              </a:ext>
            </a:extLst>
          </p:cNvPr>
          <p:cNvSpPr>
            <a:spLocks noGrp="1" noChangeArrowheads="1"/>
          </p:cNvSpPr>
          <p:nvPr>
            <p:ph type="title"/>
          </p:nvPr>
        </p:nvSpPr>
        <p:spPr>
          <a:xfrm>
            <a:off x="1137444" y="1184852"/>
            <a:ext cx="9917112" cy="603250"/>
          </a:xfrm>
        </p:spPr>
        <p:txBody>
          <a:bodyPr>
            <a:normAutofit/>
          </a:bodyPr>
          <a:lstStyle/>
          <a:p>
            <a:pPr defTabSz="912813"/>
            <a:r>
              <a:rPr lang="zh-CN" altLang="en-US" sz="2800" dirty="0">
                <a:solidFill>
                  <a:schemeClr val="accent1"/>
                </a:solidFill>
                <a:ea typeface="微软雅黑" panose="020B0503020204020204" pitchFamily="34" charset="-122"/>
              </a:rPr>
              <a:t>端口类型定义 </a:t>
            </a:r>
          </a:p>
        </p:txBody>
      </p:sp>
      <p:sp>
        <p:nvSpPr>
          <p:cNvPr id="44035" name="Rectangle 3">
            <a:extLst>
              <a:ext uri="{FF2B5EF4-FFF2-40B4-BE49-F238E27FC236}">
                <a16:creationId xmlns:a16="http://schemas.microsoft.com/office/drawing/2014/main" xmlns="" id="{A9179E95-770C-4655-8E1A-E6C2598E0274}"/>
              </a:ext>
            </a:extLst>
          </p:cNvPr>
          <p:cNvSpPr>
            <a:spLocks noGrp="1" noChangeArrowheads="1"/>
          </p:cNvSpPr>
          <p:nvPr>
            <p:ph idx="1"/>
          </p:nvPr>
        </p:nvSpPr>
        <p:spPr>
          <a:xfrm>
            <a:off x="990600" y="1143000"/>
            <a:ext cx="10515600" cy="5349875"/>
          </a:xfrm>
        </p:spPr>
        <p:txBody>
          <a:bodyPr rtlCol="0">
            <a:normAutofit fontScale="92500" lnSpcReduction="10000"/>
          </a:bodyPr>
          <a:lstStyle/>
          <a:p>
            <a:pPr fontAlgn="auto">
              <a:lnSpc>
                <a:spcPct val="80000"/>
              </a:lnSpc>
              <a:spcBef>
                <a:spcPts val="999"/>
              </a:spcBef>
              <a:defRPr/>
            </a:pPr>
            <a:endParaRPr lang="en-US" altLang="zh-CN" sz="2100" dirty="0"/>
          </a:p>
          <a:p>
            <a:pPr fontAlgn="auto">
              <a:lnSpc>
                <a:spcPct val="80000"/>
              </a:lnSpc>
              <a:spcBef>
                <a:spcPts val="999"/>
              </a:spcBef>
              <a:defRPr/>
            </a:pPr>
            <a:endParaRPr lang="en-US" altLang="zh-CN" sz="2100" dirty="0"/>
          </a:p>
          <a:p>
            <a:pPr fontAlgn="auto">
              <a:lnSpc>
                <a:spcPct val="80000"/>
              </a:lnSpc>
              <a:spcBef>
                <a:spcPts val="999"/>
              </a:spcBef>
              <a:defRPr/>
            </a:pPr>
            <a:r>
              <a:rPr sz="2100" dirty="0"/>
              <a:t>端口类型是一个由抽象操作和抽象消息构成的有名称的集合。</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name="</a:t>
            </a:r>
            <a:r>
              <a:rPr lang="en-US" altLang="zh-CN" sz="2100" dirty="0" err="1"/>
              <a:t>nmtoken</a:t>
            </a:r>
            <a:r>
              <a:rPr lang="en-US" altLang="zh-CN" sz="2100" dirty="0"/>
              <a:t>"&gt;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p>
          <a:p>
            <a:pPr fontAlgn="auto">
              <a:lnSpc>
                <a:spcPct val="80000"/>
              </a:lnSpc>
              <a:spcBef>
                <a:spcPts val="999"/>
              </a:spcBef>
              <a:defRPr/>
            </a:pPr>
            <a:r>
              <a:rPr sz="2100" dirty="0"/>
              <a:t>端口类型定义的</a:t>
            </a:r>
            <a:r>
              <a:rPr lang="en-US" altLang="zh-CN" sz="2100" dirty="0"/>
              <a:t>name</a:t>
            </a:r>
            <a:r>
              <a:rPr sz="2100" dirty="0"/>
              <a:t>属性表示端口类型名称，操作定义的</a:t>
            </a:r>
            <a:r>
              <a:rPr lang="en-US" altLang="zh-CN" sz="2100" dirty="0"/>
              <a:t>name</a:t>
            </a:r>
            <a:r>
              <a:rPr sz="2100" dirty="0"/>
              <a:t>属性表示操作名称。</a:t>
            </a:r>
          </a:p>
        </p:txBody>
      </p:sp>
      <p:sp>
        <p:nvSpPr>
          <p:cNvPr id="4" name="Rectangle 2">
            <a:extLst>
              <a:ext uri="{FF2B5EF4-FFF2-40B4-BE49-F238E27FC236}">
                <a16:creationId xmlns:a16="http://schemas.microsoft.com/office/drawing/2014/main" xmlns="" id="{B7B4ABF0-E0D7-4AF9-B97E-6D7027738E2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xmlns="" id="{96AED634-28BC-4EF2-8973-4E0E3F0C623D}"/>
              </a:ext>
            </a:extLst>
          </p:cNvPr>
          <p:cNvSpPr>
            <a:spLocks noGrp="1" noChangeArrowheads="1"/>
          </p:cNvSpPr>
          <p:nvPr>
            <p:ph idx="1"/>
          </p:nvPr>
        </p:nvSpPr>
        <p:spPr>
          <a:xfrm>
            <a:off x="685800" y="1143000"/>
            <a:ext cx="10896600" cy="5349875"/>
          </a:xfrm>
        </p:spPr>
        <p:txBody>
          <a:bodyPr rtlCol="0">
            <a:normAutofit/>
          </a:bodyPr>
          <a:lstStyle/>
          <a:p>
            <a:pPr marL="0" indent="0" defTabSz="912813">
              <a:lnSpc>
                <a:spcPct val="130000"/>
              </a:lnSpc>
              <a:buFont typeface="Arial" panose="020B0604020202020204" pitchFamily="34" charset="0"/>
              <a:buNone/>
              <a:defRPr/>
            </a:pPr>
            <a:r>
              <a:rPr sz="2600" dirty="0">
                <a:solidFill>
                  <a:schemeClr val="accent1"/>
                </a:solidFill>
              </a:rPr>
              <a:t>操作 </a:t>
            </a:r>
            <a:endParaRPr lang="en-US" altLang="zh-CN" sz="2600" dirty="0">
              <a:solidFill>
                <a:schemeClr val="accent1"/>
              </a:solidFill>
            </a:endParaRPr>
          </a:p>
          <a:p>
            <a:pPr defTabSz="912813">
              <a:lnSpc>
                <a:spcPct val="130000"/>
              </a:lnSpc>
              <a:defRPr/>
            </a:pPr>
            <a:r>
              <a:rPr lang="en-US" altLang="zh-CN" sz="2600" dirty="0"/>
              <a:t>WSDL</a:t>
            </a:r>
            <a:r>
              <a:rPr sz="2600" dirty="0"/>
              <a:t>支持</a:t>
            </a:r>
            <a:r>
              <a:rPr lang="en-US" altLang="zh-CN" sz="2600" dirty="0"/>
              <a:t>4</a:t>
            </a:r>
            <a:r>
              <a:rPr sz="2600" dirty="0"/>
              <a:t>种消息交换方式，来访问服务端点。</a:t>
            </a:r>
          </a:p>
          <a:p>
            <a:pPr lvl="1" eaLnBrk="1" hangingPunct="1">
              <a:lnSpc>
                <a:spcPct val="130000"/>
              </a:lnSpc>
              <a:defRPr/>
            </a:pPr>
            <a:r>
              <a:rPr sz="2200" dirty="0"/>
              <a:t>单向（</a:t>
            </a:r>
            <a:r>
              <a:rPr lang="en-US" altLang="zh-CN" sz="2200" dirty="0"/>
              <a:t>One-way</a:t>
            </a:r>
            <a:r>
              <a:rPr sz="2200" dirty="0"/>
              <a:t>）：服务访问端点接收消息；</a:t>
            </a:r>
          </a:p>
          <a:p>
            <a:pPr lvl="1" eaLnBrk="1" hangingPunct="1">
              <a:lnSpc>
                <a:spcPct val="130000"/>
              </a:lnSpc>
              <a:defRPr/>
            </a:pPr>
            <a:r>
              <a:rPr sz="2200" dirty="0"/>
              <a:t>请求响应（</a:t>
            </a:r>
            <a:r>
              <a:rPr lang="en-US" altLang="zh-CN" sz="2200" dirty="0"/>
              <a:t>Request-response</a:t>
            </a:r>
            <a:r>
              <a:rPr sz="2200" dirty="0"/>
              <a:t>）：服务访问端点接收请求消息，然后发送响应消息；</a:t>
            </a:r>
          </a:p>
          <a:p>
            <a:pPr lvl="1" eaLnBrk="1" hangingPunct="1">
              <a:lnSpc>
                <a:spcPct val="130000"/>
              </a:lnSpc>
              <a:defRPr/>
            </a:pPr>
            <a:r>
              <a:rPr sz="2200" dirty="0"/>
              <a:t>要求应答（</a:t>
            </a:r>
            <a:r>
              <a:rPr lang="en-US" altLang="zh-CN" sz="2200" dirty="0"/>
              <a:t>Solicit-response</a:t>
            </a:r>
            <a:r>
              <a:rPr sz="2200" dirty="0"/>
              <a:t>）：服务访问端点发送要求消息，然后接收应答消息；</a:t>
            </a:r>
          </a:p>
          <a:p>
            <a:pPr lvl="1" eaLnBrk="1" hangingPunct="1">
              <a:lnSpc>
                <a:spcPct val="130000"/>
              </a:lnSpc>
              <a:defRPr/>
            </a:pPr>
            <a:r>
              <a:rPr sz="2200" dirty="0"/>
              <a:t>通知（</a:t>
            </a:r>
            <a:r>
              <a:rPr lang="en-US" altLang="zh-CN" sz="2200" dirty="0"/>
              <a:t>Notification</a:t>
            </a:r>
            <a:r>
              <a:rPr sz="2200" dirty="0"/>
              <a:t>）：服务访问端点发送通知消息。</a:t>
            </a:r>
          </a:p>
          <a:p>
            <a:pPr defTabSz="912813">
              <a:lnSpc>
                <a:spcPct val="130000"/>
              </a:lnSpc>
              <a:defRPr/>
            </a:pPr>
            <a:r>
              <a:rPr sz="2600" dirty="0"/>
              <a:t>操作中引用到的消息通过</a:t>
            </a:r>
            <a:r>
              <a:rPr lang="en-US" altLang="zh-CN" sz="2600" dirty="0"/>
              <a:t>message</a:t>
            </a:r>
            <a:r>
              <a:rPr sz="2600" dirty="0"/>
              <a:t>属性指定。 </a:t>
            </a:r>
          </a:p>
        </p:txBody>
      </p:sp>
      <p:sp>
        <p:nvSpPr>
          <p:cNvPr id="4" name="Rectangle 2">
            <a:extLst>
              <a:ext uri="{FF2B5EF4-FFF2-40B4-BE49-F238E27FC236}">
                <a16:creationId xmlns:a16="http://schemas.microsoft.com/office/drawing/2014/main" xmlns="" id="{A34A03A3-DEB4-4643-80FA-20B2D5B28DDA}"/>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xmlns="" id="{E450B9F3-CCE8-4030-A6BE-B9C1B88D842B}"/>
              </a:ext>
            </a:extLst>
          </p:cNvPr>
          <p:cNvSpPr>
            <a:spLocks noGrp="1" noChangeArrowheads="1"/>
          </p:cNvSpPr>
          <p:nvPr>
            <p:ph idx="1"/>
          </p:nvPr>
        </p:nvSpPr>
        <p:spPr>
          <a:xfrm>
            <a:off x="838200" y="968375"/>
            <a:ext cx="10515600" cy="5356225"/>
          </a:xfrm>
        </p:spPr>
        <p:txBody>
          <a:bodyPr rtlCol="0">
            <a:normAutofit/>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endParaRPr>
          </a:p>
          <a:p>
            <a:pPr marL="0" indent="0" fontAlgn="auto">
              <a:lnSpc>
                <a:spcPct val="80000"/>
              </a:lnSpc>
              <a:spcBef>
                <a:spcPts val="999"/>
              </a:spcBef>
              <a:buFont typeface="Arial" panose="020B0604020202020204" pitchFamily="34" charset="0"/>
              <a:buNone/>
              <a:defRPr/>
            </a:pPr>
            <a:r>
              <a:rPr sz="2800" dirty="0">
                <a:solidFill>
                  <a:schemeClr val="accent1"/>
                </a:solidFill>
              </a:rPr>
              <a:t>单向操作 </a:t>
            </a:r>
            <a:endParaRPr lang="en-US" altLang="zh-CN" sz="2800" dirty="0">
              <a:solidFill>
                <a:schemeClr val="accent1"/>
              </a:solidFill>
            </a:endParaRPr>
          </a:p>
          <a:p>
            <a:pPr fontAlgn="auto">
              <a:lnSpc>
                <a:spcPct val="80000"/>
              </a:lnSpc>
              <a:spcBef>
                <a:spcPts val="999"/>
              </a:spcBef>
              <a:defRPr/>
            </a:pPr>
            <a:r>
              <a:rPr sz="2400" dirty="0"/>
              <a:t>单向操作语法：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p>
          <a:p>
            <a:pPr fontAlgn="auto">
              <a:lnSpc>
                <a:spcPct val="80000"/>
              </a:lnSpc>
              <a:spcBef>
                <a:spcPts val="999"/>
              </a:spcBef>
              <a:defRPr/>
            </a:pPr>
            <a:r>
              <a:rPr lang="en-US" altLang="zh-CN" sz="2400" dirty="0"/>
              <a:t>input</a:t>
            </a:r>
            <a:r>
              <a:rPr sz="2400" dirty="0"/>
              <a:t>元素指定用于单向操作的抽象消息格式</a:t>
            </a:r>
            <a:r>
              <a:rPr sz="2800" dirty="0"/>
              <a:t>。</a:t>
            </a:r>
          </a:p>
        </p:txBody>
      </p:sp>
      <p:sp>
        <p:nvSpPr>
          <p:cNvPr id="4" name="Rectangle 2">
            <a:extLst>
              <a:ext uri="{FF2B5EF4-FFF2-40B4-BE49-F238E27FC236}">
                <a16:creationId xmlns:a16="http://schemas.microsoft.com/office/drawing/2014/main" xmlns="" id="{BC1A0ABB-BB02-4542-97A1-6CDF54A8F5E5}"/>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xmlns="" id="{6B703170-64BA-4333-9B61-D7C13491EFA6}"/>
              </a:ext>
            </a:extLst>
          </p:cNvPr>
          <p:cNvSpPr>
            <a:spLocks noGrp="1" noChangeArrowheads="1"/>
          </p:cNvSpPr>
          <p:nvPr>
            <p:ph idx="1"/>
          </p:nvPr>
        </p:nvSpPr>
        <p:spPr>
          <a:xfrm>
            <a:off x="914400" y="968375"/>
            <a:ext cx="10439400" cy="5280025"/>
          </a:xfrm>
        </p:spPr>
        <p:txBody>
          <a:bodyPr rtlCol="0">
            <a:normAutofit fontScale="92500" lnSpcReduction="20000"/>
          </a:bodyPr>
          <a:lstStyle/>
          <a:p>
            <a:pPr marL="0" indent="0" fontAlgn="auto">
              <a:lnSpc>
                <a:spcPct val="80000"/>
              </a:lnSpc>
              <a:spcBef>
                <a:spcPts val="999"/>
              </a:spcBef>
              <a:buFont typeface="Arial" panose="020B0604020202020204" pitchFamily="34" charset="0"/>
              <a:buNone/>
              <a:defRPr/>
            </a:pPr>
            <a:endParaRPr lang="en-US" altLang="zh-CN" sz="1100" dirty="0">
              <a:solidFill>
                <a:schemeClr val="accent1"/>
              </a:solidFill>
              <a:latin typeface="微软雅黑" panose="020B0503020204020204" pitchFamily="34" charset="-122"/>
            </a:endParaRPr>
          </a:p>
          <a:p>
            <a:pPr marL="0" indent="0" fontAlgn="auto">
              <a:lnSpc>
                <a:spcPct val="80000"/>
              </a:lnSpc>
              <a:spcBef>
                <a:spcPts val="999"/>
              </a:spcBef>
              <a:buFont typeface="Arial" panose="020B0604020202020204" pitchFamily="34" charset="0"/>
              <a:buNone/>
              <a:defRPr/>
            </a:pPr>
            <a:r>
              <a:rPr sz="2400" dirty="0">
                <a:solidFill>
                  <a:schemeClr val="accent1"/>
                </a:solidFill>
                <a:latin typeface="微软雅黑" panose="020B0503020204020204" pitchFamily="34" charset="-122"/>
              </a:rPr>
              <a:t>请求响应操作 </a:t>
            </a:r>
            <a:endParaRPr lang="en-US" altLang="zh-CN" sz="2400" dirty="0">
              <a:solidFill>
                <a:schemeClr val="accent1"/>
              </a:solidFill>
              <a:latin typeface="微软雅黑" panose="020B0503020204020204" pitchFamily="34" charset="-122"/>
            </a:endParaRPr>
          </a:p>
          <a:p>
            <a:pPr fontAlgn="auto">
              <a:lnSpc>
                <a:spcPct val="80000"/>
              </a:lnSpc>
              <a:spcBef>
                <a:spcPts val="999"/>
              </a:spcBef>
              <a:defRPr/>
            </a:pPr>
            <a:r>
              <a:rPr sz="2400" dirty="0"/>
              <a:t>请求响应操作语法</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 .... &gt;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 &gt; *</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 name="</a:t>
            </a:r>
            <a:r>
              <a:rPr lang="en-US" altLang="zh-CN" sz="2400" dirty="0" err="1"/>
              <a:t>nmtoken</a:t>
            </a:r>
            <a:r>
              <a:rPr lang="en-US" altLang="zh-CN" sz="2400" dirty="0"/>
              <a:t>" </a:t>
            </a:r>
          </a:p>
          <a:p>
            <a:pPr marL="442913" indent="0" fontAlgn="auto">
              <a:lnSpc>
                <a:spcPct val="80000"/>
              </a:lnSpc>
              <a:spcBef>
                <a:spcPts val="999"/>
              </a:spcBef>
              <a:buFont typeface="Arial" panose="020B0604020202020204" pitchFamily="34" charset="0"/>
              <a:buNone/>
              <a:defRPr/>
            </a:pPr>
            <a:r>
              <a:rPr lang="en-US" altLang="zh-CN" sz="2400" dirty="0"/>
              <a:t>                       </a:t>
            </a:r>
            <a:r>
              <a:rPr lang="en-US" altLang="zh-CN" sz="2400" dirty="0" err="1"/>
              <a:t>parameterOrder</a:t>
            </a:r>
            <a:r>
              <a:rPr lang="en-US" altLang="zh-CN" sz="2400" dirty="0"/>
              <a:t>="</a:t>
            </a:r>
            <a:r>
              <a:rPr lang="en-US" altLang="zh-CN" sz="2400" dirty="0" err="1"/>
              <a:t>nmtokens</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wsdl:input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wsdl:output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wsdl:fault</a:t>
            </a:r>
            <a:r>
              <a:rPr lang="en-US" altLang="zh-CN" sz="2400" dirty="0"/>
              <a:t> name="</a:t>
            </a:r>
            <a:r>
              <a:rPr lang="en-US" altLang="zh-CN" sz="2400" dirty="0" err="1"/>
              <a:t>nmtoken</a:t>
            </a:r>
            <a:r>
              <a:rPr lang="en-US" altLang="zh-CN" sz="2400" dirty="0"/>
              <a:t>" message="</a:t>
            </a:r>
            <a:r>
              <a:rPr lang="en-US" altLang="zh-CN" sz="2400" dirty="0" err="1"/>
              <a:t>qname</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wsdl:operation</a:t>
            </a:r>
            <a:r>
              <a:rPr lang="en-US" altLang="zh-CN" sz="2400" dirty="0"/>
              <a:t>&gt;</a:t>
            </a:r>
          </a:p>
          <a:p>
            <a:pPr marL="442913" indent="0" fontAlgn="auto">
              <a:lnSpc>
                <a:spcPct val="80000"/>
              </a:lnSpc>
              <a:spcBef>
                <a:spcPts val="999"/>
              </a:spcBef>
              <a:buFont typeface="Arial" panose="020B0604020202020204" pitchFamily="34" charset="0"/>
              <a:buNone/>
              <a:defRPr/>
            </a:pPr>
            <a:r>
              <a:rPr lang="en-US" altLang="zh-CN" sz="2400" dirty="0"/>
              <a:t>    &lt;/</a:t>
            </a:r>
            <a:r>
              <a:rPr lang="en-US" altLang="zh-CN" sz="2400" dirty="0" err="1"/>
              <a:t>wsdl:portType</a:t>
            </a:r>
            <a:r>
              <a:rPr lang="en-US" altLang="zh-CN" sz="2400" dirty="0"/>
              <a:t> &gt;</a:t>
            </a:r>
          </a:p>
          <a:p>
            <a:pPr marL="442913" indent="0" fontAlgn="auto">
              <a:lnSpc>
                <a:spcPct val="80000"/>
              </a:lnSpc>
              <a:spcBef>
                <a:spcPts val="999"/>
              </a:spcBef>
              <a:buFont typeface="Arial" panose="020B0604020202020204" pitchFamily="34" charset="0"/>
              <a:buNone/>
              <a:defRPr/>
            </a:pPr>
            <a:r>
              <a:rPr lang="en-US" altLang="zh-CN" sz="2400" dirty="0"/>
              <a:t>&lt;/</a:t>
            </a:r>
            <a:r>
              <a:rPr lang="en-US" altLang="zh-CN" sz="2400" dirty="0" err="1"/>
              <a:t>wsdl:definitions</a:t>
            </a:r>
            <a:r>
              <a:rPr lang="en-US" altLang="zh-CN" sz="2400" dirty="0"/>
              <a:t>&gt;</a:t>
            </a:r>
            <a:endParaRPr sz="2400" dirty="0"/>
          </a:p>
        </p:txBody>
      </p:sp>
      <p:sp>
        <p:nvSpPr>
          <p:cNvPr id="4" name="Rectangle 2">
            <a:extLst>
              <a:ext uri="{FF2B5EF4-FFF2-40B4-BE49-F238E27FC236}">
                <a16:creationId xmlns:a16="http://schemas.microsoft.com/office/drawing/2014/main" xmlns="" id="{E2F0EDBE-D8F4-47A7-B43D-04F9C2EB3028}"/>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615B3D45-9D26-4D43-A9B4-472BAA6D733E}"/>
              </a:ext>
            </a:extLst>
          </p:cNvPr>
          <p:cNvSpPr>
            <a:spLocks noGrp="1" noChangeArrowheads="1"/>
          </p:cNvSpPr>
          <p:nvPr>
            <p:ph type="title"/>
          </p:nvPr>
        </p:nvSpPr>
        <p:spPr>
          <a:xfrm>
            <a:off x="1436688" y="365125"/>
            <a:ext cx="9917112" cy="603250"/>
          </a:xfrm>
        </p:spPr>
        <p:txBody>
          <a:bodyPr/>
          <a:lstStyle/>
          <a:p>
            <a:pPr defTabSz="912813"/>
            <a:r>
              <a:rPr altLang="zh-CN">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11267" name="内容占位符 1">
            <a:extLst>
              <a:ext uri="{FF2B5EF4-FFF2-40B4-BE49-F238E27FC236}">
                <a16:creationId xmlns:a16="http://schemas.microsoft.com/office/drawing/2014/main" xmlns="" id="{F88A9E35-D20B-4784-8B18-B163B687699E}"/>
              </a:ext>
            </a:extLst>
          </p:cNvPr>
          <p:cNvSpPr>
            <a:spLocks noGrp="1"/>
          </p:cNvSpPr>
          <p:nvPr>
            <p:ph idx="1"/>
          </p:nvPr>
        </p:nvSpPr>
        <p:spPr>
          <a:xfrm>
            <a:off x="838200" y="838200"/>
            <a:ext cx="10515600" cy="5721350"/>
          </a:xfrm>
          <a:ln>
            <a:miter lim="800000"/>
            <a:headEnd/>
            <a:tailEnd/>
          </a:ln>
        </p:spPr>
        <p:txBody>
          <a:bodyPr/>
          <a:lstStyle/>
          <a:p>
            <a:pPr marL="0" indent="0" defTabSz="912813">
              <a:buFont typeface="Arial" panose="020B0604020202020204" pitchFamily="34" charset="0"/>
              <a:buNone/>
            </a:pPr>
            <a:r>
              <a:rPr lang="en-US" altLang="zh-CN">
                <a:solidFill>
                  <a:schemeClr val="accent1"/>
                </a:solidFill>
                <a:ea typeface="PMingLiU" panose="02020500000000000000" pitchFamily="18" charset="-120"/>
              </a:rPr>
              <a:t>Web Service</a:t>
            </a:r>
            <a:r>
              <a:rPr>
                <a:solidFill>
                  <a:schemeClr val="accent1"/>
                </a:solidFill>
                <a:latin typeface="微软雅黑" panose="020B0503020204020204" pitchFamily="34" charset="-122"/>
              </a:rPr>
              <a:t>的基本层次结构</a:t>
            </a:r>
            <a:endParaRPr>
              <a:solidFill>
                <a:schemeClr val="accent1"/>
              </a:solidFill>
            </a:endParaRPr>
          </a:p>
        </p:txBody>
      </p:sp>
      <p:sp>
        <p:nvSpPr>
          <p:cNvPr id="222211" name="Text Box 3">
            <a:extLst>
              <a:ext uri="{FF2B5EF4-FFF2-40B4-BE49-F238E27FC236}">
                <a16:creationId xmlns:a16="http://schemas.microsoft.com/office/drawing/2014/main" xmlns="" id="{FD7A9B67-23C7-4ED5-8CB9-F13400A4AB07}"/>
              </a:ext>
            </a:extLst>
          </p:cNvPr>
          <p:cNvSpPr txBox="1">
            <a:spLocks noChangeArrowheads="1"/>
          </p:cNvSpPr>
          <p:nvPr/>
        </p:nvSpPr>
        <p:spPr bwMode="auto">
          <a:xfrm>
            <a:off x="2435225" y="3746500"/>
            <a:ext cx="7470775" cy="531813"/>
          </a:xfrm>
          <a:prstGeom prst="rect">
            <a:avLst/>
          </a:prstGeom>
          <a:no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基础连接</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Internet</a:t>
            </a:r>
          </a:p>
        </p:txBody>
      </p:sp>
      <p:sp>
        <p:nvSpPr>
          <p:cNvPr id="222212" name="Text Box 4">
            <a:extLst>
              <a:ext uri="{FF2B5EF4-FFF2-40B4-BE49-F238E27FC236}">
                <a16:creationId xmlns:a16="http://schemas.microsoft.com/office/drawing/2014/main" xmlns="" id="{EF6C4CA9-B81A-454B-8DE4-5C1845358970}"/>
              </a:ext>
            </a:extLst>
          </p:cNvPr>
          <p:cNvSpPr txBox="1">
            <a:spLocks noChangeArrowheads="1"/>
          </p:cNvSpPr>
          <p:nvPr/>
        </p:nvSpPr>
        <p:spPr bwMode="auto">
          <a:xfrm>
            <a:off x="2435225" y="3213100"/>
            <a:ext cx="7470775" cy="531813"/>
          </a:xfrm>
          <a:prstGeom prst="rect">
            <a:avLst/>
          </a:prstGeom>
          <a:gradFill rotWithShape="1">
            <a:gsLst>
              <a:gs pos="0">
                <a:schemeClr val="tx2">
                  <a:gamma/>
                  <a:shade val="76078"/>
                  <a:invGamma/>
                </a:schemeClr>
              </a:gs>
              <a:gs pos="50000">
                <a:schemeClr val="tx2"/>
              </a:gs>
              <a:gs pos="100000">
                <a:schemeClr val="tx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统一数据格式</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XML</a:t>
            </a:r>
          </a:p>
        </p:txBody>
      </p:sp>
      <p:sp>
        <p:nvSpPr>
          <p:cNvPr id="222213" name="Text Box 5">
            <a:extLst>
              <a:ext uri="{FF2B5EF4-FFF2-40B4-BE49-F238E27FC236}">
                <a16:creationId xmlns:a16="http://schemas.microsoft.com/office/drawing/2014/main" xmlns="" id="{358EC85C-F44C-4878-ABDE-DB45EFC4C283}"/>
              </a:ext>
            </a:extLst>
          </p:cNvPr>
          <p:cNvSpPr txBox="1">
            <a:spLocks noChangeArrowheads="1"/>
          </p:cNvSpPr>
          <p:nvPr/>
        </p:nvSpPr>
        <p:spPr bwMode="auto">
          <a:xfrm>
            <a:off x="2435225" y="2667000"/>
            <a:ext cx="7470775" cy="531813"/>
          </a:xfrm>
          <a:prstGeom prst="rect">
            <a:avLst/>
          </a:prstGeom>
          <a:gradFill rotWithShape="1">
            <a:gsLst>
              <a:gs pos="0">
                <a:schemeClr val="hlink">
                  <a:gamma/>
                  <a:shade val="76078"/>
                  <a:invGamma/>
                </a:schemeClr>
              </a:gs>
              <a:gs pos="50000">
                <a:schemeClr val="hlink"/>
              </a:gs>
              <a:gs pos="100000">
                <a:schemeClr val="hlink">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服务操作协议</a:t>
            </a:r>
            <a:r>
              <a:rPr kumimoji="0" lang="en-US" altLang="zh-TW" sz="2800" b="1" i="0" u="none" strike="noStrike" kern="1200" cap="none" spc="0" normalizeH="0" baseline="0" noProof="0" dirty="0">
                <a:ln>
                  <a:noFill/>
                </a:ln>
                <a:solidFill>
                  <a:prstClr val="black"/>
                </a:solidFill>
                <a:effectLst>
                  <a:outerShdw blurRad="38100" dist="38100" dir="2700000" algn="tl">
                    <a:srgbClr val="FFFFFF"/>
                  </a:outerShdw>
                </a:effectLst>
                <a:uLnTx/>
                <a:uFillTx/>
                <a:latin typeface="Arial" charset="0"/>
                <a:ea typeface="PMingLiU" pitchFamily="18" charset="-120"/>
                <a:cs typeface="+mn-cs"/>
              </a:rPr>
              <a:t>:			SOAP</a:t>
            </a:r>
          </a:p>
        </p:txBody>
      </p:sp>
      <p:sp>
        <p:nvSpPr>
          <p:cNvPr id="222214" name="Text Box 6">
            <a:extLst>
              <a:ext uri="{FF2B5EF4-FFF2-40B4-BE49-F238E27FC236}">
                <a16:creationId xmlns:a16="http://schemas.microsoft.com/office/drawing/2014/main" xmlns="" id="{6B883BC9-D7A1-4D76-B438-7337328929C7}"/>
              </a:ext>
            </a:extLst>
          </p:cNvPr>
          <p:cNvSpPr txBox="1">
            <a:spLocks noChangeArrowheads="1"/>
          </p:cNvSpPr>
          <p:nvPr/>
        </p:nvSpPr>
        <p:spPr bwMode="auto">
          <a:xfrm>
            <a:off x="2438400" y="2133600"/>
            <a:ext cx="7470775" cy="531813"/>
          </a:xfrm>
          <a:prstGeom prst="rect">
            <a:avLst/>
          </a:prstGeom>
          <a:gradFill rotWithShape="1">
            <a:gsLst>
              <a:gs pos="0">
                <a:schemeClr val="accent1">
                  <a:gamma/>
                  <a:shade val="76078"/>
                  <a:invGamma/>
                </a:schemeClr>
              </a:gs>
              <a:gs pos="50000">
                <a:schemeClr val="accent1"/>
              </a:gs>
              <a:gs pos="100000">
                <a:schemeClr val="accent1">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服务描述协议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WSDL</a:t>
            </a:r>
          </a:p>
        </p:txBody>
      </p:sp>
      <p:sp>
        <p:nvSpPr>
          <p:cNvPr id="222215" name="Rectangle 7">
            <a:extLst>
              <a:ext uri="{FF2B5EF4-FFF2-40B4-BE49-F238E27FC236}">
                <a16:creationId xmlns:a16="http://schemas.microsoft.com/office/drawing/2014/main" xmlns="" id="{B11E4C4F-CD2F-4355-95A8-632732A94FCC}"/>
              </a:ext>
            </a:extLst>
          </p:cNvPr>
          <p:cNvSpPr>
            <a:spLocks noChangeArrowheads="1"/>
          </p:cNvSpPr>
          <p:nvPr/>
        </p:nvSpPr>
        <p:spPr bwMode="auto">
          <a:xfrm>
            <a:off x="2286000" y="5791200"/>
            <a:ext cx="7467600" cy="830263"/>
          </a:xfrm>
          <a:prstGeom prst="rect">
            <a:avLst/>
          </a:prstGeom>
          <a:noFill/>
          <a:ln w="12700">
            <a:no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Simple, Open, Broad Industry Support</a:t>
            </a:r>
            <a:endParaRPr kumimoji="0" lang="en-US" altLang="zh-CN"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endParaRPr>
          </a:p>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Arial" charset="0"/>
                <a:ea typeface="PMingLiU" pitchFamily="18" charset="-120"/>
                <a:cs typeface="+mn-cs"/>
              </a:rPr>
              <a:t>简单、开放、工业界广泛支持</a:t>
            </a:r>
          </a:p>
        </p:txBody>
      </p:sp>
      <p:sp>
        <p:nvSpPr>
          <p:cNvPr id="222216" name="Text Box 8">
            <a:extLst>
              <a:ext uri="{FF2B5EF4-FFF2-40B4-BE49-F238E27FC236}">
                <a16:creationId xmlns:a16="http://schemas.microsoft.com/office/drawing/2014/main" xmlns="" id="{9C7A0E04-1A24-44A9-94DD-1B7A3A9CAE24}"/>
              </a:ext>
            </a:extLst>
          </p:cNvPr>
          <p:cNvSpPr txBox="1">
            <a:spLocks noChangeArrowheads="1"/>
          </p:cNvSpPr>
          <p:nvPr/>
        </p:nvSpPr>
        <p:spPr bwMode="auto">
          <a:xfrm>
            <a:off x="2438400" y="1600200"/>
            <a:ext cx="7467600" cy="531813"/>
          </a:xfrm>
          <a:prstGeom prst="rect">
            <a:avLst/>
          </a:prstGeom>
          <a:gradFill rotWithShape="1">
            <a:gsLst>
              <a:gs pos="0">
                <a:schemeClr val="accent2">
                  <a:gamma/>
                  <a:shade val="76078"/>
                  <a:invGamma/>
                </a:schemeClr>
              </a:gs>
              <a:gs pos="50000">
                <a:schemeClr val="accent2"/>
              </a:gs>
              <a:gs pos="100000">
                <a:schemeClr val="accent2">
                  <a:gamma/>
                  <a:shade val="76078"/>
                  <a:invGamma/>
                </a:schemeClr>
              </a:gs>
            </a:gsLst>
            <a:lin ang="2700000" scaled="1"/>
          </a:gradFill>
          <a:ln w="12700">
            <a:solidFill>
              <a:schemeClr val="tx1"/>
            </a:solidFill>
            <a:miter lim="800000"/>
            <a:headEnd type="none" w="sm" len="sm"/>
            <a:tailEnd type="none" w="sm" len="sm"/>
          </a:ln>
          <a:effectLst/>
        </p:spPr>
        <p:txBody>
          <a:bodyPr>
            <a:spAutoFit/>
          </a:bodyPr>
          <a:lstStyle/>
          <a:p>
            <a:pPr marL="0" marR="0" lvl="0" indent="0" algn="l" defTabSz="685396"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服务发布协议</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CN"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		</a:t>
            </a:r>
            <a:r>
              <a:rPr kumimoji="0" lang="en-US" altLang="zh-TW" sz="2800" b="1" i="0" u="none" strike="noStrike" kern="1200" cap="none" spc="0" normalizeH="0" baseline="0" noProof="0">
                <a:ln>
                  <a:noFill/>
                </a:ln>
                <a:solidFill>
                  <a:prstClr val="black"/>
                </a:solidFill>
                <a:effectLst>
                  <a:outerShdw blurRad="38100" dist="38100" dir="2700000" algn="tl">
                    <a:srgbClr val="FFFFFF"/>
                  </a:outerShdw>
                </a:effectLst>
                <a:uLnTx/>
                <a:uFillTx/>
                <a:latin typeface="Arial" charset="0"/>
                <a:ea typeface="PMingLiU" pitchFamily="18" charset="-120"/>
                <a:cs typeface="+mn-cs"/>
              </a:rPr>
              <a:t>UDDI</a:t>
            </a:r>
          </a:p>
        </p:txBody>
      </p:sp>
      <p:sp>
        <p:nvSpPr>
          <p:cNvPr id="11274" name="Rectangle 9">
            <a:extLst>
              <a:ext uri="{FF2B5EF4-FFF2-40B4-BE49-F238E27FC236}">
                <a16:creationId xmlns:a16="http://schemas.microsoft.com/office/drawing/2014/main" xmlns="" id="{13776B70-C60C-4B7A-AAE9-5D1ECFE570D0}"/>
              </a:ext>
            </a:extLst>
          </p:cNvPr>
          <p:cNvSpPr>
            <a:spLocks noChangeArrowheads="1"/>
          </p:cNvSpPr>
          <p:nvPr/>
        </p:nvSpPr>
        <p:spPr bwMode="auto">
          <a:xfrm>
            <a:off x="2362200" y="4648200"/>
            <a:ext cx="525780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4213"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UDDI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U</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niversal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iscovery and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mn-cs"/>
              </a:rPr>
              <a:t>I</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ntegration </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WSDL: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W</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eb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ervice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D</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escription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L</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anguage</a:t>
            </a:r>
          </a:p>
          <a:p>
            <a:pPr marL="0" marR="0" lvl="0" indent="0" algn="l" defTabSz="684213" rtl="0" eaLnBrk="1" fontAlgn="base" latinLnBrk="0" hangingPunct="1">
              <a:lnSpc>
                <a:spcPct val="100000"/>
              </a:lnSpc>
              <a:spcBef>
                <a:spcPct val="50000"/>
              </a:spcBef>
              <a:spcAft>
                <a:spcPct val="0"/>
              </a:spcAft>
              <a:buClrTx/>
              <a:buSzTx/>
              <a:buFontTx/>
              <a:buNone/>
              <a:tabLst/>
              <a:defRPr/>
            </a:pP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SOAP :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S</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imple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O</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bject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A</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ccess </a:t>
            </a:r>
            <a:r>
              <a:rPr kumimoji="1" lang="en-US" altLang="zh-TW" sz="1600" b="1" i="0" u="none" strike="noStrike" kern="1200" cap="none" spc="0" normalizeH="0" baseline="0" noProof="0" dirty="0">
                <a:ln>
                  <a:noFill/>
                </a:ln>
                <a:solidFill>
                  <a:srgbClr val="FF3300"/>
                </a:solidFill>
                <a:effectLst/>
                <a:uLnTx/>
                <a:uFillTx/>
                <a:latin typeface="Times New Roman" panose="02020603050405020304" pitchFamily="18" charset="0"/>
                <a:ea typeface="PMingLiU" panose="02020500000000000000" pitchFamily="18" charset="-120"/>
                <a:cs typeface="+mn-cs"/>
              </a:rPr>
              <a:t>P</a:t>
            </a:r>
            <a:r>
              <a:rPr kumimoji="1" lang="en-US" altLang="zh-TW" sz="1600" b="0" i="0" u="none" strike="noStrike" kern="1200" cap="none" spc="0" normalizeH="0" baseline="0" noProof="0" dirty="0">
                <a:ln>
                  <a:noFill/>
                </a:ln>
                <a:solidFill>
                  <a:prstClr val="black"/>
                </a:solidFill>
                <a:effectLst/>
                <a:uLnTx/>
                <a:uFillTx/>
                <a:latin typeface="Times New Roman" panose="02020603050405020304" pitchFamily="18" charset="0"/>
                <a:ea typeface="PMingLiU" panose="02020500000000000000" pitchFamily="18" charset="-120"/>
                <a:cs typeface="+mn-cs"/>
              </a:rPr>
              <a:t>rotocol</a:t>
            </a:r>
          </a:p>
        </p:txBody>
      </p:sp>
      <p:sp>
        <p:nvSpPr>
          <p:cNvPr id="11275" name="Rectangle 2">
            <a:extLst>
              <a:ext uri="{FF2B5EF4-FFF2-40B4-BE49-F238E27FC236}">
                <a16:creationId xmlns:a16="http://schemas.microsoft.com/office/drawing/2014/main" xmlns="" id="{B01203A9-CDB9-4F5C-AEE9-FE04DBE745CC}"/>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2214"/>
                                        </p:tgtEl>
                                        <p:attrNameLst>
                                          <p:attrName>style.visibility</p:attrName>
                                        </p:attrNameLst>
                                      </p:cBhvr>
                                      <p:to>
                                        <p:strVal val="visible"/>
                                      </p:to>
                                    </p:set>
                                    <p:animEffect transition="in" filter="wipe(left)">
                                      <p:cBhvr>
                                        <p:cTn id="22" dur="500"/>
                                        <p:tgtEl>
                                          <p:spTgt spid="222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2216"/>
                                        </p:tgtEl>
                                        <p:attrNameLst>
                                          <p:attrName>style.visibility</p:attrName>
                                        </p:attrNameLst>
                                      </p:cBhvr>
                                      <p:to>
                                        <p:strVal val="visible"/>
                                      </p:to>
                                    </p:set>
                                    <p:animEffect transition="in" filter="wipe(left)">
                                      <p:cBhvr>
                                        <p:cTn id="27" dur="500"/>
                                        <p:tgtEl>
                                          <p:spTgt spid="222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2215"/>
                                        </p:tgtEl>
                                        <p:attrNameLst>
                                          <p:attrName>style.visibility</p:attrName>
                                        </p:attrNameLst>
                                      </p:cBhvr>
                                      <p:to>
                                        <p:strVal val="visible"/>
                                      </p:to>
                                    </p:set>
                                    <p:animEffect transition="in" filter="wipe(left)">
                                      <p:cBhvr>
                                        <p:cTn id="32"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animBg="1" autoUpdateAnimBg="0"/>
      <p:bldP spid="222212" grpId="0" animBg="1" autoUpdateAnimBg="0"/>
      <p:bldP spid="222213" grpId="0" animBg="1" autoUpdateAnimBg="0"/>
      <p:bldP spid="222214" grpId="0" animBg="1" autoUpdateAnimBg="0"/>
      <p:bldP spid="222215" grpId="0" autoUpdateAnimBg="0"/>
      <p:bldP spid="22221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xmlns="" id="{40F347B7-A425-4E17-9D46-846F0B89F0E0}"/>
              </a:ext>
            </a:extLst>
          </p:cNvPr>
          <p:cNvSpPr>
            <a:spLocks noGrp="1" noChangeArrowheads="1"/>
          </p:cNvSpPr>
          <p:nvPr>
            <p:ph idx="1"/>
          </p:nvPr>
        </p:nvSpPr>
        <p:spPr>
          <a:xfrm>
            <a:off x="1143000" y="1143000"/>
            <a:ext cx="9917113" cy="5181600"/>
          </a:xfrm>
        </p:spPr>
        <p:txBody>
          <a:bodyPr rtlCol="0">
            <a:normAutofit fontScale="92500" lnSpcReduction="10000"/>
          </a:bodyPr>
          <a:lstStyle/>
          <a:p>
            <a:pPr marL="0" indent="0" fontAlgn="auto">
              <a:lnSpc>
                <a:spcPct val="80000"/>
              </a:lnSpc>
              <a:spcBef>
                <a:spcPts val="999"/>
              </a:spcBef>
              <a:buFont typeface="Arial" panose="020B0604020202020204" pitchFamily="34" charset="0"/>
              <a:buNone/>
              <a:defRPr/>
            </a:pPr>
            <a:endParaRPr lang="en-US" altLang="zh-CN" sz="1100" dirty="0"/>
          </a:p>
          <a:p>
            <a:pPr marL="0" indent="0" fontAlgn="auto">
              <a:lnSpc>
                <a:spcPct val="80000"/>
              </a:lnSpc>
              <a:spcBef>
                <a:spcPts val="999"/>
              </a:spcBef>
              <a:buFont typeface="Arial" panose="020B0604020202020204" pitchFamily="34" charset="0"/>
              <a:buNone/>
              <a:defRPr/>
            </a:pPr>
            <a:r>
              <a:rPr sz="2100" dirty="0">
                <a:solidFill>
                  <a:schemeClr val="accent1"/>
                </a:solidFill>
              </a:rPr>
              <a:t>要求应答操作 </a:t>
            </a:r>
            <a:endParaRPr lang="en-US" altLang="zh-CN" sz="2100" dirty="0">
              <a:solidFill>
                <a:schemeClr val="accent1"/>
              </a:solidFill>
            </a:endParaRPr>
          </a:p>
          <a:p>
            <a:pPr fontAlgn="auto">
              <a:lnSpc>
                <a:spcPct val="80000"/>
              </a:lnSpc>
              <a:spcBef>
                <a:spcPts val="999"/>
              </a:spcBef>
              <a:defRPr/>
            </a:pPr>
            <a:r>
              <a:rPr sz="2100" dirty="0"/>
              <a:t>要求应答操作语法</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 .... &gt;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 &gt; *</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 name="</a:t>
            </a:r>
            <a:r>
              <a:rPr lang="en-US" altLang="zh-CN" sz="2100" dirty="0" err="1"/>
              <a:t>nmtoken</a:t>
            </a:r>
            <a:r>
              <a:rPr lang="en-US" altLang="zh-CN" sz="2100" dirty="0"/>
              <a:t>" </a:t>
            </a:r>
          </a:p>
          <a:p>
            <a:pPr marL="442913" indent="0" fontAlgn="auto">
              <a:lnSpc>
                <a:spcPct val="80000"/>
              </a:lnSpc>
              <a:spcBef>
                <a:spcPts val="999"/>
              </a:spcBef>
              <a:buFont typeface="Arial" panose="020B0604020202020204" pitchFamily="34" charset="0"/>
              <a:buNone/>
              <a:defRPr/>
            </a:pPr>
            <a:r>
              <a:rPr lang="en-US" altLang="zh-CN" sz="2100" dirty="0"/>
              <a:t>                        </a:t>
            </a:r>
            <a:r>
              <a:rPr lang="en-US" altLang="zh-CN" sz="2100" dirty="0" err="1"/>
              <a:t>parameterOrder</a:t>
            </a:r>
            <a:r>
              <a:rPr lang="en-US" altLang="zh-CN" sz="2100" dirty="0"/>
              <a:t>="</a:t>
            </a:r>
            <a:r>
              <a:rPr lang="en-US" altLang="zh-CN" sz="2100" dirty="0" err="1"/>
              <a:t>nmtokens</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wsdl:output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wsdl:input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wsdl:fault</a:t>
            </a:r>
            <a:r>
              <a:rPr lang="en-US" altLang="zh-CN" sz="2100" dirty="0"/>
              <a:t> name="</a:t>
            </a:r>
            <a:r>
              <a:rPr lang="en-US" altLang="zh-CN" sz="2100" dirty="0" err="1"/>
              <a:t>nmtoken</a:t>
            </a:r>
            <a:r>
              <a:rPr lang="en-US" altLang="zh-CN" sz="2100" dirty="0"/>
              <a:t>" message="</a:t>
            </a:r>
            <a:r>
              <a:rPr lang="en-US" altLang="zh-CN" sz="2100" dirty="0" err="1"/>
              <a:t>qname</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wsdl:operation</a:t>
            </a:r>
            <a:r>
              <a:rPr lang="en-US" altLang="zh-CN" sz="2100" dirty="0"/>
              <a:t>&gt;</a:t>
            </a:r>
          </a:p>
          <a:p>
            <a:pPr marL="442913" indent="0" fontAlgn="auto">
              <a:lnSpc>
                <a:spcPct val="80000"/>
              </a:lnSpc>
              <a:spcBef>
                <a:spcPts val="999"/>
              </a:spcBef>
              <a:buFont typeface="Arial" panose="020B0604020202020204" pitchFamily="34" charset="0"/>
              <a:buNone/>
              <a:defRPr/>
            </a:pPr>
            <a:r>
              <a:rPr lang="en-US" altLang="zh-CN" sz="2100" dirty="0"/>
              <a:t>    &lt;/</a:t>
            </a:r>
            <a:r>
              <a:rPr lang="en-US" altLang="zh-CN" sz="2100" dirty="0" err="1"/>
              <a:t>wsdl:portType</a:t>
            </a:r>
            <a:r>
              <a:rPr lang="en-US" altLang="zh-CN" sz="2100" dirty="0"/>
              <a:t> &gt;</a:t>
            </a:r>
          </a:p>
          <a:p>
            <a:pPr marL="442913" indent="0" fontAlgn="auto">
              <a:lnSpc>
                <a:spcPct val="80000"/>
              </a:lnSpc>
              <a:spcBef>
                <a:spcPts val="999"/>
              </a:spcBef>
              <a:buFont typeface="Arial" panose="020B0604020202020204" pitchFamily="34" charset="0"/>
              <a:buNone/>
              <a:defRPr/>
            </a:pPr>
            <a:r>
              <a:rPr lang="en-US" altLang="zh-CN" sz="2100" dirty="0"/>
              <a:t>&lt;/</a:t>
            </a:r>
            <a:r>
              <a:rPr lang="en-US" altLang="zh-CN" sz="2100" dirty="0" err="1"/>
              <a:t>wsdl:definitions</a:t>
            </a:r>
            <a:r>
              <a:rPr lang="en-US" altLang="zh-CN" sz="2100" dirty="0"/>
              <a:t>&gt;</a:t>
            </a:r>
            <a:endParaRPr sz="2100" dirty="0"/>
          </a:p>
        </p:txBody>
      </p:sp>
      <p:sp>
        <p:nvSpPr>
          <p:cNvPr id="4" name="Rectangle 2">
            <a:extLst>
              <a:ext uri="{FF2B5EF4-FFF2-40B4-BE49-F238E27FC236}">
                <a16:creationId xmlns:a16="http://schemas.microsoft.com/office/drawing/2014/main" xmlns="" id="{BE320936-3058-4C2A-AFFC-E6F802101A51}"/>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xmlns="" id="{323A6C16-A943-4C2A-B356-5AE9C357DAAE}"/>
              </a:ext>
            </a:extLst>
          </p:cNvPr>
          <p:cNvSpPr>
            <a:spLocks noGrp="1" noChangeArrowheads="1"/>
          </p:cNvSpPr>
          <p:nvPr>
            <p:ph idx="1"/>
          </p:nvPr>
        </p:nvSpPr>
        <p:spPr>
          <a:xfrm>
            <a:off x="1143000" y="1066800"/>
            <a:ext cx="10439400" cy="5181600"/>
          </a:xfrm>
        </p:spPr>
        <p:txBody>
          <a:bodyPr rtlCol="0">
            <a:normAutofit lnSpcReduction="10000"/>
          </a:bodyPr>
          <a:lstStyle/>
          <a:p>
            <a:pPr marL="0" indent="0" fontAlgn="auto">
              <a:lnSpc>
                <a:spcPct val="80000"/>
              </a:lnSpc>
              <a:spcBef>
                <a:spcPts val="999"/>
              </a:spcBef>
              <a:buFont typeface="Arial" panose="020B0604020202020204" pitchFamily="34" charset="0"/>
              <a:buNone/>
              <a:defRPr/>
            </a:pPr>
            <a:endParaRPr lang="en-US" altLang="zh-CN" sz="1050" dirty="0"/>
          </a:p>
          <a:p>
            <a:pPr marL="0" indent="0" fontAlgn="auto">
              <a:lnSpc>
                <a:spcPct val="80000"/>
              </a:lnSpc>
              <a:spcBef>
                <a:spcPts val="999"/>
              </a:spcBef>
              <a:buFont typeface="Arial" panose="020B0604020202020204" pitchFamily="34" charset="0"/>
              <a:buNone/>
              <a:defRPr/>
            </a:pPr>
            <a:r>
              <a:rPr sz="2600" dirty="0">
                <a:solidFill>
                  <a:schemeClr val="accent1"/>
                </a:solidFill>
                <a:latin typeface="微软雅黑" panose="020B0503020204020204" pitchFamily="34" charset="-122"/>
              </a:rPr>
              <a:t>通知操作 </a:t>
            </a:r>
            <a:endParaRPr lang="en-US" altLang="zh-CN" sz="2600" dirty="0">
              <a:solidFill>
                <a:schemeClr val="accent1"/>
              </a:solidFill>
              <a:latin typeface="微软雅黑" panose="020B0503020204020204" pitchFamily="34" charset="-122"/>
            </a:endParaRPr>
          </a:p>
          <a:p>
            <a:pPr fontAlgn="auto">
              <a:lnSpc>
                <a:spcPct val="80000"/>
              </a:lnSpc>
              <a:spcBef>
                <a:spcPts val="999"/>
              </a:spcBef>
              <a:defRPr/>
            </a:pPr>
            <a:r>
              <a:rPr sz="2600" dirty="0"/>
              <a:t>通知操作语法</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 .... &gt;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 &gt; *</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 name="</a:t>
            </a:r>
            <a:r>
              <a:rPr lang="en-US" altLang="zh-CN" sz="2600" dirty="0" err="1"/>
              <a:t>nmtoken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wsdl:output</a:t>
            </a:r>
            <a:r>
              <a:rPr lang="en-US" altLang="zh-CN" sz="2600" dirty="0"/>
              <a:t> name="</a:t>
            </a:r>
            <a:r>
              <a:rPr lang="en-US" altLang="zh-CN" sz="2600" dirty="0" err="1"/>
              <a:t>nmtoken</a:t>
            </a:r>
            <a:r>
              <a:rPr lang="en-US" altLang="zh-CN" sz="2600" dirty="0"/>
              <a:t>"? </a:t>
            </a:r>
          </a:p>
          <a:p>
            <a:pPr marL="442913" indent="0" fontAlgn="auto">
              <a:lnSpc>
                <a:spcPct val="80000"/>
              </a:lnSpc>
              <a:spcBef>
                <a:spcPts val="999"/>
              </a:spcBef>
              <a:buFont typeface="Arial" panose="020B0604020202020204" pitchFamily="34" charset="0"/>
              <a:buNone/>
              <a:defRPr/>
            </a:pPr>
            <a:r>
              <a:rPr lang="en-US" altLang="zh-CN" sz="2600" dirty="0"/>
              <a:t>                      message="</a:t>
            </a:r>
            <a:r>
              <a:rPr lang="en-US" altLang="zh-CN" sz="2600" dirty="0" err="1"/>
              <a:t>qname</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wsdl:operation</a:t>
            </a:r>
            <a:r>
              <a:rPr lang="en-US" altLang="zh-CN" sz="2600" dirty="0"/>
              <a:t>&gt;</a:t>
            </a:r>
          </a:p>
          <a:p>
            <a:pPr marL="442913" indent="0" fontAlgn="auto">
              <a:lnSpc>
                <a:spcPct val="80000"/>
              </a:lnSpc>
              <a:spcBef>
                <a:spcPts val="999"/>
              </a:spcBef>
              <a:buFont typeface="Arial" panose="020B0604020202020204" pitchFamily="34" charset="0"/>
              <a:buNone/>
              <a:defRPr/>
            </a:pPr>
            <a:r>
              <a:rPr lang="en-US" altLang="zh-CN" sz="2600" dirty="0"/>
              <a:t>   &lt;/</a:t>
            </a:r>
            <a:r>
              <a:rPr lang="en-US" altLang="zh-CN" sz="2600" dirty="0" err="1"/>
              <a:t>wsdl:portType</a:t>
            </a:r>
            <a:r>
              <a:rPr lang="en-US" altLang="zh-CN" sz="2600" dirty="0"/>
              <a:t> &gt;</a:t>
            </a:r>
          </a:p>
          <a:p>
            <a:pPr marL="442913" indent="0" fontAlgn="auto">
              <a:lnSpc>
                <a:spcPct val="80000"/>
              </a:lnSpc>
              <a:spcBef>
                <a:spcPts val="999"/>
              </a:spcBef>
              <a:buFont typeface="Arial" panose="020B0604020202020204" pitchFamily="34" charset="0"/>
              <a:buNone/>
              <a:defRPr/>
            </a:pPr>
            <a:r>
              <a:rPr lang="en-US" altLang="zh-CN" sz="2600" dirty="0"/>
              <a:t>&lt;/</a:t>
            </a:r>
            <a:r>
              <a:rPr lang="en-US" altLang="zh-CN" sz="2600" dirty="0" err="1"/>
              <a:t>wsdl:definitions</a:t>
            </a:r>
            <a:r>
              <a:rPr lang="en-US" altLang="zh-CN" sz="2600" dirty="0"/>
              <a:t>&gt;</a:t>
            </a:r>
            <a:endParaRPr dirty="0"/>
          </a:p>
        </p:txBody>
      </p:sp>
      <p:sp>
        <p:nvSpPr>
          <p:cNvPr id="4" name="Rectangle 2">
            <a:extLst>
              <a:ext uri="{FF2B5EF4-FFF2-40B4-BE49-F238E27FC236}">
                <a16:creationId xmlns:a16="http://schemas.microsoft.com/office/drawing/2014/main" xmlns="" id="{7D9B6C8C-C58A-4CF5-A491-8701EA3C55C4}"/>
              </a:ext>
            </a:extLst>
          </p:cNvPr>
          <p:cNvSpPr txBox="1">
            <a:spLocks noGrp="1" noChangeArrowheads="1"/>
          </p:cNvSpPr>
          <p:nvPr>
            <p:ph type="title"/>
          </p:nvPr>
        </p:nvSpPr>
        <p:spPr bwMode="auto">
          <a:xfrm>
            <a:off x="1436688" y="365125"/>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200" dirty="0">
                <a:latin typeface="Times New Roman" panose="02020603050405020304" pitchFamily="18" charset="0"/>
                <a:ea typeface="微软雅黑" panose="020B0503020204020204" pitchFamily="34" charset="-122"/>
              </a:rPr>
              <a:t>6.1 Web Service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BB8D1BAE-0AFB-40C7-9AFF-52DA346B6F82}"/>
              </a:ext>
            </a:extLst>
          </p:cNvPr>
          <p:cNvSpPr>
            <a:spLocks noGrp="1" noChangeArrowheads="1"/>
          </p:cNvSpPr>
          <p:nvPr>
            <p:ph type="title"/>
          </p:nvPr>
        </p:nvSpPr>
        <p:spPr>
          <a:xfrm>
            <a:off x="990600" y="11430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是什么？</a:t>
            </a:r>
          </a:p>
        </p:txBody>
      </p:sp>
      <p:sp>
        <p:nvSpPr>
          <p:cNvPr id="14339" name="Rectangle 3">
            <a:extLst>
              <a:ext uri="{FF2B5EF4-FFF2-40B4-BE49-F238E27FC236}">
                <a16:creationId xmlns:a16="http://schemas.microsoft.com/office/drawing/2014/main" xmlns="" id="{1BA9C175-3285-4D33-BC99-79BF8C7E17A7}"/>
              </a:ext>
            </a:extLst>
          </p:cNvPr>
          <p:cNvSpPr>
            <a:spLocks noGrp="1" noChangeArrowheads="1"/>
          </p:cNvSpPr>
          <p:nvPr>
            <p:ph idx="1"/>
          </p:nvPr>
        </p:nvSpPr>
        <p:spPr>
          <a:xfrm>
            <a:off x="838200" y="1143000"/>
            <a:ext cx="10972800" cy="5349875"/>
          </a:xfrm>
          <a:ln>
            <a:miter lim="800000"/>
            <a:headEnd/>
            <a:tailEnd/>
          </a:ln>
        </p:spPr>
        <p:txBody>
          <a:bodyPr/>
          <a:lstStyle/>
          <a:p>
            <a:pPr defTabSz="912813"/>
            <a:endParaRPr lang="en-US" altLang="zh-CN" sz="2000"/>
          </a:p>
          <a:p>
            <a:pPr defTabSz="912813"/>
            <a:r>
              <a:rPr lang="en-US" altLang="zh-CN" sz="2000"/>
              <a:t>SOAP </a:t>
            </a:r>
            <a:r>
              <a:rPr sz="2000"/>
              <a:t>是一种轻量级协议，用于在分散型、分布式环境中交换结构化信息。 </a:t>
            </a:r>
            <a:r>
              <a:rPr lang="en-US" altLang="zh-CN" sz="2000"/>
              <a:t>SOAP </a:t>
            </a:r>
            <a:r>
              <a:rPr sz="2000"/>
              <a:t>利用 </a:t>
            </a:r>
            <a:r>
              <a:rPr lang="en-US" altLang="zh-CN" sz="2000"/>
              <a:t>XML </a:t>
            </a:r>
            <a:r>
              <a:rPr sz="2000"/>
              <a:t>技术定义一种可扩展的消息处理框架，它提供了一种可通过多种底层协议进行交换的消息结构。 这种框架的设计思想是要独立于任何一种特定的编程模型和其他特定实现的语义。</a:t>
            </a:r>
          </a:p>
          <a:p>
            <a:pPr defTabSz="912813"/>
            <a:r>
              <a:rPr lang="en-US" altLang="zh-CN" sz="2000"/>
              <a:t>SOAP</a:t>
            </a:r>
            <a:r>
              <a:rPr sz="2000"/>
              <a:t>的概念最初来自于</a:t>
            </a:r>
            <a:r>
              <a:rPr lang="en-US" altLang="zh-CN" sz="2000"/>
              <a:t> Microsoft and Userland software</a:t>
            </a:r>
            <a:r>
              <a:rPr sz="2000"/>
              <a:t>，它已经演化了好几代</a:t>
            </a:r>
            <a:r>
              <a:rPr lang="en-US" altLang="zh-CN" sz="2000"/>
              <a:t>; </a:t>
            </a:r>
            <a:r>
              <a:rPr sz="2000"/>
              <a:t>当前最新的规范是</a:t>
            </a:r>
            <a:r>
              <a:rPr lang="en-US" altLang="zh-CN" sz="2000"/>
              <a:t>SOAP 2.0</a:t>
            </a:r>
            <a:r>
              <a:rPr sz="2000"/>
              <a:t>。由</a:t>
            </a:r>
            <a:r>
              <a:rPr lang="en-US" altLang="zh-CN" sz="2000"/>
              <a:t>W3C</a:t>
            </a:r>
            <a:r>
              <a:rPr sz="2000"/>
              <a:t>组织制定。</a:t>
            </a:r>
          </a:p>
        </p:txBody>
      </p:sp>
      <p:pic>
        <p:nvPicPr>
          <p:cNvPr id="14340" name="Picture 5" descr="understandsoap_01">
            <a:extLst>
              <a:ext uri="{FF2B5EF4-FFF2-40B4-BE49-F238E27FC236}">
                <a16:creationId xmlns:a16="http://schemas.microsoft.com/office/drawing/2014/main" xmlns="" id="{3ABDEAEE-E9A5-4E55-B87E-7A3172013BC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14800" y="4495800"/>
            <a:ext cx="4648200" cy="187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1" name="Rectangle 2">
            <a:extLst>
              <a:ext uri="{FF2B5EF4-FFF2-40B4-BE49-F238E27FC236}">
                <a16:creationId xmlns:a16="http://schemas.microsoft.com/office/drawing/2014/main" xmlns="" id="{F2AE1492-6883-4FBB-AB3C-BE705048BF53}"/>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9BF907B1-7E83-4E0E-9F43-1CD07B30E45F}"/>
              </a:ext>
            </a:extLst>
          </p:cNvPr>
          <p:cNvSpPr>
            <a:spLocks noGrp="1" noChangeArrowheads="1"/>
          </p:cNvSpPr>
          <p:nvPr>
            <p:ph type="title"/>
          </p:nvPr>
        </p:nvSpPr>
        <p:spPr>
          <a:xfrm>
            <a:off x="1066800" y="1371600"/>
            <a:ext cx="9917113" cy="603250"/>
          </a:xfrm>
        </p:spPr>
        <p:txBody>
          <a:bodyPr/>
          <a:lstStyle/>
          <a:p>
            <a:pPr defTabSz="912813"/>
            <a:r>
              <a:rPr altLang="zh-CN">
                <a:solidFill>
                  <a:schemeClr val="accent1"/>
                </a:solidFill>
                <a:ea typeface="微软雅黑" panose="020B0503020204020204" pitchFamily="34" charset="-122"/>
              </a:rPr>
              <a:t>SOAP</a:t>
            </a:r>
          </a:p>
        </p:txBody>
      </p:sp>
      <p:sp>
        <p:nvSpPr>
          <p:cNvPr id="16387" name="Rectangle 3">
            <a:extLst>
              <a:ext uri="{FF2B5EF4-FFF2-40B4-BE49-F238E27FC236}">
                <a16:creationId xmlns:a16="http://schemas.microsoft.com/office/drawing/2014/main" xmlns="" id="{E6DB7159-D786-486E-8D75-CBFC284FC348}"/>
              </a:ext>
            </a:extLst>
          </p:cNvPr>
          <p:cNvSpPr>
            <a:spLocks noGrp="1" noChangeArrowheads="1"/>
          </p:cNvSpPr>
          <p:nvPr>
            <p:ph idx="1"/>
          </p:nvPr>
        </p:nvSpPr>
        <p:spPr>
          <a:xfrm>
            <a:off x="838200" y="1152525"/>
            <a:ext cx="10515600" cy="5407025"/>
          </a:xfrm>
          <a:ln>
            <a:miter lim="800000"/>
            <a:headEnd/>
            <a:tailEnd/>
          </a:ln>
        </p:spPr>
        <p:txBody>
          <a:bodyPr/>
          <a:lstStyle/>
          <a:p>
            <a:pPr defTabSz="912813"/>
            <a:endParaRPr lang="en-US" altLang="zh-CN" dirty="0"/>
          </a:p>
          <a:p>
            <a:pPr defTabSz="912813"/>
            <a:r>
              <a:rPr lang="en-US" altLang="zh-CN" dirty="0"/>
              <a:t>SOAP</a:t>
            </a:r>
            <a:r>
              <a:rPr dirty="0"/>
              <a:t>被广泛地认为是新一代跨平台和跨语言的分布式计算机应用的基础框架。</a:t>
            </a:r>
            <a:endParaRPr lang="en-US" altLang="zh-CN" dirty="0"/>
          </a:p>
          <a:p>
            <a:pPr defTabSz="912813"/>
            <a:r>
              <a:rPr lang="en-US" altLang="zh-CN" dirty="0"/>
              <a:t>SOAP 1.1</a:t>
            </a:r>
            <a:r>
              <a:rPr dirty="0"/>
              <a:t>只支持</a:t>
            </a:r>
            <a:r>
              <a:rPr lang="en-US" altLang="zh-CN" dirty="0"/>
              <a:t>HTTP POST</a:t>
            </a:r>
            <a:r>
              <a:rPr dirty="0"/>
              <a:t>方式向终端提交请求。</a:t>
            </a:r>
          </a:p>
          <a:p>
            <a:pPr defTabSz="912813"/>
            <a:r>
              <a:rPr lang="en-US" altLang="zh-CN" dirty="0"/>
              <a:t>SOAP 1.2</a:t>
            </a:r>
            <a:r>
              <a:rPr dirty="0"/>
              <a:t>支持</a:t>
            </a:r>
            <a:r>
              <a:rPr lang="en-US" altLang="zh-CN" dirty="0"/>
              <a:t>HTTP POST</a:t>
            </a:r>
            <a:r>
              <a:rPr dirty="0"/>
              <a:t>和</a:t>
            </a:r>
            <a:r>
              <a:rPr lang="en-US" altLang="zh-CN" dirty="0"/>
              <a:t>GET</a:t>
            </a:r>
            <a:r>
              <a:rPr dirty="0"/>
              <a:t>两种方式。</a:t>
            </a:r>
          </a:p>
        </p:txBody>
      </p:sp>
      <p:sp>
        <p:nvSpPr>
          <p:cNvPr id="16388" name="Rectangle 2">
            <a:extLst>
              <a:ext uri="{FF2B5EF4-FFF2-40B4-BE49-F238E27FC236}">
                <a16:creationId xmlns:a16="http://schemas.microsoft.com/office/drawing/2014/main" xmlns="" id="{AE4142D1-FBA4-4ABD-80D5-D4F905F1D53E}"/>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CCEB4362-9081-4C4B-9234-DDBAA15A9081}"/>
              </a:ext>
            </a:extLst>
          </p:cNvPr>
          <p:cNvSpPr>
            <a:spLocks noGrp="1" noChangeArrowheads="1"/>
          </p:cNvSpPr>
          <p:nvPr>
            <p:ph type="title"/>
          </p:nvPr>
        </p:nvSpPr>
        <p:spPr>
          <a:xfrm>
            <a:off x="609600" y="1384300"/>
            <a:ext cx="9917113" cy="603250"/>
          </a:xfrm>
        </p:spPr>
        <p:txBody>
          <a:bodyPr/>
          <a:lstStyle/>
          <a:p>
            <a:pPr defTabSz="912813"/>
            <a:r>
              <a:rPr lang="zh-CN" altLang="en-US" sz="2400">
                <a:solidFill>
                  <a:schemeClr val="accent1"/>
                </a:solidFill>
                <a:latin typeface="微软雅黑" panose="020B0503020204020204" pitchFamily="34" charset="-122"/>
                <a:ea typeface="微软雅黑" panose="020B0503020204020204" pitchFamily="34" charset="-122"/>
              </a:rPr>
              <a:t>四个主要组成部分</a:t>
            </a:r>
          </a:p>
        </p:txBody>
      </p:sp>
      <p:sp>
        <p:nvSpPr>
          <p:cNvPr id="12291" name="Rectangle 3">
            <a:extLst>
              <a:ext uri="{FF2B5EF4-FFF2-40B4-BE49-F238E27FC236}">
                <a16:creationId xmlns:a16="http://schemas.microsoft.com/office/drawing/2014/main" xmlns="" id="{098EE028-01F1-48D8-854C-7BBA6586008D}"/>
              </a:ext>
            </a:extLst>
          </p:cNvPr>
          <p:cNvSpPr>
            <a:spLocks noGrp="1" noChangeArrowheads="1"/>
          </p:cNvSpPr>
          <p:nvPr>
            <p:ph idx="1"/>
          </p:nvPr>
        </p:nvSpPr>
        <p:spPr>
          <a:xfrm>
            <a:off x="457200" y="1371600"/>
            <a:ext cx="11277600" cy="4876800"/>
          </a:xfrm>
        </p:spPr>
        <p:txBody>
          <a:bodyPr rtlCol="0">
            <a:normAutofit fontScale="92500"/>
          </a:bodyPr>
          <a:lstStyle/>
          <a:p>
            <a:pPr fontAlgn="auto">
              <a:lnSpc>
                <a:spcPct val="100000"/>
              </a:lnSpc>
              <a:spcBef>
                <a:spcPts val="999"/>
              </a:spcBef>
              <a:defRPr/>
            </a:pPr>
            <a:endParaRPr lang="en-US" altLang="zh-CN" sz="2800"/>
          </a:p>
          <a:p>
            <a:pPr fontAlgn="auto">
              <a:lnSpc>
                <a:spcPct val="100000"/>
              </a:lnSpc>
              <a:spcBef>
                <a:spcPts val="999"/>
              </a:spcBef>
              <a:defRPr/>
            </a:pPr>
            <a:r>
              <a:rPr lang="en-US" altLang="zh-CN" sz="2800"/>
              <a:t>SOAP</a:t>
            </a:r>
            <a:r>
              <a:rPr sz="2800"/>
              <a:t>是一个基于</a:t>
            </a:r>
            <a:r>
              <a:rPr lang="en-US" altLang="zh-CN" sz="2800"/>
              <a:t>XML</a:t>
            </a:r>
            <a:r>
              <a:rPr sz="2800"/>
              <a:t>的轻量级规范，其主要使用在分布式系统中，由下面几个部分组成</a:t>
            </a:r>
            <a:r>
              <a:rPr lang="en-US" altLang="zh-CN" sz="2800"/>
              <a:t>:</a:t>
            </a:r>
          </a:p>
          <a:p>
            <a:pPr marL="685827" lvl="1" indent="-228460" defTabSz="913838" eaLnBrk="1" fontAlgn="auto" hangingPunct="1">
              <a:lnSpc>
                <a:spcPct val="100000"/>
              </a:lnSpc>
              <a:spcBef>
                <a:spcPts val="501"/>
              </a:spcBef>
              <a:defRPr/>
            </a:pPr>
            <a:r>
              <a:rPr lang="en-US" altLang="zh-CN" sz="2400"/>
              <a:t>SOAP</a:t>
            </a:r>
            <a:r>
              <a:rPr sz="2400"/>
              <a:t>封装结构定义了一个整体框架用来表示消息中包含什么内容，谁来处理这些内容以及这些内容是可选的或是必需的。</a:t>
            </a:r>
          </a:p>
          <a:p>
            <a:pPr marL="685827" lvl="1" indent="-228460" defTabSz="913838" eaLnBrk="1" fontAlgn="auto" hangingPunct="1">
              <a:lnSpc>
                <a:spcPct val="100000"/>
              </a:lnSpc>
              <a:spcBef>
                <a:spcPts val="501"/>
              </a:spcBef>
              <a:defRPr/>
            </a:pPr>
            <a:r>
              <a:rPr lang="en-US" altLang="zh-CN" sz="2400"/>
              <a:t>SOAP</a:t>
            </a:r>
            <a:r>
              <a:rPr sz="2400"/>
              <a:t>编码规则定义了用以交换应用程序定义的数据类型的实例的一系列机制。</a:t>
            </a:r>
          </a:p>
          <a:p>
            <a:pPr marL="685827" lvl="1" indent="-228460" defTabSz="913838" eaLnBrk="1" fontAlgn="auto" hangingPunct="1">
              <a:lnSpc>
                <a:spcPct val="100000"/>
              </a:lnSpc>
              <a:spcBef>
                <a:spcPts val="501"/>
              </a:spcBef>
              <a:defRPr/>
            </a:pPr>
            <a:r>
              <a:rPr lang="en-US" altLang="zh-CN" sz="2400"/>
              <a:t>SOAP RPC</a:t>
            </a:r>
            <a:r>
              <a:rPr sz="2400"/>
              <a:t>表示定义了一个用来表示远程过程调用和应答的协定。</a:t>
            </a:r>
          </a:p>
          <a:p>
            <a:pPr marL="685827" lvl="1" indent="-228460" defTabSz="913838" eaLnBrk="1" fontAlgn="auto" hangingPunct="1">
              <a:lnSpc>
                <a:spcPct val="100000"/>
              </a:lnSpc>
              <a:spcBef>
                <a:spcPts val="501"/>
              </a:spcBef>
              <a:defRPr/>
            </a:pPr>
            <a:r>
              <a:rPr sz="2400"/>
              <a:t>虽然这三个部分都作为</a:t>
            </a:r>
            <a:r>
              <a:rPr lang="en-US" altLang="zh-CN" sz="2400"/>
              <a:t>SOAP</a:t>
            </a:r>
            <a:r>
              <a:rPr sz="2400"/>
              <a:t>的一部分一起描述，但它们在功能上是相交的。特别的，封装和编码规则是在不同的名域中定义的。规范定义了</a:t>
            </a:r>
            <a:r>
              <a:rPr lang="en-US" altLang="zh-CN" sz="2400"/>
              <a:t>SOAP</a:t>
            </a:r>
            <a:r>
              <a:rPr sz="2400"/>
              <a:t>封装、</a:t>
            </a:r>
            <a:r>
              <a:rPr lang="en-US" altLang="zh-CN" sz="2400"/>
              <a:t>SOAP</a:t>
            </a:r>
            <a:r>
              <a:rPr sz="2400"/>
              <a:t>编码规则和</a:t>
            </a:r>
            <a:r>
              <a:rPr lang="en-US" altLang="zh-CN" sz="2400"/>
              <a:t>SOAP-RPC</a:t>
            </a:r>
            <a:r>
              <a:rPr sz="2400"/>
              <a:t>协定之外，这个规范还定义了</a:t>
            </a:r>
            <a:r>
              <a:rPr lang="en-US" altLang="zh-CN" sz="2400"/>
              <a:t>SOAP</a:t>
            </a:r>
            <a:r>
              <a:rPr sz="2400"/>
              <a:t>和其他协议的绑定，描述了在有或没有</a:t>
            </a:r>
            <a:r>
              <a:rPr lang="en-US" altLang="zh-CN" sz="2400"/>
              <a:t>HTTP</a:t>
            </a:r>
            <a:r>
              <a:rPr sz="2400"/>
              <a:t>扩展框架的情况下，</a:t>
            </a:r>
            <a:r>
              <a:rPr lang="en-US" altLang="zh-CN" sz="2400"/>
              <a:t>SOAP</a:t>
            </a:r>
            <a:r>
              <a:rPr sz="2400"/>
              <a:t>消息如何包含在消息中被传送。</a:t>
            </a:r>
            <a:endParaRPr lang="en-US" altLang="zh-CN" sz="2400"/>
          </a:p>
        </p:txBody>
      </p:sp>
      <p:sp>
        <p:nvSpPr>
          <p:cNvPr id="18436" name="Rectangle 2">
            <a:extLst>
              <a:ext uri="{FF2B5EF4-FFF2-40B4-BE49-F238E27FC236}">
                <a16:creationId xmlns:a16="http://schemas.microsoft.com/office/drawing/2014/main" xmlns="" id="{7B1AEB23-40EC-40A4-8FA8-6532E0E6D4B7}"/>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043C9DD0-88BD-45D9-A544-76B377250DAC}"/>
              </a:ext>
            </a:extLst>
          </p:cNvPr>
          <p:cNvSpPr>
            <a:spLocks noGrp="1" noChangeArrowheads="1"/>
          </p:cNvSpPr>
          <p:nvPr>
            <p:ph type="title"/>
          </p:nvPr>
        </p:nvSpPr>
        <p:spPr>
          <a:xfrm>
            <a:off x="990600" y="1295400"/>
            <a:ext cx="9917113" cy="603250"/>
          </a:xfrm>
        </p:spPr>
        <p:txBody>
          <a:bodyPr/>
          <a:lstStyle/>
          <a:p>
            <a:pPr defTabSz="912813"/>
            <a:r>
              <a:rPr altLang="zh-CN" sz="2400">
                <a:solidFill>
                  <a:schemeClr val="accent1"/>
                </a:solidFill>
                <a:latin typeface="微软雅黑" panose="020B0503020204020204" pitchFamily="34" charset="-122"/>
                <a:ea typeface="微软雅黑" panose="020B0503020204020204" pitchFamily="34" charset="-122"/>
              </a:rPr>
              <a:t>SOAP</a:t>
            </a:r>
            <a:r>
              <a:rPr lang="zh-CN" altLang="en-US" sz="2400">
                <a:solidFill>
                  <a:schemeClr val="accent1"/>
                </a:solidFill>
                <a:latin typeface="微软雅黑" panose="020B0503020204020204" pitchFamily="34" charset="-122"/>
                <a:ea typeface="微软雅黑" panose="020B0503020204020204" pitchFamily="34" charset="-122"/>
              </a:rPr>
              <a:t>消息结构</a:t>
            </a:r>
          </a:p>
        </p:txBody>
      </p:sp>
      <p:sp>
        <p:nvSpPr>
          <p:cNvPr id="20483" name="内容占位符 4">
            <a:extLst>
              <a:ext uri="{FF2B5EF4-FFF2-40B4-BE49-F238E27FC236}">
                <a16:creationId xmlns:a16="http://schemas.microsoft.com/office/drawing/2014/main" xmlns="" id="{DE998FC8-94E4-40B0-BEF2-4D48CF190656}"/>
              </a:ext>
            </a:extLst>
          </p:cNvPr>
          <p:cNvSpPr>
            <a:spLocks noGrp="1"/>
          </p:cNvSpPr>
          <p:nvPr>
            <p:ph idx="1"/>
          </p:nvPr>
        </p:nvSpPr>
        <p:spPr>
          <a:xfrm>
            <a:off x="838200" y="1152525"/>
            <a:ext cx="10515600" cy="5407025"/>
          </a:xfrm>
          <a:ln>
            <a:miter lim="800000"/>
            <a:headEnd/>
            <a:tailEnd/>
          </a:ln>
        </p:spPr>
        <p:txBody>
          <a:bodyPr/>
          <a:lstStyle/>
          <a:p>
            <a:pPr defTabSz="912813"/>
            <a:endParaRPr lang="en-US" altLang="zh-CN"/>
          </a:p>
          <a:p>
            <a:pPr defTabSz="912813"/>
            <a:endParaRPr/>
          </a:p>
        </p:txBody>
      </p:sp>
      <p:pic>
        <p:nvPicPr>
          <p:cNvPr id="20484" name="Picture 4" descr="messagetree">
            <a:extLst>
              <a:ext uri="{FF2B5EF4-FFF2-40B4-BE49-F238E27FC236}">
                <a16:creationId xmlns:a16="http://schemas.microsoft.com/office/drawing/2014/main" xmlns="" id="{4D1AE2B7-0E9F-4EA6-B7A0-613FCACCC28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36650" y="2286000"/>
            <a:ext cx="9918700" cy="359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prstDash val="lgDash"/>
                <a:miter lim="800000"/>
                <a:headEnd/>
                <a:tailEnd/>
              </a14:hiddenLine>
            </a:ext>
          </a:extLst>
        </p:spPr>
      </p:pic>
      <p:sp>
        <p:nvSpPr>
          <p:cNvPr id="20485" name="Rectangle 2">
            <a:extLst>
              <a:ext uri="{FF2B5EF4-FFF2-40B4-BE49-F238E27FC236}">
                <a16:creationId xmlns:a16="http://schemas.microsoft.com/office/drawing/2014/main" xmlns="" id="{B33FE4F8-D946-4283-B42C-0C809ECADD7D}"/>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AF5C8363-9E4A-46A8-90C4-44F37C7F2CE0}"/>
              </a:ext>
            </a:extLst>
          </p:cNvPr>
          <p:cNvSpPr>
            <a:spLocks noGrp="1" noChangeArrowheads="1"/>
          </p:cNvSpPr>
          <p:nvPr>
            <p:ph type="title"/>
          </p:nvPr>
        </p:nvSpPr>
        <p:spPr>
          <a:xfrm>
            <a:off x="914400" y="1371600"/>
            <a:ext cx="9917113" cy="603250"/>
          </a:xfrm>
        </p:spPr>
        <p:txBody>
          <a:bodyPr/>
          <a:lstStyle/>
          <a:p>
            <a:pPr defTabSz="912813"/>
            <a:r>
              <a:rPr altLang="zh-CN">
                <a:solidFill>
                  <a:schemeClr val="accent1"/>
                </a:solidFill>
                <a:latin typeface="微软雅黑" panose="020B0503020204020204" pitchFamily="34" charset="-122"/>
                <a:ea typeface="微软雅黑" panose="020B0503020204020204" pitchFamily="34" charset="-122"/>
              </a:rPr>
              <a:t>SOAP</a:t>
            </a:r>
            <a:r>
              <a:rPr lang="zh-CN" altLang="en-US">
                <a:solidFill>
                  <a:schemeClr val="accent1"/>
                </a:solidFill>
                <a:latin typeface="微软雅黑" panose="020B0503020204020204" pitchFamily="34" charset="-122"/>
                <a:ea typeface="微软雅黑" panose="020B0503020204020204" pitchFamily="34" charset="-122"/>
              </a:rPr>
              <a:t>消息处理框架</a:t>
            </a:r>
          </a:p>
        </p:txBody>
      </p:sp>
      <p:sp>
        <p:nvSpPr>
          <p:cNvPr id="22531" name="Rectangle 3">
            <a:extLst>
              <a:ext uri="{FF2B5EF4-FFF2-40B4-BE49-F238E27FC236}">
                <a16:creationId xmlns:a16="http://schemas.microsoft.com/office/drawing/2014/main" xmlns="" id="{607B6175-AF85-4623-B2AB-0F97D954D105}"/>
              </a:ext>
            </a:extLst>
          </p:cNvPr>
          <p:cNvSpPr>
            <a:spLocks noGrp="1" noChangeArrowheads="1"/>
          </p:cNvSpPr>
          <p:nvPr>
            <p:ph idx="1"/>
          </p:nvPr>
        </p:nvSpPr>
        <p:spPr>
          <a:xfrm>
            <a:off x="838200" y="1152525"/>
            <a:ext cx="10515600" cy="5407025"/>
          </a:xfrm>
          <a:ln>
            <a:miter lim="800000"/>
            <a:headEnd/>
            <a:tailEnd/>
          </a:ln>
        </p:spPr>
        <p:txBody>
          <a:bodyPr/>
          <a:lstStyle/>
          <a:p>
            <a:pPr defTabSz="912813">
              <a:lnSpc>
                <a:spcPct val="80000"/>
              </a:lnSpc>
            </a:pPr>
            <a:endParaRPr lang="en-US" altLang="zh-CN" sz="2800" dirty="0"/>
          </a:p>
          <a:p>
            <a:pPr defTabSz="912813">
              <a:lnSpc>
                <a:spcPct val="80000"/>
              </a:lnSpc>
            </a:pPr>
            <a:endParaRPr lang="en-US" altLang="zh-CN" sz="2800" dirty="0"/>
          </a:p>
          <a:p>
            <a:pPr defTabSz="912813">
              <a:lnSpc>
                <a:spcPct val="80000"/>
              </a:lnSpc>
            </a:pPr>
            <a:r>
              <a:rPr lang="en-US" altLang="zh-CN" sz="2800" dirty="0"/>
              <a:t>SOAP </a:t>
            </a:r>
            <a:r>
              <a:rPr sz="2800" dirty="0"/>
              <a:t>规范的核心部分就是消息处理框架。 </a:t>
            </a:r>
            <a:r>
              <a:rPr lang="en-US" altLang="zh-CN" sz="2800" dirty="0"/>
              <a:t>SOAP </a:t>
            </a:r>
            <a:r>
              <a:rPr sz="2800" dirty="0"/>
              <a:t>消息处理框架定义了一整套 </a:t>
            </a:r>
            <a:r>
              <a:rPr lang="en-US" altLang="zh-CN" sz="2800" dirty="0"/>
              <a:t>XML </a:t>
            </a:r>
            <a:r>
              <a:rPr sz="2800" dirty="0"/>
              <a:t>元素，用以“封装”任意 </a:t>
            </a:r>
            <a:r>
              <a:rPr lang="en-US" altLang="zh-CN" sz="2800" dirty="0"/>
              <a:t>XML </a:t>
            </a:r>
            <a:r>
              <a:rPr sz="2800" dirty="0"/>
              <a:t>消息以便在系统之间传输。</a:t>
            </a:r>
          </a:p>
          <a:p>
            <a:pPr defTabSz="912813">
              <a:lnSpc>
                <a:spcPct val="80000"/>
              </a:lnSpc>
            </a:pPr>
            <a:r>
              <a:rPr sz="2800" dirty="0"/>
              <a:t>该框架包括以下核心 </a:t>
            </a:r>
            <a:r>
              <a:rPr lang="en-US" altLang="zh-CN" sz="2800" dirty="0"/>
              <a:t>XML </a:t>
            </a:r>
            <a:r>
              <a:rPr sz="2800" dirty="0"/>
              <a:t>元素： </a:t>
            </a:r>
            <a:r>
              <a:rPr lang="en-US" altLang="zh-CN" sz="2800" dirty="0"/>
              <a:t>Envelope</a:t>
            </a:r>
            <a:r>
              <a:rPr sz="2800" dirty="0"/>
              <a:t>、</a:t>
            </a:r>
            <a:r>
              <a:rPr lang="en-US" altLang="zh-CN" sz="2800" dirty="0"/>
              <a:t>Header</a:t>
            </a:r>
            <a:r>
              <a:rPr sz="2800" dirty="0"/>
              <a:t>、</a:t>
            </a:r>
            <a:r>
              <a:rPr lang="en-US" altLang="zh-CN" sz="2800" dirty="0"/>
              <a:t>Body </a:t>
            </a:r>
            <a:r>
              <a:rPr sz="2800" dirty="0"/>
              <a:t>和 </a:t>
            </a:r>
            <a:r>
              <a:rPr lang="en-US" altLang="zh-CN" sz="2800" dirty="0"/>
              <a:t>Fault</a:t>
            </a:r>
            <a:r>
              <a:rPr sz="2800" dirty="0"/>
              <a:t>，所有这些都来自 </a:t>
            </a:r>
            <a:r>
              <a:rPr lang="en-US" altLang="zh-CN" sz="2800" dirty="0"/>
              <a:t>SOAP 1.1 </a:t>
            </a:r>
            <a:r>
              <a:rPr sz="2800" dirty="0"/>
              <a:t>中的 </a:t>
            </a:r>
            <a:r>
              <a:rPr lang="en-US" altLang="zh-CN" sz="2800" b="1" dirty="0"/>
              <a:t>http://schemas.xmlsoap.org/soap/envelope/ </a:t>
            </a:r>
            <a:r>
              <a:rPr sz="2800" dirty="0"/>
              <a:t>命名空间。 以下代码中提供了 </a:t>
            </a:r>
            <a:r>
              <a:rPr lang="en-US" altLang="zh-CN" sz="2800" dirty="0"/>
              <a:t>SOAP 1.1 </a:t>
            </a:r>
            <a:r>
              <a:rPr sz="2800" dirty="0"/>
              <a:t>的完整 </a:t>
            </a:r>
            <a:r>
              <a:rPr lang="en-US" altLang="zh-CN" sz="2800" dirty="0"/>
              <a:t>XML </a:t>
            </a:r>
            <a:r>
              <a:rPr sz="2800" dirty="0"/>
              <a:t>架构定义，以供在阅读下文时参考。</a:t>
            </a:r>
          </a:p>
          <a:p>
            <a:pPr defTabSz="912813">
              <a:lnSpc>
                <a:spcPct val="80000"/>
              </a:lnSpc>
              <a:buFont typeface="Wingdings" panose="05000000000000000000" pitchFamily="2" charset="2"/>
              <a:buNone/>
            </a:pPr>
            <a:r>
              <a:rPr lang="en-US" altLang="zh-CN" sz="2800" dirty="0"/>
              <a:t>    </a:t>
            </a:r>
            <a:r>
              <a:rPr lang="en-US" altLang="zh-CN" sz="2800" b="1" dirty="0"/>
              <a:t>SOAP 1.1 XML </a:t>
            </a:r>
            <a:r>
              <a:rPr sz="2800" b="1" dirty="0"/>
              <a:t>架构定义</a:t>
            </a:r>
            <a:r>
              <a:rPr lang="en-US" altLang="zh-CN" sz="2800" b="1" dirty="0"/>
              <a:t>: </a:t>
            </a:r>
            <a:r>
              <a:rPr lang="en-US" altLang="zh-CN" sz="2800" dirty="0">
                <a:hlinkClick r:id="rId2" action="ppaction://hlinkfile"/>
              </a:rPr>
              <a:t>SOAP.xml</a:t>
            </a:r>
            <a:endParaRPr lang="en-US" altLang="zh-CN" sz="2800" dirty="0"/>
          </a:p>
        </p:txBody>
      </p:sp>
      <p:sp>
        <p:nvSpPr>
          <p:cNvPr id="22532" name="Rectangle 2">
            <a:extLst>
              <a:ext uri="{FF2B5EF4-FFF2-40B4-BE49-F238E27FC236}">
                <a16:creationId xmlns:a16="http://schemas.microsoft.com/office/drawing/2014/main" xmlns="" id="{9093A691-4F18-4FFC-A1D1-D15C86044399}"/>
              </a:ext>
            </a:extLst>
          </p:cNvPr>
          <p:cNvSpPr txBox="1">
            <a:spLocks noChangeArrowheads="1"/>
          </p:cNvSpPr>
          <p:nvPr/>
        </p:nvSpPr>
        <p:spPr bwMode="auto">
          <a:xfrm>
            <a:off x="1436688" y="239713"/>
            <a:ext cx="9917112" cy="603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48381" tIns="24190" rIns="48381" bIns="24190" anchor="ctr"/>
          <a:lstStyle>
            <a:lvl1pPr defTabSz="9128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9128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9128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4pPr>
            <a:lvl5pPr marL="2057400" indent="-228600" defTabSz="912813">
              <a:lnSpc>
                <a:spcPct val="90000"/>
              </a:lnSpc>
              <a:spcBef>
                <a:spcPts val="500"/>
              </a:spcBef>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1700">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9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rPr>
              <a:t>6.1 Web Service</a:t>
            </a:r>
          </a:p>
        </p:txBody>
      </p:sp>
    </p:spTree>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主题2" id="{C2C65BB6-74FE-42CA-BDA1-B35879356DD3}" vid="{6B62EFA2-E00C-4182-B87F-ADEFB57CF4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1868</Words>
  <Application>Microsoft Office PowerPoint</Application>
  <PresentationFormat>自定义</PresentationFormat>
  <Paragraphs>384</Paragraphs>
  <Slides>41</Slides>
  <Notes>8</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主题2</vt:lpstr>
      <vt:lpstr>Web Service</vt:lpstr>
      <vt:lpstr>6.1 Web Service (Why?)</vt:lpstr>
      <vt:lpstr>6.1 Web Service</vt:lpstr>
      <vt:lpstr> </vt:lpstr>
      <vt:lpstr>SOAP是什么？</vt:lpstr>
      <vt:lpstr>SOAP</vt:lpstr>
      <vt:lpstr>四个主要组成部分</vt:lpstr>
      <vt:lpstr>SOAP消息结构</vt:lpstr>
      <vt:lpstr>SOAP消息处理框架</vt:lpstr>
      <vt:lpstr>SOAP Envelope 的结构 </vt:lpstr>
      <vt:lpstr>SOAP Envelope 的结构</vt:lpstr>
      <vt:lpstr>封装版本模型</vt:lpstr>
      <vt:lpstr>Envelope元素</vt:lpstr>
      <vt:lpstr>讨论:</vt:lpstr>
      <vt:lpstr>Fault元素</vt:lpstr>
      <vt:lpstr>Fault元素</vt:lpstr>
      <vt:lpstr>SOAP 1.1 错误码</vt:lpstr>
      <vt:lpstr>Soap Header</vt:lpstr>
      <vt:lpstr>Soap Body</vt:lpstr>
      <vt:lpstr>协议绑定</vt:lpstr>
      <vt:lpstr>HTTP 绑定</vt:lpstr>
      <vt:lpstr>SOAP RPC绑定 </vt:lpstr>
      <vt:lpstr>SOAP RPC绑定</vt:lpstr>
      <vt:lpstr>SOAP RPC</vt:lpstr>
      <vt:lpstr>幻灯片 25</vt:lpstr>
      <vt:lpstr>WSDL描述web服务的三个基本属性：</vt:lpstr>
      <vt:lpstr>WSDL是什么？</vt:lpstr>
      <vt:lpstr>服务接口定义和服务实现定义</vt:lpstr>
      <vt:lpstr>服务接口定义和服务实现定义</vt:lpstr>
      <vt:lpstr>幻灯片 30</vt:lpstr>
      <vt:lpstr>幻灯片 31</vt:lpstr>
      <vt:lpstr> </vt:lpstr>
      <vt:lpstr>幻灯片 33</vt:lpstr>
      <vt:lpstr> </vt:lpstr>
      <vt:lpstr>幻灯片 35</vt:lpstr>
      <vt:lpstr>端口类型定义 </vt:lpstr>
      <vt:lpstr>6.1 Web Service</vt:lpstr>
      <vt:lpstr>6.1 Web Service</vt:lpstr>
      <vt:lpstr>6.1 Web Service</vt:lpstr>
      <vt:lpstr>6.1 Web Service</vt:lpstr>
      <vt:lpstr>6.1 Web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成真 孟</dc:creator>
  <cp:lastModifiedBy>Lindi</cp:lastModifiedBy>
  <cp:revision>32</cp:revision>
  <dcterms:created xsi:type="dcterms:W3CDTF">2019-03-09T02:25:22Z</dcterms:created>
  <dcterms:modified xsi:type="dcterms:W3CDTF">2019-03-14T05:59:53Z</dcterms:modified>
</cp:coreProperties>
</file>