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Default Extension="docx" ContentType="application/vnd.openxmlformats-officedocument.wordprocessingml.document"/>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385" r:id="rId2"/>
    <p:sldId id="572" r:id="rId3"/>
    <p:sldId id="544" r:id="rId4"/>
    <p:sldId id="612" r:id="rId5"/>
    <p:sldId id="613" r:id="rId6"/>
    <p:sldId id="614" r:id="rId7"/>
    <p:sldId id="615" r:id="rId8"/>
    <p:sldId id="616" r:id="rId9"/>
    <p:sldId id="617" r:id="rId10"/>
    <p:sldId id="618" r:id="rId11"/>
    <p:sldId id="619" r:id="rId12"/>
    <p:sldId id="620" r:id="rId13"/>
    <p:sldId id="621" r:id="rId14"/>
    <p:sldId id="622" r:id="rId15"/>
    <p:sldId id="623" r:id="rId16"/>
    <p:sldId id="624" r:id="rId17"/>
    <p:sldId id="625" r:id="rId18"/>
    <p:sldId id="626" r:id="rId19"/>
    <p:sldId id="627" r:id="rId20"/>
    <p:sldId id="628" r:id="rId21"/>
    <p:sldId id="630" r:id="rId22"/>
    <p:sldId id="629" r:id="rId23"/>
    <p:sldId id="631" r:id="rId24"/>
    <p:sldId id="632" r:id="rId25"/>
    <p:sldId id="633" r:id="rId26"/>
    <p:sldId id="634" r:id="rId27"/>
    <p:sldId id="635" r:id="rId28"/>
    <p:sldId id="636" r:id="rId29"/>
    <p:sldId id="637" r:id="rId30"/>
    <p:sldId id="638" r:id="rId31"/>
    <p:sldId id="639" r:id="rId32"/>
    <p:sldId id="640" r:id="rId33"/>
    <p:sldId id="641" r:id="rId34"/>
    <p:sldId id="642" r:id="rId35"/>
    <p:sldId id="643" r:id="rId36"/>
    <p:sldId id="64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384" r:id="rId55"/>
  </p:sldIdLst>
  <p:sldSz cx="9144000" cy="5143500" type="screen16x9"/>
  <p:notesSz cx="6858000" cy="9144000"/>
  <p:defaultTextStyle>
    <a:defPPr>
      <a:defRPr lang="zh-CN"/>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耀 秦" initials="耀" lastIdx="2" clrIdx="0">
    <p:extLst>
      <p:ext uri="{19B8F6BF-5375-455C-9EA6-DF929625EA0E}">
        <p15:presenceInfo xmlns:p15="http://schemas.microsoft.com/office/powerpoint/2012/main" xmlns="" userId="1f718a08b962e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279"/>
    <a:srgbClr val="424242"/>
    <a:srgbClr val="7A4A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152" autoAdjust="0"/>
  </p:normalViewPr>
  <p:slideViewPr>
    <p:cSldViewPr snapToGrid="0" snapToObjects="1">
      <p:cViewPr>
        <p:scale>
          <a:sx n="100" d="100"/>
          <a:sy n="100" d="100"/>
        </p:scale>
        <p:origin x="-974" y="-67"/>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5T20:46:16.174" idx="1">
    <p:pos x="10" y="10"/>
    <p:text/>
    <p:extLst>
      <p:ext uri="{C676402C-5697-4E1C-873F-D02D1690AC5C}">
        <p15:threadingInfo xmlns:p15="http://schemas.microsoft.com/office/powerpoint/2012/main" xmlns="" timeZoneBias="-480"/>
      </p:ext>
    </p:extLst>
  </p:cm>
  <p:cm authorId="1" dt="2019-03-05T20:46:30.766" idx="2">
    <p:pos x="146" y="146"/>
    <p:text/>
    <p:extLst>
      <p:ext uri="{C676402C-5697-4E1C-873F-D02D1690AC5C}">
        <p15:threadingInfo xmlns:p15="http://schemas.microsoft.com/office/powerpoint/2012/main" xmlns=""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05T20:46:16.174" idx="1">
    <p:pos x="10" y="10"/>
    <p:text/>
    <p:extLst>
      <p:ext uri="{C676402C-5697-4E1C-873F-D02D1690AC5C}">
        <p15:threadingInfo xmlns:p15="http://schemas.microsoft.com/office/powerpoint/2012/main" xmlns="" timeZoneBias="-480"/>
      </p:ext>
    </p:extLst>
  </p:cm>
  <p:cm authorId="1" dt="2019-03-05T20:46:30.766" idx="2">
    <p:pos x="146" y="146"/>
    <p:text/>
    <p:extLst>
      <p:ext uri="{C676402C-5697-4E1C-873F-D02D1690AC5C}">
        <p15:threadingInfo xmlns:p15="http://schemas.microsoft.com/office/powerpoint/2012/main" xmlns="" timeZoneBias="-4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2019/3/11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396" rtl="0" eaLnBrk="1" latinLnBrk="0" hangingPunct="1">
      <a:defRPr sz="900" kern="1200">
        <a:solidFill>
          <a:schemeClr val="tx1"/>
        </a:solidFill>
        <a:latin typeface="+mn-lt"/>
        <a:ea typeface="+mn-ea"/>
        <a:cs typeface="+mn-cs"/>
      </a:defRPr>
    </a:lvl1pPr>
    <a:lvl2pPr marL="342698" algn="l" defTabSz="685396" rtl="0" eaLnBrk="1" latinLnBrk="0" hangingPunct="1">
      <a:defRPr sz="900" kern="1200">
        <a:solidFill>
          <a:schemeClr val="tx1"/>
        </a:solidFill>
        <a:latin typeface="+mn-lt"/>
        <a:ea typeface="+mn-ea"/>
        <a:cs typeface="+mn-cs"/>
      </a:defRPr>
    </a:lvl2pPr>
    <a:lvl3pPr marL="685732" algn="l" defTabSz="685396" rtl="0" eaLnBrk="1" latinLnBrk="0" hangingPunct="1">
      <a:defRPr sz="900" kern="1200">
        <a:solidFill>
          <a:schemeClr val="tx1"/>
        </a:solidFill>
        <a:latin typeface="+mn-lt"/>
        <a:ea typeface="+mn-ea"/>
        <a:cs typeface="+mn-cs"/>
      </a:defRPr>
    </a:lvl3pPr>
    <a:lvl4pPr marL="1028430" algn="l" defTabSz="685396" rtl="0" eaLnBrk="1" latinLnBrk="0" hangingPunct="1">
      <a:defRPr sz="900" kern="1200">
        <a:solidFill>
          <a:schemeClr val="tx1"/>
        </a:solidFill>
        <a:latin typeface="+mn-lt"/>
        <a:ea typeface="+mn-ea"/>
        <a:cs typeface="+mn-cs"/>
      </a:defRPr>
    </a:lvl4pPr>
    <a:lvl5pPr marL="1371464" algn="l" defTabSz="685396" rtl="0" eaLnBrk="1" latinLnBrk="0" hangingPunct="1">
      <a:defRPr sz="900" kern="1200">
        <a:solidFill>
          <a:schemeClr val="tx1"/>
        </a:solidFill>
        <a:latin typeface="+mn-lt"/>
        <a:ea typeface="+mn-ea"/>
        <a:cs typeface="+mn-cs"/>
      </a:defRPr>
    </a:lvl5pPr>
    <a:lvl6pPr marL="1714162" algn="l" defTabSz="685396" rtl="0" eaLnBrk="1" latinLnBrk="0" hangingPunct="1">
      <a:defRPr sz="900" kern="1200">
        <a:solidFill>
          <a:schemeClr val="tx1"/>
        </a:solidFill>
        <a:latin typeface="+mn-lt"/>
        <a:ea typeface="+mn-ea"/>
        <a:cs typeface="+mn-cs"/>
      </a:defRPr>
    </a:lvl6pPr>
    <a:lvl7pPr marL="2057196" algn="l" defTabSz="685396" rtl="0" eaLnBrk="1" latinLnBrk="0" hangingPunct="1">
      <a:defRPr sz="900" kern="1200">
        <a:solidFill>
          <a:schemeClr val="tx1"/>
        </a:solidFill>
        <a:latin typeface="+mn-lt"/>
        <a:ea typeface="+mn-ea"/>
        <a:cs typeface="+mn-cs"/>
      </a:defRPr>
    </a:lvl7pPr>
    <a:lvl8pPr marL="2399894" algn="l" defTabSz="685396" rtl="0" eaLnBrk="1" latinLnBrk="0" hangingPunct="1">
      <a:defRPr sz="900" kern="1200">
        <a:solidFill>
          <a:schemeClr val="tx1"/>
        </a:solidFill>
        <a:latin typeface="+mn-lt"/>
        <a:ea typeface="+mn-ea"/>
        <a:cs typeface="+mn-cs"/>
      </a:defRPr>
    </a:lvl8pPr>
    <a:lvl9pPr marL="2742928" algn="l" defTabSz="68539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lang="zh-CN" altLang="en-US" dirty="0"/>
              <a:t>在如上图所示的一般的传统n层软件栈架构中，应用将输入（对于Web来说，就是GET、POST和cookie信息的集合）映射为对原始数据的请求，这些原始数据可能存在于数据库中。它们被转换为内存中的数据，并通过一些业务逻辑进行智能化处理。输出模块将针对显示对这些数据对象进行转换，变成HTML、JavaScript、CSS等。</a:t>
            </a:r>
          </a:p>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8</a:t>
            </a:fld>
            <a:endParaRPr kumimoji="1" lang="zh-CN" altLang="en-US"/>
          </a:p>
        </p:txBody>
      </p:sp>
    </p:spTree>
    <p:extLst>
      <p:ext uri="{BB962C8B-B14F-4D97-AF65-F5344CB8AC3E}">
        <p14:creationId xmlns:p14="http://schemas.microsoft.com/office/powerpoint/2010/main" xmlns="" val="1006226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17</a:t>
            </a:fld>
            <a:endParaRPr kumimoji="1" lang="zh-CN" altLang="en-US"/>
          </a:p>
        </p:txBody>
      </p:sp>
    </p:spTree>
    <p:extLst>
      <p:ext uri="{BB962C8B-B14F-4D97-AF65-F5344CB8AC3E}">
        <p14:creationId xmlns:p14="http://schemas.microsoft.com/office/powerpoint/2010/main" xmlns="" val="4109788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18</a:t>
            </a:fld>
            <a:endParaRPr kumimoji="1" lang="zh-CN" altLang="en-US"/>
          </a:p>
        </p:txBody>
      </p:sp>
    </p:spTree>
    <p:extLst>
      <p:ext uri="{BB962C8B-B14F-4D97-AF65-F5344CB8AC3E}">
        <p14:creationId xmlns:p14="http://schemas.microsoft.com/office/powerpoint/2010/main" xmlns="" val="3864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19</a:t>
            </a:fld>
            <a:endParaRPr kumimoji="1" lang="zh-CN" altLang="en-US"/>
          </a:p>
        </p:txBody>
      </p:sp>
    </p:spTree>
    <p:extLst>
      <p:ext uri="{BB962C8B-B14F-4D97-AF65-F5344CB8AC3E}">
        <p14:creationId xmlns:p14="http://schemas.microsoft.com/office/powerpoint/2010/main" xmlns="" val="3076753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20</a:t>
            </a:fld>
            <a:endParaRPr kumimoji="1" lang="zh-CN" altLang="en-US"/>
          </a:p>
        </p:txBody>
      </p:sp>
    </p:spTree>
    <p:extLst>
      <p:ext uri="{BB962C8B-B14F-4D97-AF65-F5344CB8AC3E}">
        <p14:creationId xmlns:p14="http://schemas.microsoft.com/office/powerpoint/2010/main" xmlns="" val="2768541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21</a:t>
            </a:fld>
            <a:endParaRPr kumimoji="1" lang="zh-CN" altLang="en-US"/>
          </a:p>
        </p:txBody>
      </p:sp>
    </p:spTree>
    <p:extLst>
      <p:ext uri="{BB962C8B-B14F-4D97-AF65-F5344CB8AC3E}">
        <p14:creationId xmlns:p14="http://schemas.microsoft.com/office/powerpoint/2010/main" xmlns="" val="2061800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22</a:t>
            </a:fld>
            <a:endParaRPr kumimoji="1" lang="zh-CN" altLang="en-US"/>
          </a:p>
        </p:txBody>
      </p:sp>
    </p:spTree>
    <p:extLst>
      <p:ext uri="{BB962C8B-B14F-4D97-AF65-F5344CB8AC3E}">
        <p14:creationId xmlns:p14="http://schemas.microsoft.com/office/powerpoint/2010/main" xmlns="" val="2322842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23</a:t>
            </a:fld>
            <a:endParaRPr kumimoji="1" lang="zh-CN" altLang="en-US"/>
          </a:p>
        </p:txBody>
      </p:sp>
    </p:spTree>
    <p:extLst>
      <p:ext uri="{BB962C8B-B14F-4D97-AF65-F5344CB8AC3E}">
        <p14:creationId xmlns:p14="http://schemas.microsoft.com/office/powerpoint/2010/main" xmlns="" val="3817839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24</a:t>
            </a:fld>
            <a:endParaRPr kumimoji="1" lang="zh-CN" altLang="en-US"/>
          </a:p>
        </p:txBody>
      </p:sp>
    </p:spTree>
    <p:extLst>
      <p:ext uri="{BB962C8B-B14F-4D97-AF65-F5344CB8AC3E}">
        <p14:creationId xmlns:p14="http://schemas.microsoft.com/office/powerpoint/2010/main" xmlns="" val="2371047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800" dirty="0"/>
              <a:t> </a:t>
            </a:r>
            <a:r>
              <a:rPr lang="zh-CN" altLang="zh-CN" sz="800" dirty="0"/>
              <a:t>我们一定要坚信特别是信息架构师更要坚信，处于大多数系统核心的是</a:t>
            </a:r>
            <a:r>
              <a:rPr lang="zh-CN" altLang="zh-CN" sz="800" b="1" dirty="0"/>
              <a:t>数据</a:t>
            </a:r>
            <a:r>
              <a:rPr lang="zh-CN" altLang="zh-CN" sz="800" dirty="0"/>
              <a:t>，而不是</a:t>
            </a:r>
            <a:r>
              <a:rPr lang="zh-CN" altLang="zh-CN" sz="800" b="1" dirty="0"/>
              <a:t>算法</a:t>
            </a:r>
            <a:r>
              <a:rPr lang="zh-CN" altLang="zh-CN" sz="800" dirty="0"/>
              <a:t>（或者称之为代码）。随着互联网（固定互联网和移动互联网）技术和物联网技术的发展，最终用户产生和消费的数据将比以往更加推动信息技术的使用，我们业务流程的运转需要各个环节的人员产生和消费相应的数据，数据需要更加地及时、有效、精确；我们的业务的运营越来越离不开相应的数据。</a:t>
            </a:r>
            <a:endParaRPr lang="en-US" altLang="zh-CN" sz="800" dirty="0"/>
          </a:p>
          <a:p>
            <a:endParaRPr lang="zh-CN" altLang="zh-CN" sz="800" dirty="0"/>
          </a:p>
          <a:p>
            <a:r>
              <a:rPr lang="en-US" altLang="zh-CN" sz="800" dirty="0"/>
              <a:t>        </a:t>
            </a:r>
            <a:r>
              <a:rPr lang="zh-CN" altLang="zh-CN" sz="800" dirty="0"/>
              <a:t>在任何情况下我们需要通过</a:t>
            </a:r>
            <a:r>
              <a:rPr lang="en-US" altLang="zh-CN" sz="800" dirty="0"/>
              <a:t>Web</a:t>
            </a:r>
            <a:r>
              <a:rPr lang="zh-CN" altLang="zh-CN" sz="800" dirty="0"/>
              <a:t>来呈现给用户使用的所有功能归根结底都是一个界面一个具有较好用户体验的界面来更好地产生和消费</a:t>
            </a:r>
            <a:r>
              <a:rPr lang="zh-CN" altLang="zh-CN" sz="800" b="1" dirty="0"/>
              <a:t>数据</a:t>
            </a:r>
            <a:r>
              <a:rPr lang="zh-CN" altLang="zh-CN" sz="800" dirty="0"/>
              <a:t>，以促进人与人之间的协同、人与机器之间的协同以及业务流程更加高效、精准的运转从而提高企业的经营效率和效益。这些</a:t>
            </a:r>
            <a:r>
              <a:rPr lang="zh-CN" altLang="zh-CN" sz="800" b="1" dirty="0"/>
              <a:t>数据</a:t>
            </a:r>
            <a:r>
              <a:rPr lang="zh-CN" altLang="zh-CN" sz="800" dirty="0"/>
              <a:t>就构成了我们企业应用信息系统的核心价值，不论这些数据是合作伙伴创建的还是我们的一线员工和管理层所创建的。市场需求的变化促进了业务和业务流程的变化和促进了人的变化，促进了</a:t>
            </a:r>
            <a:r>
              <a:rPr lang="zh-CN" altLang="zh-CN" sz="800" b="1" dirty="0"/>
              <a:t>数据</a:t>
            </a:r>
            <a:r>
              <a:rPr lang="zh-CN" altLang="zh-CN" sz="800" dirty="0"/>
              <a:t>的变化即需要创建和消费、利用更多类型、更多种类、更大量的</a:t>
            </a:r>
            <a:r>
              <a:rPr lang="zh-CN" altLang="zh-CN" sz="800" b="1" dirty="0"/>
              <a:t>数据</a:t>
            </a:r>
            <a:r>
              <a:rPr lang="zh-CN" altLang="zh-CN" sz="800" dirty="0"/>
              <a:t>，</a:t>
            </a:r>
            <a:r>
              <a:rPr lang="zh-CN" altLang="zh-CN" sz="800" b="1" dirty="0"/>
              <a:t>数据</a:t>
            </a:r>
            <a:r>
              <a:rPr lang="zh-CN" altLang="zh-CN" sz="800" dirty="0"/>
              <a:t>推动了我们需要更多的产品</a:t>
            </a:r>
            <a:r>
              <a:rPr lang="en-US" altLang="zh-CN" sz="800" dirty="0"/>
              <a:t>/</a:t>
            </a:r>
            <a:r>
              <a:rPr lang="zh-CN" altLang="zh-CN" sz="800" dirty="0"/>
              <a:t>应用，所以架构师、开发人员将会围绕数据创建了传统的“</a:t>
            </a:r>
            <a:r>
              <a:rPr lang="en-US" altLang="zh-CN" sz="800" dirty="0"/>
              <a:t>n</a:t>
            </a:r>
            <a:r>
              <a:rPr lang="zh-CN" altLang="zh-CN" sz="800" dirty="0"/>
              <a:t>”层软件栈（数据存储层、业务逻辑层与显示层）即我们的应用都是由数据来驱动的。</a:t>
            </a:r>
            <a:endParaRPr lang="zh-CN" altLang="en-US" sz="800" dirty="0"/>
          </a:p>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25</a:t>
            </a:fld>
            <a:endParaRPr kumimoji="1" lang="zh-CN" altLang="en-US"/>
          </a:p>
        </p:txBody>
      </p:sp>
    </p:spTree>
    <p:extLst>
      <p:ext uri="{BB962C8B-B14F-4D97-AF65-F5344CB8AC3E}">
        <p14:creationId xmlns:p14="http://schemas.microsoft.com/office/powerpoint/2010/main" xmlns="" val="1057724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26</a:t>
            </a:fld>
            <a:endParaRPr kumimoji="1" lang="zh-CN" altLang="en-US"/>
          </a:p>
        </p:txBody>
      </p:sp>
    </p:spTree>
    <p:extLst>
      <p:ext uri="{BB962C8B-B14F-4D97-AF65-F5344CB8AC3E}">
        <p14:creationId xmlns:p14="http://schemas.microsoft.com/office/powerpoint/2010/main" xmlns="" val="1871151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这种方式即是以应用为划分的“烟囱”结构，数据基于应用，并被锁定在应用系统中，形成一个个数据的孤岛。带来以下一些最基本的问题：</a:t>
            </a:r>
          </a:p>
          <a:p>
            <a:r>
              <a:rPr lang="zh-CN" altLang="en-US" dirty="0"/>
              <a:t>1、	   数据并没有被作为一个单独的IT组成部分被规划和设计，而是作为应用系统的一部分，由于应用系统的供应商不同，并且其设计工作也缺乏相互之间的协调，因此，数据模型基本按照各个应用系统的功能需求进行设计和实现。</a:t>
            </a:r>
          </a:p>
          <a:p>
            <a:r>
              <a:rPr lang="zh-CN" altLang="en-US" dirty="0"/>
              <a:t>2、	   由于缺乏有效的数据共享，在有些业务环节上，一个应用所需的数据无法从相关的其他应用系统中获得，而只好重复录入。</a:t>
            </a:r>
          </a:p>
          <a:p>
            <a:r>
              <a:rPr lang="zh-CN" altLang="en-US" dirty="0"/>
              <a:t>3、	   另一方面，由于同一个数据可能存在多个数据源（从多个应用系统中被重复录入），由此导致了信息的不一致。</a:t>
            </a:r>
          </a:p>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9</a:t>
            </a:fld>
            <a:endParaRPr kumimoji="1" lang="zh-CN" altLang="en-US"/>
          </a:p>
        </p:txBody>
      </p:sp>
    </p:spTree>
    <p:extLst>
      <p:ext uri="{BB962C8B-B14F-4D97-AF65-F5344CB8AC3E}">
        <p14:creationId xmlns:p14="http://schemas.microsoft.com/office/powerpoint/2010/main" xmlns="" val="2556580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800" dirty="0"/>
              <a:t>从上面这张图我们可以看到，我们需要建设一个数据开放平台，数据开放平台提供了一系列服务</a:t>
            </a:r>
            <a:r>
              <a:rPr lang="en-US" altLang="zh-CN" sz="800" dirty="0"/>
              <a:t>API</a:t>
            </a:r>
            <a:r>
              <a:rPr lang="zh-CN" altLang="zh-CN" sz="800" dirty="0"/>
              <a:t>供各个应用进行使用，各个应用都需要利用数据开放平台中提供的数据来即可以利用企业中以前积累和将来积累的一系列数据来完成相应的业务处理；当然业务应用与业务应用之间的集成由集成平台（例如企业应用集成平台、流程平台等）来完成。数据开发平台最简单来讲分成以下几大部分：</a:t>
            </a:r>
          </a:p>
          <a:p>
            <a:r>
              <a:rPr lang="zh-CN" altLang="zh-CN" sz="800" dirty="0"/>
              <a:t>数据开放平台数据层：即需要相应的数据库服务器存储我们企业中以前积累和将来积累的一系列数据经过加工后的有用、完整、精确的数据，例如主数据、元数据、业务数据等。这个数据的形成就需要利用相应的</a:t>
            </a:r>
            <a:r>
              <a:rPr lang="en-US" altLang="zh-CN" sz="800" dirty="0"/>
              <a:t>ETL</a:t>
            </a:r>
            <a:r>
              <a:rPr lang="zh-CN" altLang="zh-CN" sz="800" dirty="0"/>
              <a:t>技术、数据仓库技术等技术。</a:t>
            </a:r>
          </a:p>
          <a:p>
            <a:r>
              <a:rPr lang="zh-CN" altLang="zh-CN" sz="800" dirty="0"/>
              <a:t>数据规则层：即需要建立一系列的数据所有权规则、数据共享规则、数据可用性规则来限制数据的创建、利用等；反应到数据开放平台这个整体就是一系列的算法</a:t>
            </a:r>
            <a:r>
              <a:rPr lang="en-US" altLang="zh-CN" sz="800" dirty="0"/>
              <a:t>/</a:t>
            </a:r>
            <a:r>
              <a:rPr lang="zh-CN" altLang="zh-CN" sz="800" dirty="0"/>
              <a:t>代码。</a:t>
            </a:r>
          </a:p>
          <a:p>
            <a:r>
              <a:rPr lang="zh-CN" altLang="zh-CN" sz="800" dirty="0"/>
              <a:t>数据逻辑层：为了让在数据开放平台中的数据能够给各个业务应用利用，我们需要开发大量的业务逻辑来处理和加工数据开放平台中的数据。这样的话就会形成一系列的支撑应用（例如统一用户管理应用、主数据管理应用、数据分析应用（例如提供报表等等））。这一层的设计和建设考虑请参考：</a:t>
            </a:r>
          </a:p>
          <a:p>
            <a:r>
              <a:rPr lang="zh-CN" altLang="zh-CN" sz="800" dirty="0"/>
              <a:t>服务</a:t>
            </a:r>
            <a:r>
              <a:rPr lang="en-US" altLang="zh-CN" sz="800" dirty="0"/>
              <a:t>API</a:t>
            </a:r>
            <a:r>
              <a:rPr lang="zh-CN" altLang="zh-CN" sz="800" dirty="0"/>
              <a:t>层：如何让各个业务应用更好和方便快捷地使用我们的数据呢？我们需要提供一系列简单的服务</a:t>
            </a:r>
            <a:r>
              <a:rPr lang="en-US" altLang="zh-CN" sz="800" dirty="0"/>
              <a:t>API</a:t>
            </a:r>
            <a:r>
              <a:rPr lang="zh-CN" altLang="zh-CN" sz="800" dirty="0"/>
              <a:t>给各个应用使用。这一层的设计和建设需要考虑的问题请参考：</a:t>
            </a:r>
          </a:p>
          <a:p>
            <a:endParaRPr lang="zh-CN" altLang="en-US" sz="800" dirty="0"/>
          </a:p>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27</a:t>
            </a:fld>
            <a:endParaRPr kumimoji="1" lang="zh-CN" altLang="en-US"/>
          </a:p>
        </p:txBody>
      </p:sp>
    </p:spTree>
    <p:extLst>
      <p:ext uri="{BB962C8B-B14F-4D97-AF65-F5344CB8AC3E}">
        <p14:creationId xmlns:p14="http://schemas.microsoft.com/office/powerpoint/2010/main" xmlns="" val="4027625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800" dirty="0"/>
              <a:t>与目前常见的集中式存储技术不同，分布式存储技术并不是将数据存储在某个或多个特定的节点上，而是通过网络使用企业中的每台机器上的磁盘空间，并将这些分散的存储资源构成一个虚拟的存储设备，数据分散的存储在企业的各个角落。</a:t>
            </a: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28</a:t>
            </a:fld>
            <a:endParaRPr kumimoji="1" lang="zh-CN" altLang="en-US"/>
          </a:p>
        </p:txBody>
      </p:sp>
    </p:spTree>
    <p:extLst>
      <p:ext uri="{BB962C8B-B14F-4D97-AF65-F5344CB8AC3E}">
        <p14:creationId xmlns:p14="http://schemas.microsoft.com/office/powerpoint/2010/main" xmlns="" val="1394095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29</a:t>
            </a:fld>
            <a:endParaRPr kumimoji="1" lang="zh-CN" altLang="en-US"/>
          </a:p>
        </p:txBody>
      </p:sp>
    </p:spTree>
    <p:extLst>
      <p:ext uri="{BB962C8B-B14F-4D97-AF65-F5344CB8AC3E}">
        <p14:creationId xmlns:p14="http://schemas.microsoft.com/office/powerpoint/2010/main" xmlns="" val="1861541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30</a:t>
            </a:fld>
            <a:endParaRPr kumimoji="1" lang="zh-CN" altLang="en-US"/>
          </a:p>
        </p:txBody>
      </p:sp>
    </p:spTree>
    <p:extLst>
      <p:ext uri="{BB962C8B-B14F-4D97-AF65-F5344CB8AC3E}">
        <p14:creationId xmlns:p14="http://schemas.microsoft.com/office/powerpoint/2010/main" xmlns="" val="3440900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31</a:t>
            </a:fld>
            <a:endParaRPr kumimoji="1" lang="zh-CN" altLang="en-US"/>
          </a:p>
        </p:txBody>
      </p:sp>
    </p:spTree>
    <p:extLst>
      <p:ext uri="{BB962C8B-B14F-4D97-AF65-F5344CB8AC3E}">
        <p14:creationId xmlns:p14="http://schemas.microsoft.com/office/powerpoint/2010/main" xmlns="" val="3486765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32</a:t>
            </a:fld>
            <a:endParaRPr kumimoji="1" lang="zh-CN" altLang="en-US"/>
          </a:p>
        </p:txBody>
      </p:sp>
    </p:spTree>
    <p:extLst>
      <p:ext uri="{BB962C8B-B14F-4D97-AF65-F5344CB8AC3E}">
        <p14:creationId xmlns:p14="http://schemas.microsoft.com/office/powerpoint/2010/main" xmlns="" val="286014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33</a:t>
            </a:fld>
            <a:endParaRPr kumimoji="1" lang="zh-CN" altLang="en-US"/>
          </a:p>
        </p:txBody>
      </p:sp>
    </p:spTree>
    <p:extLst>
      <p:ext uri="{BB962C8B-B14F-4D97-AF65-F5344CB8AC3E}">
        <p14:creationId xmlns:p14="http://schemas.microsoft.com/office/powerpoint/2010/main" xmlns="" val="1589794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34</a:t>
            </a:fld>
            <a:endParaRPr kumimoji="1" lang="zh-CN" altLang="en-US"/>
          </a:p>
        </p:txBody>
      </p:sp>
    </p:spTree>
    <p:extLst>
      <p:ext uri="{BB962C8B-B14F-4D97-AF65-F5344CB8AC3E}">
        <p14:creationId xmlns:p14="http://schemas.microsoft.com/office/powerpoint/2010/main" xmlns="" val="2275285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35</a:t>
            </a:fld>
            <a:endParaRPr kumimoji="1" lang="zh-CN" altLang="en-US"/>
          </a:p>
        </p:txBody>
      </p:sp>
    </p:spTree>
    <p:extLst>
      <p:ext uri="{BB962C8B-B14F-4D97-AF65-F5344CB8AC3E}">
        <p14:creationId xmlns:p14="http://schemas.microsoft.com/office/powerpoint/2010/main" xmlns="" val="1854565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36</a:t>
            </a:fld>
            <a:endParaRPr kumimoji="1" lang="zh-CN" altLang="en-US"/>
          </a:p>
        </p:txBody>
      </p:sp>
    </p:spTree>
    <p:extLst>
      <p:ext uri="{BB962C8B-B14F-4D97-AF65-F5344CB8AC3E}">
        <p14:creationId xmlns:p14="http://schemas.microsoft.com/office/powerpoint/2010/main" xmlns="" val="23262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J2EE架构经典实现：一般来说我们会使用Structs/WebWork+Spring+Hibernate/iBitas 来进行实现，.NET架构基本也是如此；并且会引入相应的Ajax框架（例如YUI,DOJO,EXTJS,GWT,PROTYPE etc).</a:t>
            </a:r>
          </a:p>
          <a:p>
            <a:r>
              <a:rPr lang="zh-CN" altLang="en-US" dirty="0"/>
              <a:t>    一种改良实现：UI(用户界面逻辑）采用php/asp.net/flex/html5进行开发，业务逻辑层和数据访问层采用JAVA进行开发。UI(用户界面逻辑）层与业务逻辑层采用REST WebService进行集成。</a:t>
            </a:r>
          </a:p>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10</a:t>
            </a:fld>
            <a:endParaRPr kumimoji="1" lang="zh-CN" altLang="en-US"/>
          </a:p>
        </p:txBody>
      </p:sp>
    </p:spTree>
    <p:extLst>
      <p:ext uri="{BB962C8B-B14F-4D97-AF65-F5344CB8AC3E}">
        <p14:creationId xmlns:p14="http://schemas.microsoft.com/office/powerpoint/2010/main" xmlns="" val="1214106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37</a:t>
            </a:fld>
            <a:endParaRPr kumimoji="1" lang="zh-CN" altLang="en-US"/>
          </a:p>
        </p:txBody>
      </p:sp>
    </p:spTree>
    <p:extLst>
      <p:ext uri="{BB962C8B-B14F-4D97-AF65-F5344CB8AC3E}">
        <p14:creationId xmlns:p14="http://schemas.microsoft.com/office/powerpoint/2010/main" xmlns="" val="1633501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38</a:t>
            </a:fld>
            <a:endParaRPr kumimoji="1" lang="zh-CN" altLang="en-US"/>
          </a:p>
        </p:txBody>
      </p:sp>
    </p:spTree>
    <p:extLst>
      <p:ext uri="{BB962C8B-B14F-4D97-AF65-F5344CB8AC3E}">
        <p14:creationId xmlns:p14="http://schemas.microsoft.com/office/powerpoint/2010/main" xmlns="" val="105645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39</a:t>
            </a:fld>
            <a:endParaRPr kumimoji="1" lang="zh-CN" altLang="en-US"/>
          </a:p>
        </p:txBody>
      </p:sp>
    </p:spTree>
    <p:extLst>
      <p:ext uri="{BB962C8B-B14F-4D97-AF65-F5344CB8AC3E}">
        <p14:creationId xmlns:p14="http://schemas.microsoft.com/office/powerpoint/2010/main" xmlns="" val="2682409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40</a:t>
            </a:fld>
            <a:endParaRPr kumimoji="1" lang="zh-CN" altLang="en-US"/>
          </a:p>
        </p:txBody>
      </p:sp>
    </p:spTree>
    <p:extLst>
      <p:ext uri="{BB962C8B-B14F-4D97-AF65-F5344CB8AC3E}">
        <p14:creationId xmlns:p14="http://schemas.microsoft.com/office/powerpoint/2010/main" xmlns="" val="3524739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41</a:t>
            </a:fld>
            <a:endParaRPr kumimoji="1" lang="zh-CN" altLang="en-US"/>
          </a:p>
        </p:txBody>
      </p:sp>
    </p:spTree>
    <p:extLst>
      <p:ext uri="{BB962C8B-B14F-4D97-AF65-F5344CB8AC3E}">
        <p14:creationId xmlns:p14="http://schemas.microsoft.com/office/powerpoint/2010/main" xmlns="" val="1437526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42</a:t>
            </a:fld>
            <a:endParaRPr kumimoji="1" lang="zh-CN" altLang="en-US"/>
          </a:p>
        </p:txBody>
      </p:sp>
    </p:spTree>
    <p:extLst>
      <p:ext uri="{BB962C8B-B14F-4D97-AF65-F5344CB8AC3E}">
        <p14:creationId xmlns:p14="http://schemas.microsoft.com/office/powerpoint/2010/main" xmlns="" val="4282216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43</a:t>
            </a:fld>
            <a:endParaRPr kumimoji="1" lang="zh-CN" altLang="en-US"/>
          </a:p>
        </p:txBody>
      </p:sp>
    </p:spTree>
    <p:extLst>
      <p:ext uri="{BB962C8B-B14F-4D97-AF65-F5344CB8AC3E}">
        <p14:creationId xmlns:p14="http://schemas.microsoft.com/office/powerpoint/2010/main" xmlns="" val="1859799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44</a:t>
            </a:fld>
            <a:endParaRPr kumimoji="1" lang="zh-CN" altLang="en-US"/>
          </a:p>
        </p:txBody>
      </p:sp>
    </p:spTree>
    <p:extLst>
      <p:ext uri="{BB962C8B-B14F-4D97-AF65-F5344CB8AC3E}">
        <p14:creationId xmlns:p14="http://schemas.microsoft.com/office/powerpoint/2010/main" xmlns="" val="3720132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45</a:t>
            </a:fld>
            <a:endParaRPr kumimoji="1" lang="zh-CN" altLang="en-US"/>
          </a:p>
        </p:txBody>
      </p:sp>
    </p:spTree>
    <p:extLst>
      <p:ext uri="{BB962C8B-B14F-4D97-AF65-F5344CB8AC3E}">
        <p14:creationId xmlns:p14="http://schemas.microsoft.com/office/powerpoint/2010/main" xmlns="" val="887444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46</a:t>
            </a:fld>
            <a:endParaRPr kumimoji="1" lang="zh-CN" altLang="en-US"/>
          </a:p>
        </p:txBody>
      </p:sp>
    </p:spTree>
    <p:extLst>
      <p:ext uri="{BB962C8B-B14F-4D97-AF65-F5344CB8AC3E}">
        <p14:creationId xmlns:p14="http://schemas.microsoft.com/office/powerpoint/2010/main" xmlns="" val="4072707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lang="zh-CN" altLang="en-US" sz="900" dirty="0"/>
              <a:t>这些应用系统按照传统的方式进行设计和开发，从而形成一个个的数据孤岛、应用的竖井等。以至不能形成完整的数据视图（例如相互有关联的数据分散于不同的应用系统，数据编码标准不一致，数据不一致和不可信等；让进行数据的整合和数据分析基本上不太可能）和应用系统集成复杂度和难度很高（没有好的设计规范和架构以及代码质量，基本上代码重用程度都很低；从界面集成、数据集成、应用集成这三个方向来做都很困难）；甚至出现无法集成或者为了集成而集成纯粹完成任务而已）</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11</a:t>
            </a:fld>
            <a:endParaRPr kumimoji="1" lang="zh-CN" altLang="en-US"/>
          </a:p>
        </p:txBody>
      </p:sp>
    </p:spTree>
    <p:extLst>
      <p:ext uri="{BB962C8B-B14F-4D97-AF65-F5344CB8AC3E}">
        <p14:creationId xmlns:p14="http://schemas.microsoft.com/office/powerpoint/2010/main" xmlns="" val="2078028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47</a:t>
            </a:fld>
            <a:endParaRPr kumimoji="1" lang="zh-CN" altLang="en-US"/>
          </a:p>
        </p:txBody>
      </p:sp>
    </p:spTree>
    <p:extLst>
      <p:ext uri="{BB962C8B-B14F-4D97-AF65-F5344CB8AC3E}">
        <p14:creationId xmlns:p14="http://schemas.microsoft.com/office/powerpoint/2010/main" xmlns="" val="2853420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48</a:t>
            </a:fld>
            <a:endParaRPr kumimoji="1" lang="zh-CN" altLang="en-US"/>
          </a:p>
        </p:txBody>
      </p:sp>
    </p:spTree>
    <p:extLst>
      <p:ext uri="{BB962C8B-B14F-4D97-AF65-F5344CB8AC3E}">
        <p14:creationId xmlns:p14="http://schemas.microsoft.com/office/powerpoint/2010/main" xmlns="" val="3509444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49</a:t>
            </a:fld>
            <a:endParaRPr kumimoji="1" lang="zh-CN" altLang="en-US"/>
          </a:p>
        </p:txBody>
      </p:sp>
    </p:spTree>
    <p:extLst>
      <p:ext uri="{BB962C8B-B14F-4D97-AF65-F5344CB8AC3E}">
        <p14:creationId xmlns:p14="http://schemas.microsoft.com/office/powerpoint/2010/main" xmlns="" val="31860491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50</a:t>
            </a:fld>
            <a:endParaRPr kumimoji="1" lang="zh-CN" altLang="en-US"/>
          </a:p>
        </p:txBody>
      </p:sp>
    </p:spTree>
    <p:extLst>
      <p:ext uri="{BB962C8B-B14F-4D97-AF65-F5344CB8AC3E}">
        <p14:creationId xmlns:p14="http://schemas.microsoft.com/office/powerpoint/2010/main" xmlns="" val="3558412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51</a:t>
            </a:fld>
            <a:endParaRPr kumimoji="1" lang="zh-CN" altLang="en-US"/>
          </a:p>
        </p:txBody>
      </p:sp>
    </p:spTree>
    <p:extLst>
      <p:ext uri="{BB962C8B-B14F-4D97-AF65-F5344CB8AC3E}">
        <p14:creationId xmlns:p14="http://schemas.microsoft.com/office/powerpoint/2010/main" xmlns="" val="20529657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52</a:t>
            </a:fld>
            <a:endParaRPr kumimoji="1" lang="zh-CN" altLang="en-US"/>
          </a:p>
        </p:txBody>
      </p:sp>
    </p:spTree>
    <p:extLst>
      <p:ext uri="{BB962C8B-B14F-4D97-AF65-F5344CB8AC3E}">
        <p14:creationId xmlns:p14="http://schemas.microsoft.com/office/powerpoint/2010/main" xmlns="" val="11085360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53</a:t>
            </a:fld>
            <a:endParaRPr kumimoji="1" lang="zh-CN" altLang="en-US"/>
          </a:p>
        </p:txBody>
      </p:sp>
    </p:spTree>
    <p:extLst>
      <p:ext uri="{BB962C8B-B14F-4D97-AF65-F5344CB8AC3E}">
        <p14:creationId xmlns:p14="http://schemas.microsoft.com/office/powerpoint/2010/main" xmlns="" val="409011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12</a:t>
            </a:fld>
            <a:endParaRPr kumimoji="1" lang="zh-CN" altLang="en-US"/>
          </a:p>
        </p:txBody>
      </p:sp>
    </p:spTree>
    <p:extLst>
      <p:ext uri="{BB962C8B-B14F-4D97-AF65-F5344CB8AC3E}">
        <p14:creationId xmlns:p14="http://schemas.microsoft.com/office/powerpoint/2010/main" xmlns="" val="3005362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lang="zh-CN" altLang="en-US" sz="900" dirty="0"/>
              <a:t>对于一个性能要求很高的系统（例如高负载量和高数据量的系统，和将来会做的全省大集中系统和新一代的应用系统）我们会利用大量的硬件资源和相应的集群技术等技术进行相应的数据分区、集群和均衡负载来应对峰值的访问情况。即利用多台机器和技术形成</a:t>
            </a:r>
            <a:r>
              <a:rPr lang="en-US" altLang="zh-CN" sz="900" dirty="0"/>
              <a:t>Web</a:t>
            </a:r>
            <a:r>
              <a:rPr lang="zh-CN" altLang="en-US" sz="900" dirty="0"/>
              <a:t>服务器的集群，利用多台机器和技术形成应用服务器的集群，利用多台机器和技术形成数据库服务器的分区和集群等。要设计和很好地实施如此复杂的集群牵涉到非常多的技术，所以我会经常看到当系统压力上来的时候会遇到各种各样的问题并且这方面的问题很严重（因为很多应用开发商提出的思路基本上是购买更好的硬件来解决又带来了更多的硬件资源的浪费，而我们都知道仅仅是通过购买好的硬件是解决不了这个问题的）。</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13</a:t>
            </a:fld>
            <a:endParaRPr kumimoji="1" lang="zh-CN" altLang="en-US"/>
          </a:p>
        </p:txBody>
      </p:sp>
    </p:spTree>
    <p:extLst>
      <p:ext uri="{BB962C8B-B14F-4D97-AF65-F5344CB8AC3E}">
        <p14:creationId xmlns:p14="http://schemas.microsoft.com/office/powerpoint/2010/main" xmlns="" val="170229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sz="900" dirty="0"/>
              <a:t>这些应用系统按照传统的项目建设方式，即每建设一套业务应用系统基本上都要购买新的硬件设备（例如服务器、存储等）和平台系统软件（例如数据库、中间件等）。带来了大量的硬件资源的浪费（例如大量的服务器利用率低下、存储利用率不高和管理复杂）和占用大量的空间、电力的浪费、运维成本的提高</a:t>
            </a:r>
            <a:r>
              <a:rPr lang="en-US" altLang="zh-CN" sz="900" dirty="0"/>
              <a:t>.</a:t>
            </a:r>
            <a:r>
              <a:rPr lang="zh-CN" altLang="en-US" sz="900" dirty="0"/>
              <a:t>对于一些高负载和高数据量的应用系统，我们对硬件资源的要求是按照此应用系统高峰值的需要来进行购买以应用此应用的需要，但是此应用的高峰期是具有周期性的</a:t>
            </a:r>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14</a:t>
            </a:fld>
            <a:endParaRPr kumimoji="1" lang="zh-CN" altLang="en-US"/>
          </a:p>
        </p:txBody>
      </p:sp>
    </p:spTree>
    <p:extLst>
      <p:ext uri="{BB962C8B-B14F-4D97-AF65-F5344CB8AC3E}">
        <p14:creationId xmlns:p14="http://schemas.microsoft.com/office/powerpoint/2010/main" xmlns="" val="158530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396" rtl="0" eaLnBrk="1" fontAlgn="auto" latinLnBrk="0" hangingPunct="1">
              <a:lnSpc>
                <a:spcPct val="100000"/>
              </a:lnSpc>
              <a:spcBef>
                <a:spcPct val="0"/>
              </a:spcBef>
              <a:spcAft>
                <a:spcPts val="0"/>
              </a:spcAft>
              <a:buClrTx/>
              <a:buSzTx/>
              <a:buFontTx/>
              <a:buNone/>
              <a:tabLst/>
              <a:defRPr/>
            </a:pPr>
            <a:r>
              <a:rPr lang="zh-CN" altLang="en-US" sz="900" dirty="0"/>
              <a:t>没有一个完整地、 端到端的整体</a:t>
            </a:r>
            <a:r>
              <a:rPr lang="en-US" altLang="zh-CN" sz="900" dirty="0"/>
              <a:t>IT</a:t>
            </a:r>
            <a:r>
              <a:rPr lang="zh-CN" altLang="en-US" sz="900" dirty="0"/>
              <a:t>系统监控解决方案，无法对我们整体</a:t>
            </a:r>
            <a:r>
              <a:rPr lang="en-US" altLang="zh-CN" sz="900" dirty="0"/>
              <a:t>IT</a:t>
            </a:r>
            <a:r>
              <a:rPr lang="zh-CN" altLang="en-US" sz="900" dirty="0"/>
              <a:t>系统（例如主机、存储、网络、数据库、应用服务器、应用）的运行情况进行一个很好的监控，通过监控产生的数据来指导我们优化我们的</a:t>
            </a:r>
            <a:r>
              <a:rPr lang="en-US" altLang="zh-CN" sz="900" dirty="0"/>
              <a:t>IT</a:t>
            </a:r>
            <a:r>
              <a:rPr lang="zh-CN" altLang="en-US" sz="900" dirty="0"/>
              <a:t>系统</a:t>
            </a: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15</a:t>
            </a:fld>
            <a:endParaRPr kumimoji="1" lang="zh-CN" altLang="en-US"/>
          </a:p>
        </p:txBody>
      </p:sp>
    </p:spTree>
    <p:extLst>
      <p:ext uri="{BB962C8B-B14F-4D97-AF65-F5344CB8AC3E}">
        <p14:creationId xmlns:p14="http://schemas.microsoft.com/office/powerpoint/2010/main" xmlns="" val="312521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随着将来市场需求的变化、国家政策的变化、新技术和新方式的出现等一系列的变化。如果我们在技术、架构、设计、应用方式、管理不进行优化（甚至重构）的话，我们将会面临更大的痛苦。下面主要阐述几个将会面对的问题：</a:t>
            </a:r>
          </a:p>
          <a:p>
            <a:pPr eaLnBrk="1" hangingPunct="1">
              <a:spcBef>
                <a:spcPct val="0"/>
              </a:spcBef>
            </a:pPr>
            <a:r>
              <a:rPr lang="zh-CN" altLang="en-US" dirty="0"/>
              <a:t>我们在将来肯定会建设一些应用系统，来满足我们的员工、供应商、分销商、大众的需要。比如建设新一代的电子商务系统和新的</a:t>
            </a:r>
            <a:r>
              <a:rPr lang="en-US" altLang="zh-CN" dirty="0"/>
              <a:t>Web 2.0</a:t>
            </a:r>
            <a:r>
              <a:rPr lang="zh-CN" altLang="en-US" dirty="0"/>
              <a:t>应用等，对于这种新一代的应用它的特点就是负载量大（例如高并发量和高数据量），数据类型复杂（例如关系型数据、半结构化数据、非结构化数据（音频视频等等）</a:t>
            </a:r>
            <a:r>
              <a:rPr lang="en-US" altLang="zh-CN" dirty="0"/>
              <a:t>,</a:t>
            </a:r>
            <a:r>
              <a:rPr lang="zh-CN" altLang="en-US" dirty="0"/>
              <a:t>业务种类繁多和需求变化快。即我们需要把应用的访问方式扩展到新一代智能手机上</a:t>
            </a:r>
            <a:r>
              <a:rPr lang="en-US" altLang="zh-CN" dirty="0"/>
              <a:t>;</a:t>
            </a:r>
            <a:r>
              <a:rPr lang="zh-CN" altLang="en-US" dirty="0"/>
              <a:t>所以我们有些应用的功能需要运行在</a:t>
            </a:r>
            <a:r>
              <a:rPr lang="en-US" altLang="zh-CN" dirty="0"/>
              <a:t>Google Android </a:t>
            </a:r>
            <a:r>
              <a:rPr lang="zh-CN" altLang="en-US" dirty="0"/>
              <a:t>和</a:t>
            </a:r>
            <a:r>
              <a:rPr lang="en-US" altLang="zh-CN" dirty="0"/>
              <a:t>Apple  iOS(</a:t>
            </a:r>
            <a:r>
              <a:rPr lang="zh-CN" altLang="en-US" dirty="0"/>
              <a:t>例如</a:t>
            </a:r>
            <a:r>
              <a:rPr lang="en-US" altLang="zh-CN" dirty="0"/>
              <a:t>iPhone </a:t>
            </a:r>
            <a:r>
              <a:rPr lang="zh-CN" altLang="en-US" dirty="0"/>
              <a:t>、</a:t>
            </a:r>
            <a:r>
              <a:rPr lang="en-US" altLang="zh-CN" dirty="0" err="1"/>
              <a:t>iPAD</a:t>
            </a:r>
            <a:r>
              <a:rPr lang="en-US" altLang="zh-CN" dirty="0"/>
              <a:t> )</a:t>
            </a:r>
            <a:r>
              <a:rPr lang="zh-CN" altLang="en-US" dirty="0"/>
              <a:t>上。并且由于移动设备本身存在的局限性（计算</a:t>
            </a:r>
            <a:r>
              <a:rPr lang="en-US" altLang="zh-CN" dirty="0"/>
              <a:t>\</a:t>
            </a:r>
            <a:r>
              <a:rPr lang="zh-CN" altLang="en-US" dirty="0"/>
              <a:t>存储能力有限，更重要的是电池容量有限），相应大量的业务应用的执行能力大量移到后台。那就意味着我们应用的特点更是负载量大（例如高并发量和高数据量），数据类型复杂（例如关系型数据、半结构化数据、非结构化数据（音频视频等等）</a:t>
            </a:r>
            <a:r>
              <a:rPr lang="en-US" altLang="zh-CN" dirty="0"/>
              <a:t>,</a:t>
            </a:r>
            <a:r>
              <a:rPr lang="zh-CN" altLang="en-US" dirty="0"/>
              <a:t>业务种类繁多和需求变化快。</a:t>
            </a:r>
          </a:p>
          <a:p>
            <a:pPr eaLnBrk="1" hangingPunct="1">
              <a:spcBef>
                <a:spcPct val="0"/>
              </a:spcBef>
            </a:pPr>
            <a:r>
              <a:rPr lang="zh-CN" altLang="en-US" dirty="0"/>
              <a:t>响应国家的节能减排建设低碳社会的号召，我们都知道我们现在传统的建设数据中心和应用的思路带来很大的浪费，即带来占用更多的存储空间，浪费更大的电能（从而带来更大的低排放量，据调查统计现在大部分用户的数据中心的电能的</a:t>
            </a:r>
            <a:r>
              <a:rPr lang="en-US" altLang="zh-CN" dirty="0"/>
              <a:t>PUE</a:t>
            </a:r>
            <a:r>
              <a:rPr lang="zh-CN" altLang="en-US" dirty="0"/>
              <a:t>（</a:t>
            </a:r>
            <a:r>
              <a:rPr lang="en-US" altLang="zh-CN" dirty="0"/>
              <a:t>Power Usage Effectiveness</a:t>
            </a:r>
            <a:r>
              <a:rPr lang="zh-CN" altLang="en-US" dirty="0"/>
              <a:t>）值在普遍在</a:t>
            </a:r>
            <a:r>
              <a:rPr lang="en-US" altLang="zh-CN" dirty="0"/>
              <a:t>2</a:t>
            </a:r>
            <a:r>
              <a:rPr lang="zh-CN" altLang="en-US" dirty="0"/>
              <a:t>左右，也就是在服务器等计算设备上耗</a:t>
            </a:r>
            <a:r>
              <a:rPr lang="en-US" altLang="zh-CN" dirty="0"/>
              <a:t>1</a:t>
            </a:r>
            <a:r>
              <a:rPr lang="zh-CN" altLang="en-US" dirty="0"/>
              <a:t>度电，在空调等辅助设备上也要消耗一度电）。所以我们需要利用相应的硬件技术和软件技术让我们的数据中心的</a:t>
            </a:r>
            <a:r>
              <a:rPr lang="en-US" altLang="zh-CN" dirty="0"/>
              <a:t>PUE</a:t>
            </a:r>
            <a:r>
              <a:rPr lang="zh-CN" altLang="en-US" dirty="0"/>
              <a:t>达到在</a:t>
            </a:r>
            <a:r>
              <a:rPr lang="en-US" altLang="zh-CN" dirty="0"/>
              <a:t>1.5</a:t>
            </a:r>
            <a:r>
              <a:rPr lang="zh-CN" altLang="en-US" dirty="0"/>
              <a:t>左右，并且降低对空间的占用和降低运维成本和提高运维效率。</a:t>
            </a:r>
          </a:p>
          <a:p>
            <a:pPr eaLnBrk="1" hangingPunct="1">
              <a:spcBef>
                <a:spcPct val="0"/>
              </a:spcBef>
            </a:pPr>
            <a:r>
              <a:rPr lang="en-US" altLang="zh-CN" dirty="0"/>
              <a:t>4.</a:t>
            </a:r>
            <a:r>
              <a:rPr lang="zh-CN" altLang="en-US" dirty="0"/>
              <a:t>随着</a:t>
            </a:r>
            <a:r>
              <a:rPr lang="en-US" altLang="zh-CN" dirty="0"/>
              <a:t>3G/4G LTE</a:t>
            </a:r>
            <a:r>
              <a:rPr lang="zh-CN" altLang="en-US" dirty="0"/>
              <a:t>技术的发展，我们需要将移动互联网和桌面互联网连接在一起，真正实现广义上的互联互通。将我们的应用与移动互联网，将开发者与使用者，将社会与个人，将企业与个人，将个人与个人之间的关系全部打通，全面提升信息化水平。</a:t>
            </a:r>
          </a:p>
          <a:p>
            <a:pPr eaLnBrk="1" hangingPunct="1">
              <a:spcBef>
                <a:spcPct val="0"/>
              </a:spcBef>
            </a:pPr>
            <a:endParaRPr lang="zh-CN" altLang="en-US" sz="800" dirty="0"/>
          </a:p>
        </p:txBody>
      </p:sp>
      <p:sp>
        <p:nvSpPr>
          <p:cNvPr id="4" name="灯片编号占位符 3"/>
          <p:cNvSpPr>
            <a:spLocks noGrp="1"/>
          </p:cNvSpPr>
          <p:nvPr>
            <p:ph type="sldNum" sz="quarter" idx="5"/>
          </p:nvPr>
        </p:nvSpPr>
        <p:spPr/>
        <p:txBody>
          <a:bodyPr/>
          <a:lstStyle/>
          <a:p>
            <a:fld id="{14FA8CDC-D1B7-0A45-893C-CCDA371E2C2C}" type="slidenum">
              <a:rPr kumimoji="1" lang="zh-CN" altLang="en-US" smtClean="0"/>
              <a:pPr/>
              <a:t>16</a:t>
            </a:fld>
            <a:endParaRPr kumimoji="1" lang="zh-CN" altLang="en-US"/>
          </a:p>
        </p:txBody>
      </p:sp>
    </p:spTree>
    <p:extLst>
      <p:ext uri="{BB962C8B-B14F-4D97-AF65-F5344CB8AC3E}">
        <p14:creationId xmlns:p14="http://schemas.microsoft.com/office/powerpoint/2010/main" xmlns="" val="174095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698" indent="0" algn="ctr">
              <a:buNone/>
              <a:defRPr sz="1500"/>
            </a:lvl2pPr>
            <a:lvl3pPr marL="685732" indent="0" algn="ctr">
              <a:buNone/>
              <a:defRPr sz="1300"/>
            </a:lvl3pPr>
            <a:lvl4pPr marL="1028430" indent="0" algn="ctr">
              <a:buNone/>
              <a:defRPr sz="1200"/>
            </a:lvl4pPr>
            <a:lvl5pPr marL="1371464" indent="0" algn="ctr">
              <a:buNone/>
              <a:defRPr sz="1200"/>
            </a:lvl5pPr>
            <a:lvl6pPr marL="1714162" indent="0" algn="ctr">
              <a:buNone/>
              <a:defRPr sz="1200"/>
            </a:lvl6pPr>
            <a:lvl7pPr marL="2057196" indent="0" algn="ctr">
              <a:buNone/>
              <a:defRPr sz="1200"/>
            </a:lvl7pPr>
            <a:lvl8pPr marL="2399894" indent="0" algn="ctr">
              <a:buNone/>
              <a:defRPr sz="1200"/>
            </a:lvl8pPr>
            <a:lvl9pPr marL="2742928"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698" indent="0">
              <a:buNone/>
              <a:defRPr sz="1500">
                <a:solidFill>
                  <a:schemeClr val="tx1">
                    <a:tint val="75000"/>
                  </a:schemeClr>
                </a:solidFill>
              </a:defRPr>
            </a:lvl2pPr>
            <a:lvl3pPr marL="685732" indent="0">
              <a:buNone/>
              <a:defRPr sz="1300">
                <a:solidFill>
                  <a:schemeClr val="tx1">
                    <a:tint val="75000"/>
                  </a:schemeClr>
                </a:solidFill>
              </a:defRPr>
            </a:lvl3pPr>
            <a:lvl4pPr marL="1028430" indent="0">
              <a:buNone/>
              <a:defRPr sz="1200">
                <a:solidFill>
                  <a:schemeClr val="tx1">
                    <a:tint val="75000"/>
                  </a:schemeClr>
                </a:solidFill>
              </a:defRPr>
            </a:lvl4pPr>
            <a:lvl5pPr marL="1371464" indent="0">
              <a:buNone/>
              <a:defRPr sz="1200">
                <a:solidFill>
                  <a:schemeClr val="tx1">
                    <a:tint val="75000"/>
                  </a:schemeClr>
                </a:solidFill>
              </a:defRPr>
            </a:lvl5pPr>
            <a:lvl6pPr marL="1714162" indent="0">
              <a:buNone/>
              <a:defRPr sz="1200">
                <a:solidFill>
                  <a:schemeClr val="tx1">
                    <a:tint val="75000"/>
                  </a:schemeClr>
                </a:solidFill>
              </a:defRPr>
            </a:lvl6pPr>
            <a:lvl7pPr marL="2057196" indent="0">
              <a:buNone/>
              <a:defRPr sz="1200">
                <a:solidFill>
                  <a:schemeClr val="tx1">
                    <a:tint val="75000"/>
                  </a:schemeClr>
                </a:solidFill>
              </a:defRPr>
            </a:lvl7pPr>
            <a:lvl8pPr marL="2399894" indent="0">
              <a:buNone/>
              <a:defRPr sz="1200">
                <a:solidFill>
                  <a:schemeClr val="tx1">
                    <a:tint val="75000"/>
                  </a:schemeClr>
                </a:solidFill>
              </a:defRPr>
            </a:lvl8pPr>
            <a:lvl9pPr marL="2742928"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698" indent="0">
              <a:buNone/>
              <a:defRPr sz="2100"/>
            </a:lvl2pPr>
            <a:lvl3pPr marL="685732" indent="0">
              <a:buNone/>
              <a:defRPr sz="1800"/>
            </a:lvl3pPr>
            <a:lvl4pPr marL="1028430" indent="0">
              <a:buNone/>
              <a:defRPr sz="1500"/>
            </a:lvl4pPr>
            <a:lvl5pPr marL="1371464" indent="0">
              <a:buNone/>
              <a:defRPr sz="1500"/>
            </a:lvl5pPr>
            <a:lvl6pPr marL="1714162" indent="0">
              <a:buNone/>
              <a:defRPr sz="1500"/>
            </a:lvl6pPr>
            <a:lvl7pPr marL="2057196" indent="0">
              <a:buNone/>
              <a:defRPr sz="1500"/>
            </a:lvl7pPr>
            <a:lvl8pPr marL="2399894" indent="0">
              <a:buNone/>
              <a:defRPr sz="1500"/>
            </a:lvl8pPr>
            <a:lvl9pPr marL="2742928"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2019/3/11</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49"/>
        </a:spcBef>
        <a:buFont typeface="Arial" panose="020B0604020202020204" pitchFamily="34" charset="0"/>
        <a:buChar char="•"/>
        <a:defRPr sz="2100" kern="1200">
          <a:solidFill>
            <a:schemeClr val="tx1"/>
          </a:solidFill>
          <a:latin typeface="+mn-lt"/>
          <a:ea typeface="+mn-ea"/>
          <a:cs typeface="+mn-cs"/>
        </a:defRPr>
      </a:lvl1pPr>
      <a:lvl2pPr marL="514383" indent="-171349" algn="l" defTabSz="685396" rtl="0" eaLnBrk="1" latinLnBrk="0" hangingPunct="1">
        <a:lnSpc>
          <a:spcPct val="90000"/>
        </a:lnSpc>
        <a:spcBef>
          <a:spcPts val="376"/>
        </a:spcBef>
        <a:buFont typeface="Arial" panose="020B0604020202020204" pitchFamily="34" charset="0"/>
        <a:buChar char="•"/>
        <a:defRPr sz="1800" kern="1200">
          <a:solidFill>
            <a:schemeClr val="tx1"/>
          </a:solidFill>
          <a:latin typeface="+mn-lt"/>
          <a:ea typeface="+mn-ea"/>
          <a:cs typeface="+mn-cs"/>
        </a:defRPr>
      </a:lvl2pPr>
      <a:lvl3pPr marL="857081" indent="-171349" algn="l" defTabSz="685396" rtl="0" eaLnBrk="1" latinLnBrk="0" hangingPunct="1">
        <a:lnSpc>
          <a:spcPct val="90000"/>
        </a:lnSpc>
        <a:spcBef>
          <a:spcPts val="376"/>
        </a:spcBef>
        <a:buFont typeface="Arial" panose="020B0604020202020204" pitchFamily="34" charset="0"/>
        <a:buChar char="•"/>
        <a:defRPr sz="1500" kern="1200">
          <a:solidFill>
            <a:schemeClr val="tx1"/>
          </a:solidFill>
          <a:latin typeface="+mn-lt"/>
          <a:ea typeface="+mn-ea"/>
          <a:cs typeface="+mn-cs"/>
        </a:defRPr>
      </a:lvl3pPr>
      <a:lvl4pPr marL="120011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4pPr>
      <a:lvl5pPr marL="154281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5pPr>
      <a:lvl6pPr marL="1885847"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6pPr>
      <a:lvl7pPr marL="222854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7pPr>
      <a:lvl8pPr marL="257124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8pPr>
      <a:lvl9pPr marL="2914278"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comments" Target="../comments/commen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package" Target="../embeddings/Microsoft_Office_Word___3.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hyperlink" Target="http://www.amazon.com/AWS-home-page-Money/b/ref=sc_iw_l_0/002-7663803-0308008?ie=UTF8&amp;node=3435361&amp;no=3435361&amp;me=A36L942TSJ2AJA"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www.slideshare.net/"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0.png"/><Relationship Id="rId5" Type="http://schemas.openxmlformats.org/officeDocument/2006/relationships/oleObject" Target="../embeddings/oleObject4.bin"/><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5.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oleObject" Target="../embeddings/oleObject2.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package" Target="../embeddings/Microsoft_Office_Word___1.docx"/><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comments" Target="../comments/comment1.xml"/><Relationship Id="rId5" Type="http://schemas.openxmlformats.org/officeDocument/2006/relationships/package" Target="../embeddings/Microsoft_Office_Word___2.docx"/><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33902"/>
          </a:xfrm>
          <a:prstGeom prst="rect">
            <a:avLst/>
          </a:prstGeom>
          <a:noFill/>
        </p:spPr>
        <p:txBody>
          <a:bodyPr wrap="square" lIns="48381" tIns="24190" rIns="48381" bIns="24190" rtlCol="0">
            <a:spAutoFit/>
          </a:bodyPr>
          <a:lstStyle/>
          <a:p>
            <a:pPr algn="ctr"/>
            <a:r>
              <a:rPr lang="en-US" altLang="zh-CN"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08</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541295"/>
          </a:xfrm>
          <a:prstGeom prst="rect">
            <a:avLst/>
          </a:prstGeom>
          <a:noFill/>
        </p:spPr>
        <p:txBody>
          <a:bodyPr wrap="square" lIns="48381" tIns="24190" rIns="48381" bIns="24190" rtlCol="0">
            <a:spAutoFit/>
          </a:bodyPr>
          <a:lstStyle/>
          <a:p>
            <a:r>
              <a:rPr lang="zh-CN" altLang="en-US" sz="3200" smtClean="0">
                <a:latin typeface="黑体" pitchFamily="49" charset="-122"/>
                <a:ea typeface="黑体" pitchFamily="49" charset="-122"/>
              </a:rPr>
              <a:t>云</a:t>
            </a:r>
            <a:r>
              <a:rPr lang="zh-CN" altLang="en-US" sz="3200" dirty="0">
                <a:latin typeface="黑体" pitchFamily="49" charset="-122"/>
                <a:ea typeface="黑体" pitchFamily="49" charset="-122"/>
              </a:rPr>
              <a:t>计算的架构</a:t>
            </a:r>
            <a:endParaRPr lang="zh-CN" altLang="en-US" sz="3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a:cxnSpLocks/>
          </p:cNvCxnSpPr>
          <p:nvPr/>
        </p:nvCxnSpPr>
        <p:spPr>
          <a:xfrm>
            <a:off x="4104554" y="2233264"/>
            <a:ext cx="4145069"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8.2  </a:t>
            </a:r>
            <a:r>
              <a:rPr kumimoji="1" lang="zh-CN" altLang="en-US" sz="2200" dirty="0">
                <a:latin typeface="微软雅黑 Light" panose="020B0502040204020203" charset="-122"/>
                <a:ea typeface="微软雅黑 Light" panose="020B0502040204020203" charset="-122"/>
                <a:cs typeface="微软雅黑" panose="020B0503020204020204" charset="-122"/>
              </a:rPr>
              <a:t>现有</a:t>
            </a:r>
            <a:r>
              <a:rPr kumimoji="1" lang="en-US" altLang="zh-CN" sz="2200" dirty="0">
                <a:latin typeface="微软雅黑 Light" panose="020B0502040204020203" charset="-122"/>
                <a:ea typeface="微软雅黑 Light" panose="020B0502040204020203" charset="-122"/>
                <a:cs typeface="微软雅黑" panose="020B0503020204020204" charset="-122"/>
              </a:rPr>
              <a:t>IT</a:t>
            </a:r>
            <a:r>
              <a:rPr kumimoji="1" lang="zh-CN" altLang="en-US" sz="2200" dirty="0">
                <a:latin typeface="微软雅黑 Light" panose="020B0502040204020203" charset="-122"/>
                <a:ea typeface="微软雅黑 Light" panose="020B0502040204020203" charset="-122"/>
                <a:cs typeface="微软雅黑" panose="020B0503020204020204" charset="-122"/>
              </a:rPr>
              <a:t>系统的主要问题</a:t>
            </a:r>
          </a:p>
        </p:txBody>
      </p:sp>
      <p:cxnSp>
        <p:nvCxnSpPr>
          <p:cNvPr id="11" name="直接连接符 13"/>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pic>
        <p:nvPicPr>
          <p:cNvPr id="14" name="图片 13">
            <a:extLst>
              <a:ext uri="{FF2B5EF4-FFF2-40B4-BE49-F238E27FC236}">
                <a16:creationId xmlns:a16="http://schemas.microsoft.com/office/drawing/2014/main" xmlns="" id="{F9243801-6F64-4151-AA68-1A28F93050A5}"/>
              </a:ext>
            </a:extLst>
          </p:cNvPr>
          <p:cNvPicPr>
            <a:picLocks noChangeAspect="1"/>
          </p:cNvPicPr>
          <p:nvPr/>
        </p:nvPicPr>
        <p:blipFill>
          <a:blip r:embed="rId3"/>
          <a:stretch>
            <a:fillRect/>
          </a:stretch>
        </p:blipFill>
        <p:spPr>
          <a:xfrm>
            <a:off x="5646762" y="2913083"/>
            <a:ext cx="390476" cy="333333"/>
          </a:xfrm>
          <a:prstGeom prst="rect">
            <a:avLst/>
          </a:prstGeom>
        </p:spPr>
      </p:pic>
      <p:sp>
        <p:nvSpPr>
          <p:cNvPr id="13" name="矩形 12">
            <a:extLst>
              <a:ext uri="{FF2B5EF4-FFF2-40B4-BE49-F238E27FC236}">
                <a16:creationId xmlns:a16="http://schemas.microsoft.com/office/drawing/2014/main" xmlns="" id="{D2387233-A766-4FD8-A3C2-67DC04C8FDE1}"/>
              </a:ext>
            </a:extLst>
          </p:cNvPr>
          <p:cNvSpPr/>
          <p:nvPr/>
        </p:nvSpPr>
        <p:spPr>
          <a:xfrm>
            <a:off x="864291" y="894217"/>
            <a:ext cx="7415417"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下图所示的是一个我们最喜欢用的经典的应用分层架构设计图</a:t>
            </a:r>
            <a:endParaRPr lang="zh-CN" altLang="en-US" sz="2000" dirty="0"/>
          </a:p>
        </p:txBody>
      </p:sp>
      <p:pic>
        <p:nvPicPr>
          <p:cNvPr id="16" name="Picture 3">
            <a:extLst>
              <a:ext uri="{FF2B5EF4-FFF2-40B4-BE49-F238E27FC236}">
                <a16:creationId xmlns:a16="http://schemas.microsoft.com/office/drawing/2014/main" xmlns="" id="{4A89102E-9076-463C-AF3F-E286DFE2F289}"/>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a:xfrm>
            <a:off x="1148007" y="1283571"/>
            <a:ext cx="6807940" cy="3481987"/>
          </a:xfrm>
          <a:prstGeom prst="rect">
            <a:avLst/>
          </a:prstGeom>
          <a:noFill/>
        </p:spPr>
      </p:pic>
    </p:spTree>
    <p:extLst>
      <p:ext uri="{BB962C8B-B14F-4D97-AF65-F5344CB8AC3E}">
        <p14:creationId xmlns:p14="http://schemas.microsoft.com/office/powerpoint/2010/main" xmlns="" val="272527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84" name="矩形 83">
            <a:extLst>
              <a:ext uri="{FF2B5EF4-FFF2-40B4-BE49-F238E27FC236}">
                <a16:creationId xmlns:a16="http://schemas.microsoft.com/office/drawing/2014/main" xmlns="" id="{20E4D699-73CE-4942-8BD0-F03682FA6F26}"/>
              </a:ext>
            </a:extLst>
          </p:cNvPr>
          <p:cNvSpPr/>
          <p:nvPr/>
        </p:nvSpPr>
        <p:spPr>
          <a:xfrm>
            <a:off x="661364" y="706272"/>
            <a:ext cx="7799671" cy="496860"/>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200" dirty="0">
                <a:latin typeface="微软雅黑" panose="020B0503020204020204" pitchFamily="34" charset="-122"/>
                <a:ea typeface="微软雅黑" panose="020B0503020204020204" pitchFamily="34" charset="-122"/>
              </a:rPr>
              <a:t>  应用竖井和数据孤岛</a:t>
            </a:r>
          </a:p>
        </p:txBody>
      </p:sp>
      <p:grpSp>
        <p:nvGrpSpPr>
          <p:cNvPr id="55" name="Group 6">
            <a:extLst>
              <a:ext uri="{FF2B5EF4-FFF2-40B4-BE49-F238E27FC236}">
                <a16:creationId xmlns:a16="http://schemas.microsoft.com/office/drawing/2014/main" xmlns="" id="{2AAF56DE-6738-4CA9-ADD0-B71BE88516E3}"/>
              </a:ext>
            </a:extLst>
          </p:cNvPr>
          <p:cNvGrpSpPr>
            <a:grpSpLocks/>
          </p:cNvGrpSpPr>
          <p:nvPr/>
        </p:nvGrpSpPr>
        <p:grpSpPr bwMode="auto">
          <a:xfrm>
            <a:off x="2077685" y="2576671"/>
            <a:ext cx="854724" cy="362943"/>
            <a:chOff x="0" y="0"/>
            <a:chExt cx="794" cy="307"/>
          </a:xfrm>
        </p:grpSpPr>
        <p:pic>
          <p:nvPicPr>
            <p:cNvPr id="56" name="Rectangle à coins arrondis 8">
              <a:extLst>
                <a:ext uri="{FF2B5EF4-FFF2-40B4-BE49-F238E27FC236}">
                  <a16:creationId xmlns:a16="http://schemas.microsoft.com/office/drawing/2014/main" xmlns="" id="{4F5E641B-0BAC-4E25-B3E5-CD88A3597123}"/>
                </a:ext>
              </a:extLst>
            </p:cNvPr>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794"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Text Box 8">
              <a:extLst>
                <a:ext uri="{FF2B5EF4-FFF2-40B4-BE49-F238E27FC236}">
                  <a16:creationId xmlns:a16="http://schemas.microsoft.com/office/drawing/2014/main" xmlns="" id="{F9CC79B8-23DC-42DF-A517-0EA39C72328B}"/>
                </a:ext>
              </a:extLst>
            </p:cNvPr>
            <p:cNvSpPr txBox="1">
              <a:spLocks noChangeArrowheads="1"/>
            </p:cNvSpPr>
            <p:nvPr/>
          </p:nvSpPr>
          <p:spPr bwMode="auto">
            <a:xfrm>
              <a:off x="44" y="27"/>
              <a:ext cx="708"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微软雅黑" panose="020B0503020204020204" pitchFamily="34" charset="-122"/>
                  <a:ea typeface="微软雅黑" panose="020B0503020204020204" pitchFamily="34" charset="-122"/>
                </a:rPr>
                <a:t>应用</a:t>
              </a:r>
              <a:r>
                <a:rPr lang="en-US" altLang="zh-CN" sz="1600">
                  <a:solidFill>
                    <a:schemeClr val="bg1"/>
                  </a:solidFill>
                  <a:latin typeface="微软雅黑" panose="020B0503020204020204" pitchFamily="34" charset="-122"/>
                  <a:ea typeface="微软雅黑" panose="020B0503020204020204" pitchFamily="34" charset="-122"/>
                </a:rPr>
                <a:t>1</a:t>
              </a:r>
              <a:endParaRPr lang="fr-FR" altLang="en-US" sz="1600">
                <a:solidFill>
                  <a:schemeClr val="bg1"/>
                </a:solidFill>
                <a:latin typeface="微软雅黑" panose="020B0503020204020204" pitchFamily="34" charset="-122"/>
                <a:ea typeface="微软雅黑" panose="020B0503020204020204" pitchFamily="34" charset="-122"/>
              </a:endParaRPr>
            </a:p>
          </p:txBody>
        </p:sp>
      </p:grpSp>
      <p:cxnSp>
        <p:nvCxnSpPr>
          <p:cNvPr id="58" name="Straight Arrow Connector 19">
            <a:extLst>
              <a:ext uri="{FF2B5EF4-FFF2-40B4-BE49-F238E27FC236}">
                <a16:creationId xmlns:a16="http://schemas.microsoft.com/office/drawing/2014/main" xmlns="" id="{2E638EB3-4195-4D47-9417-0C32DBC36040}"/>
              </a:ext>
            </a:extLst>
          </p:cNvPr>
          <p:cNvCxnSpPr>
            <a:cxnSpLocks noChangeShapeType="1"/>
            <a:stCxn id="57" idx="2"/>
          </p:cNvCxnSpPr>
          <p:nvPr/>
        </p:nvCxnSpPr>
        <p:spPr bwMode="auto">
          <a:xfrm>
            <a:off x="2506124" y="2878138"/>
            <a:ext cx="0" cy="266720"/>
          </a:xfrm>
          <a:prstGeom prst="straightConnector1">
            <a:avLst/>
          </a:prstGeom>
          <a:noFill/>
          <a:ln w="38100">
            <a:solidFill>
              <a:srgbClr val="D99694"/>
            </a:solidFill>
            <a:round/>
            <a:headEnd/>
            <a:tailEnd type="triangle" w="med" len="med"/>
          </a:ln>
          <a:extLst>
            <a:ext uri="{909E8E84-426E-40DD-AFC4-6F175D3DCCD1}">
              <a14:hiddenFill xmlns:a14="http://schemas.microsoft.com/office/drawing/2010/main" xmlns="">
                <a:noFill/>
              </a14:hiddenFill>
            </a:ext>
          </a:extLst>
        </p:spPr>
      </p:cxnSp>
      <p:cxnSp>
        <p:nvCxnSpPr>
          <p:cNvPr id="59" name="Straight Connector 41">
            <a:extLst>
              <a:ext uri="{FF2B5EF4-FFF2-40B4-BE49-F238E27FC236}">
                <a16:creationId xmlns:a16="http://schemas.microsoft.com/office/drawing/2014/main" xmlns="" id="{29DA2A23-8501-45B6-AC90-C0E69F44B028}"/>
              </a:ext>
            </a:extLst>
          </p:cNvPr>
          <p:cNvCxnSpPr>
            <a:cxnSpLocks noChangeShapeType="1"/>
          </p:cNvCxnSpPr>
          <p:nvPr/>
        </p:nvCxnSpPr>
        <p:spPr bwMode="auto">
          <a:xfrm rot="5400000">
            <a:off x="2764411" y="3056481"/>
            <a:ext cx="1085226" cy="0"/>
          </a:xfrm>
          <a:prstGeom prst="line">
            <a:avLst/>
          </a:prstGeom>
          <a:noFill/>
          <a:ln w="25400">
            <a:solidFill>
              <a:srgbClr val="9F2E06"/>
            </a:solidFill>
            <a:prstDash val="dash"/>
            <a:round/>
            <a:headEnd/>
            <a:tailEnd/>
          </a:ln>
          <a:extLst>
            <a:ext uri="{909E8E84-426E-40DD-AFC4-6F175D3DCCD1}">
              <a14:hiddenFill xmlns:a14="http://schemas.microsoft.com/office/drawing/2010/main" xmlns="">
                <a:noFill/>
              </a14:hiddenFill>
            </a:ext>
          </a:extLst>
        </p:spPr>
      </p:cxnSp>
      <p:cxnSp>
        <p:nvCxnSpPr>
          <p:cNvPr id="71" name="Straight Connector 41">
            <a:extLst>
              <a:ext uri="{FF2B5EF4-FFF2-40B4-BE49-F238E27FC236}">
                <a16:creationId xmlns:a16="http://schemas.microsoft.com/office/drawing/2014/main" xmlns="" id="{5286A994-65A9-43C5-9772-86D8A73AC060}"/>
              </a:ext>
            </a:extLst>
          </p:cNvPr>
          <p:cNvCxnSpPr>
            <a:cxnSpLocks noChangeShapeType="1"/>
          </p:cNvCxnSpPr>
          <p:nvPr/>
        </p:nvCxnSpPr>
        <p:spPr bwMode="auto">
          <a:xfrm rot="5400000">
            <a:off x="4366212" y="3056481"/>
            <a:ext cx="1085226" cy="0"/>
          </a:xfrm>
          <a:prstGeom prst="line">
            <a:avLst/>
          </a:prstGeom>
          <a:noFill/>
          <a:ln w="25400">
            <a:solidFill>
              <a:srgbClr val="9F2E06"/>
            </a:solidFill>
            <a:prstDash val="dash"/>
            <a:round/>
            <a:headEnd/>
            <a:tailEnd/>
          </a:ln>
          <a:extLst>
            <a:ext uri="{909E8E84-426E-40DD-AFC4-6F175D3DCCD1}">
              <a14:hiddenFill xmlns:a14="http://schemas.microsoft.com/office/drawing/2010/main" xmlns="">
                <a:noFill/>
              </a14:hiddenFill>
            </a:ext>
          </a:extLst>
        </p:spPr>
      </p:cxnSp>
      <p:grpSp>
        <p:nvGrpSpPr>
          <p:cNvPr id="72" name="Group 19">
            <a:extLst>
              <a:ext uri="{FF2B5EF4-FFF2-40B4-BE49-F238E27FC236}">
                <a16:creationId xmlns:a16="http://schemas.microsoft.com/office/drawing/2014/main" xmlns="" id="{7FE6BA15-01DD-4215-98A7-D2292F2BC5EE}"/>
              </a:ext>
            </a:extLst>
          </p:cNvPr>
          <p:cNvGrpSpPr>
            <a:grpSpLocks/>
          </p:cNvGrpSpPr>
          <p:nvPr/>
        </p:nvGrpSpPr>
        <p:grpSpPr bwMode="auto">
          <a:xfrm>
            <a:off x="5425536" y="3106723"/>
            <a:ext cx="1208870" cy="646446"/>
            <a:chOff x="0" y="0"/>
            <a:chExt cx="883" cy="772"/>
          </a:xfrm>
        </p:grpSpPr>
        <p:pic>
          <p:nvPicPr>
            <p:cNvPr id="73" name="Can 5">
              <a:extLst>
                <a:ext uri="{FF2B5EF4-FFF2-40B4-BE49-F238E27FC236}">
                  <a16:creationId xmlns:a16="http://schemas.microsoft.com/office/drawing/2014/main" xmlns="" id="{067096DB-B27E-4280-9EF0-4F54E7A41DC9}"/>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883" cy="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4" name="Text Box 21">
              <a:extLst>
                <a:ext uri="{FF2B5EF4-FFF2-40B4-BE49-F238E27FC236}">
                  <a16:creationId xmlns:a16="http://schemas.microsoft.com/office/drawing/2014/main" xmlns="" id="{FFB76BB8-7DA0-4787-8B8F-3C26FEE3824B}"/>
                </a:ext>
              </a:extLst>
            </p:cNvPr>
            <p:cNvSpPr txBox="1">
              <a:spLocks noChangeArrowheads="1"/>
            </p:cNvSpPr>
            <p:nvPr/>
          </p:nvSpPr>
          <p:spPr bwMode="auto">
            <a:xfrm>
              <a:off x="29" y="144"/>
              <a:ext cx="624"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dirty="0">
                  <a:solidFill>
                    <a:srgbClr val="FFFFFF"/>
                  </a:solidFill>
                  <a:latin typeface="微软雅黑" panose="020B0503020204020204" pitchFamily="34" charset="-122"/>
                  <a:ea typeface="微软雅黑" panose="020B0503020204020204" pitchFamily="34" charset="-122"/>
                </a:rPr>
                <a:t>数据库</a:t>
              </a:r>
              <a:r>
                <a:rPr lang="en-US" altLang="zh-CN" sz="1400" dirty="0">
                  <a:solidFill>
                    <a:srgbClr val="FFFFFF"/>
                  </a:solidFill>
                  <a:latin typeface="微软雅黑" panose="020B0503020204020204" pitchFamily="34" charset="-122"/>
                  <a:ea typeface="微软雅黑" panose="020B0503020204020204" pitchFamily="34" charset="-122"/>
                </a:rPr>
                <a:t>3</a:t>
              </a:r>
            </a:p>
          </p:txBody>
        </p:sp>
      </p:grpSp>
      <p:cxnSp>
        <p:nvCxnSpPr>
          <p:cNvPr id="81" name="Straight Connector 41">
            <a:extLst>
              <a:ext uri="{FF2B5EF4-FFF2-40B4-BE49-F238E27FC236}">
                <a16:creationId xmlns:a16="http://schemas.microsoft.com/office/drawing/2014/main" xmlns="" id="{C4D42BF2-75FA-4D21-BE91-92D905C42A72}"/>
              </a:ext>
            </a:extLst>
          </p:cNvPr>
          <p:cNvCxnSpPr>
            <a:cxnSpLocks noChangeShapeType="1"/>
          </p:cNvCxnSpPr>
          <p:nvPr/>
        </p:nvCxnSpPr>
        <p:spPr bwMode="auto">
          <a:xfrm rot="5400000">
            <a:off x="6174697" y="3056481"/>
            <a:ext cx="1085226" cy="0"/>
          </a:xfrm>
          <a:prstGeom prst="line">
            <a:avLst/>
          </a:prstGeom>
          <a:noFill/>
          <a:ln w="25400">
            <a:solidFill>
              <a:srgbClr val="9F2E06"/>
            </a:solidFill>
            <a:prstDash val="dash"/>
            <a:round/>
            <a:headEnd/>
            <a:tailEnd/>
          </a:ln>
          <a:extLst>
            <a:ext uri="{909E8E84-426E-40DD-AFC4-6F175D3DCCD1}">
              <a14:hiddenFill xmlns:a14="http://schemas.microsoft.com/office/drawing/2010/main" xmlns="">
                <a:noFill/>
              </a14:hiddenFill>
            </a:ext>
          </a:extLst>
        </p:spPr>
      </p:cxnSp>
      <p:sp>
        <p:nvSpPr>
          <p:cNvPr id="82" name="Freeform 19">
            <a:extLst>
              <a:ext uri="{FF2B5EF4-FFF2-40B4-BE49-F238E27FC236}">
                <a16:creationId xmlns:a16="http://schemas.microsoft.com/office/drawing/2014/main" xmlns="" id="{960C157F-B226-4320-B410-7F4D5BFF3241}"/>
              </a:ext>
            </a:extLst>
          </p:cNvPr>
          <p:cNvSpPr>
            <a:spLocks/>
          </p:cNvSpPr>
          <p:nvPr/>
        </p:nvSpPr>
        <p:spPr bwMode="auto">
          <a:xfrm flipH="1">
            <a:off x="2686972" y="3558900"/>
            <a:ext cx="826736" cy="482322"/>
          </a:xfrm>
          <a:custGeom>
            <a:avLst/>
            <a:gdLst>
              <a:gd name="T0" fmla="*/ 12862 w 2335995"/>
              <a:gd name="T1" fmla="*/ 0 h 1635873"/>
              <a:gd name="T2" fmla="*/ 8127 w 2335995"/>
              <a:gd name="T3" fmla="*/ 8368 h 1635873"/>
              <a:gd name="T4" fmla="*/ 0 w 2335995"/>
              <a:gd name="T5" fmla="*/ 14899 h 1635873"/>
              <a:gd name="T6" fmla="*/ 0 60000 65536"/>
              <a:gd name="T7" fmla="*/ 0 60000 65536"/>
              <a:gd name="T8" fmla="*/ 0 60000 65536"/>
              <a:gd name="T9" fmla="*/ 0 w 2335995"/>
              <a:gd name="T10" fmla="*/ 0 h 1635873"/>
              <a:gd name="T11" fmla="*/ 2335995 w 2335995"/>
              <a:gd name="T12" fmla="*/ 1635873 h 1635873"/>
            </a:gdLst>
            <a:ahLst/>
            <a:cxnLst>
              <a:cxn ang="T6">
                <a:pos x="T0" y="T1"/>
              </a:cxn>
              <a:cxn ang="T7">
                <a:pos x="T2" y="T3"/>
              </a:cxn>
              <a:cxn ang="T8">
                <a:pos x="T4" y="T5"/>
              </a:cxn>
            </a:cxnLst>
            <a:rect l="T9" t="T10" r="T11" b="T12"/>
            <a:pathLst>
              <a:path w="2335995" h="1635873">
                <a:moveTo>
                  <a:pt x="2335995" y="0"/>
                </a:moveTo>
                <a:cubicBezTo>
                  <a:pt x="2308801" y="126599"/>
                  <a:pt x="1769825" y="660165"/>
                  <a:pt x="1476020" y="878020"/>
                </a:cubicBezTo>
                <a:cubicBezTo>
                  <a:pt x="1182215" y="1095875"/>
                  <a:pt x="278105" y="1635873"/>
                  <a:pt x="0" y="1563412"/>
                </a:cubicBezTo>
              </a:path>
            </a:pathLst>
          </a:custGeom>
          <a:noFill/>
          <a:ln w="38100">
            <a:solidFill>
              <a:srgbClr val="7C6B4D"/>
            </a:solidFill>
            <a:round/>
            <a:headEnd/>
            <a:tailEnd type="triangle" w="med" len="med"/>
          </a:ln>
          <a:extLst>
            <a:ext uri="{909E8E84-426E-40DD-AFC4-6F175D3DCCD1}">
              <a14:hiddenFill xmlns:a14="http://schemas.microsoft.com/office/drawing/2010/main" xmlns="">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83" name="Freeform 19">
            <a:extLst>
              <a:ext uri="{FF2B5EF4-FFF2-40B4-BE49-F238E27FC236}">
                <a16:creationId xmlns:a16="http://schemas.microsoft.com/office/drawing/2014/main" xmlns="" id="{1BC924A3-26D5-4989-80A6-7A09B95BEF05}"/>
              </a:ext>
            </a:extLst>
          </p:cNvPr>
          <p:cNvSpPr>
            <a:spLocks/>
          </p:cNvSpPr>
          <p:nvPr/>
        </p:nvSpPr>
        <p:spPr bwMode="auto">
          <a:xfrm>
            <a:off x="5115509" y="3558900"/>
            <a:ext cx="775065" cy="482322"/>
          </a:xfrm>
          <a:custGeom>
            <a:avLst/>
            <a:gdLst>
              <a:gd name="T0" fmla="*/ 7675 w 2335995"/>
              <a:gd name="T1" fmla="*/ 0 h 1635873"/>
              <a:gd name="T2" fmla="*/ 4849 w 2335995"/>
              <a:gd name="T3" fmla="*/ 8368 h 1635873"/>
              <a:gd name="T4" fmla="*/ 0 w 2335995"/>
              <a:gd name="T5" fmla="*/ 14899 h 1635873"/>
              <a:gd name="T6" fmla="*/ 0 60000 65536"/>
              <a:gd name="T7" fmla="*/ 0 60000 65536"/>
              <a:gd name="T8" fmla="*/ 0 60000 65536"/>
              <a:gd name="T9" fmla="*/ 0 w 2335995"/>
              <a:gd name="T10" fmla="*/ 0 h 1635873"/>
              <a:gd name="T11" fmla="*/ 2335995 w 2335995"/>
              <a:gd name="T12" fmla="*/ 1635873 h 1635873"/>
            </a:gdLst>
            <a:ahLst/>
            <a:cxnLst>
              <a:cxn ang="T6">
                <a:pos x="T0" y="T1"/>
              </a:cxn>
              <a:cxn ang="T7">
                <a:pos x="T2" y="T3"/>
              </a:cxn>
              <a:cxn ang="T8">
                <a:pos x="T4" y="T5"/>
              </a:cxn>
            </a:cxnLst>
            <a:rect l="T9" t="T10" r="T11" b="T12"/>
            <a:pathLst>
              <a:path w="2335995" h="1635873">
                <a:moveTo>
                  <a:pt x="2335995" y="0"/>
                </a:moveTo>
                <a:cubicBezTo>
                  <a:pt x="2308801" y="126599"/>
                  <a:pt x="1769825" y="660165"/>
                  <a:pt x="1476020" y="878020"/>
                </a:cubicBezTo>
                <a:cubicBezTo>
                  <a:pt x="1182215" y="1095875"/>
                  <a:pt x="278105" y="1635873"/>
                  <a:pt x="0" y="1563412"/>
                </a:cubicBezTo>
              </a:path>
            </a:pathLst>
          </a:custGeom>
          <a:noFill/>
          <a:ln w="38100">
            <a:solidFill>
              <a:srgbClr val="7C6B4D"/>
            </a:solidFill>
            <a:round/>
            <a:headEnd/>
            <a:tailEnd type="triangle" w="med" len="med"/>
          </a:ln>
          <a:extLst>
            <a:ext uri="{909E8E84-426E-40DD-AFC4-6F175D3DCCD1}">
              <a14:hiddenFill xmlns:a14="http://schemas.microsoft.com/office/drawing/2010/main" xmlns="">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85" name="Freeform 19">
            <a:extLst>
              <a:ext uri="{FF2B5EF4-FFF2-40B4-BE49-F238E27FC236}">
                <a16:creationId xmlns:a16="http://schemas.microsoft.com/office/drawing/2014/main" xmlns="" id="{0CBE7C98-60D9-42A5-97CD-C018EF257219}"/>
              </a:ext>
            </a:extLst>
          </p:cNvPr>
          <p:cNvSpPr>
            <a:spLocks/>
          </p:cNvSpPr>
          <p:nvPr/>
        </p:nvSpPr>
        <p:spPr bwMode="auto">
          <a:xfrm flipH="1">
            <a:off x="4082089" y="3558900"/>
            <a:ext cx="103342" cy="361742"/>
          </a:xfrm>
          <a:custGeom>
            <a:avLst/>
            <a:gdLst>
              <a:gd name="T0" fmla="*/ 0 w 2335995"/>
              <a:gd name="T1" fmla="*/ 0 h 1635873"/>
              <a:gd name="T2" fmla="*/ 0 w 2335995"/>
              <a:gd name="T3" fmla="*/ 838 h 1635873"/>
              <a:gd name="T4" fmla="*/ 0 w 2335995"/>
              <a:gd name="T5" fmla="*/ 1492 h 1635873"/>
              <a:gd name="T6" fmla="*/ 0 60000 65536"/>
              <a:gd name="T7" fmla="*/ 0 60000 65536"/>
              <a:gd name="T8" fmla="*/ 0 60000 65536"/>
              <a:gd name="T9" fmla="*/ 0 w 2335995"/>
              <a:gd name="T10" fmla="*/ 0 h 1635873"/>
              <a:gd name="T11" fmla="*/ 2335995 w 2335995"/>
              <a:gd name="T12" fmla="*/ 1635873 h 1635873"/>
            </a:gdLst>
            <a:ahLst/>
            <a:cxnLst>
              <a:cxn ang="T6">
                <a:pos x="T0" y="T1"/>
              </a:cxn>
              <a:cxn ang="T7">
                <a:pos x="T2" y="T3"/>
              </a:cxn>
              <a:cxn ang="T8">
                <a:pos x="T4" y="T5"/>
              </a:cxn>
            </a:cxnLst>
            <a:rect l="T9" t="T10" r="T11" b="T12"/>
            <a:pathLst>
              <a:path w="2335995" h="1635873">
                <a:moveTo>
                  <a:pt x="2335995" y="0"/>
                </a:moveTo>
                <a:cubicBezTo>
                  <a:pt x="2308801" y="126599"/>
                  <a:pt x="1769825" y="660165"/>
                  <a:pt x="1476020" y="878020"/>
                </a:cubicBezTo>
                <a:cubicBezTo>
                  <a:pt x="1182215" y="1095875"/>
                  <a:pt x="278105" y="1635873"/>
                  <a:pt x="0" y="1563412"/>
                </a:cubicBezTo>
              </a:path>
            </a:pathLst>
          </a:custGeom>
          <a:noFill/>
          <a:ln w="38100">
            <a:solidFill>
              <a:srgbClr val="7C6B4D"/>
            </a:solidFill>
            <a:round/>
            <a:headEnd/>
            <a:tailEnd type="triangle" w="med" len="med"/>
          </a:ln>
          <a:extLst>
            <a:ext uri="{909E8E84-426E-40DD-AFC4-6F175D3DCCD1}">
              <a14:hiddenFill xmlns:a14="http://schemas.microsoft.com/office/drawing/2010/main" xmlns="">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nvGrpSpPr>
          <p:cNvPr id="86" name="Group 30">
            <a:extLst>
              <a:ext uri="{FF2B5EF4-FFF2-40B4-BE49-F238E27FC236}">
                <a16:creationId xmlns:a16="http://schemas.microsoft.com/office/drawing/2014/main" xmlns="" id="{0A215DBB-B34A-4A89-B055-94D065499C43}"/>
              </a:ext>
            </a:extLst>
          </p:cNvPr>
          <p:cNvGrpSpPr>
            <a:grpSpLocks/>
          </p:cNvGrpSpPr>
          <p:nvPr/>
        </p:nvGrpSpPr>
        <p:grpSpPr bwMode="auto">
          <a:xfrm>
            <a:off x="3474955" y="3862864"/>
            <a:ext cx="1685766" cy="778821"/>
            <a:chOff x="0" y="0"/>
            <a:chExt cx="1566" cy="499"/>
          </a:xfrm>
        </p:grpSpPr>
        <p:pic>
          <p:nvPicPr>
            <p:cNvPr id="87" name="Rectangle à coins arrondis 7">
              <a:extLst>
                <a:ext uri="{FF2B5EF4-FFF2-40B4-BE49-F238E27FC236}">
                  <a16:creationId xmlns:a16="http://schemas.microsoft.com/office/drawing/2014/main" xmlns="" id="{E5FE4BF9-1377-4B90-964C-F01FCD0CD1C3}"/>
                </a:ext>
              </a:extLst>
            </p:cNvPr>
            <p:cNvPicPr>
              <a:picLocks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1566"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8" name="Text Box 32">
              <a:extLst>
                <a:ext uri="{FF2B5EF4-FFF2-40B4-BE49-F238E27FC236}">
                  <a16:creationId xmlns:a16="http://schemas.microsoft.com/office/drawing/2014/main" xmlns="" id="{89F7D14E-C960-4430-AD85-F5475D039BC3}"/>
                </a:ext>
              </a:extLst>
            </p:cNvPr>
            <p:cNvSpPr txBox="1">
              <a:spLocks noChangeArrowheads="1"/>
            </p:cNvSpPr>
            <p:nvPr/>
          </p:nvSpPr>
          <p:spPr bwMode="auto">
            <a:xfrm>
              <a:off x="47" y="32"/>
              <a:ext cx="1473" cy="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600" dirty="0">
                <a:solidFill>
                  <a:srgbClr val="FFFFFF"/>
                </a:solidFill>
                <a:latin typeface="微软雅黑" panose="020B0503020204020204" pitchFamily="34" charset="-122"/>
                <a:ea typeface="微软雅黑" panose="020B0503020204020204" pitchFamily="34" charset="-122"/>
              </a:endParaRPr>
            </a:p>
            <a:p>
              <a:pPr algn="ctr" eaLnBrk="1" hangingPunct="1"/>
              <a:r>
                <a:rPr lang="zh-CN" altLang="en-US" sz="1600" dirty="0">
                  <a:solidFill>
                    <a:srgbClr val="FFFFFF"/>
                  </a:solidFill>
                  <a:latin typeface="微软雅黑" panose="020B0503020204020204" pitchFamily="34" charset="-122"/>
                  <a:ea typeface="微软雅黑" panose="020B0503020204020204" pitchFamily="34" charset="-122"/>
                </a:rPr>
                <a:t>数据分析</a:t>
              </a:r>
              <a:endParaRPr lang="fr-FR" altLang="en-US" sz="1600" dirty="0">
                <a:solidFill>
                  <a:srgbClr val="FFFFFF"/>
                </a:solidFill>
                <a:latin typeface="微软雅黑" panose="020B0503020204020204" pitchFamily="34" charset="-122"/>
                <a:ea typeface="微软雅黑" panose="020B0503020204020204" pitchFamily="34" charset="-122"/>
              </a:endParaRPr>
            </a:p>
          </p:txBody>
        </p:sp>
      </p:grpSp>
      <p:sp>
        <p:nvSpPr>
          <p:cNvPr id="89" name="云形标注 82">
            <a:extLst>
              <a:ext uri="{FF2B5EF4-FFF2-40B4-BE49-F238E27FC236}">
                <a16:creationId xmlns:a16="http://schemas.microsoft.com/office/drawing/2014/main" xmlns="" id="{10ACD93E-6EE3-4F5E-8358-7D0577A42530}"/>
              </a:ext>
            </a:extLst>
          </p:cNvPr>
          <p:cNvSpPr>
            <a:spLocks noChangeArrowheads="1"/>
          </p:cNvSpPr>
          <p:nvPr/>
        </p:nvSpPr>
        <p:spPr bwMode="auto">
          <a:xfrm>
            <a:off x="6420274" y="3920642"/>
            <a:ext cx="2228685" cy="851753"/>
          </a:xfrm>
          <a:prstGeom prst="cloudCallout">
            <a:avLst>
              <a:gd name="adj1" fmla="val -89491"/>
              <a:gd name="adj2" fmla="val -46954"/>
            </a:avLst>
          </a:prstGeom>
          <a:solidFill>
            <a:schemeClr val="accent1"/>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微软雅黑" panose="020B0503020204020204" pitchFamily="34" charset="-122"/>
                <a:ea typeface="微软雅黑" panose="020B0503020204020204" pitchFamily="34" charset="-122"/>
              </a:rPr>
              <a:t>缺少统一的数据标准，格式复杂，逻辑复杂如何形成一个好的数据分析平台？</a:t>
            </a:r>
          </a:p>
        </p:txBody>
      </p:sp>
      <p:grpSp>
        <p:nvGrpSpPr>
          <p:cNvPr id="90" name="Group 34">
            <a:extLst>
              <a:ext uri="{FF2B5EF4-FFF2-40B4-BE49-F238E27FC236}">
                <a16:creationId xmlns:a16="http://schemas.microsoft.com/office/drawing/2014/main" xmlns="" id="{CC00EC79-02C6-4247-BE11-6C1D24B72718}"/>
              </a:ext>
            </a:extLst>
          </p:cNvPr>
          <p:cNvGrpSpPr>
            <a:grpSpLocks/>
          </p:cNvGrpSpPr>
          <p:nvPr/>
        </p:nvGrpSpPr>
        <p:grpSpPr bwMode="auto">
          <a:xfrm>
            <a:off x="3684986" y="1340831"/>
            <a:ext cx="1264969" cy="820742"/>
            <a:chOff x="0" y="-57"/>
            <a:chExt cx="1033" cy="460"/>
          </a:xfrm>
        </p:grpSpPr>
        <p:pic>
          <p:nvPicPr>
            <p:cNvPr id="120" name="Rectangle à coins arrondis 38">
              <a:extLst>
                <a:ext uri="{FF2B5EF4-FFF2-40B4-BE49-F238E27FC236}">
                  <a16:creationId xmlns:a16="http://schemas.microsoft.com/office/drawing/2014/main" xmlns="" id="{688C8F48-08E2-4A2B-BA7B-0AEE91A0C6DB}"/>
                </a:ext>
              </a:extLst>
            </p:cNvPr>
            <p:cNvPicPr>
              <a:picLocks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1033"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1" name="Text Box 36">
              <a:extLst>
                <a:ext uri="{FF2B5EF4-FFF2-40B4-BE49-F238E27FC236}">
                  <a16:creationId xmlns:a16="http://schemas.microsoft.com/office/drawing/2014/main" xmlns="" id="{779837FA-F874-447C-8A18-2442EC590EB9}"/>
                </a:ext>
              </a:extLst>
            </p:cNvPr>
            <p:cNvSpPr txBox="1">
              <a:spLocks noChangeArrowheads="1"/>
            </p:cNvSpPr>
            <p:nvPr/>
          </p:nvSpPr>
          <p:spPr bwMode="auto">
            <a:xfrm>
              <a:off x="47" y="-57"/>
              <a:ext cx="942" cy="4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dirty="0">
                  <a:solidFill>
                    <a:srgbClr val="FFFFFF"/>
                  </a:solidFill>
                  <a:latin typeface="微软雅黑" panose="020B0503020204020204" pitchFamily="34" charset="-122"/>
                  <a:ea typeface="微软雅黑" panose="020B0503020204020204" pitchFamily="34" charset="-122"/>
                </a:rPr>
                <a:t>应用系统集成</a:t>
              </a:r>
              <a:endParaRPr lang="fr-FR"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122" name="Freeform 19">
            <a:extLst>
              <a:ext uri="{FF2B5EF4-FFF2-40B4-BE49-F238E27FC236}">
                <a16:creationId xmlns:a16="http://schemas.microsoft.com/office/drawing/2014/main" xmlns="" id="{95CC1A19-01CF-464F-BCFA-6E0A002254F2}"/>
              </a:ext>
            </a:extLst>
          </p:cNvPr>
          <p:cNvSpPr>
            <a:spLocks/>
          </p:cNvSpPr>
          <p:nvPr/>
        </p:nvSpPr>
        <p:spPr bwMode="auto">
          <a:xfrm flipH="1" flipV="1">
            <a:off x="2480288" y="1870772"/>
            <a:ext cx="1240104" cy="723484"/>
          </a:xfrm>
          <a:custGeom>
            <a:avLst/>
            <a:gdLst>
              <a:gd name="T0" fmla="*/ 329630 w 2335995"/>
              <a:gd name="T1" fmla="*/ 0 h 1635873"/>
              <a:gd name="T2" fmla="*/ 208281 w 2335995"/>
              <a:gd name="T3" fmla="*/ 214451 h 1635873"/>
              <a:gd name="T4" fmla="*/ 0 w 2335995"/>
              <a:gd name="T5" fmla="*/ 381854 h 1635873"/>
              <a:gd name="T6" fmla="*/ 0 60000 65536"/>
              <a:gd name="T7" fmla="*/ 0 60000 65536"/>
              <a:gd name="T8" fmla="*/ 0 60000 65536"/>
              <a:gd name="T9" fmla="*/ 0 w 2335995"/>
              <a:gd name="T10" fmla="*/ 0 h 1635873"/>
              <a:gd name="T11" fmla="*/ 2335995 w 2335995"/>
              <a:gd name="T12" fmla="*/ 1635873 h 1635873"/>
            </a:gdLst>
            <a:ahLst/>
            <a:cxnLst>
              <a:cxn ang="T6">
                <a:pos x="T0" y="T1"/>
              </a:cxn>
              <a:cxn ang="T7">
                <a:pos x="T2" y="T3"/>
              </a:cxn>
              <a:cxn ang="T8">
                <a:pos x="T4" y="T5"/>
              </a:cxn>
            </a:cxnLst>
            <a:rect l="T9" t="T10" r="T11" b="T12"/>
            <a:pathLst>
              <a:path w="2335995" h="1635873">
                <a:moveTo>
                  <a:pt x="2335995" y="0"/>
                </a:moveTo>
                <a:cubicBezTo>
                  <a:pt x="2308801" y="126599"/>
                  <a:pt x="1769825" y="660165"/>
                  <a:pt x="1476020" y="878020"/>
                </a:cubicBezTo>
                <a:cubicBezTo>
                  <a:pt x="1182215" y="1095875"/>
                  <a:pt x="278105" y="1635873"/>
                  <a:pt x="0" y="1563412"/>
                </a:cubicBezTo>
              </a:path>
            </a:pathLst>
          </a:custGeom>
          <a:noFill/>
          <a:ln w="38100">
            <a:solidFill>
              <a:srgbClr val="0070C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23" name="Freeform 19">
            <a:extLst>
              <a:ext uri="{FF2B5EF4-FFF2-40B4-BE49-F238E27FC236}">
                <a16:creationId xmlns:a16="http://schemas.microsoft.com/office/drawing/2014/main" xmlns="" id="{67652193-490F-4B30-AF8D-C12E251F9362}"/>
              </a:ext>
            </a:extLst>
          </p:cNvPr>
          <p:cNvSpPr>
            <a:spLocks/>
          </p:cNvSpPr>
          <p:nvPr/>
        </p:nvSpPr>
        <p:spPr bwMode="auto">
          <a:xfrm flipH="1" flipV="1">
            <a:off x="4122995" y="2063440"/>
            <a:ext cx="114107" cy="532944"/>
          </a:xfrm>
          <a:custGeom>
            <a:avLst/>
            <a:gdLst>
              <a:gd name="T0" fmla="*/ 0 w 2335995"/>
              <a:gd name="T1" fmla="*/ 0 h 1635873"/>
              <a:gd name="T2" fmla="*/ 0 w 2335995"/>
              <a:gd name="T3" fmla="*/ 49874 h 1635873"/>
              <a:gd name="T4" fmla="*/ 0 w 2335995"/>
              <a:gd name="T5" fmla="*/ 88807 h 1635873"/>
              <a:gd name="T6" fmla="*/ 0 60000 65536"/>
              <a:gd name="T7" fmla="*/ 0 60000 65536"/>
              <a:gd name="T8" fmla="*/ 0 60000 65536"/>
              <a:gd name="T9" fmla="*/ 0 w 2335995"/>
              <a:gd name="T10" fmla="*/ 0 h 1635873"/>
              <a:gd name="T11" fmla="*/ 2335995 w 2335995"/>
              <a:gd name="T12" fmla="*/ 1635873 h 1635873"/>
            </a:gdLst>
            <a:ahLst/>
            <a:cxnLst>
              <a:cxn ang="T6">
                <a:pos x="T0" y="T1"/>
              </a:cxn>
              <a:cxn ang="T7">
                <a:pos x="T2" y="T3"/>
              </a:cxn>
              <a:cxn ang="T8">
                <a:pos x="T4" y="T5"/>
              </a:cxn>
            </a:cxnLst>
            <a:rect l="T9" t="T10" r="T11" b="T12"/>
            <a:pathLst>
              <a:path w="2335995" h="1635873">
                <a:moveTo>
                  <a:pt x="2335995" y="0"/>
                </a:moveTo>
                <a:cubicBezTo>
                  <a:pt x="2308801" y="126599"/>
                  <a:pt x="1769825" y="660165"/>
                  <a:pt x="1476020" y="878020"/>
                </a:cubicBezTo>
                <a:cubicBezTo>
                  <a:pt x="1182215" y="1095875"/>
                  <a:pt x="278105" y="1635873"/>
                  <a:pt x="0" y="1563412"/>
                </a:cubicBezTo>
              </a:path>
            </a:pathLst>
          </a:custGeom>
          <a:noFill/>
          <a:ln w="38100">
            <a:solidFill>
              <a:srgbClr val="0070C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24" name="Freeform 19">
            <a:extLst>
              <a:ext uri="{FF2B5EF4-FFF2-40B4-BE49-F238E27FC236}">
                <a16:creationId xmlns:a16="http://schemas.microsoft.com/office/drawing/2014/main" xmlns="" id="{BAD84262-D257-4295-A809-474CB4B4D6A2}"/>
              </a:ext>
            </a:extLst>
          </p:cNvPr>
          <p:cNvSpPr>
            <a:spLocks/>
          </p:cNvSpPr>
          <p:nvPr/>
        </p:nvSpPr>
        <p:spPr bwMode="auto">
          <a:xfrm flipV="1">
            <a:off x="4906900" y="1870772"/>
            <a:ext cx="932003" cy="683290"/>
          </a:xfrm>
          <a:custGeom>
            <a:avLst/>
            <a:gdLst>
              <a:gd name="T0" fmla="*/ 50859 w 2335995"/>
              <a:gd name="T1" fmla="*/ 0 h 1635873"/>
              <a:gd name="T2" fmla="*/ 32136 w 2335995"/>
              <a:gd name="T3" fmla="*/ 214451 h 1635873"/>
              <a:gd name="T4" fmla="*/ 0 w 2335995"/>
              <a:gd name="T5" fmla="*/ 381854 h 1635873"/>
              <a:gd name="T6" fmla="*/ 0 60000 65536"/>
              <a:gd name="T7" fmla="*/ 0 60000 65536"/>
              <a:gd name="T8" fmla="*/ 0 60000 65536"/>
              <a:gd name="T9" fmla="*/ 0 w 2335995"/>
              <a:gd name="T10" fmla="*/ 0 h 1635873"/>
              <a:gd name="T11" fmla="*/ 2335995 w 2335995"/>
              <a:gd name="T12" fmla="*/ 1635873 h 1635873"/>
            </a:gdLst>
            <a:ahLst/>
            <a:cxnLst>
              <a:cxn ang="T6">
                <a:pos x="T0" y="T1"/>
              </a:cxn>
              <a:cxn ang="T7">
                <a:pos x="T2" y="T3"/>
              </a:cxn>
              <a:cxn ang="T8">
                <a:pos x="T4" y="T5"/>
              </a:cxn>
            </a:cxnLst>
            <a:rect l="T9" t="T10" r="T11" b="T12"/>
            <a:pathLst>
              <a:path w="2335995" h="1635873">
                <a:moveTo>
                  <a:pt x="2335995" y="0"/>
                </a:moveTo>
                <a:cubicBezTo>
                  <a:pt x="2308801" y="126599"/>
                  <a:pt x="1769825" y="660165"/>
                  <a:pt x="1476020" y="878020"/>
                </a:cubicBezTo>
                <a:cubicBezTo>
                  <a:pt x="1182215" y="1095875"/>
                  <a:pt x="278105" y="1635873"/>
                  <a:pt x="0" y="1563412"/>
                </a:cubicBezTo>
              </a:path>
            </a:pathLst>
          </a:custGeom>
          <a:noFill/>
          <a:ln w="38100">
            <a:solidFill>
              <a:srgbClr val="0070C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25" name="云形标注 88">
            <a:extLst>
              <a:ext uri="{FF2B5EF4-FFF2-40B4-BE49-F238E27FC236}">
                <a16:creationId xmlns:a16="http://schemas.microsoft.com/office/drawing/2014/main" xmlns="" id="{44926DB5-A025-41F6-A7CB-B841479B1BBB}"/>
              </a:ext>
            </a:extLst>
          </p:cNvPr>
          <p:cNvSpPr>
            <a:spLocks noChangeArrowheads="1"/>
          </p:cNvSpPr>
          <p:nvPr/>
        </p:nvSpPr>
        <p:spPr bwMode="auto">
          <a:xfrm>
            <a:off x="5828364" y="1030097"/>
            <a:ext cx="1916355" cy="728301"/>
          </a:xfrm>
          <a:prstGeom prst="cloudCallout">
            <a:avLst>
              <a:gd name="adj1" fmla="val -95644"/>
              <a:gd name="adj2" fmla="val 41537"/>
            </a:avLst>
          </a:prstGeom>
          <a:solidFill>
            <a:schemeClr val="accent1"/>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微软雅黑" panose="020B0503020204020204" pitchFamily="34" charset="-122"/>
                <a:ea typeface="微软雅黑" panose="020B0503020204020204" pitchFamily="34" charset="-122"/>
              </a:rPr>
              <a:t>缺少好的设计规范和架构以及代码质量</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如何进行集成？</a:t>
            </a:r>
          </a:p>
        </p:txBody>
      </p:sp>
      <p:grpSp>
        <p:nvGrpSpPr>
          <p:cNvPr id="126" name="Group 41">
            <a:extLst>
              <a:ext uri="{FF2B5EF4-FFF2-40B4-BE49-F238E27FC236}">
                <a16:creationId xmlns:a16="http://schemas.microsoft.com/office/drawing/2014/main" xmlns="" id="{10A29DD0-CE78-4570-9943-743755F4BC9F}"/>
              </a:ext>
            </a:extLst>
          </p:cNvPr>
          <p:cNvGrpSpPr>
            <a:grpSpLocks/>
          </p:cNvGrpSpPr>
          <p:nvPr/>
        </p:nvGrpSpPr>
        <p:grpSpPr bwMode="auto">
          <a:xfrm>
            <a:off x="4358745" y="1250032"/>
            <a:ext cx="539315" cy="474699"/>
            <a:chOff x="0" y="0"/>
            <a:chExt cx="523" cy="430"/>
          </a:xfrm>
        </p:grpSpPr>
        <p:pic>
          <p:nvPicPr>
            <p:cNvPr id="127" name="&quot;No&quot; Symbol 157">
              <a:extLst>
                <a:ext uri="{FF2B5EF4-FFF2-40B4-BE49-F238E27FC236}">
                  <a16:creationId xmlns:a16="http://schemas.microsoft.com/office/drawing/2014/main" xmlns="" id="{7FE2BE0C-AC46-4B47-9630-AF95C0F7CC59}"/>
                </a:ext>
              </a:extLst>
            </p:cNvPr>
            <p:cNvPicPr>
              <a:picLocks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0" y="0"/>
              <a:ext cx="523" cy="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 name="Text Box 43">
              <a:extLst>
                <a:ext uri="{FF2B5EF4-FFF2-40B4-BE49-F238E27FC236}">
                  <a16:creationId xmlns:a16="http://schemas.microsoft.com/office/drawing/2014/main" xmlns="" id="{71D74564-FA3F-49CA-9C4E-EB4EFAC521B4}"/>
                </a:ext>
              </a:extLst>
            </p:cNvPr>
            <p:cNvSpPr txBox="1">
              <a:spLocks noChangeArrowheads="1"/>
            </p:cNvSpPr>
            <p:nvPr/>
          </p:nvSpPr>
          <p:spPr bwMode="auto">
            <a:xfrm>
              <a:off x="134" y="113"/>
              <a:ext cx="256" cy="191"/>
            </a:xfrm>
            <a:prstGeom prst="rect">
              <a:avLst/>
            </a:prstGeom>
            <a:noFill/>
            <a:ln w="9525">
              <a:noFill/>
              <a:miter lim="800000"/>
              <a:headEnd/>
              <a:tailEnd/>
            </a:ln>
          </p:spPr>
          <p:txBody>
            <a:bodyPr lIns="121888" tIns="60944" rIns="121888" bIns="60944" anchor="ctr"/>
            <a:lstStyle/>
            <a:p>
              <a:pPr algn="ctr" defTabSz="1217613">
                <a:defRPr/>
              </a:pPr>
              <a:endParaRPr lang="en-US" sz="270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129" name="Group 44">
            <a:extLst>
              <a:ext uri="{FF2B5EF4-FFF2-40B4-BE49-F238E27FC236}">
                <a16:creationId xmlns:a16="http://schemas.microsoft.com/office/drawing/2014/main" xmlns="" id="{260B30E2-2F37-4BA4-AAF2-916CB9FC94BB}"/>
              </a:ext>
            </a:extLst>
          </p:cNvPr>
          <p:cNvGrpSpPr>
            <a:grpSpLocks/>
          </p:cNvGrpSpPr>
          <p:nvPr/>
        </p:nvGrpSpPr>
        <p:grpSpPr bwMode="auto">
          <a:xfrm>
            <a:off x="4358745" y="3860735"/>
            <a:ext cx="562998" cy="476531"/>
            <a:chOff x="0" y="0"/>
            <a:chExt cx="523" cy="430"/>
          </a:xfrm>
        </p:grpSpPr>
        <p:pic>
          <p:nvPicPr>
            <p:cNvPr id="130" name="&quot;No&quot; Symbol 157">
              <a:extLst>
                <a:ext uri="{FF2B5EF4-FFF2-40B4-BE49-F238E27FC236}">
                  <a16:creationId xmlns:a16="http://schemas.microsoft.com/office/drawing/2014/main" xmlns="" id="{688F781A-3A93-4F13-A5E6-C3AE169CD64A}"/>
                </a:ext>
              </a:extLst>
            </p:cNvPr>
            <p:cNvPicPr>
              <a:picLocks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0" y="0"/>
              <a:ext cx="523" cy="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1" name="Text Box 46">
              <a:extLst>
                <a:ext uri="{FF2B5EF4-FFF2-40B4-BE49-F238E27FC236}">
                  <a16:creationId xmlns:a16="http://schemas.microsoft.com/office/drawing/2014/main" xmlns="" id="{5D04BF16-039A-47F4-AA35-3E16E36F5E37}"/>
                </a:ext>
              </a:extLst>
            </p:cNvPr>
            <p:cNvSpPr txBox="1">
              <a:spLocks noChangeArrowheads="1"/>
            </p:cNvSpPr>
            <p:nvPr/>
          </p:nvSpPr>
          <p:spPr bwMode="auto">
            <a:xfrm>
              <a:off x="132" y="113"/>
              <a:ext cx="256" cy="191"/>
            </a:xfrm>
            <a:prstGeom prst="rect">
              <a:avLst/>
            </a:prstGeom>
            <a:noFill/>
            <a:ln w="9525">
              <a:noFill/>
              <a:miter lim="800000"/>
              <a:headEnd/>
              <a:tailEnd/>
            </a:ln>
          </p:spPr>
          <p:txBody>
            <a:bodyPr lIns="121888" tIns="60944" rIns="121888" bIns="60944" anchor="ctr"/>
            <a:lstStyle/>
            <a:p>
              <a:pPr algn="ctr" defTabSz="1217613">
                <a:defRPr/>
              </a:pPr>
              <a:endParaRPr lang="en-US" sz="270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132" name="椭圆形标注 26">
            <a:extLst>
              <a:ext uri="{FF2B5EF4-FFF2-40B4-BE49-F238E27FC236}">
                <a16:creationId xmlns:a16="http://schemas.microsoft.com/office/drawing/2014/main" xmlns="" id="{89E14CF0-847E-41CC-9637-50956A8E8003}"/>
              </a:ext>
            </a:extLst>
          </p:cNvPr>
          <p:cNvSpPr>
            <a:spLocks noChangeArrowheads="1"/>
          </p:cNvSpPr>
          <p:nvPr/>
        </p:nvSpPr>
        <p:spPr bwMode="auto">
          <a:xfrm>
            <a:off x="702462" y="1340831"/>
            <a:ext cx="2588242" cy="746221"/>
          </a:xfrm>
          <a:prstGeom prst="wedgeEllipseCallout">
            <a:avLst>
              <a:gd name="adj1" fmla="val 22607"/>
              <a:gd name="adj2" fmla="val 80928"/>
            </a:avLst>
          </a:prstGeom>
          <a:solidFill>
            <a:schemeClr val="accent1"/>
          </a:solidFill>
          <a:ln w="25400">
            <a:solidFill>
              <a:srgbClr val="385D8A"/>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dirty="0">
                <a:latin typeface="微软雅黑" panose="020B0503020204020204" pitchFamily="34" charset="-122"/>
                <a:ea typeface="微软雅黑" panose="020B0503020204020204" pitchFamily="34" charset="-122"/>
              </a:rPr>
              <a:t>让企业整体</a:t>
            </a:r>
            <a:r>
              <a:rPr lang="en-US" altLang="zh-CN" sz="1050" dirty="0">
                <a:latin typeface="微软雅黑" panose="020B0503020204020204" pitchFamily="34" charset="-122"/>
                <a:ea typeface="微软雅黑" panose="020B0503020204020204" pitchFamily="34" charset="-122"/>
              </a:rPr>
              <a:t>IT</a:t>
            </a:r>
            <a:r>
              <a:rPr lang="zh-CN" altLang="en-US" sz="1050" dirty="0">
                <a:latin typeface="微软雅黑" panose="020B0503020204020204" pitchFamily="34" charset="-122"/>
                <a:ea typeface="微软雅黑" panose="020B0503020204020204" pitchFamily="34" charset="-122"/>
              </a:rPr>
              <a:t>应用形成一个整体，信息可靠可信，提高重用性降低开发成本和风险，应用集成方便快速太难了</a:t>
            </a: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8.2  </a:t>
            </a:r>
            <a:r>
              <a:rPr kumimoji="1" lang="zh-CN" altLang="en-US" sz="2200" dirty="0">
                <a:latin typeface="微软雅黑 Light" panose="020B0502040204020203" charset="-122"/>
                <a:ea typeface="微软雅黑 Light" panose="020B0502040204020203" charset="-122"/>
                <a:cs typeface="微软雅黑" panose="020B0503020204020204" charset="-122"/>
              </a:rPr>
              <a:t>现有</a:t>
            </a:r>
            <a:r>
              <a:rPr kumimoji="1" lang="en-US" altLang="zh-CN" sz="2200" dirty="0">
                <a:latin typeface="微软雅黑 Light" panose="020B0502040204020203" charset="-122"/>
                <a:ea typeface="微软雅黑 Light" panose="020B0502040204020203" charset="-122"/>
                <a:cs typeface="微软雅黑" panose="020B0503020204020204" charset="-122"/>
              </a:rPr>
              <a:t>IT</a:t>
            </a:r>
            <a:r>
              <a:rPr kumimoji="1" lang="zh-CN" altLang="en-US" sz="2200" dirty="0">
                <a:latin typeface="微软雅黑 Light" panose="020B0502040204020203" charset="-122"/>
                <a:ea typeface="微软雅黑 Light" panose="020B0502040204020203" charset="-122"/>
                <a:cs typeface="微软雅黑" panose="020B0503020204020204" charset="-122"/>
              </a:rPr>
              <a:t>系统的主要问题</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9">
            <a:extLst>
              <a:ext uri="{FF2B5EF4-FFF2-40B4-BE49-F238E27FC236}">
                <a16:creationId xmlns:a16="http://schemas.microsoft.com/office/drawing/2014/main" xmlns="" id="{F5ACCB93-7CAD-4643-A256-62FAC2EABF73}"/>
              </a:ext>
            </a:extLst>
          </p:cNvPr>
          <p:cNvGrpSpPr>
            <a:grpSpLocks/>
          </p:cNvGrpSpPr>
          <p:nvPr/>
        </p:nvGrpSpPr>
        <p:grpSpPr bwMode="auto">
          <a:xfrm>
            <a:off x="3629441" y="3093325"/>
            <a:ext cx="1208870" cy="646446"/>
            <a:chOff x="0" y="0"/>
            <a:chExt cx="883" cy="772"/>
          </a:xfrm>
        </p:grpSpPr>
        <p:pic>
          <p:nvPicPr>
            <p:cNvPr id="137" name="Can 5">
              <a:extLst>
                <a:ext uri="{FF2B5EF4-FFF2-40B4-BE49-F238E27FC236}">
                  <a16:creationId xmlns:a16="http://schemas.microsoft.com/office/drawing/2014/main" xmlns="" id="{BDD6FE8E-9E52-42DE-AC93-1D47E406613D}"/>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883" cy="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8" name="Text Box 21">
              <a:extLst>
                <a:ext uri="{FF2B5EF4-FFF2-40B4-BE49-F238E27FC236}">
                  <a16:creationId xmlns:a16="http://schemas.microsoft.com/office/drawing/2014/main" xmlns="" id="{698DD427-2307-4D13-88B6-810E84E1A53A}"/>
                </a:ext>
              </a:extLst>
            </p:cNvPr>
            <p:cNvSpPr txBox="1">
              <a:spLocks noChangeArrowheads="1"/>
            </p:cNvSpPr>
            <p:nvPr/>
          </p:nvSpPr>
          <p:spPr bwMode="auto">
            <a:xfrm>
              <a:off x="29" y="144"/>
              <a:ext cx="624"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dirty="0">
                  <a:solidFill>
                    <a:srgbClr val="FFFFFF"/>
                  </a:solidFill>
                  <a:latin typeface="微软雅黑" panose="020B0503020204020204" pitchFamily="34" charset="-122"/>
                  <a:ea typeface="微软雅黑" panose="020B0503020204020204" pitchFamily="34" charset="-122"/>
                </a:rPr>
                <a:t>数据库</a:t>
              </a:r>
              <a:r>
                <a:rPr lang="en-US" altLang="zh-CN" sz="1400" dirty="0">
                  <a:solidFill>
                    <a:srgbClr val="FFFFFF"/>
                  </a:solidFill>
                  <a:latin typeface="微软雅黑" panose="020B0503020204020204" pitchFamily="34" charset="-122"/>
                  <a:ea typeface="微软雅黑" panose="020B0503020204020204" pitchFamily="34" charset="-122"/>
                </a:rPr>
                <a:t>2</a:t>
              </a:r>
            </a:p>
          </p:txBody>
        </p:sp>
      </p:grpSp>
      <p:grpSp>
        <p:nvGrpSpPr>
          <p:cNvPr id="139" name="Group 19">
            <a:extLst>
              <a:ext uri="{FF2B5EF4-FFF2-40B4-BE49-F238E27FC236}">
                <a16:creationId xmlns:a16="http://schemas.microsoft.com/office/drawing/2014/main" xmlns="" id="{104FD329-4D2F-445B-9ACD-44195D248AB1}"/>
              </a:ext>
            </a:extLst>
          </p:cNvPr>
          <p:cNvGrpSpPr>
            <a:grpSpLocks/>
          </p:cNvGrpSpPr>
          <p:nvPr/>
        </p:nvGrpSpPr>
        <p:grpSpPr bwMode="auto">
          <a:xfrm>
            <a:off x="2039958" y="3136336"/>
            <a:ext cx="1208870" cy="646446"/>
            <a:chOff x="0" y="0"/>
            <a:chExt cx="883" cy="772"/>
          </a:xfrm>
        </p:grpSpPr>
        <p:pic>
          <p:nvPicPr>
            <p:cNvPr id="140" name="Can 5">
              <a:extLst>
                <a:ext uri="{FF2B5EF4-FFF2-40B4-BE49-F238E27FC236}">
                  <a16:creationId xmlns:a16="http://schemas.microsoft.com/office/drawing/2014/main" xmlns="" id="{1C80231B-5C7F-4002-A329-44AECDDD7965}"/>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883" cy="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 name="Text Box 21">
              <a:extLst>
                <a:ext uri="{FF2B5EF4-FFF2-40B4-BE49-F238E27FC236}">
                  <a16:creationId xmlns:a16="http://schemas.microsoft.com/office/drawing/2014/main" xmlns="" id="{A42C614F-DC81-495D-A004-E93C74D93960}"/>
                </a:ext>
              </a:extLst>
            </p:cNvPr>
            <p:cNvSpPr txBox="1">
              <a:spLocks noChangeArrowheads="1"/>
            </p:cNvSpPr>
            <p:nvPr/>
          </p:nvSpPr>
          <p:spPr bwMode="auto">
            <a:xfrm>
              <a:off x="29" y="144"/>
              <a:ext cx="624"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dirty="0">
                  <a:solidFill>
                    <a:srgbClr val="FFFFFF"/>
                  </a:solidFill>
                  <a:latin typeface="微软雅黑" panose="020B0503020204020204" pitchFamily="34" charset="-122"/>
                  <a:ea typeface="微软雅黑" panose="020B0503020204020204" pitchFamily="34" charset="-122"/>
                </a:rPr>
                <a:t>数据库</a:t>
              </a:r>
              <a:r>
                <a:rPr lang="en-US" altLang="zh-CN" sz="1400" dirty="0">
                  <a:solidFill>
                    <a:srgbClr val="FFFFFF"/>
                  </a:solidFill>
                  <a:latin typeface="微软雅黑" panose="020B0503020204020204" pitchFamily="34" charset="-122"/>
                  <a:ea typeface="微软雅黑" panose="020B0503020204020204" pitchFamily="34" charset="-122"/>
                </a:rPr>
                <a:t>1</a:t>
              </a:r>
            </a:p>
          </p:txBody>
        </p:sp>
      </p:grpSp>
      <p:grpSp>
        <p:nvGrpSpPr>
          <p:cNvPr id="142" name="Group 6">
            <a:extLst>
              <a:ext uri="{FF2B5EF4-FFF2-40B4-BE49-F238E27FC236}">
                <a16:creationId xmlns:a16="http://schemas.microsoft.com/office/drawing/2014/main" xmlns="" id="{B7EEE136-DFCA-4437-B8BD-0E12E1CBD577}"/>
              </a:ext>
            </a:extLst>
          </p:cNvPr>
          <p:cNvGrpSpPr>
            <a:grpSpLocks/>
          </p:cNvGrpSpPr>
          <p:nvPr/>
        </p:nvGrpSpPr>
        <p:grpSpPr bwMode="auto">
          <a:xfrm>
            <a:off x="3654727" y="2596384"/>
            <a:ext cx="854724" cy="362943"/>
            <a:chOff x="0" y="0"/>
            <a:chExt cx="794" cy="307"/>
          </a:xfrm>
        </p:grpSpPr>
        <p:pic>
          <p:nvPicPr>
            <p:cNvPr id="143" name="Rectangle à coins arrondis 8">
              <a:extLst>
                <a:ext uri="{FF2B5EF4-FFF2-40B4-BE49-F238E27FC236}">
                  <a16:creationId xmlns:a16="http://schemas.microsoft.com/office/drawing/2014/main" xmlns="" id="{0CACCABE-4539-40D2-872B-18574DBDBA9C}"/>
                </a:ext>
              </a:extLst>
            </p:cNvPr>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794"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4" name="Text Box 8">
              <a:extLst>
                <a:ext uri="{FF2B5EF4-FFF2-40B4-BE49-F238E27FC236}">
                  <a16:creationId xmlns:a16="http://schemas.microsoft.com/office/drawing/2014/main" xmlns="" id="{61889D8C-B748-49CB-A771-0C299B15CC10}"/>
                </a:ext>
              </a:extLst>
            </p:cNvPr>
            <p:cNvSpPr txBox="1">
              <a:spLocks noChangeArrowheads="1"/>
            </p:cNvSpPr>
            <p:nvPr/>
          </p:nvSpPr>
          <p:spPr bwMode="auto">
            <a:xfrm>
              <a:off x="44" y="27"/>
              <a:ext cx="708"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chemeClr val="bg1"/>
                  </a:solidFill>
                  <a:latin typeface="微软雅黑" panose="020B0503020204020204" pitchFamily="34" charset="-122"/>
                  <a:ea typeface="微软雅黑" panose="020B0503020204020204" pitchFamily="34" charset="-122"/>
                </a:rPr>
                <a:t>应用</a:t>
              </a:r>
              <a:r>
                <a:rPr lang="en-US" altLang="zh-CN" sz="1600" dirty="0">
                  <a:solidFill>
                    <a:schemeClr val="bg1"/>
                  </a:solidFill>
                  <a:latin typeface="微软雅黑" panose="020B0503020204020204" pitchFamily="34" charset="-122"/>
                  <a:ea typeface="微软雅黑" panose="020B0503020204020204" pitchFamily="34" charset="-122"/>
                </a:rPr>
                <a:t>2</a:t>
              </a:r>
              <a:endParaRPr lang="fr-FR" altLang="en-US" sz="1600" dirty="0">
                <a:solidFill>
                  <a:schemeClr val="bg1"/>
                </a:solidFill>
                <a:latin typeface="微软雅黑" panose="020B0503020204020204" pitchFamily="34" charset="-122"/>
                <a:ea typeface="微软雅黑" panose="020B0503020204020204" pitchFamily="34" charset="-122"/>
              </a:endParaRPr>
            </a:p>
          </p:txBody>
        </p:sp>
      </p:grpSp>
      <p:cxnSp>
        <p:nvCxnSpPr>
          <p:cNvPr id="145" name="Straight Arrow Connector 19">
            <a:extLst>
              <a:ext uri="{FF2B5EF4-FFF2-40B4-BE49-F238E27FC236}">
                <a16:creationId xmlns:a16="http://schemas.microsoft.com/office/drawing/2014/main" xmlns="" id="{F7FFB428-2DDA-47FB-9730-DDE69F7EF59B}"/>
              </a:ext>
            </a:extLst>
          </p:cNvPr>
          <p:cNvCxnSpPr>
            <a:cxnSpLocks noChangeShapeType="1"/>
            <a:stCxn id="144" idx="2"/>
          </p:cNvCxnSpPr>
          <p:nvPr/>
        </p:nvCxnSpPr>
        <p:spPr bwMode="auto">
          <a:xfrm>
            <a:off x="4083166" y="2897851"/>
            <a:ext cx="0" cy="247007"/>
          </a:xfrm>
          <a:prstGeom prst="straightConnector1">
            <a:avLst/>
          </a:prstGeom>
          <a:noFill/>
          <a:ln w="38100">
            <a:solidFill>
              <a:srgbClr val="D99694"/>
            </a:solidFill>
            <a:round/>
            <a:headEnd/>
            <a:tailEnd type="triangle" w="med" len="med"/>
          </a:ln>
          <a:extLst>
            <a:ext uri="{909E8E84-426E-40DD-AFC4-6F175D3DCCD1}">
              <a14:hiddenFill xmlns:a14="http://schemas.microsoft.com/office/drawing/2010/main" xmlns="">
                <a:noFill/>
              </a14:hiddenFill>
            </a:ext>
          </a:extLst>
        </p:spPr>
      </p:cxnSp>
      <p:grpSp>
        <p:nvGrpSpPr>
          <p:cNvPr id="146" name="Group 6">
            <a:extLst>
              <a:ext uri="{FF2B5EF4-FFF2-40B4-BE49-F238E27FC236}">
                <a16:creationId xmlns:a16="http://schemas.microsoft.com/office/drawing/2014/main" xmlns="" id="{0215A881-52B5-45CC-A19D-F5698724CA31}"/>
              </a:ext>
            </a:extLst>
          </p:cNvPr>
          <p:cNvGrpSpPr>
            <a:grpSpLocks/>
          </p:cNvGrpSpPr>
          <p:nvPr/>
        </p:nvGrpSpPr>
        <p:grpSpPr bwMode="auto">
          <a:xfrm>
            <a:off x="5393772" y="2543414"/>
            <a:ext cx="854724" cy="362943"/>
            <a:chOff x="0" y="0"/>
            <a:chExt cx="794" cy="307"/>
          </a:xfrm>
        </p:grpSpPr>
        <p:pic>
          <p:nvPicPr>
            <p:cNvPr id="147" name="Rectangle à coins arrondis 8">
              <a:extLst>
                <a:ext uri="{FF2B5EF4-FFF2-40B4-BE49-F238E27FC236}">
                  <a16:creationId xmlns:a16="http://schemas.microsoft.com/office/drawing/2014/main" xmlns="" id="{4BBE6EBC-A804-4CAD-B50B-4AB633DC4E8E}"/>
                </a:ext>
              </a:extLst>
            </p:cNvPr>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794"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8" name="Text Box 8">
              <a:extLst>
                <a:ext uri="{FF2B5EF4-FFF2-40B4-BE49-F238E27FC236}">
                  <a16:creationId xmlns:a16="http://schemas.microsoft.com/office/drawing/2014/main" xmlns="" id="{9F92BCE6-CB45-4D54-BE02-A582721FC74A}"/>
                </a:ext>
              </a:extLst>
            </p:cNvPr>
            <p:cNvSpPr txBox="1">
              <a:spLocks noChangeArrowheads="1"/>
            </p:cNvSpPr>
            <p:nvPr/>
          </p:nvSpPr>
          <p:spPr bwMode="auto">
            <a:xfrm>
              <a:off x="44" y="27"/>
              <a:ext cx="708"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chemeClr val="bg1"/>
                  </a:solidFill>
                  <a:latin typeface="微软雅黑" panose="020B0503020204020204" pitchFamily="34" charset="-122"/>
                  <a:ea typeface="微软雅黑" panose="020B0503020204020204" pitchFamily="34" charset="-122"/>
                </a:rPr>
                <a:t>应用</a:t>
              </a:r>
              <a:r>
                <a:rPr lang="en-US" altLang="zh-CN" sz="1600" dirty="0">
                  <a:solidFill>
                    <a:schemeClr val="bg1"/>
                  </a:solidFill>
                  <a:latin typeface="微软雅黑" panose="020B0503020204020204" pitchFamily="34" charset="-122"/>
                  <a:ea typeface="微软雅黑" panose="020B0503020204020204" pitchFamily="34" charset="-122"/>
                </a:rPr>
                <a:t>3</a:t>
              </a:r>
              <a:endParaRPr lang="fr-FR" altLang="en-US" sz="1600" dirty="0">
                <a:solidFill>
                  <a:schemeClr val="bg1"/>
                </a:solidFill>
                <a:latin typeface="微软雅黑" panose="020B0503020204020204" pitchFamily="34" charset="-122"/>
                <a:ea typeface="微软雅黑" panose="020B0503020204020204" pitchFamily="34" charset="-122"/>
              </a:endParaRPr>
            </a:p>
          </p:txBody>
        </p:sp>
      </p:grpSp>
      <p:cxnSp>
        <p:nvCxnSpPr>
          <p:cNvPr id="149" name="Straight Arrow Connector 19">
            <a:extLst>
              <a:ext uri="{FF2B5EF4-FFF2-40B4-BE49-F238E27FC236}">
                <a16:creationId xmlns:a16="http://schemas.microsoft.com/office/drawing/2014/main" xmlns="" id="{F707C5A6-A808-42EA-A03A-300CC9A9A3CC}"/>
              </a:ext>
            </a:extLst>
          </p:cNvPr>
          <p:cNvCxnSpPr>
            <a:cxnSpLocks noChangeShapeType="1"/>
            <a:stCxn id="148" idx="2"/>
          </p:cNvCxnSpPr>
          <p:nvPr/>
        </p:nvCxnSpPr>
        <p:spPr bwMode="auto">
          <a:xfrm>
            <a:off x="5822211" y="2844881"/>
            <a:ext cx="16691" cy="280264"/>
          </a:xfrm>
          <a:prstGeom prst="straightConnector1">
            <a:avLst/>
          </a:prstGeom>
          <a:noFill/>
          <a:ln w="38100">
            <a:solidFill>
              <a:srgbClr val="D99694"/>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192483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8.2  </a:t>
            </a:r>
            <a:r>
              <a:rPr kumimoji="1" lang="zh-CN" altLang="en-US" sz="2200" dirty="0">
                <a:latin typeface="微软雅黑 Light" panose="020B0502040204020203" charset="-122"/>
                <a:ea typeface="微软雅黑 Light" panose="020B0502040204020203" charset="-122"/>
                <a:cs typeface="微软雅黑" panose="020B0503020204020204" charset="-122"/>
              </a:rPr>
              <a:t>现有</a:t>
            </a:r>
            <a:r>
              <a:rPr kumimoji="1" lang="en-US" altLang="zh-CN" sz="2200" dirty="0">
                <a:latin typeface="微软雅黑 Light" panose="020B0502040204020203" charset="-122"/>
                <a:ea typeface="微软雅黑 Light" panose="020B0502040204020203" charset="-122"/>
                <a:cs typeface="微软雅黑" panose="020B0503020204020204" charset="-122"/>
              </a:rPr>
              <a:t>IT</a:t>
            </a:r>
            <a:r>
              <a:rPr kumimoji="1" lang="zh-CN" altLang="en-US" sz="2200" dirty="0">
                <a:latin typeface="微软雅黑 Light" panose="020B0502040204020203" charset="-122"/>
                <a:ea typeface="微软雅黑 Light" panose="020B0502040204020203" charset="-122"/>
                <a:cs typeface="微软雅黑" panose="020B0503020204020204" charset="-122"/>
              </a:rPr>
              <a:t>系统的主要问题</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xmlns="" id="{B7964422-ED1F-47DF-81C4-23EC15B279C4}"/>
              </a:ext>
            </a:extLst>
          </p:cNvPr>
          <p:cNvSpPr/>
          <p:nvPr/>
        </p:nvSpPr>
        <p:spPr>
          <a:xfrm>
            <a:off x="773951" y="726345"/>
            <a:ext cx="7415417" cy="646331"/>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很多企业当中都在建设数据中心以形成一个好的商业智能</a:t>
            </a:r>
            <a:r>
              <a:rPr lang="en-US" altLang="zh-CN"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(BI)</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平台；以达到辅助业务决策管理的功能。相应的数据流架构图例子</a:t>
            </a:r>
            <a:endParaRPr lang="zh-CN" altLang="en-US" sz="1800" dirty="0"/>
          </a:p>
        </p:txBody>
      </p:sp>
      <p:graphicFrame>
        <p:nvGraphicFramePr>
          <p:cNvPr id="61" name="Object 3">
            <a:extLst>
              <a:ext uri="{FF2B5EF4-FFF2-40B4-BE49-F238E27FC236}">
                <a16:creationId xmlns:a16="http://schemas.microsoft.com/office/drawing/2014/main" xmlns="" id="{34211A8F-0727-434C-A1E6-C8FAF7BB96C7}"/>
              </a:ext>
            </a:extLst>
          </p:cNvPr>
          <p:cNvGraphicFramePr>
            <a:graphicFrameLocks noChangeAspect="1"/>
          </p:cNvGraphicFramePr>
          <p:nvPr>
            <p:extLst>
              <p:ext uri="{D42A27DB-BD31-4B8C-83A1-F6EECF244321}">
                <p14:modId xmlns:p14="http://schemas.microsoft.com/office/powerpoint/2010/main" xmlns="" val="1973242357"/>
              </p:ext>
            </p:extLst>
          </p:nvPr>
        </p:nvGraphicFramePr>
        <p:xfrm>
          <a:off x="848563" y="1473330"/>
          <a:ext cx="5917998" cy="3261360"/>
        </p:xfrm>
        <a:graphic>
          <a:graphicData uri="http://schemas.openxmlformats.org/presentationml/2006/ole">
            <p:oleObj spid="_x0000_s6188" r:id="rId4" imgW="5258520" imgH="3154680" progId="Word.Document.12">
              <p:embed/>
            </p:oleObj>
          </a:graphicData>
        </a:graphic>
      </p:graphicFrame>
      <p:sp>
        <p:nvSpPr>
          <p:cNvPr id="62" name="椭圆形标注 5">
            <a:extLst>
              <a:ext uri="{FF2B5EF4-FFF2-40B4-BE49-F238E27FC236}">
                <a16:creationId xmlns:a16="http://schemas.microsoft.com/office/drawing/2014/main" xmlns="" id="{8D24D8AA-8E80-48A3-B87B-47465A30C23C}"/>
              </a:ext>
            </a:extLst>
          </p:cNvPr>
          <p:cNvSpPr>
            <a:spLocks noChangeArrowheads="1"/>
          </p:cNvSpPr>
          <p:nvPr/>
        </p:nvSpPr>
        <p:spPr bwMode="auto">
          <a:xfrm>
            <a:off x="7126457" y="1143000"/>
            <a:ext cx="1524000" cy="561442"/>
          </a:xfrm>
          <a:prstGeom prst="wedgeEllipseCallout">
            <a:avLst>
              <a:gd name="adj1" fmla="val -68278"/>
              <a:gd name="adj2" fmla="val 88727"/>
            </a:avLst>
          </a:prstGeom>
          <a:solidFill>
            <a:schemeClr val="accent1"/>
          </a:solidFill>
          <a:ln w="9525" cmpd="sng">
            <a:solidFill>
              <a:schemeClr val="tx1"/>
            </a:solidFill>
            <a:miter lim="800000"/>
            <a:headEnd/>
            <a:tailEnd/>
          </a:ln>
          <a:effectLst>
            <a:outerShdw dist="17961" dir="2700000" algn="ctr" rotWithShape="0">
              <a:srgbClr val="000000"/>
            </a:outerShdw>
          </a:effectLst>
        </p:spPr>
        <p:txBody>
          <a:bodyPr/>
          <a:lstStyle/>
          <a:p>
            <a:pPr>
              <a:defRPr/>
            </a:pPr>
            <a:r>
              <a:rPr lang="en-US" sz="800" dirty="0">
                <a:solidFill>
                  <a:srgbClr val="FFFFFF"/>
                </a:solidFill>
                <a:latin typeface="微软雅黑" pitchFamily="34" charset="-122"/>
                <a:ea typeface="微软雅黑" pitchFamily="34" charset="-122"/>
              </a:rPr>
              <a:t>1.</a:t>
            </a:r>
            <a:r>
              <a:rPr lang="zh-CN" altLang="en-US" sz="800" dirty="0">
                <a:solidFill>
                  <a:srgbClr val="FFFFFF"/>
                </a:solidFill>
                <a:latin typeface="微软雅黑" pitchFamily="34" charset="-122"/>
                <a:ea typeface="微软雅黑" pitchFamily="34" charset="-122"/>
              </a:rPr>
              <a:t>无法获取准确、完整的数据；甚至不知道从哪获取</a:t>
            </a:r>
          </a:p>
        </p:txBody>
      </p:sp>
      <p:sp>
        <p:nvSpPr>
          <p:cNvPr id="63" name="椭圆形标注 6">
            <a:extLst>
              <a:ext uri="{FF2B5EF4-FFF2-40B4-BE49-F238E27FC236}">
                <a16:creationId xmlns:a16="http://schemas.microsoft.com/office/drawing/2014/main" xmlns="" id="{E2B9A176-DA66-4F89-AD6C-47327AACFCA4}"/>
              </a:ext>
            </a:extLst>
          </p:cNvPr>
          <p:cNvSpPr>
            <a:spLocks noChangeArrowheads="1"/>
          </p:cNvSpPr>
          <p:nvPr/>
        </p:nvSpPr>
        <p:spPr bwMode="auto">
          <a:xfrm>
            <a:off x="7123998" y="2376685"/>
            <a:ext cx="1524000" cy="561442"/>
          </a:xfrm>
          <a:prstGeom prst="wedgeEllipseCallout">
            <a:avLst>
              <a:gd name="adj1" fmla="val -68278"/>
              <a:gd name="adj2" fmla="val 88727"/>
            </a:avLst>
          </a:prstGeom>
          <a:solidFill>
            <a:schemeClr val="accent1"/>
          </a:solidFill>
          <a:ln w="9525" cmpd="sng">
            <a:solidFill>
              <a:schemeClr val="tx1"/>
            </a:solidFill>
            <a:miter lim="800000"/>
            <a:headEnd/>
            <a:tailEnd/>
          </a:ln>
          <a:effectLst>
            <a:outerShdw dist="17961" dir="2700000" algn="ctr" rotWithShape="0">
              <a:srgbClr val="000000"/>
            </a:outerShdw>
          </a:effectLst>
        </p:spPr>
        <p:txBody>
          <a:bodyPr/>
          <a:lstStyle/>
          <a:p>
            <a:pPr>
              <a:defRPr/>
            </a:pPr>
            <a:r>
              <a:rPr lang="en-US" sz="800" dirty="0">
                <a:solidFill>
                  <a:srgbClr val="FFFFFF"/>
                </a:solidFill>
                <a:latin typeface="微软雅黑" pitchFamily="34" charset="-122"/>
                <a:ea typeface="微软雅黑" pitchFamily="34" charset="-122"/>
              </a:rPr>
              <a:t>2.</a:t>
            </a:r>
            <a:r>
              <a:rPr lang="zh-CN" altLang="en-US" sz="800" dirty="0">
                <a:solidFill>
                  <a:srgbClr val="FFFFFF"/>
                </a:solidFill>
                <a:latin typeface="微软雅黑" pitchFamily="34" charset="-122"/>
                <a:ea typeface="微软雅黑" pitchFamily="34" charset="-122"/>
              </a:rPr>
              <a:t>。数据量太大，处理速度太慢了；疯掉</a:t>
            </a:r>
          </a:p>
        </p:txBody>
      </p:sp>
      <p:sp>
        <p:nvSpPr>
          <p:cNvPr id="64" name="椭圆形标注 7">
            <a:extLst>
              <a:ext uri="{FF2B5EF4-FFF2-40B4-BE49-F238E27FC236}">
                <a16:creationId xmlns:a16="http://schemas.microsoft.com/office/drawing/2014/main" xmlns="" id="{3D45381F-B9FD-4EFC-95BF-793C80068B10}"/>
              </a:ext>
            </a:extLst>
          </p:cNvPr>
          <p:cNvSpPr>
            <a:spLocks noChangeArrowheads="1"/>
          </p:cNvSpPr>
          <p:nvPr/>
        </p:nvSpPr>
        <p:spPr bwMode="auto">
          <a:xfrm>
            <a:off x="7123998" y="3719779"/>
            <a:ext cx="1524000" cy="561442"/>
          </a:xfrm>
          <a:prstGeom prst="wedgeEllipseCallout">
            <a:avLst>
              <a:gd name="adj1" fmla="val -68278"/>
              <a:gd name="adj2" fmla="val 88727"/>
            </a:avLst>
          </a:prstGeom>
          <a:solidFill>
            <a:schemeClr val="accent1"/>
          </a:solidFill>
          <a:ln w="9525" cmpd="sng">
            <a:solidFill>
              <a:schemeClr val="tx1"/>
            </a:solidFill>
            <a:miter lim="800000"/>
            <a:headEnd/>
            <a:tailEnd/>
          </a:ln>
          <a:effectLst>
            <a:outerShdw dist="17961" dir="2700000" algn="ctr" rotWithShape="0">
              <a:srgbClr val="000000"/>
            </a:outerShdw>
          </a:effectLst>
        </p:spPr>
        <p:txBody>
          <a:bodyPr/>
          <a:lstStyle/>
          <a:p>
            <a:pPr>
              <a:defRPr/>
            </a:pPr>
            <a:r>
              <a:rPr lang="en-US" sz="800">
                <a:solidFill>
                  <a:srgbClr val="FFFFFF"/>
                </a:solidFill>
                <a:latin typeface="微软雅黑" pitchFamily="34" charset="-122"/>
                <a:ea typeface="微软雅黑" pitchFamily="34" charset="-122"/>
              </a:rPr>
              <a:t>3</a:t>
            </a:r>
            <a:r>
              <a:rPr lang="zh-CN" altLang="en-US" sz="800">
                <a:solidFill>
                  <a:srgbClr val="FFFFFF"/>
                </a:solidFill>
                <a:latin typeface="微软雅黑" pitchFamily="34" charset="-122"/>
                <a:ea typeface="微软雅黑" pitchFamily="34" charset="-122"/>
              </a:rPr>
              <a:t>。用户会认为我们这个系统就是一个报表系统罢了</a:t>
            </a:r>
          </a:p>
        </p:txBody>
      </p:sp>
    </p:spTree>
    <p:extLst>
      <p:ext uri="{BB962C8B-B14F-4D97-AF65-F5344CB8AC3E}">
        <p14:creationId xmlns:p14="http://schemas.microsoft.com/office/powerpoint/2010/main" xmlns="" val="78115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autoUpdateAnimBg="0"/>
      <p:bldP spid="63" grpId="0" animBg="1" autoUpdateAnimBg="0"/>
      <p:bldP spid="6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8.2  </a:t>
            </a:r>
            <a:r>
              <a:rPr kumimoji="1" lang="zh-CN" altLang="en-US" sz="2200" dirty="0">
                <a:latin typeface="微软雅黑 Light" panose="020B0502040204020203" charset="-122"/>
                <a:ea typeface="微软雅黑 Light" panose="020B0502040204020203" charset="-122"/>
                <a:cs typeface="微软雅黑" panose="020B0503020204020204" charset="-122"/>
              </a:rPr>
              <a:t>现有</a:t>
            </a:r>
            <a:r>
              <a:rPr kumimoji="1" lang="en-US" altLang="zh-CN" sz="2200" dirty="0">
                <a:latin typeface="微软雅黑 Light" panose="020B0502040204020203" charset="-122"/>
                <a:ea typeface="微软雅黑 Light" panose="020B0502040204020203" charset="-122"/>
                <a:cs typeface="微软雅黑" panose="020B0503020204020204" charset="-122"/>
              </a:rPr>
              <a:t>IT</a:t>
            </a:r>
            <a:r>
              <a:rPr kumimoji="1" lang="zh-CN" altLang="en-US" sz="2200" dirty="0">
                <a:latin typeface="微软雅黑 Light" panose="020B0502040204020203" charset="-122"/>
                <a:ea typeface="微软雅黑 Light" panose="020B0502040204020203" charset="-122"/>
                <a:cs typeface="微软雅黑" panose="020B0503020204020204" charset="-122"/>
              </a:rPr>
              <a:t>系统的主要问题</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xmlns="" id="{B220483D-605F-4F70-A08C-A656DEEA2334}"/>
              </a:ext>
            </a:extLst>
          </p:cNvPr>
          <p:cNvSpPr/>
          <p:nvPr/>
        </p:nvSpPr>
        <p:spPr>
          <a:xfrm>
            <a:off x="661364" y="692739"/>
            <a:ext cx="7799671" cy="496860"/>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200" dirty="0">
                <a:latin typeface="微软雅黑" panose="020B0503020204020204" charset="-122"/>
                <a:ea typeface="微软雅黑" panose="020B0503020204020204" charset="-122"/>
              </a:rPr>
              <a:t>  集群、均衡负载、数据分区架构设计</a:t>
            </a:r>
          </a:p>
        </p:txBody>
      </p:sp>
      <p:grpSp>
        <p:nvGrpSpPr>
          <p:cNvPr id="18" name="组合 17">
            <a:extLst>
              <a:ext uri="{FF2B5EF4-FFF2-40B4-BE49-F238E27FC236}">
                <a16:creationId xmlns:a16="http://schemas.microsoft.com/office/drawing/2014/main" xmlns="" id="{9F79854C-9593-4DEE-AADB-FDCF35E0A88B}"/>
              </a:ext>
            </a:extLst>
          </p:cNvPr>
          <p:cNvGrpSpPr/>
          <p:nvPr/>
        </p:nvGrpSpPr>
        <p:grpSpPr>
          <a:xfrm>
            <a:off x="823403" y="1671258"/>
            <a:ext cx="7497193" cy="2519362"/>
            <a:chOff x="571500" y="1885950"/>
            <a:chExt cx="8018463" cy="2746375"/>
          </a:xfrm>
        </p:grpSpPr>
        <p:sp>
          <p:nvSpPr>
            <p:cNvPr id="19" name="Rectangle 2">
              <a:extLst>
                <a:ext uri="{FF2B5EF4-FFF2-40B4-BE49-F238E27FC236}">
                  <a16:creationId xmlns:a16="http://schemas.microsoft.com/office/drawing/2014/main" xmlns="" id="{2161FC66-016F-4363-8FF1-7837A7420B42}"/>
                </a:ext>
              </a:extLst>
            </p:cNvPr>
            <p:cNvSpPr>
              <a:spLocks noChangeArrowheads="1"/>
            </p:cNvSpPr>
            <p:nvPr/>
          </p:nvSpPr>
          <p:spPr bwMode="auto">
            <a:xfrm>
              <a:off x="3341688" y="3006725"/>
              <a:ext cx="1025525" cy="4508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Post human"/>
                </a:rPr>
                <a:t>Web</a:t>
              </a:r>
              <a:r>
                <a:rPr lang="zh-CN" altLang="en-US">
                  <a:latin typeface="Post human"/>
                </a:rPr>
                <a:t>服务器</a:t>
              </a:r>
              <a:endParaRPr lang="en-US" altLang="zh-CN">
                <a:latin typeface="Post human"/>
              </a:endParaRPr>
            </a:p>
          </p:txBody>
        </p:sp>
        <p:sp>
          <p:nvSpPr>
            <p:cNvPr id="20" name="Can 18">
              <a:extLst>
                <a:ext uri="{FF2B5EF4-FFF2-40B4-BE49-F238E27FC236}">
                  <a16:creationId xmlns:a16="http://schemas.microsoft.com/office/drawing/2014/main" xmlns="" id="{B30C98CC-F067-4418-B87E-08F4DF118337}"/>
                </a:ext>
              </a:extLst>
            </p:cNvPr>
            <p:cNvSpPr>
              <a:spLocks noChangeArrowheads="1"/>
            </p:cNvSpPr>
            <p:nvPr/>
          </p:nvSpPr>
          <p:spPr bwMode="auto">
            <a:xfrm>
              <a:off x="7267575" y="2671763"/>
              <a:ext cx="1057275" cy="1119187"/>
            </a:xfrm>
            <a:prstGeom prst="can">
              <a:avLst>
                <a:gd name="adj" fmla="val 24974"/>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数据库</a:t>
              </a:r>
              <a:endParaRPr lang="en-US" altLang="zh-CN">
                <a:latin typeface="Post human"/>
              </a:endParaRPr>
            </a:p>
          </p:txBody>
        </p:sp>
        <p:cxnSp>
          <p:nvCxnSpPr>
            <p:cNvPr id="21" name="Straight Connector 19">
              <a:extLst>
                <a:ext uri="{FF2B5EF4-FFF2-40B4-BE49-F238E27FC236}">
                  <a16:creationId xmlns:a16="http://schemas.microsoft.com/office/drawing/2014/main" xmlns="" id="{13FAD125-F8A6-44FA-BA1C-FF7E4BBA614F}"/>
                </a:ext>
              </a:extLst>
            </p:cNvPr>
            <p:cNvCxnSpPr>
              <a:cxnSpLocks noChangeShapeType="1"/>
            </p:cNvCxnSpPr>
            <p:nvPr/>
          </p:nvCxnSpPr>
          <p:spPr bwMode="auto">
            <a:xfrm flipV="1">
              <a:off x="4422775" y="3144838"/>
              <a:ext cx="654050" cy="0"/>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2" name="Straight Connector 32">
              <a:extLst>
                <a:ext uri="{FF2B5EF4-FFF2-40B4-BE49-F238E27FC236}">
                  <a16:creationId xmlns:a16="http://schemas.microsoft.com/office/drawing/2014/main" xmlns="" id="{C36BBDE7-C452-4207-8E58-23ABB406EE23}"/>
                </a:ext>
              </a:extLst>
            </p:cNvPr>
            <p:cNvCxnSpPr>
              <a:cxnSpLocks noChangeShapeType="1"/>
            </p:cNvCxnSpPr>
            <p:nvPr/>
          </p:nvCxnSpPr>
          <p:spPr bwMode="auto">
            <a:xfrm flipV="1">
              <a:off x="4400550" y="3328988"/>
              <a:ext cx="655638" cy="0"/>
            </a:xfrm>
            <a:prstGeom prst="line">
              <a:avLst/>
            </a:prstGeom>
            <a:noFill/>
            <a:ln w="25400">
              <a:solidFill>
                <a:schemeClr val="tx1"/>
              </a:solidFill>
              <a:round/>
              <a:headEnd type="arrow" w="med" len="med"/>
              <a:tailEnd/>
            </a:ln>
            <a:extLst>
              <a:ext uri="{909E8E84-426E-40DD-AFC4-6F175D3DCCD1}">
                <a14:hiddenFill xmlns:a14="http://schemas.microsoft.com/office/drawing/2010/main" xmlns="">
                  <a:noFill/>
                </a14:hiddenFill>
              </a:ext>
            </a:extLst>
          </p:spPr>
        </p:cxnSp>
        <p:sp>
          <p:nvSpPr>
            <p:cNvPr id="23" name="Rectangle 15">
              <a:extLst>
                <a:ext uri="{FF2B5EF4-FFF2-40B4-BE49-F238E27FC236}">
                  <a16:creationId xmlns:a16="http://schemas.microsoft.com/office/drawing/2014/main" xmlns="" id="{3729E087-0E72-4817-B3B4-22F8BD8FC23D}"/>
                </a:ext>
              </a:extLst>
            </p:cNvPr>
            <p:cNvSpPr>
              <a:spLocks noChangeArrowheads="1"/>
            </p:cNvSpPr>
            <p:nvPr/>
          </p:nvSpPr>
          <p:spPr bwMode="auto">
            <a:xfrm>
              <a:off x="582613" y="3008313"/>
              <a:ext cx="1443037" cy="447675"/>
            </a:xfrm>
            <a:prstGeom prst="rect">
              <a:avLst/>
            </a:prstGeom>
            <a:noFill/>
            <a:ln w="25400" cap="rnd">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浏览器</a:t>
              </a:r>
              <a:endParaRPr lang="en-US" altLang="zh-CN">
                <a:latin typeface="Post human"/>
              </a:endParaRPr>
            </a:p>
          </p:txBody>
        </p:sp>
        <p:cxnSp>
          <p:nvCxnSpPr>
            <p:cNvPr id="24" name="Straight Connector 17">
              <a:extLst>
                <a:ext uri="{FF2B5EF4-FFF2-40B4-BE49-F238E27FC236}">
                  <a16:creationId xmlns:a16="http://schemas.microsoft.com/office/drawing/2014/main" xmlns="" id="{52FD5068-4C8F-4951-A098-22ED063DD6E3}"/>
                </a:ext>
              </a:extLst>
            </p:cNvPr>
            <p:cNvCxnSpPr>
              <a:cxnSpLocks noChangeShapeType="1"/>
            </p:cNvCxnSpPr>
            <p:nvPr/>
          </p:nvCxnSpPr>
          <p:spPr bwMode="auto">
            <a:xfrm>
              <a:off x="2049463" y="3152775"/>
              <a:ext cx="873125" cy="1588"/>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5" name="Straight Connector 20">
              <a:extLst>
                <a:ext uri="{FF2B5EF4-FFF2-40B4-BE49-F238E27FC236}">
                  <a16:creationId xmlns:a16="http://schemas.microsoft.com/office/drawing/2014/main" xmlns="" id="{7C46D3A9-6333-47BB-A48D-389753BC530A}"/>
                </a:ext>
              </a:extLst>
            </p:cNvPr>
            <p:cNvCxnSpPr>
              <a:cxnSpLocks noChangeShapeType="1"/>
            </p:cNvCxnSpPr>
            <p:nvPr/>
          </p:nvCxnSpPr>
          <p:spPr bwMode="auto">
            <a:xfrm rot="5400000" flipH="1" flipV="1">
              <a:off x="1862137" y="3571876"/>
              <a:ext cx="1274763" cy="804862"/>
            </a:xfrm>
            <a:prstGeom prst="line">
              <a:avLst/>
            </a:prstGeom>
            <a:noFill/>
            <a:ln w="25400">
              <a:solidFill>
                <a:schemeClr val="tx1"/>
              </a:solidFill>
              <a:round/>
              <a:headEnd type="arrow" w="med" len="med"/>
              <a:tailEnd/>
            </a:ln>
            <a:extLst>
              <a:ext uri="{909E8E84-426E-40DD-AFC4-6F175D3DCCD1}">
                <a14:hiddenFill xmlns:a14="http://schemas.microsoft.com/office/drawing/2010/main" xmlns="">
                  <a:noFill/>
                </a14:hiddenFill>
              </a:ext>
            </a:extLst>
          </p:spPr>
        </p:cxnSp>
        <p:sp>
          <p:nvSpPr>
            <p:cNvPr id="26" name="Rectangle 22">
              <a:extLst>
                <a:ext uri="{FF2B5EF4-FFF2-40B4-BE49-F238E27FC236}">
                  <a16:creationId xmlns:a16="http://schemas.microsoft.com/office/drawing/2014/main" xmlns="" id="{CDD26369-036A-4D2F-A394-3D81E4C216E9}"/>
                </a:ext>
              </a:extLst>
            </p:cNvPr>
            <p:cNvSpPr>
              <a:spLocks noChangeArrowheads="1"/>
            </p:cNvSpPr>
            <p:nvPr/>
          </p:nvSpPr>
          <p:spPr bwMode="auto">
            <a:xfrm>
              <a:off x="577850" y="2451100"/>
              <a:ext cx="1443038" cy="447675"/>
            </a:xfrm>
            <a:prstGeom prst="rect">
              <a:avLst/>
            </a:prstGeom>
            <a:noFill/>
            <a:ln w="25400" cap="rnd">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浏览器</a:t>
              </a:r>
              <a:endParaRPr lang="en-US" altLang="zh-CN">
                <a:latin typeface="Post human"/>
              </a:endParaRPr>
            </a:p>
          </p:txBody>
        </p:sp>
        <p:sp>
          <p:nvSpPr>
            <p:cNvPr id="27" name="Rectangle 23">
              <a:extLst>
                <a:ext uri="{FF2B5EF4-FFF2-40B4-BE49-F238E27FC236}">
                  <a16:creationId xmlns:a16="http://schemas.microsoft.com/office/drawing/2014/main" xmlns="" id="{655553B1-38BF-4864-BF13-DFCC48E79670}"/>
                </a:ext>
              </a:extLst>
            </p:cNvPr>
            <p:cNvSpPr>
              <a:spLocks noChangeArrowheads="1"/>
            </p:cNvSpPr>
            <p:nvPr/>
          </p:nvSpPr>
          <p:spPr bwMode="auto">
            <a:xfrm>
              <a:off x="571500" y="1885950"/>
              <a:ext cx="1444625" cy="447675"/>
            </a:xfrm>
            <a:prstGeom prst="rect">
              <a:avLst/>
            </a:prstGeom>
            <a:noFill/>
            <a:ln w="25400" cap="rnd">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浏览器</a:t>
              </a:r>
              <a:endParaRPr lang="en-US" altLang="zh-CN">
                <a:latin typeface="Post human"/>
              </a:endParaRPr>
            </a:p>
          </p:txBody>
        </p:sp>
        <p:sp>
          <p:nvSpPr>
            <p:cNvPr id="28" name="Rectangle 24">
              <a:extLst>
                <a:ext uri="{FF2B5EF4-FFF2-40B4-BE49-F238E27FC236}">
                  <a16:creationId xmlns:a16="http://schemas.microsoft.com/office/drawing/2014/main" xmlns="" id="{4C6CB822-0D71-4EAD-A366-B37C9D0450E2}"/>
                </a:ext>
              </a:extLst>
            </p:cNvPr>
            <p:cNvSpPr>
              <a:spLocks noChangeArrowheads="1"/>
            </p:cNvSpPr>
            <p:nvPr/>
          </p:nvSpPr>
          <p:spPr bwMode="auto">
            <a:xfrm>
              <a:off x="590550" y="3598863"/>
              <a:ext cx="1443038" cy="447675"/>
            </a:xfrm>
            <a:prstGeom prst="rect">
              <a:avLst/>
            </a:prstGeom>
            <a:noFill/>
            <a:ln w="25400" cap="rnd">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浏览器</a:t>
              </a:r>
              <a:endParaRPr lang="en-US" altLang="zh-CN">
                <a:latin typeface="Post human"/>
              </a:endParaRPr>
            </a:p>
          </p:txBody>
        </p:sp>
        <p:sp>
          <p:nvSpPr>
            <p:cNvPr id="29" name="Rectangle 25">
              <a:extLst>
                <a:ext uri="{FF2B5EF4-FFF2-40B4-BE49-F238E27FC236}">
                  <a16:creationId xmlns:a16="http://schemas.microsoft.com/office/drawing/2014/main" xmlns="" id="{40A9FCB8-98BA-4562-908D-771E272F0D66}"/>
                </a:ext>
              </a:extLst>
            </p:cNvPr>
            <p:cNvSpPr>
              <a:spLocks noChangeArrowheads="1"/>
            </p:cNvSpPr>
            <p:nvPr/>
          </p:nvSpPr>
          <p:spPr bwMode="auto">
            <a:xfrm>
              <a:off x="585788" y="4184650"/>
              <a:ext cx="1443037" cy="447675"/>
            </a:xfrm>
            <a:prstGeom prst="rect">
              <a:avLst/>
            </a:prstGeom>
            <a:noFill/>
            <a:ln w="25400" cap="rnd">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浏览器</a:t>
              </a:r>
              <a:endParaRPr lang="en-US" altLang="zh-CN">
                <a:latin typeface="Post human"/>
              </a:endParaRPr>
            </a:p>
          </p:txBody>
        </p:sp>
        <p:cxnSp>
          <p:nvCxnSpPr>
            <p:cNvPr id="30" name="Straight Connector 27">
              <a:extLst>
                <a:ext uri="{FF2B5EF4-FFF2-40B4-BE49-F238E27FC236}">
                  <a16:creationId xmlns:a16="http://schemas.microsoft.com/office/drawing/2014/main" xmlns="" id="{7F75B031-77C2-40D6-82D8-5690B92820B3}"/>
                </a:ext>
              </a:extLst>
            </p:cNvPr>
            <p:cNvCxnSpPr>
              <a:cxnSpLocks noChangeShapeType="1"/>
            </p:cNvCxnSpPr>
            <p:nvPr/>
          </p:nvCxnSpPr>
          <p:spPr bwMode="auto">
            <a:xfrm>
              <a:off x="2081213" y="2663825"/>
              <a:ext cx="820737" cy="484188"/>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1" name="Straight Connector 28">
              <a:extLst>
                <a:ext uri="{FF2B5EF4-FFF2-40B4-BE49-F238E27FC236}">
                  <a16:creationId xmlns:a16="http://schemas.microsoft.com/office/drawing/2014/main" xmlns="" id="{7331912D-71BF-4A4F-9071-820A2686B55D}"/>
                </a:ext>
              </a:extLst>
            </p:cNvPr>
            <p:cNvCxnSpPr>
              <a:cxnSpLocks noChangeShapeType="1"/>
            </p:cNvCxnSpPr>
            <p:nvPr/>
          </p:nvCxnSpPr>
          <p:spPr bwMode="auto">
            <a:xfrm rot="16200000" flipH="1">
              <a:off x="1978025" y="2208213"/>
              <a:ext cx="1030287" cy="839788"/>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2" name="Straight Connector 29">
              <a:extLst>
                <a:ext uri="{FF2B5EF4-FFF2-40B4-BE49-F238E27FC236}">
                  <a16:creationId xmlns:a16="http://schemas.microsoft.com/office/drawing/2014/main" xmlns="" id="{FC9145F2-32A3-4674-B2A9-5710717896A9}"/>
                </a:ext>
              </a:extLst>
            </p:cNvPr>
            <p:cNvCxnSpPr>
              <a:cxnSpLocks noChangeShapeType="1"/>
            </p:cNvCxnSpPr>
            <p:nvPr/>
          </p:nvCxnSpPr>
          <p:spPr bwMode="auto">
            <a:xfrm flipV="1">
              <a:off x="2105025" y="3105150"/>
              <a:ext cx="811213" cy="615950"/>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3" name="Straight Connector 30">
              <a:extLst>
                <a:ext uri="{FF2B5EF4-FFF2-40B4-BE49-F238E27FC236}">
                  <a16:creationId xmlns:a16="http://schemas.microsoft.com/office/drawing/2014/main" xmlns="" id="{4DB15002-1DCB-45A8-9C52-DE7E80F91ADB}"/>
                </a:ext>
              </a:extLst>
            </p:cNvPr>
            <p:cNvCxnSpPr>
              <a:cxnSpLocks noChangeShapeType="1"/>
            </p:cNvCxnSpPr>
            <p:nvPr/>
          </p:nvCxnSpPr>
          <p:spPr bwMode="auto">
            <a:xfrm rot="5400000" flipH="1" flipV="1">
              <a:off x="1859757" y="3366294"/>
              <a:ext cx="1246187" cy="803275"/>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4" name="Rectangle 31">
              <a:extLst>
                <a:ext uri="{FF2B5EF4-FFF2-40B4-BE49-F238E27FC236}">
                  <a16:creationId xmlns:a16="http://schemas.microsoft.com/office/drawing/2014/main" xmlns="" id="{DB296132-3487-405F-B23B-0ED2F1292C7E}"/>
                </a:ext>
              </a:extLst>
            </p:cNvPr>
            <p:cNvSpPr>
              <a:spLocks noChangeArrowheads="1"/>
            </p:cNvSpPr>
            <p:nvPr/>
          </p:nvSpPr>
          <p:spPr bwMode="auto">
            <a:xfrm>
              <a:off x="3341688" y="2425700"/>
              <a:ext cx="1036637" cy="4508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Post human"/>
                </a:rPr>
                <a:t>Web</a:t>
              </a:r>
              <a:r>
                <a:rPr lang="zh-CN" altLang="en-US">
                  <a:latin typeface="Post human"/>
                </a:rPr>
                <a:t>服务器</a:t>
              </a:r>
              <a:endParaRPr lang="en-US" altLang="zh-CN">
                <a:latin typeface="Post human"/>
              </a:endParaRPr>
            </a:p>
          </p:txBody>
        </p:sp>
        <p:sp>
          <p:nvSpPr>
            <p:cNvPr id="35" name="Rectangle 34">
              <a:extLst>
                <a:ext uri="{FF2B5EF4-FFF2-40B4-BE49-F238E27FC236}">
                  <a16:creationId xmlns:a16="http://schemas.microsoft.com/office/drawing/2014/main" xmlns="" id="{4F673420-4260-4B10-9B81-3B05D836FE63}"/>
                </a:ext>
              </a:extLst>
            </p:cNvPr>
            <p:cNvSpPr>
              <a:spLocks noChangeArrowheads="1"/>
            </p:cNvSpPr>
            <p:nvPr/>
          </p:nvSpPr>
          <p:spPr bwMode="auto">
            <a:xfrm>
              <a:off x="3357563" y="3603625"/>
              <a:ext cx="1014412" cy="449263"/>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Post human"/>
                </a:rPr>
                <a:t>Web</a:t>
              </a:r>
              <a:r>
                <a:rPr lang="zh-CN" altLang="en-US">
                  <a:latin typeface="Post human"/>
                </a:rPr>
                <a:t>服务器</a:t>
              </a:r>
              <a:endParaRPr lang="en-US" altLang="zh-CN">
                <a:latin typeface="Post human"/>
              </a:endParaRPr>
            </a:p>
          </p:txBody>
        </p:sp>
        <p:sp>
          <p:nvSpPr>
            <p:cNvPr id="36" name="Rectangle 35">
              <a:extLst>
                <a:ext uri="{FF2B5EF4-FFF2-40B4-BE49-F238E27FC236}">
                  <a16:creationId xmlns:a16="http://schemas.microsoft.com/office/drawing/2014/main" xmlns="" id="{358CA734-CAF4-4E27-BEBF-1EE099442625}"/>
                </a:ext>
              </a:extLst>
            </p:cNvPr>
            <p:cNvSpPr>
              <a:spLocks noChangeArrowheads="1"/>
            </p:cNvSpPr>
            <p:nvPr/>
          </p:nvSpPr>
          <p:spPr bwMode="auto">
            <a:xfrm>
              <a:off x="2916238" y="2432050"/>
              <a:ext cx="363537" cy="1627188"/>
            </a:xfrm>
            <a:prstGeom prst="rect">
              <a:avLst/>
            </a:prstGeom>
            <a:noFill/>
            <a:ln w="254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均衡负载</a:t>
              </a:r>
              <a:endParaRPr lang="en-US" altLang="zh-CN">
                <a:latin typeface="Post human"/>
              </a:endParaRPr>
            </a:p>
          </p:txBody>
        </p:sp>
        <p:cxnSp>
          <p:nvCxnSpPr>
            <p:cNvPr id="37" name="Straight Connector 36">
              <a:extLst>
                <a:ext uri="{FF2B5EF4-FFF2-40B4-BE49-F238E27FC236}">
                  <a16:creationId xmlns:a16="http://schemas.microsoft.com/office/drawing/2014/main" xmlns="" id="{AC480265-BD63-4126-8CFD-4AD08C2BB4B6}"/>
                </a:ext>
              </a:extLst>
            </p:cNvPr>
            <p:cNvCxnSpPr>
              <a:cxnSpLocks noChangeShapeType="1"/>
            </p:cNvCxnSpPr>
            <p:nvPr/>
          </p:nvCxnSpPr>
          <p:spPr bwMode="auto">
            <a:xfrm>
              <a:off x="4446588" y="2578100"/>
              <a:ext cx="639762" cy="569913"/>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8" name="Straight Connector 38">
              <a:extLst>
                <a:ext uri="{FF2B5EF4-FFF2-40B4-BE49-F238E27FC236}">
                  <a16:creationId xmlns:a16="http://schemas.microsoft.com/office/drawing/2014/main" xmlns="" id="{212D269D-3890-4AB7-BCD4-07CF29A9F954}"/>
                </a:ext>
              </a:extLst>
            </p:cNvPr>
            <p:cNvCxnSpPr>
              <a:cxnSpLocks noChangeShapeType="1"/>
            </p:cNvCxnSpPr>
            <p:nvPr/>
          </p:nvCxnSpPr>
          <p:spPr bwMode="auto">
            <a:xfrm>
              <a:off x="4430713" y="2790825"/>
              <a:ext cx="611187" cy="525463"/>
            </a:xfrm>
            <a:prstGeom prst="line">
              <a:avLst/>
            </a:prstGeom>
            <a:noFill/>
            <a:ln w="25400">
              <a:solidFill>
                <a:schemeClr val="tx1"/>
              </a:solidFill>
              <a:round/>
              <a:headEnd type="arrow" w="med" len="med"/>
              <a:tailEnd/>
            </a:ln>
            <a:extLst>
              <a:ext uri="{909E8E84-426E-40DD-AFC4-6F175D3DCCD1}">
                <a14:hiddenFill xmlns:a14="http://schemas.microsoft.com/office/drawing/2010/main" xmlns="">
                  <a:noFill/>
                </a14:hiddenFill>
              </a:ext>
            </a:extLst>
          </p:spPr>
        </p:cxnSp>
        <p:cxnSp>
          <p:nvCxnSpPr>
            <p:cNvPr id="39" name="Straight Connector 40">
              <a:extLst>
                <a:ext uri="{FF2B5EF4-FFF2-40B4-BE49-F238E27FC236}">
                  <a16:creationId xmlns:a16="http://schemas.microsoft.com/office/drawing/2014/main" xmlns="" id="{9EE6C117-F33B-4F37-BA34-2DF8B1C5B43B}"/>
                </a:ext>
              </a:extLst>
            </p:cNvPr>
            <p:cNvCxnSpPr>
              <a:cxnSpLocks noChangeShapeType="1"/>
            </p:cNvCxnSpPr>
            <p:nvPr/>
          </p:nvCxnSpPr>
          <p:spPr bwMode="auto">
            <a:xfrm flipV="1">
              <a:off x="4422775" y="3341688"/>
              <a:ext cx="614363" cy="600075"/>
            </a:xfrm>
            <a:prstGeom prst="line">
              <a:avLst/>
            </a:prstGeom>
            <a:noFill/>
            <a:ln w="25400">
              <a:solidFill>
                <a:schemeClr val="tx1"/>
              </a:solidFill>
              <a:round/>
              <a:headEnd type="arrow" w="med" len="med"/>
              <a:tailEnd/>
            </a:ln>
            <a:extLst>
              <a:ext uri="{909E8E84-426E-40DD-AFC4-6F175D3DCCD1}">
                <a14:hiddenFill xmlns:a14="http://schemas.microsoft.com/office/drawing/2010/main" xmlns="">
                  <a:noFill/>
                </a14:hiddenFill>
              </a:ext>
            </a:extLst>
          </p:spPr>
        </p:cxnSp>
        <p:cxnSp>
          <p:nvCxnSpPr>
            <p:cNvPr id="40" name="Straight Connector 47">
              <a:extLst>
                <a:ext uri="{FF2B5EF4-FFF2-40B4-BE49-F238E27FC236}">
                  <a16:creationId xmlns:a16="http://schemas.microsoft.com/office/drawing/2014/main" xmlns="" id="{86FCF057-3886-461C-8E0B-7FF4EBD54038}"/>
                </a:ext>
              </a:extLst>
            </p:cNvPr>
            <p:cNvCxnSpPr>
              <a:cxnSpLocks noChangeShapeType="1"/>
            </p:cNvCxnSpPr>
            <p:nvPr/>
          </p:nvCxnSpPr>
          <p:spPr bwMode="auto">
            <a:xfrm flipV="1">
              <a:off x="4454525" y="3135313"/>
              <a:ext cx="579438" cy="522287"/>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1" name="Rectangle 37">
              <a:extLst>
                <a:ext uri="{FF2B5EF4-FFF2-40B4-BE49-F238E27FC236}">
                  <a16:creationId xmlns:a16="http://schemas.microsoft.com/office/drawing/2014/main" xmlns="" id="{D8F0DCA7-6CA4-4775-A598-BEE618573864}"/>
                </a:ext>
              </a:extLst>
            </p:cNvPr>
            <p:cNvSpPr>
              <a:spLocks noChangeArrowheads="1"/>
            </p:cNvSpPr>
            <p:nvPr/>
          </p:nvSpPr>
          <p:spPr bwMode="auto">
            <a:xfrm>
              <a:off x="5527675" y="3025775"/>
              <a:ext cx="1025525" cy="449263"/>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应用服务器</a:t>
              </a:r>
              <a:endParaRPr lang="en-US" altLang="zh-CN">
                <a:latin typeface="Post human"/>
              </a:endParaRPr>
            </a:p>
          </p:txBody>
        </p:sp>
        <p:cxnSp>
          <p:nvCxnSpPr>
            <p:cNvPr id="42" name="Straight Connector 39">
              <a:extLst>
                <a:ext uri="{FF2B5EF4-FFF2-40B4-BE49-F238E27FC236}">
                  <a16:creationId xmlns:a16="http://schemas.microsoft.com/office/drawing/2014/main" xmlns="" id="{4CBE6CDA-EBDF-466F-BBC1-7E3E01CD2E23}"/>
                </a:ext>
              </a:extLst>
            </p:cNvPr>
            <p:cNvCxnSpPr>
              <a:cxnSpLocks noChangeShapeType="1"/>
            </p:cNvCxnSpPr>
            <p:nvPr/>
          </p:nvCxnSpPr>
          <p:spPr bwMode="auto">
            <a:xfrm flipV="1">
              <a:off x="6608763" y="3163888"/>
              <a:ext cx="654050" cy="0"/>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3" name="Straight Connector 41">
              <a:extLst>
                <a:ext uri="{FF2B5EF4-FFF2-40B4-BE49-F238E27FC236}">
                  <a16:creationId xmlns:a16="http://schemas.microsoft.com/office/drawing/2014/main" xmlns="" id="{27A6C61F-D2F8-4289-9E99-C786B7B2D4A1}"/>
                </a:ext>
              </a:extLst>
            </p:cNvPr>
            <p:cNvCxnSpPr>
              <a:cxnSpLocks noChangeShapeType="1"/>
            </p:cNvCxnSpPr>
            <p:nvPr/>
          </p:nvCxnSpPr>
          <p:spPr bwMode="auto">
            <a:xfrm flipV="1">
              <a:off x="6588125" y="3348038"/>
              <a:ext cx="654050" cy="0"/>
            </a:xfrm>
            <a:prstGeom prst="line">
              <a:avLst/>
            </a:prstGeom>
            <a:noFill/>
            <a:ln w="25400">
              <a:solidFill>
                <a:schemeClr val="tx1"/>
              </a:solidFill>
              <a:round/>
              <a:headEnd type="arrow" w="med" len="med"/>
              <a:tailEnd/>
            </a:ln>
            <a:extLst>
              <a:ext uri="{909E8E84-426E-40DD-AFC4-6F175D3DCCD1}">
                <a14:hiddenFill xmlns:a14="http://schemas.microsoft.com/office/drawing/2010/main" xmlns="">
                  <a:noFill/>
                </a14:hiddenFill>
              </a:ext>
            </a:extLst>
          </p:spPr>
        </p:cxnSp>
        <p:sp>
          <p:nvSpPr>
            <p:cNvPr id="44" name="Rectangle 42">
              <a:extLst>
                <a:ext uri="{FF2B5EF4-FFF2-40B4-BE49-F238E27FC236}">
                  <a16:creationId xmlns:a16="http://schemas.microsoft.com/office/drawing/2014/main" xmlns="" id="{E1781DFD-3EE0-4CDA-A4CE-904EC8DF8B7E}"/>
                </a:ext>
              </a:extLst>
            </p:cNvPr>
            <p:cNvSpPr>
              <a:spLocks noChangeArrowheads="1"/>
            </p:cNvSpPr>
            <p:nvPr/>
          </p:nvSpPr>
          <p:spPr bwMode="auto">
            <a:xfrm>
              <a:off x="5527675" y="2444750"/>
              <a:ext cx="1036638" cy="449263"/>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应用服务器</a:t>
              </a:r>
              <a:endParaRPr lang="en-US" altLang="zh-CN">
                <a:latin typeface="Post human"/>
              </a:endParaRPr>
            </a:p>
          </p:txBody>
        </p:sp>
        <p:sp>
          <p:nvSpPr>
            <p:cNvPr id="45" name="Rectangle 43">
              <a:extLst>
                <a:ext uri="{FF2B5EF4-FFF2-40B4-BE49-F238E27FC236}">
                  <a16:creationId xmlns:a16="http://schemas.microsoft.com/office/drawing/2014/main" xmlns="" id="{A32DE3C1-F157-4C5E-9FD1-B077187E91B8}"/>
                </a:ext>
              </a:extLst>
            </p:cNvPr>
            <p:cNvSpPr>
              <a:spLocks noChangeArrowheads="1"/>
            </p:cNvSpPr>
            <p:nvPr/>
          </p:nvSpPr>
          <p:spPr bwMode="auto">
            <a:xfrm>
              <a:off x="5543550" y="3621088"/>
              <a:ext cx="1014413" cy="4508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应用服务器</a:t>
              </a:r>
              <a:endParaRPr lang="en-US" altLang="zh-CN">
                <a:latin typeface="Post human"/>
              </a:endParaRPr>
            </a:p>
          </p:txBody>
        </p:sp>
        <p:sp>
          <p:nvSpPr>
            <p:cNvPr id="46" name="Rectangle 44">
              <a:extLst>
                <a:ext uri="{FF2B5EF4-FFF2-40B4-BE49-F238E27FC236}">
                  <a16:creationId xmlns:a16="http://schemas.microsoft.com/office/drawing/2014/main" xmlns="" id="{C7EF7D6A-B4E4-476F-8BAF-511E31C3D86C}"/>
                </a:ext>
              </a:extLst>
            </p:cNvPr>
            <p:cNvSpPr>
              <a:spLocks noChangeArrowheads="1"/>
            </p:cNvSpPr>
            <p:nvPr/>
          </p:nvSpPr>
          <p:spPr bwMode="auto">
            <a:xfrm>
              <a:off x="5102225" y="2449513"/>
              <a:ext cx="363538" cy="1628775"/>
            </a:xfrm>
            <a:prstGeom prst="rect">
              <a:avLst/>
            </a:prstGeom>
            <a:noFill/>
            <a:ln w="254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Post human"/>
                </a:rPr>
                <a:t>均衡负载</a:t>
              </a:r>
              <a:endParaRPr lang="en-US" altLang="zh-CN">
                <a:latin typeface="Post human"/>
              </a:endParaRPr>
            </a:p>
          </p:txBody>
        </p:sp>
        <p:cxnSp>
          <p:nvCxnSpPr>
            <p:cNvPr id="47" name="Straight Connector 45">
              <a:extLst>
                <a:ext uri="{FF2B5EF4-FFF2-40B4-BE49-F238E27FC236}">
                  <a16:creationId xmlns:a16="http://schemas.microsoft.com/office/drawing/2014/main" xmlns="" id="{7D662FA2-E874-4157-BD57-EEBD8C6F2329}"/>
                </a:ext>
              </a:extLst>
            </p:cNvPr>
            <p:cNvCxnSpPr>
              <a:cxnSpLocks noChangeShapeType="1"/>
            </p:cNvCxnSpPr>
            <p:nvPr/>
          </p:nvCxnSpPr>
          <p:spPr bwMode="auto">
            <a:xfrm>
              <a:off x="6632575" y="2595563"/>
              <a:ext cx="641350" cy="569912"/>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8" name="Straight Connector 46">
              <a:extLst>
                <a:ext uri="{FF2B5EF4-FFF2-40B4-BE49-F238E27FC236}">
                  <a16:creationId xmlns:a16="http://schemas.microsoft.com/office/drawing/2014/main" xmlns="" id="{737D54DE-12AE-4FED-A302-93A4122E2D11}"/>
                </a:ext>
              </a:extLst>
            </p:cNvPr>
            <p:cNvCxnSpPr>
              <a:cxnSpLocks noChangeShapeType="1"/>
            </p:cNvCxnSpPr>
            <p:nvPr/>
          </p:nvCxnSpPr>
          <p:spPr bwMode="auto">
            <a:xfrm>
              <a:off x="6616700" y="2808288"/>
              <a:ext cx="611188" cy="525462"/>
            </a:xfrm>
            <a:prstGeom prst="line">
              <a:avLst/>
            </a:prstGeom>
            <a:noFill/>
            <a:ln w="25400">
              <a:solidFill>
                <a:schemeClr val="tx1"/>
              </a:solidFill>
              <a:round/>
              <a:headEnd type="arrow" w="med" len="med"/>
              <a:tailEnd/>
            </a:ln>
            <a:extLst>
              <a:ext uri="{909E8E84-426E-40DD-AFC4-6F175D3DCCD1}">
                <a14:hiddenFill xmlns:a14="http://schemas.microsoft.com/office/drawing/2010/main" xmlns="">
                  <a:noFill/>
                </a14:hiddenFill>
              </a:ext>
            </a:extLst>
          </p:spPr>
        </p:cxnSp>
        <p:cxnSp>
          <p:nvCxnSpPr>
            <p:cNvPr id="49" name="Straight Connector 48">
              <a:extLst>
                <a:ext uri="{FF2B5EF4-FFF2-40B4-BE49-F238E27FC236}">
                  <a16:creationId xmlns:a16="http://schemas.microsoft.com/office/drawing/2014/main" xmlns="" id="{2FA6C6F7-35A2-4728-AC10-F91D55503938}"/>
                </a:ext>
              </a:extLst>
            </p:cNvPr>
            <p:cNvCxnSpPr>
              <a:cxnSpLocks noChangeShapeType="1"/>
            </p:cNvCxnSpPr>
            <p:nvPr/>
          </p:nvCxnSpPr>
          <p:spPr bwMode="auto">
            <a:xfrm flipV="1">
              <a:off x="6608763" y="3360738"/>
              <a:ext cx="614362" cy="598487"/>
            </a:xfrm>
            <a:prstGeom prst="line">
              <a:avLst/>
            </a:prstGeom>
            <a:noFill/>
            <a:ln w="25400">
              <a:solidFill>
                <a:schemeClr val="tx1"/>
              </a:solidFill>
              <a:round/>
              <a:headEnd type="arrow" w="med" len="med"/>
              <a:tailEnd/>
            </a:ln>
            <a:extLst>
              <a:ext uri="{909E8E84-426E-40DD-AFC4-6F175D3DCCD1}">
                <a14:hiddenFill xmlns:a14="http://schemas.microsoft.com/office/drawing/2010/main" xmlns="">
                  <a:noFill/>
                </a14:hiddenFill>
              </a:ext>
            </a:extLst>
          </p:spPr>
        </p:cxnSp>
        <p:cxnSp>
          <p:nvCxnSpPr>
            <p:cNvPr id="50" name="Straight Connector 49">
              <a:extLst>
                <a:ext uri="{FF2B5EF4-FFF2-40B4-BE49-F238E27FC236}">
                  <a16:creationId xmlns:a16="http://schemas.microsoft.com/office/drawing/2014/main" xmlns="" id="{4C069029-83E5-4062-82C1-BEFF600A4D8C}"/>
                </a:ext>
              </a:extLst>
            </p:cNvPr>
            <p:cNvCxnSpPr>
              <a:cxnSpLocks noChangeShapeType="1"/>
            </p:cNvCxnSpPr>
            <p:nvPr/>
          </p:nvCxnSpPr>
          <p:spPr bwMode="auto">
            <a:xfrm flipV="1">
              <a:off x="6640513" y="3152775"/>
              <a:ext cx="579437" cy="523875"/>
            </a:xfrm>
            <a:prstGeom prst="line">
              <a:avLst/>
            </a:prstGeom>
            <a:noFill/>
            <a:ln w="254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1" name="Straight Connector 50">
              <a:extLst>
                <a:ext uri="{FF2B5EF4-FFF2-40B4-BE49-F238E27FC236}">
                  <a16:creationId xmlns:a16="http://schemas.microsoft.com/office/drawing/2014/main" xmlns="" id="{E6D03B45-F8CB-48DC-A98E-041CAF068C66}"/>
                </a:ext>
              </a:extLst>
            </p:cNvPr>
            <p:cNvCxnSpPr>
              <a:cxnSpLocks noChangeShapeType="1"/>
            </p:cNvCxnSpPr>
            <p:nvPr/>
          </p:nvCxnSpPr>
          <p:spPr bwMode="auto">
            <a:xfrm rot="5400000">
              <a:off x="6692107" y="3255169"/>
              <a:ext cx="1695450" cy="7937"/>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52" name="Straight Connector 51">
              <a:extLst>
                <a:ext uri="{FF2B5EF4-FFF2-40B4-BE49-F238E27FC236}">
                  <a16:creationId xmlns:a16="http://schemas.microsoft.com/office/drawing/2014/main" xmlns="" id="{B541C4BE-72C0-49AD-8231-2FC99E337E9A}"/>
                </a:ext>
              </a:extLst>
            </p:cNvPr>
            <p:cNvCxnSpPr>
              <a:cxnSpLocks noChangeShapeType="1"/>
            </p:cNvCxnSpPr>
            <p:nvPr/>
          </p:nvCxnSpPr>
          <p:spPr bwMode="auto">
            <a:xfrm rot="5400000">
              <a:off x="7136607" y="3258344"/>
              <a:ext cx="1695450" cy="7937"/>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53" name="Rectangle 52">
              <a:extLst>
                <a:ext uri="{FF2B5EF4-FFF2-40B4-BE49-F238E27FC236}">
                  <a16:creationId xmlns:a16="http://schemas.microsoft.com/office/drawing/2014/main" xmlns="" id="{ACA84AF3-CCE7-46A1-B561-451E175C7D41}"/>
                </a:ext>
              </a:extLst>
            </p:cNvPr>
            <p:cNvSpPr>
              <a:spLocks noChangeArrowheads="1"/>
            </p:cNvSpPr>
            <p:nvPr/>
          </p:nvSpPr>
          <p:spPr bwMode="auto">
            <a:xfrm>
              <a:off x="7251700" y="2044700"/>
              <a:ext cx="133826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Post human"/>
                </a:rPr>
                <a:t>分区</a:t>
              </a:r>
              <a:r>
                <a:rPr lang="en-US" altLang="zh-CN" sz="1000">
                  <a:latin typeface="Post human"/>
                </a:rPr>
                <a:t>1 </a:t>
              </a:r>
              <a:r>
                <a:rPr lang="zh-CN" altLang="en-US" sz="1000">
                  <a:latin typeface="Post human"/>
                </a:rPr>
                <a:t>分区</a:t>
              </a:r>
              <a:r>
                <a:rPr lang="en-US" altLang="zh-CN" sz="1000">
                  <a:latin typeface="Post human"/>
                </a:rPr>
                <a:t>2  </a:t>
              </a:r>
              <a:r>
                <a:rPr lang="zh-CN" altLang="en-US" sz="1000">
                  <a:latin typeface="Post human"/>
                </a:rPr>
                <a:t>分区</a:t>
              </a:r>
              <a:r>
                <a:rPr lang="en-US" altLang="zh-CN" sz="1000">
                  <a:latin typeface="Post human"/>
                </a:rPr>
                <a:t>3</a:t>
              </a:r>
            </a:p>
          </p:txBody>
        </p:sp>
      </p:grpSp>
      <p:sp>
        <p:nvSpPr>
          <p:cNvPr id="54" name="椭圆形标注 53">
            <a:extLst>
              <a:ext uri="{FF2B5EF4-FFF2-40B4-BE49-F238E27FC236}">
                <a16:creationId xmlns:a16="http://schemas.microsoft.com/office/drawing/2014/main" xmlns="" id="{540CBD59-4446-493A-9E5E-A8A497E0B9C2}"/>
              </a:ext>
            </a:extLst>
          </p:cNvPr>
          <p:cNvSpPr>
            <a:spLocks noChangeArrowheads="1"/>
          </p:cNvSpPr>
          <p:nvPr/>
        </p:nvSpPr>
        <p:spPr bwMode="auto">
          <a:xfrm>
            <a:off x="5296490" y="1146206"/>
            <a:ext cx="3271206" cy="569912"/>
          </a:xfrm>
          <a:prstGeom prst="wedgeEllipseCallout">
            <a:avLst>
              <a:gd name="adj1" fmla="val -33722"/>
              <a:gd name="adj2" fmla="val 115230"/>
            </a:avLst>
          </a:prstGeom>
          <a:solidFill>
            <a:schemeClr val="accent1"/>
          </a:solidFill>
          <a:ln w="25400">
            <a:solidFill>
              <a:srgbClr val="385D8A"/>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微软雅黑" panose="020B0503020204020204" pitchFamily="34" charset="-122"/>
                <a:ea typeface="微软雅黑" panose="020B0503020204020204" pitchFamily="34" charset="-122"/>
              </a:rPr>
              <a:t>让应用系统高效、可靠、安全的运行太难了</a:t>
            </a:r>
            <a:endParaRPr lang="zh-CN" altLang="en-US" dirty="0">
              <a:latin typeface="Calibri" panose="020F0502020204030204" pitchFamily="34" charset="0"/>
              <a:ea typeface="微软雅黑" panose="020B0503020204020204" pitchFamily="34" charset="-122"/>
            </a:endParaRPr>
          </a:p>
        </p:txBody>
      </p:sp>
      <p:sp>
        <p:nvSpPr>
          <p:cNvPr id="56" name="云形标注 55">
            <a:extLst>
              <a:ext uri="{FF2B5EF4-FFF2-40B4-BE49-F238E27FC236}">
                <a16:creationId xmlns:a16="http://schemas.microsoft.com/office/drawing/2014/main" xmlns="" id="{E186B9AD-C725-4FA2-90C7-80F58065A6EA}"/>
              </a:ext>
            </a:extLst>
          </p:cNvPr>
          <p:cNvSpPr>
            <a:spLocks noChangeArrowheads="1"/>
          </p:cNvSpPr>
          <p:nvPr/>
        </p:nvSpPr>
        <p:spPr bwMode="auto">
          <a:xfrm>
            <a:off x="6632575" y="3857098"/>
            <a:ext cx="1749623" cy="869279"/>
          </a:xfrm>
          <a:prstGeom prst="cloudCallout">
            <a:avLst>
              <a:gd name="adj1" fmla="val -89491"/>
              <a:gd name="adj2" fmla="val -46954"/>
            </a:avLst>
          </a:prstGeom>
          <a:solidFill>
            <a:schemeClr val="accent1"/>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solidFill>
                  <a:srgbClr val="7030A0"/>
                </a:solidFill>
                <a:latin typeface="Calibri" panose="020F0502020204030204" pitchFamily="34" charset="0"/>
              </a:rPr>
              <a:t>设计一套稳定高效的集群系统是很难的</a:t>
            </a:r>
          </a:p>
        </p:txBody>
      </p:sp>
    </p:spTree>
    <p:extLst>
      <p:ext uri="{BB962C8B-B14F-4D97-AF65-F5344CB8AC3E}">
        <p14:creationId xmlns:p14="http://schemas.microsoft.com/office/powerpoint/2010/main" xmlns="" val="353742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8.2  </a:t>
            </a:r>
            <a:r>
              <a:rPr kumimoji="1" lang="zh-CN" altLang="en-US" sz="2200" dirty="0">
                <a:latin typeface="微软雅黑 Light" panose="020B0502040204020203" charset="-122"/>
                <a:ea typeface="微软雅黑 Light" panose="020B0502040204020203" charset="-122"/>
                <a:cs typeface="微软雅黑" panose="020B0503020204020204" charset="-122"/>
              </a:rPr>
              <a:t>现有</a:t>
            </a:r>
            <a:r>
              <a:rPr kumimoji="1" lang="en-US" altLang="zh-CN" sz="2200" dirty="0">
                <a:latin typeface="微软雅黑 Light" panose="020B0502040204020203" charset="-122"/>
                <a:ea typeface="微软雅黑 Light" panose="020B0502040204020203" charset="-122"/>
                <a:cs typeface="微软雅黑" panose="020B0503020204020204" charset="-122"/>
              </a:rPr>
              <a:t>IT</a:t>
            </a:r>
            <a:r>
              <a:rPr kumimoji="1" lang="zh-CN" altLang="en-US" sz="2200" dirty="0">
                <a:latin typeface="微软雅黑 Light" panose="020B0502040204020203" charset="-122"/>
                <a:ea typeface="微软雅黑 Light" panose="020B0502040204020203" charset="-122"/>
                <a:cs typeface="微软雅黑" panose="020B0503020204020204" charset="-122"/>
              </a:rPr>
              <a:t>系统的主要问题</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F3DC92BC-AB87-4F8A-AE06-96E00DA5A588}"/>
              </a:ext>
            </a:extLst>
          </p:cNvPr>
          <p:cNvSpPr/>
          <p:nvPr/>
        </p:nvSpPr>
        <p:spPr>
          <a:xfrm>
            <a:off x="631179" y="726345"/>
            <a:ext cx="7930194"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硬件利用率太低，费电、占空间、运维成本高；简而言之太不低碳了</a:t>
            </a:r>
            <a:endParaRPr lang="zh-CN" altLang="en-US" sz="2000" dirty="0"/>
          </a:p>
        </p:txBody>
      </p:sp>
      <p:grpSp>
        <p:nvGrpSpPr>
          <p:cNvPr id="57" name="组合 56">
            <a:extLst>
              <a:ext uri="{FF2B5EF4-FFF2-40B4-BE49-F238E27FC236}">
                <a16:creationId xmlns:a16="http://schemas.microsoft.com/office/drawing/2014/main" xmlns="" id="{EE5432E5-A6BF-494E-8D2F-2EB62C5069DD}"/>
              </a:ext>
            </a:extLst>
          </p:cNvPr>
          <p:cNvGrpSpPr/>
          <p:nvPr/>
        </p:nvGrpSpPr>
        <p:grpSpPr>
          <a:xfrm>
            <a:off x="506874" y="1226772"/>
            <a:ext cx="8231187" cy="3543300"/>
            <a:chOff x="566738" y="1695450"/>
            <a:chExt cx="8231187" cy="3543300"/>
          </a:xfrm>
        </p:grpSpPr>
        <p:cxnSp>
          <p:nvCxnSpPr>
            <p:cNvPr id="58" name="Straight Connector 3">
              <a:extLst>
                <a:ext uri="{FF2B5EF4-FFF2-40B4-BE49-F238E27FC236}">
                  <a16:creationId xmlns:a16="http://schemas.microsoft.com/office/drawing/2014/main" xmlns="" id="{A457BA78-9D03-40C4-9B64-817668B9CA7E}"/>
                </a:ext>
              </a:extLst>
            </p:cNvPr>
            <p:cNvCxnSpPr>
              <a:cxnSpLocks noChangeShapeType="1"/>
            </p:cNvCxnSpPr>
            <p:nvPr/>
          </p:nvCxnSpPr>
          <p:spPr bwMode="auto">
            <a:xfrm rot="16200000" flipH="1">
              <a:off x="87313" y="3248025"/>
              <a:ext cx="3113088" cy="7937"/>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cxnSp>
        <p:cxnSp>
          <p:nvCxnSpPr>
            <p:cNvPr id="59" name="Straight Connector 4">
              <a:extLst>
                <a:ext uri="{FF2B5EF4-FFF2-40B4-BE49-F238E27FC236}">
                  <a16:creationId xmlns:a16="http://schemas.microsoft.com/office/drawing/2014/main" xmlns="" id="{0A65BEAC-E5DD-4AF7-A59D-B99EDE1FA034}"/>
                </a:ext>
              </a:extLst>
            </p:cNvPr>
            <p:cNvCxnSpPr>
              <a:cxnSpLocks noChangeShapeType="1"/>
            </p:cNvCxnSpPr>
            <p:nvPr/>
          </p:nvCxnSpPr>
          <p:spPr bwMode="auto">
            <a:xfrm rot="10800000">
              <a:off x="1639888" y="4816475"/>
              <a:ext cx="46355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cxnSp>
        <p:sp>
          <p:nvSpPr>
            <p:cNvPr id="60" name="Freeform 8">
              <a:extLst>
                <a:ext uri="{FF2B5EF4-FFF2-40B4-BE49-F238E27FC236}">
                  <a16:creationId xmlns:a16="http://schemas.microsoft.com/office/drawing/2014/main" xmlns="" id="{E7BDB4B3-E705-44F1-8F1B-2E87104A34C1}"/>
                </a:ext>
              </a:extLst>
            </p:cNvPr>
            <p:cNvSpPr>
              <a:spLocks/>
            </p:cNvSpPr>
            <p:nvPr/>
          </p:nvSpPr>
          <p:spPr bwMode="auto">
            <a:xfrm>
              <a:off x="1663700" y="2130425"/>
              <a:ext cx="4468813" cy="2867025"/>
            </a:xfrm>
            <a:custGeom>
              <a:avLst/>
              <a:gdLst>
                <a:gd name="T0" fmla="*/ 0 w 3137338"/>
                <a:gd name="T1" fmla="*/ 15142324 h 2149366"/>
                <a:gd name="T2" fmla="*/ 14693220 w 3137338"/>
                <a:gd name="T3" fmla="*/ 605689 h 2149366"/>
                <a:gd name="T4" fmla="*/ 37267315 w 3137338"/>
                <a:gd name="T5" fmla="*/ 18776456 h 2149366"/>
                <a:gd name="T6" fmla="*/ 53162765 w 3137338"/>
                <a:gd name="T7" fmla="*/ 17196422 h 2149366"/>
                <a:gd name="T8" fmla="*/ 0 60000 65536"/>
                <a:gd name="T9" fmla="*/ 0 60000 65536"/>
                <a:gd name="T10" fmla="*/ 0 60000 65536"/>
                <a:gd name="T11" fmla="*/ 0 60000 65536"/>
                <a:gd name="T12" fmla="*/ 0 w 3137338"/>
                <a:gd name="T13" fmla="*/ 0 h 2149366"/>
                <a:gd name="T14" fmla="*/ 3137338 w 3137338"/>
                <a:gd name="T15" fmla="*/ 2149366 h 2149366"/>
              </a:gdLst>
              <a:ahLst/>
              <a:cxnLst>
                <a:cxn ang="T8">
                  <a:pos x="T0" y="T1"/>
                </a:cxn>
                <a:cxn ang="T9">
                  <a:pos x="T2" y="T3"/>
                </a:cxn>
                <a:cxn ang="T10">
                  <a:pos x="T4" y="T5"/>
                </a:cxn>
                <a:cxn ang="T11">
                  <a:pos x="T6" y="T7"/>
                </a:cxn>
              </a:cxnLst>
              <a:rect l="T12" t="T13" r="T14" b="T15"/>
              <a:pathLst>
                <a:path w="3137338" h="2149366">
                  <a:moveTo>
                    <a:pt x="0" y="1510862"/>
                  </a:moveTo>
                  <a:cubicBezTo>
                    <a:pt x="250277" y="755431"/>
                    <a:pt x="500555" y="0"/>
                    <a:pt x="867103" y="60434"/>
                  </a:cubicBezTo>
                  <a:cubicBezTo>
                    <a:pt x="1233651" y="120868"/>
                    <a:pt x="1820917" y="1597572"/>
                    <a:pt x="2199289" y="1873469"/>
                  </a:cubicBezTo>
                  <a:cubicBezTo>
                    <a:pt x="2577662" y="2149366"/>
                    <a:pt x="3137338" y="1715814"/>
                    <a:pt x="3137338" y="1715814"/>
                  </a:cubicBezTo>
                </a:path>
              </a:pathLst>
            </a:custGeom>
            <a:noFill/>
            <a:ln w="25400">
              <a:solidFill>
                <a:srgbClr val="558ED5"/>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zh-CN" altLang="en-US"/>
            </a:p>
          </p:txBody>
        </p:sp>
        <p:sp>
          <p:nvSpPr>
            <p:cNvPr id="61" name="Rectangle 10">
              <a:extLst>
                <a:ext uri="{FF2B5EF4-FFF2-40B4-BE49-F238E27FC236}">
                  <a16:creationId xmlns:a16="http://schemas.microsoft.com/office/drawing/2014/main" xmlns="" id="{560D48E9-3AD6-4FC9-A39C-39EAB516905B}"/>
                </a:ext>
              </a:extLst>
            </p:cNvPr>
            <p:cNvSpPr>
              <a:spLocks noChangeArrowheads="1"/>
            </p:cNvSpPr>
            <p:nvPr/>
          </p:nvSpPr>
          <p:spPr bwMode="auto">
            <a:xfrm>
              <a:off x="566738" y="3179763"/>
              <a:ext cx="92233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微软雅黑" panose="020B0503020204020204" pitchFamily="34" charset="-122"/>
                  <a:ea typeface="微软雅黑" panose="020B0503020204020204" pitchFamily="34" charset="-122"/>
                </a:rPr>
                <a:t>利用率</a:t>
              </a:r>
              <a:endParaRPr lang="en-US" altLang="zh-CN" dirty="0">
                <a:latin typeface="微软雅黑" panose="020B0503020204020204" pitchFamily="34" charset="-122"/>
                <a:ea typeface="微软雅黑" panose="020B0503020204020204" pitchFamily="34" charset="-122"/>
              </a:endParaRPr>
            </a:p>
          </p:txBody>
        </p:sp>
        <p:sp>
          <p:nvSpPr>
            <p:cNvPr id="62" name="Rectangle 11">
              <a:extLst>
                <a:ext uri="{FF2B5EF4-FFF2-40B4-BE49-F238E27FC236}">
                  <a16:creationId xmlns:a16="http://schemas.microsoft.com/office/drawing/2014/main" xmlns="" id="{56C14D71-CDA0-4321-9DAA-070E5E1C7F07}"/>
                </a:ext>
              </a:extLst>
            </p:cNvPr>
            <p:cNvSpPr>
              <a:spLocks noChangeArrowheads="1"/>
            </p:cNvSpPr>
            <p:nvPr/>
          </p:nvSpPr>
          <p:spPr bwMode="auto">
            <a:xfrm>
              <a:off x="1311275" y="4870450"/>
              <a:ext cx="9223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Post human"/>
                </a:rPr>
                <a:t>1</a:t>
              </a:r>
            </a:p>
          </p:txBody>
        </p:sp>
        <p:sp>
          <p:nvSpPr>
            <p:cNvPr id="63" name="Rectangle 12">
              <a:extLst>
                <a:ext uri="{FF2B5EF4-FFF2-40B4-BE49-F238E27FC236}">
                  <a16:creationId xmlns:a16="http://schemas.microsoft.com/office/drawing/2014/main" xmlns="" id="{53E309DB-DB0A-46F0-B860-E1354EBC5647}"/>
                </a:ext>
              </a:extLst>
            </p:cNvPr>
            <p:cNvSpPr>
              <a:spLocks noChangeArrowheads="1"/>
            </p:cNvSpPr>
            <p:nvPr/>
          </p:nvSpPr>
          <p:spPr bwMode="auto">
            <a:xfrm>
              <a:off x="2751138" y="4870450"/>
              <a:ext cx="9223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Post human"/>
                </a:rPr>
                <a:t>10</a:t>
              </a:r>
            </a:p>
          </p:txBody>
        </p:sp>
        <p:sp>
          <p:nvSpPr>
            <p:cNvPr id="64" name="Rectangle 13">
              <a:extLst>
                <a:ext uri="{FF2B5EF4-FFF2-40B4-BE49-F238E27FC236}">
                  <a16:creationId xmlns:a16="http://schemas.microsoft.com/office/drawing/2014/main" xmlns="" id="{4CFB38F4-303C-4E95-8191-240426AD00BF}"/>
                </a:ext>
              </a:extLst>
            </p:cNvPr>
            <p:cNvSpPr>
              <a:spLocks noChangeArrowheads="1"/>
            </p:cNvSpPr>
            <p:nvPr/>
          </p:nvSpPr>
          <p:spPr bwMode="auto">
            <a:xfrm>
              <a:off x="3775075" y="4870450"/>
              <a:ext cx="9239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Post human"/>
                </a:rPr>
                <a:t>15</a:t>
              </a:r>
            </a:p>
          </p:txBody>
        </p:sp>
        <p:sp>
          <p:nvSpPr>
            <p:cNvPr id="65" name="Rectangle 14">
              <a:extLst>
                <a:ext uri="{FF2B5EF4-FFF2-40B4-BE49-F238E27FC236}">
                  <a16:creationId xmlns:a16="http://schemas.microsoft.com/office/drawing/2014/main" xmlns="" id="{7E675459-3631-4648-85FB-3E0C7E86F138}"/>
                </a:ext>
              </a:extLst>
            </p:cNvPr>
            <p:cNvSpPr>
              <a:spLocks noChangeArrowheads="1"/>
            </p:cNvSpPr>
            <p:nvPr/>
          </p:nvSpPr>
          <p:spPr bwMode="auto">
            <a:xfrm>
              <a:off x="5672138" y="4816475"/>
              <a:ext cx="9223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Post human"/>
                </a:rPr>
                <a:t>30</a:t>
              </a:r>
            </a:p>
          </p:txBody>
        </p:sp>
        <p:cxnSp>
          <p:nvCxnSpPr>
            <p:cNvPr id="66" name="Straight Connector 16">
              <a:extLst>
                <a:ext uri="{FF2B5EF4-FFF2-40B4-BE49-F238E27FC236}">
                  <a16:creationId xmlns:a16="http://schemas.microsoft.com/office/drawing/2014/main" xmlns="" id="{5F99A498-02FA-40E6-892A-AA82311E847B}"/>
                </a:ext>
              </a:extLst>
            </p:cNvPr>
            <p:cNvCxnSpPr>
              <a:cxnSpLocks noChangeShapeType="1"/>
            </p:cNvCxnSpPr>
            <p:nvPr/>
          </p:nvCxnSpPr>
          <p:spPr bwMode="auto">
            <a:xfrm flipV="1">
              <a:off x="1284288" y="2168525"/>
              <a:ext cx="5068887" cy="22225"/>
            </a:xfrm>
            <a:prstGeom prst="line">
              <a:avLst/>
            </a:prstGeom>
            <a:noFill/>
            <a:ln w="25400">
              <a:solidFill>
                <a:srgbClr val="92D050"/>
              </a:solidFill>
              <a:prstDash val="dash"/>
              <a:round/>
              <a:headEnd/>
              <a:tailEnd/>
            </a:ln>
            <a:extLst>
              <a:ext uri="{909E8E84-426E-40DD-AFC4-6F175D3DCCD1}">
                <a14:hiddenFill xmlns:a14="http://schemas.microsoft.com/office/drawing/2010/main" xmlns="">
                  <a:noFill/>
                </a14:hiddenFill>
              </a:ext>
            </a:extLst>
          </p:spPr>
        </p:cxnSp>
        <p:sp>
          <p:nvSpPr>
            <p:cNvPr id="67" name="Rectangle 17">
              <a:extLst>
                <a:ext uri="{FF2B5EF4-FFF2-40B4-BE49-F238E27FC236}">
                  <a16:creationId xmlns:a16="http://schemas.microsoft.com/office/drawing/2014/main" xmlns="" id="{B5C59DFC-2494-4614-B4E1-729D42C4DF52}"/>
                </a:ext>
              </a:extLst>
            </p:cNvPr>
            <p:cNvSpPr>
              <a:spLocks noChangeArrowheads="1"/>
            </p:cNvSpPr>
            <p:nvPr/>
          </p:nvSpPr>
          <p:spPr bwMode="auto">
            <a:xfrm>
              <a:off x="6156325" y="1968500"/>
              <a:ext cx="26416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微软雅黑" panose="020B0503020204020204" pitchFamily="34" charset="-122"/>
                  <a:ea typeface="微软雅黑" panose="020B0503020204020204" pitchFamily="34" charset="-122"/>
                </a:rPr>
                <a:t>硬件资源峰值负载</a:t>
              </a:r>
              <a:endParaRPr lang="en-US" altLang="zh-CN" sz="1600" dirty="0">
                <a:latin typeface="微软雅黑" panose="020B0503020204020204" pitchFamily="34" charset="-122"/>
                <a:ea typeface="微软雅黑" panose="020B0503020204020204" pitchFamily="34" charset="-122"/>
              </a:endParaRPr>
            </a:p>
          </p:txBody>
        </p:sp>
        <p:cxnSp>
          <p:nvCxnSpPr>
            <p:cNvPr id="68" name="Straight Connector 19">
              <a:extLst>
                <a:ext uri="{FF2B5EF4-FFF2-40B4-BE49-F238E27FC236}">
                  <a16:creationId xmlns:a16="http://schemas.microsoft.com/office/drawing/2014/main" xmlns="" id="{7CBB4C59-E967-4012-B97F-B9157B4B4821}"/>
                </a:ext>
              </a:extLst>
            </p:cNvPr>
            <p:cNvCxnSpPr>
              <a:cxnSpLocks noChangeShapeType="1"/>
            </p:cNvCxnSpPr>
            <p:nvPr/>
          </p:nvCxnSpPr>
          <p:spPr bwMode="auto">
            <a:xfrm rot="5400000">
              <a:off x="1675607" y="2266156"/>
              <a:ext cx="196850" cy="173037"/>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69" name="Straight Connector 20">
              <a:extLst>
                <a:ext uri="{FF2B5EF4-FFF2-40B4-BE49-F238E27FC236}">
                  <a16:creationId xmlns:a16="http://schemas.microsoft.com/office/drawing/2014/main" xmlns="" id="{B09A93A4-AFA6-4443-B4B1-A89FC3E390F6}"/>
                </a:ext>
              </a:extLst>
            </p:cNvPr>
            <p:cNvCxnSpPr>
              <a:cxnSpLocks noChangeShapeType="1"/>
            </p:cNvCxnSpPr>
            <p:nvPr/>
          </p:nvCxnSpPr>
          <p:spPr bwMode="auto">
            <a:xfrm rot="5400000">
              <a:off x="1689894" y="2301081"/>
              <a:ext cx="374650" cy="319088"/>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0" name="Straight Connector 22">
              <a:extLst>
                <a:ext uri="{FF2B5EF4-FFF2-40B4-BE49-F238E27FC236}">
                  <a16:creationId xmlns:a16="http://schemas.microsoft.com/office/drawing/2014/main" xmlns="" id="{420D80ED-1B97-49B6-AFCE-C707EE6E8349}"/>
                </a:ext>
              </a:extLst>
            </p:cNvPr>
            <p:cNvCxnSpPr>
              <a:cxnSpLocks noChangeShapeType="1"/>
            </p:cNvCxnSpPr>
            <p:nvPr/>
          </p:nvCxnSpPr>
          <p:spPr bwMode="auto">
            <a:xfrm rot="5400000">
              <a:off x="1680369" y="2312194"/>
              <a:ext cx="593725" cy="503237"/>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1" name="Straight Connector 24">
              <a:extLst>
                <a:ext uri="{FF2B5EF4-FFF2-40B4-BE49-F238E27FC236}">
                  <a16:creationId xmlns:a16="http://schemas.microsoft.com/office/drawing/2014/main" xmlns="" id="{DB7BF68F-08FB-4892-A14F-730BFCE77D7B}"/>
                </a:ext>
              </a:extLst>
            </p:cNvPr>
            <p:cNvCxnSpPr>
              <a:cxnSpLocks noChangeShapeType="1"/>
            </p:cNvCxnSpPr>
            <p:nvPr/>
          </p:nvCxnSpPr>
          <p:spPr bwMode="auto">
            <a:xfrm rot="5400000">
              <a:off x="1681957" y="2345531"/>
              <a:ext cx="804862" cy="669925"/>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2" name="Straight Connector 26">
              <a:extLst>
                <a:ext uri="{FF2B5EF4-FFF2-40B4-BE49-F238E27FC236}">
                  <a16:creationId xmlns:a16="http://schemas.microsoft.com/office/drawing/2014/main" xmlns="" id="{B6D0269F-D115-4135-B0A8-DED9822904A0}"/>
                </a:ext>
              </a:extLst>
            </p:cNvPr>
            <p:cNvCxnSpPr>
              <a:cxnSpLocks noChangeShapeType="1"/>
            </p:cNvCxnSpPr>
            <p:nvPr/>
          </p:nvCxnSpPr>
          <p:spPr bwMode="auto">
            <a:xfrm rot="5400000">
              <a:off x="1670844" y="2982119"/>
              <a:ext cx="452438" cy="36830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3" name="Straight Connector 28">
              <a:extLst>
                <a:ext uri="{FF2B5EF4-FFF2-40B4-BE49-F238E27FC236}">
                  <a16:creationId xmlns:a16="http://schemas.microsoft.com/office/drawing/2014/main" xmlns="" id="{BEDC89C0-D933-4EAF-91D9-E187A1BFCFB9}"/>
                </a:ext>
              </a:extLst>
            </p:cNvPr>
            <p:cNvCxnSpPr>
              <a:cxnSpLocks noChangeShapeType="1"/>
            </p:cNvCxnSpPr>
            <p:nvPr/>
          </p:nvCxnSpPr>
          <p:spPr bwMode="auto">
            <a:xfrm rot="5400000">
              <a:off x="1671638" y="3449637"/>
              <a:ext cx="241300" cy="200025"/>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4" name="Straight Connector 30">
              <a:extLst>
                <a:ext uri="{FF2B5EF4-FFF2-40B4-BE49-F238E27FC236}">
                  <a16:creationId xmlns:a16="http://schemas.microsoft.com/office/drawing/2014/main" xmlns="" id="{EFA920C0-96FE-4FD0-8AA9-4223DB81285A}"/>
                </a:ext>
              </a:extLst>
            </p:cNvPr>
            <p:cNvCxnSpPr>
              <a:cxnSpLocks noChangeShapeType="1"/>
            </p:cNvCxnSpPr>
            <p:nvPr/>
          </p:nvCxnSpPr>
          <p:spPr bwMode="auto">
            <a:xfrm rot="5400000">
              <a:off x="3266282" y="2262981"/>
              <a:ext cx="139700" cy="112713"/>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5" name="Straight Connector 32">
              <a:extLst>
                <a:ext uri="{FF2B5EF4-FFF2-40B4-BE49-F238E27FC236}">
                  <a16:creationId xmlns:a16="http://schemas.microsoft.com/office/drawing/2014/main" xmlns="" id="{84945180-F03A-4B03-A9CD-EF1AAAB08F41}"/>
                </a:ext>
              </a:extLst>
            </p:cNvPr>
            <p:cNvCxnSpPr>
              <a:cxnSpLocks noChangeShapeType="1"/>
            </p:cNvCxnSpPr>
            <p:nvPr/>
          </p:nvCxnSpPr>
          <p:spPr bwMode="auto">
            <a:xfrm rot="5400000">
              <a:off x="3359943" y="2266157"/>
              <a:ext cx="246063" cy="20320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6" name="Straight Connector 34">
              <a:extLst>
                <a:ext uri="{FF2B5EF4-FFF2-40B4-BE49-F238E27FC236}">
                  <a16:creationId xmlns:a16="http://schemas.microsoft.com/office/drawing/2014/main" xmlns="" id="{3E74FA17-A182-4783-8913-E684B947234E}"/>
                </a:ext>
              </a:extLst>
            </p:cNvPr>
            <p:cNvCxnSpPr>
              <a:cxnSpLocks noChangeShapeType="1"/>
            </p:cNvCxnSpPr>
            <p:nvPr/>
          </p:nvCxnSpPr>
          <p:spPr bwMode="auto">
            <a:xfrm rot="5400000">
              <a:off x="3440113" y="2282825"/>
              <a:ext cx="363538" cy="306387"/>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7" name="Straight Connector 36">
              <a:extLst>
                <a:ext uri="{FF2B5EF4-FFF2-40B4-BE49-F238E27FC236}">
                  <a16:creationId xmlns:a16="http://schemas.microsoft.com/office/drawing/2014/main" xmlns="" id="{C0992784-321B-430C-9F42-F7ED1F96FEF2}"/>
                </a:ext>
              </a:extLst>
            </p:cNvPr>
            <p:cNvCxnSpPr>
              <a:cxnSpLocks noChangeShapeType="1"/>
            </p:cNvCxnSpPr>
            <p:nvPr/>
          </p:nvCxnSpPr>
          <p:spPr bwMode="auto">
            <a:xfrm rot="5400000">
              <a:off x="3529806" y="2297907"/>
              <a:ext cx="509587" cy="41275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8" name="Straight Connector 38">
              <a:extLst>
                <a:ext uri="{FF2B5EF4-FFF2-40B4-BE49-F238E27FC236}">
                  <a16:creationId xmlns:a16="http://schemas.microsoft.com/office/drawing/2014/main" xmlns="" id="{3D4F314D-B7AC-44F3-B77B-7628942D4B35}"/>
                </a:ext>
              </a:extLst>
            </p:cNvPr>
            <p:cNvCxnSpPr>
              <a:cxnSpLocks noChangeShapeType="1"/>
            </p:cNvCxnSpPr>
            <p:nvPr/>
          </p:nvCxnSpPr>
          <p:spPr bwMode="auto">
            <a:xfrm rot="5400000">
              <a:off x="3611563" y="2312987"/>
              <a:ext cx="641350" cy="517525"/>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79" name="Straight Connector 40">
              <a:extLst>
                <a:ext uri="{FF2B5EF4-FFF2-40B4-BE49-F238E27FC236}">
                  <a16:creationId xmlns:a16="http://schemas.microsoft.com/office/drawing/2014/main" xmlns="" id="{F0974970-4FA6-4C91-80A8-D368EEA563A4}"/>
                </a:ext>
              </a:extLst>
            </p:cNvPr>
            <p:cNvCxnSpPr>
              <a:cxnSpLocks noChangeShapeType="1"/>
            </p:cNvCxnSpPr>
            <p:nvPr/>
          </p:nvCxnSpPr>
          <p:spPr bwMode="auto">
            <a:xfrm rot="5400000">
              <a:off x="3693319" y="2329656"/>
              <a:ext cx="781050" cy="630238"/>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0" name="Straight Connector 42">
              <a:extLst>
                <a:ext uri="{FF2B5EF4-FFF2-40B4-BE49-F238E27FC236}">
                  <a16:creationId xmlns:a16="http://schemas.microsoft.com/office/drawing/2014/main" xmlns="" id="{147FCEA2-ADDF-4726-B888-0BE4C4F7B259}"/>
                </a:ext>
              </a:extLst>
            </p:cNvPr>
            <p:cNvCxnSpPr>
              <a:cxnSpLocks noChangeShapeType="1"/>
            </p:cNvCxnSpPr>
            <p:nvPr/>
          </p:nvCxnSpPr>
          <p:spPr bwMode="auto">
            <a:xfrm rot="5400000">
              <a:off x="3774281" y="2345532"/>
              <a:ext cx="935037" cy="74295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1" name="Straight Connector 44">
              <a:extLst>
                <a:ext uri="{FF2B5EF4-FFF2-40B4-BE49-F238E27FC236}">
                  <a16:creationId xmlns:a16="http://schemas.microsoft.com/office/drawing/2014/main" xmlns="" id="{48D34C28-CCBC-4ED2-AF99-44EFB41FB169}"/>
                </a:ext>
              </a:extLst>
            </p:cNvPr>
            <p:cNvCxnSpPr>
              <a:cxnSpLocks noChangeShapeType="1"/>
            </p:cNvCxnSpPr>
            <p:nvPr/>
          </p:nvCxnSpPr>
          <p:spPr bwMode="auto">
            <a:xfrm rot="5400000">
              <a:off x="3866357" y="2394744"/>
              <a:ext cx="1058862" cy="82550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2" name="Straight Connector 46">
              <a:extLst>
                <a:ext uri="{FF2B5EF4-FFF2-40B4-BE49-F238E27FC236}">
                  <a16:creationId xmlns:a16="http://schemas.microsoft.com/office/drawing/2014/main" xmlns="" id="{7461CC5B-A30C-456A-8C49-62404BDED5C7}"/>
                </a:ext>
              </a:extLst>
            </p:cNvPr>
            <p:cNvCxnSpPr>
              <a:cxnSpLocks noChangeShapeType="1"/>
            </p:cNvCxnSpPr>
            <p:nvPr/>
          </p:nvCxnSpPr>
          <p:spPr bwMode="auto">
            <a:xfrm rot="5400000">
              <a:off x="3928270" y="2412206"/>
              <a:ext cx="1243012" cy="949325"/>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3" name="Straight Connector 48">
              <a:extLst>
                <a:ext uri="{FF2B5EF4-FFF2-40B4-BE49-F238E27FC236}">
                  <a16:creationId xmlns:a16="http://schemas.microsoft.com/office/drawing/2014/main" xmlns="" id="{009CD8CA-AFF0-4B05-97DD-A63CBB3CA955}"/>
                </a:ext>
              </a:extLst>
            </p:cNvPr>
            <p:cNvCxnSpPr>
              <a:cxnSpLocks noChangeShapeType="1"/>
            </p:cNvCxnSpPr>
            <p:nvPr/>
          </p:nvCxnSpPr>
          <p:spPr bwMode="auto">
            <a:xfrm rot="5400000">
              <a:off x="4011613" y="2454275"/>
              <a:ext cx="1390650" cy="105410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4" name="Straight Connector 50">
              <a:extLst>
                <a:ext uri="{FF2B5EF4-FFF2-40B4-BE49-F238E27FC236}">
                  <a16:creationId xmlns:a16="http://schemas.microsoft.com/office/drawing/2014/main" xmlns="" id="{E4D665BE-8BFB-458B-B6D5-6EC9B394B9B4}"/>
                </a:ext>
              </a:extLst>
            </p:cNvPr>
            <p:cNvCxnSpPr>
              <a:cxnSpLocks noChangeShapeType="1"/>
            </p:cNvCxnSpPr>
            <p:nvPr/>
          </p:nvCxnSpPr>
          <p:spPr bwMode="auto">
            <a:xfrm rot="5400000">
              <a:off x="4094162" y="2459038"/>
              <a:ext cx="1565275" cy="119380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5" name="Straight Connector 52">
              <a:extLst>
                <a:ext uri="{FF2B5EF4-FFF2-40B4-BE49-F238E27FC236}">
                  <a16:creationId xmlns:a16="http://schemas.microsoft.com/office/drawing/2014/main" xmlns="" id="{84A65A1F-CF87-436A-A149-D14B77C8DF0C}"/>
                </a:ext>
              </a:extLst>
            </p:cNvPr>
            <p:cNvCxnSpPr>
              <a:cxnSpLocks noChangeShapeType="1"/>
            </p:cNvCxnSpPr>
            <p:nvPr/>
          </p:nvCxnSpPr>
          <p:spPr bwMode="auto">
            <a:xfrm rot="5400000">
              <a:off x="4178300" y="2478088"/>
              <a:ext cx="1728787" cy="1328738"/>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6" name="Straight Connector 54">
              <a:extLst>
                <a:ext uri="{FF2B5EF4-FFF2-40B4-BE49-F238E27FC236}">
                  <a16:creationId xmlns:a16="http://schemas.microsoft.com/office/drawing/2014/main" xmlns="" id="{EF167356-FF3B-4B72-A10C-D2E0C5F5878E}"/>
                </a:ext>
              </a:extLst>
            </p:cNvPr>
            <p:cNvCxnSpPr>
              <a:cxnSpLocks noChangeShapeType="1"/>
            </p:cNvCxnSpPr>
            <p:nvPr/>
          </p:nvCxnSpPr>
          <p:spPr bwMode="auto">
            <a:xfrm rot="5400000">
              <a:off x="4275138" y="2498725"/>
              <a:ext cx="1865312" cy="1430338"/>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7" name="Straight Connector 56">
              <a:extLst>
                <a:ext uri="{FF2B5EF4-FFF2-40B4-BE49-F238E27FC236}">
                  <a16:creationId xmlns:a16="http://schemas.microsoft.com/office/drawing/2014/main" xmlns="" id="{985592E5-315C-42D1-8CD8-E0EA2F03F9EB}"/>
                </a:ext>
              </a:extLst>
            </p:cNvPr>
            <p:cNvCxnSpPr>
              <a:cxnSpLocks noChangeShapeType="1"/>
            </p:cNvCxnSpPr>
            <p:nvPr/>
          </p:nvCxnSpPr>
          <p:spPr bwMode="auto">
            <a:xfrm rot="5400000">
              <a:off x="4379912" y="2514601"/>
              <a:ext cx="2005013" cy="1541462"/>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8" name="Straight Connector 58">
              <a:extLst>
                <a:ext uri="{FF2B5EF4-FFF2-40B4-BE49-F238E27FC236}">
                  <a16:creationId xmlns:a16="http://schemas.microsoft.com/office/drawing/2014/main" xmlns="" id="{4828B6C5-5418-4504-B417-C06767E81BEE}"/>
                </a:ext>
              </a:extLst>
            </p:cNvPr>
            <p:cNvCxnSpPr>
              <a:cxnSpLocks noChangeShapeType="1"/>
            </p:cNvCxnSpPr>
            <p:nvPr/>
          </p:nvCxnSpPr>
          <p:spPr bwMode="auto">
            <a:xfrm rot="5400000">
              <a:off x="4480719" y="2550319"/>
              <a:ext cx="2105025" cy="1624013"/>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89" name="Straight Connector 60">
              <a:extLst>
                <a:ext uri="{FF2B5EF4-FFF2-40B4-BE49-F238E27FC236}">
                  <a16:creationId xmlns:a16="http://schemas.microsoft.com/office/drawing/2014/main" xmlns="" id="{CD662A7B-30A1-4A19-B5F9-61A981E501D1}"/>
                </a:ext>
              </a:extLst>
            </p:cNvPr>
            <p:cNvCxnSpPr>
              <a:cxnSpLocks noChangeShapeType="1"/>
            </p:cNvCxnSpPr>
            <p:nvPr/>
          </p:nvCxnSpPr>
          <p:spPr bwMode="auto">
            <a:xfrm rot="5400000">
              <a:off x="4687094" y="2794794"/>
              <a:ext cx="1890712" cy="147320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90" name="Straight Connector 63">
              <a:extLst>
                <a:ext uri="{FF2B5EF4-FFF2-40B4-BE49-F238E27FC236}">
                  <a16:creationId xmlns:a16="http://schemas.microsoft.com/office/drawing/2014/main" xmlns="" id="{7567DE3F-57E1-4E28-9006-D27E42A7A495}"/>
                </a:ext>
              </a:extLst>
            </p:cNvPr>
            <p:cNvCxnSpPr>
              <a:cxnSpLocks noChangeShapeType="1"/>
            </p:cNvCxnSpPr>
            <p:nvPr/>
          </p:nvCxnSpPr>
          <p:spPr bwMode="auto">
            <a:xfrm rot="5400000">
              <a:off x="4859337" y="3073401"/>
              <a:ext cx="1698625" cy="132080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91" name="Straight Connector 65">
              <a:extLst>
                <a:ext uri="{FF2B5EF4-FFF2-40B4-BE49-F238E27FC236}">
                  <a16:creationId xmlns:a16="http://schemas.microsoft.com/office/drawing/2014/main" xmlns="" id="{B33A5C15-217E-460C-912A-C52EE4013107}"/>
                </a:ext>
              </a:extLst>
            </p:cNvPr>
            <p:cNvCxnSpPr>
              <a:cxnSpLocks noChangeShapeType="1"/>
            </p:cNvCxnSpPr>
            <p:nvPr/>
          </p:nvCxnSpPr>
          <p:spPr bwMode="auto">
            <a:xfrm rot="5400000">
              <a:off x="5111750" y="3382963"/>
              <a:ext cx="1400175" cy="109855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92" name="Straight Connector 67">
              <a:extLst>
                <a:ext uri="{FF2B5EF4-FFF2-40B4-BE49-F238E27FC236}">
                  <a16:creationId xmlns:a16="http://schemas.microsoft.com/office/drawing/2014/main" xmlns="" id="{4C528444-7B61-4E8B-92E3-26442DCA576D}"/>
                </a:ext>
              </a:extLst>
            </p:cNvPr>
            <p:cNvCxnSpPr>
              <a:cxnSpLocks noChangeShapeType="1"/>
            </p:cNvCxnSpPr>
            <p:nvPr/>
          </p:nvCxnSpPr>
          <p:spPr bwMode="auto">
            <a:xfrm rot="5400000">
              <a:off x="5418932" y="3669506"/>
              <a:ext cx="1065212" cy="835025"/>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93" name="Straight Connector 69">
              <a:extLst>
                <a:ext uri="{FF2B5EF4-FFF2-40B4-BE49-F238E27FC236}">
                  <a16:creationId xmlns:a16="http://schemas.microsoft.com/office/drawing/2014/main" xmlns="" id="{A4C4147E-7433-40CF-A145-90B4EC667432}"/>
                </a:ext>
              </a:extLst>
            </p:cNvPr>
            <p:cNvCxnSpPr>
              <a:cxnSpLocks noChangeShapeType="1"/>
            </p:cNvCxnSpPr>
            <p:nvPr/>
          </p:nvCxnSpPr>
          <p:spPr bwMode="auto">
            <a:xfrm rot="5400000">
              <a:off x="5801519" y="3936206"/>
              <a:ext cx="649288" cy="517525"/>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cxnSp>
          <p:nvCxnSpPr>
            <p:cNvPr id="94" name="Straight Connector 71">
              <a:extLst>
                <a:ext uri="{FF2B5EF4-FFF2-40B4-BE49-F238E27FC236}">
                  <a16:creationId xmlns:a16="http://schemas.microsoft.com/office/drawing/2014/main" xmlns="" id="{F472EDBA-157C-40AC-B81B-2C03146A92F3}"/>
                </a:ext>
              </a:extLst>
            </p:cNvPr>
            <p:cNvCxnSpPr>
              <a:cxnSpLocks noChangeShapeType="1"/>
            </p:cNvCxnSpPr>
            <p:nvPr/>
          </p:nvCxnSpPr>
          <p:spPr bwMode="auto">
            <a:xfrm rot="5400000">
              <a:off x="6219825" y="4119563"/>
              <a:ext cx="225425" cy="184150"/>
            </a:xfrm>
            <a:prstGeom prst="line">
              <a:avLst/>
            </a:prstGeom>
            <a:noFill/>
            <a:ln w="25400">
              <a:solidFill>
                <a:srgbClr val="F42D0C"/>
              </a:solidFill>
              <a:round/>
              <a:headEnd/>
              <a:tailEnd/>
            </a:ln>
            <a:extLst>
              <a:ext uri="{909E8E84-426E-40DD-AFC4-6F175D3DCCD1}">
                <a14:hiddenFill xmlns:a14="http://schemas.microsoft.com/office/drawing/2010/main" xmlns="">
                  <a:noFill/>
                </a14:hiddenFill>
              </a:ext>
            </a:extLst>
          </p:spPr>
        </p:cxnSp>
        <p:sp>
          <p:nvSpPr>
            <p:cNvPr id="95" name="Rectangle 73">
              <a:extLst>
                <a:ext uri="{FF2B5EF4-FFF2-40B4-BE49-F238E27FC236}">
                  <a16:creationId xmlns:a16="http://schemas.microsoft.com/office/drawing/2014/main" xmlns="" id="{9B044B3B-7CF5-48A1-B5AC-8882954D2D8F}"/>
                </a:ext>
              </a:extLst>
            </p:cNvPr>
            <p:cNvSpPr>
              <a:spLocks noChangeArrowheads="1"/>
            </p:cNvSpPr>
            <p:nvPr/>
          </p:nvSpPr>
          <p:spPr bwMode="auto">
            <a:xfrm>
              <a:off x="6569869" y="3173899"/>
              <a:ext cx="127476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微软雅黑" panose="020B0503020204020204" pitchFamily="34" charset="-122"/>
                  <a:ea typeface="微软雅黑" panose="020B0503020204020204" pitchFamily="34" charset="-122"/>
                </a:rPr>
                <a:t>空闲时间</a:t>
              </a:r>
              <a:endParaRPr lang="en-US" altLang="zh-CN"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249204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8.2  </a:t>
            </a:r>
            <a:r>
              <a:rPr kumimoji="1" lang="zh-CN" altLang="en-US" sz="2200" dirty="0">
                <a:latin typeface="微软雅黑 Light" panose="020B0502040204020203" charset="-122"/>
                <a:ea typeface="微软雅黑 Light" panose="020B0502040204020203" charset="-122"/>
                <a:cs typeface="微软雅黑" panose="020B0503020204020204" charset="-122"/>
              </a:rPr>
              <a:t>现有</a:t>
            </a:r>
            <a:r>
              <a:rPr kumimoji="1" lang="en-US" altLang="zh-CN" sz="2200" dirty="0">
                <a:latin typeface="微软雅黑 Light" panose="020B0502040204020203" charset="-122"/>
                <a:ea typeface="微软雅黑 Light" panose="020B0502040204020203" charset="-122"/>
                <a:cs typeface="微软雅黑" panose="020B0503020204020204" charset="-122"/>
              </a:rPr>
              <a:t>IT</a:t>
            </a:r>
            <a:r>
              <a:rPr kumimoji="1" lang="zh-CN" altLang="en-US" sz="2200" dirty="0">
                <a:latin typeface="微软雅黑 Light" panose="020B0502040204020203" charset="-122"/>
                <a:ea typeface="微软雅黑 Light" panose="020B0502040204020203" charset="-122"/>
                <a:cs typeface="微软雅黑" panose="020B0503020204020204" charset="-122"/>
              </a:rPr>
              <a:t>系统的主要问题</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F3DC92BC-AB87-4F8A-AE06-96E00DA5A588}"/>
              </a:ext>
            </a:extLst>
          </p:cNvPr>
          <p:cNvSpPr/>
          <p:nvPr/>
        </p:nvSpPr>
        <p:spPr>
          <a:xfrm>
            <a:off x="741583" y="726345"/>
            <a:ext cx="7952324"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监控对我们的业务至关重要</a:t>
            </a:r>
            <a:r>
              <a:rPr lang="en-US" altLang="zh-CN"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并且监控不是买一个东西实施下就好了的</a:t>
            </a:r>
          </a:p>
        </p:txBody>
      </p:sp>
      <p:grpSp>
        <p:nvGrpSpPr>
          <p:cNvPr id="52" name="组合 51">
            <a:extLst>
              <a:ext uri="{FF2B5EF4-FFF2-40B4-BE49-F238E27FC236}">
                <a16:creationId xmlns:a16="http://schemas.microsoft.com/office/drawing/2014/main" xmlns="" id="{742A4951-2A7D-41AD-96A4-60D4003BF78F}"/>
              </a:ext>
            </a:extLst>
          </p:cNvPr>
          <p:cNvGrpSpPr/>
          <p:nvPr/>
        </p:nvGrpSpPr>
        <p:grpSpPr>
          <a:xfrm>
            <a:off x="807301" y="1267641"/>
            <a:ext cx="7918974" cy="3344094"/>
            <a:chOff x="390525" y="1247384"/>
            <a:chExt cx="8716649" cy="5210565"/>
          </a:xfrm>
        </p:grpSpPr>
        <p:sp>
          <p:nvSpPr>
            <p:cNvPr id="53" name="内容占位符 2">
              <a:extLst>
                <a:ext uri="{FF2B5EF4-FFF2-40B4-BE49-F238E27FC236}">
                  <a16:creationId xmlns:a16="http://schemas.microsoft.com/office/drawing/2014/main" xmlns="" id="{8601BAF4-EFD5-48F0-8B99-E1F638C4D0E7}"/>
                </a:ext>
              </a:extLst>
            </p:cNvPr>
            <p:cNvSpPr txBox="1">
              <a:spLocks noChangeArrowheads="1"/>
            </p:cNvSpPr>
            <p:nvPr/>
          </p:nvSpPr>
          <p:spPr bwMode="auto">
            <a:xfrm>
              <a:off x="390525" y="1393825"/>
              <a:ext cx="8372475" cy="479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15000"/>
                </a:spcAft>
                <a:buClr>
                  <a:srgbClr val="7889FB"/>
                </a:buClr>
                <a:buFont typeface="Wingdings" panose="05000000000000000000" pitchFamily="2" charset="2"/>
                <a:buChar char="§"/>
              </a:pPr>
              <a:endParaRPr lang="zh-CN" altLang="en-US">
                <a:solidFill>
                  <a:srgbClr val="1D1D1D"/>
                </a:solidFill>
                <a:latin typeface="宋体" panose="02010600030101010101" pitchFamily="2" charset="-122"/>
              </a:endParaRPr>
            </a:p>
            <a:p>
              <a:pPr eaLnBrk="1" hangingPunct="1">
                <a:spcBef>
                  <a:spcPct val="25000"/>
                </a:spcBef>
                <a:spcAft>
                  <a:spcPct val="15000"/>
                </a:spcAft>
                <a:buClr>
                  <a:srgbClr val="7889FB"/>
                </a:buClr>
                <a:buFont typeface="Wingdings" panose="05000000000000000000" pitchFamily="2" charset="2"/>
                <a:buChar char="§"/>
              </a:pPr>
              <a:endParaRPr lang="zh-CN" altLang="en-US">
                <a:solidFill>
                  <a:srgbClr val="1D1D1D"/>
                </a:solidFill>
                <a:latin typeface="宋体" panose="02010600030101010101" pitchFamily="2" charset="-122"/>
              </a:endParaRPr>
            </a:p>
            <a:p>
              <a:pPr eaLnBrk="1" hangingPunct="1">
                <a:buClr>
                  <a:schemeClr val="accent2"/>
                </a:buClr>
                <a:buFont typeface="Arial" panose="020B0604020202020204" pitchFamily="34" charset="0"/>
                <a:buChar char="•"/>
              </a:pPr>
              <a:endParaRPr lang="zh-CN" altLang="en-US" sz="1600">
                <a:solidFill>
                  <a:srgbClr val="1D1D1D"/>
                </a:solidFill>
                <a:latin typeface="宋体" panose="02010600030101010101" pitchFamily="2" charset="-122"/>
              </a:endParaRPr>
            </a:p>
          </p:txBody>
        </p:sp>
        <p:pic>
          <p:nvPicPr>
            <p:cNvPr id="54" name="Picture 76" descr="LSD_PP_WP_ProcessPortalArch2">
              <a:extLst>
                <a:ext uri="{FF2B5EF4-FFF2-40B4-BE49-F238E27FC236}">
                  <a16:creationId xmlns:a16="http://schemas.microsoft.com/office/drawing/2014/main" xmlns="" id="{156DC56E-4DCF-4926-9E39-D40AE93F1C7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5675" y="1300163"/>
              <a:ext cx="6816725" cy="5100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6" name="Group 5">
              <a:extLst>
                <a:ext uri="{FF2B5EF4-FFF2-40B4-BE49-F238E27FC236}">
                  <a16:creationId xmlns:a16="http://schemas.microsoft.com/office/drawing/2014/main" xmlns="" id="{D1EBD609-BF17-4A78-9514-EEA2B45CB50A}"/>
                </a:ext>
              </a:extLst>
            </p:cNvPr>
            <p:cNvGrpSpPr>
              <a:grpSpLocks/>
            </p:cNvGrpSpPr>
            <p:nvPr/>
          </p:nvGrpSpPr>
          <p:grpSpPr bwMode="auto">
            <a:xfrm>
              <a:off x="2819400" y="3505200"/>
              <a:ext cx="228600" cy="457200"/>
              <a:chOff x="0" y="0"/>
              <a:chExt cx="192" cy="384"/>
            </a:xfrm>
          </p:grpSpPr>
          <p:sp>
            <p:nvSpPr>
              <p:cNvPr id="163" name="AutoShape 78">
                <a:extLst>
                  <a:ext uri="{FF2B5EF4-FFF2-40B4-BE49-F238E27FC236}">
                    <a16:creationId xmlns:a16="http://schemas.microsoft.com/office/drawing/2014/main" xmlns="" id="{5CB4011A-61C3-46CF-9E6B-2E556F60C028}"/>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64" name="Oval 79">
                <a:extLst>
                  <a:ext uri="{FF2B5EF4-FFF2-40B4-BE49-F238E27FC236}">
                    <a16:creationId xmlns:a16="http://schemas.microsoft.com/office/drawing/2014/main" xmlns="" id="{71EFE137-4F06-4CE5-A226-062630CE4C83}"/>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65" name="Oval 80">
                <a:extLst>
                  <a:ext uri="{FF2B5EF4-FFF2-40B4-BE49-F238E27FC236}">
                    <a16:creationId xmlns:a16="http://schemas.microsoft.com/office/drawing/2014/main" xmlns="" id="{A75236D6-D9FE-4220-8B95-C41E0848C79E}"/>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66" name="Oval 81">
                <a:extLst>
                  <a:ext uri="{FF2B5EF4-FFF2-40B4-BE49-F238E27FC236}">
                    <a16:creationId xmlns:a16="http://schemas.microsoft.com/office/drawing/2014/main" xmlns="" id="{650F72E4-A0C7-42AE-AB36-A81E2AF6B986}"/>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96" name="Group 10">
              <a:extLst>
                <a:ext uri="{FF2B5EF4-FFF2-40B4-BE49-F238E27FC236}">
                  <a16:creationId xmlns:a16="http://schemas.microsoft.com/office/drawing/2014/main" xmlns="" id="{DF4F3682-A4DE-4D91-8E4C-DE761873B9D6}"/>
                </a:ext>
              </a:extLst>
            </p:cNvPr>
            <p:cNvGrpSpPr>
              <a:grpSpLocks/>
            </p:cNvGrpSpPr>
            <p:nvPr/>
          </p:nvGrpSpPr>
          <p:grpSpPr bwMode="auto">
            <a:xfrm>
              <a:off x="3505200" y="2133600"/>
              <a:ext cx="228600" cy="457200"/>
              <a:chOff x="0" y="0"/>
              <a:chExt cx="192" cy="384"/>
            </a:xfrm>
          </p:grpSpPr>
          <p:sp>
            <p:nvSpPr>
              <p:cNvPr id="159" name="AutoShape 83">
                <a:extLst>
                  <a:ext uri="{FF2B5EF4-FFF2-40B4-BE49-F238E27FC236}">
                    <a16:creationId xmlns:a16="http://schemas.microsoft.com/office/drawing/2014/main" xmlns="" id="{F3DCC44E-D9EA-41CA-B147-748529856571}"/>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60" name="Oval 84">
                <a:extLst>
                  <a:ext uri="{FF2B5EF4-FFF2-40B4-BE49-F238E27FC236}">
                    <a16:creationId xmlns:a16="http://schemas.microsoft.com/office/drawing/2014/main" xmlns="" id="{F31715EC-1F2B-4DFE-B0DE-C57690F2F46B}"/>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61" name="Oval 85">
                <a:extLst>
                  <a:ext uri="{FF2B5EF4-FFF2-40B4-BE49-F238E27FC236}">
                    <a16:creationId xmlns:a16="http://schemas.microsoft.com/office/drawing/2014/main" xmlns="" id="{EDDB3B6A-7CB6-4BDB-B2C6-F99C5B65C632}"/>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62" name="Oval 86">
                <a:extLst>
                  <a:ext uri="{FF2B5EF4-FFF2-40B4-BE49-F238E27FC236}">
                    <a16:creationId xmlns:a16="http://schemas.microsoft.com/office/drawing/2014/main" xmlns="" id="{02BB72A7-00E8-495E-A167-FE8F7CB90DD8}"/>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97" name="Group 15">
              <a:extLst>
                <a:ext uri="{FF2B5EF4-FFF2-40B4-BE49-F238E27FC236}">
                  <a16:creationId xmlns:a16="http://schemas.microsoft.com/office/drawing/2014/main" xmlns="" id="{0A94EC2A-245B-4579-853E-0C9DBE08EDEE}"/>
                </a:ext>
              </a:extLst>
            </p:cNvPr>
            <p:cNvGrpSpPr>
              <a:grpSpLocks/>
            </p:cNvGrpSpPr>
            <p:nvPr/>
          </p:nvGrpSpPr>
          <p:grpSpPr bwMode="auto">
            <a:xfrm>
              <a:off x="2819400" y="5105400"/>
              <a:ext cx="228600" cy="457200"/>
              <a:chOff x="0" y="0"/>
              <a:chExt cx="192" cy="384"/>
            </a:xfrm>
          </p:grpSpPr>
          <p:sp>
            <p:nvSpPr>
              <p:cNvPr id="155" name="AutoShape 88">
                <a:extLst>
                  <a:ext uri="{FF2B5EF4-FFF2-40B4-BE49-F238E27FC236}">
                    <a16:creationId xmlns:a16="http://schemas.microsoft.com/office/drawing/2014/main" xmlns="" id="{DDD7727E-E18A-4AA2-93CF-812D60CBD433}"/>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56" name="Oval 89">
                <a:extLst>
                  <a:ext uri="{FF2B5EF4-FFF2-40B4-BE49-F238E27FC236}">
                    <a16:creationId xmlns:a16="http://schemas.microsoft.com/office/drawing/2014/main" xmlns="" id="{E8A13090-1F36-455E-BC22-9790F199DF70}"/>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57" name="Oval 90">
                <a:extLst>
                  <a:ext uri="{FF2B5EF4-FFF2-40B4-BE49-F238E27FC236}">
                    <a16:creationId xmlns:a16="http://schemas.microsoft.com/office/drawing/2014/main" xmlns="" id="{3A866231-AE7A-4B60-8C7A-9833C64526F3}"/>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58" name="Oval 91">
                <a:extLst>
                  <a:ext uri="{FF2B5EF4-FFF2-40B4-BE49-F238E27FC236}">
                    <a16:creationId xmlns:a16="http://schemas.microsoft.com/office/drawing/2014/main" xmlns="" id="{0E953E9C-346F-491A-9952-793D039B7AE5}"/>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98" name="Group 20">
              <a:extLst>
                <a:ext uri="{FF2B5EF4-FFF2-40B4-BE49-F238E27FC236}">
                  <a16:creationId xmlns:a16="http://schemas.microsoft.com/office/drawing/2014/main" xmlns="" id="{3BCABBC3-87CC-4796-BEEE-607FC0476392}"/>
                </a:ext>
              </a:extLst>
            </p:cNvPr>
            <p:cNvGrpSpPr>
              <a:grpSpLocks/>
            </p:cNvGrpSpPr>
            <p:nvPr/>
          </p:nvGrpSpPr>
          <p:grpSpPr bwMode="auto">
            <a:xfrm>
              <a:off x="4191000" y="2133600"/>
              <a:ext cx="228600" cy="457200"/>
              <a:chOff x="0" y="0"/>
              <a:chExt cx="192" cy="384"/>
            </a:xfrm>
          </p:grpSpPr>
          <p:sp>
            <p:nvSpPr>
              <p:cNvPr id="151" name="AutoShape 93">
                <a:extLst>
                  <a:ext uri="{FF2B5EF4-FFF2-40B4-BE49-F238E27FC236}">
                    <a16:creationId xmlns:a16="http://schemas.microsoft.com/office/drawing/2014/main" xmlns="" id="{D0BD2A1A-6583-4258-9E95-113A0EFC17AC}"/>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52" name="Oval 94">
                <a:extLst>
                  <a:ext uri="{FF2B5EF4-FFF2-40B4-BE49-F238E27FC236}">
                    <a16:creationId xmlns:a16="http://schemas.microsoft.com/office/drawing/2014/main" xmlns="" id="{3063AFB7-CA4E-4BEC-8A78-D68A138A0F45}"/>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53" name="Oval 95">
                <a:extLst>
                  <a:ext uri="{FF2B5EF4-FFF2-40B4-BE49-F238E27FC236}">
                    <a16:creationId xmlns:a16="http://schemas.microsoft.com/office/drawing/2014/main" xmlns="" id="{38C45367-8F90-44ED-A08F-B71784B412A7}"/>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54" name="Oval 96">
                <a:extLst>
                  <a:ext uri="{FF2B5EF4-FFF2-40B4-BE49-F238E27FC236}">
                    <a16:creationId xmlns:a16="http://schemas.microsoft.com/office/drawing/2014/main" xmlns="" id="{D0BFE0E1-9CAE-4299-9459-FE16E2697D1D}"/>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99" name="Group 25">
              <a:extLst>
                <a:ext uri="{FF2B5EF4-FFF2-40B4-BE49-F238E27FC236}">
                  <a16:creationId xmlns:a16="http://schemas.microsoft.com/office/drawing/2014/main" xmlns="" id="{2CA51CB4-7A12-43B1-B55C-175282033B47}"/>
                </a:ext>
              </a:extLst>
            </p:cNvPr>
            <p:cNvGrpSpPr>
              <a:grpSpLocks/>
            </p:cNvGrpSpPr>
            <p:nvPr/>
          </p:nvGrpSpPr>
          <p:grpSpPr bwMode="auto">
            <a:xfrm>
              <a:off x="4191000" y="5105400"/>
              <a:ext cx="228600" cy="457200"/>
              <a:chOff x="0" y="0"/>
              <a:chExt cx="192" cy="384"/>
            </a:xfrm>
          </p:grpSpPr>
          <p:sp>
            <p:nvSpPr>
              <p:cNvPr id="147" name="AutoShape 98">
                <a:extLst>
                  <a:ext uri="{FF2B5EF4-FFF2-40B4-BE49-F238E27FC236}">
                    <a16:creationId xmlns:a16="http://schemas.microsoft.com/office/drawing/2014/main" xmlns="" id="{8F527E33-FD53-417C-8733-D3DCE204BE03}"/>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8" name="Oval 99">
                <a:extLst>
                  <a:ext uri="{FF2B5EF4-FFF2-40B4-BE49-F238E27FC236}">
                    <a16:creationId xmlns:a16="http://schemas.microsoft.com/office/drawing/2014/main" xmlns="" id="{6527CA0C-577C-4C5E-B3C6-C7C8A9919225}"/>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9" name="Oval 100">
                <a:extLst>
                  <a:ext uri="{FF2B5EF4-FFF2-40B4-BE49-F238E27FC236}">
                    <a16:creationId xmlns:a16="http://schemas.microsoft.com/office/drawing/2014/main" xmlns="" id="{18408D4B-9D88-46A6-B5E2-6A4292E8391A}"/>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50" name="Oval 101">
                <a:extLst>
                  <a:ext uri="{FF2B5EF4-FFF2-40B4-BE49-F238E27FC236}">
                    <a16:creationId xmlns:a16="http://schemas.microsoft.com/office/drawing/2014/main" xmlns="" id="{E8380754-9F7A-48E4-9730-190F1FA087F1}"/>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100" name="Group 30">
              <a:extLst>
                <a:ext uri="{FF2B5EF4-FFF2-40B4-BE49-F238E27FC236}">
                  <a16:creationId xmlns:a16="http://schemas.microsoft.com/office/drawing/2014/main" xmlns="" id="{5FC6B884-89C4-4923-B48A-FD9544A23E18}"/>
                </a:ext>
              </a:extLst>
            </p:cNvPr>
            <p:cNvGrpSpPr>
              <a:grpSpLocks/>
            </p:cNvGrpSpPr>
            <p:nvPr/>
          </p:nvGrpSpPr>
          <p:grpSpPr bwMode="auto">
            <a:xfrm>
              <a:off x="5029200" y="1676400"/>
              <a:ext cx="228600" cy="457200"/>
              <a:chOff x="0" y="0"/>
              <a:chExt cx="192" cy="384"/>
            </a:xfrm>
          </p:grpSpPr>
          <p:sp>
            <p:nvSpPr>
              <p:cNvPr id="143" name="AutoShape 103">
                <a:extLst>
                  <a:ext uri="{FF2B5EF4-FFF2-40B4-BE49-F238E27FC236}">
                    <a16:creationId xmlns:a16="http://schemas.microsoft.com/office/drawing/2014/main" xmlns="" id="{5AFB4EF3-11C8-455D-AD51-B6A9EA061176}"/>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4" name="Oval 104">
                <a:extLst>
                  <a:ext uri="{FF2B5EF4-FFF2-40B4-BE49-F238E27FC236}">
                    <a16:creationId xmlns:a16="http://schemas.microsoft.com/office/drawing/2014/main" xmlns="" id="{8E0E880D-081A-4AA5-B787-E68646DBB12C}"/>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5" name="Oval 105">
                <a:extLst>
                  <a:ext uri="{FF2B5EF4-FFF2-40B4-BE49-F238E27FC236}">
                    <a16:creationId xmlns:a16="http://schemas.microsoft.com/office/drawing/2014/main" xmlns="" id="{907060DA-9348-473D-AA0D-7D4AA7AAB5FA}"/>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6" name="Oval 106">
                <a:extLst>
                  <a:ext uri="{FF2B5EF4-FFF2-40B4-BE49-F238E27FC236}">
                    <a16:creationId xmlns:a16="http://schemas.microsoft.com/office/drawing/2014/main" xmlns="" id="{DCEB4D3A-1082-481E-937E-FB886FD306BF}"/>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101" name="Group 35">
              <a:extLst>
                <a:ext uri="{FF2B5EF4-FFF2-40B4-BE49-F238E27FC236}">
                  <a16:creationId xmlns:a16="http://schemas.microsoft.com/office/drawing/2014/main" xmlns="" id="{327250A1-FC5C-46A9-9B5B-0879D73D777F}"/>
                </a:ext>
              </a:extLst>
            </p:cNvPr>
            <p:cNvGrpSpPr>
              <a:grpSpLocks/>
            </p:cNvGrpSpPr>
            <p:nvPr/>
          </p:nvGrpSpPr>
          <p:grpSpPr bwMode="auto">
            <a:xfrm>
              <a:off x="6019800" y="1676400"/>
              <a:ext cx="228600" cy="457200"/>
              <a:chOff x="0" y="0"/>
              <a:chExt cx="192" cy="384"/>
            </a:xfrm>
          </p:grpSpPr>
          <p:sp>
            <p:nvSpPr>
              <p:cNvPr id="139" name="AutoShape 108">
                <a:extLst>
                  <a:ext uri="{FF2B5EF4-FFF2-40B4-BE49-F238E27FC236}">
                    <a16:creationId xmlns:a16="http://schemas.microsoft.com/office/drawing/2014/main" xmlns="" id="{0C5FF95E-9D94-4029-9F44-213011DB93B4}"/>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0" name="Oval 109">
                <a:extLst>
                  <a:ext uri="{FF2B5EF4-FFF2-40B4-BE49-F238E27FC236}">
                    <a16:creationId xmlns:a16="http://schemas.microsoft.com/office/drawing/2014/main" xmlns="" id="{DAEED2C4-21E4-47C8-97AF-8014D1331E3E}"/>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1" name="Oval 110">
                <a:extLst>
                  <a:ext uri="{FF2B5EF4-FFF2-40B4-BE49-F238E27FC236}">
                    <a16:creationId xmlns:a16="http://schemas.microsoft.com/office/drawing/2014/main" xmlns="" id="{9FACBA6C-DFAD-4C09-8E60-38B1067ED2DD}"/>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2" name="Oval 111">
                <a:extLst>
                  <a:ext uri="{FF2B5EF4-FFF2-40B4-BE49-F238E27FC236}">
                    <a16:creationId xmlns:a16="http://schemas.microsoft.com/office/drawing/2014/main" xmlns="" id="{C47D01A8-2269-4DFC-8D85-F7872E54F575}"/>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102" name="Group 40">
              <a:extLst>
                <a:ext uri="{FF2B5EF4-FFF2-40B4-BE49-F238E27FC236}">
                  <a16:creationId xmlns:a16="http://schemas.microsoft.com/office/drawing/2014/main" xmlns="" id="{B65C2992-D81E-4196-BD9C-6EF1D79FFDF3}"/>
                </a:ext>
              </a:extLst>
            </p:cNvPr>
            <p:cNvGrpSpPr>
              <a:grpSpLocks/>
            </p:cNvGrpSpPr>
            <p:nvPr/>
          </p:nvGrpSpPr>
          <p:grpSpPr bwMode="auto">
            <a:xfrm>
              <a:off x="5791200" y="3352800"/>
              <a:ext cx="228600" cy="457200"/>
              <a:chOff x="0" y="0"/>
              <a:chExt cx="192" cy="384"/>
            </a:xfrm>
          </p:grpSpPr>
          <p:sp>
            <p:nvSpPr>
              <p:cNvPr id="133" name="AutoShape 113">
                <a:extLst>
                  <a:ext uri="{FF2B5EF4-FFF2-40B4-BE49-F238E27FC236}">
                    <a16:creationId xmlns:a16="http://schemas.microsoft.com/office/drawing/2014/main" xmlns="" id="{7392074C-4B77-49AC-9407-55596C645362}"/>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36" name="Oval 114">
                <a:extLst>
                  <a:ext uri="{FF2B5EF4-FFF2-40B4-BE49-F238E27FC236}">
                    <a16:creationId xmlns:a16="http://schemas.microsoft.com/office/drawing/2014/main" xmlns="" id="{6A42724D-D6A8-454F-A5F6-B41ADC12FA07}"/>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37" name="Oval 115">
                <a:extLst>
                  <a:ext uri="{FF2B5EF4-FFF2-40B4-BE49-F238E27FC236}">
                    <a16:creationId xmlns:a16="http://schemas.microsoft.com/office/drawing/2014/main" xmlns="" id="{85C614E6-960B-4EC1-AC09-AC37D25D7220}"/>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38" name="Oval 116">
                <a:extLst>
                  <a:ext uri="{FF2B5EF4-FFF2-40B4-BE49-F238E27FC236}">
                    <a16:creationId xmlns:a16="http://schemas.microsoft.com/office/drawing/2014/main" xmlns="" id="{710BA441-ECE7-4425-AC37-438C16E67DCC}"/>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103" name="Group 45">
              <a:extLst>
                <a:ext uri="{FF2B5EF4-FFF2-40B4-BE49-F238E27FC236}">
                  <a16:creationId xmlns:a16="http://schemas.microsoft.com/office/drawing/2014/main" xmlns="" id="{660C6888-E6D4-41E9-82CA-7938B286AC00}"/>
                </a:ext>
              </a:extLst>
            </p:cNvPr>
            <p:cNvGrpSpPr>
              <a:grpSpLocks/>
            </p:cNvGrpSpPr>
            <p:nvPr/>
          </p:nvGrpSpPr>
          <p:grpSpPr bwMode="auto">
            <a:xfrm>
              <a:off x="6248400" y="5181600"/>
              <a:ext cx="228600" cy="457200"/>
              <a:chOff x="0" y="0"/>
              <a:chExt cx="192" cy="384"/>
            </a:xfrm>
          </p:grpSpPr>
          <p:sp>
            <p:nvSpPr>
              <p:cNvPr id="129" name="AutoShape 118">
                <a:extLst>
                  <a:ext uri="{FF2B5EF4-FFF2-40B4-BE49-F238E27FC236}">
                    <a16:creationId xmlns:a16="http://schemas.microsoft.com/office/drawing/2014/main" xmlns="" id="{F5B971CA-E8A6-43C6-AE46-8676DFED40F1}"/>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30" name="Oval 119">
                <a:extLst>
                  <a:ext uri="{FF2B5EF4-FFF2-40B4-BE49-F238E27FC236}">
                    <a16:creationId xmlns:a16="http://schemas.microsoft.com/office/drawing/2014/main" xmlns="" id="{F6FB8BD9-E334-43A2-9A57-CBC3C2ADBA8B}"/>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31" name="Oval 120">
                <a:extLst>
                  <a:ext uri="{FF2B5EF4-FFF2-40B4-BE49-F238E27FC236}">
                    <a16:creationId xmlns:a16="http://schemas.microsoft.com/office/drawing/2014/main" xmlns="" id="{C5F08A52-081A-43D7-9ADF-DA2EEF9FC020}"/>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32" name="Oval 121">
                <a:extLst>
                  <a:ext uri="{FF2B5EF4-FFF2-40B4-BE49-F238E27FC236}">
                    <a16:creationId xmlns:a16="http://schemas.microsoft.com/office/drawing/2014/main" xmlns="" id="{7D1CA422-2A22-4DAB-AB60-F9DEC8D47413}"/>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104" name="Group 50">
              <a:extLst>
                <a:ext uri="{FF2B5EF4-FFF2-40B4-BE49-F238E27FC236}">
                  <a16:creationId xmlns:a16="http://schemas.microsoft.com/office/drawing/2014/main" xmlns="" id="{F933ABD9-E539-4EDE-8D27-EFB92EA4B49D}"/>
                </a:ext>
              </a:extLst>
            </p:cNvPr>
            <p:cNvGrpSpPr>
              <a:grpSpLocks/>
            </p:cNvGrpSpPr>
            <p:nvPr/>
          </p:nvGrpSpPr>
          <p:grpSpPr bwMode="auto">
            <a:xfrm>
              <a:off x="5791200" y="4114800"/>
              <a:ext cx="228600" cy="457200"/>
              <a:chOff x="0" y="0"/>
              <a:chExt cx="192" cy="384"/>
            </a:xfrm>
          </p:grpSpPr>
          <p:sp>
            <p:nvSpPr>
              <p:cNvPr id="125" name="AutoShape 123">
                <a:extLst>
                  <a:ext uri="{FF2B5EF4-FFF2-40B4-BE49-F238E27FC236}">
                    <a16:creationId xmlns:a16="http://schemas.microsoft.com/office/drawing/2014/main" xmlns="" id="{AC4438CB-3914-429F-AADC-D14F37DBD504}"/>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26" name="Oval 124">
                <a:extLst>
                  <a:ext uri="{FF2B5EF4-FFF2-40B4-BE49-F238E27FC236}">
                    <a16:creationId xmlns:a16="http://schemas.microsoft.com/office/drawing/2014/main" xmlns="" id="{FD83AA1A-AFF4-4198-9BD4-BCD5FFBAD96F}"/>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27" name="Oval 125">
                <a:extLst>
                  <a:ext uri="{FF2B5EF4-FFF2-40B4-BE49-F238E27FC236}">
                    <a16:creationId xmlns:a16="http://schemas.microsoft.com/office/drawing/2014/main" xmlns="" id="{A118C41D-9C44-4AEF-BA63-65142762D948}"/>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28" name="Oval 126">
                <a:extLst>
                  <a:ext uri="{FF2B5EF4-FFF2-40B4-BE49-F238E27FC236}">
                    <a16:creationId xmlns:a16="http://schemas.microsoft.com/office/drawing/2014/main" xmlns="" id="{204E768A-BC35-4783-9B05-8A7A377BC2BA}"/>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105" name="Group 55">
              <a:extLst>
                <a:ext uri="{FF2B5EF4-FFF2-40B4-BE49-F238E27FC236}">
                  <a16:creationId xmlns:a16="http://schemas.microsoft.com/office/drawing/2014/main" xmlns="" id="{06C1EA1A-F548-4CFB-B19C-889A478D9CA9}"/>
                </a:ext>
              </a:extLst>
            </p:cNvPr>
            <p:cNvGrpSpPr>
              <a:grpSpLocks/>
            </p:cNvGrpSpPr>
            <p:nvPr/>
          </p:nvGrpSpPr>
          <p:grpSpPr bwMode="auto">
            <a:xfrm>
              <a:off x="4876800" y="5486400"/>
              <a:ext cx="228600" cy="457200"/>
              <a:chOff x="0" y="0"/>
              <a:chExt cx="192" cy="384"/>
            </a:xfrm>
          </p:grpSpPr>
          <p:sp>
            <p:nvSpPr>
              <p:cNvPr id="121" name="AutoShape 128">
                <a:extLst>
                  <a:ext uri="{FF2B5EF4-FFF2-40B4-BE49-F238E27FC236}">
                    <a16:creationId xmlns:a16="http://schemas.microsoft.com/office/drawing/2014/main" xmlns="" id="{AAF127B5-333A-49C6-ACB8-1513173EA600}"/>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22" name="Oval 129">
                <a:extLst>
                  <a:ext uri="{FF2B5EF4-FFF2-40B4-BE49-F238E27FC236}">
                    <a16:creationId xmlns:a16="http://schemas.microsoft.com/office/drawing/2014/main" xmlns="" id="{4F8F8EAB-772B-4173-871E-7BB4DFE28BEE}"/>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23" name="Oval 130">
                <a:extLst>
                  <a:ext uri="{FF2B5EF4-FFF2-40B4-BE49-F238E27FC236}">
                    <a16:creationId xmlns:a16="http://schemas.microsoft.com/office/drawing/2014/main" xmlns="" id="{7B9D641D-E77D-4175-8C0B-CE0458E9D2F1}"/>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24" name="Oval 131">
                <a:extLst>
                  <a:ext uri="{FF2B5EF4-FFF2-40B4-BE49-F238E27FC236}">
                    <a16:creationId xmlns:a16="http://schemas.microsoft.com/office/drawing/2014/main" xmlns="" id="{1605F434-B2A5-4971-9661-32E54DA9B6FE}"/>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grpSp>
          <p:nvGrpSpPr>
            <p:cNvPr id="106" name="Group 60">
              <a:extLst>
                <a:ext uri="{FF2B5EF4-FFF2-40B4-BE49-F238E27FC236}">
                  <a16:creationId xmlns:a16="http://schemas.microsoft.com/office/drawing/2014/main" xmlns="" id="{11F4B9BC-3F15-40BE-8C9A-5FC80FEAB55C}"/>
                </a:ext>
              </a:extLst>
            </p:cNvPr>
            <p:cNvGrpSpPr>
              <a:grpSpLocks/>
            </p:cNvGrpSpPr>
            <p:nvPr/>
          </p:nvGrpSpPr>
          <p:grpSpPr bwMode="auto">
            <a:xfrm>
              <a:off x="7010400" y="4343400"/>
              <a:ext cx="228600" cy="457200"/>
              <a:chOff x="0" y="0"/>
              <a:chExt cx="192" cy="384"/>
            </a:xfrm>
          </p:grpSpPr>
          <p:sp>
            <p:nvSpPr>
              <p:cNvPr id="117" name="AutoShape 133">
                <a:extLst>
                  <a:ext uri="{FF2B5EF4-FFF2-40B4-BE49-F238E27FC236}">
                    <a16:creationId xmlns:a16="http://schemas.microsoft.com/office/drawing/2014/main" xmlns="" id="{235C46B4-1480-4BEB-9BD4-722E47B011E1}"/>
                  </a:ext>
                </a:extLst>
              </p:cNvPr>
              <p:cNvSpPr>
                <a:spLocks noChangeArrowheads="1"/>
              </p:cNvSpPr>
              <p:nvPr/>
            </p:nvSpPr>
            <p:spPr bwMode="auto">
              <a:xfrm>
                <a:off x="0" y="0"/>
                <a:ext cx="192" cy="384"/>
              </a:xfrm>
              <a:prstGeom prst="roundRect">
                <a:avLst>
                  <a:gd name="adj" fmla="val 16667"/>
                </a:avLst>
              </a:prstGeom>
              <a:solidFill>
                <a:srgbClr val="CCCCFF"/>
              </a:solidFill>
              <a:ln w="12700">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18" name="Oval 134">
                <a:extLst>
                  <a:ext uri="{FF2B5EF4-FFF2-40B4-BE49-F238E27FC236}">
                    <a16:creationId xmlns:a16="http://schemas.microsoft.com/office/drawing/2014/main" xmlns="" id="{D1463B65-5394-424F-A3FB-43965A905AB3}"/>
                  </a:ext>
                </a:extLst>
              </p:cNvPr>
              <p:cNvSpPr>
                <a:spLocks noChangeArrowheads="1"/>
              </p:cNvSpPr>
              <p:nvPr/>
            </p:nvSpPr>
            <p:spPr bwMode="auto">
              <a:xfrm>
                <a:off x="48" y="36"/>
                <a:ext cx="96" cy="96"/>
              </a:xfrm>
              <a:prstGeom prst="ellipse">
                <a:avLst/>
              </a:prstGeom>
              <a:solidFill>
                <a:srgbClr val="FF00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19" name="Oval 135">
                <a:extLst>
                  <a:ext uri="{FF2B5EF4-FFF2-40B4-BE49-F238E27FC236}">
                    <a16:creationId xmlns:a16="http://schemas.microsoft.com/office/drawing/2014/main" xmlns="" id="{860A8D52-1BF8-4333-BE77-0D13D180E49E}"/>
                  </a:ext>
                </a:extLst>
              </p:cNvPr>
              <p:cNvSpPr>
                <a:spLocks noChangeArrowheads="1"/>
              </p:cNvSpPr>
              <p:nvPr/>
            </p:nvSpPr>
            <p:spPr bwMode="auto">
              <a:xfrm>
                <a:off x="48" y="144"/>
                <a:ext cx="96" cy="96"/>
              </a:xfrm>
              <a:prstGeom prst="ellipse">
                <a:avLst/>
              </a:prstGeom>
              <a:solidFill>
                <a:srgbClr val="FFFF00"/>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20" name="Oval 136">
                <a:extLst>
                  <a:ext uri="{FF2B5EF4-FFF2-40B4-BE49-F238E27FC236}">
                    <a16:creationId xmlns:a16="http://schemas.microsoft.com/office/drawing/2014/main" xmlns="" id="{EBB059F6-2300-4F27-95EB-0666E05125A5}"/>
                  </a:ext>
                </a:extLst>
              </p:cNvPr>
              <p:cNvSpPr>
                <a:spLocks noChangeArrowheads="1"/>
              </p:cNvSpPr>
              <p:nvPr/>
            </p:nvSpPr>
            <p:spPr bwMode="auto">
              <a:xfrm>
                <a:off x="48" y="258"/>
                <a:ext cx="96" cy="96"/>
              </a:xfrm>
              <a:prstGeom prst="ellipse">
                <a:avLst/>
              </a:prstGeom>
              <a:solidFill>
                <a:srgbClr val="33CC33"/>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sp>
          <p:nvSpPr>
            <p:cNvPr id="107" name="AutoShape 137">
              <a:extLst>
                <a:ext uri="{FF2B5EF4-FFF2-40B4-BE49-F238E27FC236}">
                  <a16:creationId xmlns:a16="http://schemas.microsoft.com/office/drawing/2014/main" xmlns="" id="{6484545F-7B22-444D-B442-7810188FA9CF}"/>
                </a:ext>
              </a:extLst>
            </p:cNvPr>
            <p:cNvSpPr>
              <a:spLocks noChangeArrowheads="1"/>
            </p:cNvSpPr>
            <p:nvPr/>
          </p:nvSpPr>
          <p:spPr bwMode="auto">
            <a:xfrm>
              <a:off x="1790700" y="1401438"/>
              <a:ext cx="1771650" cy="457200"/>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b="1" dirty="0">
                  <a:latin typeface="Verdana" panose="020B0604030504040204" pitchFamily="34" charset="0"/>
                  <a:cs typeface="Times New Roman" panose="02020603050405020304" pitchFamily="18" charset="0"/>
                </a:rPr>
                <a:t>Is it the Web server?</a:t>
              </a:r>
            </a:p>
          </p:txBody>
        </p:sp>
        <p:sp>
          <p:nvSpPr>
            <p:cNvPr id="108" name="AutoShape 138">
              <a:extLst>
                <a:ext uri="{FF2B5EF4-FFF2-40B4-BE49-F238E27FC236}">
                  <a16:creationId xmlns:a16="http://schemas.microsoft.com/office/drawing/2014/main" xmlns="" id="{F8BC0EEF-07DD-4A19-B043-4E2DEC49F147}"/>
                </a:ext>
              </a:extLst>
            </p:cNvPr>
            <p:cNvSpPr>
              <a:spLocks noChangeArrowheads="1"/>
            </p:cNvSpPr>
            <p:nvPr/>
          </p:nvSpPr>
          <p:spPr bwMode="auto">
            <a:xfrm>
              <a:off x="3962400" y="1247384"/>
              <a:ext cx="1959933" cy="519113"/>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b="1" dirty="0">
                  <a:latin typeface="Verdana" panose="020B0604030504040204" pitchFamily="34" charset="0"/>
                  <a:cs typeface="Times New Roman" panose="02020603050405020304" pitchFamily="18" charset="0"/>
                </a:rPr>
                <a:t>Is it the Application server?</a:t>
              </a:r>
            </a:p>
          </p:txBody>
        </p:sp>
        <p:sp>
          <p:nvSpPr>
            <p:cNvPr id="109" name="AutoShape 139">
              <a:extLst>
                <a:ext uri="{FF2B5EF4-FFF2-40B4-BE49-F238E27FC236}">
                  <a16:creationId xmlns:a16="http://schemas.microsoft.com/office/drawing/2014/main" xmlns="" id="{3528DA03-F1CF-4BA6-9A66-330EC3BA9542}"/>
                </a:ext>
              </a:extLst>
            </p:cNvPr>
            <p:cNvSpPr>
              <a:spLocks noChangeArrowheads="1"/>
            </p:cNvSpPr>
            <p:nvPr/>
          </p:nvSpPr>
          <p:spPr bwMode="auto">
            <a:xfrm>
              <a:off x="3733799" y="6000749"/>
              <a:ext cx="2482055" cy="457200"/>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Verdana" panose="020B0604030504040204" pitchFamily="34" charset="0"/>
                  <a:cs typeface="Times New Roman" panose="02020603050405020304" pitchFamily="18" charset="0"/>
                </a:rPr>
                <a:t>Is it the Portal server?</a:t>
              </a:r>
            </a:p>
          </p:txBody>
        </p:sp>
        <p:sp>
          <p:nvSpPr>
            <p:cNvPr id="110" name="AutoShape 140">
              <a:extLst>
                <a:ext uri="{FF2B5EF4-FFF2-40B4-BE49-F238E27FC236}">
                  <a16:creationId xmlns:a16="http://schemas.microsoft.com/office/drawing/2014/main" xmlns="" id="{01A6F164-22B1-47A6-B5AF-DC62DAFE51BB}"/>
                </a:ext>
              </a:extLst>
            </p:cNvPr>
            <p:cNvSpPr>
              <a:spLocks noChangeArrowheads="1"/>
            </p:cNvSpPr>
            <p:nvPr/>
          </p:nvSpPr>
          <p:spPr bwMode="auto">
            <a:xfrm>
              <a:off x="5638800" y="3733800"/>
              <a:ext cx="2272289" cy="457200"/>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dirty="0">
                  <a:latin typeface="Verdana" panose="020B0604030504040204" pitchFamily="34" charset="0"/>
                  <a:cs typeface="Times New Roman" panose="02020603050405020304" pitchFamily="18" charset="0"/>
                </a:rPr>
                <a:t>Is it the Process server?</a:t>
              </a:r>
            </a:p>
          </p:txBody>
        </p:sp>
        <p:sp>
          <p:nvSpPr>
            <p:cNvPr id="111" name="AutoShape 141">
              <a:extLst>
                <a:ext uri="{FF2B5EF4-FFF2-40B4-BE49-F238E27FC236}">
                  <a16:creationId xmlns:a16="http://schemas.microsoft.com/office/drawing/2014/main" xmlns="" id="{2D065C93-7A8E-4D15-BD8D-85525D882914}"/>
                </a:ext>
              </a:extLst>
            </p:cNvPr>
            <p:cNvSpPr>
              <a:spLocks noChangeArrowheads="1"/>
            </p:cNvSpPr>
            <p:nvPr/>
          </p:nvSpPr>
          <p:spPr bwMode="auto">
            <a:xfrm>
              <a:off x="6324600" y="2667000"/>
              <a:ext cx="1905000" cy="457200"/>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Verdana" panose="020B0604030504040204" pitchFamily="34" charset="0"/>
                  <a:cs typeface="Times New Roman" panose="02020603050405020304" pitchFamily="18" charset="0"/>
                </a:rPr>
                <a:t>Is it the CPU?</a:t>
              </a:r>
            </a:p>
          </p:txBody>
        </p:sp>
        <p:sp>
          <p:nvSpPr>
            <p:cNvPr id="112" name="AutoShape 142">
              <a:extLst>
                <a:ext uri="{FF2B5EF4-FFF2-40B4-BE49-F238E27FC236}">
                  <a16:creationId xmlns:a16="http://schemas.microsoft.com/office/drawing/2014/main" xmlns="" id="{FD0F56B0-4967-4A98-9B8C-BE2669446F81}"/>
                </a:ext>
              </a:extLst>
            </p:cNvPr>
            <p:cNvSpPr>
              <a:spLocks noChangeArrowheads="1"/>
            </p:cNvSpPr>
            <p:nvPr/>
          </p:nvSpPr>
          <p:spPr bwMode="auto">
            <a:xfrm>
              <a:off x="6934200" y="3200400"/>
              <a:ext cx="2172974" cy="457200"/>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dirty="0">
                  <a:latin typeface="Verdana" panose="020B0604030504040204" pitchFamily="34" charset="0"/>
                  <a:cs typeface="Times New Roman" panose="02020603050405020304" pitchFamily="18" charset="0"/>
                </a:rPr>
                <a:t>Is it the Operating System?</a:t>
              </a:r>
            </a:p>
          </p:txBody>
        </p:sp>
        <p:sp>
          <p:nvSpPr>
            <p:cNvPr id="113" name="AutoShape 143">
              <a:extLst>
                <a:ext uri="{FF2B5EF4-FFF2-40B4-BE49-F238E27FC236}">
                  <a16:creationId xmlns:a16="http://schemas.microsoft.com/office/drawing/2014/main" xmlns="" id="{D5333487-5684-403F-96CA-26DA339292D2}"/>
                </a:ext>
              </a:extLst>
            </p:cNvPr>
            <p:cNvSpPr>
              <a:spLocks noChangeArrowheads="1"/>
            </p:cNvSpPr>
            <p:nvPr/>
          </p:nvSpPr>
          <p:spPr bwMode="auto">
            <a:xfrm>
              <a:off x="7010400" y="4876800"/>
              <a:ext cx="1905000" cy="457200"/>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Verdana" panose="020B0604030504040204" pitchFamily="34" charset="0"/>
                  <a:cs typeface="Times New Roman" panose="02020603050405020304" pitchFamily="18" charset="0"/>
                </a:rPr>
                <a:t>Is it the database?</a:t>
              </a:r>
            </a:p>
          </p:txBody>
        </p:sp>
        <p:sp>
          <p:nvSpPr>
            <p:cNvPr id="114" name="AutoShape 144">
              <a:extLst>
                <a:ext uri="{FF2B5EF4-FFF2-40B4-BE49-F238E27FC236}">
                  <a16:creationId xmlns:a16="http://schemas.microsoft.com/office/drawing/2014/main" xmlns="" id="{EAF62247-C5C6-4C38-BC84-25523D2DB6C3}"/>
                </a:ext>
              </a:extLst>
            </p:cNvPr>
            <p:cNvSpPr>
              <a:spLocks noChangeArrowheads="1"/>
            </p:cNvSpPr>
            <p:nvPr/>
          </p:nvSpPr>
          <p:spPr bwMode="auto">
            <a:xfrm rot="19644445">
              <a:off x="3336925" y="3205163"/>
              <a:ext cx="2565400" cy="1166812"/>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Verdana" panose="020B0604030504040204" pitchFamily="34" charset="0"/>
                  <a:cs typeface="Times New Roman" panose="02020603050405020304" pitchFamily="18" charset="0"/>
                </a:rPr>
                <a:t>Or some combination?</a:t>
              </a:r>
            </a:p>
          </p:txBody>
        </p:sp>
        <p:sp>
          <p:nvSpPr>
            <p:cNvPr id="115" name="AutoShape 145">
              <a:extLst>
                <a:ext uri="{FF2B5EF4-FFF2-40B4-BE49-F238E27FC236}">
                  <a16:creationId xmlns:a16="http://schemas.microsoft.com/office/drawing/2014/main" xmlns="" id="{07CED36B-22E4-4458-AC3D-2425CBACC644}"/>
                </a:ext>
              </a:extLst>
            </p:cNvPr>
            <p:cNvSpPr>
              <a:spLocks noChangeArrowheads="1"/>
            </p:cNvSpPr>
            <p:nvPr/>
          </p:nvSpPr>
          <p:spPr bwMode="auto">
            <a:xfrm>
              <a:off x="428400" y="4901322"/>
              <a:ext cx="1295400" cy="457200"/>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dirty="0">
                  <a:latin typeface="Verdana" panose="020B0604030504040204" pitchFamily="34" charset="0"/>
                  <a:cs typeface="Times New Roman" panose="02020603050405020304" pitchFamily="18" charset="0"/>
                </a:rPr>
                <a:t>Is it really slow?</a:t>
              </a:r>
            </a:p>
          </p:txBody>
        </p:sp>
        <p:sp>
          <p:nvSpPr>
            <p:cNvPr id="116" name="AutoShape 146">
              <a:extLst>
                <a:ext uri="{FF2B5EF4-FFF2-40B4-BE49-F238E27FC236}">
                  <a16:creationId xmlns:a16="http://schemas.microsoft.com/office/drawing/2014/main" xmlns="" id="{89B400FF-655B-45EF-A5B3-BA4C0230AC89}"/>
                </a:ext>
              </a:extLst>
            </p:cNvPr>
            <p:cNvSpPr>
              <a:spLocks noChangeArrowheads="1"/>
            </p:cNvSpPr>
            <p:nvPr/>
          </p:nvSpPr>
          <p:spPr bwMode="auto">
            <a:xfrm>
              <a:off x="1733550" y="3019425"/>
              <a:ext cx="1295400" cy="457200"/>
            </a:xfrm>
            <a:prstGeom prst="roundRect">
              <a:avLst>
                <a:gd name="adj" fmla="val 16667"/>
              </a:avLst>
            </a:prstGeom>
            <a:solidFill>
              <a:srgbClr val="FFFF99"/>
            </a:solidFill>
            <a:ln w="9525">
              <a:solidFill>
                <a:srgbClr val="000000"/>
              </a:solidFill>
              <a:round/>
              <a:headEnd/>
              <a:tailEnd/>
            </a:ln>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Verdana" panose="020B0604030504040204" pitchFamily="34" charset="0"/>
                  <a:cs typeface="Times New Roman" panose="02020603050405020304" pitchFamily="18" charset="0"/>
                </a:rPr>
                <a:t>Is it the network?</a:t>
              </a:r>
            </a:p>
          </p:txBody>
        </p:sp>
      </p:grpSp>
    </p:spTree>
    <p:extLst>
      <p:ext uri="{BB962C8B-B14F-4D97-AF65-F5344CB8AC3E}">
        <p14:creationId xmlns:p14="http://schemas.microsoft.com/office/powerpoint/2010/main" xmlns="" val="305513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11">
            <a:extLst>
              <a:ext uri="{FF2B5EF4-FFF2-40B4-BE49-F238E27FC236}">
                <a16:creationId xmlns:a16="http://schemas.microsoft.com/office/drawing/2014/main" xmlns="" id="{B9924ED1-4DBD-4FD3-8500-EFC75410C62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92372" y="1156150"/>
            <a:ext cx="121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8.2  </a:t>
            </a:r>
            <a:r>
              <a:rPr kumimoji="1" lang="zh-CN" altLang="en-US" sz="2200" dirty="0">
                <a:latin typeface="微软雅黑 Light" panose="020B0502040204020203" charset="-122"/>
                <a:ea typeface="微软雅黑 Light" panose="020B0502040204020203" charset="-122"/>
                <a:cs typeface="微软雅黑" panose="020B0503020204020204" charset="-122"/>
              </a:rPr>
              <a:t>现有</a:t>
            </a:r>
            <a:r>
              <a:rPr kumimoji="1" lang="en-US" altLang="zh-CN" sz="2200" dirty="0">
                <a:latin typeface="微软雅黑 Light" panose="020B0502040204020203" charset="-122"/>
                <a:ea typeface="微软雅黑 Light" panose="020B0502040204020203" charset="-122"/>
                <a:cs typeface="微软雅黑" panose="020B0503020204020204" charset="-122"/>
              </a:rPr>
              <a:t>IT</a:t>
            </a:r>
            <a:r>
              <a:rPr kumimoji="1" lang="zh-CN" altLang="en-US" sz="2200" dirty="0">
                <a:latin typeface="微软雅黑 Light" panose="020B0502040204020203" charset="-122"/>
                <a:ea typeface="微软雅黑 Light" panose="020B0502040204020203" charset="-122"/>
                <a:cs typeface="微软雅黑" panose="020B0503020204020204" charset="-122"/>
              </a:rPr>
              <a:t>系统的主要问题</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F3DC92BC-AB87-4F8A-AE06-96E00DA5A588}"/>
              </a:ext>
            </a:extLst>
          </p:cNvPr>
          <p:cNvSpPr/>
          <p:nvPr/>
        </p:nvSpPr>
        <p:spPr>
          <a:xfrm>
            <a:off x="621797" y="709879"/>
            <a:ext cx="7900405"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移动互联网、物联网的发展；特别是移动互联网的发展所带来的变革</a:t>
            </a:r>
          </a:p>
        </p:txBody>
      </p:sp>
      <p:pic>
        <p:nvPicPr>
          <p:cNvPr id="86" name="Picture 2">
            <a:extLst>
              <a:ext uri="{FF2B5EF4-FFF2-40B4-BE49-F238E27FC236}">
                <a16:creationId xmlns:a16="http://schemas.microsoft.com/office/drawing/2014/main" xmlns="" id="{9B7B18B4-A867-4085-9616-8ED7941505A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142028" y="1360122"/>
            <a:ext cx="5875351" cy="34213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8" name="Picture 12">
            <a:extLst>
              <a:ext uri="{FF2B5EF4-FFF2-40B4-BE49-F238E27FC236}">
                <a16:creationId xmlns:a16="http://schemas.microsoft.com/office/drawing/2014/main" xmlns="" id="{FC87AE74-46E0-4684-BD70-30993D62602A}"/>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445750" y="1984721"/>
            <a:ext cx="1145367" cy="739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302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F3DC92BC-AB87-4F8A-AE06-96E00DA5A588}"/>
              </a:ext>
            </a:extLst>
          </p:cNvPr>
          <p:cNvSpPr/>
          <p:nvPr/>
        </p:nvSpPr>
        <p:spPr>
          <a:xfrm>
            <a:off x="773951" y="726345"/>
            <a:ext cx="7415417" cy="369332"/>
          </a:xfrm>
          <a:prstGeom prst="rect">
            <a:avLst/>
          </a:prstGeom>
        </p:spPr>
        <p:txBody>
          <a:bodyPr wrap="square">
            <a:spAutoFit/>
          </a:bodyPr>
          <a:lstStyle/>
          <a:p>
            <a:pPr algn="ctr"/>
            <a:r>
              <a:rPr lang="en-US" altLang="zh-CN" sz="1800" b="1" dirty="0">
                <a:solidFill>
                  <a:srgbClr val="FF0000"/>
                </a:solidFill>
                <a:latin typeface="微软雅黑" panose="020B0503020204020204" pitchFamily="34" charset="-122"/>
                <a:ea typeface="微软雅黑" panose="020B0503020204020204" pitchFamily="34" charset="-122"/>
              </a:rPr>
              <a:t>High Level View of </a:t>
            </a:r>
            <a:r>
              <a:rPr lang="en-US" altLang="zh-CN" sz="1800" b="1" dirty="0" err="1">
                <a:solidFill>
                  <a:srgbClr val="FF0000"/>
                </a:solidFill>
                <a:latin typeface="微软雅黑" panose="020B0503020204020204" pitchFamily="34" charset="-122"/>
                <a:ea typeface="微软雅黑" panose="020B0503020204020204" pitchFamily="34" charset="-122"/>
              </a:rPr>
              <a:t>Paas</a:t>
            </a:r>
            <a:r>
              <a:rPr lang="en-US" altLang="zh-CN" sz="1800" b="1" dirty="0">
                <a:solidFill>
                  <a:srgbClr val="FF0000"/>
                </a:solidFill>
                <a:latin typeface="微软雅黑" panose="020B0503020204020204" pitchFamily="34" charset="-122"/>
                <a:ea typeface="微软雅黑" panose="020B0503020204020204" pitchFamily="34" charset="-122"/>
              </a:rPr>
              <a:t> Cloud </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xmlns="" id="{E93DE3BE-E8C2-4CD4-97E3-BC749E3D5C51}"/>
              </a:ext>
            </a:extLst>
          </p:cNvPr>
          <p:cNvGrpSpPr/>
          <p:nvPr/>
        </p:nvGrpSpPr>
        <p:grpSpPr>
          <a:xfrm>
            <a:off x="1054190" y="1170875"/>
            <a:ext cx="7188200" cy="3532647"/>
            <a:chOff x="228600" y="1066800"/>
            <a:chExt cx="8458200" cy="5414963"/>
          </a:xfrm>
        </p:grpSpPr>
        <p:sp>
          <p:nvSpPr>
            <p:cNvPr id="18" name="矩形 17">
              <a:extLst>
                <a:ext uri="{FF2B5EF4-FFF2-40B4-BE49-F238E27FC236}">
                  <a16:creationId xmlns:a16="http://schemas.microsoft.com/office/drawing/2014/main" xmlns="" id="{0F138B0D-A05B-475D-898D-43EE8A676379}"/>
                </a:ext>
              </a:extLst>
            </p:cNvPr>
            <p:cNvSpPr/>
            <p:nvPr/>
          </p:nvSpPr>
          <p:spPr bwMode="auto">
            <a:xfrm>
              <a:off x="228600" y="5643563"/>
              <a:ext cx="8458200" cy="838200"/>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en-US" altLang="zh-CN" dirty="0"/>
            </a:p>
            <a:p>
              <a:pPr algn="ctr">
                <a:defRPr/>
              </a:pPr>
              <a:r>
                <a:rPr lang="zh-CN" altLang="en-US" dirty="0">
                  <a:latin typeface="微软雅黑" panose="020B0503020204020204" pitchFamily="34" charset="-122"/>
                  <a:ea typeface="微软雅黑" panose="020B0503020204020204" pitchFamily="34" charset="-122"/>
                </a:rPr>
                <a:t>硬件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存储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网络</a:t>
              </a:r>
            </a:p>
          </p:txBody>
        </p:sp>
        <p:sp>
          <p:nvSpPr>
            <p:cNvPr id="19" name="矩形 18">
              <a:extLst>
                <a:ext uri="{FF2B5EF4-FFF2-40B4-BE49-F238E27FC236}">
                  <a16:creationId xmlns:a16="http://schemas.microsoft.com/office/drawing/2014/main" xmlns="" id="{0EB552D9-DE4C-4535-8791-A6CDB34E1B5D}"/>
                </a:ext>
              </a:extLst>
            </p:cNvPr>
            <p:cNvSpPr/>
            <p:nvPr/>
          </p:nvSpPr>
          <p:spPr bwMode="auto">
            <a:xfrm>
              <a:off x="228600" y="4762500"/>
              <a:ext cx="8458200" cy="838200"/>
            </a:xfrm>
            <a:prstGeom prst="rect">
              <a:avLst/>
            </a:prstGeom>
            <a:solidFill>
              <a:schemeClr val="accent5">
                <a:lumMod val="90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en-US" altLang="zh-CN" dirty="0"/>
            </a:p>
            <a:p>
              <a:pPr algn="ctr">
                <a:defRPr/>
              </a:pPr>
              <a:r>
                <a:rPr lang="en-US" altLang="zh-CN" dirty="0" err="1">
                  <a:latin typeface="微软雅黑" panose="020B0503020204020204" pitchFamily="34" charset="-122"/>
                  <a:ea typeface="微软雅黑" panose="020B0503020204020204" pitchFamily="34" charset="-122"/>
                </a:rPr>
                <a:t>Iaas</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Iaas</a:t>
              </a:r>
              <a:r>
                <a:rPr lang="zh-CN" altLang="en-US" dirty="0">
                  <a:latin typeface="微软雅黑" panose="020B0503020204020204" pitchFamily="34" charset="-122"/>
                  <a:ea typeface="微软雅黑" panose="020B0503020204020204" pitchFamily="34" charset="-122"/>
                </a:rPr>
                <a:t>云计算平台管理：服务器虚拟化、存储虚拟化、网络虚拟化、自动化</a:t>
              </a:r>
            </a:p>
          </p:txBody>
        </p:sp>
        <p:sp>
          <p:nvSpPr>
            <p:cNvPr id="20" name="矩形 19">
              <a:extLst>
                <a:ext uri="{FF2B5EF4-FFF2-40B4-BE49-F238E27FC236}">
                  <a16:creationId xmlns:a16="http://schemas.microsoft.com/office/drawing/2014/main" xmlns="" id="{E6E5ABB7-B7A1-4418-B298-497B770F1B2F}"/>
                </a:ext>
              </a:extLst>
            </p:cNvPr>
            <p:cNvSpPr/>
            <p:nvPr/>
          </p:nvSpPr>
          <p:spPr bwMode="auto">
            <a:xfrm>
              <a:off x="228600" y="3859213"/>
              <a:ext cx="8458200" cy="838200"/>
            </a:xfrm>
            <a:prstGeom prst="rect">
              <a:avLst/>
            </a:prstGeom>
            <a:solidFill>
              <a:srgbClr val="FFFF0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en-US" altLang="zh-CN" dirty="0"/>
            </a:p>
            <a:p>
              <a:pPr algn="ctr">
                <a:defRPr/>
              </a:pPr>
              <a:r>
                <a:rPr lang="zh-CN" altLang="en-US" dirty="0">
                  <a:latin typeface="微软雅黑" panose="020B0503020204020204" pitchFamily="34" charset="-122"/>
                  <a:ea typeface="微软雅黑" panose="020B0503020204020204" pitchFamily="34" charset="-122"/>
                </a:rPr>
                <a:t>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关系型数据库、</a:t>
              </a:r>
              <a:r>
                <a:rPr lang="en-US" altLang="zh-CN" dirty="0" err="1">
                  <a:latin typeface="微软雅黑" panose="020B0503020204020204" pitchFamily="34" charset="-122"/>
                  <a:ea typeface="微软雅黑" panose="020B0503020204020204" pitchFamily="34" charset="-122"/>
                </a:rPr>
                <a:t>NoSQL</a:t>
              </a:r>
              <a:r>
                <a:rPr lang="en-US" altLang="zh-CN" dirty="0">
                  <a:latin typeface="微软雅黑" panose="020B0503020204020204" pitchFamily="34" charset="-122"/>
                  <a:ea typeface="微软雅黑" panose="020B0503020204020204" pitchFamily="34" charset="-122"/>
                </a:rPr>
                <a:t>   etc</a:t>
              </a: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xmlns="" id="{22AD63CF-CDE6-423E-B067-B76375A52AAF}"/>
                </a:ext>
              </a:extLst>
            </p:cNvPr>
            <p:cNvSpPr/>
            <p:nvPr/>
          </p:nvSpPr>
          <p:spPr bwMode="auto">
            <a:xfrm>
              <a:off x="228600" y="2884488"/>
              <a:ext cx="8458200" cy="90963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en-US" altLang="zh-CN" dirty="0"/>
            </a:p>
            <a:p>
              <a:pPr algn="ctr">
                <a:defRPr/>
              </a:pPr>
              <a:r>
                <a:rPr lang="zh-CN" altLang="en-US" dirty="0">
                  <a:latin typeface="微软雅黑" panose="020B0503020204020204" pitchFamily="34" charset="-122"/>
                  <a:ea typeface="微软雅黑" panose="020B0503020204020204" pitchFamily="34" charset="-122"/>
                </a:rPr>
                <a:t>应用运行支撑</a:t>
              </a:r>
              <a:r>
                <a:rPr lang="en-US" altLang="zh-CN" dirty="0">
                  <a:latin typeface="微软雅黑" panose="020B0503020204020204" pitchFamily="34" charset="-122"/>
                  <a:ea typeface="微软雅黑" panose="020B0503020204020204" pitchFamily="34" charset="-122"/>
                </a:rPr>
                <a:t>-J2EE</a:t>
              </a:r>
              <a:r>
                <a:rPr lang="zh-CN" altLang="en-US" dirty="0">
                  <a:latin typeface="微软雅黑" panose="020B0503020204020204" pitchFamily="34" charset="-122"/>
                  <a:ea typeface="微软雅黑" panose="020B0503020204020204" pitchFamily="34" charset="-122"/>
                </a:rPr>
                <a:t>应用服务器、</a:t>
              </a:r>
              <a:r>
                <a:rPr lang="en-US" altLang="zh-CN" dirty="0">
                  <a:latin typeface="微软雅黑" panose="020B0503020204020204" pitchFamily="34" charset="-122"/>
                  <a:ea typeface="微软雅黑" panose="020B0503020204020204" pitchFamily="34" charset="-122"/>
                </a:rPr>
                <a:t>MQ</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ESB</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WorkFlow</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 etc</a:t>
              </a:r>
              <a:endParaRPr lang="zh-CN" altLang="en-US"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7E5352BE-61BE-404C-9914-7269A95493BD}"/>
                </a:ext>
              </a:extLst>
            </p:cNvPr>
            <p:cNvSpPr/>
            <p:nvPr/>
          </p:nvSpPr>
          <p:spPr bwMode="auto">
            <a:xfrm>
              <a:off x="228600" y="1981200"/>
              <a:ext cx="8458200" cy="838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en-US" altLang="zh-CN" dirty="0"/>
            </a:p>
            <a:p>
              <a:pPr algn="ctr">
                <a:defRPr/>
              </a:pP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核心支撑应用（统一用户管理中心、数据开发平台、监控）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各种业务应用 </a:t>
              </a:r>
              <a:r>
                <a:rPr lang="en-US" altLang="zh-CN" dirty="0">
                  <a:latin typeface="微软雅黑" panose="020B0503020204020204" pitchFamily="34" charset="-122"/>
                  <a:ea typeface="微软雅黑" panose="020B0503020204020204" pitchFamily="34" charset="-122"/>
                </a:rPr>
                <a:t>etc</a:t>
              </a:r>
              <a:endParaRPr lang="zh-CN" altLang="en-US"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xmlns="" id="{CF964039-E20E-4331-B679-A6107F049907}"/>
                </a:ext>
              </a:extLst>
            </p:cNvPr>
            <p:cNvSpPr/>
            <p:nvPr/>
          </p:nvSpPr>
          <p:spPr bwMode="auto">
            <a:xfrm>
              <a:off x="228600" y="1066800"/>
              <a:ext cx="8458200" cy="838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en-US" altLang="zh-CN" dirty="0"/>
            </a:p>
            <a:p>
              <a:pPr algn="ctr">
                <a:defRPr/>
              </a:pPr>
              <a:r>
                <a:rPr lang="zh-CN" altLang="en-US" dirty="0">
                  <a:latin typeface="微软雅黑" panose="020B0503020204020204" pitchFamily="34" charset="-122"/>
                  <a:ea typeface="微软雅黑" panose="020B0503020204020204" pitchFamily="34" charset="-122"/>
                </a:rPr>
                <a:t>接入端</a:t>
              </a:r>
              <a:r>
                <a:rPr lang="en-US" altLang="zh-CN" dirty="0">
                  <a:latin typeface="微软雅黑" panose="020B0503020204020204" pitchFamily="34" charset="-122"/>
                  <a:ea typeface="微软雅黑" panose="020B0503020204020204" pitchFamily="34" charset="-122"/>
                </a:rPr>
                <a:t>-PC</a:t>
              </a:r>
              <a:r>
                <a:rPr lang="zh-CN" altLang="en-US" dirty="0">
                  <a:latin typeface="微软雅黑" panose="020B0503020204020204" pitchFamily="34" charset="-122"/>
                  <a:ea typeface="微软雅黑" panose="020B0503020204020204" pitchFamily="34" charset="-122"/>
                </a:rPr>
                <a:t>、智能手机、智能平板 等 </a:t>
              </a:r>
            </a:p>
          </p:txBody>
        </p:sp>
      </p:grpSp>
    </p:spTree>
    <p:extLst>
      <p:ext uri="{BB962C8B-B14F-4D97-AF65-F5344CB8AC3E}">
        <p14:creationId xmlns:p14="http://schemas.microsoft.com/office/powerpoint/2010/main" xmlns="" val="191615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F3DC92BC-AB87-4F8A-AE06-96E00DA5A588}"/>
              </a:ext>
            </a:extLst>
          </p:cNvPr>
          <p:cNvSpPr/>
          <p:nvPr/>
        </p:nvSpPr>
        <p:spPr>
          <a:xfrm>
            <a:off x="773951" y="726345"/>
            <a:ext cx="7415417"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高密度堆叠服务器，服务器低功耗、高性能。</a:t>
            </a:r>
          </a:p>
        </p:txBody>
      </p:sp>
      <p:grpSp>
        <p:nvGrpSpPr>
          <p:cNvPr id="24" name="Group 3">
            <a:extLst>
              <a:ext uri="{FF2B5EF4-FFF2-40B4-BE49-F238E27FC236}">
                <a16:creationId xmlns:a16="http://schemas.microsoft.com/office/drawing/2014/main" xmlns="" id="{58307B4A-0C07-4460-A6A9-93E6C8F3FED0}"/>
              </a:ext>
            </a:extLst>
          </p:cNvPr>
          <p:cNvGrpSpPr>
            <a:grpSpLocks/>
          </p:cNvGrpSpPr>
          <p:nvPr/>
        </p:nvGrpSpPr>
        <p:grpSpPr bwMode="auto">
          <a:xfrm>
            <a:off x="805286" y="1095677"/>
            <a:ext cx="7313124" cy="3485835"/>
            <a:chOff x="-314129" y="0"/>
            <a:chExt cx="9229529" cy="4498424"/>
          </a:xfrm>
        </p:grpSpPr>
        <p:pic>
          <p:nvPicPr>
            <p:cNvPr id="25" name="Picture 2">
              <a:extLst>
                <a:ext uri="{FF2B5EF4-FFF2-40B4-BE49-F238E27FC236}">
                  <a16:creationId xmlns:a16="http://schemas.microsoft.com/office/drawing/2014/main" xmlns="" id="{FB0CD8E5-9494-4A4C-8B73-08FB4C4AF23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1828800"/>
              <a:ext cx="1405243"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3">
              <a:extLst>
                <a:ext uri="{FF2B5EF4-FFF2-40B4-BE49-F238E27FC236}">
                  <a16:creationId xmlns:a16="http://schemas.microsoft.com/office/drawing/2014/main" xmlns="" id="{5ED302D1-9451-4C02-9623-1D0E495300C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43200" y="76200"/>
              <a:ext cx="1507042" cy="335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4">
              <a:extLst>
                <a:ext uri="{FF2B5EF4-FFF2-40B4-BE49-F238E27FC236}">
                  <a16:creationId xmlns:a16="http://schemas.microsoft.com/office/drawing/2014/main" xmlns="" id="{32136970-7052-4403-99D5-A32CB93A1759}"/>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953000" y="0"/>
              <a:ext cx="3962400"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TextBox 15">
              <a:extLst>
                <a:ext uri="{FF2B5EF4-FFF2-40B4-BE49-F238E27FC236}">
                  <a16:creationId xmlns:a16="http://schemas.microsoft.com/office/drawing/2014/main" xmlns="" id="{F153A393-C501-46C4-ABDE-6FE6CABCB6FB}"/>
                </a:ext>
              </a:extLst>
            </p:cNvPr>
            <p:cNvSpPr txBox="1">
              <a:spLocks noChangeArrowheads="1"/>
            </p:cNvSpPr>
            <p:nvPr/>
          </p:nvSpPr>
          <p:spPr bwMode="auto">
            <a:xfrm>
              <a:off x="-314129" y="2939463"/>
              <a:ext cx="2954952" cy="1509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latin typeface="微软雅黑" panose="020B0503020204020204" pitchFamily="34" charset="-122"/>
                  <a:ea typeface="微软雅黑" panose="020B0503020204020204" pitchFamily="34" charset="-122"/>
                </a:rPr>
                <a:t>服务器</a:t>
              </a:r>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CPU</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x86/ Power</a:t>
              </a:r>
            </a:p>
            <a:p>
              <a:pPr eaLnBrk="1" hangingPunct="1"/>
              <a:r>
                <a:rPr lang="en-US" altLang="zh-CN" sz="1400" dirty="0">
                  <a:latin typeface="微软雅黑" panose="020B0503020204020204" pitchFamily="34" charset="-122"/>
                  <a:ea typeface="微软雅黑" panose="020B0503020204020204" pitchFamily="34" charset="-122"/>
                </a:rPr>
                <a:t>    DRAM</a:t>
              </a:r>
            </a:p>
            <a:p>
              <a:pPr eaLnBrk="1" hangingPunct="1"/>
              <a:r>
                <a:rPr lang="en-US" altLang="zh-CN" sz="1400" dirty="0">
                  <a:latin typeface="微软雅黑" panose="020B0503020204020204" pitchFamily="34" charset="-122"/>
                  <a:ea typeface="微软雅黑" panose="020B0503020204020204" pitchFamily="34" charset="-122"/>
                </a:rPr>
                <a:t>    DISK:HDD/SSD</a:t>
              </a:r>
            </a:p>
            <a:p>
              <a:pPr eaLnBrk="1" hangingPunct="1"/>
              <a:r>
                <a:rPr lang="en-US" altLang="zh-CN" sz="1400" dirty="0">
                  <a:latin typeface="微软雅黑" panose="020B0503020204020204" pitchFamily="34" charset="-122"/>
                  <a:ea typeface="微软雅黑" panose="020B0503020204020204" pitchFamily="34" charset="-122"/>
                </a:rPr>
                <a:t>    Architect</a:t>
              </a:r>
              <a:r>
                <a:rPr lang="zh-CN" altLang="en-US" sz="1400" dirty="0">
                  <a:latin typeface="微软雅黑" panose="020B0503020204020204" pitchFamily="34" charset="-122"/>
                  <a:ea typeface="微软雅黑" panose="020B0503020204020204" pitchFamily="34" charset="-122"/>
                </a:rPr>
                <a:t>：机架式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刀片</a:t>
              </a:r>
            </a:p>
          </p:txBody>
        </p:sp>
        <p:sp>
          <p:nvSpPr>
            <p:cNvPr id="29" name="TextBox 16">
              <a:extLst>
                <a:ext uri="{FF2B5EF4-FFF2-40B4-BE49-F238E27FC236}">
                  <a16:creationId xmlns:a16="http://schemas.microsoft.com/office/drawing/2014/main" xmlns="" id="{B7C15110-5776-470E-9670-2C5F724DCF6B}"/>
                </a:ext>
              </a:extLst>
            </p:cNvPr>
            <p:cNvSpPr txBox="1">
              <a:spLocks noChangeArrowheads="1"/>
            </p:cNvSpPr>
            <p:nvPr/>
          </p:nvSpPr>
          <p:spPr bwMode="auto">
            <a:xfrm>
              <a:off x="2590800" y="3267161"/>
              <a:ext cx="3469108" cy="1231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Racks</a:t>
              </a:r>
              <a:r>
                <a:rPr lang="zh-CN" altLang="en-US" sz="1400" dirty="0">
                  <a:latin typeface="微软雅黑" panose="020B0503020204020204" pitchFamily="34" charset="-122"/>
                  <a:ea typeface="微软雅黑" panose="020B0503020204020204" pitchFamily="34" charset="-122"/>
                </a:rPr>
                <a:t>（机柜）</a:t>
              </a:r>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10</a:t>
              </a:r>
              <a:r>
                <a:rPr lang="zh-CN" altLang="en-US" sz="1400" dirty="0">
                  <a:latin typeface="微软雅黑" panose="020B0503020204020204" pitchFamily="34" charset="-122"/>
                  <a:ea typeface="微软雅黑" panose="020B0503020204020204" pitchFamily="34" charset="-122"/>
                </a:rPr>
                <a:t>台以上的服务器</a:t>
              </a:r>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以太网交换（光纤</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或者</a:t>
              </a:r>
              <a:r>
                <a:rPr lang="en-US" altLang="zh-CN" sz="1400" dirty="0" err="1">
                  <a:latin typeface="微软雅黑" panose="020B0503020204020204" pitchFamily="34" charset="-122"/>
                  <a:ea typeface="微软雅黑" panose="020B0503020204020204" pitchFamily="34" charset="-122"/>
                </a:rPr>
                <a:t>Infiniband</a:t>
              </a:r>
              <a:r>
                <a:rPr lang="zh-CN" altLang="en-US" sz="1400" dirty="0">
                  <a:latin typeface="微软雅黑" panose="020B0503020204020204" pitchFamily="34" charset="-122"/>
                  <a:ea typeface="微软雅黑" panose="020B0503020204020204" pitchFamily="34" charset="-122"/>
                </a:rPr>
                <a:t>网络</a:t>
              </a:r>
              <a:endParaRPr lang="en-US" altLang="zh-CN" sz="1400" dirty="0">
                <a:latin typeface="微软雅黑" panose="020B0503020204020204" pitchFamily="34" charset="-122"/>
                <a:ea typeface="微软雅黑" panose="020B0503020204020204" pitchFamily="34" charset="-122"/>
              </a:endParaRPr>
            </a:p>
          </p:txBody>
        </p:sp>
        <p:sp>
          <p:nvSpPr>
            <p:cNvPr id="30" name="TextBox 17">
              <a:extLst>
                <a:ext uri="{FF2B5EF4-FFF2-40B4-BE49-F238E27FC236}">
                  <a16:creationId xmlns:a16="http://schemas.microsoft.com/office/drawing/2014/main" xmlns="" id="{45D109D2-D66B-4848-99C3-754E6C73FFE4}"/>
                </a:ext>
              </a:extLst>
            </p:cNvPr>
            <p:cNvSpPr txBox="1">
              <a:spLocks noChangeArrowheads="1"/>
            </p:cNvSpPr>
            <p:nvPr/>
          </p:nvSpPr>
          <p:spPr bwMode="auto">
            <a:xfrm>
              <a:off x="5333999" y="3124200"/>
              <a:ext cx="2514600" cy="675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Cluster(</a:t>
              </a:r>
              <a:r>
                <a:rPr lang="zh-CN" altLang="en-US" sz="1400" dirty="0">
                  <a:latin typeface="微软雅黑" panose="020B0503020204020204" pitchFamily="34" charset="-122"/>
                  <a:ea typeface="微软雅黑" panose="020B0503020204020204" pitchFamily="34" charset="-122"/>
                </a:rPr>
                <a:t>服务器集群）</a:t>
              </a:r>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p:txBody>
        </p:sp>
        <p:sp>
          <p:nvSpPr>
            <p:cNvPr id="31" name="右箭头 18">
              <a:extLst>
                <a:ext uri="{FF2B5EF4-FFF2-40B4-BE49-F238E27FC236}">
                  <a16:creationId xmlns:a16="http://schemas.microsoft.com/office/drawing/2014/main" xmlns="" id="{2BB46F9E-64F3-463C-A326-421615B7C4AD}"/>
                </a:ext>
              </a:extLst>
            </p:cNvPr>
            <p:cNvSpPr>
              <a:spLocks noChangeArrowheads="1"/>
            </p:cNvSpPr>
            <p:nvPr/>
          </p:nvSpPr>
          <p:spPr bwMode="auto">
            <a:xfrm>
              <a:off x="1981200" y="2057400"/>
              <a:ext cx="914400" cy="381000"/>
            </a:xfrm>
            <a:prstGeom prst="rightArrow">
              <a:avLst>
                <a:gd name="adj1" fmla="val 50000"/>
                <a:gd name="adj2" fmla="val 50000"/>
              </a:avLst>
            </a:prstGeom>
            <a:solidFill>
              <a:srgbClr val="7030A0"/>
            </a:solidFill>
            <a:ln w="25400">
              <a:solidFill>
                <a:srgbClr val="385D8A"/>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右箭头 19">
              <a:extLst>
                <a:ext uri="{FF2B5EF4-FFF2-40B4-BE49-F238E27FC236}">
                  <a16:creationId xmlns:a16="http://schemas.microsoft.com/office/drawing/2014/main" xmlns="" id="{FEBF500E-C86A-4A5A-83DE-C2975A40082A}"/>
                </a:ext>
              </a:extLst>
            </p:cNvPr>
            <p:cNvSpPr>
              <a:spLocks noChangeArrowheads="1"/>
            </p:cNvSpPr>
            <p:nvPr/>
          </p:nvSpPr>
          <p:spPr bwMode="auto">
            <a:xfrm>
              <a:off x="4038600" y="1981200"/>
              <a:ext cx="914400" cy="381000"/>
            </a:xfrm>
            <a:prstGeom prst="rightArrow">
              <a:avLst>
                <a:gd name="adj1" fmla="val 50000"/>
                <a:gd name="adj2" fmla="val 50000"/>
              </a:avLst>
            </a:prstGeom>
            <a:solidFill>
              <a:srgbClr val="7030A0"/>
            </a:solidFill>
            <a:ln w="25400">
              <a:solidFill>
                <a:srgbClr val="385D8A"/>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Tree>
    <p:extLst>
      <p:ext uri="{BB962C8B-B14F-4D97-AF65-F5344CB8AC3E}">
        <p14:creationId xmlns:p14="http://schemas.microsoft.com/office/powerpoint/2010/main" xmlns="" val="203541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3">
            <a:extLst>
              <a:ext uri="{FF2B5EF4-FFF2-40B4-BE49-F238E27FC236}">
                <a16:creationId xmlns:a16="http://schemas.microsoft.com/office/drawing/2014/main" xmlns="" id="{F06DCB71-85BC-4913-ABE7-BCC722573225}"/>
              </a:ext>
            </a:extLst>
          </p:cNvPr>
          <p:cNvGrpSpPr>
            <a:grpSpLocks/>
          </p:cNvGrpSpPr>
          <p:nvPr/>
        </p:nvGrpSpPr>
        <p:grpSpPr bwMode="auto">
          <a:xfrm>
            <a:off x="773951" y="1196029"/>
            <a:ext cx="7415417" cy="3588756"/>
            <a:chOff x="0" y="0"/>
            <a:chExt cx="9144000" cy="5810250"/>
          </a:xfrm>
        </p:grpSpPr>
        <p:pic>
          <p:nvPicPr>
            <p:cNvPr id="23" name="Picture 2">
              <a:extLst>
                <a:ext uri="{FF2B5EF4-FFF2-40B4-BE49-F238E27FC236}">
                  <a16:creationId xmlns:a16="http://schemas.microsoft.com/office/drawing/2014/main" xmlns="" id="{2E97BA27-3C89-4A2D-A7F0-A861C2F6BAE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6791325" cy="581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TextBox 4">
              <a:extLst>
                <a:ext uri="{FF2B5EF4-FFF2-40B4-BE49-F238E27FC236}">
                  <a16:creationId xmlns:a16="http://schemas.microsoft.com/office/drawing/2014/main" xmlns="" id="{A093123F-AD97-4CEA-99EF-BF940AD0E880}"/>
                </a:ext>
              </a:extLst>
            </p:cNvPr>
            <p:cNvSpPr txBox="1">
              <a:spLocks noChangeArrowheads="1"/>
            </p:cNvSpPr>
            <p:nvPr/>
          </p:nvSpPr>
          <p:spPr bwMode="auto">
            <a:xfrm>
              <a:off x="6324600" y="76200"/>
              <a:ext cx="28194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rPr>
                <a:t>One Server</a:t>
              </a:r>
            </a:p>
            <a:p>
              <a:pPr eaLnBrk="1" hangingPunct="1"/>
              <a:r>
                <a:rPr lang="en-US" altLang="zh-CN">
                  <a:latin typeface="Calibri" panose="020F0502020204030204" pitchFamily="34" charset="0"/>
                </a:rPr>
                <a:t>DRAM  32GB</a:t>
              </a:r>
            </a:p>
            <a:p>
              <a:pPr eaLnBrk="1" hangingPunct="1"/>
              <a:r>
                <a:rPr lang="en-US" altLang="zh-CN">
                  <a:latin typeface="Calibri" panose="020F0502020204030204" pitchFamily="34" charset="0"/>
                </a:rPr>
                <a:t>DISK      1TB </a:t>
              </a:r>
            </a:p>
            <a:p>
              <a:pPr eaLnBrk="1" hangingPunct="1"/>
              <a:endParaRPr lang="zh-CN" altLang="en-US">
                <a:latin typeface="Calibri" panose="020F0502020204030204" pitchFamily="34" charset="0"/>
              </a:endParaRPr>
            </a:p>
          </p:txBody>
        </p:sp>
        <p:sp>
          <p:nvSpPr>
            <p:cNvPr id="34" name="TextBox 5">
              <a:extLst>
                <a:ext uri="{FF2B5EF4-FFF2-40B4-BE49-F238E27FC236}">
                  <a16:creationId xmlns:a16="http://schemas.microsoft.com/office/drawing/2014/main" xmlns="" id="{C226B047-6B95-40C9-A584-32A045122909}"/>
                </a:ext>
              </a:extLst>
            </p:cNvPr>
            <p:cNvSpPr txBox="1">
              <a:spLocks noChangeArrowheads="1"/>
            </p:cNvSpPr>
            <p:nvPr/>
          </p:nvSpPr>
          <p:spPr bwMode="auto">
            <a:xfrm>
              <a:off x="6324600" y="2667000"/>
              <a:ext cx="28194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Calibri" panose="020F0502020204030204" pitchFamily="34" charset="0"/>
                </a:rPr>
                <a:t>Local Rack(16 Servers)</a:t>
              </a:r>
            </a:p>
            <a:p>
              <a:pPr eaLnBrk="1" hangingPunct="1"/>
              <a:r>
                <a:rPr lang="en-US" altLang="zh-CN" dirty="0">
                  <a:latin typeface="Calibri" panose="020F0502020204030204" pitchFamily="34" charset="0"/>
                </a:rPr>
                <a:t>DRAM  512GB</a:t>
              </a:r>
            </a:p>
            <a:p>
              <a:pPr eaLnBrk="1" hangingPunct="1"/>
              <a:r>
                <a:rPr lang="en-US" altLang="zh-CN" dirty="0">
                  <a:latin typeface="Calibri" panose="020F0502020204030204" pitchFamily="34" charset="0"/>
                </a:rPr>
                <a:t>DISK      16TB </a:t>
              </a:r>
            </a:p>
            <a:p>
              <a:pPr eaLnBrk="1" hangingPunct="1"/>
              <a:endParaRPr lang="zh-CN" altLang="en-US" dirty="0">
                <a:latin typeface="Calibri" panose="020F0502020204030204" pitchFamily="34" charset="0"/>
              </a:endParaRPr>
            </a:p>
          </p:txBody>
        </p:sp>
        <p:sp>
          <p:nvSpPr>
            <p:cNvPr id="35" name="TextBox 6">
              <a:extLst>
                <a:ext uri="{FF2B5EF4-FFF2-40B4-BE49-F238E27FC236}">
                  <a16:creationId xmlns:a16="http://schemas.microsoft.com/office/drawing/2014/main" xmlns="" id="{543A66D5-A0ED-4AFD-91A6-EC9F1E05B3C3}"/>
                </a:ext>
              </a:extLst>
            </p:cNvPr>
            <p:cNvSpPr txBox="1">
              <a:spLocks noChangeArrowheads="1"/>
            </p:cNvSpPr>
            <p:nvPr/>
          </p:nvSpPr>
          <p:spPr bwMode="auto">
            <a:xfrm>
              <a:off x="6324600" y="4572000"/>
              <a:ext cx="28194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rPr>
                <a:t>Cluster(10 Racks)</a:t>
              </a:r>
            </a:p>
            <a:p>
              <a:pPr eaLnBrk="1" hangingPunct="1"/>
              <a:r>
                <a:rPr lang="en-US" altLang="zh-CN">
                  <a:latin typeface="Calibri" panose="020F0502020204030204" pitchFamily="34" charset="0"/>
                </a:rPr>
                <a:t>DRAM  5TB</a:t>
              </a:r>
            </a:p>
            <a:p>
              <a:pPr eaLnBrk="1" hangingPunct="1"/>
              <a:r>
                <a:rPr lang="en-US" altLang="zh-CN">
                  <a:latin typeface="Calibri" panose="020F0502020204030204" pitchFamily="34" charset="0"/>
                </a:rPr>
                <a:t>DISK      160TB </a:t>
              </a:r>
            </a:p>
            <a:p>
              <a:pPr eaLnBrk="1" hangingPunct="1"/>
              <a:endParaRPr lang="zh-CN" altLang="en-US">
                <a:latin typeface="Calibri" panose="020F0502020204030204" pitchFamily="34" charset="0"/>
              </a:endParaRPr>
            </a:p>
          </p:txBody>
        </p:sp>
      </p:grpSp>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F3DC92BC-AB87-4F8A-AE06-96E00DA5A588}"/>
              </a:ext>
            </a:extLst>
          </p:cNvPr>
          <p:cNvSpPr/>
          <p:nvPr/>
        </p:nvSpPr>
        <p:spPr>
          <a:xfrm>
            <a:off x="773951" y="726345"/>
            <a:ext cx="7415417"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硬件体系层次提供的存储能力：一个例子</a:t>
            </a:r>
          </a:p>
        </p:txBody>
      </p:sp>
    </p:spTree>
    <p:extLst>
      <p:ext uri="{BB962C8B-B14F-4D97-AF65-F5344CB8AC3E}">
        <p14:creationId xmlns:p14="http://schemas.microsoft.com/office/powerpoint/2010/main" xmlns="" val="21592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08    </a:t>
            </a:r>
            <a:r>
              <a:rPr kumimoji="1" lang="zh-CN" altLang="en-US" sz="2200" dirty="0">
                <a:latin typeface="微软雅黑 Light" panose="020B0502040204020203" charset="-122"/>
                <a:ea typeface="微软雅黑 Light" panose="020B0502040204020203" charset="-122"/>
                <a:cs typeface="微软雅黑" panose="020B0503020204020204" charset="-122"/>
              </a:rPr>
              <a:t>架构变革</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云计算的架构</a:t>
            </a:r>
          </a:p>
        </p:txBody>
      </p:sp>
      <p:cxnSp>
        <p:nvCxnSpPr>
          <p:cNvPr id="11" name="直接连接符 13"/>
          <p:cNvCxnSpPr>
            <a:cxnSpLocks/>
          </p:cNvCxnSpPr>
          <p:nvPr/>
        </p:nvCxnSpPr>
        <p:spPr>
          <a:xfrm>
            <a:off x="1118115" y="506809"/>
            <a:ext cx="32356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729421" y="871155"/>
            <a:ext cx="7799671" cy="1379473"/>
          </a:xfrm>
          <a:prstGeom prst="rect">
            <a:avLst/>
          </a:prstGeom>
        </p:spPr>
        <p:txBody>
          <a:bodyPr wrap="square" lIns="48381" tIns="24190" rIns="48381" bIns="24190">
            <a:spAutoFit/>
          </a:bodyPr>
          <a:lstStyle/>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前言</a:t>
            </a:r>
            <a:endParaRPr lang="en-US" altLang="zh-CN" sz="2000" dirty="0">
              <a:latin typeface="微软雅黑" panose="020B0503020204020204" charset="-122"/>
              <a:ea typeface="微软雅黑" panose="020B0503020204020204" charset="-122"/>
            </a:endParaRPr>
          </a:p>
          <a:p>
            <a:pPr>
              <a:lnSpc>
                <a:spcPct val="150000"/>
              </a:lnSpc>
              <a:buFont typeface="Wingdings" pitchFamily="2" charset="2"/>
              <a:buChar char="l"/>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现有</a:t>
            </a:r>
            <a:r>
              <a:rPr lang="en-US" altLang="zh-CN" sz="2000" dirty="0">
                <a:latin typeface="微软雅黑" panose="020B0503020204020204" charset="-122"/>
                <a:ea typeface="微软雅黑" panose="020B0503020204020204" charset="-122"/>
              </a:rPr>
              <a:t>IT</a:t>
            </a:r>
            <a:r>
              <a:rPr lang="zh-CN" altLang="en-US" sz="2000" dirty="0">
                <a:latin typeface="微软雅黑" panose="020B0503020204020204" charset="-122"/>
                <a:ea typeface="微软雅黑" panose="020B0503020204020204" charset="-122"/>
              </a:rPr>
              <a:t>系统的主要问题</a:t>
            </a:r>
            <a:endParaRPr lang="en-US" altLang="zh-CN" sz="2000" dirty="0">
              <a:latin typeface="微软雅黑" panose="020B0503020204020204" charset="-122"/>
              <a:ea typeface="微软雅黑" panose="020B0503020204020204" charset="-122"/>
            </a:endParaRPr>
          </a:p>
          <a:p>
            <a:pPr>
              <a:lnSpc>
                <a:spcPct val="150000"/>
              </a:lnSpc>
              <a:buFont typeface="Wingdings" pitchFamily="2" charset="2"/>
              <a:buChar char="l"/>
            </a:pPr>
            <a:r>
              <a:rPr lang="zh-CN" altLang="en-US" sz="2000" dirty="0">
                <a:latin typeface="微软雅黑" panose="020B0503020204020204" charset="-122"/>
                <a:ea typeface="微软雅黑" panose="020B0503020204020204" charset="-122"/>
              </a:rPr>
              <a:t>  采用云计算技术后新系统的架构初探</a:t>
            </a:r>
            <a:endParaRPr lang="en-US" altLang="zh-CN" sz="20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xmlns="" val="46226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xmlns="" id="{2EFDB838-71B2-421F-9405-6BF36F5A5D8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92173" y="1013149"/>
            <a:ext cx="6371807" cy="3797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F3DC92BC-AB87-4F8A-AE06-96E00DA5A588}"/>
              </a:ext>
            </a:extLst>
          </p:cNvPr>
          <p:cNvSpPr/>
          <p:nvPr/>
        </p:nvSpPr>
        <p:spPr>
          <a:xfrm>
            <a:off x="773951" y="726345"/>
            <a:ext cx="7415417"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使用</a:t>
            </a:r>
            <a:r>
              <a:rPr lang="en-US" altLang="zh-CN"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SSD</a:t>
            </a:r>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固态硬盘提升性能</a:t>
            </a:r>
          </a:p>
        </p:txBody>
      </p:sp>
    </p:spTree>
    <p:extLst>
      <p:ext uri="{BB962C8B-B14F-4D97-AF65-F5344CB8AC3E}">
        <p14:creationId xmlns:p14="http://schemas.microsoft.com/office/powerpoint/2010/main" xmlns="" val="944816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254763D4-F6DA-4EFC-8CB0-5527B732D222}"/>
              </a:ext>
            </a:extLst>
          </p:cNvPr>
          <p:cNvSpPr/>
          <p:nvPr/>
        </p:nvSpPr>
        <p:spPr>
          <a:xfrm>
            <a:off x="563191" y="2403455"/>
            <a:ext cx="8039099" cy="523220"/>
          </a:xfrm>
          <a:prstGeom prst="rect">
            <a:avLst/>
          </a:prstGeom>
          <a:noFill/>
        </p:spPr>
        <p:txBody>
          <a:bodyPr wrap="square">
            <a:spAutoFit/>
          </a:bodyPr>
          <a:lstStyle/>
          <a:p>
            <a:pPr algn="ctr">
              <a:defRPr/>
            </a:pPr>
            <a:r>
              <a:rPr lang="zh-CN" alt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很多云计算项目都是在做硬件虚拟化等一些事情</a:t>
            </a:r>
          </a:p>
        </p:txBody>
      </p:sp>
    </p:spTree>
    <p:extLst>
      <p:ext uri="{BB962C8B-B14F-4D97-AF65-F5344CB8AC3E}">
        <p14:creationId xmlns:p14="http://schemas.microsoft.com/office/powerpoint/2010/main" xmlns="" val="337695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F3DC92BC-AB87-4F8A-AE06-96E00DA5A588}"/>
              </a:ext>
            </a:extLst>
          </p:cNvPr>
          <p:cNvSpPr/>
          <p:nvPr/>
        </p:nvSpPr>
        <p:spPr>
          <a:xfrm>
            <a:off x="773951" y="726345"/>
            <a:ext cx="7415417" cy="400110"/>
          </a:xfrm>
          <a:prstGeom prst="rect">
            <a:avLst/>
          </a:prstGeom>
        </p:spPr>
        <p:txBody>
          <a:bodyPr wrap="square">
            <a:spAutoFit/>
          </a:bodyPr>
          <a:lstStyle/>
          <a:p>
            <a:r>
              <a:rPr lang="en-US" altLang="zh-CN" sz="2000" dirty="0" err="1">
                <a:solidFill>
                  <a:srgbClr val="FF0000"/>
                </a:solidFill>
                <a:latin typeface="微软雅黑" panose="020B0503020204020204" pitchFamily="34" charset="-122"/>
                <a:ea typeface="微软雅黑" panose="020B0503020204020204" pitchFamily="34" charset="-122"/>
                <a:sym typeface="Arial" panose="020B0604020202020204" pitchFamily="34" charset="0"/>
              </a:rPr>
              <a:t>Iaas</a:t>
            </a:r>
            <a:r>
              <a:rPr lang="en-US" altLang="zh-CN"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&amp;</a:t>
            </a:r>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部分</a:t>
            </a:r>
            <a:r>
              <a:rPr lang="en-US" altLang="zh-CN"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Pass</a:t>
            </a:r>
          </a:p>
        </p:txBody>
      </p:sp>
      <p:sp>
        <p:nvSpPr>
          <p:cNvPr id="9" name="矩形 8">
            <a:extLst>
              <a:ext uri="{FF2B5EF4-FFF2-40B4-BE49-F238E27FC236}">
                <a16:creationId xmlns:a16="http://schemas.microsoft.com/office/drawing/2014/main" xmlns="" id="{BC0A22AA-63DB-4B7D-977C-D414BA2D9895}"/>
              </a:ext>
            </a:extLst>
          </p:cNvPr>
          <p:cNvSpPr/>
          <p:nvPr/>
        </p:nvSpPr>
        <p:spPr>
          <a:xfrm>
            <a:off x="752468" y="1072381"/>
            <a:ext cx="7900406" cy="3834896"/>
          </a:xfrm>
          <a:prstGeom prst="rect">
            <a:avLst/>
          </a:prstGeom>
        </p:spPr>
        <p:txBody>
          <a:bodyPr wrap="square">
            <a:spAutoFit/>
          </a:bodyPr>
          <a:lstStyle/>
          <a:p>
            <a:pPr>
              <a:lnSpc>
                <a:spcPct val="95000"/>
              </a:lnSpc>
            </a:pPr>
            <a:r>
              <a:rPr lang="zh-CN" altLang="en-US" sz="1600" dirty="0">
                <a:latin typeface="微软雅黑" panose="020B0503020204020204" pitchFamily="34" charset="-122"/>
                <a:ea typeface="微软雅黑" panose="020B0503020204020204" pitchFamily="34" charset="-122"/>
              </a:rPr>
              <a:t>在云计算实施的前期或者在很多场景的时候；主要关注点在于应用的可靠运行、快速开发和部署、机器资源的充分利用、以及方便的运维等问题；对于这个时候我们应该定位于主要采用</a:t>
            </a:r>
            <a:r>
              <a:rPr lang="en-US" altLang="zh-CN" sz="1600" dirty="0" err="1">
                <a:latin typeface="微软雅黑" panose="020B0503020204020204" pitchFamily="34" charset="-122"/>
                <a:ea typeface="微软雅黑" panose="020B0503020204020204" pitchFamily="34" charset="-122"/>
              </a:rPr>
              <a:t>Iaas</a:t>
            </a:r>
            <a:r>
              <a:rPr lang="zh-CN" altLang="en-US" sz="1600" dirty="0">
                <a:latin typeface="微软雅黑" panose="020B0503020204020204" pitchFamily="34" charset="-122"/>
                <a:ea typeface="微软雅黑" panose="020B0503020204020204" pitchFamily="34" charset="-122"/>
              </a:rPr>
              <a:t>云计算架构（即很依赖于硬件虚拟化技术）和部分采用</a:t>
            </a:r>
            <a:r>
              <a:rPr lang="en-US" altLang="zh-CN" sz="1600" dirty="0">
                <a:latin typeface="微软雅黑" panose="020B0503020204020204" pitchFamily="34" charset="-122"/>
                <a:ea typeface="微软雅黑" panose="020B0503020204020204" pitchFamily="34" charset="-122"/>
              </a:rPr>
              <a:t>Pass</a:t>
            </a:r>
            <a:r>
              <a:rPr lang="zh-CN" altLang="en-US" sz="1600" dirty="0">
                <a:latin typeface="微软雅黑" panose="020B0503020204020204" pitchFamily="34" charset="-122"/>
                <a:ea typeface="微软雅黑" panose="020B0503020204020204" pitchFamily="34" charset="-122"/>
              </a:rPr>
              <a:t>云计算架构来解决.</a:t>
            </a:r>
            <a:br>
              <a:rPr lang="zh-CN" altLang="en-US"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      1.重点采用Iaas 云计算架构中的硬件虚拟化技术等技术（服务器虚拟化、网络虚拟化、存储虚拟化）以提高硬件的利用率、降低机房占用空间和功耗。</a:t>
            </a:r>
            <a:br>
              <a:rPr lang="zh-CN" altLang="en-US"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      2.快速和方便地给应用提供应用所需要的服务器资源（VM)、网络资源、存储资源。</a:t>
            </a:r>
            <a:br>
              <a:rPr lang="zh-CN" altLang="en-US"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      3.快速和方便地给应用提供应用所需要依赖的平台软件资源，例如数据库系统（DB2)、J2EE应用服务器（WAS)、WEB 服务器（IHS)等。</a:t>
            </a:r>
            <a:br>
              <a:rPr lang="zh-CN" altLang="en-US"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.快速和方便地自动地把应用部署到相应的硬件环境中。</a:t>
            </a:r>
            <a:r>
              <a:rPr lang="en-US" altLang="zh-CN" sz="1600" dirty="0">
                <a:latin typeface="微软雅黑" panose="020B0503020204020204" pitchFamily="34" charset="-122"/>
                <a:ea typeface="微软雅黑" panose="020B0503020204020204" pitchFamily="34" charset="-122"/>
              </a:rPr>
              <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      5. </a:t>
            </a:r>
            <a:r>
              <a:rPr lang="zh-CN" altLang="en-US" sz="1600" dirty="0">
                <a:latin typeface="微软雅黑" panose="020B0503020204020204" pitchFamily="34" charset="-122"/>
                <a:ea typeface="微软雅黑" panose="020B0503020204020204" pitchFamily="34" charset="-122"/>
              </a:rPr>
              <a:t>硬件虚拟化技术（例如</a:t>
            </a:r>
            <a:r>
              <a:rPr lang="en-US" altLang="zh-CN" sz="1600" dirty="0">
                <a:latin typeface="微软雅黑" panose="020B0503020204020204" pitchFamily="34" charset="-122"/>
                <a:ea typeface="微软雅黑" panose="020B0503020204020204" pitchFamily="34" charset="-122"/>
              </a:rPr>
              <a:t>VMWare</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PowerVM,xen</a:t>
            </a:r>
            <a:r>
              <a:rPr lang="zh-CN" altLang="en-US" sz="1600" dirty="0">
                <a:latin typeface="微软雅黑" panose="020B0503020204020204" pitchFamily="34" charset="-122"/>
                <a:ea typeface="微软雅黑" panose="020B0503020204020204" pitchFamily="34" charset="-122"/>
              </a:rPr>
              <a:t>等）的能力需要在这体现。</a:t>
            </a:r>
            <a:r>
              <a:rPr lang="en-US" altLang="zh-CN" sz="1600" dirty="0">
                <a:latin typeface="微软雅黑" panose="020B0503020204020204" pitchFamily="34" charset="-122"/>
                <a:ea typeface="微软雅黑" panose="020B0503020204020204" pitchFamily="34" charset="-122"/>
              </a:rPr>
              <a:t/>
            </a:r>
            <a:br>
              <a:rPr lang="en-US" altLang="zh-CN" sz="1600" dirty="0">
                <a:latin typeface="微软雅黑" panose="020B0503020204020204" pitchFamily="34" charset="-122"/>
                <a:ea typeface="微软雅黑" panose="020B0503020204020204" pitchFamily="34" charset="-122"/>
              </a:rPr>
            </a:br>
            <a:r>
              <a:rPr lang="zh-CN" altLang="en-US" sz="1600" dirty="0">
                <a:solidFill>
                  <a:srgbClr val="FF0000"/>
                </a:solidFill>
                <a:latin typeface="微软雅黑" panose="020B0503020204020204" pitchFamily="34" charset="-122"/>
                <a:ea typeface="微软雅黑" panose="020B0503020204020204" pitchFamily="34" charset="-122"/>
              </a:rPr>
              <a:t>注意：</a:t>
            </a:r>
            <a:r>
              <a:rPr lang="en-US" altLang="zh-CN" sz="1600" dirty="0">
                <a:solidFill>
                  <a:srgbClr val="FF0000"/>
                </a:solidFill>
                <a:latin typeface="微软雅黑" panose="020B0503020204020204" pitchFamily="34" charset="-122"/>
                <a:ea typeface="微软雅黑" panose="020B0503020204020204" pitchFamily="34" charset="-122"/>
              </a:rPr>
              <a:t/>
            </a:r>
            <a:br>
              <a:rPr lang="en-US" altLang="zh-CN" sz="1600" dirty="0">
                <a:solidFill>
                  <a:srgbClr val="FF0000"/>
                </a:solidFill>
                <a:latin typeface="微软雅黑" panose="020B0503020204020204" pitchFamily="34" charset="-122"/>
                <a:ea typeface="微软雅黑" panose="020B0503020204020204" pitchFamily="34" charset="-122"/>
              </a:rPr>
            </a:br>
            <a:r>
              <a:rPr lang="en-US" altLang="zh-CN" sz="1600" dirty="0">
                <a:solidFill>
                  <a:srgbClr val="FF0000"/>
                </a:solidFill>
                <a:latin typeface="微软雅黑" panose="020B0503020204020204" pitchFamily="34" charset="-122"/>
                <a:ea typeface="微软雅黑" panose="020B0503020204020204" pitchFamily="34" charset="-122"/>
              </a:rPr>
              <a:t>1.</a:t>
            </a:r>
            <a:r>
              <a:rPr lang="zh-CN" altLang="en-US" sz="1600" dirty="0">
                <a:solidFill>
                  <a:srgbClr val="FF0000"/>
                </a:solidFill>
                <a:latin typeface="微软雅黑" panose="020B0503020204020204" pitchFamily="34" charset="-122"/>
                <a:ea typeface="微软雅黑" panose="020B0503020204020204" pitchFamily="34" charset="-122"/>
              </a:rPr>
              <a:t>对于在这种情况下，每台服务器所具有的</a:t>
            </a:r>
            <a:r>
              <a:rPr lang="en-US" altLang="zh-CN" sz="1600" dirty="0">
                <a:solidFill>
                  <a:srgbClr val="FF0000"/>
                </a:solidFill>
                <a:latin typeface="微软雅黑" panose="020B0503020204020204" pitchFamily="34" charset="-122"/>
                <a:ea typeface="微软雅黑" panose="020B0503020204020204" pitchFamily="34" charset="-122"/>
              </a:rPr>
              <a:t>CPU core</a:t>
            </a:r>
            <a:r>
              <a:rPr lang="zh-CN" altLang="en-US" sz="1600" dirty="0">
                <a:solidFill>
                  <a:srgbClr val="FF0000"/>
                </a:solidFill>
                <a:latin typeface="微软雅黑" panose="020B0503020204020204" pitchFamily="34" charset="-122"/>
                <a:ea typeface="微软雅黑" panose="020B0503020204020204" pitchFamily="34" charset="-122"/>
              </a:rPr>
              <a:t>数目和内存数量越大越好。不要弄一些性能较差的机器干这种事情。</a:t>
            </a:r>
            <a:r>
              <a:rPr lang="en-US" altLang="zh-CN" sz="1600" dirty="0">
                <a:solidFill>
                  <a:srgbClr val="FF0000"/>
                </a:solidFill>
                <a:latin typeface="微软雅黑" panose="020B0503020204020204" pitchFamily="34" charset="-122"/>
                <a:ea typeface="微软雅黑" panose="020B0503020204020204" pitchFamily="34" charset="-122"/>
              </a:rPr>
              <a:t/>
            </a:r>
            <a:br>
              <a:rPr lang="en-US" altLang="zh-CN" sz="1600" dirty="0">
                <a:solidFill>
                  <a:srgbClr val="FF0000"/>
                </a:solidFill>
                <a:latin typeface="微软雅黑" panose="020B0503020204020204" pitchFamily="34" charset="-122"/>
                <a:ea typeface="微软雅黑" panose="020B0503020204020204" pitchFamily="34" charset="-122"/>
              </a:rPr>
            </a:br>
            <a:r>
              <a:rPr lang="en-US" altLang="zh-CN" sz="1600" dirty="0">
                <a:solidFill>
                  <a:srgbClr val="FF0000"/>
                </a:solidFill>
                <a:latin typeface="微软雅黑" panose="020B0503020204020204" pitchFamily="34" charset="-122"/>
                <a:ea typeface="微软雅黑" panose="020B0503020204020204" pitchFamily="34" charset="-122"/>
              </a:rPr>
              <a:t>2. SSD</a:t>
            </a:r>
            <a:r>
              <a:rPr lang="zh-CN" altLang="en-US" sz="1600" dirty="0">
                <a:solidFill>
                  <a:srgbClr val="FF0000"/>
                </a:solidFill>
                <a:latin typeface="微软雅黑" panose="020B0503020204020204" pitchFamily="34" charset="-122"/>
                <a:ea typeface="微软雅黑" panose="020B0503020204020204" pitchFamily="34" charset="-122"/>
              </a:rPr>
              <a:t>和大内存对数据库性能的提升是很明显的。</a:t>
            </a:r>
            <a:r>
              <a:rPr lang="en-US" altLang="zh-CN" sz="1600" dirty="0">
                <a:solidFill>
                  <a:srgbClr val="FF0000"/>
                </a:solidFill>
                <a:latin typeface="微软雅黑" panose="020B0503020204020204" pitchFamily="34" charset="-122"/>
                <a:ea typeface="微软雅黑" panose="020B0503020204020204" pitchFamily="34" charset="-122"/>
              </a:rPr>
              <a:t/>
            </a:r>
            <a:br>
              <a:rPr lang="en-US" altLang="zh-CN" sz="1600" dirty="0">
                <a:solidFill>
                  <a:srgbClr val="FF0000"/>
                </a:solidFill>
                <a:latin typeface="微软雅黑" panose="020B0503020204020204" pitchFamily="34" charset="-122"/>
                <a:ea typeface="微软雅黑" panose="020B0503020204020204" pitchFamily="34" charset="-122"/>
              </a:rPr>
            </a:br>
            <a:r>
              <a:rPr lang="en-US" altLang="zh-CN" sz="1600" dirty="0">
                <a:solidFill>
                  <a:srgbClr val="FF0000"/>
                </a:solidFill>
                <a:latin typeface="微软雅黑" panose="020B0503020204020204" pitchFamily="34" charset="-122"/>
                <a:ea typeface="微软雅黑" panose="020B0503020204020204" pitchFamily="34" charset="-122"/>
              </a:rPr>
              <a:t>3. </a:t>
            </a:r>
            <a:r>
              <a:rPr lang="zh-CN" altLang="en-US" sz="1600" dirty="0">
                <a:solidFill>
                  <a:srgbClr val="FF0000"/>
                </a:solidFill>
                <a:latin typeface="微软雅黑" panose="020B0503020204020204" pitchFamily="34" charset="-122"/>
                <a:ea typeface="微软雅黑" panose="020B0503020204020204" pitchFamily="34" charset="-122"/>
              </a:rPr>
              <a:t>这个就是我们通常所说的以大变小</a:t>
            </a:r>
            <a:endParaRPr lang="zh-CN" altLang="en-US" sz="1400" dirty="0"/>
          </a:p>
        </p:txBody>
      </p:sp>
    </p:spTree>
    <p:extLst>
      <p:ext uri="{BB962C8B-B14F-4D97-AF65-F5344CB8AC3E}">
        <p14:creationId xmlns:p14="http://schemas.microsoft.com/office/powerpoint/2010/main" xmlns="" val="3853922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xmlns="" id="{F3DC92BC-AB87-4F8A-AE06-96E00DA5A588}"/>
              </a:ext>
            </a:extLst>
          </p:cNvPr>
          <p:cNvSpPr/>
          <p:nvPr/>
        </p:nvSpPr>
        <p:spPr>
          <a:xfrm>
            <a:off x="773951" y="726345"/>
            <a:ext cx="7415417" cy="400110"/>
          </a:xfrm>
          <a:prstGeom prst="rect">
            <a:avLst/>
          </a:prstGeom>
        </p:spPr>
        <p:txBody>
          <a:bodyPr wrap="square">
            <a:spAutoFit/>
          </a:bodyPr>
          <a:lstStyle/>
          <a:p>
            <a:r>
              <a:rPr lang="en-US" altLang="zh-CN" sz="2000" dirty="0" err="1">
                <a:solidFill>
                  <a:srgbClr val="FF0000"/>
                </a:solidFill>
                <a:latin typeface="微软雅黑" panose="020B0503020204020204" pitchFamily="34" charset="-122"/>
                <a:ea typeface="微软雅黑" panose="020B0503020204020204" pitchFamily="34" charset="-122"/>
                <a:sym typeface="Arial" panose="020B0604020202020204" pitchFamily="34" charset="0"/>
              </a:rPr>
              <a:t>Iaas</a:t>
            </a:r>
            <a:r>
              <a:rPr lang="en-US" altLang="zh-CN"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&amp;</a:t>
            </a:r>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部分</a:t>
            </a:r>
            <a:r>
              <a:rPr lang="en-US" altLang="zh-CN"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Pass</a:t>
            </a:r>
          </a:p>
        </p:txBody>
      </p:sp>
      <p:pic>
        <p:nvPicPr>
          <p:cNvPr id="14" name="Picture 3">
            <a:extLst>
              <a:ext uri="{FF2B5EF4-FFF2-40B4-BE49-F238E27FC236}">
                <a16:creationId xmlns:a16="http://schemas.microsoft.com/office/drawing/2014/main" xmlns="" id="{84F4672C-5280-46D8-A497-194D83BB252D}"/>
              </a:ext>
            </a:extLst>
          </p:cNvPr>
          <p:cNvPicPr>
            <a:picLocks noChangeAspect="1" noChangeArrowheads="1"/>
          </p:cNvPicPr>
          <p:nvPr/>
        </p:nvPicPr>
        <p:blipFill>
          <a:blip r:embed="rId3"/>
          <a:srcRect/>
          <a:stretch>
            <a:fillRect/>
          </a:stretch>
        </p:blipFill>
        <p:spPr bwMode="auto">
          <a:xfrm>
            <a:off x="1336760" y="1183742"/>
            <a:ext cx="6386094" cy="3565121"/>
          </a:xfrm>
          <a:prstGeom prst="rect">
            <a:avLst/>
          </a:prstGeom>
          <a:noFill/>
          <a:ln w="9525" cmpd="sng">
            <a:noFill/>
            <a:miter lim="800000"/>
            <a:headEnd/>
            <a:tailEnd/>
          </a:ln>
          <a:effectLst>
            <a:outerShdw dist="17961" dir="2700000" algn="ctr" rotWithShape="0">
              <a:schemeClr val="accent1">
                <a:gamma/>
                <a:shade val="60000"/>
                <a:invGamma/>
              </a:schemeClr>
            </a:outerShdw>
          </a:effectLst>
        </p:spPr>
      </p:pic>
    </p:spTree>
    <p:extLst>
      <p:ext uri="{BB962C8B-B14F-4D97-AF65-F5344CB8AC3E}">
        <p14:creationId xmlns:p14="http://schemas.microsoft.com/office/powerpoint/2010/main" xmlns="" val="1394157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xmlns="" id="{BA85CCBF-6AC3-4992-848F-8CB411026419}"/>
              </a:ext>
            </a:extLst>
          </p:cNvPr>
          <p:cNvSpPr/>
          <p:nvPr/>
        </p:nvSpPr>
        <p:spPr>
          <a:xfrm>
            <a:off x="1054189" y="1084831"/>
            <a:ext cx="6916465" cy="1938992"/>
          </a:xfrm>
          <a:prstGeom prst="rect">
            <a:avLst/>
          </a:prstGeom>
          <a:noFill/>
        </p:spPr>
        <p:txBody>
          <a:bodyPr wrap="square">
            <a:spAutoFit/>
          </a:bodyPr>
          <a:lstStyle/>
          <a:p>
            <a:pPr>
              <a:defRPr/>
            </a:pPr>
            <a:r>
              <a:rPr lang="zh-CN" alt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很多云计算项目都是在做硬件虚拟化等一些事情，但是实施好的话也大大地提高了应用的可靠性、性能；和降低了维护成本（机器少了）和降低机房占用空间和降低了能耗（新机器的能源利用率更高、单位</a:t>
            </a:r>
            <a:r>
              <a:rPr lang="en-US" altLang="zh-CN"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TPS</a:t>
            </a:r>
            <a:r>
              <a:rPr lang="zh-CN" alt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值的功耗更低）。</a:t>
            </a:r>
            <a:endParaRPr lang="en-US" altLang="zh-CN"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endParaRPr>
          </a:p>
        </p:txBody>
      </p:sp>
      <p:sp>
        <p:nvSpPr>
          <p:cNvPr id="18" name="TextBox 3">
            <a:extLst>
              <a:ext uri="{FF2B5EF4-FFF2-40B4-BE49-F238E27FC236}">
                <a16:creationId xmlns:a16="http://schemas.microsoft.com/office/drawing/2014/main" xmlns="" id="{73185086-1985-4EFE-9B34-46865A0239EA}"/>
              </a:ext>
            </a:extLst>
          </p:cNvPr>
          <p:cNvSpPr txBox="1"/>
          <p:nvPr/>
        </p:nvSpPr>
        <p:spPr>
          <a:xfrm>
            <a:off x="609837" y="3998572"/>
            <a:ext cx="8160798" cy="661720"/>
          </a:xfrm>
          <a:prstGeom prst="rect">
            <a:avLst/>
          </a:prstGeom>
          <a:noFill/>
        </p:spPr>
        <p:txBody>
          <a:bodyPr wrap="square">
            <a:spAutoFit/>
          </a:bodyPr>
          <a:lstStyle/>
          <a:p>
            <a:pPr algn="ctr">
              <a:defRPr/>
            </a:pPr>
            <a:r>
              <a:rPr lang="zh-CN" altLang="en-US" sz="2400" b="1" spc="50" dirty="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latin typeface="微软雅黑" pitchFamily="34" charset="-122"/>
                <a:ea typeface="微软雅黑" pitchFamily="34" charset="-122"/>
              </a:rPr>
              <a:t>但是数据孤岛、应用竖井这些最关键的问题并没有解决。</a:t>
            </a:r>
            <a:endParaRPr lang="en-US" altLang="zh-CN" sz="2400" b="1" spc="50" dirty="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latin typeface="微软雅黑" pitchFamily="34" charset="-122"/>
              <a:ea typeface="微软雅黑" pitchFamily="34" charset="-122"/>
            </a:endParaRPr>
          </a:p>
          <a:p>
            <a:pPr>
              <a:defRPr/>
            </a:pPr>
            <a:endParaRPr lang="zh-CN" altLang="en-US" dirty="0"/>
          </a:p>
        </p:txBody>
      </p:sp>
    </p:spTree>
    <p:extLst>
      <p:ext uri="{BB962C8B-B14F-4D97-AF65-F5344CB8AC3E}">
        <p14:creationId xmlns:p14="http://schemas.microsoft.com/office/powerpoint/2010/main" xmlns="" val="248211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53068B8A-1069-466A-B414-6D3EDC3325B9}"/>
              </a:ext>
            </a:extLst>
          </p:cNvPr>
          <p:cNvSpPr/>
          <p:nvPr/>
        </p:nvSpPr>
        <p:spPr>
          <a:xfrm>
            <a:off x="773951" y="726345"/>
            <a:ext cx="7415417"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数据开放平台，数据既是服务</a:t>
            </a:r>
          </a:p>
        </p:txBody>
      </p:sp>
      <p:sp>
        <p:nvSpPr>
          <p:cNvPr id="16" name="TextBox 1">
            <a:extLst>
              <a:ext uri="{FF2B5EF4-FFF2-40B4-BE49-F238E27FC236}">
                <a16:creationId xmlns:a16="http://schemas.microsoft.com/office/drawing/2014/main" xmlns="" id="{2781BD3D-B6C8-4092-B00D-30A2D0AFF2EE}"/>
              </a:ext>
            </a:extLst>
          </p:cNvPr>
          <p:cNvSpPr txBox="1">
            <a:spLocks noChangeArrowheads="1"/>
          </p:cNvSpPr>
          <p:nvPr/>
        </p:nvSpPr>
        <p:spPr bwMode="auto">
          <a:xfrm>
            <a:off x="609600" y="1195149"/>
            <a:ext cx="7967958" cy="358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800"/>
              </a:spcBef>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我们一定要坚信特别是信息架构师更要坚信，处于大多数系统核心的是</a:t>
            </a:r>
            <a:r>
              <a:rPr lang="zh-CN" altLang="zh-CN" sz="1400" b="1" dirty="0">
                <a:latin typeface="微软雅黑" panose="020B0503020204020204" pitchFamily="34" charset="-122"/>
                <a:ea typeface="微软雅黑" panose="020B0503020204020204" pitchFamily="34" charset="-122"/>
              </a:rPr>
              <a:t>数据</a:t>
            </a:r>
            <a:r>
              <a:rPr lang="zh-CN" altLang="zh-CN" sz="1400" dirty="0">
                <a:latin typeface="微软雅黑" panose="020B0503020204020204" pitchFamily="34" charset="-122"/>
                <a:ea typeface="微软雅黑" panose="020B0503020204020204" pitchFamily="34" charset="-122"/>
              </a:rPr>
              <a:t>，而不是</a:t>
            </a:r>
            <a:r>
              <a:rPr lang="zh-CN" altLang="zh-CN" sz="1400" b="1" dirty="0">
                <a:latin typeface="微软雅黑" panose="020B0503020204020204" pitchFamily="34" charset="-122"/>
                <a:ea typeface="微软雅黑" panose="020B0503020204020204" pitchFamily="34" charset="-122"/>
              </a:rPr>
              <a:t>算法</a:t>
            </a:r>
            <a:r>
              <a:rPr lang="zh-CN" altLang="zh-CN" sz="1400" dirty="0">
                <a:latin typeface="微软雅黑" panose="020B0503020204020204" pitchFamily="34" charset="-122"/>
                <a:ea typeface="微软雅黑" panose="020B0503020204020204" pitchFamily="34" charset="-122"/>
              </a:rPr>
              <a:t>（或者称之为代码）。随着互联网（固定互联网和移动互联网）技术和物联网技术的发展，最终用户产生和消费的数据将比以往更加推动信息技术的使用，我们业务流程的运转需要各个环节的人员产生和消费相应的数据，数据需要更加地及时、有效、精确；我们的业务的运营越来越离不开相应的数据。</a:t>
            </a:r>
          </a:p>
          <a:p>
            <a:pPr eaLnBrk="1" hangingPunct="1">
              <a:lnSpc>
                <a:spcPct val="120000"/>
              </a:lnSpc>
              <a:spcBef>
                <a:spcPts val="800"/>
              </a:spcBef>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在任何情况下我们需要通过</a:t>
            </a:r>
            <a:r>
              <a:rPr lang="en-US" altLang="zh-CN" sz="1400" dirty="0">
                <a:latin typeface="微软雅黑" panose="020B0503020204020204" pitchFamily="34" charset="-122"/>
                <a:ea typeface="微软雅黑" panose="020B0503020204020204" pitchFamily="34" charset="-122"/>
              </a:rPr>
              <a:t>Web</a:t>
            </a:r>
            <a:r>
              <a:rPr lang="zh-CN" altLang="zh-CN" sz="1400" dirty="0">
                <a:latin typeface="微软雅黑" panose="020B0503020204020204" pitchFamily="34" charset="-122"/>
                <a:ea typeface="微软雅黑" panose="020B0503020204020204" pitchFamily="34" charset="-122"/>
              </a:rPr>
              <a:t>来呈现给用户使用的所有功能归根结底都是一个界面一个具有较好用户体验的界面来更好地产生和消费</a:t>
            </a:r>
            <a:r>
              <a:rPr lang="zh-CN" altLang="zh-CN" sz="1400" b="1" dirty="0">
                <a:latin typeface="微软雅黑" panose="020B0503020204020204" pitchFamily="34" charset="-122"/>
                <a:ea typeface="微软雅黑" panose="020B0503020204020204" pitchFamily="34" charset="-122"/>
              </a:rPr>
              <a:t>数据</a:t>
            </a:r>
            <a:r>
              <a:rPr lang="zh-CN" altLang="zh-CN" sz="1400" dirty="0">
                <a:latin typeface="微软雅黑" panose="020B0503020204020204" pitchFamily="34" charset="-122"/>
                <a:ea typeface="微软雅黑" panose="020B0503020204020204" pitchFamily="34" charset="-122"/>
              </a:rPr>
              <a:t>，以促进人与人之间的协同、人与机器之间的协同以及业务流程更加高效、精准的运转从而提高企业的经营效率和效益。这些</a:t>
            </a:r>
            <a:r>
              <a:rPr lang="zh-CN" altLang="zh-CN" sz="1400" b="1" dirty="0">
                <a:latin typeface="微软雅黑" panose="020B0503020204020204" pitchFamily="34" charset="-122"/>
                <a:ea typeface="微软雅黑" panose="020B0503020204020204" pitchFamily="34" charset="-122"/>
              </a:rPr>
              <a:t>数据</a:t>
            </a:r>
            <a:r>
              <a:rPr lang="zh-CN" altLang="zh-CN" sz="1400" dirty="0">
                <a:latin typeface="微软雅黑" panose="020B0503020204020204" pitchFamily="34" charset="-122"/>
                <a:ea typeface="微软雅黑" panose="020B0503020204020204" pitchFamily="34" charset="-122"/>
              </a:rPr>
              <a:t>就构成了我们企业应用信息系统的核心价值，不论这些数据是合作伙伴创建的还是我们的一线员工和管理层所创建的。市场需求的变化促进了业务和业务流程的变化和促进了人的变化，促进了</a:t>
            </a:r>
            <a:r>
              <a:rPr lang="zh-CN" altLang="zh-CN" sz="1400" b="1" dirty="0">
                <a:latin typeface="微软雅黑" panose="020B0503020204020204" pitchFamily="34" charset="-122"/>
                <a:ea typeface="微软雅黑" panose="020B0503020204020204" pitchFamily="34" charset="-122"/>
              </a:rPr>
              <a:t>数据</a:t>
            </a:r>
            <a:r>
              <a:rPr lang="zh-CN" altLang="zh-CN" sz="1400" dirty="0">
                <a:latin typeface="微软雅黑" panose="020B0503020204020204" pitchFamily="34" charset="-122"/>
                <a:ea typeface="微软雅黑" panose="020B0503020204020204" pitchFamily="34" charset="-122"/>
              </a:rPr>
              <a:t>的变化即需要创建和消费、利用更多类型、更多种类、更大量的</a:t>
            </a:r>
            <a:r>
              <a:rPr lang="zh-CN" altLang="zh-CN" sz="1400" b="1" dirty="0">
                <a:latin typeface="微软雅黑" panose="020B0503020204020204" pitchFamily="34" charset="-122"/>
                <a:ea typeface="微软雅黑" panose="020B0503020204020204" pitchFamily="34" charset="-122"/>
              </a:rPr>
              <a:t>数据</a:t>
            </a:r>
            <a:r>
              <a:rPr lang="zh-CN" altLang="zh-CN" sz="1400"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数据</a:t>
            </a:r>
            <a:r>
              <a:rPr lang="zh-CN" altLang="zh-CN" sz="1400" dirty="0">
                <a:latin typeface="微软雅黑" panose="020B0503020204020204" pitchFamily="34" charset="-122"/>
                <a:ea typeface="微软雅黑" panose="020B0503020204020204" pitchFamily="34" charset="-122"/>
              </a:rPr>
              <a:t>推动了我们需要更多的产品</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应用，所以架构师、开发人员将会围绕数据创建了传统的“</a:t>
            </a:r>
            <a:r>
              <a:rPr lang="en-US" altLang="zh-CN" sz="1400" dirty="0">
                <a:latin typeface="微软雅黑" panose="020B0503020204020204" pitchFamily="34" charset="-122"/>
                <a:ea typeface="微软雅黑" panose="020B0503020204020204" pitchFamily="34" charset="-122"/>
              </a:rPr>
              <a:t>n</a:t>
            </a:r>
            <a:r>
              <a:rPr lang="zh-CN" altLang="zh-CN" sz="1400" dirty="0">
                <a:latin typeface="微软雅黑" panose="020B0503020204020204" pitchFamily="34" charset="-122"/>
                <a:ea typeface="微软雅黑" panose="020B0503020204020204" pitchFamily="34" charset="-122"/>
              </a:rPr>
              <a:t>”层软件栈（数据存储层、业务逻辑层与显示层）即我们的应用都是由数据来驱动的。</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335084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TextBox 1">
            <a:extLst>
              <a:ext uri="{FF2B5EF4-FFF2-40B4-BE49-F238E27FC236}">
                <a16:creationId xmlns:a16="http://schemas.microsoft.com/office/drawing/2014/main" xmlns="" id="{2781BD3D-B6C8-4092-B00D-30A2D0AFF2EE}"/>
              </a:ext>
            </a:extLst>
          </p:cNvPr>
          <p:cNvSpPr txBox="1">
            <a:spLocks noChangeArrowheads="1"/>
          </p:cNvSpPr>
          <p:nvPr/>
        </p:nvSpPr>
        <p:spPr bwMode="auto">
          <a:xfrm>
            <a:off x="584951" y="767343"/>
            <a:ext cx="7967958"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1400" dirty="0">
                <a:latin typeface="微软雅黑" panose="020B0503020204020204" pitchFamily="34" charset="-122"/>
                <a:ea typeface="微软雅黑" panose="020B0503020204020204" pitchFamily="34" charset="-122"/>
              </a:rPr>
              <a:t> </a:t>
            </a:r>
            <a:r>
              <a:rPr lang="zh-CN" altLang="en-US" sz="1800" b="1" kern="0" dirty="0">
                <a:solidFill>
                  <a:srgbClr val="000000"/>
                </a:solidFill>
                <a:latin typeface="微软雅黑" panose="020B0503020204020204" pitchFamily="34" charset="-122"/>
                <a:ea typeface="微软雅黑" panose="020B0503020204020204" pitchFamily="34" charset="-122"/>
              </a:rPr>
              <a:t>问题：</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如下图按照传统的方式建设的方式必然产生数据孤岛，能够被共享的业务核心数据被</a:t>
            </a:r>
            <a:r>
              <a:rPr lang="zh-CN" altLang="en-US" sz="1400" dirty="0">
                <a:solidFill>
                  <a:srgbClr val="FF0000"/>
                </a:solidFill>
                <a:latin typeface="微软雅黑" panose="020B0503020204020204" pitchFamily="34" charset="-122"/>
                <a:ea typeface="微软雅黑" panose="020B0503020204020204" pitchFamily="34" charset="-122"/>
              </a:rPr>
              <a:t>分散到各个应用</a:t>
            </a:r>
            <a:r>
              <a:rPr lang="zh-CN" altLang="en-US" sz="1400" dirty="0">
                <a:latin typeface="微软雅黑" panose="020B0503020204020204" pitchFamily="34" charset="-122"/>
                <a:ea typeface="微软雅黑" panose="020B0503020204020204" pitchFamily="34" charset="-122"/>
              </a:rPr>
              <a:t>，并且各个应用的开发商很多不一样的甚至是同一个开发商由于各种问题导致</a:t>
            </a:r>
            <a:r>
              <a:rPr lang="zh-CN" altLang="en-US" sz="1400" dirty="0">
                <a:solidFill>
                  <a:srgbClr val="FF0000"/>
                </a:solidFill>
                <a:latin typeface="微软雅黑" panose="020B0503020204020204" pitchFamily="34" charset="-122"/>
                <a:ea typeface="微软雅黑" panose="020B0503020204020204" pitchFamily="34" charset="-122"/>
              </a:rPr>
              <a:t>数据编码标准不一致，数据不一致和不可信</a:t>
            </a:r>
            <a:r>
              <a:rPr lang="zh-CN" altLang="en-US" sz="1400" dirty="0">
                <a:latin typeface="微软雅黑" panose="020B0503020204020204" pitchFamily="34" charset="-122"/>
                <a:ea typeface="微软雅黑" panose="020B0503020204020204" pitchFamily="34" charset="-122"/>
              </a:rPr>
              <a:t>等问题；这些问题导致不能够形成完整和精准的数据视图，导致很难进行数据分析和支撑业务流程的运营。</a:t>
            </a:r>
          </a:p>
        </p:txBody>
      </p:sp>
      <p:pic>
        <p:nvPicPr>
          <p:cNvPr id="15" name="Picture 2" descr="应用全景图--传统堆栈多个">
            <a:extLst>
              <a:ext uri="{FF2B5EF4-FFF2-40B4-BE49-F238E27FC236}">
                <a16:creationId xmlns:a16="http://schemas.microsoft.com/office/drawing/2014/main" xmlns="" id="{8BE5D66C-3D22-427D-B091-7F27FB2EBE8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98600" y="1811716"/>
            <a:ext cx="5900876" cy="29957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65146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数据开放平台和各个应用全景图--">
            <a:extLst>
              <a:ext uri="{FF2B5EF4-FFF2-40B4-BE49-F238E27FC236}">
                <a16:creationId xmlns:a16="http://schemas.microsoft.com/office/drawing/2014/main" xmlns="" id="{D53F7A53-359C-4322-91E1-D96FE654AC2A}"/>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7553"/>
          <a:stretch/>
        </p:blipFill>
        <p:spPr bwMode="auto">
          <a:xfrm>
            <a:off x="2079652" y="1983015"/>
            <a:ext cx="5452683" cy="2794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TextBox 1">
            <a:extLst>
              <a:ext uri="{FF2B5EF4-FFF2-40B4-BE49-F238E27FC236}">
                <a16:creationId xmlns:a16="http://schemas.microsoft.com/office/drawing/2014/main" xmlns="" id="{2781BD3D-B6C8-4092-B00D-30A2D0AFF2EE}"/>
              </a:ext>
            </a:extLst>
          </p:cNvPr>
          <p:cNvSpPr txBox="1">
            <a:spLocks noChangeArrowheads="1"/>
          </p:cNvSpPr>
          <p:nvPr/>
        </p:nvSpPr>
        <p:spPr bwMode="auto">
          <a:xfrm>
            <a:off x="584951" y="721131"/>
            <a:ext cx="7967958" cy="126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800" b="1" kern="0" dirty="0">
                <a:solidFill>
                  <a:srgbClr val="000000"/>
                </a:solidFill>
                <a:latin typeface="微软雅黑" pitchFamily="34" charset="-122"/>
                <a:ea typeface="微软雅黑" pitchFamily="34" charset="-122"/>
              </a:rPr>
              <a:t>目标：</a:t>
            </a:r>
            <a:r>
              <a:rPr lang="zh-CN" altLang="en-US" sz="1400" dirty="0">
                <a:latin typeface="微软雅黑" pitchFamily="34" charset="-122"/>
                <a:ea typeface="微软雅黑" pitchFamily="34" charset="-122"/>
              </a:rPr>
              <a:t>我们需要采用新的思路，即把在企业中能够被支撑各个业务场景的业务应用系统所共享的基础数据全部放入到统一的数据存储池中，并且让这个统一的数据存储池提供相应的服务</a:t>
            </a:r>
            <a:r>
              <a:rPr lang="en-US" altLang="zh-CN" sz="1400" dirty="0">
                <a:latin typeface="微软雅黑" pitchFamily="34" charset="-122"/>
                <a:ea typeface="微软雅黑" pitchFamily="34" charset="-122"/>
              </a:rPr>
              <a:t>API</a:t>
            </a:r>
            <a:r>
              <a:rPr lang="zh-CN" altLang="en-US" sz="1400" dirty="0">
                <a:latin typeface="微软雅黑" pitchFamily="34" charset="-122"/>
                <a:ea typeface="微软雅黑" pitchFamily="34" charset="-122"/>
              </a:rPr>
              <a:t>让各个业务应用使用（查询、增加、修改等），各个业务应用系统不再保存和维护这些数据，与各个业务应用私有相关的数据有相应的各个业务应用进行维护和控制。这个数据存储池我们称之为数据开发平台，统一相应的编码规则、数据元定义等等。</a:t>
            </a:r>
          </a:p>
        </p:txBody>
      </p:sp>
    </p:spTree>
    <p:extLst>
      <p:ext uri="{BB962C8B-B14F-4D97-AF65-F5344CB8AC3E}">
        <p14:creationId xmlns:p14="http://schemas.microsoft.com/office/powerpoint/2010/main" xmlns="" val="248521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TextBox 1">
            <a:extLst>
              <a:ext uri="{FF2B5EF4-FFF2-40B4-BE49-F238E27FC236}">
                <a16:creationId xmlns:a16="http://schemas.microsoft.com/office/drawing/2014/main" xmlns="" id="{EAEB1B94-057C-4094-9041-2E09F97696B1}"/>
              </a:ext>
            </a:extLst>
          </p:cNvPr>
          <p:cNvSpPr txBox="1">
            <a:spLocks noChangeArrowheads="1"/>
          </p:cNvSpPr>
          <p:nvPr/>
        </p:nvSpPr>
        <p:spPr bwMode="auto">
          <a:xfrm>
            <a:off x="817312" y="699410"/>
            <a:ext cx="7512293" cy="692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在我们建设支撑企业业务运营的业务应用当中，我们不仅要管理关系型的业务数据，还有许多非关系型的数据需要进行管理（如文档、图片、音频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视频等），我们不能把这些数据信息由不同的单独业务应用进行单独管理，我们应该统一管理起来提供服务器让不同的业务应用进行利用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存储、提取等）。</a:t>
            </a:r>
          </a:p>
        </p:txBody>
      </p:sp>
      <p:sp>
        <p:nvSpPr>
          <p:cNvPr id="21" name="云形标注 60">
            <a:extLst>
              <a:ext uri="{FF2B5EF4-FFF2-40B4-BE49-F238E27FC236}">
                <a16:creationId xmlns:a16="http://schemas.microsoft.com/office/drawing/2014/main" xmlns="" id="{1AB913BB-B066-48FB-85AE-9DC5CA3BC0FD}"/>
              </a:ext>
            </a:extLst>
          </p:cNvPr>
          <p:cNvSpPr>
            <a:spLocks noChangeArrowheads="1"/>
          </p:cNvSpPr>
          <p:nvPr/>
        </p:nvSpPr>
        <p:spPr bwMode="auto">
          <a:xfrm>
            <a:off x="6698292" y="3770889"/>
            <a:ext cx="1709766" cy="908454"/>
          </a:xfrm>
          <a:prstGeom prst="cloudCallout">
            <a:avLst>
              <a:gd name="adj1" fmla="val -78625"/>
              <a:gd name="adj2" fmla="val -44579"/>
            </a:avLst>
          </a:prstGeom>
          <a:solidFill>
            <a:schemeClr val="accent1"/>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微软雅黑" panose="020B0503020204020204" pitchFamily="34" charset="-122"/>
                <a:ea typeface="微软雅黑" panose="020B0503020204020204" pitchFamily="34" charset="-122"/>
              </a:rPr>
              <a:t>Distribute Simple Storage Services</a:t>
            </a:r>
            <a:r>
              <a:rPr lang="zh-CN" altLang="en-US" sz="1000" dirty="0">
                <a:latin typeface="微软雅黑" panose="020B0503020204020204" pitchFamily="34" charset="-122"/>
                <a:ea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rPr>
              <a:t>DS3</a:t>
            </a:r>
            <a:r>
              <a:rPr lang="zh-CN" altLang="en-US" sz="1000" dirty="0">
                <a:latin typeface="微软雅黑" panose="020B0503020204020204" pitchFamily="34" charset="-122"/>
                <a:ea typeface="微软雅黑" panose="020B0503020204020204" pitchFamily="34" charset="-122"/>
              </a:rPr>
              <a:t>）</a:t>
            </a:r>
          </a:p>
        </p:txBody>
      </p:sp>
      <p:grpSp>
        <p:nvGrpSpPr>
          <p:cNvPr id="10" name="组合 9">
            <a:extLst>
              <a:ext uri="{FF2B5EF4-FFF2-40B4-BE49-F238E27FC236}">
                <a16:creationId xmlns:a16="http://schemas.microsoft.com/office/drawing/2014/main" xmlns="" id="{C29EC139-1DD0-4C49-87B8-8319952DEC37}"/>
              </a:ext>
            </a:extLst>
          </p:cNvPr>
          <p:cNvGrpSpPr/>
          <p:nvPr/>
        </p:nvGrpSpPr>
        <p:grpSpPr>
          <a:xfrm>
            <a:off x="948234" y="2860180"/>
            <a:ext cx="1321852" cy="633105"/>
            <a:chOff x="948234" y="2860180"/>
            <a:chExt cx="1321852" cy="633105"/>
          </a:xfrm>
        </p:grpSpPr>
        <p:sp>
          <p:nvSpPr>
            <p:cNvPr id="23" name="圆角矩形 10">
              <a:extLst>
                <a:ext uri="{FF2B5EF4-FFF2-40B4-BE49-F238E27FC236}">
                  <a16:creationId xmlns:a16="http://schemas.microsoft.com/office/drawing/2014/main" xmlns="" id="{B5F9DE11-B7D8-490F-90FA-3B417FBEC533}"/>
                </a:ext>
              </a:extLst>
            </p:cNvPr>
            <p:cNvSpPr>
              <a:spLocks noChangeArrowheads="1"/>
            </p:cNvSpPr>
            <p:nvPr/>
          </p:nvSpPr>
          <p:spPr bwMode="auto">
            <a:xfrm>
              <a:off x="1080419" y="2860180"/>
              <a:ext cx="1189667" cy="404608"/>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dirty="0">
                <a:solidFill>
                  <a:srgbClr val="FFFFFF"/>
                </a:solidFill>
                <a:latin typeface="微软雅黑" panose="020B0503020204020204" pitchFamily="34" charset="-122"/>
                <a:ea typeface="微软雅黑" panose="020B0503020204020204" pitchFamily="34" charset="-122"/>
              </a:endParaRPr>
            </a:p>
            <a:p>
              <a:pPr algn="ctr" eaLnBrk="1" hangingPunct="1"/>
              <a:r>
                <a:rPr lang="en-US" altLang="zh-CN" sz="1000" dirty="0">
                  <a:solidFill>
                    <a:srgbClr val="FFFFFF"/>
                  </a:solidFill>
                  <a:latin typeface="微软雅黑" panose="020B0503020204020204" pitchFamily="34" charset="-122"/>
                  <a:ea typeface="微软雅黑" panose="020B0503020204020204" pitchFamily="34" charset="-122"/>
                </a:rPr>
                <a:t>Simple Storage Service</a:t>
              </a:r>
            </a:p>
            <a:p>
              <a:pPr algn="ctr" eaLnBrk="1" hangingPunct="1"/>
              <a:endParaRPr lang="zh-CN" altLang="en-US" sz="1400" dirty="0">
                <a:solidFill>
                  <a:srgbClr val="FFFFFF"/>
                </a:solidFill>
                <a:latin typeface="微软雅黑" panose="020B0503020204020204" pitchFamily="34" charset="-122"/>
                <a:ea typeface="微软雅黑" panose="020B0503020204020204" pitchFamily="34" charset="-122"/>
              </a:endParaRPr>
            </a:p>
          </p:txBody>
        </p:sp>
        <p:pic>
          <p:nvPicPr>
            <p:cNvPr id="28" name="Picture 2" descr="\\eventsql\dvd\Online_ART\DVD_ART36\Artwork_Imagery\Icons - Illustrations\_ REAL VISTA STYLE\hard disk.png">
              <a:extLst>
                <a:ext uri="{FF2B5EF4-FFF2-40B4-BE49-F238E27FC236}">
                  <a16:creationId xmlns:a16="http://schemas.microsoft.com/office/drawing/2014/main" xmlns="" id="{817CBED7-F156-49A4-8A5D-74D7D3CA149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48234" y="3111488"/>
              <a:ext cx="498932" cy="381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3" name="Group 65">
            <a:extLst>
              <a:ext uri="{FF2B5EF4-FFF2-40B4-BE49-F238E27FC236}">
                <a16:creationId xmlns:a16="http://schemas.microsoft.com/office/drawing/2014/main" xmlns="" id="{10F8FA7B-F676-4684-88CB-B44E1BF5C476}"/>
              </a:ext>
            </a:extLst>
          </p:cNvPr>
          <p:cNvGrpSpPr>
            <a:grpSpLocks/>
          </p:cNvGrpSpPr>
          <p:nvPr/>
        </p:nvGrpSpPr>
        <p:grpSpPr bwMode="auto">
          <a:xfrm>
            <a:off x="697082" y="1369653"/>
            <a:ext cx="7767205" cy="323686"/>
            <a:chOff x="0" y="0"/>
            <a:chExt cx="8955024" cy="487680"/>
          </a:xfrm>
        </p:grpSpPr>
        <p:pic>
          <p:nvPicPr>
            <p:cNvPr id="43" name="Rectangle à coins arrondis 8">
              <a:extLst>
                <a:ext uri="{FF2B5EF4-FFF2-40B4-BE49-F238E27FC236}">
                  <a16:creationId xmlns:a16="http://schemas.microsoft.com/office/drawing/2014/main" xmlns="" id="{EEF364C6-643C-4EFB-A8A7-6EFB1C3EA5C9}"/>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8955024" cy="487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 name="Text Box 67">
              <a:extLst>
                <a:ext uri="{FF2B5EF4-FFF2-40B4-BE49-F238E27FC236}">
                  <a16:creationId xmlns:a16="http://schemas.microsoft.com/office/drawing/2014/main" xmlns="" id="{93AE7665-F119-4D0C-B5D1-E63080B1B550}"/>
                </a:ext>
              </a:extLst>
            </p:cNvPr>
            <p:cNvSpPr txBox="1">
              <a:spLocks noChangeArrowheads="1"/>
            </p:cNvSpPr>
            <p:nvPr/>
          </p:nvSpPr>
          <p:spPr bwMode="auto">
            <a:xfrm>
              <a:off x="70924" y="43492"/>
              <a:ext cx="8819272" cy="3610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微软雅黑" panose="020B0503020204020204" pitchFamily="34" charset="-122"/>
                  <a:ea typeface="微软雅黑" panose="020B0503020204020204" pitchFamily="34" charset="-122"/>
                </a:rPr>
                <a:t>上层的应用或者服务</a:t>
              </a:r>
              <a:endParaRPr lang="fr-FR" altLang="en-US" sz="1600" dirty="0">
                <a:latin typeface="微软雅黑" panose="020B0503020204020204" pitchFamily="34" charset="-122"/>
                <a:ea typeface="微软雅黑" panose="020B0503020204020204" pitchFamily="34" charset="-122"/>
              </a:endParaRPr>
            </a:p>
          </p:txBody>
        </p:sp>
      </p:grpSp>
      <p:grpSp>
        <p:nvGrpSpPr>
          <p:cNvPr id="34" name="Group 68">
            <a:extLst>
              <a:ext uri="{FF2B5EF4-FFF2-40B4-BE49-F238E27FC236}">
                <a16:creationId xmlns:a16="http://schemas.microsoft.com/office/drawing/2014/main" xmlns="" id="{1EDA1BB3-CD6F-41C0-B9F8-E9E12AFF4FAF}"/>
              </a:ext>
            </a:extLst>
          </p:cNvPr>
          <p:cNvGrpSpPr>
            <a:grpSpLocks/>
          </p:cNvGrpSpPr>
          <p:nvPr/>
        </p:nvGrpSpPr>
        <p:grpSpPr bwMode="auto">
          <a:xfrm>
            <a:off x="3541708" y="1620510"/>
            <a:ext cx="407131" cy="578589"/>
            <a:chOff x="0" y="0"/>
            <a:chExt cx="469392" cy="871728"/>
          </a:xfrm>
        </p:grpSpPr>
        <p:pic>
          <p:nvPicPr>
            <p:cNvPr id="41" name="Flèche vers le bas 79">
              <a:extLst>
                <a:ext uri="{FF2B5EF4-FFF2-40B4-BE49-F238E27FC236}">
                  <a16:creationId xmlns:a16="http://schemas.microsoft.com/office/drawing/2014/main" xmlns="" id="{5E336169-48FE-4B47-8B0B-F7C4EE6547E4}"/>
                </a:ext>
              </a:extLst>
            </p:cNvPr>
            <p:cNvPicPr>
              <a:picLocks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469392" cy="8717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Text Box 70">
              <a:extLst>
                <a:ext uri="{FF2B5EF4-FFF2-40B4-BE49-F238E27FC236}">
                  <a16:creationId xmlns:a16="http://schemas.microsoft.com/office/drawing/2014/main" xmlns="" id="{9EFFDEF6-A8B5-44E0-89B2-2CFE6F9BAFA4}"/>
                </a:ext>
              </a:extLst>
            </p:cNvPr>
            <p:cNvSpPr txBox="1">
              <a:spLocks noChangeArrowheads="1"/>
            </p:cNvSpPr>
            <p:nvPr/>
          </p:nvSpPr>
          <p:spPr bwMode="auto">
            <a:xfrm>
              <a:off x="147719" y="36576"/>
              <a:ext cx="179615" cy="672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35" name="TextBox 69">
            <a:extLst>
              <a:ext uri="{FF2B5EF4-FFF2-40B4-BE49-F238E27FC236}">
                <a16:creationId xmlns:a16="http://schemas.microsoft.com/office/drawing/2014/main" xmlns="" id="{96DF7CEA-79F5-48BD-A3EE-8F676D82EBE2}"/>
              </a:ext>
            </a:extLst>
          </p:cNvPr>
          <p:cNvSpPr txBox="1">
            <a:spLocks noChangeArrowheads="1"/>
          </p:cNvSpPr>
          <p:nvPr/>
        </p:nvSpPr>
        <p:spPr bwMode="auto">
          <a:xfrm>
            <a:off x="3922402" y="1644786"/>
            <a:ext cx="1189667" cy="612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rPr>
              <a:t>API/Rest Services/http url/SOAP</a:t>
            </a:r>
            <a:endParaRPr lang="zh-CN" altLang="en-US">
              <a:latin typeface="Calibri" panose="020F0502020204030204" pitchFamily="34" charset="0"/>
            </a:endParaRPr>
          </a:p>
        </p:txBody>
      </p:sp>
      <p:sp>
        <p:nvSpPr>
          <p:cNvPr id="36" name="圆角矩形 73">
            <a:extLst>
              <a:ext uri="{FF2B5EF4-FFF2-40B4-BE49-F238E27FC236}">
                <a16:creationId xmlns:a16="http://schemas.microsoft.com/office/drawing/2014/main" xmlns="" id="{FC70FF0B-D496-43A9-A77D-6B85F6C804C7}"/>
              </a:ext>
            </a:extLst>
          </p:cNvPr>
          <p:cNvSpPr>
            <a:spLocks noChangeArrowheads="1"/>
          </p:cNvSpPr>
          <p:nvPr/>
        </p:nvSpPr>
        <p:spPr bwMode="auto">
          <a:xfrm>
            <a:off x="7262440" y="2338634"/>
            <a:ext cx="1189667" cy="404607"/>
          </a:xfrm>
          <a:prstGeom prst="roundRect">
            <a:avLst>
              <a:gd name="adj" fmla="val 16667"/>
            </a:avLst>
          </a:prstGeom>
          <a:solidFill>
            <a:srgbClr val="558ED5"/>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FFFF"/>
                </a:solidFill>
                <a:latin typeface="微软雅黑" panose="020B0503020204020204" pitchFamily="34" charset="-122"/>
                <a:ea typeface="微软雅黑" panose="020B0503020204020204" pitchFamily="34" charset="-122"/>
              </a:rPr>
              <a:t>Index Service</a:t>
            </a:r>
            <a:endParaRPr lang="zh-CN" altLang="en-US" sz="1400">
              <a:solidFill>
                <a:srgbClr val="FFFFFF"/>
              </a:solidFill>
              <a:latin typeface="微软雅黑" panose="020B0503020204020204" pitchFamily="34" charset="-122"/>
              <a:ea typeface="微软雅黑" panose="020B0503020204020204" pitchFamily="34" charset="-122"/>
            </a:endParaRPr>
          </a:p>
        </p:txBody>
      </p:sp>
      <p:grpSp>
        <p:nvGrpSpPr>
          <p:cNvPr id="37" name="Group 73">
            <a:extLst>
              <a:ext uri="{FF2B5EF4-FFF2-40B4-BE49-F238E27FC236}">
                <a16:creationId xmlns:a16="http://schemas.microsoft.com/office/drawing/2014/main" xmlns="" id="{95372E5C-F2C1-478F-9AB7-710D250BFA32}"/>
              </a:ext>
            </a:extLst>
          </p:cNvPr>
          <p:cNvGrpSpPr>
            <a:grpSpLocks/>
          </p:cNvGrpSpPr>
          <p:nvPr/>
        </p:nvGrpSpPr>
        <p:grpSpPr bwMode="auto">
          <a:xfrm>
            <a:off x="7570715" y="1620510"/>
            <a:ext cx="412418" cy="578589"/>
            <a:chOff x="0" y="0"/>
            <a:chExt cx="475488" cy="871728"/>
          </a:xfrm>
        </p:grpSpPr>
        <p:pic>
          <p:nvPicPr>
            <p:cNvPr id="39" name="Flèche vers le bas 79">
              <a:extLst>
                <a:ext uri="{FF2B5EF4-FFF2-40B4-BE49-F238E27FC236}">
                  <a16:creationId xmlns:a16="http://schemas.microsoft.com/office/drawing/2014/main" xmlns="" id="{76C941A5-C216-4F29-AC90-5E046C09D57C}"/>
                </a:ext>
              </a:extLst>
            </p:cNvPr>
            <p:cNvPicPr>
              <a:picLocks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475488" cy="8717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Text Box 75">
              <a:extLst>
                <a:ext uri="{FF2B5EF4-FFF2-40B4-BE49-F238E27FC236}">
                  <a16:creationId xmlns:a16="http://schemas.microsoft.com/office/drawing/2014/main" xmlns="" id="{74E1AF95-8C50-4A20-95E1-8D1E1173DA98}"/>
                </a:ext>
              </a:extLst>
            </p:cNvPr>
            <p:cNvSpPr txBox="1">
              <a:spLocks noChangeArrowheads="1"/>
            </p:cNvSpPr>
            <p:nvPr/>
          </p:nvSpPr>
          <p:spPr bwMode="auto">
            <a:xfrm>
              <a:off x="150767" y="36576"/>
              <a:ext cx="179615" cy="672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38" name="TextBox 75">
            <a:extLst>
              <a:ext uri="{FF2B5EF4-FFF2-40B4-BE49-F238E27FC236}">
                <a16:creationId xmlns:a16="http://schemas.microsoft.com/office/drawing/2014/main" xmlns="" id="{8491C282-0084-4850-BA0D-5F05ADD28C7D}"/>
              </a:ext>
            </a:extLst>
          </p:cNvPr>
          <p:cNvSpPr txBox="1">
            <a:spLocks noChangeArrowheads="1"/>
          </p:cNvSpPr>
          <p:nvPr/>
        </p:nvSpPr>
        <p:spPr bwMode="auto">
          <a:xfrm>
            <a:off x="5971273" y="1695362"/>
            <a:ext cx="1718408" cy="428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rPr>
              <a:t>API/</a:t>
            </a:r>
          </a:p>
          <a:p>
            <a:pPr eaLnBrk="1" hangingPunct="1"/>
            <a:r>
              <a:rPr lang="en-US" altLang="zh-CN">
                <a:latin typeface="Calibri" panose="020F0502020204030204" pitchFamily="34" charset="0"/>
              </a:rPr>
              <a:t>Rest Services/SOAP</a:t>
            </a:r>
            <a:endParaRPr lang="zh-CN" altLang="en-US">
              <a:latin typeface="Calibri" panose="020F0502020204030204" pitchFamily="34" charset="0"/>
            </a:endParaRPr>
          </a:p>
        </p:txBody>
      </p:sp>
      <p:sp>
        <p:nvSpPr>
          <p:cNvPr id="19" name="椭圆形标注 31">
            <a:extLst>
              <a:ext uri="{FF2B5EF4-FFF2-40B4-BE49-F238E27FC236}">
                <a16:creationId xmlns:a16="http://schemas.microsoft.com/office/drawing/2014/main" xmlns="" id="{656B7D29-64EE-4BB7-8C8A-499803FD52BE}"/>
              </a:ext>
            </a:extLst>
          </p:cNvPr>
          <p:cNvSpPr/>
          <p:nvPr/>
        </p:nvSpPr>
        <p:spPr bwMode="auto">
          <a:xfrm>
            <a:off x="679732" y="1813004"/>
            <a:ext cx="1057482" cy="612837"/>
          </a:xfrm>
          <a:prstGeom prst="wedgeEllipseCallout">
            <a:avLst>
              <a:gd name="adj1" fmla="val 88096"/>
              <a:gd name="adj2" fmla="val 102296"/>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r>
              <a:rPr lang="en-US" altLang="zh-CN" dirty="0">
                <a:solidFill>
                  <a:srgbClr val="FF0000"/>
                </a:solidFill>
                <a:latin typeface="微软雅黑" pitchFamily="34" charset="-122"/>
                <a:ea typeface="微软雅黑" pitchFamily="34" charset="-122"/>
              </a:rPr>
              <a:t>Not       SQL</a:t>
            </a:r>
            <a:endParaRPr lang="zh-CN" altLang="en-US" dirty="0">
              <a:solidFill>
                <a:srgbClr val="FF0000"/>
              </a:solidFill>
              <a:latin typeface="微软雅黑" pitchFamily="34" charset="-122"/>
              <a:ea typeface="微软雅黑" pitchFamily="34" charset="-122"/>
            </a:endParaRPr>
          </a:p>
        </p:txBody>
      </p:sp>
      <p:grpSp>
        <p:nvGrpSpPr>
          <p:cNvPr id="48" name="组合 47">
            <a:extLst>
              <a:ext uri="{FF2B5EF4-FFF2-40B4-BE49-F238E27FC236}">
                <a16:creationId xmlns:a16="http://schemas.microsoft.com/office/drawing/2014/main" xmlns="" id="{72F1BC4C-E815-4846-A894-7CD693FE73A9}"/>
              </a:ext>
            </a:extLst>
          </p:cNvPr>
          <p:cNvGrpSpPr/>
          <p:nvPr/>
        </p:nvGrpSpPr>
        <p:grpSpPr>
          <a:xfrm>
            <a:off x="1278697" y="3637236"/>
            <a:ext cx="1321852" cy="633105"/>
            <a:chOff x="948234" y="2860180"/>
            <a:chExt cx="1321852" cy="633105"/>
          </a:xfrm>
        </p:grpSpPr>
        <p:sp>
          <p:nvSpPr>
            <p:cNvPr id="49" name="圆角矩形 10">
              <a:extLst>
                <a:ext uri="{FF2B5EF4-FFF2-40B4-BE49-F238E27FC236}">
                  <a16:creationId xmlns:a16="http://schemas.microsoft.com/office/drawing/2014/main" xmlns="" id="{1547AF46-8E35-46D8-9418-BDEB68A12BA0}"/>
                </a:ext>
              </a:extLst>
            </p:cNvPr>
            <p:cNvSpPr>
              <a:spLocks noChangeArrowheads="1"/>
            </p:cNvSpPr>
            <p:nvPr/>
          </p:nvSpPr>
          <p:spPr bwMode="auto">
            <a:xfrm>
              <a:off x="1080419" y="2860180"/>
              <a:ext cx="1189667" cy="404608"/>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dirty="0">
                <a:solidFill>
                  <a:srgbClr val="FFFFFF"/>
                </a:solidFill>
                <a:latin typeface="微软雅黑" panose="020B0503020204020204" pitchFamily="34" charset="-122"/>
                <a:ea typeface="微软雅黑" panose="020B0503020204020204" pitchFamily="34" charset="-122"/>
              </a:endParaRPr>
            </a:p>
            <a:p>
              <a:pPr algn="ctr" eaLnBrk="1" hangingPunct="1"/>
              <a:r>
                <a:rPr lang="en-US" altLang="zh-CN" sz="1000" dirty="0">
                  <a:solidFill>
                    <a:srgbClr val="FFFFFF"/>
                  </a:solidFill>
                  <a:latin typeface="微软雅黑" panose="020B0503020204020204" pitchFamily="34" charset="-122"/>
                  <a:ea typeface="微软雅黑" panose="020B0503020204020204" pitchFamily="34" charset="-122"/>
                </a:rPr>
                <a:t>Simple Storage Service</a:t>
              </a:r>
            </a:p>
            <a:p>
              <a:pPr algn="ctr" eaLnBrk="1" hangingPunct="1"/>
              <a:endParaRPr lang="zh-CN" altLang="en-US" sz="1400" dirty="0">
                <a:solidFill>
                  <a:srgbClr val="FFFFFF"/>
                </a:solidFill>
                <a:latin typeface="微软雅黑" panose="020B0503020204020204" pitchFamily="34" charset="-122"/>
                <a:ea typeface="微软雅黑" panose="020B0503020204020204" pitchFamily="34" charset="-122"/>
              </a:endParaRPr>
            </a:p>
          </p:txBody>
        </p:sp>
        <p:pic>
          <p:nvPicPr>
            <p:cNvPr id="50" name="Picture 2" descr="\\eventsql\dvd\Online_ART\DVD_ART36\Artwork_Imagery\Icons - Illustrations\_ REAL VISTA STYLE\hard disk.png">
              <a:extLst>
                <a:ext uri="{FF2B5EF4-FFF2-40B4-BE49-F238E27FC236}">
                  <a16:creationId xmlns:a16="http://schemas.microsoft.com/office/drawing/2014/main" xmlns="" id="{BA7F6ABC-65F6-409B-9A40-DF22B36FA80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48234" y="3111488"/>
              <a:ext cx="498932" cy="381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 name="组合 50">
            <a:extLst>
              <a:ext uri="{FF2B5EF4-FFF2-40B4-BE49-F238E27FC236}">
                <a16:creationId xmlns:a16="http://schemas.microsoft.com/office/drawing/2014/main" xmlns="" id="{70646F1B-45EF-49CA-AE97-DD5F61523DB6}"/>
              </a:ext>
            </a:extLst>
          </p:cNvPr>
          <p:cNvGrpSpPr/>
          <p:nvPr/>
        </p:nvGrpSpPr>
        <p:grpSpPr>
          <a:xfrm>
            <a:off x="2752949" y="4079354"/>
            <a:ext cx="1321852" cy="633105"/>
            <a:chOff x="948234" y="2860180"/>
            <a:chExt cx="1321852" cy="633105"/>
          </a:xfrm>
        </p:grpSpPr>
        <p:sp>
          <p:nvSpPr>
            <p:cNvPr id="52" name="圆角矩形 10">
              <a:extLst>
                <a:ext uri="{FF2B5EF4-FFF2-40B4-BE49-F238E27FC236}">
                  <a16:creationId xmlns:a16="http://schemas.microsoft.com/office/drawing/2014/main" xmlns="" id="{99A112A2-EEB0-448B-8F8D-B2E97AEDA85E}"/>
                </a:ext>
              </a:extLst>
            </p:cNvPr>
            <p:cNvSpPr>
              <a:spLocks noChangeArrowheads="1"/>
            </p:cNvSpPr>
            <p:nvPr/>
          </p:nvSpPr>
          <p:spPr bwMode="auto">
            <a:xfrm>
              <a:off x="1080419" y="2860180"/>
              <a:ext cx="1189667" cy="404608"/>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dirty="0">
                <a:solidFill>
                  <a:srgbClr val="FFFFFF"/>
                </a:solidFill>
                <a:latin typeface="微软雅黑" panose="020B0503020204020204" pitchFamily="34" charset="-122"/>
                <a:ea typeface="微软雅黑" panose="020B0503020204020204" pitchFamily="34" charset="-122"/>
              </a:endParaRPr>
            </a:p>
            <a:p>
              <a:pPr algn="ctr" eaLnBrk="1" hangingPunct="1"/>
              <a:r>
                <a:rPr lang="en-US" altLang="zh-CN" sz="1000" dirty="0">
                  <a:solidFill>
                    <a:srgbClr val="FFFFFF"/>
                  </a:solidFill>
                  <a:latin typeface="微软雅黑" panose="020B0503020204020204" pitchFamily="34" charset="-122"/>
                  <a:ea typeface="微软雅黑" panose="020B0503020204020204" pitchFamily="34" charset="-122"/>
                </a:rPr>
                <a:t>Simple Storage Service</a:t>
              </a:r>
            </a:p>
            <a:p>
              <a:pPr algn="ctr" eaLnBrk="1" hangingPunct="1"/>
              <a:endParaRPr lang="zh-CN" altLang="en-US" sz="1400" dirty="0">
                <a:solidFill>
                  <a:srgbClr val="FFFFFF"/>
                </a:solidFill>
                <a:latin typeface="微软雅黑" panose="020B0503020204020204" pitchFamily="34" charset="-122"/>
                <a:ea typeface="微软雅黑" panose="020B0503020204020204" pitchFamily="34" charset="-122"/>
              </a:endParaRPr>
            </a:p>
          </p:txBody>
        </p:sp>
        <p:pic>
          <p:nvPicPr>
            <p:cNvPr id="53" name="Picture 2" descr="\\eventsql\dvd\Online_ART\DVD_ART36\Artwork_Imagery\Icons - Illustrations\_ REAL VISTA STYLE\hard disk.png">
              <a:extLst>
                <a:ext uri="{FF2B5EF4-FFF2-40B4-BE49-F238E27FC236}">
                  <a16:creationId xmlns:a16="http://schemas.microsoft.com/office/drawing/2014/main" xmlns="" id="{EAA9DA69-931C-407D-9EB5-2CB0AC63A2E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48234" y="3111488"/>
              <a:ext cx="498932" cy="381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4" name="组合 53">
            <a:extLst>
              <a:ext uri="{FF2B5EF4-FFF2-40B4-BE49-F238E27FC236}">
                <a16:creationId xmlns:a16="http://schemas.microsoft.com/office/drawing/2014/main" xmlns="" id="{7023700A-8A78-42B9-82EF-C136D8C4135A}"/>
              </a:ext>
            </a:extLst>
          </p:cNvPr>
          <p:cNvGrpSpPr/>
          <p:nvPr/>
        </p:nvGrpSpPr>
        <p:grpSpPr>
          <a:xfrm>
            <a:off x="4412289" y="3576656"/>
            <a:ext cx="1321852" cy="633105"/>
            <a:chOff x="948234" y="2860180"/>
            <a:chExt cx="1321852" cy="633105"/>
          </a:xfrm>
        </p:grpSpPr>
        <p:sp>
          <p:nvSpPr>
            <p:cNvPr id="55" name="圆角矩形 10">
              <a:extLst>
                <a:ext uri="{FF2B5EF4-FFF2-40B4-BE49-F238E27FC236}">
                  <a16:creationId xmlns:a16="http://schemas.microsoft.com/office/drawing/2014/main" xmlns="" id="{7E032A05-E8A7-483D-A799-8BC7058761FE}"/>
                </a:ext>
              </a:extLst>
            </p:cNvPr>
            <p:cNvSpPr>
              <a:spLocks noChangeArrowheads="1"/>
            </p:cNvSpPr>
            <p:nvPr/>
          </p:nvSpPr>
          <p:spPr bwMode="auto">
            <a:xfrm>
              <a:off x="1080419" y="2860180"/>
              <a:ext cx="1189667" cy="404608"/>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dirty="0">
                <a:solidFill>
                  <a:srgbClr val="FFFFFF"/>
                </a:solidFill>
                <a:latin typeface="微软雅黑" panose="020B0503020204020204" pitchFamily="34" charset="-122"/>
                <a:ea typeface="微软雅黑" panose="020B0503020204020204" pitchFamily="34" charset="-122"/>
              </a:endParaRPr>
            </a:p>
            <a:p>
              <a:pPr algn="ctr" eaLnBrk="1" hangingPunct="1"/>
              <a:r>
                <a:rPr lang="en-US" altLang="zh-CN" sz="1000" dirty="0">
                  <a:solidFill>
                    <a:srgbClr val="FFFFFF"/>
                  </a:solidFill>
                  <a:latin typeface="微软雅黑" panose="020B0503020204020204" pitchFamily="34" charset="-122"/>
                  <a:ea typeface="微软雅黑" panose="020B0503020204020204" pitchFamily="34" charset="-122"/>
                </a:rPr>
                <a:t>Simple Storage Service</a:t>
              </a:r>
            </a:p>
            <a:p>
              <a:pPr algn="ctr" eaLnBrk="1" hangingPunct="1"/>
              <a:endParaRPr lang="zh-CN" altLang="en-US" sz="1400" dirty="0">
                <a:solidFill>
                  <a:srgbClr val="FFFFFF"/>
                </a:solidFill>
                <a:latin typeface="微软雅黑" panose="020B0503020204020204" pitchFamily="34" charset="-122"/>
                <a:ea typeface="微软雅黑" panose="020B0503020204020204" pitchFamily="34" charset="-122"/>
              </a:endParaRPr>
            </a:p>
          </p:txBody>
        </p:sp>
        <p:pic>
          <p:nvPicPr>
            <p:cNvPr id="56" name="Picture 2" descr="\\eventsql\dvd\Online_ART\DVD_ART36\Artwork_Imagery\Icons - Illustrations\_ REAL VISTA STYLE\hard disk.png">
              <a:extLst>
                <a:ext uri="{FF2B5EF4-FFF2-40B4-BE49-F238E27FC236}">
                  <a16:creationId xmlns:a16="http://schemas.microsoft.com/office/drawing/2014/main" xmlns="" id="{2D15FFF6-B881-4025-AF3A-B1538DC7C1C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48234" y="3111488"/>
              <a:ext cx="498932" cy="381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7" name="组合 56">
            <a:extLst>
              <a:ext uri="{FF2B5EF4-FFF2-40B4-BE49-F238E27FC236}">
                <a16:creationId xmlns:a16="http://schemas.microsoft.com/office/drawing/2014/main" xmlns="" id="{E0222845-96CB-4A49-9CAF-5C2D4FCB971D}"/>
              </a:ext>
            </a:extLst>
          </p:cNvPr>
          <p:cNvGrpSpPr/>
          <p:nvPr/>
        </p:nvGrpSpPr>
        <p:grpSpPr>
          <a:xfrm>
            <a:off x="4433391" y="2749531"/>
            <a:ext cx="1321852" cy="633105"/>
            <a:chOff x="948234" y="2860180"/>
            <a:chExt cx="1321852" cy="633105"/>
          </a:xfrm>
        </p:grpSpPr>
        <p:sp>
          <p:nvSpPr>
            <p:cNvPr id="58" name="圆角矩形 10">
              <a:extLst>
                <a:ext uri="{FF2B5EF4-FFF2-40B4-BE49-F238E27FC236}">
                  <a16:creationId xmlns:a16="http://schemas.microsoft.com/office/drawing/2014/main" xmlns="" id="{87C18901-8327-448C-85E7-9CC99D81B085}"/>
                </a:ext>
              </a:extLst>
            </p:cNvPr>
            <p:cNvSpPr>
              <a:spLocks noChangeArrowheads="1"/>
            </p:cNvSpPr>
            <p:nvPr/>
          </p:nvSpPr>
          <p:spPr bwMode="auto">
            <a:xfrm>
              <a:off x="1080419" y="2860180"/>
              <a:ext cx="1189667" cy="404608"/>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dirty="0">
                <a:solidFill>
                  <a:srgbClr val="FFFFFF"/>
                </a:solidFill>
                <a:latin typeface="微软雅黑" panose="020B0503020204020204" pitchFamily="34" charset="-122"/>
                <a:ea typeface="微软雅黑" panose="020B0503020204020204" pitchFamily="34" charset="-122"/>
              </a:endParaRPr>
            </a:p>
            <a:p>
              <a:pPr algn="ctr" eaLnBrk="1" hangingPunct="1"/>
              <a:r>
                <a:rPr lang="en-US" altLang="zh-CN" sz="1000" dirty="0">
                  <a:solidFill>
                    <a:srgbClr val="FFFFFF"/>
                  </a:solidFill>
                  <a:latin typeface="微软雅黑" panose="020B0503020204020204" pitchFamily="34" charset="-122"/>
                  <a:ea typeface="微软雅黑" panose="020B0503020204020204" pitchFamily="34" charset="-122"/>
                </a:rPr>
                <a:t>Simple Storage Service</a:t>
              </a:r>
            </a:p>
            <a:p>
              <a:pPr algn="ctr" eaLnBrk="1" hangingPunct="1"/>
              <a:endParaRPr lang="zh-CN" altLang="en-US" sz="1400" dirty="0">
                <a:solidFill>
                  <a:srgbClr val="FFFFFF"/>
                </a:solidFill>
                <a:latin typeface="微软雅黑" panose="020B0503020204020204" pitchFamily="34" charset="-122"/>
                <a:ea typeface="微软雅黑" panose="020B0503020204020204" pitchFamily="34" charset="-122"/>
              </a:endParaRPr>
            </a:p>
          </p:txBody>
        </p:sp>
        <p:pic>
          <p:nvPicPr>
            <p:cNvPr id="59" name="Picture 2" descr="\\eventsql\dvd\Online_ART\DVD_ART36\Artwork_Imagery\Icons - Illustrations\_ REAL VISTA STYLE\hard disk.png">
              <a:extLst>
                <a:ext uri="{FF2B5EF4-FFF2-40B4-BE49-F238E27FC236}">
                  <a16:creationId xmlns:a16="http://schemas.microsoft.com/office/drawing/2014/main" xmlns="" id="{CDD18581-91D9-4E9E-BF98-3CED2DAB4EA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48234" y="3111488"/>
              <a:ext cx="498932" cy="381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 name="组合 59">
            <a:extLst>
              <a:ext uri="{FF2B5EF4-FFF2-40B4-BE49-F238E27FC236}">
                <a16:creationId xmlns:a16="http://schemas.microsoft.com/office/drawing/2014/main" xmlns="" id="{0F4986E1-D8FF-4585-91DC-361445AEEC37}"/>
              </a:ext>
            </a:extLst>
          </p:cNvPr>
          <p:cNvGrpSpPr/>
          <p:nvPr/>
        </p:nvGrpSpPr>
        <p:grpSpPr>
          <a:xfrm>
            <a:off x="2752305" y="2379003"/>
            <a:ext cx="1321852" cy="633105"/>
            <a:chOff x="948234" y="2860180"/>
            <a:chExt cx="1321852" cy="633105"/>
          </a:xfrm>
        </p:grpSpPr>
        <p:sp>
          <p:nvSpPr>
            <p:cNvPr id="61" name="圆角矩形 10">
              <a:extLst>
                <a:ext uri="{FF2B5EF4-FFF2-40B4-BE49-F238E27FC236}">
                  <a16:creationId xmlns:a16="http://schemas.microsoft.com/office/drawing/2014/main" xmlns="" id="{FFFA201C-1513-41E4-B8A7-A53B849D227D}"/>
                </a:ext>
              </a:extLst>
            </p:cNvPr>
            <p:cNvSpPr>
              <a:spLocks noChangeArrowheads="1"/>
            </p:cNvSpPr>
            <p:nvPr/>
          </p:nvSpPr>
          <p:spPr bwMode="auto">
            <a:xfrm>
              <a:off x="1080419" y="2860180"/>
              <a:ext cx="1189667" cy="404608"/>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dirty="0">
                <a:solidFill>
                  <a:srgbClr val="FFFFFF"/>
                </a:solidFill>
                <a:latin typeface="微软雅黑" panose="020B0503020204020204" pitchFamily="34" charset="-122"/>
                <a:ea typeface="微软雅黑" panose="020B0503020204020204" pitchFamily="34" charset="-122"/>
              </a:endParaRPr>
            </a:p>
            <a:p>
              <a:pPr algn="ctr" eaLnBrk="1" hangingPunct="1"/>
              <a:r>
                <a:rPr lang="en-US" altLang="zh-CN" sz="1000" dirty="0">
                  <a:solidFill>
                    <a:srgbClr val="FFFFFF"/>
                  </a:solidFill>
                  <a:latin typeface="微软雅黑" panose="020B0503020204020204" pitchFamily="34" charset="-122"/>
                  <a:ea typeface="微软雅黑" panose="020B0503020204020204" pitchFamily="34" charset="-122"/>
                </a:rPr>
                <a:t>Simple Storage Service</a:t>
              </a:r>
            </a:p>
            <a:p>
              <a:pPr algn="ctr" eaLnBrk="1" hangingPunct="1"/>
              <a:endParaRPr lang="zh-CN" altLang="en-US" sz="1400" dirty="0">
                <a:solidFill>
                  <a:srgbClr val="FFFFFF"/>
                </a:solidFill>
                <a:latin typeface="微软雅黑" panose="020B0503020204020204" pitchFamily="34" charset="-122"/>
                <a:ea typeface="微软雅黑" panose="020B0503020204020204" pitchFamily="34" charset="-122"/>
              </a:endParaRPr>
            </a:p>
          </p:txBody>
        </p:sp>
        <p:pic>
          <p:nvPicPr>
            <p:cNvPr id="62" name="Picture 2" descr="\\eventsql\dvd\Online_ART\DVD_ART36\Artwork_Imagery\Icons - Illustrations\_ REAL VISTA STYLE\hard disk.png">
              <a:extLst>
                <a:ext uri="{FF2B5EF4-FFF2-40B4-BE49-F238E27FC236}">
                  <a16:creationId xmlns:a16="http://schemas.microsoft.com/office/drawing/2014/main" xmlns="" id="{A094FD14-2AF7-480F-AE85-426DC5FB744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48234" y="3111488"/>
              <a:ext cx="498932" cy="381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4041087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8">
            <a:extLst>
              <a:ext uri="{FF2B5EF4-FFF2-40B4-BE49-F238E27FC236}">
                <a16:creationId xmlns:a16="http://schemas.microsoft.com/office/drawing/2014/main" xmlns="" id="{8382CC59-81AF-4BA9-9263-A86DCDE43383}"/>
              </a:ext>
            </a:extLst>
          </p:cNvPr>
          <p:cNvCxnSpPr>
            <a:cxnSpLocks noChangeShapeType="1"/>
          </p:cNvCxnSpPr>
          <p:nvPr/>
        </p:nvCxnSpPr>
        <p:spPr bwMode="auto">
          <a:xfrm>
            <a:off x="1102248" y="4692002"/>
            <a:ext cx="7395418" cy="0"/>
          </a:xfrm>
          <a:prstGeom prst="line">
            <a:avLst/>
          </a:prstGeom>
          <a:noFill/>
          <a:ln w="38100">
            <a:solidFill>
              <a:srgbClr val="4A7EBB"/>
            </a:solidFill>
            <a:round/>
            <a:headEnd/>
            <a:tailEnd/>
          </a:ln>
          <a:extLst>
            <a:ext uri="{909E8E84-426E-40DD-AFC4-6F175D3DCCD1}">
              <a14:hiddenFill xmlns:a14="http://schemas.microsoft.com/office/drawing/2010/main" xmlns="">
                <a:noFill/>
              </a14:hiddenFill>
            </a:ext>
          </a:extLst>
        </p:spPr>
      </p:cxnSp>
      <p:sp>
        <p:nvSpPr>
          <p:cNvPr id="63" name="云形标注 60">
            <a:extLst>
              <a:ext uri="{FF2B5EF4-FFF2-40B4-BE49-F238E27FC236}">
                <a16:creationId xmlns:a16="http://schemas.microsoft.com/office/drawing/2014/main" xmlns="" id="{EEF4A538-C0DF-4253-9D7B-422863046550}"/>
              </a:ext>
            </a:extLst>
          </p:cNvPr>
          <p:cNvSpPr>
            <a:spLocks noChangeArrowheads="1"/>
          </p:cNvSpPr>
          <p:nvPr/>
        </p:nvSpPr>
        <p:spPr bwMode="auto">
          <a:xfrm>
            <a:off x="6783328" y="3705544"/>
            <a:ext cx="1630536" cy="926258"/>
          </a:xfrm>
          <a:prstGeom prst="cloudCallout">
            <a:avLst>
              <a:gd name="adj1" fmla="val -78625"/>
              <a:gd name="adj2" fmla="val -44579"/>
            </a:avLst>
          </a:prstGeom>
          <a:solidFill>
            <a:schemeClr val="accent1"/>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latin typeface="微软雅黑" panose="020B0503020204020204" pitchFamily="34" charset="-122"/>
                <a:ea typeface="微软雅黑" panose="020B0503020204020204" pitchFamily="34" charset="-122"/>
              </a:rPr>
              <a:t>Distribute Simple Storage Services</a:t>
            </a:r>
            <a:r>
              <a:rPr lang="zh-CN" altLang="en-US" sz="1000">
                <a:latin typeface="微软雅黑" panose="020B0503020204020204" pitchFamily="34" charset="-122"/>
                <a:ea typeface="微软雅黑" panose="020B0503020204020204" pitchFamily="34" charset="-122"/>
              </a:rPr>
              <a:t>（</a:t>
            </a:r>
            <a:r>
              <a:rPr lang="en-US" altLang="zh-CN" sz="1000">
                <a:latin typeface="微软雅黑" panose="020B0503020204020204" pitchFamily="34" charset="-122"/>
                <a:ea typeface="微软雅黑" panose="020B0503020204020204" pitchFamily="34" charset="-122"/>
              </a:rPr>
              <a:t>DS3</a:t>
            </a:r>
            <a:r>
              <a:rPr lang="zh-CN" altLang="en-US" sz="1000">
                <a:latin typeface="微软雅黑" panose="020B0503020204020204" pitchFamily="34" charset="-122"/>
                <a:ea typeface="微软雅黑" panose="020B0503020204020204" pitchFamily="34" charset="-122"/>
              </a:rPr>
              <a:t>）</a:t>
            </a:r>
          </a:p>
        </p:txBody>
      </p:sp>
      <p:grpSp>
        <p:nvGrpSpPr>
          <p:cNvPr id="71" name="Group 65">
            <a:extLst>
              <a:ext uri="{FF2B5EF4-FFF2-40B4-BE49-F238E27FC236}">
                <a16:creationId xmlns:a16="http://schemas.microsoft.com/office/drawing/2014/main" xmlns="" id="{DFEDC191-7C91-4F6D-A743-6066676C4396}"/>
              </a:ext>
            </a:extLst>
          </p:cNvPr>
          <p:cNvGrpSpPr>
            <a:grpSpLocks/>
          </p:cNvGrpSpPr>
          <p:nvPr/>
        </p:nvGrpSpPr>
        <p:grpSpPr bwMode="auto">
          <a:xfrm>
            <a:off x="1036767" y="720453"/>
            <a:ext cx="7242580" cy="316734"/>
            <a:chOff x="0" y="0"/>
            <a:chExt cx="8955024" cy="487680"/>
          </a:xfrm>
        </p:grpSpPr>
        <p:pic>
          <p:nvPicPr>
            <p:cNvPr id="87" name="Rectangle à coins arrondis 8">
              <a:extLst>
                <a:ext uri="{FF2B5EF4-FFF2-40B4-BE49-F238E27FC236}">
                  <a16:creationId xmlns:a16="http://schemas.microsoft.com/office/drawing/2014/main" xmlns="" id="{8497BDD7-E1A6-474F-BED9-BFDBA91E1D6C}"/>
                </a:ext>
              </a:extLst>
            </p:cNvPr>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8955024" cy="487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8" name="Text Box 67">
              <a:extLst>
                <a:ext uri="{FF2B5EF4-FFF2-40B4-BE49-F238E27FC236}">
                  <a16:creationId xmlns:a16="http://schemas.microsoft.com/office/drawing/2014/main" xmlns="" id="{4686DDA1-C602-4731-8ACA-C69CF4C3D24D}"/>
                </a:ext>
              </a:extLst>
            </p:cNvPr>
            <p:cNvSpPr txBox="1">
              <a:spLocks noChangeArrowheads="1"/>
            </p:cNvSpPr>
            <p:nvPr/>
          </p:nvSpPr>
          <p:spPr bwMode="auto">
            <a:xfrm>
              <a:off x="70924" y="43492"/>
              <a:ext cx="8819272" cy="3610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上层的应用或者服务</a:t>
              </a:r>
              <a:endParaRPr lang="fr-FR" altLang="en-US" sz="1600">
                <a:latin typeface="微软雅黑" panose="020B0503020204020204" pitchFamily="34" charset="-122"/>
                <a:ea typeface="微软雅黑" panose="020B0503020204020204" pitchFamily="34" charset="-122"/>
              </a:endParaRPr>
            </a:p>
          </p:txBody>
        </p:sp>
      </p:grpSp>
      <p:sp>
        <p:nvSpPr>
          <p:cNvPr id="72" name="圆角矩形 73">
            <a:extLst>
              <a:ext uri="{FF2B5EF4-FFF2-40B4-BE49-F238E27FC236}">
                <a16:creationId xmlns:a16="http://schemas.microsoft.com/office/drawing/2014/main" xmlns="" id="{2A3E9E03-2D0D-49E7-8EF8-949A89BE70CC}"/>
              </a:ext>
            </a:extLst>
          </p:cNvPr>
          <p:cNvSpPr>
            <a:spLocks noChangeArrowheads="1"/>
          </p:cNvSpPr>
          <p:nvPr/>
        </p:nvSpPr>
        <p:spPr bwMode="auto">
          <a:xfrm>
            <a:off x="7018582" y="2454655"/>
            <a:ext cx="1109313" cy="395918"/>
          </a:xfrm>
          <a:prstGeom prst="roundRect">
            <a:avLst>
              <a:gd name="adj" fmla="val 16667"/>
            </a:avLst>
          </a:prstGeom>
          <a:solidFill>
            <a:srgbClr val="558ED5"/>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solidFill>
                  <a:srgbClr val="FFFFFF"/>
                </a:solidFill>
                <a:latin typeface="微软雅黑" panose="020B0503020204020204" pitchFamily="34" charset="-122"/>
                <a:ea typeface="微软雅黑" panose="020B0503020204020204" pitchFamily="34" charset="-122"/>
              </a:rPr>
              <a:t>Index Service</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nvGrpSpPr>
          <p:cNvPr id="73" name="Group 73">
            <a:extLst>
              <a:ext uri="{FF2B5EF4-FFF2-40B4-BE49-F238E27FC236}">
                <a16:creationId xmlns:a16="http://schemas.microsoft.com/office/drawing/2014/main" xmlns="" id="{0A272D64-E9AC-4F35-A5E3-FEC98E2CCCE9}"/>
              </a:ext>
            </a:extLst>
          </p:cNvPr>
          <p:cNvGrpSpPr>
            <a:grpSpLocks/>
          </p:cNvGrpSpPr>
          <p:nvPr/>
        </p:nvGrpSpPr>
        <p:grpSpPr bwMode="auto">
          <a:xfrm>
            <a:off x="4178499" y="1099628"/>
            <a:ext cx="384562" cy="566162"/>
            <a:chOff x="0" y="0"/>
            <a:chExt cx="475488" cy="871728"/>
          </a:xfrm>
        </p:grpSpPr>
        <p:pic>
          <p:nvPicPr>
            <p:cNvPr id="85" name="Flèche vers le bas 79">
              <a:extLst>
                <a:ext uri="{FF2B5EF4-FFF2-40B4-BE49-F238E27FC236}">
                  <a16:creationId xmlns:a16="http://schemas.microsoft.com/office/drawing/2014/main" xmlns="" id="{9676A128-3C88-4C05-A737-7FAEDE31F912}"/>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475488" cy="8717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6" name="Text Box 75">
              <a:extLst>
                <a:ext uri="{FF2B5EF4-FFF2-40B4-BE49-F238E27FC236}">
                  <a16:creationId xmlns:a16="http://schemas.microsoft.com/office/drawing/2014/main" xmlns="" id="{DF17E278-0374-47E2-AA50-54E587EE71D5}"/>
                </a:ext>
              </a:extLst>
            </p:cNvPr>
            <p:cNvSpPr txBox="1">
              <a:spLocks noChangeArrowheads="1"/>
            </p:cNvSpPr>
            <p:nvPr/>
          </p:nvSpPr>
          <p:spPr bwMode="auto">
            <a:xfrm>
              <a:off x="150767" y="36576"/>
              <a:ext cx="179615" cy="672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74" name="椭圆形标注 28">
            <a:extLst>
              <a:ext uri="{FF2B5EF4-FFF2-40B4-BE49-F238E27FC236}">
                <a16:creationId xmlns:a16="http://schemas.microsoft.com/office/drawing/2014/main" xmlns="" id="{1460D71B-4861-4944-8091-72237BA7CFB4}"/>
              </a:ext>
            </a:extLst>
          </p:cNvPr>
          <p:cNvSpPr/>
          <p:nvPr/>
        </p:nvSpPr>
        <p:spPr bwMode="auto">
          <a:xfrm>
            <a:off x="1036767" y="1908206"/>
            <a:ext cx="986056" cy="494897"/>
          </a:xfrm>
          <a:prstGeom prst="wedgeEllipseCallout">
            <a:avLst>
              <a:gd name="adj1" fmla="val 88096"/>
              <a:gd name="adj2" fmla="val 102296"/>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r>
              <a:rPr lang="en-US" altLang="zh-CN" dirty="0">
                <a:solidFill>
                  <a:srgbClr val="FF0000"/>
                </a:solidFill>
                <a:latin typeface="微软雅黑" pitchFamily="34" charset="-122"/>
                <a:ea typeface="微软雅黑" pitchFamily="34" charset="-122"/>
              </a:rPr>
              <a:t>HDFS</a:t>
            </a:r>
            <a:endParaRPr lang="zh-CN" altLang="en-US" dirty="0">
              <a:solidFill>
                <a:srgbClr val="FF0000"/>
              </a:solidFill>
              <a:latin typeface="微软雅黑" pitchFamily="34" charset="-122"/>
              <a:ea typeface="微软雅黑" pitchFamily="34" charset="-122"/>
            </a:endParaRPr>
          </a:p>
        </p:txBody>
      </p:sp>
      <p:sp>
        <p:nvSpPr>
          <p:cNvPr id="75" name="椭圆形标注 29">
            <a:extLst>
              <a:ext uri="{FF2B5EF4-FFF2-40B4-BE49-F238E27FC236}">
                <a16:creationId xmlns:a16="http://schemas.microsoft.com/office/drawing/2014/main" xmlns="" id="{6586C0B3-3933-45CB-9BB3-957D1E213A54}"/>
              </a:ext>
            </a:extLst>
          </p:cNvPr>
          <p:cNvSpPr/>
          <p:nvPr/>
        </p:nvSpPr>
        <p:spPr bwMode="auto">
          <a:xfrm>
            <a:off x="5658903" y="2007185"/>
            <a:ext cx="986056" cy="494897"/>
          </a:xfrm>
          <a:prstGeom prst="wedgeEllipseCallout">
            <a:avLst>
              <a:gd name="adj1" fmla="val 88096"/>
              <a:gd name="adj2" fmla="val 102296"/>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r>
              <a:rPr lang="en-US" altLang="zh-CN" dirty="0">
                <a:solidFill>
                  <a:srgbClr val="FF0000"/>
                </a:solidFill>
                <a:latin typeface="微软雅黑" pitchFamily="34" charset="-122"/>
                <a:ea typeface="微软雅黑" pitchFamily="34" charset="-122"/>
              </a:rPr>
              <a:t>RDB</a:t>
            </a:r>
            <a:endParaRPr lang="zh-CN" altLang="en-US" dirty="0">
              <a:solidFill>
                <a:srgbClr val="FF0000"/>
              </a:solidFill>
              <a:latin typeface="微软雅黑" pitchFamily="34" charset="-122"/>
              <a:ea typeface="微软雅黑" pitchFamily="34" charset="-122"/>
            </a:endParaRPr>
          </a:p>
        </p:txBody>
      </p:sp>
      <p:grpSp>
        <p:nvGrpSpPr>
          <p:cNvPr id="76" name="Group 73">
            <a:extLst>
              <a:ext uri="{FF2B5EF4-FFF2-40B4-BE49-F238E27FC236}">
                <a16:creationId xmlns:a16="http://schemas.microsoft.com/office/drawing/2014/main" xmlns="" id="{742BBA6A-44D2-4F5B-B8EB-55EB934D8D72}"/>
              </a:ext>
            </a:extLst>
          </p:cNvPr>
          <p:cNvGrpSpPr>
            <a:grpSpLocks/>
          </p:cNvGrpSpPr>
          <p:nvPr/>
        </p:nvGrpSpPr>
        <p:grpSpPr bwMode="auto">
          <a:xfrm>
            <a:off x="7507758" y="1017391"/>
            <a:ext cx="384562" cy="1237243"/>
            <a:chOff x="0" y="0"/>
            <a:chExt cx="475488" cy="871728"/>
          </a:xfrm>
        </p:grpSpPr>
        <p:pic>
          <p:nvPicPr>
            <p:cNvPr id="83" name="Flèche vers le bas 79">
              <a:extLst>
                <a:ext uri="{FF2B5EF4-FFF2-40B4-BE49-F238E27FC236}">
                  <a16:creationId xmlns:a16="http://schemas.microsoft.com/office/drawing/2014/main" xmlns="" id="{0444A943-7FCB-41E6-B843-7A4E190D559E}"/>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475488" cy="8717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4" name="Text Box 75">
              <a:extLst>
                <a:ext uri="{FF2B5EF4-FFF2-40B4-BE49-F238E27FC236}">
                  <a16:creationId xmlns:a16="http://schemas.microsoft.com/office/drawing/2014/main" xmlns="" id="{3DF726B7-D6A6-44B9-8BDF-FD1E4FAADDBF}"/>
                </a:ext>
              </a:extLst>
            </p:cNvPr>
            <p:cNvSpPr txBox="1">
              <a:spLocks noChangeArrowheads="1"/>
            </p:cNvSpPr>
            <p:nvPr/>
          </p:nvSpPr>
          <p:spPr bwMode="auto">
            <a:xfrm>
              <a:off x="150767" y="36576"/>
              <a:ext cx="179615" cy="672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77" name="TextBox 33">
            <a:extLst>
              <a:ext uri="{FF2B5EF4-FFF2-40B4-BE49-F238E27FC236}">
                <a16:creationId xmlns:a16="http://schemas.microsoft.com/office/drawing/2014/main" xmlns="" id="{B5E217B6-8C58-43BE-97CC-8C1355542AAD}"/>
              </a:ext>
            </a:extLst>
          </p:cNvPr>
          <p:cNvSpPr txBox="1">
            <a:spLocks noChangeArrowheads="1"/>
          </p:cNvSpPr>
          <p:nvPr/>
        </p:nvSpPr>
        <p:spPr bwMode="auto">
          <a:xfrm>
            <a:off x="6583331" y="1314329"/>
            <a:ext cx="86279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业务元数据信息</a:t>
            </a:r>
          </a:p>
        </p:txBody>
      </p:sp>
      <p:sp>
        <p:nvSpPr>
          <p:cNvPr id="78" name="TextBox 34">
            <a:extLst>
              <a:ext uri="{FF2B5EF4-FFF2-40B4-BE49-F238E27FC236}">
                <a16:creationId xmlns:a16="http://schemas.microsoft.com/office/drawing/2014/main" xmlns="" id="{455C250E-82AF-4749-B914-0FDC6294422E}"/>
              </a:ext>
            </a:extLst>
          </p:cNvPr>
          <p:cNvSpPr txBox="1">
            <a:spLocks noChangeArrowheads="1"/>
          </p:cNvSpPr>
          <p:nvPr/>
        </p:nvSpPr>
        <p:spPr bwMode="auto">
          <a:xfrm>
            <a:off x="3000476" y="1116371"/>
            <a:ext cx="1056087" cy="692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文件元数据信息和文件数据块</a:t>
            </a:r>
          </a:p>
        </p:txBody>
      </p:sp>
      <p:grpSp>
        <p:nvGrpSpPr>
          <p:cNvPr id="9" name="组合 8">
            <a:extLst>
              <a:ext uri="{FF2B5EF4-FFF2-40B4-BE49-F238E27FC236}">
                <a16:creationId xmlns:a16="http://schemas.microsoft.com/office/drawing/2014/main" xmlns="" id="{8580AD13-F91C-4FF7-8C30-023AE69E94B5}"/>
              </a:ext>
            </a:extLst>
          </p:cNvPr>
          <p:cNvGrpSpPr/>
          <p:nvPr/>
        </p:nvGrpSpPr>
        <p:grpSpPr>
          <a:xfrm>
            <a:off x="1092770" y="2799021"/>
            <a:ext cx="1607966" cy="661437"/>
            <a:chOff x="1092770" y="2799021"/>
            <a:chExt cx="1607966" cy="661437"/>
          </a:xfrm>
        </p:grpSpPr>
        <p:sp>
          <p:nvSpPr>
            <p:cNvPr id="79" name="圆角矩形 13">
              <a:extLst>
                <a:ext uri="{FF2B5EF4-FFF2-40B4-BE49-F238E27FC236}">
                  <a16:creationId xmlns:a16="http://schemas.microsoft.com/office/drawing/2014/main" xmlns="" id="{0CE27E1E-0771-4C7C-B2A6-7B6E4DD14612}"/>
                </a:ext>
              </a:extLst>
            </p:cNvPr>
            <p:cNvSpPr>
              <a:spLocks noChangeArrowheads="1"/>
            </p:cNvSpPr>
            <p:nvPr/>
          </p:nvSpPr>
          <p:spPr bwMode="auto">
            <a:xfrm>
              <a:off x="1287133" y="2799021"/>
              <a:ext cx="1413603" cy="445407"/>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微软雅黑" panose="020B0503020204020204" pitchFamily="34" charset="-122"/>
                  <a:ea typeface="微软雅黑" panose="020B0503020204020204" pitchFamily="34" charset="-122"/>
                </a:rPr>
                <a:t>Simple Storage Service(Data Node)</a:t>
              </a:r>
              <a:endParaRPr lang="zh-CN" altLang="en-US" sz="1000" dirty="0">
                <a:latin typeface="微软雅黑" panose="020B0503020204020204" pitchFamily="34" charset="-122"/>
                <a:ea typeface="微软雅黑" panose="020B0503020204020204" pitchFamily="34" charset="-122"/>
              </a:endParaRPr>
            </a:p>
          </p:txBody>
        </p:sp>
        <p:pic>
          <p:nvPicPr>
            <p:cNvPr id="66" name="Picture 2" descr="\\eventsql\dvd\Online_ART\DVD_ART36\Artwork_Imagery\Icons - Illustrations\_ REAL VISTA STYLE\hard disk.png">
              <a:extLst>
                <a:ext uri="{FF2B5EF4-FFF2-40B4-BE49-F238E27FC236}">
                  <a16:creationId xmlns:a16="http://schemas.microsoft.com/office/drawing/2014/main" xmlns="" id="{C9E4CB93-5E0E-4594-979C-5245325FE325}"/>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92770" y="3086861"/>
              <a:ext cx="465232" cy="373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9" name="组合 88">
            <a:extLst>
              <a:ext uri="{FF2B5EF4-FFF2-40B4-BE49-F238E27FC236}">
                <a16:creationId xmlns:a16="http://schemas.microsoft.com/office/drawing/2014/main" xmlns="" id="{98FBB1D3-1839-40A6-B3A9-890C5ED9FC57}"/>
              </a:ext>
            </a:extLst>
          </p:cNvPr>
          <p:cNvGrpSpPr/>
          <p:nvPr/>
        </p:nvGrpSpPr>
        <p:grpSpPr>
          <a:xfrm>
            <a:off x="1399542" y="3557075"/>
            <a:ext cx="1607966" cy="661437"/>
            <a:chOff x="1092770" y="2799021"/>
            <a:chExt cx="1607966" cy="661437"/>
          </a:xfrm>
        </p:grpSpPr>
        <p:sp>
          <p:nvSpPr>
            <p:cNvPr id="90" name="圆角矩形 13">
              <a:extLst>
                <a:ext uri="{FF2B5EF4-FFF2-40B4-BE49-F238E27FC236}">
                  <a16:creationId xmlns:a16="http://schemas.microsoft.com/office/drawing/2014/main" xmlns="" id="{D13A28B3-C85E-405B-B106-DEE69E804EE8}"/>
                </a:ext>
              </a:extLst>
            </p:cNvPr>
            <p:cNvSpPr>
              <a:spLocks noChangeArrowheads="1"/>
            </p:cNvSpPr>
            <p:nvPr/>
          </p:nvSpPr>
          <p:spPr bwMode="auto">
            <a:xfrm>
              <a:off x="1287133" y="2799021"/>
              <a:ext cx="1413603" cy="445407"/>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微软雅黑" panose="020B0503020204020204" pitchFamily="34" charset="-122"/>
                  <a:ea typeface="微软雅黑" panose="020B0503020204020204" pitchFamily="34" charset="-122"/>
                </a:rPr>
                <a:t>Simple Storage Service(Data Node)</a:t>
              </a:r>
              <a:endParaRPr lang="zh-CN" altLang="en-US" sz="1000" dirty="0">
                <a:latin typeface="微软雅黑" panose="020B0503020204020204" pitchFamily="34" charset="-122"/>
                <a:ea typeface="微软雅黑" panose="020B0503020204020204" pitchFamily="34" charset="-122"/>
              </a:endParaRPr>
            </a:p>
          </p:txBody>
        </p:sp>
        <p:pic>
          <p:nvPicPr>
            <p:cNvPr id="91" name="Picture 2" descr="\\eventsql\dvd\Online_ART\DVD_ART36\Artwork_Imagery\Icons - Illustrations\_ REAL VISTA STYLE\hard disk.png">
              <a:extLst>
                <a:ext uri="{FF2B5EF4-FFF2-40B4-BE49-F238E27FC236}">
                  <a16:creationId xmlns:a16="http://schemas.microsoft.com/office/drawing/2014/main" xmlns="" id="{0E814414-488F-4489-AF2E-26E5F3AE558F}"/>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92770" y="3086861"/>
              <a:ext cx="465232" cy="373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92" name="组合 91">
            <a:extLst>
              <a:ext uri="{FF2B5EF4-FFF2-40B4-BE49-F238E27FC236}">
                <a16:creationId xmlns:a16="http://schemas.microsoft.com/office/drawing/2014/main" xmlns="" id="{F8E46051-53C4-43F9-8E33-9B3B8B62E415}"/>
              </a:ext>
            </a:extLst>
          </p:cNvPr>
          <p:cNvGrpSpPr/>
          <p:nvPr/>
        </p:nvGrpSpPr>
        <p:grpSpPr>
          <a:xfrm>
            <a:off x="2700736" y="4096929"/>
            <a:ext cx="1607966" cy="661437"/>
            <a:chOff x="1092770" y="2799021"/>
            <a:chExt cx="1607966" cy="661437"/>
          </a:xfrm>
        </p:grpSpPr>
        <p:sp>
          <p:nvSpPr>
            <p:cNvPr id="93" name="圆角矩形 13">
              <a:extLst>
                <a:ext uri="{FF2B5EF4-FFF2-40B4-BE49-F238E27FC236}">
                  <a16:creationId xmlns:a16="http://schemas.microsoft.com/office/drawing/2014/main" xmlns="" id="{ABDA9428-DB7D-4922-A6F9-BF4DDEECA8ED}"/>
                </a:ext>
              </a:extLst>
            </p:cNvPr>
            <p:cNvSpPr>
              <a:spLocks noChangeArrowheads="1"/>
            </p:cNvSpPr>
            <p:nvPr/>
          </p:nvSpPr>
          <p:spPr bwMode="auto">
            <a:xfrm>
              <a:off x="1287133" y="2799021"/>
              <a:ext cx="1413603" cy="445407"/>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微软雅黑" panose="020B0503020204020204" pitchFamily="34" charset="-122"/>
                  <a:ea typeface="微软雅黑" panose="020B0503020204020204" pitchFamily="34" charset="-122"/>
                </a:rPr>
                <a:t>Simple Storage Service(Data Node)</a:t>
              </a:r>
              <a:endParaRPr lang="zh-CN" altLang="en-US" sz="1000" dirty="0">
                <a:latin typeface="微软雅黑" panose="020B0503020204020204" pitchFamily="34" charset="-122"/>
                <a:ea typeface="微软雅黑" panose="020B0503020204020204" pitchFamily="34" charset="-122"/>
              </a:endParaRPr>
            </a:p>
          </p:txBody>
        </p:sp>
        <p:pic>
          <p:nvPicPr>
            <p:cNvPr id="94" name="Picture 2" descr="\\eventsql\dvd\Online_ART\DVD_ART36\Artwork_Imagery\Icons - Illustrations\_ REAL VISTA STYLE\hard disk.png">
              <a:extLst>
                <a:ext uri="{FF2B5EF4-FFF2-40B4-BE49-F238E27FC236}">
                  <a16:creationId xmlns:a16="http://schemas.microsoft.com/office/drawing/2014/main" xmlns="" id="{4FA6DB40-1461-4BF7-B29A-51C19F0794FC}"/>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92770" y="3086861"/>
              <a:ext cx="465232" cy="373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95" name="组合 94">
            <a:extLst>
              <a:ext uri="{FF2B5EF4-FFF2-40B4-BE49-F238E27FC236}">
                <a16:creationId xmlns:a16="http://schemas.microsoft.com/office/drawing/2014/main" xmlns="" id="{2B4AAAF8-B5BD-4950-AA58-42907763B0BD}"/>
              </a:ext>
            </a:extLst>
          </p:cNvPr>
          <p:cNvGrpSpPr/>
          <p:nvPr/>
        </p:nvGrpSpPr>
        <p:grpSpPr>
          <a:xfrm>
            <a:off x="4091435" y="3507236"/>
            <a:ext cx="1607966" cy="661437"/>
            <a:chOff x="1092770" y="2799021"/>
            <a:chExt cx="1607966" cy="661437"/>
          </a:xfrm>
        </p:grpSpPr>
        <p:sp>
          <p:nvSpPr>
            <p:cNvPr id="96" name="圆角矩形 13">
              <a:extLst>
                <a:ext uri="{FF2B5EF4-FFF2-40B4-BE49-F238E27FC236}">
                  <a16:creationId xmlns:a16="http://schemas.microsoft.com/office/drawing/2014/main" xmlns="" id="{69183899-CC40-4687-860E-754C06913F1A}"/>
                </a:ext>
              </a:extLst>
            </p:cNvPr>
            <p:cNvSpPr>
              <a:spLocks noChangeArrowheads="1"/>
            </p:cNvSpPr>
            <p:nvPr/>
          </p:nvSpPr>
          <p:spPr bwMode="auto">
            <a:xfrm>
              <a:off x="1287133" y="2799021"/>
              <a:ext cx="1413603" cy="445407"/>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微软雅黑" panose="020B0503020204020204" pitchFamily="34" charset="-122"/>
                  <a:ea typeface="微软雅黑" panose="020B0503020204020204" pitchFamily="34" charset="-122"/>
                </a:rPr>
                <a:t>Simple Storage Service(Data Node)</a:t>
              </a:r>
              <a:endParaRPr lang="zh-CN" altLang="en-US" sz="1000" dirty="0">
                <a:latin typeface="微软雅黑" panose="020B0503020204020204" pitchFamily="34" charset="-122"/>
                <a:ea typeface="微软雅黑" panose="020B0503020204020204" pitchFamily="34" charset="-122"/>
              </a:endParaRPr>
            </a:p>
          </p:txBody>
        </p:sp>
        <p:pic>
          <p:nvPicPr>
            <p:cNvPr id="97" name="Picture 2" descr="\\eventsql\dvd\Online_ART\DVD_ART36\Artwork_Imagery\Icons - Illustrations\_ REAL VISTA STYLE\hard disk.png">
              <a:extLst>
                <a:ext uri="{FF2B5EF4-FFF2-40B4-BE49-F238E27FC236}">
                  <a16:creationId xmlns:a16="http://schemas.microsoft.com/office/drawing/2014/main" xmlns="" id="{08F66058-FFFD-4D3D-955F-CC405B82933A}"/>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92770" y="3086861"/>
              <a:ext cx="465232" cy="373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98" name="组合 97">
            <a:extLst>
              <a:ext uri="{FF2B5EF4-FFF2-40B4-BE49-F238E27FC236}">
                <a16:creationId xmlns:a16="http://schemas.microsoft.com/office/drawing/2014/main" xmlns="" id="{3522AABF-7C87-4D75-9257-D0EE14F5FFCC}"/>
              </a:ext>
            </a:extLst>
          </p:cNvPr>
          <p:cNvGrpSpPr/>
          <p:nvPr/>
        </p:nvGrpSpPr>
        <p:grpSpPr>
          <a:xfrm>
            <a:off x="4312196" y="2799280"/>
            <a:ext cx="1607966" cy="661437"/>
            <a:chOff x="1092770" y="2799021"/>
            <a:chExt cx="1607966" cy="661437"/>
          </a:xfrm>
        </p:grpSpPr>
        <p:sp>
          <p:nvSpPr>
            <p:cNvPr id="99" name="圆角矩形 13">
              <a:extLst>
                <a:ext uri="{FF2B5EF4-FFF2-40B4-BE49-F238E27FC236}">
                  <a16:creationId xmlns:a16="http://schemas.microsoft.com/office/drawing/2014/main" xmlns="" id="{CE422A2B-AA5D-45EB-939D-9B34626E90C1}"/>
                </a:ext>
              </a:extLst>
            </p:cNvPr>
            <p:cNvSpPr>
              <a:spLocks noChangeArrowheads="1"/>
            </p:cNvSpPr>
            <p:nvPr/>
          </p:nvSpPr>
          <p:spPr bwMode="auto">
            <a:xfrm>
              <a:off x="1287133" y="2799021"/>
              <a:ext cx="1413603" cy="445407"/>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微软雅黑" panose="020B0503020204020204" pitchFamily="34" charset="-122"/>
                  <a:ea typeface="微软雅黑" panose="020B0503020204020204" pitchFamily="34" charset="-122"/>
                </a:rPr>
                <a:t>Simple Storage Service(Data Node)</a:t>
              </a:r>
              <a:endParaRPr lang="zh-CN" altLang="en-US" sz="1000" dirty="0">
                <a:latin typeface="微软雅黑" panose="020B0503020204020204" pitchFamily="34" charset="-122"/>
                <a:ea typeface="微软雅黑" panose="020B0503020204020204" pitchFamily="34" charset="-122"/>
              </a:endParaRPr>
            </a:p>
          </p:txBody>
        </p:sp>
        <p:pic>
          <p:nvPicPr>
            <p:cNvPr id="100" name="Picture 2" descr="\\eventsql\dvd\Online_ART\DVD_ART36\Artwork_Imagery\Icons - Illustrations\_ REAL VISTA STYLE\hard disk.png">
              <a:extLst>
                <a:ext uri="{FF2B5EF4-FFF2-40B4-BE49-F238E27FC236}">
                  <a16:creationId xmlns:a16="http://schemas.microsoft.com/office/drawing/2014/main" xmlns="" id="{1D2E8E9D-B866-4257-8ECA-53E892969B7A}"/>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92770" y="3086861"/>
              <a:ext cx="465232" cy="373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1" name="组合 100">
            <a:extLst>
              <a:ext uri="{FF2B5EF4-FFF2-40B4-BE49-F238E27FC236}">
                <a16:creationId xmlns:a16="http://schemas.microsoft.com/office/drawing/2014/main" xmlns="" id="{C5DFDE27-0435-4F45-BB3B-770F570CA12D}"/>
              </a:ext>
            </a:extLst>
          </p:cNvPr>
          <p:cNvGrpSpPr/>
          <p:nvPr/>
        </p:nvGrpSpPr>
        <p:grpSpPr>
          <a:xfrm>
            <a:off x="2806113" y="2236339"/>
            <a:ext cx="1689245" cy="661437"/>
            <a:chOff x="1092770" y="2799021"/>
            <a:chExt cx="1689245" cy="661437"/>
          </a:xfrm>
        </p:grpSpPr>
        <p:sp>
          <p:nvSpPr>
            <p:cNvPr id="102" name="圆角矩形 13">
              <a:extLst>
                <a:ext uri="{FF2B5EF4-FFF2-40B4-BE49-F238E27FC236}">
                  <a16:creationId xmlns:a16="http://schemas.microsoft.com/office/drawing/2014/main" xmlns="" id="{A6DF5D14-56C3-437B-94C8-2C6202790154}"/>
                </a:ext>
              </a:extLst>
            </p:cNvPr>
            <p:cNvSpPr>
              <a:spLocks noChangeArrowheads="1"/>
            </p:cNvSpPr>
            <p:nvPr/>
          </p:nvSpPr>
          <p:spPr bwMode="auto">
            <a:xfrm>
              <a:off x="1287133" y="2799021"/>
              <a:ext cx="1494882" cy="445407"/>
            </a:xfrm>
            <a:prstGeom prst="roundRect">
              <a:avLst>
                <a:gd name="adj" fmla="val 16667"/>
              </a:avLst>
            </a:prstGeom>
            <a:solidFill>
              <a:srgbClr val="B3A2C7"/>
            </a:solidFill>
            <a:ln w="25400">
              <a:solidFill>
                <a:srgbClr val="385D8A"/>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微软雅黑" panose="020B0503020204020204" pitchFamily="34" charset="-122"/>
                  <a:ea typeface="微软雅黑" panose="020B0503020204020204" pitchFamily="34" charset="-122"/>
                </a:rPr>
                <a:t>Simple Storage Service(Name Node)</a:t>
              </a:r>
              <a:endParaRPr lang="zh-CN" altLang="en-US" sz="1000" dirty="0">
                <a:latin typeface="微软雅黑" panose="020B0503020204020204" pitchFamily="34" charset="-122"/>
                <a:ea typeface="微软雅黑" panose="020B0503020204020204" pitchFamily="34" charset="-122"/>
              </a:endParaRPr>
            </a:p>
          </p:txBody>
        </p:sp>
        <p:pic>
          <p:nvPicPr>
            <p:cNvPr id="103" name="Picture 2" descr="\\eventsql\dvd\Online_ART\DVD_ART36\Artwork_Imagery\Icons - Illustrations\_ REAL VISTA STYLE\hard disk.png">
              <a:extLst>
                <a:ext uri="{FF2B5EF4-FFF2-40B4-BE49-F238E27FC236}">
                  <a16:creationId xmlns:a16="http://schemas.microsoft.com/office/drawing/2014/main" xmlns="" id="{4DBADF3F-F7E0-46E1-8704-B0ADEC89F28E}"/>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92770" y="3086861"/>
              <a:ext cx="465232" cy="373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119688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8.1  </a:t>
            </a:r>
            <a:r>
              <a:rPr kumimoji="1" lang="zh-CN" altLang="en-US" sz="2200" dirty="0">
                <a:latin typeface="微软雅黑 Light" panose="020B0502040204020203" charset="-122"/>
                <a:ea typeface="微软雅黑 Light" panose="020B0502040204020203" charset="-122"/>
                <a:cs typeface="微软雅黑" panose="020B0503020204020204" charset="-122"/>
              </a:rPr>
              <a:t>前言</a:t>
            </a:r>
          </a:p>
        </p:txBody>
      </p:sp>
      <p:cxnSp>
        <p:nvCxnSpPr>
          <p:cNvPr id="11" name="直接连接符 13"/>
          <p:cNvCxnSpPr>
            <a:cxnSpLocks/>
          </p:cNvCxnSpPr>
          <p:nvPr/>
        </p:nvCxnSpPr>
        <p:spPr>
          <a:xfrm>
            <a:off x="1092770" y="506810"/>
            <a:ext cx="35303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81" name="Line 7">
            <a:extLst>
              <a:ext uri="{FF2B5EF4-FFF2-40B4-BE49-F238E27FC236}">
                <a16:creationId xmlns:a16="http://schemas.microsoft.com/office/drawing/2014/main" xmlns="" id="{FEFD9B1D-6E29-4C46-8A6C-60B6D2158419}"/>
              </a:ext>
            </a:extLst>
          </p:cNvPr>
          <p:cNvSpPr>
            <a:spLocks noChangeShapeType="1"/>
          </p:cNvSpPr>
          <p:nvPr/>
        </p:nvSpPr>
        <p:spPr bwMode="auto">
          <a:xfrm flipH="1">
            <a:off x="2973393" y="1298755"/>
            <a:ext cx="0" cy="3489866"/>
          </a:xfrm>
          <a:prstGeom prst="line">
            <a:avLst/>
          </a:prstGeom>
          <a:noFill/>
          <a:ln w="76200">
            <a:solidFill>
              <a:srgbClr val="66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16" name="组合 15">
            <a:extLst>
              <a:ext uri="{FF2B5EF4-FFF2-40B4-BE49-F238E27FC236}">
                <a16:creationId xmlns:a16="http://schemas.microsoft.com/office/drawing/2014/main" xmlns="" id="{54FC37A3-4DCF-4860-8F0B-2D6B801325C0}"/>
              </a:ext>
            </a:extLst>
          </p:cNvPr>
          <p:cNvGrpSpPr/>
          <p:nvPr/>
        </p:nvGrpSpPr>
        <p:grpSpPr>
          <a:xfrm>
            <a:off x="956222" y="1322798"/>
            <a:ext cx="1672039" cy="3323050"/>
            <a:chOff x="584951" y="668298"/>
            <a:chExt cx="2001837" cy="4168775"/>
          </a:xfrm>
        </p:grpSpPr>
        <p:pic>
          <p:nvPicPr>
            <p:cNvPr id="79" name="Picture 10">
              <a:extLst>
                <a:ext uri="{FF2B5EF4-FFF2-40B4-BE49-F238E27FC236}">
                  <a16:creationId xmlns:a16="http://schemas.microsoft.com/office/drawing/2014/main" xmlns="" id="{56E7284A-61C9-48C1-8CBF-1DCB02B2108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3538" y="3316248"/>
              <a:ext cx="1657350" cy="60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 name="Picture 46" descr="AWS home page">
              <a:hlinkClick r:id="rId3"/>
              <a:extLst>
                <a:ext uri="{FF2B5EF4-FFF2-40B4-BE49-F238E27FC236}">
                  <a16:creationId xmlns:a16="http://schemas.microsoft.com/office/drawing/2014/main" xmlns="" id="{12FA3410-FD16-4F7D-9E82-E3F09DE690F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713538" y="4108411"/>
              <a:ext cx="1800225"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 name="Picture 8" descr="jmccolor">
              <a:extLst>
                <a:ext uri="{FF2B5EF4-FFF2-40B4-BE49-F238E27FC236}">
                  <a16:creationId xmlns:a16="http://schemas.microsoft.com/office/drawing/2014/main" xmlns="" id="{FB9D695E-E8B8-4A08-BE6B-3B3BA1A9DCC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84951" y="668298"/>
              <a:ext cx="1236662" cy="171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 name="Picture 9" descr="47760431249">
              <a:extLst>
                <a:ext uri="{FF2B5EF4-FFF2-40B4-BE49-F238E27FC236}">
                  <a16:creationId xmlns:a16="http://schemas.microsoft.com/office/drawing/2014/main" xmlns="" id="{84DA19A5-D504-45C5-B3B3-5AA7BDAB8E37}"/>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400926" y="1658898"/>
              <a:ext cx="1185862" cy="151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4" name="矩形 83">
            <a:extLst>
              <a:ext uri="{FF2B5EF4-FFF2-40B4-BE49-F238E27FC236}">
                <a16:creationId xmlns:a16="http://schemas.microsoft.com/office/drawing/2014/main" xmlns="" id="{20E4D699-73CE-4942-8BD0-F03682FA6F26}"/>
              </a:ext>
            </a:extLst>
          </p:cNvPr>
          <p:cNvSpPr/>
          <p:nvPr/>
        </p:nvSpPr>
        <p:spPr>
          <a:xfrm>
            <a:off x="661364" y="706272"/>
            <a:ext cx="7799671" cy="496860"/>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200" dirty="0">
                <a:latin typeface="微软雅黑" panose="020B0503020204020204" charset="-122"/>
                <a:ea typeface="微软雅黑" panose="020B0503020204020204" charset="-122"/>
              </a:rPr>
              <a:t>  云计算起源和发展</a:t>
            </a:r>
          </a:p>
        </p:txBody>
      </p:sp>
      <p:sp>
        <p:nvSpPr>
          <p:cNvPr id="85" name="矩形 84">
            <a:extLst>
              <a:ext uri="{FF2B5EF4-FFF2-40B4-BE49-F238E27FC236}">
                <a16:creationId xmlns:a16="http://schemas.microsoft.com/office/drawing/2014/main" xmlns="" id="{E9BB3127-3412-4A97-89FF-EC9BF5B5C23C}"/>
              </a:ext>
            </a:extLst>
          </p:cNvPr>
          <p:cNvSpPr/>
          <p:nvPr/>
        </p:nvSpPr>
        <p:spPr>
          <a:xfrm>
            <a:off x="3088542" y="1224570"/>
            <a:ext cx="5585814" cy="3631763"/>
          </a:xfrm>
          <a:prstGeom prst="rect">
            <a:avLst/>
          </a:prstGeom>
        </p:spPr>
        <p:txBody>
          <a:bodyPr wrap="square">
            <a:spAutoFit/>
          </a:bodyPr>
          <a:lstStyle/>
          <a:p>
            <a:pPr>
              <a:spcAft>
                <a:spcPts val="1200"/>
              </a:spcAft>
            </a:pPr>
            <a:r>
              <a:rPr lang="en-US" altLang="zh-CN" sz="1800" dirty="0">
                <a:latin typeface="微软雅黑" panose="020B0503020204020204" pitchFamily="34" charset="-122"/>
                <a:ea typeface="微软雅黑" panose="020B0503020204020204" pitchFamily="34" charset="-122"/>
              </a:rPr>
              <a:t>1961</a:t>
            </a:r>
            <a:r>
              <a:rPr lang="zh-CN" altLang="en-US" sz="1800" dirty="0">
                <a:latin typeface="微软雅黑" panose="020B0503020204020204" pitchFamily="34" charset="-122"/>
                <a:ea typeface="微软雅黑" panose="020B0503020204020204" pitchFamily="34" charset="-122"/>
              </a:rPr>
              <a:t>年斯坦福教授</a:t>
            </a:r>
            <a:r>
              <a:rPr lang="en-US" altLang="zh-CN" sz="1800" dirty="0">
                <a:latin typeface="微软雅黑" panose="020B0503020204020204" pitchFamily="34" charset="-122"/>
                <a:ea typeface="微软雅黑" panose="020B0503020204020204" pitchFamily="34" charset="-122"/>
              </a:rPr>
              <a:t>John McCarthy </a:t>
            </a:r>
            <a:r>
              <a:rPr lang="zh-CN" altLang="en-US" sz="1800" dirty="0">
                <a:latin typeface="微软雅黑" panose="020B0503020204020204" pitchFamily="34" charset="-122"/>
                <a:ea typeface="微软雅黑" panose="020B0503020204020204" pitchFamily="34" charset="-122"/>
              </a:rPr>
              <a:t>提出计算资源可以成为一种重要的新型工业基础。类似水、电、气和通信。</a:t>
            </a:r>
          </a:p>
          <a:p>
            <a:pPr>
              <a:spcAft>
                <a:spcPts val="1200"/>
              </a:spcAft>
            </a:pPr>
            <a:r>
              <a:rPr lang="en-US" altLang="zh-CN" sz="1800" dirty="0">
                <a:latin typeface="微软雅黑" panose="020B0503020204020204" pitchFamily="34" charset="-122"/>
                <a:ea typeface="微软雅黑" panose="020B0503020204020204" pitchFamily="34" charset="-122"/>
              </a:rPr>
              <a:t>1999</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Salesforce</a:t>
            </a:r>
            <a:r>
              <a:rPr lang="zh-CN" altLang="en-US" sz="1800" dirty="0">
                <a:latin typeface="微软雅黑" panose="020B0503020204020204" pitchFamily="34" charset="-122"/>
                <a:ea typeface="微软雅黑" panose="020B0503020204020204" pitchFamily="34" charset="-122"/>
              </a:rPr>
              <a:t>成立，</a:t>
            </a:r>
            <a:r>
              <a:rPr lang="en-US" altLang="zh-CN" sz="1800" dirty="0">
                <a:latin typeface="微软雅黑" panose="020B0503020204020204" pitchFamily="34" charset="-122"/>
                <a:ea typeface="微软雅黑" panose="020B0503020204020204" pitchFamily="34" charset="-122"/>
              </a:rPr>
              <a:t>2001</a:t>
            </a:r>
            <a:r>
              <a:rPr lang="zh-CN" altLang="en-US" sz="1800" dirty="0">
                <a:latin typeface="微软雅黑" panose="020B0503020204020204" pitchFamily="34" charset="-122"/>
                <a:ea typeface="微软雅黑" panose="020B0503020204020204" pitchFamily="34" charset="-122"/>
              </a:rPr>
              <a:t>年发布在线</a:t>
            </a:r>
            <a:r>
              <a:rPr lang="en-US" altLang="zh-CN" sz="1800" dirty="0">
                <a:latin typeface="微软雅黑" panose="020B0503020204020204" pitchFamily="34" charset="-122"/>
                <a:ea typeface="微软雅黑" panose="020B0503020204020204" pitchFamily="34" charset="-122"/>
              </a:rPr>
              <a:t>CRM</a:t>
            </a:r>
            <a:r>
              <a:rPr lang="zh-CN" altLang="en-US" sz="1800" dirty="0">
                <a:latin typeface="微软雅黑" panose="020B0503020204020204" pitchFamily="34" charset="-122"/>
                <a:ea typeface="微软雅黑" panose="020B0503020204020204" pitchFamily="34" charset="-122"/>
              </a:rPr>
              <a:t>系统</a:t>
            </a:r>
          </a:p>
          <a:p>
            <a:pPr>
              <a:spcAft>
                <a:spcPts val="1200"/>
              </a:spcAft>
            </a:pPr>
            <a:r>
              <a:rPr lang="en-US" altLang="zh-CN" sz="1800" dirty="0">
                <a:latin typeface="微软雅黑" panose="020B0503020204020204" pitchFamily="34" charset="-122"/>
                <a:ea typeface="微软雅黑" panose="020B0503020204020204" pitchFamily="34" charset="-122"/>
              </a:rPr>
              <a:t>2001</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Google CEO Eric Schmidt </a:t>
            </a:r>
            <a:r>
              <a:rPr lang="zh-CN" altLang="en-US" sz="1800" dirty="0">
                <a:latin typeface="微软雅黑" panose="020B0503020204020204" pitchFamily="34" charset="-122"/>
                <a:ea typeface="微软雅黑" panose="020B0503020204020204" pitchFamily="34" charset="-122"/>
              </a:rPr>
              <a:t>在搜索引擎大会上首次提出”</a:t>
            </a:r>
            <a:r>
              <a:rPr lang="en-US" altLang="zh-CN" sz="1800" dirty="0">
                <a:latin typeface="微软雅黑" panose="020B0503020204020204" pitchFamily="34" charset="-122"/>
                <a:ea typeface="微软雅黑" panose="020B0503020204020204" pitchFamily="34" charset="-122"/>
              </a:rPr>
              <a:t>Cloud Computing“</a:t>
            </a:r>
            <a:r>
              <a:rPr lang="zh-CN" altLang="en-US" sz="1800" dirty="0">
                <a:latin typeface="微软雅黑" panose="020B0503020204020204" pitchFamily="34" charset="-122"/>
                <a:ea typeface="微软雅黑" panose="020B0503020204020204" pitchFamily="34" charset="-122"/>
              </a:rPr>
              <a:t>概念。</a:t>
            </a:r>
          </a:p>
          <a:p>
            <a:pPr>
              <a:spcAft>
                <a:spcPts val="1200"/>
              </a:spcAft>
            </a:pPr>
            <a:r>
              <a:rPr lang="en-US" altLang="zh-CN" sz="1800" dirty="0">
                <a:latin typeface="微软雅黑" panose="020B0503020204020204" pitchFamily="34" charset="-122"/>
                <a:ea typeface="微软雅黑" panose="020B0503020204020204" pitchFamily="34" charset="-122"/>
              </a:rPr>
              <a:t>2003</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Google</a:t>
            </a:r>
            <a:r>
              <a:rPr lang="zh-CN" altLang="en-US" sz="1800" dirty="0">
                <a:latin typeface="微软雅黑" panose="020B0503020204020204" pitchFamily="34" charset="-122"/>
                <a:ea typeface="微软雅黑" panose="020B0503020204020204" pitchFamily="34" charset="-122"/>
              </a:rPr>
              <a:t>逐步开始在内部使用云计算，</a:t>
            </a:r>
            <a:r>
              <a:rPr lang="en-US" altLang="zh-CN" sz="1800" dirty="0">
                <a:latin typeface="微软雅黑" panose="020B0503020204020204" pitchFamily="34" charset="-122"/>
                <a:ea typeface="微软雅黑" panose="020B0503020204020204" pitchFamily="34" charset="-122"/>
              </a:rPr>
              <a:t>2008</a:t>
            </a:r>
            <a:r>
              <a:rPr lang="zh-CN" altLang="en-US" sz="1800" dirty="0">
                <a:latin typeface="微软雅黑" panose="020B0503020204020204" pitchFamily="34" charset="-122"/>
                <a:ea typeface="微软雅黑" panose="020B0503020204020204" pitchFamily="34" charset="-122"/>
              </a:rPr>
              <a:t>年推出</a:t>
            </a:r>
            <a:r>
              <a:rPr lang="en-US" altLang="zh-CN" sz="1800" dirty="0">
                <a:latin typeface="微软雅黑" panose="020B0503020204020204" pitchFamily="34" charset="-122"/>
                <a:ea typeface="微软雅黑" panose="020B0503020204020204" pitchFamily="34" charset="-122"/>
              </a:rPr>
              <a:t>Google </a:t>
            </a:r>
            <a:r>
              <a:rPr lang="en-US" altLang="zh-CN" sz="1800" dirty="0" err="1">
                <a:latin typeface="微软雅黑" panose="020B0503020204020204" pitchFamily="34" charset="-122"/>
                <a:ea typeface="微软雅黑" panose="020B0503020204020204" pitchFamily="34" charset="-122"/>
              </a:rPr>
              <a:t>AppEngine</a:t>
            </a:r>
            <a:r>
              <a:rPr lang="zh-CN" altLang="en-US" sz="1800" dirty="0">
                <a:latin typeface="微软雅黑" panose="020B0503020204020204" pitchFamily="34" charset="-122"/>
                <a:ea typeface="微软雅黑" panose="020B0503020204020204" pitchFamily="34" charset="-122"/>
              </a:rPr>
              <a:t>云计算平台</a:t>
            </a:r>
          </a:p>
          <a:p>
            <a:pPr>
              <a:spcAft>
                <a:spcPts val="1200"/>
              </a:spcAft>
            </a:pPr>
            <a:r>
              <a:rPr lang="en-US" altLang="zh-CN" sz="1800" dirty="0">
                <a:latin typeface="微软雅黑" panose="020B0503020204020204" pitchFamily="34" charset="-122"/>
                <a:ea typeface="微软雅黑" panose="020B0503020204020204" pitchFamily="34" charset="-122"/>
              </a:rPr>
              <a:t>2006</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Amazon</a:t>
            </a:r>
            <a:r>
              <a:rPr lang="zh-CN" altLang="en-US" sz="1800" dirty="0">
                <a:latin typeface="微软雅黑" panose="020B0503020204020204" pitchFamily="34" charset="-122"/>
                <a:ea typeface="微软雅黑" panose="020B0503020204020204" pitchFamily="34" charset="-122"/>
              </a:rPr>
              <a:t>正式对外推出弹性计算服务（</a:t>
            </a:r>
            <a:r>
              <a:rPr lang="en-US" altLang="zh-CN" sz="1800" dirty="0">
                <a:latin typeface="微软雅黑" panose="020B0503020204020204" pitchFamily="34" charset="-122"/>
                <a:ea typeface="微软雅黑" panose="020B0503020204020204" pitchFamily="34" charset="-122"/>
              </a:rPr>
              <a:t>EC2</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spcAft>
                <a:spcPts val="1200"/>
              </a:spcAft>
            </a:pP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各大全球知名厂商跟进</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IBM,MicroSoft</a:t>
            </a:r>
            <a:r>
              <a:rPr lang="en-US" altLang="zh-CN" sz="18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xmlns="" id="{4F48A265-1D6A-48DB-8EEF-985CA99A0045}"/>
              </a:ext>
            </a:extLst>
          </p:cNvPr>
          <p:cNvSpPr/>
          <p:nvPr/>
        </p:nvSpPr>
        <p:spPr>
          <a:xfrm>
            <a:off x="558796" y="1005230"/>
            <a:ext cx="8047890" cy="4108817"/>
          </a:xfrm>
          <a:prstGeom prst="rect">
            <a:avLst/>
          </a:prstGeom>
        </p:spPr>
        <p:txBody>
          <a:bodyPr wrap="square">
            <a:spAutoFit/>
          </a:bodyPr>
          <a:lstStyle/>
          <a:p>
            <a:pPr marL="171450" indent="-171450" eaLnBrk="0" hangingPunct="0">
              <a:spcBef>
                <a:spcPts val="200"/>
              </a:spcBef>
              <a:buClr>
                <a:schemeClr val="tx1"/>
              </a:buClr>
              <a:buFont typeface="Wingdings" pitchFamily="2" charset="2"/>
              <a:buNone/>
              <a:defRPr/>
            </a:pPr>
            <a:r>
              <a:rPr lang="zh-CN" altLang="en-US" sz="1800" b="1" kern="0" dirty="0">
                <a:latin typeface="微软雅黑" pitchFamily="34" charset="-122"/>
                <a:ea typeface="微软雅黑" pitchFamily="34" charset="-122"/>
              </a:rPr>
              <a:t> 问题：</a:t>
            </a:r>
            <a:r>
              <a:rPr lang="zh-CN" altLang="en-US" sz="1200" kern="0" dirty="0">
                <a:latin typeface="微软雅黑" pitchFamily="34" charset="-122"/>
                <a:ea typeface="微软雅黑" pitchFamily="34" charset="-122"/>
              </a:rPr>
              <a:t>建设了大量的业务应用系统来支撑我们的业务运营，但是这些业务应用系统在用户认证、用户授权等权限控制方面都自己建设自己的相应权限模块来完成用户认证、用户授权等功能即每个业务应用都完全拥有和控制自己的用户认证和用户授权信息；但是这种建设方式导致了以下的主要的问题：</a:t>
            </a:r>
          </a:p>
          <a:p>
            <a:pPr marL="171450" indent="-171450" eaLnBrk="0" hangingPunct="0">
              <a:spcBef>
                <a:spcPts val="200"/>
              </a:spcBef>
              <a:buClr>
                <a:schemeClr val="tx1"/>
              </a:buClr>
              <a:buFont typeface="Wingdings" pitchFamily="2" charset="2"/>
              <a:buNone/>
              <a:defRPr/>
            </a:pPr>
            <a:r>
              <a:rPr lang="zh-CN" altLang="en-US" sz="1200" kern="0" dirty="0">
                <a:latin typeface="微软雅黑" pitchFamily="34" charset="-122"/>
                <a:ea typeface="微软雅黑" pitchFamily="34" charset="-122"/>
              </a:rPr>
              <a:t>           1. 同一个用户在不同的业务应用中都有相应的用户信息，例如用户名 、密码等信息；这就会导致会以下几个问题：</a:t>
            </a:r>
          </a:p>
          <a:p>
            <a:pPr marL="171450" indent="-171450" eaLnBrk="0" hangingPunct="0">
              <a:spcBef>
                <a:spcPts val="200"/>
              </a:spcBef>
              <a:buClr>
                <a:schemeClr val="tx1"/>
              </a:buClr>
              <a:buFont typeface="Wingdings" pitchFamily="2" charset="2"/>
              <a:buNone/>
              <a:defRPr/>
            </a:pPr>
            <a:r>
              <a:rPr lang="zh-CN" altLang="en-US" sz="1200" kern="0" dirty="0">
                <a:latin typeface="微软雅黑" pitchFamily="34" charset="-122"/>
                <a:ea typeface="微软雅黑" pitchFamily="34" charset="-122"/>
              </a:rPr>
              <a:t>               1.1 用户信息不一致，例如某个用户密码不一致。</a:t>
            </a:r>
          </a:p>
          <a:p>
            <a:pPr marL="171450" indent="-171450" eaLnBrk="0" hangingPunct="0">
              <a:spcBef>
                <a:spcPts val="200"/>
              </a:spcBef>
              <a:buClr>
                <a:schemeClr val="tx1"/>
              </a:buClr>
              <a:buFont typeface="Wingdings" pitchFamily="2" charset="2"/>
              <a:buNone/>
              <a:defRPr/>
            </a:pPr>
            <a:r>
              <a:rPr lang="zh-CN" altLang="en-US" sz="1200" kern="0" dirty="0">
                <a:latin typeface="微软雅黑" pitchFamily="34" charset="-122"/>
                <a:ea typeface="微软雅黑" pitchFamily="34" charset="-122"/>
              </a:rPr>
              <a:t>               1.2  因为修改了相应的信息需要到不同的业务应用进行修改（修改了密码、地址等基础信息）导致修改的工作量大增，所以绝大部分用户不愿意修改相应的信息（因为改了不是给自己找麻烦嘛</a:t>
            </a:r>
            <a:r>
              <a:rPr lang="zh-CN" altLang="en-US" sz="1200" kern="0" dirty="0">
                <a:latin typeface="微软雅黑" pitchFamily="34" charset="-122"/>
                <a:ea typeface="微软雅黑" pitchFamily="34" charset="-122"/>
                <a:sym typeface="Wingdings" pitchFamily="2" charset="2"/>
              </a:rPr>
              <a:t>）。并且这种现象也导致了一些安全隐患，例如用户的密码很多都是初始密码例如88888，因为按照安全策略一般来说是需要定期修改密码和密码需要符合一定的安全强度的，如果我都改我哪记得住，这不是自己给自己找麻烦啊。</a:t>
            </a:r>
          </a:p>
          <a:p>
            <a:pPr marL="171450" indent="-171450" eaLnBrk="0" hangingPunct="0">
              <a:spcBef>
                <a:spcPts val="200"/>
              </a:spcBef>
              <a:buClr>
                <a:schemeClr val="tx1"/>
              </a:buClr>
              <a:buFont typeface="Wingdings" pitchFamily="2" charset="2"/>
              <a:buNone/>
              <a:defRPr/>
            </a:pPr>
            <a:r>
              <a:rPr lang="zh-CN" altLang="en-US" sz="1200" kern="0" dirty="0">
                <a:latin typeface="微软雅黑" pitchFamily="34" charset="-122"/>
                <a:ea typeface="微软雅黑" pitchFamily="34" charset="-122"/>
                <a:sym typeface="Wingdings" pitchFamily="2" charset="2"/>
              </a:rPr>
              <a:t>               1.3 间接地导致数据孤岛的形成。</a:t>
            </a:r>
          </a:p>
          <a:p>
            <a:pPr marL="171450" indent="-171450" eaLnBrk="0" hangingPunct="0">
              <a:spcBef>
                <a:spcPts val="200"/>
              </a:spcBef>
              <a:buClr>
                <a:schemeClr val="tx1"/>
              </a:buClr>
              <a:buFont typeface="Wingdings" pitchFamily="2" charset="2"/>
              <a:buNone/>
              <a:defRPr/>
            </a:pPr>
            <a:r>
              <a:rPr lang="zh-CN" altLang="en-US" sz="1200" kern="0" dirty="0">
                <a:latin typeface="微软雅黑" pitchFamily="34" charset="-122"/>
                <a:ea typeface="微软雅黑" pitchFamily="34" charset="-122"/>
                <a:sym typeface="Wingdings" pitchFamily="2" charset="2"/>
              </a:rPr>
              <a:t>           2. 在各个业务应用中都按照自己的编码规则建设一套组织机构，导致从业务角度来看是同一套组织机构但是在各个业务应用中是不一样的，这不是间接地导致数据孤岛的形成。</a:t>
            </a:r>
          </a:p>
          <a:p>
            <a:pPr marL="171450" indent="-171450" eaLnBrk="0" hangingPunct="0">
              <a:spcBef>
                <a:spcPts val="200"/>
              </a:spcBef>
              <a:buClr>
                <a:schemeClr val="tx1"/>
              </a:buClr>
              <a:buFont typeface="Wingdings" pitchFamily="2" charset="2"/>
              <a:buNone/>
              <a:defRPr/>
            </a:pPr>
            <a:r>
              <a:rPr lang="zh-CN" altLang="en-US" sz="1200" kern="0" dirty="0">
                <a:latin typeface="微软雅黑" pitchFamily="34" charset="-122"/>
                <a:ea typeface="微软雅黑" pitchFamily="34" charset="-122"/>
                <a:sym typeface="Wingdings" pitchFamily="2" charset="2"/>
              </a:rPr>
              <a:t>           3. 实现SSO(单点登录）困难，一个完整地单点登录SSO是一个完善的用户认证、用户授权的机制而不仅仅是一个用户的登陆过程。从而导致界面集成的困难，即我们建设门户实现后的效果是很差的，实现的效果距离与我们所熟知的一些互联网应用有很大的差距。</a:t>
            </a:r>
          </a:p>
          <a:p>
            <a:pPr marL="171450" indent="-171450" eaLnBrk="0" hangingPunct="0">
              <a:spcBef>
                <a:spcPts val="200"/>
              </a:spcBef>
              <a:buClr>
                <a:schemeClr val="tx1"/>
              </a:buClr>
              <a:buFont typeface="Wingdings" pitchFamily="2" charset="2"/>
              <a:buNone/>
              <a:defRPr/>
            </a:pPr>
            <a:r>
              <a:rPr lang="zh-CN" altLang="en-US" sz="1200" kern="0" dirty="0">
                <a:latin typeface="微软雅黑" pitchFamily="34" charset="-122"/>
                <a:ea typeface="微软雅黑" pitchFamily="34" charset="-122"/>
                <a:sym typeface="Wingdings" pitchFamily="2" charset="2"/>
              </a:rPr>
              <a:t>           4. 很多情况下每上一个应用系统，这个应用系统都要重新实现</a:t>
            </a:r>
            <a:r>
              <a:rPr lang="zh-CN" altLang="en-US" sz="1200" kern="0" dirty="0">
                <a:latin typeface="微软雅黑" panose="020B0503020204020204" pitchFamily="34" charset="-122"/>
                <a:ea typeface="微软雅黑" panose="020B0503020204020204" pitchFamily="34" charset="-122"/>
              </a:rPr>
              <a:t>用户认证、用户授权等权限控制模块，这不是做重复地事情增加工作量也做不好嘛</a:t>
            </a:r>
            <a:r>
              <a:rPr lang="zh-CN" altLang="en-US" sz="1200" kern="0" dirty="0">
                <a:latin typeface="微软雅黑" pitchFamily="34" charset="-122"/>
                <a:ea typeface="微软雅黑" pitchFamily="34" charset="-122"/>
                <a:sym typeface="Wingdings" pitchFamily="2" charset="2"/>
              </a:rPr>
              <a:t></a:t>
            </a:r>
          </a:p>
          <a:p>
            <a:pPr marL="171450" indent="-171450" eaLnBrk="0" hangingPunct="0">
              <a:spcBef>
                <a:spcPts val="200"/>
              </a:spcBef>
              <a:buClr>
                <a:schemeClr val="tx1"/>
              </a:buClr>
              <a:buFont typeface="Wingdings" pitchFamily="2" charset="2"/>
              <a:buNone/>
              <a:defRPr/>
            </a:pPr>
            <a:r>
              <a:rPr lang="zh-CN" altLang="en-US" sz="1200" kern="0" dirty="0">
                <a:latin typeface="微软雅黑" pitchFamily="34" charset="-122"/>
                <a:ea typeface="微软雅黑" pitchFamily="34" charset="-122"/>
                <a:sym typeface="Wingdings" pitchFamily="2" charset="2"/>
              </a:rPr>
              <a:t>           。。。等等其它问题。</a:t>
            </a:r>
            <a:endParaRPr lang="zh-CN" altLang="en-US" sz="1200" kern="0" dirty="0">
              <a:latin typeface="微软雅黑" pitchFamily="34" charset="-122"/>
              <a:ea typeface="微软雅黑" pitchFamily="34" charset="-122"/>
            </a:endParaRPr>
          </a:p>
          <a:p>
            <a:pPr marL="171450" indent="-171450" eaLnBrk="0" hangingPunct="0">
              <a:spcBef>
                <a:spcPts val="200"/>
              </a:spcBef>
              <a:buClr>
                <a:schemeClr val="tx1"/>
              </a:buClr>
              <a:buFont typeface="Wingdings" pitchFamily="2" charset="2"/>
              <a:buNone/>
              <a:defRPr/>
            </a:pPr>
            <a:r>
              <a:rPr lang="zh-CN" altLang="en-US" sz="1200" kern="0" dirty="0">
                <a:latin typeface="微软雅黑" pitchFamily="34" charset="-122"/>
                <a:ea typeface="微软雅黑" pitchFamily="34" charset="-122"/>
              </a:rPr>
              <a:t>    </a:t>
            </a:r>
            <a:endParaRPr lang="zh-CN" altLang="en-US" sz="12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C1A93181-4381-4A14-941D-7306C85797AD}"/>
              </a:ext>
            </a:extLst>
          </p:cNvPr>
          <p:cNvSpPr/>
          <p:nvPr/>
        </p:nvSpPr>
        <p:spPr>
          <a:xfrm>
            <a:off x="584951" y="707989"/>
            <a:ext cx="2619628" cy="338554"/>
          </a:xfrm>
          <a:prstGeom prst="rect">
            <a:avLst/>
          </a:prstGeom>
        </p:spPr>
        <p:txBody>
          <a:bodyPr wrap="non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统一用户管理中心（</a:t>
            </a:r>
            <a:r>
              <a:rPr lang="en-US" altLang="zh-CN" sz="1600" b="1" dirty="0">
                <a:solidFill>
                  <a:srgbClr val="FF0000"/>
                </a:solidFill>
                <a:latin typeface="微软雅黑" panose="020B0503020204020204" pitchFamily="34" charset="-122"/>
                <a:ea typeface="微软雅黑" panose="020B0503020204020204" pitchFamily="34" charset="-122"/>
              </a:rPr>
              <a:t>UMC)</a:t>
            </a:r>
            <a:endParaRPr lang="fr-FR" altLang="en-US"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102006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xmlns="" id="{4F48A265-1D6A-48DB-8EEF-985CA99A0045}"/>
              </a:ext>
            </a:extLst>
          </p:cNvPr>
          <p:cNvSpPr/>
          <p:nvPr/>
        </p:nvSpPr>
        <p:spPr>
          <a:xfrm>
            <a:off x="604984" y="1235270"/>
            <a:ext cx="7899745" cy="3028521"/>
          </a:xfrm>
          <a:prstGeom prst="rect">
            <a:avLst/>
          </a:prstGeom>
        </p:spPr>
        <p:txBody>
          <a:bodyPr wrap="square">
            <a:spAutoFit/>
          </a:bodyPr>
          <a:lstStyle/>
          <a:p>
            <a:pPr>
              <a:spcBef>
                <a:spcPct val="20000"/>
              </a:spcBef>
              <a:buClr>
                <a:schemeClr val="tx1"/>
              </a:buClr>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 目标：</a:t>
            </a:r>
            <a:r>
              <a:rPr lang="zh-CN" altLang="en-US" sz="1400" dirty="0">
                <a:latin typeface="微软雅黑" panose="020B0503020204020204" pitchFamily="34" charset="-122"/>
                <a:ea typeface="微软雅黑" panose="020B0503020204020204" pitchFamily="34" charset="-122"/>
              </a:rPr>
              <a:t>建设一个统一用户管理中心系统（</a:t>
            </a:r>
            <a:r>
              <a:rPr lang="en-US" altLang="zh-CN" sz="1400" dirty="0">
                <a:latin typeface="微软雅黑" panose="020B0503020204020204" pitchFamily="34" charset="-122"/>
                <a:ea typeface="微软雅黑" panose="020B0503020204020204" pitchFamily="34" charset="-122"/>
              </a:rPr>
              <a:t>UMC</a:t>
            </a:r>
            <a:r>
              <a:rPr lang="zh-CN" altLang="en-US" sz="1400" dirty="0">
                <a:latin typeface="微软雅黑" panose="020B0503020204020204" pitchFamily="34" charset="-122"/>
                <a:ea typeface="微软雅黑" panose="020B0503020204020204" pitchFamily="34" charset="-122"/>
              </a:rPr>
              <a:t>）以避免上述所述问题的时候了，它主要要达成以下的目标：</a:t>
            </a:r>
          </a:p>
          <a:p>
            <a:pPr>
              <a:spcBef>
                <a:spcPct val="20000"/>
              </a:spcBef>
              <a:buClr>
                <a:schemeClr val="tx1"/>
              </a:buClr>
            </a:pPr>
            <a:r>
              <a:rPr lang="zh-CN" altLang="en-US" sz="1400" dirty="0">
                <a:latin typeface="微软雅黑" panose="020B0503020204020204" pitchFamily="34" charset="-122"/>
                <a:ea typeface="微软雅黑" panose="020B0503020204020204" pitchFamily="34" charset="-122"/>
              </a:rPr>
              <a:t>      1. 统一用户管理中心系统（</a:t>
            </a:r>
            <a:r>
              <a:rPr lang="en-US" altLang="zh-CN" sz="1400" dirty="0">
                <a:latin typeface="微软雅黑" panose="020B0503020204020204" pitchFamily="34" charset="-122"/>
                <a:ea typeface="微软雅黑" panose="020B0503020204020204" pitchFamily="34" charset="-122"/>
              </a:rPr>
              <a:t> UMC </a:t>
            </a:r>
            <a:r>
              <a:rPr lang="zh-CN" altLang="en-US" sz="1400" dirty="0">
                <a:latin typeface="微软雅黑" panose="020B0503020204020204" pitchFamily="34" charset="-122"/>
                <a:ea typeface="微软雅黑" panose="020B0503020204020204" pitchFamily="34" charset="-122"/>
              </a:rPr>
              <a:t>）统一完全管理和控制相应的用户、组织机构、基础权限控制信息，以形成一个完善地用户认证、用户授权机制。业务应用（不管新应用还是老应用）不再保留自己的用户认证、用户授权信息，不再需要建设单独的用户、组织机构、基础权限控制等模块，除非是和应用特定需求密切相关的详细的数据访问权限信息。</a:t>
            </a:r>
          </a:p>
          <a:p>
            <a:pPr>
              <a:spcBef>
                <a:spcPct val="20000"/>
              </a:spcBef>
              <a:buClr>
                <a:schemeClr val="tx1"/>
              </a:buClr>
            </a:pPr>
            <a:r>
              <a:rPr lang="zh-CN" altLang="en-US" sz="1400" dirty="0">
                <a:latin typeface="微软雅黑" panose="020B0503020204020204" pitchFamily="34" charset="-122"/>
                <a:ea typeface="微软雅黑" panose="020B0503020204020204" pitchFamily="34" charset="-122"/>
              </a:rPr>
              <a:t>      2. 业务应用通过统一用户管理中心系统（</a:t>
            </a:r>
            <a:r>
              <a:rPr lang="en-US" altLang="zh-CN" sz="1400" dirty="0">
                <a:latin typeface="微软雅黑" panose="020B0503020204020204" pitchFamily="34" charset="-122"/>
                <a:ea typeface="微软雅黑" panose="020B0503020204020204" pitchFamily="34" charset="-122"/>
              </a:rPr>
              <a:t> UMC </a:t>
            </a:r>
            <a:r>
              <a:rPr lang="zh-CN" altLang="en-US" sz="1400" dirty="0">
                <a:latin typeface="微软雅黑" panose="020B0503020204020204" pitchFamily="34" charset="-122"/>
                <a:ea typeface="微软雅黑" panose="020B0503020204020204" pitchFamily="34" charset="-122"/>
              </a:rPr>
              <a:t>）提供地API来完成相应的</a:t>
            </a:r>
            <a:r>
              <a:rPr lang="zh-CN" altLang="en-US" sz="1400" dirty="0">
                <a:solidFill>
                  <a:srgbClr val="FF0000"/>
                </a:solidFill>
                <a:latin typeface="微软雅黑" panose="020B0503020204020204" pitchFamily="34" charset="-122"/>
                <a:ea typeface="微软雅黑" panose="020B0503020204020204" pitchFamily="34" charset="-122"/>
              </a:rPr>
              <a:t>用户认证、用户授权。</a:t>
            </a:r>
          </a:p>
          <a:p>
            <a:pPr>
              <a:spcBef>
                <a:spcPct val="20000"/>
              </a:spcBef>
              <a:buClr>
                <a:schemeClr val="tx1"/>
              </a:buClr>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      3. 让整个企业的IT应用系统的单点登录（SSO)更加地简单、快捷、有效。</a:t>
            </a:r>
          </a:p>
          <a:p>
            <a:pPr>
              <a:spcBef>
                <a:spcPct val="20000"/>
              </a:spcBef>
              <a:buClr>
                <a:schemeClr val="tx1"/>
              </a:buClr>
            </a:pPr>
            <a:r>
              <a:rPr lang="zh-CN" altLang="en-US" sz="1400" dirty="0">
                <a:latin typeface="微软雅黑" panose="020B0503020204020204" pitchFamily="34" charset="-122"/>
                <a:ea typeface="微软雅黑" panose="020B0503020204020204" pitchFamily="34" charset="-122"/>
              </a:rPr>
              <a:t>      4. 统一用户管理中心系统</a:t>
            </a:r>
            <a:r>
              <a:rPr lang="en-US" altLang="zh-CN" sz="1400" dirty="0">
                <a:latin typeface="微软雅黑" panose="020B0503020204020204" pitchFamily="34" charset="-122"/>
                <a:ea typeface="微软雅黑" panose="020B0503020204020204" pitchFamily="34" charset="-122"/>
              </a:rPr>
              <a:t>(UMC </a:t>
            </a:r>
            <a:r>
              <a:rPr lang="zh-CN" altLang="en-US" sz="1400" dirty="0">
                <a:latin typeface="微软雅黑" panose="020B0503020204020204" pitchFamily="34" charset="-122"/>
                <a:ea typeface="微软雅黑" panose="020B0503020204020204" pitchFamily="34" charset="-122"/>
              </a:rPr>
              <a:t>）的数据信息其实是主数据的一部分</a:t>
            </a:r>
            <a:r>
              <a:rPr lang="zh-CN" altLang="en-US" sz="1400" dirty="0">
                <a:ea typeface="微软雅黑" panose="020B0503020204020204" pitchFamily="34" charset="-122"/>
              </a:rPr>
              <a:t>。</a:t>
            </a:r>
          </a:p>
          <a:p>
            <a:pPr>
              <a:spcBef>
                <a:spcPct val="20000"/>
              </a:spcBef>
              <a:buClr>
                <a:schemeClr val="tx1"/>
              </a:buClr>
              <a:buFont typeface="Wingdings" panose="05000000000000000000" pitchFamily="2" charset="2"/>
              <a:buNone/>
            </a:pPr>
            <a:endParaRPr lang="zh-CN" altLang="en-US" sz="1400" dirty="0">
              <a:ea typeface="微软雅黑" panose="020B0503020204020204" pitchFamily="34" charset="-122"/>
            </a:endParaRPr>
          </a:p>
          <a:p>
            <a:pPr>
              <a:spcBef>
                <a:spcPct val="20000"/>
              </a:spcBef>
              <a:buClr>
                <a:schemeClr val="tx1"/>
              </a:buClr>
              <a:buFont typeface="Wingdings" panose="05000000000000000000" pitchFamily="2" charset="2"/>
              <a:buNone/>
            </a:pPr>
            <a:r>
              <a:rPr lang="zh-CN" altLang="en-US" sz="1400" dirty="0">
                <a:ea typeface="微软雅黑" panose="020B0503020204020204" pitchFamily="34" charset="-122"/>
              </a:rPr>
              <a:t>    </a:t>
            </a:r>
            <a:endParaRPr lang="zh-CN" altLang="en-US" sz="105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C1A93181-4381-4A14-941D-7306C85797AD}"/>
              </a:ext>
            </a:extLst>
          </p:cNvPr>
          <p:cNvSpPr/>
          <p:nvPr/>
        </p:nvSpPr>
        <p:spPr>
          <a:xfrm>
            <a:off x="584951" y="707989"/>
            <a:ext cx="2619628" cy="338554"/>
          </a:xfrm>
          <a:prstGeom prst="rect">
            <a:avLst/>
          </a:prstGeom>
        </p:spPr>
        <p:txBody>
          <a:bodyPr wrap="non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统一用户管理中心（</a:t>
            </a:r>
            <a:r>
              <a:rPr lang="en-US" altLang="zh-CN" sz="1600" b="1" dirty="0">
                <a:solidFill>
                  <a:srgbClr val="FF0000"/>
                </a:solidFill>
                <a:latin typeface="微软雅黑" panose="020B0503020204020204" pitchFamily="34" charset="-122"/>
                <a:ea typeface="微软雅黑" panose="020B0503020204020204" pitchFamily="34" charset="-122"/>
              </a:rPr>
              <a:t>UMC)</a:t>
            </a:r>
            <a:endParaRPr lang="fr-FR" altLang="en-US"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021633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内容占位符 2">
            <a:extLst>
              <a:ext uri="{FF2B5EF4-FFF2-40B4-BE49-F238E27FC236}">
                <a16:creationId xmlns:a16="http://schemas.microsoft.com/office/drawing/2014/main" xmlns="" id="{5E0D7A9A-E678-4826-8739-D05335131484}"/>
              </a:ext>
            </a:extLst>
          </p:cNvPr>
          <p:cNvSpPr txBox="1">
            <a:spLocks noChangeArrowheads="1"/>
          </p:cNvSpPr>
          <p:nvPr/>
        </p:nvSpPr>
        <p:spPr bwMode="auto">
          <a:xfrm>
            <a:off x="446409" y="693560"/>
            <a:ext cx="8763000" cy="48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一个非常简单的整体逻辑架构如下图所示：</a:t>
            </a:r>
            <a:endParaRPr lang="zh-CN" altLang="en-US" sz="1800" dirty="0">
              <a:solidFill>
                <a:srgbClr val="FF0000"/>
              </a:solidFill>
              <a:ea typeface="微软雅黑" panose="020B0503020204020204" pitchFamily="34" charset="-122"/>
            </a:endParaRPr>
          </a:p>
        </p:txBody>
      </p:sp>
      <p:grpSp>
        <p:nvGrpSpPr>
          <p:cNvPr id="15" name="组合 14">
            <a:extLst>
              <a:ext uri="{FF2B5EF4-FFF2-40B4-BE49-F238E27FC236}">
                <a16:creationId xmlns:a16="http://schemas.microsoft.com/office/drawing/2014/main" xmlns="" id="{3B28F9B3-4E27-49D0-8B8A-A14A74E64480}"/>
              </a:ext>
            </a:extLst>
          </p:cNvPr>
          <p:cNvGrpSpPr/>
          <p:nvPr/>
        </p:nvGrpSpPr>
        <p:grpSpPr>
          <a:xfrm>
            <a:off x="1386197" y="1237852"/>
            <a:ext cx="6615239" cy="3472856"/>
            <a:chOff x="228600" y="1447800"/>
            <a:chExt cx="8458200" cy="4856331"/>
          </a:xfrm>
        </p:grpSpPr>
        <p:sp>
          <p:nvSpPr>
            <p:cNvPr id="16" name="圆角矩形 2">
              <a:extLst>
                <a:ext uri="{FF2B5EF4-FFF2-40B4-BE49-F238E27FC236}">
                  <a16:creationId xmlns:a16="http://schemas.microsoft.com/office/drawing/2014/main" xmlns="" id="{DA539D0D-E297-4F07-AB85-0831B965E701}"/>
                </a:ext>
              </a:extLst>
            </p:cNvPr>
            <p:cNvSpPr>
              <a:spLocks noChangeArrowheads="1"/>
            </p:cNvSpPr>
            <p:nvPr/>
          </p:nvSpPr>
          <p:spPr bwMode="auto">
            <a:xfrm>
              <a:off x="228600" y="4419599"/>
              <a:ext cx="8458200" cy="1884532"/>
            </a:xfrm>
            <a:prstGeom prst="roundRect">
              <a:avLst>
                <a:gd name="adj" fmla="val 16667"/>
              </a:avLst>
            </a:prstGeom>
            <a:solidFill>
              <a:schemeClr val="accent2"/>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圆柱形 3">
              <a:extLst>
                <a:ext uri="{FF2B5EF4-FFF2-40B4-BE49-F238E27FC236}">
                  <a16:creationId xmlns:a16="http://schemas.microsoft.com/office/drawing/2014/main" xmlns="" id="{8D1B78A4-4AF4-415E-B138-0FF10281AD8A}"/>
                </a:ext>
              </a:extLst>
            </p:cNvPr>
            <p:cNvSpPr>
              <a:spLocks noChangeArrowheads="1"/>
            </p:cNvSpPr>
            <p:nvPr/>
          </p:nvSpPr>
          <p:spPr bwMode="auto">
            <a:xfrm>
              <a:off x="685800" y="4724400"/>
              <a:ext cx="1143000" cy="762000"/>
            </a:xfrm>
            <a:prstGeom prst="can">
              <a:avLst>
                <a:gd name="adj" fmla="val 25000"/>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 name="圆柱形 4">
              <a:extLst>
                <a:ext uri="{FF2B5EF4-FFF2-40B4-BE49-F238E27FC236}">
                  <a16:creationId xmlns:a16="http://schemas.microsoft.com/office/drawing/2014/main" xmlns="" id="{93B007F7-6854-4A54-B6D2-09CB1DC1A2E5}"/>
                </a:ext>
              </a:extLst>
            </p:cNvPr>
            <p:cNvSpPr>
              <a:spLocks noChangeArrowheads="1"/>
            </p:cNvSpPr>
            <p:nvPr/>
          </p:nvSpPr>
          <p:spPr bwMode="auto">
            <a:xfrm>
              <a:off x="2438400" y="4724400"/>
              <a:ext cx="1143000" cy="762000"/>
            </a:xfrm>
            <a:prstGeom prst="can">
              <a:avLst>
                <a:gd name="adj" fmla="val 25000"/>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 name="圆柱形 5">
              <a:extLst>
                <a:ext uri="{FF2B5EF4-FFF2-40B4-BE49-F238E27FC236}">
                  <a16:creationId xmlns:a16="http://schemas.microsoft.com/office/drawing/2014/main" xmlns="" id="{BDDCA278-B2D0-4367-A6FA-A91F98443F47}"/>
                </a:ext>
              </a:extLst>
            </p:cNvPr>
            <p:cNvSpPr>
              <a:spLocks noChangeArrowheads="1"/>
            </p:cNvSpPr>
            <p:nvPr/>
          </p:nvSpPr>
          <p:spPr bwMode="auto">
            <a:xfrm>
              <a:off x="4419600" y="4724400"/>
              <a:ext cx="1143000" cy="762000"/>
            </a:xfrm>
            <a:prstGeom prst="can">
              <a:avLst>
                <a:gd name="adj" fmla="val 25000"/>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 name="圆柱形 6">
              <a:extLst>
                <a:ext uri="{FF2B5EF4-FFF2-40B4-BE49-F238E27FC236}">
                  <a16:creationId xmlns:a16="http://schemas.microsoft.com/office/drawing/2014/main" xmlns="" id="{E5021B11-4E1F-49DC-90C8-66196D4D4599}"/>
                </a:ext>
              </a:extLst>
            </p:cNvPr>
            <p:cNvSpPr>
              <a:spLocks noChangeArrowheads="1"/>
            </p:cNvSpPr>
            <p:nvPr/>
          </p:nvSpPr>
          <p:spPr bwMode="auto">
            <a:xfrm>
              <a:off x="6629400" y="4724400"/>
              <a:ext cx="1143000" cy="762000"/>
            </a:xfrm>
            <a:prstGeom prst="can">
              <a:avLst>
                <a:gd name="adj" fmla="val 25000"/>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1" name="TextBox 7">
              <a:extLst>
                <a:ext uri="{FF2B5EF4-FFF2-40B4-BE49-F238E27FC236}">
                  <a16:creationId xmlns:a16="http://schemas.microsoft.com/office/drawing/2014/main" xmlns="" id="{140FED94-6E1B-43E7-9659-D9FA0A0D22C6}"/>
                </a:ext>
              </a:extLst>
            </p:cNvPr>
            <p:cNvSpPr txBox="1">
              <a:spLocks noChangeArrowheads="1"/>
            </p:cNvSpPr>
            <p:nvPr/>
          </p:nvSpPr>
          <p:spPr bwMode="auto">
            <a:xfrm>
              <a:off x="609598" y="5453063"/>
              <a:ext cx="1295402" cy="473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t>用户信息</a:t>
              </a:r>
            </a:p>
          </p:txBody>
        </p:sp>
        <p:sp>
          <p:nvSpPr>
            <p:cNvPr id="22" name="TextBox 8">
              <a:extLst>
                <a:ext uri="{FF2B5EF4-FFF2-40B4-BE49-F238E27FC236}">
                  <a16:creationId xmlns:a16="http://schemas.microsoft.com/office/drawing/2014/main" xmlns="" id="{76B34F08-05EB-49E6-BBCB-6694173479FE}"/>
                </a:ext>
              </a:extLst>
            </p:cNvPr>
            <p:cNvSpPr txBox="1">
              <a:spLocks noChangeArrowheads="1"/>
            </p:cNvSpPr>
            <p:nvPr/>
          </p:nvSpPr>
          <p:spPr bwMode="auto">
            <a:xfrm>
              <a:off x="2438400" y="5486400"/>
              <a:ext cx="1295399" cy="817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t>组织机构信息</a:t>
              </a:r>
            </a:p>
          </p:txBody>
        </p:sp>
        <p:sp>
          <p:nvSpPr>
            <p:cNvPr id="23" name="TextBox 9">
              <a:extLst>
                <a:ext uri="{FF2B5EF4-FFF2-40B4-BE49-F238E27FC236}">
                  <a16:creationId xmlns:a16="http://schemas.microsoft.com/office/drawing/2014/main" xmlns="" id="{88B31104-3880-4A8E-86F3-72102F9C6249}"/>
                </a:ext>
              </a:extLst>
            </p:cNvPr>
            <p:cNvSpPr txBox="1">
              <a:spLocks noChangeArrowheads="1"/>
            </p:cNvSpPr>
            <p:nvPr/>
          </p:nvSpPr>
          <p:spPr bwMode="auto">
            <a:xfrm>
              <a:off x="4343400" y="5486400"/>
              <a:ext cx="1447800" cy="817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t>权限控制信息</a:t>
              </a:r>
            </a:p>
          </p:txBody>
        </p:sp>
        <p:sp>
          <p:nvSpPr>
            <p:cNvPr id="24" name="TextBox 10">
              <a:extLst>
                <a:ext uri="{FF2B5EF4-FFF2-40B4-BE49-F238E27FC236}">
                  <a16:creationId xmlns:a16="http://schemas.microsoft.com/office/drawing/2014/main" xmlns="" id="{FC022708-3ECF-4F83-8021-82DAB23FAB55}"/>
                </a:ext>
              </a:extLst>
            </p:cNvPr>
            <p:cNvSpPr txBox="1">
              <a:spLocks noChangeArrowheads="1"/>
            </p:cNvSpPr>
            <p:nvPr/>
          </p:nvSpPr>
          <p:spPr bwMode="auto">
            <a:xfrm>
              <a:off x="6629400" y="5486400"/>
              <a:ext cx="14478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t>其它信息</a:t>
              </a:r>
            </a:p>
          </p:txBody>
        </p:sp>
        <p:sp>
          <p:nvSpPr>
            <p:cNvPr id="25" name="圆角矩形 11">
              <a:extLst>
                <a:ext uri="{FF2B5EF4-FFF2-40B4-BE49-F238E27FC236}">
                  <a16:creationId xmlns:a16="http://schemas.microsoft.com/office/drawing/2014/main" xmlns="" id="{CA345B61-2B5C-4113-8B9F-5B84EDE555BC}"/>
                </a:ext>
              </a:extLst>
            </p:cNvPr>
            <p:cNvSpPr>
              <a:spLocks noChangeArrowheads="1"/>
            </p:cNvSpPr>
            <p:nvPr/>
          </p:nvSpPr>
          <p:spPr bwMode="auto">
            <a:xfrm>
              <a:off x="1295400" y="2895600"/>
              <a:ext cx="5867400" cy="838200"/>
            </a:xfrm>
            <a:prstGeom prst="roundRect">
              <a:avLst>
                <a:gd name="adj" fmla="val 16667"/>
              </a:avLst>
            </a:prstGeom>
            <a:solidFill>
              <a:srgbClr val="FFC000"/>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统一用户管理系统（用户中心）</a:t>
              </a:r>
            </a:p>
          </p:txBody>
        </p:sp>
        <p:sp>
          <p:nvSpPr>
            <p:cNvPr id="26" name="上下箭头 12">
              <a:extLst>
                <a:ext uri="{FF2B5EF4-FFF2-40B4-BE49-F238E27FC236}">
                  <a16:creationId xmlns:a16="http://schemas.microsoft.com/office/drawing/2014/main" xmlns="" id="{6C93A894-50E8-4CA5-A7B0-9E91B422C6AB}"/>
                </a:ext>
              </a:extLst>
            </p:cNvPr>
            <p:cNvSpPr>
              <a:spLocks noChangeArrowheads="1"/>
            </p:cNvSpPr>
            <p:nvPr/>
          </p:nvSpPr>
          <p:spPr bwMode="auto">
            <a:xfrm>
              <a:off x="4038600" y="3733800"/>
              <a:ext cx="381000" cy="685800"/>
            </a:xfrm>
            <a:prstGeom prst="upDownArrow">
              <a:avLst>
                <a:gd name="adj1" fmla="val 50000"/>
                <a:gd name="adj2" fmla="val 50000"/>
              </a:avLst>
            </a:prstGeom>
            <a:solidFill>
              <a:schemeClr val="accent1"/>
            </a:solidFill>
            <a:ln w="25400">
              <a:solidFill>
                <a:srgbClr val="5663B9"/>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7" name="圆角矩形 13">
              <a:extLst>
                <a:ext uri="{FF2B5EF4-FFF2-40B4-BE49-F238E27FC236}">
                  <a16:creationId xmlns:a16="http://schemas.microsoft.com/office/drawing/2014/main" xmlns="" id="{EFDCE94E-65A6-4CD7-AD12-434B1EB5FE2A}"/>
                </a:ext>
              </a:extLst>
            </p:cNvPr>
            <p:cNvSpPr>
              <a:spLocks noChangeArrowheads="1"/>
            </p:cNvSpPr>
            <p:nvPr/>
          </p:nvSpPr>
          <p:spPr bwMode="auto">
            <a:xfrm>
              <a:off x="914400" y="1447800"/>
              <a:ext cx="1371600" cy="609600"/>
            </a:xfrm>
            <a:prstGeom prst="roundRect">
              <a:avLst>
                <a:gd name="adj" fmla="val 16667"/>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rPr>
                <a:t>业务应用</a:t>
              </a:r>
              <a:r>
                <a:rPr lang="en-US" altLang="zh-CN" sz="1200">
                  <a:solidFill>
                    <a:srgbClr val="FFFFFF"/>
                  </a:solidFill>
                </a:rPr>
                <a:t>1</a:t>
              </a:r>
              <a:endParaRPr lang="zh-CN" altLang="en-US" sz="1200">
                <a:solidFill>
                  <a:srgbClr val="FFFFFF"/>
                </a:solidFill>
              </a:endParaRPr>
            </a:p>
          </p:txBody>
        </p:sp>
        <p:sp>
          <p:nvSpPr>
            <p:cNvPr id="28" name="圆角矩形 14">
              <a:extLst>
                <a:ext uri="{FF2B5EF4-FFF2-40B4-BE49-F238E27FC236}">
                  <a16:creationId xmlns:a16="http://schemas.microsoft.com/office/drawing/2014/main" xmlns="" id="{ADC29436-F1BB-4583-8274-40329BD8C17E}"/>
                </a:ext>
              </a:extLst>
            </p:cNvPr>
            <p:cNvSpPr>
              <a:spLocks noChangeArrowheads="1"/>
            </p:cNvSpPr>
            <p:nvPr/>
          </p:nvSpPr>
          <p:spPr bwMode="auto">
            <a:xfrm>
              <a:off x="2667000" y="1447800"/>
              <a:ext cx="1371600" cy="609600"/>
            </a:xfrm>
            <a:prstGeom prst="roundRect">
              <a:avLst>
                <a:gd name="adj" fmla="val 16667"/>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rPr>
                <a:t>业务应用</a:t>
              </a:r>
              <a:r>
                <a:rPr lang="en-US" altLang="zh-CN" sz="1200">
                  <a:solidFill>
                    <a:srgbClr val="FFFFFF"/>
                  </a:solidFill>
                </a:rPr>
                <a:t>2</a:t>
              </a:r>
              <a:endParaRPr lang="zh-CN" altLang="en-US" sz="1200">
                <a:solidFill>
                  <a:srgbClr val="FFFFFF"/>
                </a:solidFill>
              </a:endParaRPr>
            </a:p>
          </p:txBody>
        </p:sp>
        <p:sp>
          <p:nvSpPr>
            <p:cNvPr id="29" name="圆角矩形 15">
              <a:extLst>
                <a:ext uri="{FF2B5EF4-FFF2-40B4-BE49-F238E27FC236}">
                  <a16:creationId xmlns:a16="http://schemas.microsoft.com/office/drawing/2014/main" xmlns="" id="{710DEB0F-54FE-41B6-92BB-4F3842D2676D}"/>
                </a:ext>
              </a:extLst>
            </p:cNvPr>
            <p:cNvSpPr>
              <a:spLocks noChangeArrowheads="1"/>
            </p:cNvSpPr>
            <p:nvPr/>
          </p:nvSpPr>
          <p:spPr bwMode="auto">
            <a:xfrm>
              <a:off x="4343400" y="1447800"/>
              <a:ext cx="1371600" cy="609600"/>
            </a:xfrm>
            <a:prstGeom prst="roundRect">
              <a:avLst>
                <a:gd name="adj" fmla="val 16667"/>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rPr>
                <a:t>流程平台</a:t>
              </a:r>
            </a:p>
          </p:txBody>
        </p:sp>
        <p:sp>
          <p:nvSpPr>
            <p:cNvPr id="30" name="圆角矩形 16">
              <a:extLst>
                <a:ext uri="{FF2B5EF4-FFF2-40B4-BE49-F238E27FC236}">
                  <a16:creationId xmlns:a16="http://schemas.microsoft.com/office/drawing/2014/main" xmlns="" id="{7CB6A151-F4FD-4286-91E5-BB320E859E58}"/>
                </a:ext>
              </a:extLst>
            </p:cNvPr>
            <p:cNvSpPr>
              <a:spLocks noChangeArrowheads="1"/>
            </p:cNvSpPr>
            <p:nvPr/>
          </p:nvSpPr>
          <p:spPr bwMode="auto">
            <a:xfrm>
              <a:off x="6172200" y="1447800"/>
              <a:ext cx="1371600" cy="609600"/>
            </a:xfrm>
            <a:prstGeom prst="roundRect">
              <a:avLst>
                <a:gd name="adj" fmla="val 16667"/>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rPr>
                <a:t>企业应用集成平台 </a:t>
              </a:r>
              <a:r>
                <a:rPr lang="en-US" altLang="zh-CN" sz="1200">
                  <a:solidFill>
                    <a:srgbClr val="FFFFFF"/>
                  </a:solidFill>
                </a:rPr>
                <a:t>etc</a:t>
              </a:r>
              <a:endParaRPr lang="zh-CN" altLang="en-US" sz="1200">
                <a:solidFill>
                  <a:srgbClr val="FFFFFF"/>
                </a:solidFill>
              </a:endParaRPr>
            </a:p>
          </p:txBody>
        </p:sp>
        <p:cxnSp>
          <p:nvCxnSpPr>
            <p:cNvPr id="31" name="直接箭头连接符 18">
              <a:extLst>
                <a:ext uri="{FF2B5EF4-FFF2-40B4-BE49-F238E27FC236}">
                  <a16:creationId xmlns:a16="http://schemas.microsoft.com/office/drawing/2014/main" xmlns="" id="{1F556E1D-6033-4539-9277-0540E849637B}"/>
                </a:ext>
              </a:extLst>
            </p:cNvPr>
            <p:cNvCxnSpPr>
              <a:cxnSpLocks noChangeShapeType="1"/>
              <a:stCxn id="27" idx="2"/>
              <a:endCxn id="25" idx="0"/>
            </p:cNvCxnSpPr>
            <p:nvPr/>
          </p:nvCxnSpPr>
          <p:spPr bwMode="auto">
            <a:xfrm rot="16200000" flipH="1">
              <a:off x="2495550" y="1162050"/>
              <a:ext cx="838200" cy="2628900"/>
            </a:xfrm>
            <a:prstGeom prst="straightConnector1">
              <a:avLst/>
            </a:prstGeom>
            <a:noFill/>
            <a:ln w="9525">
              <a:solidFill>
                <a:srgbClr val="7283F9"/>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32" name="直接箭头连接符 19">
              <a:extLst>
                <a:ext uri="{FF2B5EF4-FFF2-40B4-BE49-F238E27FC236}">
                  <a16:creationId xmlns:a16="http://schemas.microsoft.com/office/drawing/2014/main" xmlns="" id="{0F5A20FA-4D73-4A32-959C-24D36FAA63E2}"/>
                </a:ext>
              </a:extLst>
            </p:cNvPr>
            <p:cNvCxnSpPr>
              <a:cxnSpLocks noChangeShapeType="1"/>
              <a:stCxn id="28" idx="2"/>
              <a:endCxn id="25" idx="0"/>
            </p:cNvCxnSpPr>
            <p:nvPr/>
          </p:nvCxnSpPr>
          <p:spPr bwMode="auto">
            <a:xfrm rot="16200000" flipH="1">
              <a:off x="3371850" y="2038350"/>
              <a:ext cx="838200" cy="876300"/>
            </a:xfrm>
            <a:prstGeom prst="straightConnector1">
              <a:avLst/>
            </a:prstGeom>
            <a:noFill/>
            <a:ln w="9525">
              <a:solidFill>
                <a:srgbClr val="7283F9"/>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33" name="直接箭头连接符 22">
              <a:extLst>
                <a:ext uri="{FF2B5EF4-FFF2-40B4-BE49-F238E27FC236}">
                  <a16:creationId xmlns:a16="http://schemas.microsoft.com/office/drawing/2014/main" xmlns="" id="{872B5D9B-FD1E-46D0-B1EB-951DAFE233E3}"/>
                </a:ext>
              </a:extLst>
            </p:cNvPr>
            <p:cNvCxnSpPr>
              <a:cxnSpLocks noChangeShapeType="1"/>
              <a:stCxn id="29" idx="2"/>
              <a:endCxn id="25" idx="0"/>
            </p:cNvCxnSpPr>
            <p:nvPr/>
          </p:nvCxnSpPr>
          <p:spPr bwMode="auto">
            <a:xfrm rot="5400000">
              <a:off x="4210050" y="2076450"/>
              <a:ext cx="838200" cy="800100"/>
            </a:xfrm>
            <a:prstGeom prst="straightConnector1">
              <a:avLst/>
            </a:prstGeom>
            <a:noFill/>
            <a:ln w="9525">
              <a:solidFill>
                <a:srgbClr val="7283F9"/>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34" name="直接箭头连接符 25">
              <a:extLst>
                <a:ext uri="{FF2B5EF4-FFF2-40B4-BE49-F238E27FC236}">
                  <a16:creationId xmlns:a16="http://schemas.microsoft.com/office/drawing/2014/main" xmlns="" id="{BD99EAC0-8702-4661-A36C-228AF0F41011}"/>
                </a:ext>
              </a:extLst>
            </p:cNvPr>
            <p:cNvCxnSpPr>
              <a:cxnSpLocks noChangeShapeType="1"/>
              <a:stCxn id="30" idx="2"/>
            </p:cNvCxnSpPr>
            <p:nvPr/>
          </p:nvCxnSpPr>
          <p:spPr bwMode="auto">
            <a:xfrm rot="5400000">
              <a:off x="5143500" y="1181100"/>
              <a:ext cx="838200" cy="2590800"/>
            </a:xfrm>
            <a:prstGeom prst="straightConnector1">
              <a:avLst/>
            </a:prstGeom>
            <a:noFill/>
            <a:ln w="9525">
              <a:solidFill>
                <a:srgbClr val="7283F9"/>
              </a:solidFill>
              <a:round/>
              <a:headEnd type="arrow" w="med" len="med"/>
              <a:tailEnd type="arrow" w="med" len="med"/>
            </a:ln>
            <a:extLst>
              <a:ext uri="{909E8E84-426E-40DD-AFC4-6F175D3DCCD1}">
                <a14:hiddenFill xmlns:a14="http://schemas.microsoft.com/office/drawing/2010/main" xmlns="">
                  <a:noFill/>
                </a14:hiddenFill>
              </a:ext>
            </a:extLst>
          </p:spPr>
        </p:cxnSp>
        <p:sp>
          <p:nvSpPr>
            <p:cNvPr id="35" name="TextBox 28">
              <a:extLst>
                <a:ext uri="{FF2B5EF4-FFF2-40B4-BE49-F238E27FC236}">
                  <a16:creationId xmlns:a16="http://schemas.microsoft.com/office/drawing/2014/main" xmlns="" id="{A66C1F18-7219-4DA2-9480-6AD8831845F3}"/>
                </a:ext>
              </a:extLst>
            </p:cNvPr>
            <p:cNvSpPr txBox="1">
              <a:spLocks noChangeArrowheads="1"/>
            </p:cNvSpPr>
            <p:nvPr/>
          </p:nvSpPr>
          <p:spPr bwMode="auto">
            <a:xfrm>
              <a:off x="2968446" y="2359818"/>
              <a:ext cx="2667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dirty="0"/>
                <a:t>Java API/Rest Services/ </a:t>
              </a:r>
              <a:r>
                <a:rPr lang="en-US" altLang="zh-CN" sz="1200" b="1" dirty="0" err="1"/>
                <a:t>protocolbuf</a:t>
              </a:r>
              <a:r>
                <a:rPr lang="en-US" altLang="zh-CN" sz="1200" b="1" dirty="0"/>
                <a:t> </a:t>
              </a:r>
              <a:r>
                <a:rPr lang="en-US" altLang="zh-CN" sz="1200" b="1" dirty="0" err="1"/>
                <a:t>etc</a:t>
              </a:r>
              <a:endParaRPr lang="zh-CN" altLang="en-US" sz="1200" b="1" dirty="0"/>
            </a:p>
          </p:txBody>
        </p:sp>
      </p:grpSp>
    </p:spTree>
    <p:extLst>
      <p:ext uri="{BB962C8B-B14F-4D97-AF65-F5344CB8AC3E}">
        <p14:creationId xmlns:p14="http://schemas.microsoft.com/office/powerpoint/2010/main" xmlns="" val="3230714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内容占位符 2">
            <a:extLst>
              <a:ext uri="{FF2B5EF4-FFF2-40B4-BE49-F238E27FC236}">
                <a16:creationId xmlns:a16="http://schemas.microsoft.com/office/drawing/2014/main" xmlns="" id="{5E0D7A9A-E678-4826-8739-D05335131484}"/>
              </a:ext>
            </a:extLst>
          </p:cNvPr>
          <p:cNvSpPr txBox="1">
            <a:spLocks noChangeArrowheads="1"/>
          </p:cNvSpPr>
          <p:nvPr/>
        </p:nvSpPr>
        <p:spPr bwMode="auto">
          <a:xfrm>
            <a:off x="446409" y="693560"/>
            <a:ext cx="3511114"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用户认证和用户授权：例子流程</a:t>
            </a:r>
          </a:p>
        </p:txBody>
      </p:sp>
      <p:grpSp>
        <p:nvGrpSpPr>
          <p:cNvPr id="64" name="组合 63">
            <a:extLst>
              <a:ext uri="{FF2B5EF4-FFF2-40B4-BE49-F238E27FC236}">
                <a16:creationId xmlns:a16="http://schemas.microsoft.com/office/drawing/2014/main" xmlns="" id="{E360138D-979A-4B63-B299-2ED002C16620}"/>
              </a:ext>
            </a:extLst>
          </p:cNvPr>
          <p:cNvGrpSpPr/>
          <p:nvPr/>
        </p:nvGrpSpPr>
        <p:grpSpPr>
          <a:xfrm>
            <a:off x="1258215" y="1223621"/>
            <a:ext cx="6634886" cy="3516629"/>
            <a:chOff x="1404517" y="1447800"/>
            <a:chExt cx="6488583" cy="3292450"/>
          </a:xfrm>
        </p:grpSpPr>
        <p:sp>
          <p:nvSpPr>
            <p:cNvPr id="65" name="圆角矩形 22">
              <a:extLst>
                <a:ext uri="{FF2B5EF4-FFF2-40B4-BE49-F238E27FC236}">
                  <a16:creationId xmlns:a16="http://schemas.microsoft.com/office/drawing/2014/main" xmlns="" id="{194CADED-D7BE-4480-B5E3-502CF5DC794D}"/>
                </a:ext>
              </a:extLst>
            </p:cNvPr>
            <p:cNvSpPr>
              <a:spLocks noChangeArrowheads="1"/>
            </p:cNvSpPr>
            <p:nvPr/>
          </p:nvSpPr>
          <p:spPr bwMode="auto">
            <a:xfrm>
              <a:off x="2497331" y="2013690"/>
              <a:ext cx="1366017" cy="1286113"/>
            </a:xfrm>
            <a:prstGeom prst="roundRect">
              <a:avLst>
                <a:gd name="adj" fmla="val 166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 name="圆角矩形 25">
              <a:extLst>
                <a:ext uri="{FF2B5EF4-FFF2-40B4-BE49-F238E27FC236}">
                  <a16:creationId xmlns:a16="http://schemas.microsoft.com/office/drawing/2014/main" xmlns="" id="{0C89D141-3DC2-4CBB-93BE-F63474DD1511}"/>
                </a:ext>
              </a:extLst>
            </p:cNvPr>
            <p:cNvSpPr>
              <a:spLocks noChangeArrowheads="1"/>
            </p:cNvSpPr>
            <p:nvPr/>
          </p:nvSpPr>
          <p:spPr bwMode="auto">
            <a:xfrm>
              <a:off x="3043738" y="2373802"/>
              <a:ext cx="1366017" cy="1183224"/>
            </a:xfrm>
            <a:prstGeom prst="roundRect">
              <a:avLst>
                <a:gd name="adj" fmla="val 166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 name="圆角矩形 28">
              <a:extLst>
                <a:ext uri="{FF2B5EF4-FFF2-40B4-BE49-F238E27FC236}">
                  <a16:creationId xmlns:a16="http://schemas.microsoft.com/office/drawing/2014/main" xmlns="" id="{BF59B2C5-A85E-4180-BA39-50E9CE663C9A}"/>
                </a:ext>
              </a:extLst>
            </p:cNvPr>
            <p:cNvSpPr>
              <a:spLocks noChangeArrowheads="1"/>
            </p:cNvSpPr>
            <p:nvPr/>
          </p:nvSpPr>
          <p:spPr bwMode="auto">
            <a:xfrm>
              <a:off x="3658446" y="1447800"/>
              <a:ext cx="751310" cy="3241005"/>
            </a:xfrm>
            <a:prstGeom prst="roundRect">
              <a:avLst>
                <a:gd name="adj" fmla="val 16667"/>
              </a:avLst>
            </a:prstGeom>
            <a:solidFill>
              <a:schemeClr val="accent2"/>
            </a:solidFill>
            <a:ln w="9525">
              <a:solidFill>
                <a:srgbClr val="5663B9"/>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600" dirty="0">
                <a:latin typeface="微软雅黑" panose="020B0503020204020204" pitchFamily="34" charset="-122"/>
                <a:ea typeface="微软雅黑" panose="020B0503020204020204" pitchFamily="34" charset="-122"/>
              </a:endParaRPr>
            </a:p>
            <a:p>
              <a:pPr algn="ctr" eaLnBrk="1" hangingPunct="1"/>
              <a:endParaRPr lang="en-US" altLang="zh-CN" sz="1600" dirty="0">
                <a:latin typeface="微软雅黑" panose="020B0503020204020204" pitchFamily="34" charset="-122"/>
                <a:ea typeface="微软雅黑" panose="020B0503020204020204" pitchFamily="34" charset="-122"/>
              </a:endParaRPr>
            </a:p>
            <a:p>
              <a:pPr algn="ctr" eaLnBrk="1" hangingPunct="1"/>
              <a:endParaRPr lang="zh-CN" altLang="en-US" sz="1600" dirty="0">
                <a:latin typeface="微软雅黑" panose="020B0503020204020204" pitchFamily="34" charset="-122"/>
                <a:ea typeface="微软雅黑" panose="020B0503020204020204" pitchFamily="34" charset="-122"/>
              </a:endParaRPr>
            </a:p>
            <a:p>
              <a:pPr algn="ctr" eaLnBrk="1" hangingPunct="1"/>
              <a:r>
                <a:rPr lang="zh-CN" altLang="en-US" sz="1600" dirty="0">
                  <a:latin typeface="微软雅黑" panose="020B0503020204020204" pitchFamily="34" charset="-122"/>
                  <a:ea typeface="微软雅黑" panose="020B0503020204020204" pitchFamily="34" charset="-122"/>
                </a:rPr>
                <a:t>各</a:t>
              </a:r>
            </a:p>
            <a:p>
              <a:pPr algn="ctr" eaLnBrk="1" hangingPunct="1"/>
              <a:r>
                <a:rPr lang="zh-CN" altLang="en-US" sz="1600" dirty="0">
                  <a:latin typeface="微软雅黑" panose="020B0503020204020204" pitchFamily="34" charset="-122"/>
                  <a:ea typeface="微软雅黑" panose="020B0503020204020204" pitchFamily="34" charset="-122"/>
                </a:rPr>
                <a:t>种</a:t>
              </a:r>
            </a:p>
            <a:p>
              <a:pPr algn="ctr" eaLnBrk="1" hangingPunct="1"/>
              <a:r>
                <a:rPr lang="zh-CN" altLang="en-US" sz="1600" dirty="0">
                  <a:latin typeface="微软雅黑" panose="020B0503020204020204" pitchFamily="34" charset="-122"/>
                  <a:ea typeface="微软雅黑" panose="020B0503020204020204" pitchFamily="34" charset="-122"/>
                </a:rPr>
                <a:t>业</a:t>
              </a:r>
            </a:p>
            <a:p>
              <a:pPr algn="ctr" eaLnBrk="1" hangingPunct="1"/>
              <a:r>
                <a:rPr lang="zh-CN" altLang="en-US" sz="1600" dirty="0">
                  <a:latin typeface="微软雅黑" panose="020B0503020204020204" pitchFamily="34" charset="-122"/>
                  <a:ea typeface="微软雅黑" panose="020B0503020204020204" pitchFamily="34" charset="-122"/>
                </a:rPr>
                <a:t>务</a:t>
              </a:r>
            </a:p>
            <a:p>
              <a:pPr algn="ctr" eaLnBrk="1" hangingPunct="1"/>
              <a:r>
                <a:rPr lang="zh-CN" altLang="en-US" sz="1600" dirty="0">
                  <a:latin typeface="微软雅黑" panose="020B0503020204020204" pitchFamily="34" charset="-122"/>
                  <a:ea typeface="微软雅黑" panose="020B0503020204020204" pitchFamily="34" charset="-122"/>
                </a:rPr>
                <a:t>应</a:t>
              </a:r>
            </a:p>
            <a:p>
              <a:pPr algn="ctr" eaLnBrk="1" hangingPunct="1"/>
              <a:r>
                <a:rPr lang="zh-CN" altLang="en-US" sz="1600" dirty="0">
                  <a:latin typeface="微软雅黑" panose="020B0503020204020204" pitchFamily="34" charset="-122"/>
                  <a:ea typeface="微软雅黑" panose="020B0503020204020204" pitchFamily="34" charset="-122"/>
                </a:rPr>
                <a:t>用</a:t>
              </a:r>
            </a:p>
          </p:txBody>
        </p:sp>
        <p:sp>
          <p:nvSpPr>
            <p:cNvPr id="68" name="圆角矩形 29">
              <a:extLst>
                <a:ext uri="{FF2B5EF4-FFF2-40B4-BE49-F238E27FC236}">
                  <a16:creationId xmlns:a16="http://schemas.microsoft.com/office/drawing/2014/main" xmlns="" id="{5C9EFBE5-999C-40C2-B956-13FAA3016F30}"/>
                </a:ext>
              </a:extLst>
            </p:cNvPr>
            <p:cNvSpPr>
              <a:spLocks noChangeArrowheads="1"/>
            </p:cNvSpPr>
            <p:nvPr/>
          </p:nvSpPr>
          <p:spPr bwMode="auto">
            <a:xfrm>
              <a:off x="7141790" y="1499245"/>
              <a:ext cx="751310" cy="3241005"/>
            </a:xfrm>
            <a:prstGeom prst="roundRect">
              <a:avLst>
                <a:gd name="adj" fmla="val 16667"/>
              </a:avLst>
            </a:prstGeom>
            <a:solidFill>
              <a:srgbClr val="FFC000"/>
            </a:solidFill>
            <a:ln w="9525">
              <a:solidFill>
                <a:srgbClr val="5663B9"/>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800" dirty="0">
                <a:latin typeface="微软雅黑" panose="020B0503020204020204" pitchFamily="34" charset="-122"/>
                <a:ea typeface="微软雅黑" panose="020B0503020204020204" pitchFamily="34" charset="-122"/>
              </a:endParaRPr>
            </a:p>
            <a:p>
              <a:pPr algn="ctr" eaLnBrk="1" hangingPunct="1"/>
              <a:endParaRPr lang="en-US" altLang="zh-CN" sz="1800" dirty="0">
                <a:latin typeface="微软雅黑" panose="020B0503020204020204" pitchFamily="34" charset="-122"/>
                <a:ea typeface="微软雅黑" panose="020B0503020204020204" pitchFamily="34" charset="-122"/>
              </a:endParaRPr>
            </a:p>
            <a:p>
              <a:pPr algn="ctr" eaLnBrk="1" hangingPunct="1"/>
              <a:endParaRPr lang="en-US" altLang="zh-CN" sz="1800" dirty="0">
                <a:latin typeface="微软雅黑" panose="020B0503020204020204" pitchFamily="34" charset="-122"/>
                <a:ea typeface="微软雅黑" panose="020B0503020204020204" pitchFamily="34" charset="-122"/>
              </a:endParaRPr>
            </a:p>
            <a:p>
              <a:pPr algn="ctr" eaLnBrk="1" hangingPunct="1"/>
              <a:r>
                <a:rPr lang="zh-CN" altLang="en-US" sz="1800" dirty="0">
                  <a:latin typeface="微软雅黑" panose="020B0503020204020204" pitchFamily="34" charset="-122"/>
                  <a:ea typeface="微软雅黑" panose="020B0503020204020204" pitchFamily="34" charset="-122"/>
                </a:rPr>
                <a:t>统一用户管理系统</a:t>
              </a:r>
              <a:endParaRPr lang="en-US" altLang="zh-CN" sz="1800" dirty="0">
                <a:latin typeface="微软雅黑" panose="020B0503020204020204" pitchFamily="34" charset="-122"/>
                <a:ea typeface="微软雅黑" panose="020B0503020204020204" pitchFamily="34" charset="-122"/>
              </a:endParaRPr>
            </a:p>
            <a:p>
              <a:pPr algn="ctr" eaLnBrk="1" hangingPunct="1"/>
              <a:endParaRPr lang="en-US" altLang="zh-CN" sz="1800" dirty="0">
                <a:latin typeface="微软雅黑" panose="020B0503020204020204" pitchFamily="34" charset="-122"/>
                <a:ea typeface="微软雅黑" panose="020B0503020204020204" pitchFamily="34" charset="-122"/>
              </a:endParaRPr>
            </a:p>
          </p:txBody>
        </p:sp>
        <p:cxnSp>
          <p:nvCxnSpPr>
            <p:cNvPr id="69" name="AutoShape 7">
              <a:extLst>
                <a:ext uri="{FF2B5EF4-FFF2-40B4-BE49-F238E27FC236}">
                  <a16:creationId xmlns:a16="http://schemas.microsoft.com/office/drawing/2014/main" xmlns="" id="{3D1A4073-DADC-4210-8E35-A947A06CA7BE}"/>
                </a:ext>
              </a:extLst>
            </p:cNvPr>
            <p:cNvCxnSpPr>
              <a:cxnSpLocks noChangeShapeType="1"/>
            </p:cNvCxnSpPr>
            <p:nvPr/>
          </p:nvCxnSpPr>
          <p:spPr bwMode="auto">
            <a:xfrm>
              <a:off x="2292428" y="2538853"/>
              <a:ext cx="136601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0" name="Rectangle 8">
              <a:extLst>
                <a:ext uri="{FF2B5EF4-FFF2-40B4-BE49-F238E27FC236}">
                  <a16:creationId xmlns:a16="http://schemas.microsoft.com/office/drawing/2014/main" xmlns="" id="{9956F6BD-013C-420A-B6E4-4ACD07D5A90E}"/>
                </a:ext>
              </a:extLst>
            </p:cNvPr>
            <p:cNvSpPr>
              <a:spLocks noChangeArrowheads="1"/>
            </p:cNvSpPr>
            <p:nvPr/>
          </p:nvSpPr>
          <p:spPr bwMode="auto">
            <a:xfrm>
              <a:off x="1404517" y="2138524"/>
              <a:ext cx="887911" cy="20063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dirty="0">
                  <a:ea typeface="微软雅黑" panose="020B0503020204020204" pitchFamily="34" charset="-122"/>
                </a:rPr>
                <a:t>用户</a:t>
              </a:r>
              <a:endParaRPr lang="zh-CN" altLang="en-US" sz="1600" dirty="0">
                <a:ea typeface="微软雅黑" panose="020B0503020204020204" pitchFamily="34" charset="-122"/>
              </a:endParaRPr>
            </a:p>
          </p:txBody>
        </p:sp>
        <p:sp>
          <p:nvSpPr>
            <p:cNvPr id="71" name="Text Box 9">
              <a:extLst>
                <a:ext uri="{FF2B5EF4-FFF2-40B4-BE49-F238E27FC236}">
                  <a16:creationId xmlns:a16="http://schemas.microsoft.com/office/drawing/2014/main" xmlns="" id="{1A2E7571-3A1C-4463-9FC5-7E2FE30F2A82}"/>
                </a:ext>
              </a:extLst>
            </p:cNvPr>
            <p:cNvSpPr txBox="1">
              <a:spLocks noChangeArrowheads="1"/>
            </p:cNvSpPr>
            <p:nvPr/>
          </p:nvSpPr>
          <p:spPr bwMode="auto">
            <a:xfrm>
              <a:off x="2292428" y="2270913"/>
              <a:ext cx="1366017" cy="2053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ea typeface="微软雅黑" panose="020B0503020204020204" pitchFamily="34" charset="-122"/>
                </a:rPr>
                <a:t>1.用户名和密码</a:t>
              </a:r>
            </a:p>
          </p:txBody>
        </p:sp>
        <p:cxnSp>
          <p:nvCxnSpPr>
            <p:cNvPr id="72" name="AutoShape 10">
              <a:extLst>
                <a:ext uri="{FF2B5EF4-FFF2-40B4-BE49-F238E27FC236}">
                  <a16:creationId xmlns:a16="http://schemas.microsoft.com/office/drawing/2014/main" xmlns="" id="{AA65794B-3C0A-4ECE-95C1-329BD2045E40}"/>
                </a:ext>
              </a:extLst>
            </p:cNvPr>
            <p:cNvCxnSpPr>
              <a:cxnSpLocks noChangeShapeType="1"/>
            </p:cNvCxnSpPr>
            <p:nvPr/>
          </p:nvCxnSpPr>
          <p:spPr bwMode="auto">
            <a:xfrm>
              <a:off x="4409755" y="2013690"/>
              <a:ext cx="266373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3" name="Text Box 11">
              <a:extLst>
                <a:ext uri="{FF2B5EF4-FFF2-40B4-BE49-F238E27FC236}">
                  <a16:creationId xmlns:a16="http://schemas.microsoft.com/office/drawing/2014/main" xmlns="" id="{A0D239DA-D775-45CC-8D7E-90E7A6E98A86}"/>
                </a:ext>
              </a:extLst>
            </p:cNvPr>
            <p:cNvSpPr txBox="1">
              <a:spLocks noChangeArrowheads="1"/>
            </p:cNvSpPr>
            <p:nvPr/>
          </p:nvSpPr>
          <p:spPr bwMode="auto">
            <a:xfrm>
              <a:off x="4697900" y="1756467"/>
              <a:ext cx="222404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ea typeface="微软雅黑" panose="020B0503020204020204" pitchFamily="34" charset="-122"/>
                  <a:sym typeface="Arial" panose="020B0604020202020204" pitchFamily="34" charset="0"/>
                </a:rPr>
                <a:t>2.调用API发起认证请求</a:t>
              </a:r>
            </a:p>
          </p:txBody>
        </p:sp>
        <p:cxnSp>
          <p:nvCxnSpPr>
            <p:cNvPr id="74" name="AutoShape 12">
              <a:extLst>
                <a:ext uri="{FF2B5EF4-FFF2-40B4-BE49-F238E27FC236}">
                  <a16:creationId xmlns:a16="http://schemas.microsoft.com/office/drawing/2014/main" xmlns="" id="{D5776C76-DDD3-4533-AF84-5CCF31A27A88}"/>
                </a:ext>
              </a:extLst>
            </p:cNvPr>
            <p:cNvCxnSpPr>
              <a:cxnSpLocks noChangeShapeType="1"/>
            </p:cNvCxnSpPr>
            <p:nvPr/>
          </p:nvCxnSpPr>
          <p:spPr bwMode="auto">
            <a:xfrm flipH="1">
              <a:off x="4409755" y="2836802"/>
              <a:ext cx="266373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5" name="Text Box 13">
              <a:extLst>
                <a:ext uri="{FF2B5EF4-FFF2-40B4-BE49-F238E27FC236}">
                  <a16:creationId xmlns:a16="http://schemas.microsoft.com/office/drawing/2014/main" xmlns="" id="{DF5C6A23-1EC4-4D76-B2FF-7F04C8DF9D13}"/>
                </a:ext>
              </a:extLst>
            </p:cNvPr>
            <p:cNvSpPr txBox="1">
              <a:spLocks noChangeArrowheads="1"/>
            </p:cNvSpPr>
            <p:nvPr/>
          </p:nvSpPr>
          <p:spPr bwMode="auto">
            <a:xfrm>
              <a:off x="4725699" y="2563608"/>
              <a:ext cx="24438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ea typeface="微软雅黑" panose="020B0503020204020204" pitchFamily="34" charset="-122"/>
                  <a:sym typeface="Arial" panose="020B0604020202020204" pitchFamily="34" charset="0"/>
                </a:rPr>
                <a:t>3.认证通过：返回相应的Token</a:t>
              </a:r>
            </a:p>
          </p:txBody>
        </p:sp>
        <p:cxnSp>
          <p:nvCxnSpPr>
            <p:cNvPr id="76" name="AutoShape 14">
              <a:extLst>
                <a:ext uri="{FF2B5EF4-FFF2-40B4-BE49-F238E27FC236}">
                  <a16:creationId xmlns:a16="http://schemas.microsoft.com/office/drawing/2014/main" xmlns="" id="{3E6426FA-F255-428F-BE9B-30C71E09DC5F}"/>
                </a:ext>
              </a:extLst>
            </p:cNvPr>
            <p:cNvCxnSpPr>
              <a:cxnSpLocks noChangeShapeType="1"/>
              <a:endCxn id="75" idx="2"/>
            </p:cNvCxnSpPr>
            <p:nvPr/>
          </p:nvCxnSpPr>
          <p:spPr bwMode="auto">
            <a:xfrm flipV="1">
              <a:off x="5530368" y="2840607"/>
              <a:ext cx="417276" cy="103476"/>
            </a:xfrm>
            <a:prstGeom prst="straightConnector1">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cxnSp>
        <p:cxnSp>
          <p:nvCxnSpPr>
            <p:cNvPr id="77" name="AutoShape 15">
              <a:extLst>
                <a:ext uri="{FF2B5EF4-FFF2-40B4-BE49-F238E27FC236}">
                  <a16:creationId xmlns:a16="http://schemas.microsoft.com/office/drawing/2014/main" xmlns="" id="{7BF0C3A8-DE4E-4CD5-B400-4354194FCDF4}"/>
                </a:ext>
              </a:extLst>
            </p:cNvPr>
            <p:cNvCxnSpPr>
              <a:cxnSpLocks noChangeShapeType="1"/>
            </p:cNvCxnSpPr>
            <p:nvPr/>
          </p:nvCxnSpPr>
          <p:spPr bwMode="auto">
            <a:xfrm flipH="1">
              <a:off x="2292428" y="2836802"/>
              <a:ext cx="136601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8" name="Text Box 16">
              <a:extLst>
                <a:ext uri="{FF2B5EF4-FFF2-40B4-BE49-F238E27FC236}">
                  <a16:creationId xmlns:a16="http://schemas.microsoft.com/office/drawing/2014/main" xmlns="" id="{DF7CAFA0-1E97-431A-AC5C-7D6D4B4498C0}"/>
                </a:ext>
              </a:extLst>
            </p:cNvPr>
            <p:cNvSpPr txBox="1">
              <a:spLocks noChangeArrowheads="1"/>
            </p:cNvSpPr>
            <p:nvPr/>
          </p:nvSpPr>
          <p:spPr bwMode="auto">
            <a:xfrm>
              <a:off x="2273324" y="2607029"/>
              <a:ext cx="1586573" cy="185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ea typeface="微软雅黑" panose="020B0503020204020204" pitchFamily="34" charset="-122"/>
                  <a:sym typeface="Arial" panose="020B0604020202020204" pitchFamily="34" charset="0"/>
                </a:rPr>
                <a:t>     4.认证通过</a:t>
              </a:r>
            </a:p>
          </p:txBody>
        </p:sp>
        <p:cxnSp>
          <p:nvCxnSpPr>
            <p:cNvPr id="79" name="AutoShape 17">
              <a:extLst>
                <a:ext uri="{FF2B5EF4-FFF2-40B4-BE49-F238E27FC236}">
                  <a16:creationId xmlns:a16="http://schemas.microsoft.com/office/drawing/2014/main" xmlns="" id="{2CB42573-BC7C-4591-9CE1-6C14B76894E3}"/>
                </a:ext>
              </a:extLst>
            </p:cNvPr>
            <p:cNvCxnSpPr>
              <a:cxnSpLocks noChangeShapeType="1"/>
            </p:cNvCxnSpPr>
            <p:nvPr/>
          </p:nvCxnSpPr>
          <p:spPr bwMode="auto">
            <a:xfrm>
              <a:off x="2292428" y="3068302"/>
              <a:ext cx="1366017"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80" name="AutoShape 19">
              <a:extLst>
                <a:ext uri="{FF2B5EF4-FFF2-40B4-BE49-F238E27FC236}">
                  <a16:creationId xmlns:a16="http://schemas.microsoft.com/office/drawing/2014/main" xmlns="" id="{0C6AB940-9B2F-466D-AB63-4BF553769BB0}"/>
                </a:ext>
              </a:extLst>
            </p:cNvPr>
            <p:cNvCxnSpPr>
              <a:cxnSpLocks noChangeShapeType="1"/>
            </p:cNvCxnSpPr>
            <p:nvPr/>
          </p:nvCxnSpPr>
          <p:spPr bwMode="auto">
            <a:xfrm>
              <a:off x="4409755" y="3248359"/>
              <a:ext cx="2663734"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81" name="Text Box 20">
              <a:extLst>
                <a:ext uri="{FF2B5EF4-FFF2-40B4-BE49-F238E27FC236}">
                  <a16:creationId xmlns:a16="http://schemas.microsoft.com/office/drawing/2014/main" xmlns="" id="{95437FFB-156A-45CF-B946-ECF90754A42D}"/>
                </a:ext>
              </a:extLst>
            </p:cNvPr>
            <p:cNvSpPr txBox="1">
              <a:spLocks noChangeArrowheads="1"/>
            </p:cNvSpPr>
            <p:nvPr/>
          </p:nvSpPr>
          <p:spPr bwMode="auto">
            <a:xfrm>
              <a:off x="4734247" y="3013081"/>
              <a:ext cx="209151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ea typeface="微软雅黑" panose="020B0503020204020204" pitchFamily="34" charset="-122"/>
                  <a:sym typeface="Arial" panose="020B0604020202020204" pitchFamily="34" charset="0"/>
                </a:rPr>
                <a:t>6.调用API发起授权请求</a:t>
              </a:r>
            </a:p>
          </p:txBody>
        </p:sp>
        <p:cxnSp>
          <p:nvCxnSpPr>
            <p:cNvPr id="82" name="AutoShape 21">
              <a:extLst>
                <a:ext uri="{FF2B5EF4-FFF2-40B4-BE49-F238E27FC236}">
                  <a16:creationId xmlns:a16="http://schemas.microsoft.com/office/drawing/2014/main" xmlns="" id="{027AB2B0-71EB-43B6-8326-D14D747C963C}"/>
                </a:ext>
              </a:extLst>
            </p:cNvPr>
            <p:cNvCxnSpPr>
              <a:cxnSpLocks noChangeShapeType="1"/>
            </p:cNvCxnSpPr>
            <p:nvPr/>
          </p:nvCxnSpPr>
          <p:spPr bwMode="auto">
            <a:xfrm flipH="1">
              <a:off x="4478056" y="3762804"/>
              <a:ext cx="2663734"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83" name="Text Box 22">
              <a:extLst>
                <a:ext uri="{FF2B5EF4-FFF2-40B4-BE49-F238E27FC236}">
                  <a16:creationId xmlns:a16="http://schemas.microsoft.com/office/drawing/2014/main" xmlns="" id="{1E2C6108-265E-4241-AD99-EE340A33A7E5}"/>
                </a:ext>
              </a:extLst>
            </p:cNvPr>
            <p:cNvSpPr txBox="1">
              <a:spLocks noChangeArrowheads="1"/>
            </p:cNvSpPr>
            <p:nvPr/>
          </p:nvSpPr>
          <p:spPr bwMode="auto">
            <a:xfrm>
              <a:off x="4766913" y="3454137"/>
              <a:ext cx="230657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ea typeface="微软雅黑" panose="020B0503020204020204" pitchFamily="34" charset="-122"/>
                  <a:sym typeface="Arial" panose="020B0604020202020204" pitchFamily="34" charset="0"/>
                </a:rPr>
                <a:t>7.授权通过：返回相应的Token</a:t>
              </a:r>
            </a:p>
          </p:txBody>
        </p:sp>
        <p:cxnSp>
          <p:nvCxnSpPr>
            <p:cNvPr id="84" name="AutoShape 23">
              <a:extLst>
                <a:ext uri="{FF2B5EF4-FFF2-40B4-BE49-F238E27FC236}">
                  <a16:creationId xmlns:a16="http://schemas.microsoft.com/office/drawing/2014/main" xmlns="" id="{7F5600F6-7A2D-4FD2-9258-2413B4024490}"/>
                </a:ext>
              </a:extLst>
            </p:cNvPr>
            <p:cNvCxnSpPr>
              <a:cxnSpLocks noChangeShapeType="1"/>
            </p:cNvCxnSpPr>
            <p:nvPr/>
          </p:nvCxnSpPr>
          <p:spPr bwMode="auto">
            <a:xfrm flipH="1">
              <a:off x="2292428" y="3828878"/>
              <a:ext cx="1366017"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85" name="Text Box 24">
              <a:extLst>
                <a:ext uri="{FF2B5EF4-FFF2-40B4-BE49-F238E27FC236}">
                  <a16:creationId xmlns:a16="http://schemas.microsoft.com/office/drawing/2014/main" xmlns="" id="{10862B81-6151-4DD3-9875-2E108037FEAC}"/>
                </a:ext>
              </a:extLst>
            </p:cNvPr>
            <p:cNvSpPr txBox="1">
              <a:spLocks noChangeArrowheads="1"/>
            </p:cNvSpPr>
            <p:nvPr/>
          </p:nvSpPr>
          <p:spPr bwMode="auto">
            <a:xfrm>
              <a:off x="2292428" y="3585911"/>
              <a:ext cx="1586573" cy="184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ea typeface="微软雅黑" panose="020B0503020204020204" pitchFamily="34" charset="-122"/>
                  <a:sym typeface="Arial" panose="020B0604020202020204" pitchFamily="34" charset="0"/>
                </a:rPr>
                <a:t>     8.授权通过</a:t>
              </a:r>
            </a:p>
          </p:txBody>
        </p:sp>
        <p:cxnSp>
          <p:nvCxnSpPr>
            <p:cNvPr id="86" name="AutoShape 25">
              <a:extLst>
                <a:ext uri="{FF2B5EF4-FFF2-40B4-BE49-F238E27FC236}">
                  <a16:creationId xmlns:a16="http://schemas.microsoft.com/office/drawing/2014/main" xmlns="" id="{5E488CA6-A0C6-4B50-B106-96D39F8A4B52}"/>
                </a:ext>
              </a:extLst>
            </p:cNvPr>
            <p:cNvCxnSpPr>
              <a:cxnSpLocks noChangeShapeType="1"/>
            </p:cNvCxnSpPr>
            <p:nvPr/>
          </p:nvCxnSpPr>
          <p:spPr bwMode="auto">
            <a:xfrm>
              <a:off x="2292428" y="4020027"/>
              <a:ext cx="1366017"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87" name="Text Box 26">
              <a:extLst>
                <a:ext uri="{FF2B5EF4-FFF2-40B4-BE49-F238E27FC236}">
                  <a16:creationId xmlns:a16="http://schemas.microsoft.com/office/drawing/2014/main" xmlns="" id="{C85810B8-49F0-4513-B071-6872084A68FE}"/>
                </a:ext>
              </a:extLst>
            </p:cNvPr>
            <p:cNvSpPr txBox="1">
              <a:spLocks noChangeArrowheads="1"/>
            </p:cNvSpPr>
            <p:nvPr/>
          </p:nvSpPr>
          <p:spPr bwMode="auto">
            <a:xfrm>
              <a:off x="2360729" y="4122916"/>
              <a:ext cx="1183882" cy="308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ea typeface="微软雅黑" panose="020B0503020204020204" pitchFamily="34" charset="-122"/>
                </a:rPr>
                <a:t>9.用户进行业务操作</a:t>
              </a:r>
              <a:endParaRPr lang="zh-CN" altLang="en-US">
                <a:ea typeface="微软雅黑" panose="020B0503020204020204" pitchFamily="34" charset="-122"/>
              </a:endParaRPr>
            </a:p>
          </p:txBody>
        </p:sp>
        <p:sp>
          <p:nvSpPr>
            <p:cNvPr id="88" name="Text Box 18">
              <a:extLst>
                <a:ext uri="{FF2B5EF4-FFF2-40B4-BE49-F238E27FC236}">
                  <a16:creationId xmlns:a16="http://schemas.microsoft.com/office/drawing/2014/main" xmlns="" id="{4FCF0415-AE6C-427A-A454-DD1831DFF687}"/>
                </a:ext>
              </a:extLst>
            </p:cNvPr>
            <p:cNvSpPr txBox="1">
              <a:spLocks noChangeArrowheads="1"/>
            </p:cNvSpPr>
            <p:nvPr/>
          </p:nvSpPr>
          <p:spPr bwMode="auto">
            <a:xfrm>
              <a:off x="2323115" y="3094995"/>
              <a:ext cx="1422243" cy="342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ea typeface="微软雅黑" panose="020B0503020204020204" pitchFamily="34" charset="-122"/>
                </a:rPr>
                <a:t>5.用户希望访问某些应用资源</a:t>
              </a:r>
            </a:p>
          </p:txBody>
        </p:sp>
      </p:grpSp>
    </p:spTree>
    <p:extLst>
      <p:ext uri="{BB962C8B-B14F-4D97-AF65-F5344CB8AC3E}">
        <p14:creationId xmlns:p14="http://schemas.microsoft.com/office/powerpoint/2010/main" xmlns="" val="4253474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内容占位符 2">
            <a:extLst>
              <a:ext uri="{FF2B5EF4-FFF2-40B4-BE49-F238E27FC236}">
                <a16:creationId xmlns:a16="http://schemas.microsoft.com/office/drawing/2014/main" xmlns="" id="{5E0D7A9A-E678-4826-8739-D05335131484}"/>
              </a:ext>
            </a:extLst>
          </p:cNvPr>
          <p:cNvSpPr txBox="1">
            <a:spLocks noChangeArrowheads="1"/>
          </p:cNvSpPr>
          <p:nvPr/>
        </p:nvSpPr>
        <p:spPr bwMode="auto">
          <a:xfrm>
            <a:off x="446409" y="693560"/>
            <a:ext cx="3511114"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应用集成和流程整合</a:t>
            </a:r>
          </a:p>
        </p:txBody>
      </p:sp>
      <p:sp>
        <p:nvSpPr>
          <p:cNvPr id="9" name="矩形 8">
            <a:extLst>
              <a:ext uri="{FF2B5EF4-FFF2-40B4-BE49-F238E27FC236}">
                <a16:creationId xmlns:a16="http://schemas.microsoft.com/office/drawing/2014/main" xmlns="" id="{CF238B26-FF68-4E31-A0E7-36C30B0BD780}"/>
              </a:ext>
            </a:extLst>
          </p:cNvPr>
          <p:cNvSpPr/>
          <p:nvPr/>
        </p:nvSpPr>
        <p:spPr>
          <a:xfrm>
            <a:off x="584950" y="1030018"/>
            <a:ext cx="7962149" cy="830997"/>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我们不能为了应用集成而集成，为了流程整合而整合；而把相应应用集成和流程整合系统包含在某个应用当中；我们应该在企业架构层面建设应用集成平台和流程整合平台，所有应用之间的集成和跨应用业务流程的整合通过应用集成平台和流程整合平台来完成。</a:t>
            </a:r>
          </a:p>
        </p:txBody>
      </p:sp>
      <p:grpSp>
        <p:nvGrpSpPr>
          <p:cNvPr id="59" name="组合 58">
            <a:extLst>
              <a:ext uri="{FF2B5EF4-FFF2-40B4-BE49-F238E27FC236}">
                <a16:creationId xmlns:a16="http://schemas.microsoft.com/office/drawing/2014/main" xmlns="" id="{23B6D8A2-0009-4610-B61C-FC527A30E0D6}"/>
              </a:ext>
            </a:extLst>
          </p:cNvPr>
          <p:cNvGrpSpPr/>
          <p:nvPr/>
        </p:nvGrpSpPr>
        <p:grpSpPr>
          <a:xfrm>
            <a:off x="860004" y="2087108"/>
            <a:ext cx="7553745" cy="2675391"/>
            <a:chOff x="674688" y="2114550"/>
            <a:chExt cx="8001000" cy="4438650"/>
          </a:xfrm>
        </p:grpSpPr>
        <p:sp>
          <p:nvSpPr>
            <p:cNvPr id="60" name="圆角矩形 2">
              <a:extLst>
                <a:ext uri="{FF2B5EF4-FFF2-40B4-BE49-F238E27FC236}">
                  <a16:creationId xmlns:a16="http://schemas.microsoft.com/office/drawing/2014/main" xmlns="" id="{1DCB87C6-A6EC-4115-8B7B-A99A0A8C3561}"/>
                </a:ext>
              </a:extLst>
            </p:cNvPr>
            <p:cNvSpPr/>
            <p:nvPr/>
          </p:nvSpPr>
          <p:spPr bwMode="auto">
            <a:xfrm>
              <a:off x="674688" y="5248275"/>
              <a:ext cx="3048000" cy="1219200"/>
            </a:xfrm>
            <a:prstGeom prst="roundRect">
              <a:avLst/>
            </a:prstGeom>
            <a:solidFill>
              <a:srgbClr val="9C5BCD"/>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lgn="ctr">
                <a:defRPr/>
              </a:pPr>
              <a:endParaRPr lang="en-US" altLang="zh-CN" dirty="0"/>
            </a:p>
            <a:p>
              <a:pPr algn="ctr">
                <a:defRPr/>
              </a:pPr>
              <a:r>
                <a:rPr lang="zh-CN" altLang="en-US" dirty="0"/>
                <a:t>应用集成平台</a:t>
              </a:r>
              <a:r>
                <a:rPr lang="en-US" altLang="zh-CN" dirty="0"/>
                <a:t>(WMB)</a:t>
              </a:r>
              <a:endParaRPr lang="zh-CN" altLang="en-US" dirty="0"/>
            </a:p>
          </p:txBody>
        </p:sp>
        <p:sp>
          <p:nvSpPr>
            <p:cNvPr id="61" name="圆角矩形 3">
              <a:extLst>
                <a:ext uri="{FF2B5EF4-FFF2-40B4-BE49-F238E27FC236}">
                  <a16:creationId xmlns:a16="http://schemas.microsoft.com/office/drawing/2014/main" xmlns="" id="{8011B137-711A-4C3F-B53D-1780360AE6E1}"/>
                </a:ext>
              </a:extLst>
            </p:cNvPr>
            <p:cNvSpPr/>
            <p:nvPr/>
          </p:nvSpPr>
          <p:spPr bwMode="auto">
            <a:xfrm>
              <a:off x="5627688" y="5248275"/>
              <a:ext cx="3048000" cy="1219200"/>
            </a:xfrm>
            <a:prstGeom prst="roundRect">
              <a:avLst/>
            </a:prstGeom>
            <a:solidFill>
              <a:srgbClr val="9C5BCD"/>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lgn="ctr">
                <a:defRPr/>
              </a:pPr>
              <a:endParaRPr lang="en-US" altLang="zh-CN" dirty="0"/>
            </a:p>
            <a:p>
              <a:pPr algn="ctr">
                <a:defRPr/>
              </a:pPr>
              <a:r>
                <a:rPr lang="zh-CN" altLang="en-US" dirty="0"/>
                <a:t>流程整合平台</a:t>
              </a:r>
              <a:r>
                <a:rPr lang="en-US" altLang="zh-CN" dirty="0"/>
                <a:t>(Lombardi)</a:t>
              </a:r>
              <a:endParaRPr lang="zh-CN" altLang="en-US" dirty="0"/>
            </a:p>
          </p:txBody>
        </p:sp>
        <p:sp>
          <p:nvSpPr>
            <p:cNvPr id="62" name="圆角矩形 4">
              <a:extLst>
                <a:ext uri="{FF2B5EF4-FFF2-40B4-BE49-F238E27FC236}">
                  <a16:creationId xmlns:a16="http://schemas.microsoft.com/office/drawing/2014/main" xmlns="" id="{95E14B33-C1EE-4EE4-81FC-9869C6CE01E3}"/>
                </a:ext>
              </a:extLst>
            </p:cNvPr>
            <p:cNvSpPr>
              <a:spLocks noChangeArrowheads="1"/>
            </p:cNvSpPr>
            <p:nvPr/>
          </p:nvSpPr>
          <p:spPr bwMode="auto">
            <a:xfrm>
              <a:off x="914400" y="2124075"/>
              <a:ext cx="1371600" cy="609600"/>
            </a:xfrm>
            <a:prstGeom prst="roundRect">
              <a:avLst>
                <a:gd name="adj" fmla="val 16667"/>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rPr>
                <a:t>业务应用</a:t>
              </a:r>
              <a:r>
                <a:rPr lang="en-US" altLang="zh-CN" sz="1200">
                  <a:solidFill>
                    <a:srgbClr val="FFFFFF"/>
                  </a:solidFill>
                </a:rPr>
                <a:t>1</a:t>
              </a:r>
              <a:endParaRPr lang="zh-CN" altLang="en-US" sz="1200">
                <a:solidFill>
                  <a:srgbClr val="FFFFFF"/>
                </a:solidFill>
              </a:endParaRPr>
            </a:p>
          </p:txBody>
        </p:sp>
        <p:sp>
          <p:nvSpPr>
            <p:cNvPr id="63" name="圆角矩形 5">
              <a:extLst>
                <a:ext uri="{FF2B5EF4-FFF2-40B4-BE49-F238E27FC236}">
                  <a16:creationId xmlns:a16="http://schemas.microsoft.com/office/drawing/2014/main" xmlns="" id="{D728857C-D79A-49D4-96CE-112BAEBAADED}"/>
                </a:ext>
              </a:extLst>
            </p:cNvPr>
            <p:cNvSpPr>
              <a:spLocks noChangeArrowheads="1"/>
            </p:cNvSpPr>
            <p:nvPr/>
          </p:nvSpPr>
          <p:spPr bwMode="auto">
            <a:xfrm>
              <a:off x="4114800" y="2124075"/>
              <a:ext cx="1371600" cy="609600"/>
            </a:xfrm>
            <a:prstGeom prst="roundRect">
              <a:avLst>
                <a:gd name="adj" fmla="val 16667"/>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rPr>
                <a:t>业务应用</a:t>
              </a:r>
              <a:r>
                <a:rPr lang="en-US" altLang="zh-CN" sz="1200">
                  <a:solidFill>
                    <a:srgbClr val="FFFFFF"/>
                  </a:solidFill>
                </a:rPr>
                <a:t>2</a:t>
              </a:r>
              <a:endParaRPr lang="zh-CN" altLang="en-US" sz="1200">
                <a:solidFill>
                  <a:srgbClr val="FFFFFF"/>
                </a:solidFill>
              </a:endParaRPr>
            </a:p>
          </p:txBody>
        </p:sp>
        <p:sp>
          <p:nvSpPr>
            <p:cNvPr id="89" name="圆角矩形 6">
              <a:extLst>
                <a:ext uri="{FF2B5EF4-FFF2-40B4-BE49-F238E27FC236}">
                  <a16:creationId xmlns:a16="http://schemas.microsoft.com/office/drawing/2014/main" xmlns="" id="{82962900-91E6-4FA7-82E4-AC79B6F8B07D}"/>
                </a:ext>
              </a:extLst>
            </p:cNvPr>
            <p:cNvSpPr>
              <a:spLocks noChangeArrowheads="1"/>
            </p:cNvSpPr>
            <p:nvPr/>
          </p:nvSpPr>
          <p:spPr bwMode="auto">
            <a:xfrm>
              <a:off x="7086600" y="2114550"/>
              <a:ext cx="1371600" cy="609600"/>
            </a:xfrm>
            <a:prstGeom prst="roundRect">
              <a:avLst>
                <a:gd name="adj" fmla="val 16667"/>
              </a:avLst>
            </a:prstGeom>
            <a:solidFill>
              <a:schemeClr val="accent1"/>
            </a:solidFill>
            <a:ln w="25400">
              <a:solidFill>
                <a:srgbClr val="5663B9"/>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rPr>
                <a:t>业务应用</a:t>
              </a:r>
              <a:r>
                <a:rPr lang="en-US" altLang="zh-CN" sz="1200">
                  <a:solidFill>
                    <a:srgbClr val="FFFFFF"/>
                  </a:solidFill>
                </a:rPr>
                <a:t>3</a:t>
              </a:r>
              <a:endParaRPr lang="zh-CN" altLang="en-US" sz="1200">
                <a:solidFill>
                  <a:srgbClr val="FFFFFF"/>
                </a:solidFill>
              </a:endParaRPr>
            </a:p>
          </p:txBody>
        </p:sp>
        <p:cxnSp>
          <p:nvCxnSpPr>
            <p:cNvPr id="90" name="曲线连接符 8">
              <a:extLst>
                <a:ext uri="{FF2B5EF4-FFF2-40B4-BE49-F238E27FC236}">
                  <a16:creationId xmlns:a16="http://schemas.microsoft.com/office/drawing/2014/main" xmlns="" id="{F6FB537E-1F0E-4721-853B-68E1789931DF}"/>
                </a:ext>
              </a:extLst>
            </p:cNvPr>
            <p:cNvCxnSpPr>
              <a:endCxn id="60" idx="0"/>
            </p:cNvCxnSpPr>
            <p:nvPr/>
          </p:nvCxnSpPr>
          <p:spPr bwMode="auto">
            <a:xfrm rot="16200000" flipH="1">
              <a:off x="604044" y="3653631"/>
              <a:ext cx="2438400" cy="750888"/>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91" name="曲线连接符 9">
              <a:extLst>
                <a:ext uri="{FF2B5EF4-FFF2-40B4-BE49-F238E27FC236}">
                  <a16:creationId xmlns:a16="http://schemas.microsoft.com/office/drawing/2014/main" xmlns="" id="{E81C9BDD-26A9-4325-A247-7644A60D8680}"/>
                </a:ext>
              </a:extLst>
            </p:cNvPr>
            <p:cNvCxnSpPr/>
            <p:nvPr/>
          </p:nvCxnSpPr>
          <p:spPr bwMode="auto">
            <a:xfrm rot="5400000">
              <a:off x="2476500" y="2847975"/>
              <a:ext cx="2362200" cy="228600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92" name="曲线连接符 14">
              <a:extLst>
                <a:ext uri="{FF2B5EF4-FFF2-40B4-BE49-F238E27FC236}">
                  <a16:creationId xmlns:a16="http://schemas.microsoft.com/office/drawing/2014/main" xmlns="" id="{07B39A5B-0F45-4DDE-81E5-D311F184D2F8}"/>
                </a:ext>
              </a:extLst>
            </p:cNvPr>
            <p:cNvCxnSpPr/>
            <p:nvPr/>
          </p:nvCxnSpPr>
          <p:spPr bwMode="auto">
            <a:xfrm rot="10800000" flipV="1">
              <a:off x="2743200" y="2733675"/>
              <a:ext cx="4876800" cy="251460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93" name="曲线连接符 17">
              <a:extLst>
                <a:ext uri="{FF2B5EF4-FFF2-40B4-BE49-F238E27FC236}">
                  <a16:creationId xmlns:a16="http://schemas.microsoft.com/office/drawing/2014/main" xmlns="" id="{67BFBD9E-63EF-41E8-BE5F-E4B08FC3A956}"/>
                </a:ext>
              </a:extLst>
            </p:cNvPr>
            <p:cNvCxnSpPr/>
            <p:nvPr/>
          </p:nvCxnSpPr>
          <p:spPr bwMode="auto">
            <a:xfrm>
              <a:off x="1905000" y="2733675"/>
              <a:ext cx="5029200" cy="2438400"/>
            </a:xfrm>
            <a:prstGeom prst="curvedConnector3">
              <a:avLst>
                <a:gd name="adj1" fmla="val 59416"/>
              </a:avLst>
            </a:prstGeom>
            <a:solidFill>
              <a:schemeClr val="accent1"/>
            </a:solidFill>
            <a:ln w="9525"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94" name="曲线连接符 21">
              <a:extLst>
                <a:ext uri="{FF2B5EF4-FFF2-40B4-BE49-F238E27FC236}">
                  <a16:creationId xmlns:a16="http://schemas.microsoft.com/office/drawing/2014/main" xmlns="" id="{BB6F8233-8534-4F7C-ADFE-016466760B5A}"/>
                </a:ext>
              </a:extLst>
            </p:cNvPr>
            <p:cNvCxnSpPr>
              <a:endCxn id="61" idx="0"/>
            </p:cNvCxnSpPr>
            <p:nvPr/>
          </p:nvCxnSpPr>
          <p:spPr bwMode="auto">
            <a:xfrm rot="16200000" flipH="1">
              <a:off x="4909344" y="3005931"/>
              <a:ext cx="2514600" cy="1970088"/>
            </a:xfrm>
            <a:prstGeom prst="curvedConnector3">
              <a:avLst>
                <a:gd name="adj1" fmla="val 50000"/>
              </a:avLst>
            </a:prstGeom>
            <a:solidFill>
              <a:schemeClr val="accent1"/>
            </a:solidFill>
            <a:ln w="9525"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95" name="曲线连接符 22">
              <a:extLst>
                <a:ext uri="{FF2B5EF4-FFF2-40B4-BE49-F238E27FC236}">
                  <a16:creationId xmlns:a16="http://schemas.microsoft.com/office/drawing/2014/main" xmlns="" id="{817718BF-0F22-4607-B284-77805D135117}"/>
                </a:ext>
              </a:extLst>
            </p:cNvPr>
            <p:cNvCxnSpPr/>
            <p:nvPr/>
          </p:nvCxnSpPr>
          <p:spPr bwMode="auto">
            <a:xfrm rot="5400000">
              <a:off x="6248400" y="3724275"/>
              <a:ext cx="2438400" cy="457200"/>
            </a:xfrm>
            <a:prstGeom prst="curvedConnector3">
              <a:avLst>
                <a:gd name="adj1" fmla="val 50000"/>
              </a:avLst>
            </a:prstGeom>
            <a:solidFill>
              <a:schemeClr val="accent1"/>
            </a:solidFill>
            <a:ln w="9525"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cxnSp>
        <p:sp>
          <p:nvSpPr>
            <p:cNvPr id="96" name="TextBox 31">
              <a:extLst>
                <a:ext uri="{FF2B5EF4-FFF2-40B4-BE49-F238E27FC236}">
                  <a16:creationId xmlns:a16="http://schemas.microsoft.com/office/drawing/2014/main" xmlns="" id="{4D4CD5EF-FF0A-45D3-A1EC-154F7736992C}"/>
                </a:ext>
              </a:extLst>
            </p:cNvPr>
            <p:cNvSpPr txBox="1">
              <a:spLocks noChangeArrowheads="1"/>
            </p:cNvSpPr>
            <p:nvPr/>
          </p:nvSpPr>
          <p:spPr bwMode="auto">
            <a:xfrm>
              <a:off x="1143000" y="4562475"/>
              <a:ext cx="3581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F0000"/>
                  </a:solidFill>
                </a:rPr>
                <a:t>MQ/Rest Services/SOAP</a:t>
              </a:r>
              <a:endParaRPr lang="zh-CN" altLang="en-US" dirty="0">
                <a:solidFill>
                  <a:srgbClr val="FF0000"/>
                </a:solidFill>
              </a:endParaRPr>
            </a:p>
          </p:txBody>
        </p:sp>
        <p:cxnSp>
          <p:nvCxnSpPr>
            <p:cNvPr id="97" name="曲线连接符 33">
              <a:extLst>
                <a:ext uri="{FF2B5EF4-FFF2-40B4-BE49-F238E27FC236}">
                  <a16:creationId xmlns:a16="http://schemas.microsoft.com/office/drawing/2014/main" xmlns="" id="{F8223F00-EFC8-40DE-933E-6790CB8C568B}"/>
                </a:ext>
              </a:extLst>
            </p:cNvPr>
            <p:cNvCxnSpPr/>
            <p:nvPr/>
          </p:nvCxnSpPr>
          <p:spPr bwMode="auto">
            <a:xfrm flipV="1">
              <a:off x="3810000" y="5781675"/>
              <a:ext cx="1752600" cy="15240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sp>
          <p:nvSpPr>
            <p:cNvPr id="98" name="TextBox 35">
              <a:extLst>
                <a:ext uri="{FF2B5EF4-FFF2-40B4-BE49-F238E27FC236}">
                  <a16:creationId xmlns:a16="http://schemas.microsoft.com/office/drawing/2014/main" xmlns="" id="{730D3B5E-3F3F-4D2D-9492-116CE24BB619}"/>
                </a:ext>
              </a:extLst>
            </p:cNvPr>
            <p:cNvSpPr txBox="1">
              <a:spLocks noChangeArrowheads="1"/>
            </p:cNvSpPr>
            <p:nvPr/>
          </p:nvSpPr>
          <p:spPr bwMode="auto">
            <a:xfrm>
              <a:off x="3886200" y="5629275"/>
              <a:ext cx="16764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FF0000"/>
                  </a:solidFill>
                </a:rPr>
                <a:t>MQ/Rest Services/SOAP</a:t>
              </a:r>
              <a:endParaRPr lang="zh-CN" altLang="en-US">
                <a:solidFill>
                  <a:srgbClr val="FF0000"/>
                </a:solidFill>
              </a:endParaRPr>
            </a:p>
          </p:txBody>
        </p:sp>
        <p:sp>
          <p:nvSpPr>
            <p:cNvPr id="99" name="TextBox 36">
              <a:extLst>
                <a:ext uri="{FF2B5EF4-FFF2-40B4-BE49-F238E27FC236}">
                  <a16:creationId xmlns:a16="http://schemas.microsoft.com/office/drawing/2014/main" xmlns="" id="{F441311B-B226-4740-A79E-F75256EBC211}"/>
                </a:ext>
              </a:extLst>
            </p:cNvPr>
            <p:cNvSpPr txBox="1">
              <a:spLocks noChangeArrowheads="1"/>
            </p:cNvSpPr>
            <p:nvPr/>
          </p:nvSpPr>
          <p:spPr bwMode="auto">
            <a:xfrm>
              <a:off x="6019800" y="4181475"/>
              <a:ext cx="16764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FF0000"/>
                  </a:solidFill>
                </a:rPr>
                <a:t>MQ/Rest Services/SOAP/API</a:t>
              </a:r>
              <a:endParaRPr lang="zh-CN" altLang="en-US">
                <a:solidFill>
                  <a:srgbClr val="FF0000"/>
                </a:solidFill>
              </a:endParaRPr>
            </a:p>
          </p:txBody>
        </p:sp>
      </p:grpSp>
    </p:spTree>
    <p:extLst>
      <p:ext uri="{BB962C8B-B14F-4D97-AF65-F5344CB8AC3E}">
        <p14:creationId xmlns:p14="http://schemas.microsoft.com/office/powerpoint/2010/main" xmlns="" val="292505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xmlns="" id="{184E96ED-6E7E-43E8-8E85-96CDBCFF8960}"/>
              </a:ext>
            </a:extLst>
          </p:cNvPr>
          <p:cNvSpPr/>
          <p:nvPr/>
        </p:nvSpPr>
        <p:spPr>
          <a:xfrm>
            <a:off x="1383788" y="2106870"/>
            <a:ext cx="6397906" cy="523220"/>
          </a:xfrm>
          <a:prstGeom prst="rect">
            <a:avLst/>
          </a:prstGeom>
          <a:noFill/>
        </p:spPr>
        <p:txBody>
          <a:bodyPr wrap="none">
            <a:spAutoFit/>
          </a:bodyPr>
          <a:lstStyle/>
          <a:p>
            <a:pPr algn="ctr">
              <a:defRPr/>
            </a:pPr>
            <a:r>
              <a:rPr lang="zh-CN" altLang="en-US"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我们需要面对大并发和大数据量的挑战</a:t>
            </a:r>
          </a:p>
        </p:txBody>
      </p:sp>
    </p:spTree>
    <p:extLst>
      <p:ext uri="{BB962C8B-B14F-4D97-AF65-F5344CB8AC3E}">
        <p14:creationId xmlns:p14="http://schemas.microsoft.com/office/powerpoint/2010/main" xmlns="" val="2662212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xmlns="" id="{6C8B7E3F-11FB-4ED3-A9DC-890483EF0730}"/>
              </a:ext>
            </a:extLst>
          </p:cNvPr>
          <p:cNvSpPr/>
          <p:nvPr/>
        </p:nvSpPr>
        <p:spPr>
          <a:xfrm>
            <a:off x="584951" y="659301"/>
            <a:ext cx="7880869" cy="4188262"/>
          </a:xfrm>
          <a:prstGeom prst="rect">
            <a:avLst/>
          </a:prstGeom>
        </p:spPr>
        <p:txBody>
          <a:bodyPr wrap="square">
            <a:spAutoFit/>
          </a:bodyPr>
          <a:lstStyle/>
          <a:p>
            <a:pPr marL="171450" indent="-171450" eaLnBrk="0" hangingPunct="0">
              <a:lnSpc>
                <a:spcPct val="110000"/>
              </a:lnSpc>
              <a:spcBef>
                <a:spcPts val="600"/>
              </a:spcBef>
              <a:buClr>
                <a:schemeClr val="tx1"/>
              </a:buClr>
              <a:buFont typeface="Wingdings" pitchFamily="2" charset="2"/>
              <a:buNone/>
              <a:defRPr/>
            </a:pPr>
            <a:r>
              <a:rPr lang="en-US" altLang="zh-CN" sz="2400" b="1" kern="0" dirty="0"/>
              <a:t>	</a:t>
            </a:r>
            <a:r>
              <a:rPr lang="zh-CN" altLang="en-US" sz="2400" b="1" kern="0" dirty="0">
                <a:latin typeface="微软雅黑" pitchFamily="34" charset="-122"/>
                <a:ea typeface="微软雅黑" pitchFamily="34" charset="-122"/>
              </a:rPr>
              <a:t>挑战：</a:t>
            </a:r>
            <a:r>
              <a:rPr lang="zh-CN" altLang="en-US" sz="1400" kern="0" dirty="0">
                <a:latin typeface="微软雅黑" pitchFamily="34" charset="-122"/>
                <a:ea typeface="微软雅黑" pitchFamily="34" charset="-122"/>
              </a:rPr>
              <a:t>可伸缩性是我们每天奋力抵抗的一大架构压力。我们所做的每一项架构及设计决策，身前身后都能看到它的踪影。对于大并发量的用户核心业务应用系统，可伸缩性是生死交关的问题。在一个可伸缩的架构中，资源的消耗应该随负载线性（或更佳）上升，负载可由用户流量、数据量等测量。如果说性能衡量的是每一工作单元所需的资源消 耗，可伸缩性则是衡量当工作单元的数量或尺寸增加时，资源消耗的变化情况。换句话说，可伸缩性是整个价格</a:t>
            </a:r>
            <a:r>
              <a:rPr lang="en-US" altLang="zh-CN" sz="1400" kern="0" dirty="0">
                <a:latin typeface="微软雅黑" pitchFamily="34" charset="-122"/>
                <a:ea typeface="微软雅黑" pitchFamily="34" charset="-122"/>
              </a:rPr>
              <a:t>-</a:t>
            </a:r>
            <a:r>
              <a:rPr lang="zh-CN" altLang="en-US" sz="1400" kern="0" dirty="0">
                <a:latin typeface="微软雅黑" pitchFamily="34" charset="-122"/>
                <a:ea typeface="微软雅黑" pitchFamily="34" charset="-122"/>
              </a:rPr>
              <a:t>性能曲线的形状，而不是曲线上某一点的取值。并且我们需要达到以下几点：</a:t>
            </a:r>
            <a:endParaRPr lang="en-US" altLang="zh-CN" sz="1400" kern="0" dirty="0">
              <a:latin typeface="微软雅黑" pitchFamily="34" charset="-122"/>
              <a:ea typeface="微软雅黑" pitchFamily="34" charset="-122"/>
            </a:endParaRPr>
          </a:p>
          <a:p>
            <a:pPr marL="171450" indent="-171450" eaLnBrk="0" hangingPunct="0">
              <a:lnSpc>
                <a:spcPct val="110000"/>
              </a:lnSpc>
              <a:spcBef>
                <a:spcPts val="600"/>
              </a:spcBef>
              <a:buClr>
                <a:schemeClr val="tx1"/>
              </a:buClr>
              <a:buFont typeface="Wingdings" pitchFamily="2" charset="2"/>
              <a:buNone/>
              <a:defRPr/>
            </a:pPr>
            <a:r>
              <a:rPr lang="en-US" altLang="zh-CN" sz="1400" kern="0" dirty="0">
                <a:latin typeface="微软雅黑" pitchFamily="34" charset="-122"/>
                <a:ea typeface="微软雅黑" pitchFamily="34" charset="-122"/>
              </a:rPr>
              <a:t>	1.</a:t>
            </a:r>
            <a:r>
              <a:rPr lang="zh-CN" altLang="zh-CN" sz="1400" kern="0" dirty="0">
                <a:latin typeface="微软雅黑" pitchFamily="34" charset="-122"/>
                <a:ea typeface="微软雅黑" pitchFamily="34" charset="-122"/>
              </a:rPr>
              <a:t>资源利用率能够随着负载的增长能够线性增长。形象点就是说，如果负载不断地增加，我们能够通过不断的添加机器（通过负载均衡机制）来处理；并且系统的响应时间不会产生剧烈的波动</a:t>
            </a:r>
            <a:endParaRPr lang="en-US" altLang="zh-CN" sz="1400" kern="0" dirty="0">
              <a:latin typeface="微软雅黑" pitchFamily="34" charset="-122"/>
              <a:ea typeface="微软雅黑" pitchFamily="34" charset="-122"/>
            </a:endParaRPr>
          </a:p>
          <a:p>
            <a:pPr marL="171450" indent="-171450" eaLnBrk="0" hangingPunct="0">
              <a:lnSpc>
                <a:spcPct val="110000"/>
              </a:lnSpc>
              <a:spcBef>
                <a:spcPts val="600"/>
              </a:spcBef>
              <a:buClr>
                <a:schemeClr val="tx1"/>
              </a:buClr>
              <a:buFont typeface="Wingdings" pitchFamily="2" charset="2"/>
              <a:buNone/>
              <a:defRPr/>
            </a:pPr>
            <a:r>
              <a:rPr lang="en-US" altLang="zh-CN" sz="1400" kern="0" dirty="0">
                <a:latin typeface="微软雅黑" pitchFamily="34" charset="-122"/>
                <a:ea typeface="微软雅黑" pitchFamily="34" charset="-122"/>
              </a:rPr>
              <a:t>   2.</a:t>
            </a:r>
            <a:r>
              <a:rPr lang="zh-CN" altLang="zh-CN" sz="1400" kern="0" dirty="0">
                <a:latin typeface="微软雅黑" pitchFamily="34" charset="-122"/>
                <a:ea typeface="微软雅黑" pitchFamily="34" charset="-122"/>
              </a:rPr>
              <a:t>系统的架构设计应该能够面对系统数据、用户数增长</a:t>
            </a:r>
            <a:r>
              <a:rPr lang="en-US" altLang="zh-CN" sz="1400" kern="0" dirty="0">
                <a:latin typeface="微软雅黑" pitchFamily="34" charset="-122"/>
                <a:ea typeface="微软雅黑" pitchFamily="34" charset="-122"/>
              </a:rPr>
              <a:t>10</a:t>
            </a:r>
            <a:r>
              <a:rPr lang="zh-CN" altLang="zh-CN" sz="1400" kern="0" dirty="0">
                <a:latin typeface="微软雅黑" pitchFamily="34" charset="-122"/>
                <a:ea typeface="微软雅黑" pitchFamily="34" charset="-122"/>
              </a:rPr>
              <a:t>倍以上的情况。形象点说：如果现在的系统能够承受</a:t>
            </a:r>
            <a:r>
              <a:rPr lang="en-US" altLang="zh-CN" sz="1400" kern="0" dirty="0">
                <a:latin typeface="微软雅黑" pitchFamily="34" charset="-122"/>
                <a:ea typeface="微软雅黑" pitchFamily="34" charset="-122"/>
              </a:rPr>
              <a:t>10000</a:t>
            </a:r>
            <a:r>
              <a:rPr lang="zh-CN" altLang="zh-CN" sz="1400" kern="0" dirty="0">
                <a:latin typeface="微软雅黑" pitchFamily="34" charset="-122"/>
                <a:ea typeface="微软雅黑" pitchFamily="34" charset="-122"/>
              </a:rPr>
              <a:t>个用户的使用，那系统现在的这个设计能够承受</a:t>
            </a:r>
            <a:r>
              <a:rPr lang="en-US" altLang="zh-CN" sz="1400" kern="0" dirty="0">
                <a:latin typeface="微软雅黑" pitchFamily="34" charset="-122"/>
                <a:ea typeface="微软雅黑" pitchFamily="34" charset="-122"/>
              </a:rPr>
              <a:t>10</a:t>
            </a:r>
            <a:r>
              <a:rPr lang="zh-CN" altLang="zh-CN" sz="1400" kern="0" dirty="0">
                <a:latin typeface="微软雅黑" pitchFamily="34" charset="-122"/>
                <a:ea typeface="微软雅黑" pitchFamily="34" charset="-122"/>
              </a:rPr>
              <a:t>万个用户的使用</a:t>
            </a:r>
            <a:r>
              <a:rPr lang="zh-CN" altLang="en-US" sz="1400" kern="0" dirty="0">
                <a:latin typeface="微软雅黑" pitchFamily="34" charset="-122"/>
                <a:ea typeface="微软雅黑" pitchFamily="34" charset="-122"/>
              </a:rPr>
              <a:t>。</a:t>
            </a:r>
            <a:endParaRPr lang="en-US" altLang="zh-CN" sz="1400" kern="0" dirty="0">
              <a:latin typeface="微软雅黑" pitchFamily="34" charset="-122"/>
              <a:ea typeface="微软雅黑" pitchFamily="34" charset="-122"/>
            </a:endParaRPr>
          </a:p>
          <a:p>
            <a:pPr marL="171450" indent="-171450" eaLnBrk="0" hangingPunct="0">
              <a:lnSpc>
                <a:spcPct val="110000"/>
              </a:lnSpc>
              <a:spcBef>
                <a:spcPts val="600"/>
              </a:spcBef>
              <a:buClr>
                <a:schemeClr val="tx1"/>
              </a:buClr>
              <a:buFont typeface="Wingdings" pitchFamily="2" charset="2"/>
              <a:buNone/>
              <a:defRPr/>
            </a:pPr>
            <a:r>
              <a:rPr lang="en-US" altLang="zh-CN" sz="1400" kern="0" dirty="0">
                <a:latin typeface="微软雅黑" pitchFamily="34" charset="-122"/>
                <a:ea typeface="微软雅黑" pitchFamily="34" charset="-122"/>
              </a:rPr>
              <a:t>   3.</a:t>
            </a:r>
            <a:r>
              <a:rPr lang="zh-CN" altLang="zh-CN" sz="1400" kern="0" dirty="0">
                <a:latin typeface="微软雅黑" pitchFamily="34" charset="-122"/>
                <a:ea typeface="微软雅黑" pitchFamily="34" charset="-122"/>
              </a:rPr>
              <a:t>由于整个系统将是由多台机器之间协同工作，单台机器的失效、以及性能严重退化不会影响到整个系统的对外提供的较好地服务质量。</a:t>
            </a:r>
            <a:endParaRPr lang="en-US" altLang="zh-CN" sz="1400" kern="0" dirty="0">
              <a:latin typeface="微软雅黑" pitchFamily="34" charset="-122"/>
              <a:ea typeface="微软雅黑" pitchFamily="34" charset="-122"/>
            </a:endParaRPr>
          </a:p>
          <a:p>
            <a:pPr marL="171450" indent="-171450" eaLnBrk="0" hangingPunct="0">
              <a:lnSpc>
                <a:spcPct val="110000"/>
              </a:lnSpc>
              <a:spcBef>
                <a:spcPts val="600"/>
              </a:spcBef>
              <a:buClr>
                <a:schemeClr val="tx1"/>
              </a:buClr>
              <a:buFont typeface="Wingdings" pitchFamily="2" charset="2"/>
              <a:buNone/>
              <a:defRPr/>
            </a:pPr>
            <a:r>
              <a:rPr lang="en-US" altLang="zh-CN" sz="1400" kern="0" dirty="0">
                <a:latin typeface="微软雅黑" pitchFamily="34" charset="-122"/>
                <a:ea typeface="微软雅黑" pitchFamily="34" charset="-122"/>
              </a:rPr>
              <a:t>   4.</a:t>
            </a:r>
            <a:r>
              <a:rPr lang="zh-CN" altLang="zh-CN" sz="1400" kern="0" dirty="0">
                <a:latin typeface="微软雅黑" pitchFamily="34" charset="-122"/>
                <a:ea typeface="微软雅黑" pitchFamily="34" charset="-122"/>
              </a:rPr>
              <a:t>系统能够提供一个稳定的响应时间，不能出现剧烈的波动。</a:t>
            </a:r>
            <a:endParaRPr lang="en-US" altLang="zh-CN" sz="1400" kern="0" dirty="0">
              <a:latin typeface="微软雅黑" pitchFamily="34" charset="-122"/>
              <a:ea typeface="微软雅黑" pitchFamily="34" charset="-122"/>
            </a:endParaRPr>
          </a:p>
          <a:p>
            <a:pPr marL="171450" indent="-171450" eaLnBrk="0" hangingPunct="0">
              <a:lnSpc>
                <a:spcPct val="110000"/>
              </a:lnSpc>
              <a:spcBef>
                <a:spcPts val="600"/>
              </a:spcBef>
              <a:buClr>
                <a:schemeClr val="tx1"/>
              </a:buClr>
              <a:buFont typeface="Wingdings" pitchFamily="2" charset="2"/>
              <a:buNone/>
              <a:defRPr/>
            </a:pPr>
            <a:r>
              <a:rPr lang="en-US" altLang="zh-CN" sz="1400" kern="0" dirty="0">
                <a:latin typeface="微软雅黑" pitchFamily="34" charset="-122"/>
                <a:ea typeface="微软雅黑" pitchFamily="34" charset="-122"/>
              </a:rPr>
              <a:t>   5.</a:t>
            </a:r>
            <a:r>
              <a:rPr lang="zh-CN" altLang="zh-CN" sz="1400" kern="0" dirty="0">
                <a:latin typeface="微软雅黑" pitchFamily="34" charset="-122"/>
                <a:ea typeface="微软雅黑" pitchFamily="34" charset="-122"/>
              </a:rPr>
              <a:t>系统监控、管理起来方面简单，并且通过相应的诊断日志和工具能够很方便的定位出错误的原因和性能的瓶颈所在。</a:t>
            </a:r>
            <a:endParaRPr lang="en-US" altLang="zh-CN" sz="1400" kern="0" dirty="0"/>
          </a:p>
        </p:txBody>
      </p:sp>
    </p:spTree>
    <p:extLst>
      <p:ext uri="{BB962C8B-B14F-4D97-AF65-F5344CB8AC3E}">
        <p14:creationId xmlns:p14="http://schemas.microsoft.com/office/powerpoint/2010/main" xmlns="" val="2508738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2">
            <a:extLst>
              <a:ext uri="{FF2B5EF4-FFF2-40B4-BE49-F238E27FC236}">
                <a16:creationId xmlns:a16="http://schemas.microsoft.com/office/drawing/2014/main" xmlns="" id="{742C6949-5FEF-4D17-8C54-2BE6012AAA53}"/>
              </a:ext>
            </a:extLst>
          </p:cNvPr>
          <p:cNvSpPr txBox="1">
            <a:spLocks noChangeArrowheads="1"/>
          </p:cNvSpPr>
          <p:nvPr/>
        </p:nvSpPr>
        <p:spPr bwMode="auto">
          <a:xfrm>
            <a:off x="446409" y="693560"/>
            <a:ext cx="3511114"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a:t>
            </a:r>
            <a:r>
              <a:rPr lang="en-US" altLang="zh-CN" sz="1800" dirty="0">
                <a:solidFill>
                  <a:srgbClr val="FF0000"/>
                </a:solidFill>
                <a:latin typeface="微软雅黑" panose="020B0503020204020204" pitchFamily="34" charset="-122"/>
                <a:ea typeface="微软雅黑" panose="020B0503020204020204" pitchFamily="34" charset="-122"/>
              </a:rPr>
              <a:t>OLTP</a:t>
            </a:r>
            <a:r>
              <a:rPr lang="zh-CN" altLang="en-US" sz="1800" dirty="0">
                <a:solidFill>
                  <a:srgbClr val="FF0000"/>
                </a:solidFill>
                <a:latin typeface="微软雅黑" panose="020B0503020204020204" pitchFamily="34" charset="-122"/>
                <a:ea typeface="微软雅黑" panose="020B0503020204020204" pitchFamily="34" charset="-122"/>
              </a:rPr>
              <a:t>关系数据库层面</a:t>
            </a:r>
          </a:p>
        </p:txBody>
      </p:sp>
      <p:sp>
        <p:nvSpPr>
          <p:cNvPr id="10" name="矩形 9">
            <a:extLst>
              <a:ext uri="{FF2B5EF4-FFF2-40B4-BE49-F238E27FC236}">
                <a16:creationId xmlns:a16="http://schemas.microsoft.com/office/drawing/2014/main" xmlns="" id="{EDD7D2FA-F6C3-4022-ADB0-FA27643A8219}"/>
              </a:ext>
            </a:extLst>
          </p:cNvPr>
          <p:cNvSpPr/>
          <p:nvPr/>
        </p:nvSpPr>
        <p:spPr>
          <a:xfrm>
            <a:off x="668461" y="1115834"/>
            <a:ext cx="7630909" cy="3522118"/>
          </a:xfrm>
          <a:prstGeom prst="rect">
            <a:avLst/>
          </a:prstGeom>
        </p:spPr>
        <p:txBody>
          <a:bodyPr wrap="square">
            <a:spAutoFit/>
          </a:bodyPr>
          <a:lstStyle/>
          <a:p>
            <a:pPr>
              <a:lnSpc>
                <a:spcPct val="120000"/>
              </a:lnSpc>
              <a:spcBef>
                <a:spcPts val="600"/>
              </a:spcBef>
              <a:buClr>
                <a:schemeClr val="tx1"/>
              </a:buClr>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我们大部分应用都是建立在关系型数据库上（例如</a:t>
            </a:r>
            <a:r>
              <a:rPr lang="en-US" altLang="zh-CN" sz="1800" dirty="0">
                <a:latin typeface="微软雅黑" panose="020B0503020204020204" pitchFamily="34" charset="-122"/>
                <a:ea typeface="微软雅黑" panose="020B0503020204020204" pitchFamily="34" charset="-122"/>
              </a:rPr>
              <a:t>DB2),</a:t>
            </a:r>
            <a:r>
              <a:rPr lang="zh-CN" altLang="en-US" sz="1800" dirty="0">
                <a:latin typeface="微软雅黑" panose="020B0503020204020204" pitchFamily="34" charset="-122"/>
                <a:ea typeface="微软雅黑" panose="020B0503020204020204" pitchFamily="34" charset="-122"/>
              </a:rPr>
              <a:t>让关系型数据库体现出很好的性能有很多种方式：</a:t>
            </a:r>
            <a:endParaRPr lang="en-US" altLang="zh-CN" sz="1800" dirty="0">
              <a:latin typeface="微软雅黑" panose="020B0503020204020204" pitchFamily="34" charset="-122"/>
              <a:ea typeface="微软雅黑" panose="020B0503020204020204" pitchFamily="34" charset="-122"/>
            </a:endParaRPr>
          </a:p>
          <a:p>
            <a:pPr>
              <a:lnSpc>
                <a:spcPct val="120000"/>
              </a:lnSpc>
              <a:spcBef>
                <a:spcPts val="600"/>
              </a:spcBef>
              <a:buClr>
                <a:schemeClr val="tx1"/>
              </a:buClr>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、大机器、大内存、</a:t>
            </a:r>
            <a:r>
              <a:rPr lang="en-US" altLang="zh-CN" sz="1800" dirty="0">
                <a:latin typeface="微软雅黑" panose="020B0503020204020204" pitchFamily="34" charset="-122"/>
                <a:ea typeface="微软雅黑" panose="020B0503020204020204" pitchFamily="34" charset="-122"/>
              </a:rPr>
              <a:t>SSD</a:t>
            </a:r>
            <a:r>
              <a:rPr lang="zh-CN" altLang="en-US" sz="1800" dirty="0">
                <a:latin typeface="微软雅黑" panose="020B0503020204020204" pitchFamily="34" charset="-122"/>
                <a:ea typeface="微软雅黑" panose="020B0503020204020204" pitchFamily="34" charset="-122"/>
              </a:rPr>
              <a:t>、高端存储。（</a:t>
            </a:r>
            <a:r>
              <a:rPr lang="en-US" altLang="zh-CN" sz="1800" dirty="0">
                <a:latin typeface="微软雅黑" panose="020B0503020204020204" pitchFamily="34" charset="-122"/>
                <a:ea typeface="微软雅黑" panose="020B0503020204020204" pitchFamily="34" charset="-122"/>
              </a:rPr>
              <a:t>IBM </a:t>
            </a:r>
            <a:r>
              <a:rPr lang="zh-CN" altLang="en-US" sz="1800" dirty="0">
                <a:latin typeface="微软雅黑" panose="020B0503020204020204" pitchFamily="34" charset="-122"/>
                <a:ea typeface="微软雅黑" panose="020B0503020204020204" pitchFamily="34" charset="-122"/>
              </a:rPr>
              <a:t>高端小机、存储）</a:t>
            </a:r>
            <a:endParaRPr lang="en-US" altLang="zh-CN" sz="1800" dirty="0">
              <a:latin typeface="微软雅黑" panose="020B0503020204020204" pitchFamily="34" charset="-122"/>
              <a:ea typeface="微软雅黑" panose="020B0503020204020204" pitchFamily="34" charset="-122"/>
            </a:endParaRPr>
          </a:p>
          <a:p>
            <a:pPr>
              <a:lnSpc>
                <a:spcPct val="120000"/>
              </a:lnSpc>
              <a:spcBef>
                <a:spcPts val="600"/>
              </a:spcBef>
              <a:buClr>
                <a:schemeClr val="tx1"/>
              </a:buClr>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、优良的数据库物理设计</a:t>
            </a:r>
            <a:endParaRPr lang="en-US" altLang="zh-CN" sz="1800" dirty="0">
              <a:latin typeface="微软雅黑" panose="020B0503020204020204" pitchFamily="34" charset="-122"/>
              <a:ea typeface="微软雅黑" panose="020B0503020204020204" pitchFamily="34" charset="-122"/>
            </a:endParaRPr>
          </a:p>
          <a:p>
            <a:pPr>
              <a:lnSpc>
                <a:spcPct val="120000"/>
              </a:lnSpc>
              <a:spcBef>
                <a:spcPts val="600"/>
              </a:spcBef>
              <a:buClr>
                <a:schemeClr val="tx1"/>
              </a:buClr>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3</a:t>
            </a:r>
            <a:r>
              <a:rPr lang="zh-CN" altLang="en-US" sz="1800" dirty="0">
                <a:latin typeface="微软雅黑" panose="020B0503020204020204" pitchFamily="34" charset="-122"/>
                <a:ea typeface="微软雅黑" panose="020B0503020204020204" pitchFamily="34" charset="-122"/>
              </a:rPr>
              <a:t>、编写优良、执行效率高的</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语句。</a:t>
            </a:r>
            <a:endParaRPr lang="en-US" altLang="zh-CN" sz="1800" dirty="0">
              <a:latin typeface="微软雅黑" panose="020B0503020204020204" pitchFamily="34" charset="-122"/>
              <a:ea typeface="微软雅黑" panose="020B0503020204020204" pitchFamily="34" charset="-122"/>
            </a:endParaRPr>
          </a:p>
          <a:p>
            <a:pPr>
              <a:lnSpc>
                <a:spcPct val="120000"/>
              </a:lnSpc>
              <a:spcBef>
                <a:spcPts val="600"/>
              </a:spcBef>
              <a:buClr>
                <a:schemeClr val="tx1"/>
              </a:buClr>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4</a:t>
            </a:r>
            <a:r>
              <a:rPr lang="zh-CN" altLang="en-US" sz="1800" dirty="0">
                <a:latin typeface="微软雅黑" panose="020B0503020204020204" pitchFamily="34" charset="-122"/>
                <a:ea typeface="微软雅黑" panose="020B0503020204020204" pitchFamily="34" charset="-122"/>
              </a:rPr>
              <a:t>、编写优良、执行效率高的业务逻辑代码。</a:t>
            </a:r>
            <a:endParaRPr lang="en-US" altLang="zh-CN" sz="1800" dirty="0">
              <a:latin typeface="微软雅黑" panose="020B0503020204020204" pitchFamily="34" charset="-122"/>
              <a:ea typeface="微软雅黑" panose="020B0503020204020204" pitchFamily="34" charset="-122"/>
            </a:endParaRPr>
          </a:p>
          <a:p>
            <a:pPr>
              <a:lnSpc>
                <a:spcPct val="120000"/>
              </a:lnSpc>
              <a:spcBef>
                <a:spcPts val="600"/>
              </a:spcBef>
              <a:buClr>
                <a:schemeClr val="tx1"/>
              </a:buClr>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5</a:t>
            </a:r>
            <a:r>
              <a:rPr lang="zh-CN" altLang="en-US" sz="1800" dirty="0">
                <a:latin typeface="微软雅黑" panose="020B0503020204020204" pitchFamily="34" charset="-122"/>
                <a:ea typeface="微软雅黑" panose="020B0503020204020204" pitchFamily="34" charset="-122"/>
              </a:rPr>
              <a:t>、关系数据库集群（</a:t>
            </a:r>
            <a:r>
              <a:rPr lang="en-US" altLang="zh-CN" sz="1800" dirty="0">
                <a:latin typeface="微软雅黑" panose="020B0503020204020204" pitchFamily="34" charset="-122"/>
                <a:ea typeface="微软雅黑" panose="020B0503020204020204" pitchFamily="34" charset="-122"/>
              </a:rPr>
              <a:t>DB2 </a:t>
            </a:r>
            <a:r>
              <a:rPr lang="en-US" altLang="zh-CN" sz="1800" dirty="0" err="1">
                <a:latin typeface="微软雅黑" panose="020B0503020204020204" pitchFamily="34" charset="-122"/>
                <a:ea typeface="微软雅黑" panose="020B0503020204020204" pitchFamily="34" charset="-122"/>
              </a:rPr>
              <a:t>Purescale</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20000"/>
              </a:lnSpc>
              <a:spcBef>
                <a:spcPts val="600"/>
              </a:spcBef>
              <a:buClr>
                <a:schemeClr val="tx1"/>
              </a:buClr>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并且但是上面做好后，在数据量急速增长和并发用户数急速增长的情况下，还是可能会遇到较为严重的性能问题。</a:t>
            </a:r>
            <a:endParaRPr lang="en-US" altLang="zh-CN" sz="1600" dirty="0">
              <a:ea typeface="微软雅黑" panose="020B0503020204020204" pitchFamily="34" charset="-122"/>
            </a:endParaRPr>
          </a:p>
        </p:txBody>
      </p:sp>
    </p:spTree>
    <p:extLst>
      <p:ext uri="{BB962C8B-B14F-4D97-AF65-F5344CB8AC3E}">
        <p14:creationId xmlns:p14="http://schemas.microsoft.com/office/powerpoint/2010/main" xmlns="" val="582475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2">
            <a:extLst>
              <a:ext uri="{FF2B5EF4-FFF2-40B4-BE49-F238E27FC236}">
                <a16:creationId xmlns:a16="http://schemas.microsoft.com/office/drawing/2014/main" xmlns="" id="{742C6949-5FEF-4D17-8C54-2BE6012AAA53}"/>
              </a:ext>
            </a:extLst>
          </p:cNvPr>
          <p:cNvSpPr txBox="1">
            <a:spLocks noChangeArrowheads="1"/>
          </p:cNvSpPr>
          <p:nvPr/>
        </p:nvSpPr>
        <p:spPr bwMode="auto">
          <a:xfrm>
            <a:off x="446409" y="693560"/>
            <a:ext cx="3511114"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a:t>
            </a:r>
            <a:r>
              <a:rPr lang="en-US" altLang="zh-CN" sz="1800" dirty="0">
                <a:solidFill>
                  <a:srgbClr val="FF0000"/>
                </a:solidFill>
                <a:latin typeface="微软雅黑" panose="020B0503020204020204" pitchFamily="34" charset="-122"/>
                <a:ea typeface="微软雅黑" panose="020B0503020204020204" pitchFamily="34" charset="-122"/>
              </a:rPr>
              <a:t>OLTP</a:t>
            </a:r>
            <a:r>
              <a:rPr lang="zh-CN" altLang="en-US" sz="1800" dirty="0">
                <a:solidFill>
                  <a:srgbClr val="FF0000"/>
                </a:solidFill>
                <a:latin typeface="微软雅黑" panose="020B0503020204020204" pitchFamily="34" charset="-122"/>
                <a:ea typeface="微软雅黑" panose="020B0503020204020204" pitchFamily="34" charset="-122"/>
              </a:rPr>
              <a:t>关系数据库层面</a:t>
            </a:r>
          </a:p>
        </p:txBody>
      </p:sp>
      <p:sp>
        <p:nvSpPr>
          <p:cNvPr id="10" name="矩形 9">
            <a:extLst>
              <a:ext uri="{FF2B5EF4-FFF2-40B4-BE49-F238E27FC236}">
                <a16:creationId xmlns:a16="http://schemas.microsoft.com/office/drawing/2014/main" xmlns="" id="{EDD7D2FA-F6C3-4022-ADB0-FA27643A8219}"/>
              </a:ext>
            </a:extLst>
          </p:cNvPr>
          <p:cNvSpPr/>
          <p:nvPr/>
        </p:nvSpPr>
        <p:spPr>
          <a:xfrm>
            <a:off x="446409" y="1013928"/>
            <a:ext cx="8183230" cy="1384995"/>
          </a:xfrm>
          <a:prstGeom prst="rect">
            <a:avLst/>
          </a:prstGeom>
        </p:spPr>
        <p:txBody>
          <a:bodyPr wrap="square">
            <a:spAutoFit/>
          </a:bodyPr>
          <a:lstStyle/>
          <a:p>
            <a:pPr marL="171450" indent="-171450" eaLnBrk="0" hangingPunct="0">
              <a:spcBef>
                <a:spcPct val="20000"/>
              </a:spcBef>
              <a:buClr>
                <a:schemeClr val="tx1"/>
              </a:buClr>
              <a:buFont typeface="Wingdings" pitchFamily="2" charset="2"/>
              <a:buNone/>
              <a:defRPr/>
            </a:pPr>
            <a:r>
              <a:rPr lang="en-US" altLang="zh-CN" sz="2000" b="1" kern="0" dirty="0">
                <a:latin typeface="微软雅黑" pitchFamily="34" charset="-122"/>
                <a:ea typeface="微软雅黑" pitchFamily="34" charset="-122"/>
              </a:rPr>
              <a:t>	</a:t>
            </a:r>
            <a:r>
              <a:rPr lang="zh-CN" altLang="en-US" sz="2000" b="1" kern="0" dirty="0">
                <a:latin typeface="微软雅黑" pitchFamily="34" charset="-122"/>
                <a:ea typeface="微软雅黑" pitchFamily="34" charset="-122"/>
              </a:rPr>
              <a:t>解决方式一：</a:t>
            </a:r>
            <a:r>
              <a:rPr lang="zh-CN" altLang="en-US" sz="1600" kern="0" dirty="0">
                <a:latin typeface="微软雅黑" pitchFamily="34" charset="-122"/>
                <a:ea typeface="微软雅黑" pitchFamily="34" charset="-122"/>
              </a:rPr>
              <a:t>在很多场合下我们可能会形成一个主</a:t>
            </a:r>
            <a:r>
              <a:rPr lang="en-US" altLang="zh-CN" sz="1600" kern="0" dirty="0">
                <a:latin typeface="微软雅黑" pitchFamily="34" charset="-122"/>
                <a:ea typeface="微软雅黑" pitchFamily="34" charset="-122"/>
              </a:rPr>
              <a:t>-</a:t>
            </a:r>
            <a:r>
              <a:rPr lang="zh-CN" altLang="en-US" sz="1600" kern="0" dirty="0">
                <a:latin typeface="微软雅黑" pitchFamily="34" charset="-122"/>
                <a:ea typeface="微软雅黑" pitchFamily="34" charset="-122"/>
              </a:rPr>
              <a:t>备方式的数据库架构方案来分解压力如下图所示，</a:t>
            </a:r>
            <a:r>
              <a:rPr lang="zh-CN" altLang="zh-CN" sz="1600" kern="0" dirty="0">
                <a:latin typeface="微软雅黑" pitchFamily="34" charset="-122"/>
                <a:ea typeface="微软雅黑" pitchFamily="34" charset="-122"/>
                <a:cs typeface="PMingLiU" pitchFamily="18" charset="-120"/>
              </a:rPr>
              <a:t>这种方式能够缓解相应的性能压力，但是我们都知道存在相应的数据热点问题，即某些数据存在高强度的删除，修改，查询等操作；一台服务器还是不能够满足相应的需求</a:t>
            </a:r>
            <a:r>
              <a:rPr lang="zh-CN" altLang="en-US" sz="1600" kern="0" dirty="0">
                <a:latin typeface="微软雅黑" pitchFamily="34" charset="-122"/>
                <a:ea typeface="微软雅黑" pitchFamily="34" charset="-122"/>
                <a:cs typeface="PMingLiU" pitchFamily="18" charset="-120"/>
              </a:rPr>
              <a:t>。如果性能要求并不是特别高的话实施对某个数据库实施数据库集群也可解决</a:t>
            </a:r>
            <a:endParaRPr lang="zh-CN" altLang="en-US" sz="1600" kern="0" dirty="0">
              <a:latin typeface="微软雅黑" pitchFamily="34" charset="-122"/>
              <a:ea typeface="微软雅黑" pitchFamily="34" charset="-122"/>
            </a:endParaRPr>
          </a:p>
        </p:txBody>
      </p:sp>
      <p:graphicFrame>
        <p:nvGraphicFramePr>
          <p:cNvPr id="14" name="Object 1">
            <a:extLst>
              <a:ext uri="{FF2B5EF4-FFF2-40B4-BE49-F238E27FC236}">
                <a16:creationId xmlns:a16="http://schemas.microsoft.com/office/drawing/2014/main" xmlns="" id="{3164A767-0E94-4A6D-9289-AAFE55B0E678}"/>
              </a:ext>
            </a:extLst>
          </p:cNvPr>
          <p:cNvGraphicFramePr>
            <a:graphicFrameLocks noChangeAspect="1"/>
          </p:cNvGraphicFramePr>
          <p:nvPr>
            <p:extLst>
              <p:ext uri="{D42A27DB-BD31-4B8C-83A1-F6EECF244321}">
                <p14:modId xmlns:p14="http://schemas.microsoft.com/office/powerpoint/2010/main" xmlns="" val="2654169841"/>
              </p:ext>
            </p:extLst>
          </p:nvPr>
        </p:nvGraphicFramePr>
        <p:xfrm>
          <a:off x="1882261" y="2265957"/>
          <a:ext cx="5471039" cy="2631639"/>
        </p:xfrm>
        <a:graphic>
          <a:graphicData uri="http://schemas.openxmlformats.org/presentationml/2006/ole">
            <p:oleObj spid="_x0000_s7185" name="Visio" r:id="rId4" imgW="3761613" imgH="2463927" progId="Visio.Drawing.11">
              <p:embed/>
            </p:oleObj>
          </a:graphicData>
        </a:graphic>
      </p:graphicFrame>
    </p:spTree>
    <p:extLst>
      <p:ext uri="{BB962C8B-B14F-4D97-AF65-F5344CB8AC3E}">
        <p14:creationId xmlns:p14="http://schemas.microsoft.com/office/powerpoint/2010/main" xmlns="" val="3901838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2">
            <a:extLst>
              <a:ext uri="{FF2B5EF4-FFF2-40B4-BE49-F238E27FC236}">
                <a16:creationId xmlns:a16="http://schemas.microsoft.com/office/drawing/2014/main" xmlns="" id="{742C6949-5FEF-4D17-8C54-2BE6012AAA53}"/>
              </a:ext>
            </a:extLst>
          </p:cNvPr>
          <p:cNvSpPr txBox="1">
            <a:spLocks noChangeArrowheads="1"/>
          </p:cNvSpPr>
          <p:nvPr/>
        </p:nvSpPr>
        <p:spPr bwMode="auto">
          <a:xfrm>
            <a:off x="446409" y="693560"/>
            <a:ext cx="3511114"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a:t>
            </a:r>
            <a:r>
              <a:rPr lang="en-US" altLang="zh-CN" sz="1800" dirty="0">
                <a:solidFill>
                  <a:srgbClr val="FF0000"/>
                </a:solidFill>
                <a:latin typeface="微软雅黑" panose="020B0503020204020204" pitchFamily="34" charset="-122"/>
                <a:ea typeface="微软雅黑" panose="020B0503020204020204" pitchFamily="34" charset="-122"/>
              </a:rPr>
              <a:t>OLTP</a:t>
            </a:r>
            <a:r>
              <a:rPr lang="zh-CN" altLang="en-US" sz="1800" dirty="0">
                <a:solidFill>
                  <a:srgbClr val="FF0000"/>
                </a:solidFill>
                <a:latin typeface="微软雅黑" panose="020B0503020204020204" pitchFamily="34" charset="-122"/>
                <a:ea typeface="微软雅黑" panose="020B0503020204020204" pitchFamily="34" charset="-122"/>
              </a:rPr>
              <a:t>关系数据库层面</a:t>
            </a:r>
          </a:p>
        </p:txBody>
      </p:sp>
      <p:sp>
        <p:nvSpPr>
          <p:cNvPr id="10" name="矩形 9">
            <a:extLst>
              <a:ext uri="{FF2B5EF4-FFF2-40B4-BE49-F238E27FC236}">
                <a16:creationId xmlns:a16="http://schemas.microsoft.com/office/drawing/2014/main" xmlns="" id="{EDD7D2FA-F6C3-4022-ADB0-FA27643A8219}"/>
              </a:ext>
            </a:extLst>
          </p:cNvPr>
          <p:cNvSpPr/>
          <p:nvPr/>
        </p:nvSpPr>
        <p:spPr>
          <a:xfrm>
            <a:off x="406167" y="872229"/>
            <a:ext cx="8112993" cy="1077218"/>
          </a:xfrm>
          <a:prstGeom prst="rect">
            <a:avLst/>
          </a:prstGeom>
        </p:spPr>
        <p:txBody>
          <a:bodyPr wrap="square">
            <a:spAutoFit/>
          </a:bodyPr>
          <a:lstStyle/>
          <a:p>
            <a:pPr marL="171450" indent="-171450" eaLnBrk="0" hangingPunct="0">
              <a:spcBef>
                <a:spcPct val="20000"/>
              </a:spcBef>
              <a:buClr>
                <a:schemeClr val="tx1"/>
              </a:buClr>
              <a:defRPr/>
            </a:pPr>
            <a:r>
              <a:rPr lang="en-US" altLang="zh-CN" sz="3200" b="1" kern="0" dirty="0">
                <a:latin typeface="微软雅黑" pitchFamily="34" charset="-122"/>
                <a:ea typeface="微软雅黑" pitchFamily="34" charset="-122"/>
              </a:rPr>
              <a:t>	</a:t>
            </a:r>
            <a:r>
              <a:rPr lang="zh-CN" altLang="en-US" sz="2000" b="1" kern="0" dirty="0">
                <a:latin typeface="微软雅黑" pitchFamily="34" charset="-122"/>
                <a:ea typeface="微软雅黑" pitchFamily="34" charset="-122"/>
              </a:rPr>
              <a:t>解决方式二：</a:t>
            </a:r>
            <a:r>
              <a:rPr lang="zh-CN" altLang="zh-CN" sz="1600" dirty="0">
                <a:latin typeface="微软雅黑" pitchFamily="34" charset="-122"/>
                <a:ea typeface="微软雅黑" pitchFamily="34" charset="-122"/>
              </a:rPr>
              <a:t>按照功能域进行分解</a:t>
            </a:r>
            <a:r>
              <a:rPr lang="zh-CN" altLang="en-US" sz="1600" dirty="0">
                <a:latin typeface="微软雅黑" pitchFamily="34" charset="-122"/>
                <a:ea typeface="微软雅黑" pitchFamily="34" charset="-122"/>
              </a:rPr>
              <a:t>和</a:t>
            </a:r>
            <a:r>
              <a:rPr lang="zh-CN" altLang="zh-CN" sz="1600" dirty="0">
                <a:latin typeface="微软雅黑" pitchFamily="34" charset="-122"/>
                <a:ea typeface="微软雅黑" pitchFamily="34" charset="-122"/>
              </a:rPr>
              <a:t>数据的水平切分（即</a:t>
            </a:r>
            <a:r>
              <a:rPr lang="en-US" altLang="zh-CN" sz="1600" dirty="0" err="1">
                <a:latin typeface="微软雅黑" pitchFamily="34" charset="-122"/>
                <a:ea typeface="微软雅黑" pitchFamily="34" charset="-122"/>
              </a:rPr>
              <a:t>Sharding</a:t>
            </a:r>
            <a:r>
              <a:rPr lang="zh-CN" altLang="zh-CN" sz="1600" dirty="0">
                <a:latin typeface="微软雅黑" pitchFamily="34" charset="-122"/>
                <a:ea typeface="微软雅黑" pitchFamily="34" charset="-122"/>
              </a:rPr>
              <a:t>） </a:t>
            </a:r>
            <a:r>
              <a:rPr lang="zh-CN" altLang="en-US" sz="1600" kern="0" dirty="0">
                <a:latin typeface="微软雅黑" pitchFamily="34" charset="-122"/>
                <a:ea typeface="微软雅黑" pitchFamily="34" charset="-122"/>
                <a:cs typeface="PMingLiU" pitchFamily="18" charset="-120"/>
              </a:rPr>
              <a:t>。如果还遇到相应的性能问题，可能需要对某个数据库实施数据库集群甚至需要在业务逻辑代码层引入</a:t>
            </a:r>
            <a:r>
              <a:rPr lang="en-US" altLang="zh-CN" sz="1600" kern="0" dirty="0" err="1">
                <a:latin typeface="微软雅黑" pitchFamily="34" charset="-122"/>
                <a:ea typeface="微软雅黑" pitchFamily="34" charset="-122"/>
                <a:cs typeface="PMingLiU" pitchFamily="18" charset="-120"/>
              </a:rPr>
              <a:t>memcache</a:t>
            </a:r>
            <a:endParaRPr lang="zh-CN" altLang="en-US" sz="1600" kern="0" dirty="0">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xmlns="" id="{BECCA9EF-9C73-4519-A32A-A8AF758508BF}"/>
              </a:ext>
            </a:extLst>
          </p:cNvPr>
          <p:cNvGrpSpPr/>
          <p:nvPr/>
        </p:nvGrpSpPr>
        <p:grpSpPr>
          <a:xfrm>
            <a:off x="1075226" y="1949447"/>
            <a:ext cx="7547463" cy="2756480"/>
            <a:chOff x="-140685" y="1371600"/>
            <a:chExt cx="9970485" cy="4679950"/>
          </a:xfrm>
        </p:grpSpPr>
        <p:grpSp>
          <p:nvGrpSpPr>
            <p:cNvPr id="17" name="Group 3">
              <a:extLst>
                <a:ext uri="{FF2B5EF4-FFF2-40B4-BE49-F238E27FC236}">
                  <a16:creationId xmlns:a16="http://schemas.microsoft.com/office/drawing/2014/main" xmlns="" id="{710F64AB-E2D5-4ED2-AD73-68A90F37EDF1}"/>
                </a:ext>
              </a:extLst>
            </p:cNvPr>
            <p:cNvGrpSpPr>
              <a:grpSpLocks/>
            </p:cNvGrpSpPr>
            <p:nvPr/>
          </p:nvGrpSpPr>
          <p:grpSpPr bwMode="auto">
            <a:xfrm>
              <a:off x="1322388" y="2717800"/>
              <a:ext cx="1560512" cy="1084263"/>
              <a:chOff x="0" y="0"/>
              <a:chExt cx="983" cy="683"/>
            </a:xfrm>
          </p:grpSpPr>
          <p:pic>
            <p:nvPicPr>
              <p:cNvPr id="50" name="Can 5">
                <a:extLst>
                  <a:ext uri="{FF2B5EF4-FFF2-40B4-BE49-F238E27FC236}">
                    <a16:creationId xmlns:a16="http://schemas.microsoft.com/office/drawing/2014/main" xmlns="" id="{D0107309-390B-47C8-A65B-2E63B4C711DA}"/>
                  </a:ext>
                </a:extLst>
              </p:cNvPr>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83" cy="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Text Box 5">
                <a:extLst>
                  <a:ext uri="{FF2B5EF4-FFF2-40B4-BE49-F238E27FC236}">
                    <a16:creationId xmlns:a16="http://schemas.microsoft.com/office/drawing/2014/main" xmlns="" id="{70CA3CB4-E1AA-4D80-8BE1-B8E254EAB518}"/>
                  </a:ext>
                </a:extLst>
              </p:cNvPr>
              <p:cNvSpPr txBox="1">
                <a:spLocks noChangeArrowheads="1"/>
              </p:cNvSpPr>
              <p:nvPr/>
            </p:nvSpPr>
            <p:spPr bwMode="auto">
              <a:xfrm>
                <a:off x="31" y="122"/>
                <a:ext cx="720"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latin typeface="微软雅黑" panose="020B0503020204020204" pitchFamily="34" charset="-122"/>
                    <a:ea typeface="微软雅黑" panose="020B0503020204020204" pitchFamily="34" charset="-122"/>
                  </a:rPr>
                  <a:t>用户信息</a:t>
                </a:r>
                <a:endParaRPr lang="en-US" altLang="zh-CN" sz="1200" dirty="0">
                  <a:latin typeface="微软雅黑" panose="020B0503020204020204" pitchFamily="34" charset="-122"/>
                  <a:ea typeface="微软雅黑" panose="020B0503020204020204" pitchFamily="34" charset="-122"/>
                </a:endParaRPr>
              </a:p>
            </p:txBody>
          </p:sp>
        </p:grpSp>
        <p:grpSp>
          <p:nvGrpSpPr>
            <p:cNvPr id="18" name="Group 6">
              <a:extLst>
                <a:ext uri="{FF2B5EF4-FFF2-40B4-BE49-F238E27FC236}">
                  <a16:creationId xmlns:a16="http://schemas.microsoft.com/office/drawing/2014/main" xmlns="" id="{DE194734-B938-453B-94CA-B5A1BCBCA10F}"/>
                </a:ext>
              </a:extLst>
            </p:cNvPr>
            <p:cNvGrpSpPr>
              <a:grpSpLocks/>
            </p:cNvGrpSpPr>
            <p:nvPr/>
          </p:nvGrpSpPr>
          <p:grpSpPr bwMode="auto">
            <a:xfrm>
              <a:off x="2773363" y="2717800"/>
              <a:ext cx="1554162" cy="1084263"/>
              <a:chOff x="0" y="0"/>
              <a:chExt cx="979" cy="683"/>
            </a:xfrm>
          </p:grpSpPr>
          <p:pic>
            <p:nvPicPr>
              <p:cNvPr id="48" name="Can 5">
                <a:extLst>
                  <a:ext uri="{FF2B5EF4-FFF2-40B4-BE49-F238E27FC236}">
                    <a16:creationId xmlns:a16="http://schemas.microsoft.com/office/drawing/2014/main" xmlns="" id="{03C38E98-3011-498F-9CA9-6C8FEEAE75C1}"/>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979" cy="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 name="Text Box 8">
                <a:extLst>
                  <a:ext uri="{FF2B5EF4-FFF2-40B4-BE49-F238E27FC236}">
                    <a16:creationId xmlns:a16="http://schemas.microsoft.com/office/drawing/2014/main" xmlns="" id="{2EA31E82-D08E-43CF-B62D-A755B2609A2C}"/>
                  </a:ext>
                </a:extLst>
              </p:cNvPr>
              <p:cNvSpPr txBox="1">
                <a:spLocks noChangeArrowheads="1"/>
              </p:cNvSpPr>
              <p:nvPr/>
            </p:nvSpPr>
            <p:spPr bwMode="auto">
              <a:xfrm>
                <a:off x="29" y="122"/>
                <a:ext cx="720"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rgbClr val="FFFFFF"/>
                    </a:solidFill>
                    <a:latin typeface="微软雅黑" panose="020B0503020204020204" pitchFamily="34" charset="-122"/>
                    <a:ea typeface="微软雅黑" panose="020B0503020204020204" pitchFamily="34" charset="-122"/>
                  </a:rPr>
                  <a:t>产品信息</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grpSp>
          <p:nvGrpSpPr>
            <p:cNvPr id="19" name="Group 9">
              <a:extLst>
                <a:ext uri="{FF2B5EF4-FFF2-40B4-BE49-F238E27FC236}">
                  <a16:creationId xmlns:a16="http://schemas.microsoft.com/office/drawing/2014/main" xmlns="" id="{C6321F39-F4E7-49A8-B72E-03F3F273E814}"/>
                </a:ext>
              </a:extLst>
            </p:cNvPr>
            <p:cNvGrpSpPr>
              <a:grpSpLocks/>
            </p:cNvGrpSpPr>
            <p:nvPr/>
          </p:nvGrpSpPr>
          <p:grpSpPr bwMode="auto">
            <a:xfrm>
              <a:off x="5846763" y="2717800"/>
              <a:ext cx="1560512" cy="1084263"/>
              <a:chOff x="0" y="0"/>
              <a:chExt cx="983" cy="683"/>
            </a:xfrm>
          </p:grpSpPr>
          <p:pic>
            <p:nvPicPr>
              <p:cNvPr id="46" name="Can 5">
                <a:extLst>
                  <a:ext uri="{FF2B5EF4-FFF2-40B4-BE49-F238E27FC236}">
                    <a16:creationId xmlns:a16="http://schemas.microsoft.com/office/drawing/2014/main" xmlns="" id="{8F774E71-E797-4E63-AB75-BF6CCFF6C00F}"/>
                  </a:ext>
                </a:extLst>
              </p:cNvPr>
              <p:cNvPicPr>
                <a:picLocks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983" cy="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 name="Text Box 11">
                <a:extLst>
                  <a:ext uri="{FF2B5EF4-FFF2-40B4-BE49-F238E27FC236}">
                    <a16:creationId xmlns:a16="http://schemas.microsoft.com/office/drawing/2014/main" xmlns="" id="{F772E64C-2908-4FAA-90AC-9156E1221005}"/>
                  </a:ext>
                </a:extLst>
              </p:cNvPr>
              <p:cNvSpPr txBox="1">
                <a:spLocks noChangeArrowheads="1"/>
              </p:cNvSpPr>
              <p:nvPr/>
            </p:nvSpPr>
            <p:spPr bwMode="auto">
              <a:xfrm>
                <a:off x="31" y="122"/>
                <a:ext cx="720"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latin typeface="微软雅黑" panose="020B0503020204020204" pitchFamily="34" charset="-122"/>
                    <a:ea typeface="微软雅黑" panose="020B0503020204020204" pitchFamily="34" charset="-122"/>
                  </a:rPr>
                  <a:t>交易流水信息</a:t>
                </a:r>
                <a:endParaRPr lang="en-US" altLang="zh-CN" sz="1200" dirty="0">
                  <a:latin typeface="微软雅黑" panose="020B0503020204020204" pitchFamily="34" charset="-122"/>
                  <a:ea typeface="微软雅黑" panose="020B0503020204020204" pitchFamily="34" charset="-122"/>
                </a:endParaRPr>
              </a:p>
            </p:txBody>
          </p:sp>
        </p:grpSp>
        <p:grpSp>
          <p:nvGrpSpPr>
            <p:cNvPr id="20" name="Group 12">
              <a:extLst>
                <a:ext uri="{FF2B5EF4-FFF2-40B4-BE49-F238E27FC236}">
                  <a16:creationId xmlns:a16="http://schemas.microsoft.com/office/drawing/2014/main" xmlns="" id="{8F175BA8-D510-41DE-9FF0-FA73837EE851}"/>
                </a:ext>
              </a:extLst>
            </p:cNvPr>
            <p:cNvGrpSpPr>
              <a:grpSpLocks/>
            </p:cNvGrpSpPr>
            <p:nvPr/>
          </p:nvGrpSpPr>
          <p:grpSpPr bwMode="auto">
            <a:xfrm>
              <a:off x="7265988" y="2717800"/>
              <a:ext cx="1560512" cy="1084263"/>
              <a:chOff x="0" y="0"/>
              <a:chExt cx="983" cy="683"/>
            </a:xfrm>
          </p:grpSpPr>
          <p:pic>
            <p:nvPicPr>
              <p:cNvPr id="44" name="Can 5">
                <a:extLst>
                  <a:ext uri="{FF2B5EF4-FFF2-40B4-BE49-F238E27FC236}">
                    <a16:creationId xmlns:a16="http://schemas.microsoft.com/office/drawing/2014/main" xmlns="" id="{5FB7AFC3-A39D-4A55-AC0B-2C5D17F355CA}"/>
                  </a:ext>
                </a:extLst>
              </p:cNvPr>
              <p:cNvPicPr>
                <a:picLocks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983" cy="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Text Box 14">
                <a:extLst>
                  <a:ext uri="{FF2B5EF4-FFF2-40B4-BE49-F238E27FC236}">
                    <a16:creationId xmlns:a16="http://schemas.microsoft.com/office/drawing/2014/main" xmlns="" id="{47070712-46D7-4837-A7ED-ED020640539C}"/>
                  </a:ext>
                </a:extLst>
              </p:cNvPr>
              <p:cNvSpPr txBox="1">
                <a:spLocks noChangeArrowheads="1"/>
              </p:cNvSpPr>
              <p:nvPr/>
            </p:nvSpPr>
            <p:spPr bwMode="auto">
              <a:xfrm>
                <a:off x="31" y="122"/>
                <a:ext cx="720"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rgbClr val="FFFFFF"/>
                    </a:solidFill>
                    <a:latin typeface="Corbel" panose="020B0503020204020204" pitchFamily="34" charset="0"/>
                  </a:rPr>
                  <a:t>客户信息</a:t>
                </a:r>
                <a:endParaRPr lang="en-US" altLang="zh-CN" sz="1200" dirty="0">
                  <a:solidFill>
                    <a:srgbClr val="FFFFFF"/>
                  </a:solidFill>
                  <a:latin typeface="Corbel" panose="020B0503020204020204" pitchFamily="34" charset="0"/>
                </a:endParaRPr>
              </a:p>
            </p:txBody>
          </p:sp>
        </p:grpSp>
        <p:grpSp>
          <p:nvGrpSpPr>
            <p:cNvPr id="21" name="Group 15">
              <a:extLst>
                <a:ext uri="{FF2B5EF4-FFF2-40B4-BE49-F238E27FC236}">
                  <a16:creationId xmlns:a16="http://schemas.microsoft.com/office/drawing/2014/main" xmlns="" id="{DEF0A8D4-5C8A-409D-805D-785DC415C74D}"/>
                </a:ext>
              </a:extLst>
            </p:cNvPr>
            <p:cNvGrpSpPr>
              <a:grpSpLocks/>
            </p:cNvGrpSpPr>
            <p:nvPr/>
          </p:nvGrpSpPr>
          <p:grpSpPr bwMode="auto">
            <a:xfrm>
              <a:off x="4297363" y="2717800"/>
              <a:ext cx="1554162" cy="1084263"/>
              <a:chOff x="0" y="0"/>
              <a:chExt cx="979" cy="683"/>
            </a:xfrm>
          </p:grpSpPr>
          <p:pic>
            <p:nvPicPr>
              <p:cNvPr id="42" name="Can 5">
                <a:extLst>
                  <a:ext uri="{FF2B5EF4-FFF2-40B4-BE49-F238E27FC236}">
                    <a16:creationId xmlns:a16="http://schemas.microsoft.com/office/drawing/2014/main" xmlns="" id="{65AC66AD-4BB5-44F2-8022-3626BF31AB9E}"/>
                  </a:ext>
                </a:extLst>
              </p:cNvPr>
              <p:cNvPicPr>
                <a:picLocks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0" y="0"/>
                <a:ext cx="979" cy="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Text Box 17">
                <a:extLst>
                  <a:ext uri="{FF2B5EF4-FFF2-40B4-BE49-F238E27FC236}">
                    <a16:creationId xmlns:a16="http://schemas.microsoft.com/office/drawing/2014/main" xmlns="" id="{B9A83A20-0299-4526-A10E-97C5D0CF3D97}"/>
                  </a:ext>
                </a:extLst>
              </p:cNvPr>
              <p:cNvSpPr txBox="1">
                <a:spLocks noChangeArrowheads="1"/>
              </p:cNvSpPr>
              <p:nvPr/>
            </p:nvSpPr>
            <p:spPr bwMode="auto">
              <a:xfrm>
                <a:off x="29" y="122"/>
                <a:ext cx="720"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latin typeface="微软雅黑" panose="020B0503020204020204" pitchFamily="34" charset="-122"/>
                    <a:ea typeface="微软雅黑" panose="020B0503020204020204" pitchFamily="34" charset="-122"/>
                  </a:rPr>
                  <a:t>业务类型信息</a:t>
                </a:r>
                <a:endParaRPr lang="en-US" altLang="zh-CN" sz="1200" dirty="0">
                  <a:latin typeface="微软雅黑" panose="020B0503020204020204" pitchFamily="34" charset="-122"/>
                  <a:ea typeface="微软雅黑" panose="020B0503020204020204" pitchFamily="34" charset="-122"/>
                </a:endParaRPr>
              </a:p>
            </p:txBody>
          </p:sp>
        </p:grpSp>
        <p:grpSp>
          <p:nvGrpSpPr>
            <p:cNvPr id="22" name="Group 18">
              <a:extLst>
                <a:ext uri="{FF2B5EF4-FFF2-40B4-BE49-F238E27FC236}">
                  <a16:creationId xmlns:a16="http://schemas.microsoft.com/office/drawing/2014/main" xmlns="" id="{59357695-EAC5-4D24-9C9A-57C0EBD6F845}"/>
                </a:ext>
              </a:extLst>
            </p:cNvPr>
            <p:cNvGrpSpPr>
              <a:grpSpLocks/>
            </p:cNvGrpSpPr>
            <p:nvPr/>
          </p:nvGrpSpPr>
          <p:grpSpPr bwMode="auto">
            <a:xfrm>
              <a:off x="533400" y="1371600"/>
              <a:ext cx="8193088" cy="450850"/>
              <a:chOff x="0" y="0"/>
              <a:chExt cx="5161" cy="284"/>
            </a:xfrm>
          </p:grpSpPr>
          <p:pic>
            <p:nvPicPr>
              <p:cNvPr id="40" name="Rectangle à coins arrondis 8">
                <a:extLst>
                  <a:ext uri="{FF2B5EF4-FFF2-40B4-BE49-F238E27FC236}">
                    <a16:creationId xmlns:a16="http://schemas.microsoft.com/office/drawing/2014/main" xmlns="" id="{B468F217-A0A0-4AB7-ABCC-839669B86474}"/>
                  </a:ext>
                </a:extLst>
              </p:cNvPr>
              <p:cNvPicPr>
                <a:picLocks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0" y="0"/>
                <a:ext cx="5161"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Text Box 20">
                <a:extLst>
                  <a:ext uri="{FF2B5EF4-FFF2-40B4-BE49-F238E27FC236}">
                    <a16:creationId xmlns:a16="http://schemas.microsoft.com/office/drawing/2014/main" xmlns="" id="{74579F9D-F6BA-4607-8575-932740FCBC10}"/>
                  </a:ext>
                </a:extLst>
              </p:cNvPr>
              <p:cNvSpPr txBox="1">
                <a:spLocks noChangeArrowheads="1"/>
              </p:cNvSpPr>
              <p:nvPr/>
            </p:nvSpPr>
            <p:spPr bwMode="auto">
              <a:xfrm>
                <a:off x="43" y="41"/>
                <a:ext cx="507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上层的应用或者服务</a:t>
                </a:r>
                <a:endParaRPr lang="fr-FR" altLang="en-US" sz="1600">
                  <a:latin typeface="微软雅黑" panose="020B0503020204020204" pitchFamily="34" charset="-122"/>
                  <a:ea typeface="微软雅黑" panose="020B0503020204020204" pitchFamily="34" charset="-122"/>
                </a:endParaRPr>
              </a:p>
            </p:txBody>
          </p:sp>
        </p:grpSp>
        <p:grpSp>
          <p:nvGrpSpPr>
            <p:cNvPr id="23" name="Group 21">
              <a:extLst>
                <a:ext uri="{FF2B5EF4-FFF2-40B4-BE49-F238E27FC236}">
                  <a16:creationId xmlns:a16="http://schemas.microsoft.com/office/drawing/2014/main" xmlns="" id="{567DB6C3-B048-4033-934D-A4FA0DBF2FDC}"/>
                </a:ext>
              </a:extLst>
            </p:cNvPr>
            <p:cNvGrpSpPr>
              <a:grpSpLocks/>
            </p:cNvGrpSpPr>
            <p:nvPr/>
          </p:nvGrpSpPr>
          <p:grpSpPr bwMode="auto">
            <a:xfrm>
              <a:off x="4664075" y="1743075"/>
              <a:ext cx="474663" cy="682625"/>
              <a:chOff x="0" y="0"/>
              <a:chExt cx="299" cy="430"/>
            </a:xfrm>
          </p:grpSpPr>
          <p:pic>
            <p:nvPicPr>
              <p:cNvPr id="38" name="Flèche vers le bas 79">
                <a:extLst>
                  <a:ext uri="{FF2B5EF4-FFF2-40B4-BE49-F238E27FC236}">
                    <a16:creationId xmlns:a16="http://schemas.microsoft.com/office/drawing/2014/main" xmlns="" id="{DFFE0589-52D5-4843-92C0-5E084615736B}"/>
                  </a:ext>
                </a:extLst>
              </p:cNvPr>
              <p:cNvPicPr>
                <a:picLocks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0" y="0"/>
                <a:ext cx="299" cy="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Text Box 23">
                <a:extLst>
                  <a:ext uri="{FF2B5EF4-FFF2-40B4-BE49-F238E27FC236}">
                    <a16:creationId xmlns:a16="http://schemas.microsoft.com/office/drawing/2014/main" xmlns="" id="{3779E851-B7A3-41A0-B07F-D0CF8857841E}"/>
                  </a:ext>
                </a:extLst>
              </p:cNvPr>
              <p:cNvSpPr txBox="1">
                <a:spLocks noChangeArrowheads="1"/>
              </p:cNvSpPr>
              <p:nvPr/>
            </p:nvSpPr>
            <p:spPr bwMode="auto">
              <a:xfrm>
                <a:off x="95" y="23"/>
                <a:ext cx="113"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24" name="TextBox 10">
              <a:extLst>
                <a:ext uri="{FF2B5EF4-FFF2-40B4-BE49-F238E27FC236}">
                  <a16:creationId xmlns:a16="http://schemas.microsoft.com/office/drawing/2014/main" xmlns="" id="{E39BD6B3-4496-49EA-9C61-A284634A3F46}"/>
                </a:ext>
              </a:extLst>
            </p:cNvPr>
            <p:cNvSpPr txBox="1">
              <a:spLocks noChangeArrowheads="1"/>
            </p:cNvSpPr>
            <p:nvPr/>
          </p:nvSpPr>
          <p:spPr bwMode="auto">
            <a:xfrm>
              <a:off x="5029200" y="1970088"/>
              <a:ext cx="1066800" cy="30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rPr>
                <a:t>JDBC</a:t>
              </a:r>
              <a:endParaRPr lang="zh-CN" altLang="en-US">
                <a:latin typeface="Calibri" panose="020F0502020204030204" pitchFamily="34" charset="0"/>
              </a:endParaRPr>
            </a:p>
          </p:txBody>
        </p:sp>
        <p:sp>
          <p:nvSpPr>
            <p:cNvPr id="25" name="上箭头 11">
              <a:extLst>
                <a:ext uri="{FF2B5EF4-FFF2-40B4-BE49-F238E27FC236}">
                  <a16:creationId xmlns:a16="http://schemas.microsoft.com/office/drawing/2014/main" xmlns="" id="{C8850C2E-FC21-4721-838D-F5B628B539AD}"/>
                </a:ext>
              </a:extLst>
            </p:cNvPr>
            <p:cNvSpPr>
              <a:spLocks noChangeArrowheads="1"/>
            </p:cNvSpPr>
            <p:nvPr/>
          </p:nvSpPr>
          <p:spPr bwMode="auto">
            <a:xfrm>
              <a:off x="609600" y="2289175"/>
              <a:ext cx="228600" cy="3698875"/>
            </a:xfrm>
            <a:prstGeom prst="upArrow">
              <a:avLst>
                <a:gd name="adj1" fmla="val 50000"/>
                <a:gd name="adj2" fmla="val 50040"/>
              </a:avLst>
            </a:prstGeom>
            <a:solidFill>
              <a:schemeClr val="accent1"/>
            </a:solidFill>
            <a:ln w="12700">
              <a:solidFill>
                <a:srgbClr val="385D8A"/>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6" name="右箭头 12">
              <a:extLst>
                <a:ext uri="{FF2B5EF4-FFF2-40B4-BE49-F238E27FC236}">
                  <a16:creationId xmlns:a16="http://schemas.microsoft.com/office/drawing/2014/main" xmlns="" id="{4BD05CE3-3199-43CB-B425-F28FE2BD0F3B}"/>
                </a:ext>
              </a:extLst>
            </p:cNvPr>
            <p:cNvSpPr>
              <a:spLocks noChangeArrowheads="1"/>
            </p:cNvSpPr>
            <p:nvPr/>
          </p:nvSpPr>
          <p:spPr bwMode="auto">
            <a:xfrm>
              <a:off x="838200" y="5859463"/>
              <a:ext cx="7848600" cy="192087"/>
            </a:xfrm>
            <a:prstGeom prst="rightArrow">
              <a:avLst>
                <a:gd name="adj1" fmla="val 50000"/>
                <a:gd name="adj2" fmla="val 49750"/>
              </a:avLst>
            </a:prstGeom>
            <a:solidFill>
              <a:schemeClr val="accent1"/>
            </a:solidFill>
            <a:ln w="25400">
              <a:solidFill>
                <a:srgbClr val="385D8A"/>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7" name="TextBox 13">
              <a:extLst>
                <a:ext uri="{FF2B5EF4-FFF2-40B4-BE49-F238E27FC236}">
                  <a16:creationId xmlns:a16="http://schemas.microsoft.com/office/drawing/2014/main" xmlns="" id="{4DA2CAAD-3AB9-454A-8BB4-0F63C0F3039F}"/>
                </a:ext>
              </a:extLst>
            </p:cNvPr>
            <p:cNvSpPr txBox="1">
              <a:spLocks noChangeArrowheads="1"/>
            </p:cNvSpPr>
            <p:nvPr/>
          </p:nvSpPr>
          <p:spPr bwMode="auto">
            <a:xfrm>
              <a:off x="8686800" y="5687669"/>
              <a:ext cx="1143000" cy="30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功能域</a:t>
              </a:r>
            </a:p>
          </p:txBody>
        </p:sp>
        <p:grpSp>
          <p:nvGrpSpPr>
            <p:cNvPr id="28" name="Group 28">
              <a:extLst>
                <a:ext uri="{FF2B5EF4-FFF2-40B4-BE49-F238E27FC236}">
                  <a16:creationId xmlns:a16="http://schemas.microsoft.com/office/drawing/2014/main" xmlns="" id="{6E39542D-6C1C-4B5D-B7CE-9EAAC2C522FB}"/>
                </a:ext>
              </a:extLst>
            </p:cNvPr>
            <p:cNvGrpSpPr>
              <a:grpSpLocks/>
            </p:cNvGrpSpPr>
            <p:nvPr/>
          </p:nvGrpSpPr>
          <p:grpSpPr bwMode="auto">
            <a:xfrm>
              <a:off x="1322388" y="3675063"/>
              <a:ext cx="1560512" cy="1084262"/>
              <a:chOff x="0" y="0"/>
              <a:chExt cx="983" cy="683"/>
            </a:xfrm>
          </p:grpSpPr>
          <p:pic>
            <p:nvPicPr>
              <p:cNvPr id="36" name="Can 5">
                <a:extLst>
                  <a:ext uri="{FF2B5EF4-FFF2-40B4-BE49-F238E27FC236}">
                    <a16:creationId xmlns:a16="http://schemas.microsoft.com/office/drawing/2014/main" xmlns="" id="{36934D13-B643-4D9A-BAF5-40807943C8CF}"/>
                  </a:ext>
                </a:extLst>
              </p:cNvPr>
              <p:cNvPicPr>
                <a:picLocks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0" y="0"/>
                <a:ext cx="983" cy="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Text Box 30">
                <a:extLst>
                  <a:ext uri="{FF2B5EF4-FFF2-40B4-BE49-F238E27FC236}">
                    <a16:creationId xmlns:a16="http://schemas.microsoft.com/office/drawing/2014/main" xmlns="" id="{F15DBF8A-CB63-4C74-A371-EE577DB11274}"/>
                  </a:ext>
                </a:extLst>
              </p:cNvPr>
              <p:cNvSpPr txBox="1">
                <a:spLocks noChangeArrowheads="1"/>
              </p:cNvSpPr>
              <p:nvPr/>
            </p:nvSpPr>
            <p:spPr bwMode="auto">
              <a:xfrm>
                <a:off x="0" y="121"/>
                <a:ext cx="784"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latin typeface="微软雅黑" panose="020B0503020204020204" pitchFamily="34" charset="-122"/>
                    <a:ea typeface="微软雅黑" panose="020B0503020204020204" pitchFamily="34" charset="-122"/>
                  </a:rPr>
                  <a:t>用户信息</a:t>
                </a:r>
                <a:r>
                  <a:rPr lang="en-US" altLang="zh-CN" sz="1200" dirty="0">
                    <a:latin typeface="微软雅黑" panose="020B0503020204020204" pitchFamily="34" charset="-122"/>
                    <a:ea typeface="微软雅黑" panose="020B0503020204020204" pitchFamily="34" charset="-122"/>
                  </a:rPr>
                  <a:t>1</a:t>
                </a:r>
              </a:p>
            </p:txBody>
          </p:sp>
        </p:grpSp>
        <p:sp>
          <p:nvSpPr>
            <p:cNvPr id="29" name="TextBox 15">
              <a:extLst>
                <a:ext uri="{FF2B5EF4-FFF2-40B4-BE49-F238E27FC236}">
                  <a16:creationId xmlns:a16="http://schemas.microsoft.com/office/drawing/2014/main" xmlns="" id="{F945F373-740F-4536-89D7-633890C47064}"/>
                </a:ext>
              </a:extLst>
            </p:cNvPr>
            <p:cNvSpPr txBox="1">
              <a:spLocks noChangeArrowheads="1"/>
            </p:cNvSpPr>
            <p:nvPr/>
          </p:nvSpPr>
          <p:spPr bwMode="auto">
            <a:xfrm>
              <a:off x="-140685" y="2352675"/>
              <a:ext cx="772510" cy="195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水平切分（</a:t>
              </a:r>
              <a:r>
                <a:rPr lang="en-US" altLang="zh-CN" b="1" dirty="0" err="1">
                  <a:latin typeface="微软雅黑" panose="020B0503020204020204" pitchFamily="34" charset="-122"/>
                  <a:ea typeface="微软雅黑" panose="020B0503020204020204" pitchFamily="34" charset="-122"/>
                </a:rPr>
                <a:t>sharding</a:t>
              </a:r>
              <a:r>
                <a:rPr lang="zh-CN" altLang="en-US" b="1" dirty="0">
                  <a:latin typeface="微软雅黑" panose="020B0503020204020204" pitchFamily="34" charset="-122"/>
                  <a:ea typeface="微软雅黑" panose="020B0503020204020204" pitchFamily="34" charset="-122"/>
                </a:rPr>
                <a:t>）</a:t>
              </a:r>
            </a:p>
          </p:txBody>
        </p:sp>
        <p:grpSp>
          <p:nvGrpSpPr>
            <p:cNvPr id="30" name="Group 32">
              <a:extLst>
                <a:ext uri="{FF2B5EF4-FFF2-40B4-BE49-F238E27FC236}">
                  <a16:creationId xmlns:a16="http://schemas.microsoft.com/office/drawing/2014/main" xmlns="" id="{CB7735FD-B62E-4075-A5B9-CD4DC2DFA40F}"/>
                </a:ext>
              </a:extLst>
            </p:cNvPr>
            <p:cNvGrpSpPr>
              <a:grpSpLocks/>
            </p:cNvGrpSpPr>
            <p:nvPr/>
          </p:nvGrpSpPr>
          <p:grpSpPr bwMode="auto">
            <a:xfrm>
              <a:off x="5864225" y="3675063"/>
              <a:ext cx="1560513" cy="1084262"/>
              <a:chOff x="0" y="0"/>
              <a:chExt cx="983" cy="683"/>
            </a:xfrm>
          </p:grpSpPr>
          <p:pic>
            <p:nvPicPr>
              <p:cNvPr id="34" name="Can 5">
                <a:extLst>
                  <a:ext uri="{FF2B5EF4-FFF2-40B4-BE49-F238E27FC236}">
                    <a16:creationId xmlns:a16="http://schemas.microsoft.com/office/drawing/2014/main" xmlns="" id="{D3716224-EC4B-4CDD-9729-AD12182B5250}"/>
                  </a:ext>
                </a:extLst>
              </p:cNvPr>
              <p:cNvPicPr>
                <a:picLocks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0" y="0"/>
                <a:ext cx="983" cy="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 name="Text Box 34">
                <a:extLst>
                  <a:ext uri="{FF2B5EF4-FFF2-40B4-BE49-F238E27FC236}">
                    <a16:creationId xmlns:a16="http://schemas.microsoft.com/office/drawing/2014/main" xmlns="" id="{5FAB001B-C593-491E-8A7C-8778B6B871B6}"/>
                  </a:ext>
                </a:extLst>
              </p:cNvPr>
              <p:cNvSpPr txBox="1">
                <a:spLocks noChangeArrowheads="1"/>
              </p:cNvSpPr>
              <p:nvPr/>
            </p:nvSpPr>
            <p:spPr bwMode="auto">
              <a:xfrm>
                <a:off x="32" y="121"/>
                <a:ext cx="720"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latin typeface="微软雅黑" panose="020B0503020204020204" pitchFamily="34" charset="-122"/>
                    <a:ea typeface="微软雅黑" panose="020B0503020204020204" pitchFamily="34" charset="-122"/>
                  </a:rPr>
                  <a:t>交易流水信息</a:t>
                </a:r>
                <a:r>
                  <a:rPr lang="en-US" altLang="zh-CN" sz="1200" dirty="0">
                    <a:latin typeface="微软雅黑" panose="020B0503020204020204" pitchFamily="34" charset="-122"/>
                    <a:ea typeface="微软雅黑" panose="020B0503020204020204" pitchFamily="34" charset="-122"/>
                  </a:rPr>
                  <a:t>1</a:t>
                </a:r>
              </a:p>
            </p:txBody>
          </p:sp>
        </p:grpSp>
        <p:grpSp>
          <p:nvGrpSpPr>
            <p:cNvPr id="31" name="Group 35">
              <a:extLst>
                <a:ext uri="{FF2B5EF4-FFF2-40B4-BE49-F238E27FC236}">
                  <a16:creationId xmlns:a16="http://schemas.microsoft.com/office/drawing/2014/main" xmlns="" id="{2F363D18-B7C6-42EF-8E79-3E8E12316FDA}"/>
                </a:ext>
              </a:extLst>
            </p:cNvPr>
            <p:cNvGrpSpPr>
              <a:grpSpLocks/>
            </p:cNvGrpSpPr>
            <p:nvPr/>
          </p:nvGrpSpPr>
          <p:grpSpPr bwMode="auto">
            <a:xfrm>
              <a:off x="5846763" y="4503738"/>
              <a:ext cx="1560512" cy="1085850"/>
              <a:chOff x="0" y="0"/>
              <a:chExt cx="983" cy="684"/>
            </a:xfrm>
          </p:grpSpPr>
          <p:pic>
            <p:nvPicPr>
              <p:cNvPr id="32" name="Can 5">
                <a:extLst>
                  <a:ext uri="{FF2B5EF4-FFF2-40B4-BE49-F238E27FC236}">
                    <a16:creationId xmlns:a16="http://schemas.microsoft.com/office/drawing/2014/main" xmlns="" id="{644DEFD4-3DDD-4F1F-9F9F-DD18D4025EA1}"/>
                  </a:ext>
                </a:extLst>
              </p:cNvPr>
              <p:cNvPicPr>
                <a:picLocks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0" y="0"/>
                <a:ext cx="983" cy="6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Text Box 37">
                <a:extLst>
                  <a:ext uri="{FF2B5EF4-FFF2-40B4-BE49-F238E27FC236}">
                    <a16:creationId xmlns:a16="http://schemas.microsoft.com/office/drawing/2014/main" xmlns="" id="{8149A458-39A0-4DBA-AACF-77095B50ACF4}"/>
                  </a:ext>
                </a:extLst>
              </p:cNvPr>
              <p:cNvSpPr txBox="1">
                <a:spLocks noChangeArrowheads="1"/>
              </p:cNvSpPr>
              <p:nvPr/>
            </p:nvSpPr>
            <p:spPr bwMode="auto">
              <a:xfrm>
                <a:off x="31" y="121"/>
                <a:ext cx="720" cy="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latin typeface="微软雅黑" panose="020B0503020204020204" pitchFamily="34" charset="-122"/>
                    <a:ea typeface="微软雅黑" panose="020B0503020204020204" pitchFamily="34" charset="-122"/>
                  </a:rPr>
                  <a:t>交易流水信息</a:t>
                </a:r>
                <a:r>
                  <a:rPr lang="en-US" altLang="zh-CN" sz="1200" dirty="0">
                    <a:latin typeface="微软雅黑" panose="020B0503020204020204" pitchFamily="34" charset="-122"/>
                    <a:ea typeface="微软雅黑" panose="020B0503020204020204" pitchFamily="34" charset="-122"/>
                  </a:rPr>
                  <a:t>2</a:t>
                </a:r>
              </a:p>
            </p:txBody>
          </p:sp>
        </p:grpSp>
      </p:grpSp>
    </p:spTree>
    <p:extLst>
      <p:ext uri="{BB962C8B-B14F-4D97-AF65-F5344CB8AC3E}">
        <p14:creationId xmlns:p14="http://schemas.microsoft.com/office/powerpoint/2010/main" xmlns="" val="427607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8.1  </a:t>
            </a:r>
            <a:r>
              <a:rPr kumimoji="1" lang="zh-CN" altLang="en-US" sz="2200" dirty="0">
                <a:latin typeface="微软雅黑 Light" panose="020B0502040204020203" charset="-122"/>
                <a:ea typeface="微软雅黑 Light" panose="020B0502040204020203" charset="-122"/>
                <a:cs typeface="微软雅黑" panose="020B0503020204020204" charset="-122"/>
              </a:rPr>
              <a:t>前言</a:t>
            </a:r>
          </a:p>
        </p:txBody>
      </p:sp>
      <p:cxnSp>
        <p:nvCxnSpPr>
          <p:cNvPr id="11" name="直接连接符 13"/>
          <p:cNvCxnSpPr>
            <a:cxnSpLocks/>
          </p:cNvCxnSpPr>
          <p:nvPr/>
        </p:nvCxnSpPr>
        <p:spPr>
          <a:xfrm>
            <a:off x="1092770" y="506810"/>
            <a:ext cx="35303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pic>
        <p:nvPicPr>
          <p:cNvPr id="20" name="Picture 2">
            <a:extLst>
              <a:ext uri="{FF2B5EF4-FFF2-40B4-BE49-F238E27FC236}">
                <a16:creationId xmlns:a16="http://schemas.microsoft.com/office/drawing/2014/main" xmlns="" id="{C0C223CA-2FA8-46BA-AA40-AAFD3D185342}"/>
              </a:ext>
            </a:extLst>
          </p:cNvPr>
          <p:cNvPicPr>
            <a:picLocks noChangeAspect="1" noChangeArrowheads="1"/>
          </p:cNvPicPr>
          <p:nvPr/>
        </p:nvPicPr>
        <p:blipFill>
          <a:blip r:embed="rId2"/>
          <a:srcRect/>
          <a:stretch>
            <a:fillRect/>
          </a:stretch>
        </p:blipFill>
        <p:spPr bwMode="auto">
          <a:xfrm>
            <a:off x="1168029" y="737818"/>
            <a:ext cx="6560987" cy="4023426"/>
          </a:xfrm>
          <a:prstGeom prst="rect">
            <a:avLst/>
          </a:prstGeom>
          <a:noFill/>
          <a:ln w="9525" cmpd="sng">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708903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2">
            <a:extLst>
              <a:ext uri="{FF2B5EF4-FFF2-40B4-BE49-F238E27FC236}">
                <a16:creationId xmlns:a16="http://schemas.microsoft.com/office/drawing/2014/main" xmlns="" id="{742C6949-5FEF-4D17-8C54-2BE6012AAA53}"/>
              </a:ext>
            </a:extLst>
          </p:cNvPr>
          <p:cNvSpPr txBox="1">
            <a:spLocks noChangeArrowheads="1"/>
          </p:cNvSpPr>
          <p:nvPr/>
        </p:nvSpPr>
        <p:spPr bwMode="auto">
          <a:xfrm>
            <a:off x="446408" y="693560"/>
            <a:ext cx="3988333"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a:t>
            </a:r>
            <a:r>
              <a:rPr lang="en-US" altLang="zh-CN" sz="1800" dirty="0">
                <a:solidFill>
                  <a:srgbClr val="FF0000"/>
                </a:solidFill>
                <a:latin typeface="微软雅黑" panose="020B0503020204020204" pitchFamily="34" charset="-122"/>
                <a:ea typeface="微软雅黑" panose="020B0503020204020204" pitchFamily="34" charset="-122"/>
              </a:rPr>
              <a:t>OLTP</a:t>
            </a:r>
            <a:r>
              <a:rPr lang="zh-CN" altLang="en-US" sz="1800" dirty="0">
                <a:solidFill>
                  <a:srgbClr val="FF0000"/>
                </a:solidFill>
                <a:latin typeface="微软雅黑" panose="020B0503020204020204" pitchFamily="34" charset="-122"/>
                <a:ea typeface="微软雅黑" panose="020B0503020204020204" pitchFamily="34" charset="-122"/>
              </a:rPr>
              <a:t>关系数据库层面</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多重复制</a:t>
            </a:r>
          </a:p>
        </p:txBody>
      </p:sp>
      <p:grpSp>
        <p:nvGrpSpPr>
          <p:cNvPr id="52" name="组合 51">
            <a:extLst>
              <a:ext uri="{FF2B5EF4-FFF2-40B4-BE49-F238E27FC236}">
                <a16:creationId xmlns:a16="http://schemas.microsoft.com/office/drawing/2014/main" xmlns="" id="{0F97612D-85FE-4A4E-B335-2DF39979171B}"/>
              </a:ext>
            </a:extLst>
          </p:cNvPr>
          <p:cNvGrpSpPr/>
          <p:nvPr/>
        </p:nvGrpSpPr>
        <p:grpSpPr>
          <a:xfrm>
            <a:off x="729421" y="1166208"/>
            <a:ext cx="8747125" cy="1514475"/>
            <a:chOff x="396875" y="762000"/>
            <a:chExt cx="8747125" cy="1514475"/>
          </a:xfrm>
        </p:grpSpPr>
        <p:sp>
          <p:nvSpPr>
            <p:cNvPr id="53" name="TextBox 5">
              <a:extLst>
                <a:ext uri="{FF2B5EF4-FFF2-40B4-BE49-F238E27FC236}">
                  <a16:creationId xmlns:a16="http://schemas.microsoft.com/office/drawing/2014/main" xmlns="" id="{B3CDC1B9-C2D1-43D7-96EE-2A975C98C042}"/>
                </a:ext>
              </a:extLst>
            </p:cNvPr>
            <p:cNvSpPr txBox="1">
              <a:spLocks noChangeArrowheads="1"/>
            </p:cNvSpPr>
            <p:nvPr/>
          </p:nvSpPr>
          <p:spPr bwMode="auto">
            <a:xfrm>
              <a:off x="533400" y="1938338"/>
              <a:ext cx="16764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生产数据库</a:t>
              </a:r>
            </a:p>
          </p:txBody>
        </p:sp>
        <p:sp>
          <p:nvSpPr>
            <p:cNvPr id="54" name="TextBox 6">
              <a:extLst>
                <a:ext uri="{FF2B5EF4-FFF2-40B4-BE49-F238E27FC236}">
                  <a16:creationId xmlns:a16="http://schemas.microsoft.com/office/drawing/2014/main" xmlns="" id="{DE574CA9-7BAC-45DD-BCD4-B19FE691D054}"/>
                </a:ext>
              </a:extLst>
            </p:cNvPr>
            <p:cNvSpPr txBox="1">
              <a:spLocks noChangeArrowheads="1"/>
            </p:cNvSpPr>
            <p:nvPr/>
          </p:nvSpPr>
          <p:spPr bwMode="auto">
            <a:xfrm>
              <a:off x="2590800" y="1938338"/>
              <a:ext cx="12192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查询数据库</a:t>
              </a:r>
            </a:p>
          </p:txBody>
        </p:sp>
        <p:sp>
          <p:nvSpPr>
            <p:cNvPr id="55" name="TextBox 8">
              <a:extLst>
                <a:ext uri="{FF2B5EF4-FFF2-40B4-BE49-F238E27FC236}">
                  <a16:creationId xmlns:a16="http://schemas.microsoft.com/office/drawing/2014/main" xmlns="" id="{E6FD6FF0-8F06-4AA7-8893-C1BA665D891F}"/>
                </a:ext>
              </a:extLst>
            </p:cNvPr>
            <p:cNvSpPr txBox="1">
              <a:spLocks noChangeArrowheads="1"/>
            </p:cNvSpPr>
            <p:nvPr/>
          </p:nvSpPr>
          <p:spPr bwMode="auto">
            <a:xfrm>
              <a:off x="4648200" y="1938338"/>
              <a:ext cx="20574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数据仓库：</a:t>
              </a:r>
              <a:r>
                <a:rPr lang="en-US" altLang="zh-CN" sz="1600">
                  <a:latin typeface="微软雅黑" panose="020B0503020204020204" pitchFamily="34" charset="-122"/>
                  <a:ea typeface="微软雅黑" panose="020B0503020204020204" pitchFamily="34" charset="-122"/>
                </a:rPr>
                <a:t>ODS</a:t>
              </a:r>
              <a:endParaRPr lang="zh-CN" altLang="en-US" sz="1600">
                <a:latin typeface="微软雅黑" panose="020B0503020204020204" pitchFamily="34" charset="-122"/>
                <a:ea typeface="微软雅黑" panose="020B0503020204020204" pitchFamily="34" charset="-122"/>
              </a:endParaRPr>
            </a:p>
          </p:txBody>
        </p:sp>
        <p:sp>
          <p:nvSpPr>
            <p:cNvPr id="56" name="TextBox 10">
              <a:extLst>
                <a:ext uri="{FF2B5EF4-FFF2-40B4-BE49-F238E27FC236}">
                  <a16:creationId xmlns:a16="http://schemas.microsoft.com/office/drawing/2014/main" xmlns="" id="{0211C276-2058-4CE7-887B-71350042272E}"/>
                </a:ext>
              </a:extLst>
            </p:cNvPr>
            <p:cNvSpPr txBox="1">
              <a:spLocks noChangeArrowheads="1"/>
            </p:cNvSpPr>
            <p:nvPr/>
          </p:nvSpPr>
          <p:spPr bwMode="auto">
            <a:xfrm>
              <a:off x="7086600" y="1938338"/>
              <a:ext cx="20574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灾备中心</a:t>
              </a:r>
            </a:p>
          </p:txBody>
        </p:sp>
        <p:grpSp>
          <p:nvGrpSpPr>
            <p:cNvPr id="57" name="Group 19">
              <a:extLst>
                <a:ext uri="{FF2B5EF4-FFF2-40B4-BE49-F238E27FC236}">
                  <a16:creationId xmlns:a16="http://schemas.microsoft.com/office/drawing/2014/main" xmlns="" id="{BD5D3CF6-66FF-442E-9076-1142B3B2E872}"/>
                </a:ext>
              </a:extLst>
            </p:cNvPr>
            <p:cNvGrpSpPr>
              <a:grpSpLocks/>
            </p:cNvGrpSpPr>
            <p:nvPr/>
          </p:nvGrpSpPr>
          <p:grpSpPr bwMode="auto">
            <a:xfrm>
              <a:off x="396875" y="762000"/>
              <a:ext cx="5832475" cy="487363"/>
              <a:chOff x="0" y="0"/>
              <a:chExt cx="3674" cy="307"/>
            </a:xfrm>
          </p:grpSpPr>
          <p:pic>
            <p:nvPicPr>
              <p:cNvPr id="64" name="Rectangle à coins arrondis 8">
                <a:extLst>
                  <a:ext uri="{FF2B5EF4-FFF2-40B4-BE49-F238E27FC236}">
                    <a16:creationId xmlns:a16="http://schemas.microsoft.com/office/drawing/2014/main" xmlns="" id="{3F1BD413-D180-45AB-9DE6-090198AD543F}"/>
                  </a:ext>
                </a:extLst>
              </p:cNvPr>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3674"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 name="Text Box 21">
                <a:extLst>
                  <a:ext uri="{FF2B5EF4-FFF2-40B4-BE49-F238E27FC236}">
                    <a16:creationId xmlns:a16="http://schemas.microsoft.com/office/drawing/2014/main" xmlns="" id="{D5C53886-C1C0-4E44-87A7-0D78C082C85C}"/>
                  </a:ext>
                </a:extLst>
              </p:cNvPr>
              <p:cNvSpPr txBox="1">
                <a:spLocks noChangeArrowheads="1"/>
              </p:cNvSpPr>
              <p:nvPr/>
            </p:nvSpPr>
            <p:spPr bwMode="auto">
              <a:xfrm>
                <a:off x="44" y="27"/>
                <a:ext cx="3588"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上层的应用或者服务</a:t>
                </a:r>
                <a:endParaRPr lang="fr-FR" altLang="en-US" sz="1600">
                  <a:latin typeface="微软雅黑" panose="020B0503020204020204" pitchFamily="34" charset="-122"/>
                  <a:ea typeface="微软雅黑" panose="020B0503020204020204" pitchFamily="34" charset="-122"/>
                </a:endParaRPr>
              </a:p>
            </p:txBody>
          </p:sp>
        </p:grpSp>
        <p:sp>
          <p:nvSpPr>
            <p:cNvPr id="58" name="上下箭头 13">
              <a:extLst>
                <a:ext uri="{FF2B5EF4-FFF2-40B4-BE49-F238E27FC236}">
                  <a16:creationId xmlns:a16="http://schemas.microsoft.com/office/drawing/2014/main" xmlns="" id="{0112104A-59BC-4AE0-B08D-C24D51EC720D}"/>
                </a:ext>
              </a:extLst>
            </p:cNvPr>
            <p:cNvSpPr>
              <a:spLocks noChangeArrowheads="1"/>
            </p:cNvSpPr>
            <p:nvPr/>
          </p:nvSpPr>
          <p:spPr bwMode="auto">
            <a:xfrm>
              <a:off x="838200" y="1176338"/>
              <a:ext cx="304800" cy="838200"/>
            </a:xfrm>
            <a:prstGeom prst="upDownArrow">
              <a:avLst>
                <a:gd name="adj1" fmla="val 50000"/>
                <a:gd name="adj2" fmla="val 49997"/>
              </a:avLst>
            </a:prstGeom>
            <a:solidFill>
              <a:srgbClr val="8064A2"/>
            </a:solidFill>
            <a:ln w="25400">
              <a:solidFill>
                <a:srgbClr val="385D8A"/>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9" name="TextBox 14">
              <a:extLst>
                <a:ext uri="{FF2B5EF4-FFF2-40B4-BE49-F238E27FC236}">
                  <a16:creationId xmlns:a16="http://schemas.microsoft.com/office/drawing/2014/main" xmlns="" id="{A8C0920D-4867-443F-9F10-3CD5A54CC0B0}"/>
                </a:ext>
              </a:extLst>
            </p:cNvPr>
            <p:cNvSpPr txBox="1">
              <a:spLocks noChangeArrowheads="1"/>
            </p:cNvSpPr>
            <p:nvPr/>
          </p:nvSpPr>
          <p:spPr bwMode="auto">
            <a:xfrm>
              <a:off x="1143000" y="1252538"/>
              <a:ext cx="9906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微软雅黑" panose="020B0503020204020204" pitchFamily="34" charset="-122"/>
                  <a:ea typeface="微软雅黑" panose="020B0503020204020204" pitchFamily="34" charset="-122"/>
                </a:rPr>
                <a:t>增加，修改等</a:t>
              </a:r>
              <a:r>
                <a:rPr lang="en-US" altLang="zh-CN" sz="1200">
                  <a:latin typeface="微软雅黑" panose="020B0503020204020204" pitchFamily="34" charset="-122"/>
                  <a:ea typeface="微软雅黑" panose="020B0503020204020204" pitchFamily="34" charset="-122"/>
                </a:rPr>
                <a:t>OLTP</a:t>
              </a:r>
              <a:r>
                <a:rPr lang="zh-CN" altLang="en-US" sz="1200">
                  <a:latin typeface="微软雅黑" panose="020B0503020204020204" pitchFamily="34" charset="-122"/>
                  <a:ea typeface="微软雅黑" panose="020B0503020204020204" pitchFamily="34" charset="-122"/>
                </a:rPr>
                <a:t>操作</a:t>
              </a:r>
            </a:p>
          </p:txBody>
        </p:sp>
        <p:sp>
          <p:nvSpPr>
            <p:cNvPr id="60" name="上下箭头 15">
              <a:extLst>
                <a:ext uri="{FF2B5EF4-FFF2-40B4-BE49-F238E27FC236}">
                  <a16:creationId xmlns:a16="http://schemas.microsoft.com/office/drawing/2014/main" xmlns="" id="{4A5376EF-9C73-4E9B-883E-B79CFC3E63FD}"/>
                </a:ext>
              </a:extLst>
            </p:cNvPr>
            <p:cNvSpPr>
              <a:spLocks noChangeArrowheads="1"/>
            </p:cNvSpPr>
            <p:nvPr/>
          </p:nvSpPr>
          <p:spPr bwMode="auto">
            <a:xfrm>
              <a:off x="2895600" y="1176338"/>
              <a:ext cx="304800" cy="838200"/>
            </a:xfrm>
            <a:prstGeom prst="upDownArrow">
              <a:avLst>
                <a:gd name="adj1" fmla="val 50000"/>
                <a:gd name="adj2" fmla="val 49997"/>
              </a:avLst>
            </a:prstGeom>
            <a:solidFill>
              <a:srgbClr val="8064A2"/>
            </a:solidFill>
            <a:ln w="25400">
              <a:solidFill>
                <a:srgbClr val="385D8A"/>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 name="TextBox 16">
              <a:extLst>
                <a:ext uri="{FF2B5EF4-FFF2-40B4-BE49-F238E27FC236}">
                  <a16:creationId xmlns:a16="http://schemas.microsoft.com/office/drawing/2014/main" xmlns="" id="{B877E827-4958-4AA7-AC84-49EEDC9E3580}"/>
                </a:ext>
              </a:extLst>
            </p:cNvPr>
            <p:cNvSpPr txBox="1">
              <a:spLocks noChangeArrowheads="1"/>
            </p:cNvSpPr>
            <p:nvPr/>
          </p:nvSpPr>
          <p:spPr bwMode="auto">
            <a:xfrm>
              <a:off x="3200400" y="1252538"/>
              <a:ext cx="990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微软雅黑" panose="020B0503020204020204" pitchFamily="34" charset="-122"/>
                  <a:ea typeface="微软雅黑" panose="020B0503020204020204" pitchFamily="34" charset="-122"/>
                </a:rPr>
                <a:t>只读查询操作</a:t>
              </a:r>
            </a:p>
          </p:txBody>
        </p:sp>
        <p:sp>
          <p:nvSpPr>
            <p:cNvPr id="62" name="上下箭头 17">
              <a:extLst>
                <a:ext uri="{FF2B5EF4-FFF2-40B4-BE49-F238E27FC236}">
                  <a16:creationId xmlns:a16="http://schemas.microsoft.com/office/drawing/2014/main" xmlns="" id="{3A578873-099F-41B7-8073-E68534716A33}"/>
                </a:ext>
              </a:extLst>
            </p:cNvPr>
            <p:cNvSpPr>
              <a:spLocks noChangeArrowheads="1"/>
            </p:cNvSpPr>
            <p:nvPr/>
          </p:nvSpPr>
          <p:spPr bwMode="auto">
            <a:xfrm>
              <a:off x="4876800" y="1176338"/>
              <a:ext cx="304800" cy="838200"/>
            </a:xfrm>
            <a:prstGeom prst="upDownArrow">
              <a:avLst>
                <a:gd name="adj1" fmla="val 50000"/>
                <a:gd name="adj2" fmla="val 49997"/>
              </a:avLst>
            </a:prstGeom>
            <a:solidFill>
              <a:srgbClr val="8064A2"/>
            </a:solidFill>
            <a:ln w="25400">
              <a:solidFill>
                <a:srgbClr val="385D8A"/>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TextBox 18">
              <a:extLst>
                <a:ext uri="{FF2B5EF4-FFF2-40B4-BE49-F238E27FC236}">
                  <a16:creationId xmlns:a16="http://schemas.microsoft.com/office/drawing/2014/main" xmlns="" id="{68B10CFA-5B7E-4DE3-9590-A194E5874042}"/>
                </a:ext>
              </a:extLst>
            </p:cNvPr>
            <p:cNvSpPr txBox="1">
              <a:spLocks noChangeArrowheads="1"/>
            </p:cNvSpPr>
            <p:nvPr/>
          </p:nvSpPr>
          <p:spPr bwMode="auto">
            <a:xfrm>
              <a:off x="5181600" y="1252538"/>
              <a:ext cx="16002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微软雅黑" panose="020B0503020204020204" pitchFamily="34" charset="-122"/>
                  <a:ea typeface="微软雅黑" panose="020B0503020204020204" pitchFamily="34" charset="-122"/>
                </a:rPr>
                <a:t>为了进行</a:t>
              </a:r>
              <a:r>
                <a:rPr lang="en-US" altLang="zh-CN" sz="1200">
                  <a:latin typeface="微软雅黑" panose="020B0503020204020204" pitchFamily="34" charset="-122"/>
                  <a:ea typeface="微软雅黑" panose="020B0503020204020204" pitchFamily="34" charset="-122"/>
                </a:rPr>
                <a:t>BI</a:t>
              </a:r>
              <a:r>
                <a:rPr lang="zh-CN" altLang="en-US" sz="1200">
                  <a:latin typeface="微软雅黑" panose="020B0503020204020204" pitchFamily="34" charset="-122"/>
                  <a:ea typeface="微软雅黑" panose="020B0503020204020204" pitchFamily="34" charset="-122"/>
                </a:rPr>
                <a:t>所进行的一系列操作（例如</a:t>
              </a:r>
              <a:r>
                <a:rPr lang="en-US" altLang="zh-CN" sz="1200">
                  <a:latin typeface="微软雅黑" panose="020B0503020204020204" pitchFamily="34" charset="-122"/>
                  <a:ea typeface="微软雅黑" panose="020B0503020204020204" pitchFamily="34" charset="-122"/>
                </a:rPr>
                <a:t>ETL</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cubeview</a:t>
              </a:r>
              <a:r>
                <a:rPr lang="zh-CN" altLang="en-US" sz="1200">
                  <a:latin typeface="微软雅黑" panose="020B0503020204020204" pitchFamily="34" charset="-122"/>
                  <a:ea typeface="微软雅黑" panose="020B0503020204020204" pitchFamily="34" charset="-122"/>
                </a:rPr>
                <a:t>等）</a:t>
              </a:r>
            </a:p>
          </p:txBody>
        </p:sp>
      </p:grpSp>
      <p:grpSp>
        <p:nvGrpSpPr>
          <p:cNvPr id="66" name="组合 65">
            <a:extLst>
              <a:ext uri="{FF2B5EF4-FFF2-40B4-BE49-F238E27FC236}">
                <a16:creationId xmlns:a16="http://schemas.microsoft.com/office/drawing/2014/main" xmlns="" id="{356F2DF9-7E98-460C-82A6-44A5095829C8}"/>
              </a:ext>
            </a:extLst>
          </p:cNvPr>
          <p:cNvGrpSpPr/>
          <p:nvPr/>
        </p:nvGrpSpPr>
        <p:grpSpPr>
          <a:xfrm>
            <a:off x="962082" y="3024792"/>
            <a:ext cx="7511358" cy="1840393"/>
            <a:chOff x="639763" y="2455863"/>
            <a:chExt cx="7954962" cy="2517775"/>
          </a:xfrm>
        </p:grpSpPr>
        <p:grpSp>
          <p:nvGrpSpPr>
            <p:cNvPr id="67" name="Group 3">
              <a:extLst>
                <a:ext uri="{FF2B5EF4-FFF2-40B4-BE49-F238E27FC236}">
                  <a16:creationId xmlns:a16="http://schemas.microsoft.com/office/drawing/2014/main" xmlns="" id="{A86FB394-829B-4D90-99EF-44AD545EA074}"/>
                </a:ext>
              </a:extLst>
            </p:cNvPr>
            <p:cNvGrpSpPr>
              <a:grpSpLocks/>
            </p:cNvGrpSpPr>
            <p:nvPr/>
          </p:nvGrpSpPr>
          <p:grpSpPr bwMode="auto">
            <a:xfrm>
              <a:off x="639763" y="2455863"/>
              <a:ext cx="1401762" cy="1146175"/>
              <a:chOff x="0" y="0"/>
              <a:chExt cx="883" cy="722"/>
            </a:xfrm>
          </p:grpSpPr>
          <p:pic>
            <p:nvPicPr>
              <p:cNvPr id="81" name="Can 8">
                <a:extLst>
                  <a:ext uri="{FF2B5EF4-FFF2-40B4-BE49-F238E27FC236}">
                    <a16:creationId xmlns:a16="http://schemas.microsoft.com/office/drawing/2014/main" xmlns="" id="{4285ADA0-58A1-44F7-A26C-FAA08757920E}"/>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883" cy="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 Box 5">
                <a:extLst>
                  <a:ext uri="{FF2B5EF4-FFF2-40B4-BE49-F238E27FC236}">
                    <a16:creationId xmlns:a16="http://schemas.microsoft.com/office/drawing/2014/main" xmlns="" id="{C6A21FF7-018B-4C63-8352-5B247B78E35E}"/>
                  </a:ext>
                </a:extLst>
              </p:cNvPr>
              <p:cNvSpPr txBox="1">
                <a:spLocks noChangeArrowheads="1"/>
              </p:cNvSpPr>
              <p:nvPr/>
            </p:nvSpPr>
            <p:spPr bwMode="auto">
              <a:xfrm>
                <a:off x="29" y="130"/>
                <a:ext cx="624" cy="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微软雅黑" panose="020B0503020204020204" pitchFamily="34" charset="-122"/>
                    <a:ea typeface="微软雅黑" panose="020B0503020204020204" pitchFamily="34" charset="-122"/>
                  </a:rPr>
                  <a:t>某</a:t>
                </a:r>
                <a:r>
                  <a:rPr lang="en-US" altLang="zh-CN" sz="1200">
                    <a:solidFill>
                      <a:srgbClr val="FFFFFF"/>
                    </a:solidFill>
                    <a:latin typeface="微软雅黑" panose="020B0503020204020204" pitchFamily="34" charset="-122"/>
                    <a:ea typeface="微软雅黑" panose="020B0503020204020204" pitchFamily="34" charset="-122"/>
                  </a:rPr>
                  <a:t>DB2</a:t>
                </a:r>
                <a:r>
                  <a:rPr lang="zh-CN" altLang="en-US" sz="1200">
                    <a:solidFill>
                      <a:srgbClr val="FFFFFF"/>
                    </a:solidFill>
                    <a:latin typeface="微软雅黑" panose="020B0503020204020204" pitchFamily="34" charset="-122"/>
                    <a:ea typeface="微软雅黑" panose="020B0503020204020204" pitchFamily="34" charset="-122"/>
                  </a:rPr>
                  <a:t>数据库系统</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68" name="Group 6">
              <a:extLst>
                <a:ext uri="{FF2B5EF4-FFF2-40B4-BE49-F238E27FC236}">
                  <a16:creationId xmlns:a16="http://schemas.microsoft.com/office/drawing/2014/main" xmlns="" id="{B15A006A-FD60-44DC-9E91-A0B1BAFB9F2E}"/>
                </a:ext>
              </a:extLst>
            </p:cNvPr>
            <p:cNvGrpSpPr>
              <a:grpSpLocks/>
            </p:cNvGrpSpPr>
            <p:nvPr/>
          </p:nvGrpSpPr>
          <p:grpSpPr bwMode="auto">
            <a:xfrm>
              <a:off x="2713038" y="2822575"/>
              <a:ext cx="1408112" cy="1146175"/>
              <a:chOff x="0" y="0"/>
              <a:chExt cx="887" cy="722"/>
            </a:xfrm>
          </p:grpSpPr>
          <p:pic>
            <p:nvPicPr>
              <p:cNvPr id="79" name="Can 8">
                <a:extLst>
                  <a:ext uri="{FF2B5EF4-FFF2-40B4-BE49-F238E27FC236}">
                    <a16:creationId xmlns:a16="http://schemas.microsoft.com/office/drawing/2014/main" xmlns="" id="{F3C0A91C-E6AF-40D8-A5E7-541312030562}"/>
                  </a:ext>
                </a:extLst>
              </p:cNvPr>
              <p:cNvPicPr>
                <a:picLocks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887" cy="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Text Box 8">
                <a:extLst>
                  <a:ext uri="{FF2B5EF4-FFF2-40B4-BE49-F238E27FC236}">
                    <a16:creationId xmlns:a16="http://schemas.microsoft.com/office/drawing/2014/main" xmlns="" id="{394D4A65-9527-4A8C-B9D4-E38D34ABDEF3}"/>
                  </a:ext>
                </a:extLst>
              </p:cNvPr>
              <p:cNvSpPr txBox="1">
                <a:spLocks noChangeArrowheads="1"/>
              </p:cNvSpPr>
              <p:nvPr/>
            </p:nvSpPr>
            <p:spPr bwMode="auto">
              <a:xfrm>
                <a:off x="32" y="129"/>
                <a:ext cx="624" cy="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rgbClr val="FFFFFF"/>
                    </a:solidFill>
                    <a:latin typeface="微软雅黑" panose="020B0503020204020204" pitchFamily="34" charset="-122"/>
                    <a:ea typeface="微软雅黑" panose="020B0503020204020204" pitchFamily="34" charset="-122"/>
                  </a:rPr>
                  <a:t>某</a:t>
                </a:r>
                <a:r>
                  <a:rPr lang="en-US" altLang="zh-CN" sz="1200" dirty="0">
                    <a:solidFill>
                      <a:srgbClr val="FFFFFF"/>
                    </a:solidFill>
                    <a:latin typeface="微软雅黑" panose="020B0503020204020204" pitchFamily="34" charset="-122"/>
                    <a:ea typeface="微软雅黑" panose="020B0503020204020204" pitchFamily="34" charset="-122"/>
                  </a:rPr>
                  <a:t>DB2</a:t>
                </a:r>
                <a:r>
                  <a:rPr lang="zh-CN" altLang="en-US" sz="1200" dirty="0">
                    <a:solidFill>
                      <a:srgbClr val="FFFFFF"/>
                    </a:solidFill>
                    <a:latin typeface="微软雅黑" panose="020B0503020204020204" pitchFamily="34" charset="-122"/>
                    <a:ea typeface="微软雅黑" panose="020B0503020204020204" pitchFamily="34" charset="-122"/>
                  </a:rPr>
                  <a:t>数据库系统</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grpSp>
          <p:nvGrpSpPr>
            <p:cNvPr id="69" name="Group 11">
              <a:extLst>
                <a:ext uri="{FF2B5EF4-FFF2-40B4-BE49-F238E27FC236}">
                  <a16:creationId xmlns:a16="http://schemas.microsoft.com/office/drawing/2014/main" xmlns="" id="{1908D8B1-8D5E-4CBA-93D4-915189895DB2}"/>
                </a:ext>
              </a:extLst>
            </p:cNvPr>
            <p:cNvGrpSpPr>
              <a:grpSpLocks/>
            </p:cNvGrpSpPr>
            <p:nvPr/>
          </p:nvGrpSpPr>
          <p:grpSpPr bwMode="auto">
            <a:xfrm>
              <a:off x="4827588" y="3217863"/>
              <a:ext cx="1408112" cy="1146175"/>
              <a:chOff x="0" y="0"/>
              <a:chExt cx="887" cy="722"/>
            </a:xfrm>
          </p:grpSpPr>
          <p:pic>
            <p:nvPicPr>
              <p:cNvPr id="77" name="Can 8">
                <a:extLst>
                  <a:ext uri="{FF2B5EF4-FFF2-40B4-BE49-F238E27FC236}">
                    <a16:creationId xmlns:a16="http://schemas.microsoft.com/office/drawing/2014/main" xmlns="" id="{D7A4C1C8-F0CC-4A27-9DB1-2481972C4EAA}"/>
                  </a:ext>
                </a:extLst>
              </p:cNvPr>
              <p:cNvPicPr>
                <a:picLocks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887" cy="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 name="Text Box 13">
                <a:extLst>
                  <a:ext uri="{FF2B5EF4-FFF2-40B4-BE49-F238E27FC236}">
                    <a16:creationId xmlns:a16="http://schemas.microsoft.com/office/drawing/2014/main" xmlns="" id="{FC1A7ADF-F83A-45AE-8F8A-A95916C45F16}"/>
                  </a:ext>
                </a:extLst>
              </p:cNvPr>
              <p:cNvSpPr txBox="1">
                <a:spLocks noChangeArrowheads="1"/>
              </p:cNvSpPr>
              <p:nvPr/>
            </p:nvSpPr>
            <p:spPr bwMode="auto">
              <a:xfrm>
                <a:off x="31" y="130"/>
                <a:ext cx="624" cy="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微软雅黑" panose="020B0503020204020204" pitchFamily="34" charset="-122"/>
                    <a:ea typeface="微软雅黑" panose="020B0503020204020204" pitchFamily="34" charset="-122"/>
                  </a:rPr>
                  <a:t>某</a:t>
                </a:r>
                <a:r>
                  <a:rPr lang="en-US" altLang="zh-CN" sz="1200">
                    <a:solidFill>
                      <a:srgbClr val="FFFFFF"/>
                    </a:solidFill>
                    <a:latin typeface="微软雅黑" panose="020B0503020204020204" pitchFamily="34" charset="-122"/>
                    <a:ea typeface="微软雅黑" panose="020B0503020204020204" pitchFamily="34" charset="-122"/>
                  </a:rPr>
                  <a:t>DB2</a:t>
                </a:r>
                <a:r>
                  <a:rPr lang="zh-CN" altLang="en-US" sz="1200">
                    <a:solidFill>
                      <a:srgbClr val="FFFFFF"/>
                    </a:solidFill>
                    <a:latin typeface="微软雅黑" panose="020B0503020204020204" pitchFamily="34" charset="-122"/>
                    <a:ea typeface="微软雅黑" panose="020B0503020204020204" pitchFamily="34" charset="-122"/>
                  </a:rPr>
                  <a:t>数据库系统</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70" name="Group 15">
              <a:extLst>
                <a:ext uri="{FF2B5EF4-FFF2-40B4-BE49-F238E27FC236}">
                  <a16:creationId xmlns:a16="http://schemas.microsoft.com/office/drawing/2014/main" xmlns="" id="{C76BC6F8-D1E1-40C1-8D6B-CC3D9DBD08A0}"/>
                </a:ext>
              </a:extLst>
            </p:cNvPr>
            <p:cNvGrpSpPr>
              <a:grpSpLocks/>
            </p:cNvGrpSpPr>
            <p:nvPr/>
          </p:nvGrpSpPr>
          <p:grpSpPr bwMode="auto">
            <a:xfrm>
              <a:off x="7192963" y="3827463"/>
              <a:ext cx="1401762" cy="1146175"/>
              <a:chOff x="0" y="0"/>
              <a:chExt cx="883" cy="722"/>
            </a:xfrm>
          </p:grpSpPr>
          <p:pic>
            <p:nvPicPr>
              <p:cNvPr id="75" name="Can 8">
                <a:extLst>
                  <a:ext uri="{FF2B5EF4-FFF2-40B4-BE49-F238E27FC236}">
                    <a16:creationId xmlns:a16="http://schemas.microsoft.com/office/drawing/2014/main" xmlns="" id="{D8E1B85F-816C-4AFF-8835-6BDFACE38638}"/>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883" cy="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Text Box 17">
                <a:extLst>
                  <a:ext uri="{FF2B5EF4-FFF2-40B4-BE49-F238E27FC236}">
                    <a16:creationId xmlns:a16="http://schemas.microsoft.com/office/drawing/2014/main" xmlns="" id="{9A65A8FA-F897-42E9-8DB0-EAEC6432D273}"/>
                  </a:ext>
                </a:extLst>
              </p:cNvPr>
              <p:cNvSpPr txBox="1">
                <a:spLocks noChangeArrowheads="1"/>
              </p:cNvSpPr>
              <p:nvPr/>
            </p:nvSpPr>
            <p:spPr bwMode="auto">
              <a:xfrm>
                <a:off x="29" y="130"/>
                <a:ext cx="624" cy="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微软雅黑" panose="020B0503020204020204" pitchFamily="34" charset="-122"/>
                    <a:ea typeface="微软雅黑" panose="020B0503020204020204" pitchFamily="34" charset="-122"/>
                  </a:rPr>
                  <a:t>某</a:t>
                </a:r>
                <a:r>
                  <a:rPr lang="en-US" altLang="zh-CN" sz="1200">
                    <a:solidFill>
                      <a:srgbClr val="FFFFFF"/>
                    </a:solidFill>
                    <a:latin typeface="微软雅黑" panose="020B0503020204020204" pitchFamily="34" charset="-122"/>
                    <a:ea typeface="微软雅黑" panose="020B0503020204020204" pitchFamily="34" charset="-122"/>
                  </a:rPr>
                  <a:t>DB2</a:t>
                </a:r>
                <a:r>
                  <a:rPr lang="zh-CN" altLang="en-US" sz="1200">
                    <a:solidFill>
                      <a:srgbClr val="FFFFFF"/>
                    </a:solidFill>
                    <a:latin typeface="微软雅黑" panose="020B0503020204020204" pitchFamily="34" charset="-122"/>
                    <a:ea typeface="微软雅黑" panose="020B0503020204020204" pitchFamily="34" charset="-122"/>
                  </a:rPr>
                  <a:t>数据库系统</a:t>
                </a:r>
                <a:endParaRPr lang="en-US" altLang="zh-CN" sz="1200">
                  <a:solidFill>
                    <a:srgbClr val="FFFFFF"/>
                  </a:solidFill>
                  <a:latin typeface="微软雅黑" panose="020B0503020204020204" pitchFamily="34" charset="-122"/>
                  <a:ea typeface="微软雅黑" panose="020B0503020204020204" pitchFamily="34" charset="-122"/>
                </a:endParaRPr>
              </a:p>
            </p:txBody>
          </p:sp>
        </p:grpSp>
        <p:cxnSp>
          <p:nvCxnSpPr>
            <p:cNvPr id="71" name="Curved Connector 158">
              <a:extLst>
                <a:ext uri="{FF2B5EF4-FFF2-40B4-BE49-F238E27FC236}">
                  <a16:creationId xmlns:a16="http://schemas.microsoft.com/office/drawing/2014/main" xmlns="" id="{51494831-323C-47F4-992E-3BBEDAD05EFB}"/>
                </a:ext>
              </a:extLst>
            </p:cNvPr>
            <p:cNvCxnSpPr>
              <a:cxnSpLocks noChangeShapeType="1"/>
            </p:cNvCxnSpPr>
            <p:nvPr/>
          </p:nvCxnSpPr>
          <p:spPr bwMode="auto">
            <a:xfrm>
              <a:off x="1143000" y="3233738"/>
              <a:ext cx="2133600" cy="381000"/>
            </a:xfrm>
            <a:prstGeom prst="curvedConnector3">
              <a:avLst>
                <a:gd name="adj1" fmla="val 30222"/>
              </a:avLst>
            </a:prstGeom>
            <a:noFill/>
            <a:ln w="38100" cmpd="sng">
              <a:solidFill>
                <a:srgbClr val="4BACC6"/>
              </a:solidFill>
              <a:round/>
              <a:headEnd/>
              <a:tailEnd type="triangle" w="med" len="med"/>
            </a:ln>
            <a:effectLst>
              <a:outerShdw dist="23000" dir="5400000" algn="ctr" rotWithShape="0">
                <a:srgbClr val="000000">
                  <a:alpha val="29999"/>
                </a:srgbClr>
              </a:outerShdw>
            </a:effectLst>
          </p:spPr>
        </p:cxnSp>
        <p:cxnSp>
          <p:nvCxnSpPr>
            <p:cNvPr id="72" name="Curved Connector 158">
              <a:extLst>
                <a:ext uri="{FF2B5EF4-FFF2-40B4-BE49-F238E27FC236}">
                  <a16:creationId xmlns:a16="http://schemas.microsoft.com/office/drawing/2014/main" xmlns="" id="{76B50295-150C-4855-8F2C-023B1CE8DAE2}"/>
                </a:ext>
              </a:extLst>
            </p:cNvPr>
            <p:cNvCxnSpPr>
              <a:cxnSpLocks noChangeShapeType="1"/>
            </p:cNvCxnSpPr>
            <p:nvPr/>
          </p:nvCxnSpPr>
          <p:spPr bwMode="auto">
            <a:xfrm>
              <a:off x="1143000" y="3309938"/>
              <a:ext cx="4191000" cy="685800"/>
            </a:xfrm>
            <a:prstGeom prst="curvedConnector3">
              <a:avLst>
                <a:gd name="adj1" fmla="val 8713"/>
              </a:avLst>
            </a:prstGeom>
            <a:noFill/>
            <a:ln w="38100" cmpd="sng">
              <a:solidFill>
                <a:schemeClr val="accent2"/>
              </a:solidFill>
              <a:round/>
              <a:headEnd/>
              <a:tailEnd type="triangle" w="med" len="med"/>
            </a:ln>
            <a:effectLst>
              <a:outerShdw dist="23000" dir="5400000" algn="ctr" rotWithShape="0">
                <a:srgbClr val="000000">
                  <a:alpha val="29999"/>
                </a:srgbClr>
              </a:outerShdw>
            </a:effectLst>
          </p:spPr>
        </p:cxnSp>
        <p:cxnSp>
          <p:nvCxnSpPr>
            <p:cNvPr id="73" name="Curved Connector 158">
              <a:extLst>
                <a:ext uri="{FF2B5EF4-FFF2-40B4-BE49-F238E27FC236}">
                  <a16:creationId xmlns:a16="http://schemas.microsoft.com/office/drawing/2014/main" xmlns="" id="{FF51A408-C38B-4C21-B662-358578CBE121}"/>
                </a:ext>
              </a:extLst>
            </p:cNvPr>
            <p:cNvCxnSpPr>
              <a:cxnSpLocks noChangeShapeType="1"/>
            </p:cNvCxnSpPr>
            <p:nvPr/>
          </p:nvCxnSpPr>
          <p:spPr bwMode="auto">
            <a:xfrm>
              <a:off x="1066800" y="3386138"/>
              <a:ext cx="6400800" cy="1219200"/>
            </a:xfrm>
            <a:prstGeom prst="curvedConnector3">
              <a:avLst>
                <a:gd name="adj1" fmla="val 4727"/>
              </a:avLst>
            </a:prstGeom>
            <a:noFill/>
            <a:ln w="38100" cmpd="sng">
              <a:solidFill>
                <a:srgbClr val="8064A2"/>
              </a:solidFill>
              <a:round/>
              <a:headEnd/>
              <a:tailEnd type="triangle" w="med" len="med"/>
            </a:ln>
            <a:effectLst>
              <a:outerShdw dist="23000" dir="5400000" algn="ctr" rotWithShape="0">
                <a:srgbClr val="000000">
                  <a:alpha val="29999"/>
                </a:srgbClr>
              </a:outerShdw>
            </a:effectLst>
          </p:spPr>
        </p:cxnSp>
        <p:sp>
          <p:nvSpPr>
            <p:cNvPr id="74" name="TextBox 44">
              <a:extLst>
                <a:ext uri="{FF2B5EF4-FFF2-40B4-BE49-F238E27FC236}">
                  <a16:creationId xmlns:a16="http://schemas.microsoft.com/office/drawing/2014/main" xmlns="" id="{FCA10EE8-E21E-4287-865C-8F6467BEC366}"/>
                </a:ext>
              </a:extLst>
            </p:cNvPr>
            <p:cNvSpPr txBox="1">
              <a:spLocks noChangeArrowheads="1"/>
            </p:cNvSpPr>
            <p:nvPr/>
          </p:nvSpPr>
          <p:spPr bwMode="auto">
            <a:xfrm>
              <a:off x="1600200" y="3309938"/>
              <a:ext cx="1014640" cy="884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微软雅黑" panose="020B0503020204020204" pitchFamily="34" charset="-122"/>
                  <a:ea typeface="微软雅黑" panose="020B0503020204020204" pitchFamily="34" charset="-122"/>
                </a:rPr>
                <a:t>基于数据库日志的实时复制技术</a:t>
              </a:r>
            </a:p>
          </p:txBody>
        </p:sp>
      </p:grpSp>
    </p:spTree>
    <p:extLst>
      <p:ext uri="{BB962C8B-B14F-4D97-AF65-F5344CB8AC3E}">
        <p14:creationId xmlns:p14="http://schemas.microsoft.com/office/powerpoint/2010/main" xmlns="" val="1877147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内容占位符 2">
            <a:extLst>
              <a:ext uri="{FF2B5EF4-FFF2-40B4-BE49-F238E27FC236}">
                <a16:creationId xmlns:a16="http://schemas.microsoft.com/office/drawing/2014/main" xmlns="" id="{7CA87A09-F149-4CA4-9A78-7DCC841CC60A}"/>
              </a:ext>
            </a:extLst>
          </p:cNvPr>
          <p:cNvSpPr txBox="1">
            <a:spLocks noChangeArrowheads="1"/>
          </p:cNvSpPr>
          <p:nvPr/>
        </p:nvSpPr>
        <p:spPr bwMode="auto">
          <a:xfrm>
            <a:off x="500468" y="951631"/>
            <a:ext cx="8183230" cy="3646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en-US" altLang="zh-CN" sz="7200" dirty="0">
                <a:solidFill>
                  <a:srgbClr val="0D0D0D"/>
                </a:solidFill>
                <a:latin typeface="Calibri" panose="020F0502020204030204" pitchFamily="34" charset="0"/>
              </a:rPr>
              <a:t>          </a:t>
            </a:r>
            <a:r>
              <a:rPr lang="en-US" altLang="zh-CN" sz="8800" dirty="0">
                <a:solidFill>
                  <a:srgbClr val="0D0D0D"/>
                </a:solidFill>
                <a:latin typeface="Calibri" panose="020F0502020204030204" pitchFamily="34" charset="0"/>
              </a:rPr>
              <a:t> </a:t>
            </a:r>
            <a:r>
              <a:rPr lang="en-US" altLang="zh-CN" sz="8800" b="1" dirty="0">
                <a:solidFill>
                  <a:srgbClr val="0D0D0D"/>
                </a:solidFill>
                <a:latin typeface="Calibri" panose="020F0502020204030204" pitchFamily="34" charset="0"/>
              </a:rPr>
              <a:t>NOSQL</a:t>
            </a:r>
          </a:p>
          <a:p>
            <a:pPr eaLnBrk="1" hangingPunct="1">
              <a:spcBef>
                <a:spcPct val="20000"/>
              </a:spcBef>
              <a:buFont typeface="Arial" panose="020B0604020202020204" pitchFamily="34" charset="0"/>
              <a:buNone/>
            </a:pPr>
            <a:r>
              <a:rPr lang="en-US" altLang="zh-CN" sz="4400" dirty="0">
                <a:solidFill>
                  <a:srgbClr val="0D0D0D"/>
                </a:solidFill>
                <a:latin typeface="Calibri" panose="020F0502020204030204" pitchFamily="34" charset="0"/>
              </a:rPr>
              <a:t>                       is simply</a:t>
            </a:r>
          </a:p>
          <a:p>
            <a:pPr eaLnBrk="1" hangingPunct="1">
              <a:spcBef>
                <a:spcPct val="20000"/>
              </a:spcBef>
              <a:buFont typeface="Arial" panose="020B0604020202020204" pitchFamily="34" charset="0"/>
              <a:buNone/>
            </a:pPr>
            <a:r>
              <a:rPr lang="en-US" altLang="zh-CN" sz="7200" dirty="0">
                <a:solidFill>
                  <a:srgbClr val="0D0D0D"/>
                </a:solidFill>
                <a:latin typeface="Calibri" panose="020F0502020204030204" pitchFamily="34" charset="0"/>
              </a:rPr>
              <a:t>        </a:t>
            </a:r>
            <a:r>
              <a:rPr lang="en-US" altLang="zh-CN" sz="7200" b="1" dirty="0">
                <a:solidFill>
                  <a:srgbClr val="0D0D0D"/>
                </a:solidFill>
                <a:latin typeface="Calibri" panose="020F0502020204030204" pitchFamily="34" charset="0"/>
              </a:rPr>
              <a:t>N</a:t>
            </a:r>
            <a:r>
              <a:rPr lang="en-US" altLang="zh-CN" sz="7200" dirty="0">
                <a:solidFill>
                  <a:srgbClr val="0D0D0D"/>
                </a:solidFill>
                <a:latin typeface="Calibri" panose="020F0502020204030204" pitchFamily="34" charset="0"/>
              </a:rPr>
              <a:t>ot </a:t>
            </a:r>
            <a:r>
              <a:rPr lang="en-US" altLang="zh-CN" sz="7200" b="1" dirty="0">
                <a:solidFill>
                  <a:srgbClr val="0D0D0D"/>
                </a:solidFill>
                <a:latin typeface="Calibri" panose="020F0502020204030204" pitchFamily="34" charset="0"/>
              </a:rPr>
              <a:t>O</a:t>
            </a:r>
            <a:r>
              <a:rPr lang="en-US" altLang="zh-CN" sz="7200" dirty="0">
                <a:solidFill>
                  <a:srgbClr val="0D0D0D"/>
                </a:solidFill>
                <a:latin typeface="Calibri" panose="020F0502020204030204" pitchFamily="34" charset="0"/>
              </a:rPr>
              <a:t>nly </a:t>
            </a:r>
            <a:r>
              <a:rPr lang="en-US" altLang="zh-CN" sz="7200" b="1" dirty="0">
                <a:solidFill>
                  <a:srgbClr val="0D0D0D"/>
                </a:solidFill>
                <a:latin typeface="Calibri" panose="020F0502020204030204" pitchFamily="34" charset="0"/>
              </a:rPr>
              <a:t>SQL</a:t>
            </a:r>
            <a:r>
              <a:rPr lang="en-US" altLang="zh-CN" sz="7200" dirty="0">
                <a:solidFill>
                  <a:srgbClr val="0D0D0D"/>
                </a:solidFill>
                <a:latin typeface="Calibri" panose="020F0502020204030204" pitchFamily="34" charset="0"/>
              </a:rPr>
              <a:t>!</a:t>
            </a:r>
            <a:endParaRPr lang="zh-CN" altLang="en-US" sz="7200" dirty="0">
              <a:solidFill>
                <a:srgbClr val="0D0D0D"/>
              </a:solidFill>
              <a:latin typeface="Calibri" panose="020F0502020204030204" pitchFamily="34" charset="0"/>
            </a:endParaRPr>
          </a:p>
        </p:txBody>
      </p:sp>
    </p:spTree>
    <p:extLst>
      <p:ext uri="{BB962C8B-B14F-4D97-AF65-F5344CB8AC3E}">
        <p14:creationId xmlns:p14="http://schemas.microsoft.com/office/powerpoint/2010/main" xmlns="" val="847290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2">
            <a:extLst>
              <a:ext uri="{FF2B5EF4-FFF2-40B4-BE49-F238E27FC236}">
                <a16:creationId xmlns:a16="http://schemas.microsoft.com/office/drawing/2014/main" xmlns="" id="{174764EF-23A6-4530-A66B-42F0E7F40387}"/>
              </a:ext>
            </a:extLst>
          </p:cNvPr>
          <p:cNvSpPr txBox="1">
            <a:spLocks noChangeArrowheads="1"/>
          </p:cNvSpPr>
          <p:nvPr/>
        </p:nvSpPr>
        <p:spPr bwMode="auto">
          <a:xfrm>
            <a:off x="446408" y="693560"/>
            <a:ext cx="4125592"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a:t>
            </a:r>
            <a:r>
              <a:rPr lang="en-US" altLang="zh-CN" sz="1800" dirty="0">
                <a:solidFill>
                  <a:srgbClr val="FF0000"/>
                </a:solidFill>
                <a:latin typeface="微软雅黑" panose="020B0503020204020204" pitchFamily="34" charset="-122"/>
                <a:ea typeface="微软雅黑" panose="020B0503020204020204" pitchFamily="34" charset="-122"/>
              </a:rPr>
              <a:t>BASE</a:t>
            </a:r>
            <a:r>
              <a:rPr lang="zh-CN" altLang="en-US" sz="1800" dirty="0">
                <a:solidFill>
                  <a:srgbClr val="FF0000"/>
                </a:solidFill>
                <a:latin typeface="微软雅黑" panose="020B0503020204020204" pitchFamily="34" charset="-122"/>
                <a:ea typeface="微软雅黑" panose="020B0503020204020204" pitchFamily="34" charset="-122"/>
              </a:rPr>
              <a:t>理论简介</a:t>
            </a:r>
            <a:r>
              <a:rPr lang="en-US" altLang="zh-CN" sz="1800" dirty="0">
                <a:solidFill>
                  <a:srgbClr val="FF0000"/>
                </a:solidFill>
                <a:latin typeface="微软雅黑" panose="020B0503020204020204" pitchFamily="34" charset="-122"/>
                <a:ea typeface="微软雅黑" panose="020B0503020204020204" pitchFamily="34" charset="-122"/>
              </a:rPr>
              <a:t>:ACID </a:t>
            </a:r>
            <a:r>
              <a:rPr lang="zh-CN" altLang="en-US" sz="1800" dirty="0">
                <a:solidFill>
                  <a:srgbClr val="FF0000"/>
                </a:solidFill>
                <a:latin typeface="微软雅黑" panose="020B0503020204020204" pitchFamily="34" charset="-122"/>
                <a:ea typeface="微软雅黑" panose="020B0503020204020204" pitchFamily="34" charset="-122"/>
              </a:rPr>
              <a:t>理论的另外选择</a:t>
            </a:r>
          </a:p>
        </p:txBody>
      </p:sp>
      <p:sp>
        <p:nvSpPr>
          <p:cNvPr id="14" name="内容占位符 2">
            <a:extLst>
              <a:ext uri="{FF2B5EF4-FFF2-40B4-BE49-F238E27FC236}">
                <a16:creationId xmlns:a16="http://schemas.microsoft.com/office/drawing/2014/main" xmlns="" id="{4CC66F13-9EC4-43A6-98D2-9D927ED3D620}"/>
              </a:ext>
            </a:extLst>
          </p:cNvPr>
          <p:cNvSpPr txBox="1">
            <a:spLocks noChangeArrowheads="1"/>
          </p:cNvSpPr>
          <p:nvPr/>
        </p:nvSpPr>
        <p:spPr bwMode="auto">
          <a:xfrm>
            <a:off x="724982" y="1767062"/>
            <a:ext cx="7909560" cy="299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它们不是关系型数据库，它也不是什么类型应用都能用有自己的使用场景</a:t>
            </a:r>
            <a:endParaRPr lang="en-US" altLang="zh-CN" sz="2000" b="1" dirty="0">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它们可以处理超大量的数据</a:t>
            </a:r>
            <a:endParaRPr lang="en-US" altLang="zh-CN" sz="2000" b="1" dirty="0">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它们运行在较为便宜的服务器集群上</a:t>
            </a:r>
            <a:endParaRPr lang="en-US" altLang="zh-CN" sz="2000" b="1" dirty="0">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它们打破了性能瓶颈</a:t>
            </a:r>
            <a:endParaRPr lang="en-US" altLang="zh-CN" sz="2000" b="1" dirty="0">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没有过多的操作</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缺点：现在基本上都是开源产品还不是特别成熟。</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5" name="标题 1">
            <a:extLst>
              <a:ext uri="{FF2B5EF4-FFF2-40B4-BE49-F238E27FC236}">
                <a16:creationId xmlns:a16="http://schemas.microsoft.com/office/drawing/2014/main" xmlns="" id="{095DA25D-8A84-4D08-B910-EEB4C6B98F47}"/>
              </a:ext>
            </a:extLst>
          </p:cNvPr>
          <p:cNvSpPr txBox="1">
            <a:spLocks noChangeArrowheads="1"/>
          </p:cNvSpPr>
          <p:nvPr/>
        </p:nvSpPr>
        <p:spPr bwMode="auto">
          <a:xfrm>
            <a:off x="361450" y="1111763"/>
            <a:ext cx="8229600" cy="890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latin typeface="微软雅黑 Light" panose="020B0502040204020203" pitchFamily="34" charset="-122"/>
                <a:ea typeface="微软雅黑 Light" panose="020B0502040204020203" pitchFamily="34" charset="-122"/>
              </a:rPr>
              <a:t>NOSQL</a:t>
            </a:r>
            <a:r>
              <a:rPr lang="zh-CN" altLang="en-US" sz="4400" dirty="0">
                <a:latin typeface="微软雅黑 Light" panose="020B0502040204020203" pitchFamily="34" charset="-122"/>
                <a:ea typeface="微软雅黑 Light" panose="020B0502040204020203" pitchFamily="34" charset="-122"/>
              </a:rPr>
              <a:t>特点</a:t>
            </a:r>
          </a:p>
        </p:txBody>
      </p:sp>
    </p:spTree>
    <p:extLst>
      <p:ext uri="{BB962C8B-B14F-4D97-AF65-F5344CB8AC3E}">
        <p14:creationId xmlns:p14="http://schemas.microsoft.com/office/powerpoint/2010/main" xmlns="" val="1115093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标题 1">
            <a:extLst>
              <a:ext uri="{FF2B5EF4-FFF2-40B4-BE49-F238E27FC236}">
                <a16:creationId xmlns:a16="http://schemas.microsoft.com/office/drawing/2014/main" xmlns="" id="{4981FF60-B77C-4D6A-A677-052D790180C5}"/>
              </a:ext>
            </a:extLst>
          </p:cNvPr>
          <p:cNvSpPr txBox="1">
            <a:spLocks noChangeArrowheads="1"/>
          </p:cNvSpPr>
          <p:nvPr/>
        </p:nvSpPr>
        <p:spPr bwMode="auto">
          <a:xfrm>
            <a:off x="395951" y="1013676"/>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dirty="0">
                <a:latin typeface="微软雅黑" panose="020B0503020204020204" pitchFamily="34" charset="-122"/>
                <a:ea typeface="微软雅黑" panose="020B0503020204020204" pitchFamily="34" charset="-122"/>
              </a:rPr>
              <a:t>几个主流开源的</a:t>
            </a:r>
            <a:r>
              <a:rPr lang="en-US" altLang="zh-CN" sz="4400" dirty="0">
                <a:latin typeface="微软雅黑" panose="020B0503020204020204" pitchFamily="34" charset="-122"/>
                <a:ea typeface="微软雅黑" panose="020B0503020204020204" pitchFamily="34" charset="-122"/>
              </a:rPr>
              <a:t>NoSQL</a:t>
            </a:r>
            <a:r>
              <a:rPr lang="zh-CN" altLang="en-US" sz="4400" dirty="0">
                <a:latin typeface="微软雅黑" panose="020B0503020204020204" pitchFamily="34" charset="-122"/>
                <a:ea typeface="微软雅黑" panose="020B0503020204020204" pitchFamily="34" charset="-122"/>
              </a:rPr>
              <a:t>产品</a:t>
            </a:r>
          </a:p>
        </p:txBody>
      </p:sp>
      <p:sp>
        <p:nvSpPr>
          <p:cNvPr id="17" name="内容占位符 2">
            <a:extLst>
              <a:ext uri="{FF2B5EF4-FFF2-40B4-BE49-F238E27FC236}">
                <a16:creationId xmlns:a16="http://schemas.microsoft.com/office/drawing/2014/main" xmlns="" id="{3227D85D-0545-4B9C-9BCE-5FB331C56C19}"/>
              </a:ext>
            </a:extLst>
          </p:cNvPr>
          <p:cNvSpPr txBox="1">
            <a:spLocks noChangeArrowheads="1"/>
          </p:cNvSpPr>
          <p:nvPr/>
        </p:nvSpPr>
        <p:spPr bwMode="auto">
          <a:xfrm>
            <a:off x="581941" y="2313583"/>
            <a:ext cx="8183230" cy="1851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Apache CouchDB</a:t>
            </a:r>
            <a:r>
              <a:rPr lang="zh-CN" altLang="en-US" sz="2000" dirty="0">
                <a:latin typeface="微软雅黑" panose="020B0503020204020204" pitchFamily="34" charset="-122"/>
                <a:ea typeface="微软雅黑" panose="020B0503020204020204" pitchFamily="34" charset="-122"/>
              </a:rPr>
              <a:t>：源自</a:t>
            </a:r>
            <a:r>
              <a:rPr lang="en-US" altLang="zh-CN" sz="2000" dirty="0">
                <a:latin typeface="微软雅黑" panose="020B0503020204020204" pitchFamily="34" charset="-122"/>
                <a:ea typeface="微软雅黑" panose="020B0503020204020204" pitchFamily="34" charset="-122"/>
              </a:rPr>
              <a:t>IBM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IBM </a:t>
            </a:r>
            <a:r>
              <a:rPr lang="zh-CN" altLang="en-US" sz="2000" dirty="0">
                <a:latin typeface="微软雅黑" panose="020B0503020204020204" pitchFamily="34" charset="-122"/>
                <a:ea typeface="微软雅黑" panose="020B0503020204020204" pitchFamily="34" charset="-122"/>
              </a:rPr>
              <a:t>支持）</a:t>
            </a:r>
            <a:endParaRPr lang="en-US" altLang="zh-CN" sz="2000" dirty="0">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Apache </a:t>
            </a:r>
            <a:r>
              <a:rPr lang="en-US" altLang="zh-CN" sz="2000" dirty="0" err="1">
                <a:latin typeface="微软雅黑" panose="020B0503020204020204" pitchFamily="34" charset="-122"/>
                <a:ea typeface="微软雅黑" panose="020B0503020204020204" pitchFamily="34" charset="-122"/>
              </a:rPr>
              <a:t>cassandra</a:t>
            </a:r>
            <a:r>
              <a:rPr lang="zh-CN" altLang="en-US" sz="2000" dirty="0">
                <a:latin typeface="微软雅黑" panose="020B0503020204020204" pitchFamily="34" charset="-122"/>
                <a:ea typeface="微软雅黑" panose="020B0503020204020204" pitchFamily="34" charset="-122"/>
              </a:rPr>
              <a:t>：源自</a:t>
            </a:r>
            <a:r>
              <a:rPr lang="en-US" altLang="zh-CN" sz="2000" dirty="0">
                <a:latin typeface="微软雅黑" panose="020B0503020204020204" pitchFamily="34" charset="-122"/>
                <a:ea typeface="微软雅黑" panose="020B0503020204020204" pitchFamily="34" charset="-122"/>
              </a:rPr>
              <a:t>Facebook</a:t>
            </a:r>
          </a:p>
          <a:p>
            <a:pPr eaLnBrk="1" hangingPunct="1">
              <a:spcBef>
                <a:spcPct val="200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Apache MongoDB</a:t>
            </a:r>
            <a:endParaRPr lang="en-US" altLang="zh-CN" sz="2000" b="1" dirty="0">
              <a:latin typeface="微软雅黑" panose="020B0503020204020204" pitchFamily="34" charset="-122"/>
              <a:ea typeface="微软雅黑" panose="020B0503020204020204" pitchFamily="34" charset="-122"/>
            </a:endParaRPr>
          </a:p>
          <a:p>
            <a:pPr eaLnBrk="1" hangingPunct="1">
              <a:spcBef>
                <a:spcPts val="1200"/>
              </a:spcBef>
            </a:pPr>
            <a:r>
              <a:rPr lang="zh-CN" altLang="en-US" sz="2000" dirty="0">
                <a:latin typeface="微软雅黑" panose="020B0503020204020204" pitchFamily="34" charset="-122"/>
                <a:ea typeface="微软雅黑" panose="020B0503020204020204" pitchFamily="34" charset="-122"/>
              </a:rPr>
              <a:t>   相应的介绍文档可以从</a:t>
            </a:r>
            <a:r>
              <a:rPr lang="en-US" altLang="zh-CN" sz="2000" u="sng" dirty="0">
                <a:latin typeface="微软雅黑" panose="020B0503020204020204" pitchFamily="34" charset="-122"/>
                <a:ea typeface="微软雅黑" panose="020B0503020204020204" pitchFamily="34" charset="-122"/>
                <a:hlinkClick r:id="rId3"/>
              </a:rPr>
              <a:t>http://www.slideshare.net/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网站上搜索获取</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32234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3BF10D74-0F50-41CC-AE39-A01199E3684D}"/>
              </a:ext>
            </a:extLst>
          </p:cNvPr>
          <p:cNvSpPr/>
          <p:nvPr/>
        </p:nvSpPr>
        <p:spPr>
          <a:xfrm>
            <a:off x="779892" y="2246590"/>
            <a:ext cx="7752443" cy="415498"/>
          </a:xfrm>
          <a:prstGeom prst="rect">
            <a:avLst/>
          </a:prstGeom>
          <a:noFill/>
        </p:spPr>
        <p:txBody>
          <a:bodyPr wrap="none">
            <a:spAutoFit/>
          </a:bodyPr>
          <a:lstStyle/>
          <a:p>
            <a:pPr algn="ctr">
              <a:defRPr/>
            </a:pPr>
            <a:r>
              <a:rPr lang="zh-CN" altLang="en-US" sz="21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在</a:t>
            </a:r>
            <a:r>
              <a:rPr lang="en-US" altLang="zh-CN" sz="21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BA</a:t>
            </a:r>
            <a:r>
              <a:rPr lang="zh-CN" altLang="en-US" sz="21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（数据挖掘分析等）领域我们遇到的大数据挑战更加严峻</a:t>
            </a:r>
          </a:p>
        </p:txBody>
      </p:sp>
    </p:spTree>
    <p:extLst>
      <p:ext uri="{BB962C8B-B14F-4D97-AF65-F5344CB8AC3E}">
        <p14:creationId xmlns:p14="http://schemas.microsoft.com/office/powerpoint/2010/main" xmlns="" val="3283765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内容占位符 2">
            <a:extLst>
              <a:ext uri="{FF2B5EF4-FFF2-40B4-BE49-F238E27FC236}">
                <a16:creationId xmlns:a16="http://schemas.microsoft.com/office/drawing/2014/main" xmlns="" id="{2D24A187-B8EC-4643-9120-9CA2218D5ED7}"/>
              </a:ext>
            </a:extLst>
          </p:cNvPr>
          <p:cNvSpPr txBox="1">
            <a:spLocks noChangeArrowheads="1"/>
          </p:cNvSpPr>
          <p:nvPr/>
        </p:nvSpPr>
        <p:spPr bwMode="auto">
          <a:xfrm>
            <a:off x="446408" y="693560"/>
            <a:ext cx="4125592"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很经典的一个</a:t>
            </a:r>
            <a:r>
              <a:rPr lang="en-US" altLang="zh-CN" sz="1800" dirty="0">
                <a:solidFill>
                  <a:srgbClr val="FF0000"/>
                </a:solidFill>
                <a:latin typeface="微软雅黑" panose="020B0503020204020204" pitchFamily="34" charset="-122"/>
                <a:ea typeface="微软雅黑" panose="020B0503020204020204" pitchFamily="34" charset="-122"/>
              </a:rPr>
              <a:t>BA</a:t>
            </a:r>
            <a:r>
              <a:rPr lang="zh-CN" altLang="en-US" sz="1800" dirty="0">
                <a:solidFill>
                  <a:srgbClr val="FF0000"/>
                </a:solidFill>
                <a:latin typeface="微软雅黑" panose="020B0503020204020204" pitchFamily="34" charset="-122"/>
                <a:ea typeface="微软雅黑" panose="020B0503020204020204" pitchFamily="34" charset="-122"/>
              </a:rPr>
              <a:t>系统的技术架构</a:t>
            </a: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p:txBody>
      </p:sp>
      <p:grpSp>
        <p:nvGrpSpPr>
          <p:cNvPr id="45" name="组合 44">
            <a:extLst>
              <a:ext uri="{FF2B5EF4-FFF2-40B4-BE49-F238E27FC236}">
                <a16:creationId xmlns:a16="http://schemas.microsoft.com/office/drawing/2014/main" xmlns="" id="{62A34E74-4980-4C60-96D6-1A858EFB43B9}"/>
              </a:ext>
            </a:extLst>
          </p:cNvPr>
          <p:cNvGrpSpPr/>
          <p:nvPr/>
        </p:nvGrpSpPr>
        <p:grpSpPr>
          <a:xfrm>
            <a:off x="1011896" y="1206443"/>
            <a:ext cx="7270728" cy="3686290"/>
            <a:chOff x="1011896" y="1206443"/>
            <a:chExt cx="7270728" cy="3686290"/>
          </a:xfrm>
        </p:grpSpPr>
        <p:pic>
          <p:nvPicPr>
            <p:cNvPr id="44" name="图片 43">
              <a:extLst>
                <a:ext uri="{FF2B5EF4-FFF2-40B4-BE49-F238E27FC236}">
                  <a16:creationId xmlns:a16="http://schemas.microsoft.com/office/drawing/2014/main" xmlns="" id="{06B1461F-6035-4AF5-A047-9D6E7869375D}"/>
                </a:ext>
              </a:extLst>
            </p:cNvPr>
            <p:cNvPicPr>
              <a:picLocks noChangeAspect="1"/>
            </p:cNvPicPr>
            <p:nvPr/>
          </p:nvPicPr>
          <p:blipFill>
            <a:blip r:embed="rId4"/>
            <a:stretch>
              <a:fillRect/>
            </a:stretch>
          </p:blipFill>
          <p:spPr>
            <a:xfrm>
              <a:off x="7388883" y="2607813"/>
              <a:ext cx="752475" cy="561975"/>
            </a:xfrm>
            <a:prstGeom prst="rect">
              <a:avLst/>
            </a:prstGeom>
          </p:spPr>
        </p:pic>
        <p:grpSp>
          <p:nvGrpSpPr>
            <p:cNvPr id="13" name="组合 12">
              <a:extLst>
                <a:ext uri="{FF2B5EF4-FFF2-40B4-BE49-F238E27FC236}">
                  <a16:creationId xmlns:a16="http://schemas.microsoft.com/office/drawing/2014/main" xmlns="" id="{8CC077AE-DC4D-4CEC-9902-D38C58C9610B}"/>
                </a:ext>
              </a:extLst>
            </p:cNvPr>
            <p:cNvGrpSpPr/>
            <p:nvPr/>
          </p:nvGrpSpPr>
          <p:grpSpPr>
            <a:xfrm>
              <a:off x="1011896" y="1206443"/>
              <a:ext cx="7270728" cy="3686290"/>
              <a:chOff x="387298" y="762002"/>
              <a:chExt cx="8045100" cy="5044431"/>
            </a:xfrm>
          </p:grpSpPr>
          <p:grpSp>
            <p:nvGrpSpPr>
              <p:cNvPr id="140" name="Diagram 49">
                <a:extLst>
                  <a:ext uri="{FF2B5EF4-FFF2-40B4-BE49-F238E27FC236}">
                    <a16:creationId xmlns:a16="http://schemas.microsoft.com/office/drawing/2014/main" xmlns="" id="{16E335A5-9A72-40EA-A99E-4EFE7CE32997}"/>
                  </a:ext>
                </a:extLst>
              </p:cNvPr>
              <p:cNvGrpSpPr>
                <a:grpSpLocks noChangeAspect="1"/>
              </p:cNvGrpSpPr>
              <p:nvPr/>
            </p:nvGrpSpPr>
            <p:grpSpPr bwMode="auto">
              <a:xfrm>
                <a:off x="387298" y="895388"/>
                <a:ext cx="8045100" cy="4911045"/>
                <a:chOff x="2025" y="1451"/>
                <a:chExt cx="9510" cy="7468"/>
              </a:xfrm>
            </p:grpSpPr>
            <p:sp>
              <p:nvSpPr>
                <p:cNvPr id="141" name="Text Box 78">
                  <a:extLst>
                    <a:ext uri="{FF2B5EF4-FFF2-40B4-BE49-F238E27FC236}">
                      <a16:creationId xmlns:a16="http://schemas.microsoft.com/office/drawing/2014/main" xmlns="" id="{13DE2E53-2ED9-4C35-85A1-EBD15B83C659}"/>
                    </a:ext>
                  </a:extLst>
                </p:cNvPr>
                <p:cNvSpPr txBox="1">
                  <a:spLocks noChangeArrowheads="1"/>
                </p:cNvSpPr>
                <p:nvPr/>
              </p:nvSpPr>
              <p:spPr bwMode="auto">
                <a:xfrm>
                  <a:off x="2025" y="1451"/>
                  <a:ext cx="2152" cy="61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zh-CN" altLang="en-US" sz="9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业务系统生产数据库层</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42" name="Text Box 77">
                  <a:extLst>
                    <a:ext uri="{FF2B5EF4-FFF2-40B4-BE49-F238E27FC236}">
                      <a16:creationId xmlns:a16="http://schemas.microsoft.com/office/drawing/2014/main" xmlns="" id="{7A753D5A-1A97-4B36-A40C-3A6469AF9C12}"/>
                    </a:ext>
                  </a:extLst>
                </p:cNvPr>
                <p:cNvSpPr txBox="1">
                  <a:spLocks noChangeArrowheads="1"/>
                </p:cNvSpPr>
                <p:nvPr/>
              </p:nvSpPr>
              <p:spPr bwMode="auto">
                <a:xfrm>
                  <a:off x="4267" y="1451"/>
                  <a:ext cx="2417" cy="84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en-US" altLang="zh-CN" sz="9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ODS</a:t>
                  </a:r>
                  <a:r>
                    <a:rPr kumimoji="0" lang="zh-CN" altLang="en-US" sz="9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层</a:t>
                  </a:r>
                  <a:endParaRPr kumimoji="0" lang="zh-CN" altLang="en-US"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cxnSp>
              <p:nvCxnSpPr>
                <p:cNvPr id="143" name="AutoShape 76">
                  <a:extLst>
                    <a:ext uri="{FF2B5EF4-FFF2-40B4-BE49-F238E27FC236}">
                      <a16:creationId xmlns:a16="http://schemas.microsoft.com/office/drawing/2014/main" xmlns="" id="{4C4D6D16-DC6E-4BBA-A406-193504A39FA1}"/>
                    </a:ext>
                  </a:extLst>
                </p:cNvPr>
                <p:cNvCxnSpPr>
                  <a:cxnSpLocks noChangeShapeType="1"/>
                </p:cNvCxnSpPr>
                <p:nvPr/>
              </p:nvCxnSpPr>
              <p:spPr bwMode="auto">
                <a:xfrm>
                  <a:off x="9217" y="1451"/>
                  <a:ext cx="2" cy="746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144" name="Text Box 75">
                  <a:extLst>
                    <a:ext uri="{FF2B5EF4-FFF2-40B4-BE49-F238E27FC236}">
                      <a16:creationId xmlns:a16="http://schemas.microsoft.com/office/drawing/2014/main" xmlns="" id="{4B5DA82E-D3A4-467F-805B-DE04381890E0}"/>
                    </a:ext>
                  </a:extLst>
                </p:cNvPr>
                <p:cNvSpPr txBox="1">
                  <a:spLocks noChangeArrowheads="1"/>
                </p:cNvSpPr>
                <p:nvPr/>
              </p:nvSpPr>
              <p:spPr bwMode="auto">
                <a:xfrm>
                  <a:off x="6729" y="1451"/>
                  <a:ext cx="2417" cy="84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zh-CN" altLang="en-US" sz="9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数据仓库和数据集市层</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graphicFrame>
              <p:nvGraphicFramePr>
                <p:cNvPr id="145" name="对象 144">
                  <a:extLst>
                    <a:ext uri="{FF2B5EF4-FFF2-40B4-BE49-F238E27FC236}">
                      <a16:creationId xmlns:a16="http://schemas.microsoft.com/office/drawing/2014/main" xmlns="" id="{BD7E9330-A838-43BC-A926-2CC90CEB8D9F}"/>
                    </a:ext>
                  </a:extLst>
                </p:cNvPr>
                <p:cNvGraphicFramePr>
                  <a:graphicFrameLocks noChangeAspect="1"/>
                </p:cNvGraphicFramePr>
                <p:nvPr/>
              </p:nvGraphicFramePr>
              <p:xfrm>
                <a:off x="9965" y="2586"/>
                <a:ext cx="1570" cy="990"/>
              </p:xfrm>
              <a:graphic>
                <a:graphicData uri="http://schemas.openxmlformats.org/presentationml/2006/ole">
                  <p:oleObj spid="_x0000_s8236" name="Drawing" r:id="rId5" imgW="997618" imgH="726908" progId="">
                    <p:embed/>
                  </p:oleObj>
                </a:graphicData>
              </a:graphic>
            </p:graphicFrame>
            <p:sp>
              <p:nvSpPr>
                <p:cNvPr id="146" name="Text Box 73">
                  <a:extLst>
                    <a:ext uri="{FF2B5EF4-FFF2-40B4-BE49-F238E27FC236}">
                      <a16:creationId xmlns:a16="http://schemas.microsoft.com/office/drawing/2014/main" xmlns="" id="{F459D9F2-070F-4A6F-AD0D-A4716BFAD155}"/>
                    </a:ext>
                  </a:extLst>
                </p:cNvPr>
                <p:cNvSpPr txBox="1">
                  <a:spLocks noChangeArrowheads="1"/>
                </p:cNvSpPr>
                <p:nvPr/>
              </p:nvSpPr>
              <p:spPr bwMode="auto">
                <a:xfrm>
                  <a:off x="9965" y="1451"/>
                  <a:ext cx="1320" cy="45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en-US" altLang="zh-CN" sz="10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Cognos UI</a:t>
                  </a:r>
                  <a:endPar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grpSp>
              <p:nvGrpSpPr>
                <p:cNvPr id="147" name="Group 51">
                  <a:extLst>
                    <a:ext uri="{FF2B5EF4-FFF2-40B4-BE49-F238E27FC236}">
                      <a16:creationId xmlns:a16="http://schemas.microsoft.com/office/drawing/2014/main" xmlns="" id="{465A8F94-31F2-4028-ACC4-0AAE73670A76}"/>
                    </a:ext>
                  </a:extLst>
                </p:cNvPr>
                <p:cNvGrpSpPr>
                  <a:grpSpLocks/>
                </p:cNvGrpSpPr>
                <p:nvPr/>
              </p:nvGrpSpPr>
              <p:grpSpPr bwMode="auto">
                <a:xfrm>
                  <a:off x="2327" y="2816"/>
                  <a:ext cx="9082" cy="5679"/>
                  <a:chOff x="2327" y="2816"/>
                  <a:chExt cx="9082" cy="5679"/>
                </a:xfrm>
              </p:grpSpPr>
              <p:sp>
                <p:nvSpPr>
                  <p:cNvPr id="149" name="Text Box 72">
                    <a:extLst>
                      <a:ext uri="{FF2B5EF4-FFF2-40B4-BE49-F238E27FC236}">
                        <a16:creationId xmlns:a16="http://schemas.microsoft.com/office/drawing/2014/main" xmlns="" id="{222F081F-CA60-4262-A436-7A93EA4A1293}"/>
                      </a:ext>
                    </a:extLst>
                  </p:cNvPr>
                  <p:cNvSpPr txBox="1">
                    <a:spLocks noChangeArrowheads="1"/>
                  </p:cNvSpPr>
                  <p:nvPr/>
                </p:nvSpPr>
                <p:spPr bwMode="auto">
                  <a:xfrm>
                    <a:off x="4505" y="6628"/>
                    <a:ext cx="707" cy="81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zh-CN" altLang="en-US" sz="6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导入</a:t>
                    </a:r>
                    <a:r>
                      <a:rPr kumimoji="0" lang="en-US" altLang="zh-CN" sz="6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a:t>
                    </a:r>
                    <a:r>
                      <a:rPr kumimoji="0" lang="zh-CN" altLang="en-US" sz="6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录入</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50" name="Text Box 71">
                    <a:extLst>
                      <a:ext uri="{FF2B5EF4-FFF2-40B4-BE49-F238E27FC236}">
                        <a16:creationId xmlns:a16="http://schemas.microsoft.com/office/drawing/2014/main" xmlns="" id="{C66FEE35-CADB-42F5-B829-4EFFB4C75FF0}"/>
                      </a:ext>
                    </a:extLst>
                  </p:cNvPr>
                  <p:cNvSpPr txBox="1">
                    <a:spLocks noChangeArrowheads="1"/>
                  </p:cNvSpPr>
                  <p:nvPr/>
                </p:nvSpPr>
                <p:spPr bwMode="auto">
                  <a:xfrm>
                    <a:off x="7657" y="4281"/>
                    <a:ext cx="707" cy="5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en-US" altLang="zh-CN" sz="6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ETL</a:t>
                    </a:r>
                    <a:endPar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51" name="Text Box 70">
                    <a:extLst>
                      <a:ext uri="{FF2B5EF4-FFF2-40B4-BE49-F238E27FC236}">
                        <a16:creationId xmlns:a16="http://schemas.microsoft.com/office/drawing/2014/main" xmlns="" id="{841D8EB3-937F-49FE-A535-0EF219689311}"/>
                      </a:ext>
                    </a:extLst>
                  </p:cNvPr>
                  <p:cNvSpPr txBox="1">
                    <a:spLocks noChangeArrowheads="1"/>
                  </p:cNvSpPr>
                  <p:nvPr/>
                </p:nvSpPr>
                <p:spPr bwMode="auto">
                  <a:xfrm>
                    <a:off x="5977" y="4281"/>
                    <a:ext cx="707" cy="58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en-US" altLang="zh-CN" sz="6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ETL</a:t>
                    </a:r>
                    <a:endPar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52" name="Text Box 69">
                    <a:extLst>
                      <a:ext uri="{FF2B5EF4-FFF2-40B4-BE49-F238E27FC236}">
                        <a16:creationId xmlns:a16="http://schemas.microsoft.com/office/drawing/2014/main" xmlns="" id="{51118FDC-A4DF-403F-BC29-C2802A8A3ED5}"/>
                      </a:ext>
                    </a:extLst>
                  </p:cNvPr>
                  <p:cNvSpPr txBox="1">
                    <a:spLocks noChangeArrowheads="1"/>
                  </p:cNvSpPr>
                  <p:nvPr/>
                </p:nvSpPr>
                <p:spPr bwMode="auto">
                  <a:xfrm>
                    <a:off x="3682" y="3576"/>
                    <a:ext cx="1020" cy="101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zh-CN" altLang="en-US" sz="6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批量导入和基于日志实时复制</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53" name="AutoShape 68">
                    <a:extLst>
                      <a:ext uri="{FF2B5EF4-FFF2-40B4-BE49-F238E27FC236}">
                        <a16:creationId xmlns:a16="http://schemas.microsoft.com/office/drawing/2014/main" xmlns="" id="{BDB15C13-C078-46F4-A88D-A8CDFED73930}"/>
                      </a:ext>
                    </a:extLst>
                  </p:cNvPr>
                  <p:cNvSpPr>
                    <a:spLocks noChangeArrowheads="1"/>
                  </p:cNvSpPr>
                  <p:nvPr/>
                </p:nvSpPr>
                <p:spPr bwMode="auto">
                  <a:xfrm>
                    <a:off x="2383" y="2816"/>
                    <a:ext cx="1115" cy="920"/>
                  </a:xfrm>
                  <a:prstGeom prst="can">
                    <a:avLst>
                      <a:gd name="adj" fmla="val 25000"/>
                    </a:avLst>
                  </a:prstGeom>
                  <a:solidFill>
                    <a:srgbClr val="C0504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zh-CN" altLang="en-US" sz="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营销系统数据库</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54" name="AutoShape 67">
                    <a:extLst>
                      <a:ext uri="{FF2B5EF4-FFF2-40B4-BE49-F238E27FC236}">
                        <a16:creationId xmlns:a16="http://schemas.microsoft.com/office/drawing/2014/main" xmlns="" id="{DB61401C-210B-44E3-8DF2-CAD6E7281712}"/>
                      </a:ext>
                    </a:extLst>
                  </p:cNvPr>
                  <p:cNvSpPr>
                    <a:spLocks noChangeArrowheads="1"/>
                  </p:cNvSpPr>
                  <p:nvPr/>
                </p:nvSpPr>
                <p:spPr bwMode="auto">
                  <a:xfrm>
                    <a:off x="2416" y="4061"/>
                    <a:ext cx="1082" cy="1063"/>
                  </a:xfrm>
                  <a:prstGeom prst="can">
                    <a:avLst>
                      <a:gd name="adj" fmla="val 25000"/>
                    </a:avLst>
                  </a:prstGeom>
                  <a:solidFill>
                    <a:srgbClr val="C0504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zh-CN" altLang="en-US" sz="6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专卖系统数据库</a:t>
                    </a:r>
                    <a:endParaRPr kumimoji="0" lang="zh-CN" altLang="en-US" sz="24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55" name="AutoShape 66">
                    <a:extLst>
                      <a:ext uri="{FF2B5EF4-FFF2-40B4-BE49-F238E27FC236}">
                        <a16:creationId xmlns:a16="http://schemas.microsoft.com/office/drawing/2014/main" xmlns="" id="{4F93235D-AD91-4484-AE42-3A01F49EA3F2}"/>
                      </a:ext>
                    </a:extLst>
                  </p:cNvPr>
                  <p:cNvSpPr>
                    <a:spLocks noChangeArrowheads="1"/>
                  </p:cNvSpPr>
                  <p:nvPr/>
                </p:nvSpPr>
                <p:spPr bwMode="auto">
                  <a:xfrm>
                    <a:off x="2416" y="5578"/>
                    <a:ext cx="1082" cy="1050"/>
                  </a:xfrm>
                  <a:prstGeom prst="can">
                    <a:avLst>
                      <a:gd name="adj" fmla="val 25000"/>
                    </a:avLst>
                  </a:prstGeom>
                  <a:solidFill>
                    <a:srgbClr val="C0504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zh-CN" altLang="en-US" sz="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其它业务系统数据库</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56" name="AutoShape 65">
                    <a:extLst>
                      <a:ext uri="{FF2B5EF4-FFF2-40B4-BE49-F238E27FC236}">
                        <a16:creationId xmlns:a16="http://schemas.microsoft.com/office/drawing/2014/main" xmlns="" id="{15D37FEA-C196-4AEC-86FF-B985A3DD7244}"/>
                      </a:ext>
                    </a:extLst>
                  </p:cNvPr>
                  <p:cNvSpPr>
                    <a:spLocks noChangeArrowheads="1"/>
                  </p:cNvSpPr>
                  <p:nvPr/>
                </p:nvSpPr>
                <p:spPr bwMode="auto">
                  <a:xfrm>
                    <a:off x="4798" y="4463"/>
                    <a:ext cx="1074" cy="532"/>
                  </a:xfrm>
                  <a:prstGeom prst="can">
                    <a:avLst>
                      <a:gd name="adj" fmla="val 25000"/>
                    </a:avLst>
                  </a:prstGeom>
                  <a:solidFill>
                    <a:srgbClr val="4F81B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en-US" altLang="zh-CN" sz="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ODS </a:t>
                    </a:r>
                    <a:r>
                      <a:rPr kumimoji="0" lang="zh-CN" altLang="en-US" sz="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数据库</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57" name="AutoShape 64">
                    <a:extLst>
                      <a:ext uri="{FF2B5EF4-FFF2-40B4-BE49-F238E27FC236}">
                        <a16:creationId xmlns:a16="http://schemas.microsoft.com/office/drawing/2014/main" xmlns="" id="{7010282E-56AA-4431-A443-8569591789A4}"/>
                      </a:ext>
                    </a:extLst>
                  </p:cNvPr>
                  <p:cNvSpPr>
                    <a:spLocks noChangeArrowheads="1"/>
                  </p:cNvSpPr>
                  <p:nvPr/>
                </p:nvSpPr>
                <p:spPr bwMode="auto">
                  <a:xfrm>
                    <a:off x="3682" y="4697"/>
                    <a:ext cx="1116" cy="123"/>
                  </a:xfrm>
                  <a:prstGeom prst="rightArrow">
                    <a:avLst>
                      <a:gd name="adj1" fmla="val 50000"/>
                      <a:gd name="adj2" fmla="val 22682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AutoShape 63">
                    <a:extLst>
                      <a:ext uri="{FF2B5EF4-FFF2-40B4-BE49-F238E27FC236}">
                        <a16:creationId xmlns:a16="http://schemas.microsoft.com/office/drawing/2014/main" xmlns="" id="{4861D981-6EF4-4D61-81C1-AA2977C7280D}"/>
                      </a:ext>
                    </a:extLst>
                  </p:cNvPr>
                  <p:cNvSpPr>
                    <a:spLocks noChangeArrowheads="1"/>
                  </p:cNvSpPr>
                  <p:nvPr/>
                </p:nvSpPr>
                <p:spPr bwMode="auto">
                  <a:xfrm>
                    <a:off x="6598" y="4281"/>
                    <a:ext cx="1044" cy="920"/>
                  </a:xfrm>
                  <a:prstGeom prst="can">
                    <a:avLst>
                      <a:gd name="adj" fmla="val 25000"/>
                    </a:avLst>
                  </a:prstGeom>
                  <a:solidFill>
                    <a:srgbClr val="9BBB59"/>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zh-CN" altLang="en-US" sz="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数据仓库</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159" name="AutoShape 62">
                    <a:extLst>
                      <a:ext uri="{FF2B5EF4-FFF2-40B4-BE49-F238E27FC236}">
                        <a16:creationId xmlns:a16="http://schemas.microsoft.com/office/drawing/2014/main" xmlns="" id="{68FBA3E7-04CF-47D9-9577-7E3132900C53}"/>
                      </a:ext>
                    </a:extLst>
                  </p:cNvPr>
                  <p:cNvSpPr>
                    <a:spLocks noChangeArrowheads="1"/>
                  </p:cNvSpPr>
                  <p:nvPr/>
                </p:nvSpPr>
                <p:spPr bwMode="auto">
                  <a:xfrm>
                    <a:off x="5977" y="4697"/>
                    <a:ext cx="707" cy="123"/>
                  </a:xfrm>
                  <a:prstGeom prst="rightArrow">
                    <a:avLst>
                      <a:gd name="adj1" fmla="val 50000"/>
                      <a:gd name="adj2" fmla="val 14369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AutoShape 60">
                    <a:extLst>
                      <a:ext uri="{FF2B5EF4-FFF2-40B4-BE49-F238E27FC236}">
                        <a16:creationId xmlns:a16="http://schemas.microsoft.com/office/drawing/2014/main" xmlns="" id="{3BDC5421-3757-4F0F-91CB-D11FDC158080}"/>
                      </a:ext>
                    </a:extLst>
                  </p:cNvPr>
                  <p:cNvSpPr>
                    <a:spLocks noChangeArrowheads="1"/>
                  </p:cNvSpPr>
                  <p:nvPr/>
                </p:nvSpPr>
                <p:spPr bwMode="auto">
                  <a:xfrm>
                    <a:off x="8257" y="4463"/>
                    <a:ext cx="889" cy="532"/>
                  </a:xfrm>
                  <a:prstGeom prst="can">
                    <a:avLst>
                      <a:gd name="adj" fmla="val 25000"/>
                    </a:avLst>
                  </a:prstGeom>
                  <a:solidFill>
                    <a:srgbClr val="4BACC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zh-CN" altLang="en-US" sz="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数据集市</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34" name="AutoShape 59">
                    <a:extLst>
                      <a:ext uri="{FF2B5EF4-FFF2-40B4-BE49-F238E27FC236}">
                        <a16:creationId xmlns:a16="http://schemas.microsoft.com/office/drawing/2014/main" xmlns="" id="{E9B1FFE8-D77A-4AAA-A287-8923FA4CEEBE}"/>
                      </a:ext>
                    </a:extLst>
                  </p:cNvPr>
                  <p:cNvSpPr>
                    <a:spLocks noChangeArrowheads="1"/>
                  </p:cNvSpPr>
                  <p:nvPr/>
                </p:nvSpPr>
                <p:spPr bwMode="auto">
                  <a:xfrm>
                    <a:off x="7608" y="4697"/>
                    <a:ext cx="756" cy="123"/>
                  </a:xfrm>
                  <a:prstGeom prst="rightArrow">
                    <a:avLst>
                      <a:gd name="adj1" fmla="val 50000"/>
                      <a:gd name="adj2" fmla="val 15365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Picture 58">
                    <a:extLst>
                      <a:ext uri="{FF2B5EF4-FFF2-40B4-BE49-F238E27FC236}">
                        <a16:creationId xmlns:a16="http://schemas.microsoft.com/office/drawing/2014/main" xmlns="" id="{D6823227-65EF-4EAD-BB6E-7FFF617A10CF}"/>
                      </a:ext>
                    </a:extLst>
                  </p:cNvPr>
                  <p:cNvSpPr>
                    <a:spLocks noChangeAspect="1" noChangeArrowheads="1"/>
                  </p:cNvSpPr>
                  <p:nvPr/>
                </p:nvSpPr>
                <p:spPr bwMode="auto">
                  <a:xfrm>
                    <a:off x="10366" y="4164"/>
                    <a:ext cx="894" cy="831"/>
                  </a:xfrm>
                  <a:prstGeom prst="rect">
                    <a:avLst/>
                  </a:prstGeom>
                  <a:noFill/>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rgbClr val="00000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Text Box 57">
                    <a:extLst>
                      <a:ext uri="{FF2B5EF4-FFF2-40B4-BE49-F238E27FC236}">
                        <a16:creationId xmlns:a16="http://schemas.microsoft.com/office/drawing/2014/main" xmlns="" id="{3A242860-9064-4B13-B68E-0D0BCDFC17E4}"/>
                      </a:ext>
                    </a:extLst>
                  </p:cNvPr>
                  <p:cNvSpPr txBox="1">
                    <a:spLocks noChangeArrowheads="1"/>
                  </p:cNvSpPr>
                  <p:nvPr/>
                </p:nvSpPr>
                <p:spPr bwMode="auto">
                  <a:xfrm>
                    <a:off x="9217" y="4281"/>
                    <a:ext cx="707" cy="46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en-US" altLang="zh-CN" sz="6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ETL</a:t>
                    </a:r>
                    <a:endPar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sp>
                <p:nvSpPr>
                  <p:cNvPr id="37" name="AutoShape 56">
                    <a:extLst>
                      <a:ext uri="{FF2B5EF4-FFF2-40B4-BE49-F238E27FC236}">
                        <a16:creationId xmlns:a16="http://schemas.microsoft.com/office/drawing/2014/main" xmlns="" id="{AAF136D1-042C-49D0-8120-E255AEE4779B}"/>
                      </a:ext>
                    </a:extLst>
                  </p:cNvPr>
                  <p:cNvSpPr>
                    <a:spLocks noChangeArrowheads="1"/>
                  </p:cNvSpPr>
                  <p:nvPr/>
                </p:nvSpPr>
                <p:spPr bwMode="auto">
                  <a:xfrm>
                    <a:off x="9168" y="4645"/>
                    <a:ext cx="1198" cy="104"/>
                  </a:xfrm>
                  <a:prstGeom prst="rightArrow">
                    <a:avLst>
                      <a:gd name="adj1" fmla="val 50000"/>
                      <a:gd name="adj2" fmla="val 28798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AutoShape 55">
                    <a:extLst>
                      <a:ext uri="{FF2B5EF4-FFF2-40B4-BE49-F238E27FC236}">
                        <a16:creationId xmlns:a16="http://schemas.microsoft.com/office/drawing/2014/main" xmlns="" id="{12B1B017-3756-42C5-ADF5-47C76F9033D8}"/>
                      </a:ext>
                    </a:extLst>
                  </p:cNvPr>
                  <p:cNvSpPr>
                    <a:spLocks noChangeArrowheads="1"/>
                  </p:cNvSpPr>
                  <p:nvPr/>
                </p:nvSpPr>
                <p:spPr bwMode="auto">
                  <a:xfrm>
                    <a:off x="10649" y="3576"/>
                    <a:ext cx="143" cy="588"/>
                  </a:xfrm>
                  <a:prstGeom prst="upArrow">
                    <a:avLst>
                      <a:gd name="adj1" fmla="val 50000"/>
                      <a:gd name="adj2" fmla="val 102797"/>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39" name="Picture 54">
                    <a:extLst>
                      <a:ext uri="{FF2B5EF4-FFF2-40B4-BE49-F238E27FC236}">
                        <a16:creationId xmlns:a16="http://schemas.microsoft.com/office/drawing/2014/main" xmlns="" id="{671B17C2-68D8-409A-B2EA-722B3E7014AF}"/>
                      </a:ext>
                    </a:extLst>
                  </p:cNvPr>
                  <p:cNvSpPr>
                    <a:spLocks noChangeAspect="1" noChangeArrowheads="1"/>
                  </p:cNvSpPr>
                  <p:nvPr/>
                </p:nvSpPr>
                <p:spPr bwMode="auto">
                  <a:xfrm>
                    <a:off x="2416" y="7318"/>
                    <a:ext cx="931" cy="507"/>
                  </a:xfrm>
                  <a:prstGeom prst="rect">
                    <a:avLst/>
                  </a:prstGeom>
                  <a:noFill/>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rgbClr val="00000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Text Box 53">
                    <a:extLst>
                      <a:ext uri="{FF2B5EF4-FFF2-40B4-BE49-F238E27FC236}">
                        <a16:creationId xmlns:a16="http://schemas.microsoft.com/office/drawing/2014/main" xmlns="" id="{340308E2-62B6-441F-8497-7696D1EF4621}"/>
                      </a:ext>
                    </a:extLst>
                  </p:cNvPr>
                  <p:cNvSpPr txBox="1">
                    <a:spLocks noChangeArrowheads="1"/>
                  </p:cNvSpPr>
                  <p:nvPr/>
                </p:nvSpPr>
                <p:spPr bwMode="auto">
                  <a:xfrm>
                    <a:off x="2327" y="7912"/>
                    <a:ext cx="1020" cy="58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None/>
                      <a:tabLst/>
                    </a:pPr>
                    <a:r>
                      <a:rPr kumimoji="0" lang="en-US" altLang="zh-CN" sz="6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XLS</a:t>
                    </a:r>
                    <a:r>
                      <a:rPr kumimoji="0" lang="zh-CN" altLang="en-US" sz="6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数据</a:t>
                    </a:r>
                    <a:endParaRPr kumimoji="0" lang="zh-CN" altLang="en-US" sz="24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cxnSp>
                <p:nvCxnSpPr>
                  <p:cNvPr id="41" name="AutoShape 52">
                    <a:extLst>
                      <a:ext uri="{FF2B5EF4-FFF2-40B4-BE49-F238E27FC236}">
                        <a16:creationId xmlns:a16="http://schemas.microsoft.com/office/drawing/2014/main" xmlns="" id="{033D3988-2640-4508-9EB9-A8F55892F94A}"/>
                      </a:ext>
                    </a:extLst>
                  </p:cNvPr>
                  <p:cNvCxnSpPr>
                    <a:cxnSpLocks noChangeShapeType="1"/>
                  </p:cNvCxnSpPr>
                  <p:nvPr/>
                </p:nvCxnSpPr>
                <p:spPr bwMode="auto">
                  <a:xfrm rot="16200000">
                    <a:off x="3251" y="5319"/>
                    <a:ext cx="2464" cy="1969"/>
                  </a:xfrm>
                  <a:prstGeom prst="bentConnector3">
                    <a:avLst>
                      <a:gd name="adj1" fmla="val -2176"/>
                    </a:avLst>
                  </a:prstGeom>
                  <a:noFill/>
                  <a:ln w="25400">
                    <a:solidFill>
                      <a:srgbClr val="000000"/>
                    </a:solidFill>
                    <a:miter lim="800000"/>
                    <a:headEnd/>
                    <a:tailEnd type="triangle" w="med" len="med"/>
                  </a:ln>
                  <a:extLst>
                    <a:ext uri="{909E8E84-426E-40DD-AFC4-6F175D3DCCD1}">
                      <a14:hiddenFill xmlns:a14="http://schemas.microsoft.com/office/drawing/2010/main" xmlns="">
                        <a:noFill/>
                      </a14:hiddenFill>
                    </a:ext>
                  </a:extLst>
                </p:spPr>
              </p:cxnSp>
              <p:sp>
                <p:nvSpPr>
                  <p:cNvPr id="32" name="Text Box 61">
                    <a:extLst>
                      <a:ext uri="{FF2B5EF4-FFF2-40B4-BE49-F238E27FC236}">
                        <a16:creationId xmlns:a16="http://schemas.microsoft.com/office/drawing/2014/main" xmlns="" id="{EF5CC29D-8F07-4805-9C94-E8749EB7FDAA}"/>
                      </a:ext>
                    </a:extLst>
                  </p:cNvPr>
                  <p:cNvSpPr txBox="1">
                    <a:spLocks noChangeArrowheads="1"/>
                  </p:cNvSpPr>
                  <p:nvPr/>
                </p:nvSpPr>
                <p:spPr bwMode="auto">
                  <a:xfrm>
                    <a:off x="10389" y="5185"/>
                    <a:ext cx="1020" cy="59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Aft>
                        <a:spcPct val="0"/>
                      </a:spcAft>
                      <a:buClr>
                        <a:schemeClr val="accent2"/>
                      </a:buClr>
                      <a:buSzTx/>
                      <a:buFont typeface="Wingdings" panose="05000000000000000000" pitchFamily="2" charset="2"/>
                      <a:buNone/>
                      <a:tabLst/>
                    </a:pPr>
                    <a:r>
                      <a:rPr kumimoji="0" lang="en-US" altLang="zh-CN" sz="6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rPr>
                      <a:t>Cognos Cube View</a:t>
                    </a:r>
                    <a:endParaRPr kumimoji="0" lang="en-US" altLang="zh-CN" sz="24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p:txBody>
              </p:sp>
            </p:grpSp>
            <p:cxnSp>
              <p:nvCxnSpPr>
                <p:cNvPr id="148" name="AutoShape 50">
                  <a:extLst>
                    <a:ext uri="{FF2B5EF4-FFF2-40B4-BE49-F238E27FC236}">
                      <a16:creationId xmlns:a16="http://schemas.microsoft.com/office/drawing/2014/main" xmlns="" id="{51BEAC99-D09E-4716-84D9-5C85124FDB33}"/>
                    </a:ext>
                  </a:extLst>
                </p:cNvPr>
                <p:cNvCxnSpPr>
                  <a:cxnSpLocks noChangeShapeType="1"/>
                </p:cNvCxnSpPr>
                <p:nvPr/>
              </p:nvCxnSpPr>
              <p:spPr bwMode="auto">
                <a:xfrm>
                  <a:off x="6142" y="1493"/>
                  <a:ext cx="1" cy="7297"/>
                </a:xfrm>
                <a:prstGeom prst="straightConnector1">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cxnSp>
          </p:grpSp>
          <p:cxnSp>
            <p:nvCxnSpPr>
              <p:cNvPr id="16" name="AutoShape 98">
                <a:extLst>
                  <a:ext uri="{FF2B5EF4-FFF2-40B4-BE49-F238E27FC236}">
                    <a16:creationId xmlns:a16="http://schemas.microsoft.com/office/drawing/2014/main" xmlns="" id="{A955BBA2-57F6-4A7D-825C-64F1CE25ED78}"/>
                  </a:ext>
                </a:extLst>
              </p:cNvPr>
              <p:cNvCxnSpPr>
                <a:cxnSpLocks noChangeShapeType="1"/>
              </p:cNvCxnSpPr>
              <p:nvPr/>
            </p:nvCxnSpPr>
            <p:spPr bwMode="auto">
              <a:xfrm>
                <a:off x="2436813" y="762002"/>
                <a:ext cx="1587" cy="4951411"/>
              </a:xfrm>
              <a:prstGeom prst="straightConnector1">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cxnSp>
        </p:grpSp>
        <p:pic>
          <p:nvPicPr>
            <p:cNvPr id="42" name="图片 41">
              <a:extLst>
                <a:ext uri="{FF2B5EF4-FFF2-40B4-BE49-F238E27FC236}">
                  <a16:creationId xmlns:a16="http://schemas.microsoft.com/office/drawing/2014/main" xmlns="" id="{9879E081-6318-4D73-92F0-B9BDE844104E}"/>
                </a:ext>
              </a:extLst>
            </p:cNvPr>
            <p:cNvPicPr>
              <a:picLocks noChangeAspect="1"/>
            </p:cNvPicPr>
            <p:nvPr/>
          </p:nvPicPr>
          <p:blipFill>
            <a:blip r:embed="rId6"/>
            <a:stretch>
              <a:fillRect/>
            </a:stretch>
          </p:blipFill>
          <p:spPr>
            <a:xfrm>
              <a:off x="1357847" y="4009947"/>
              <a:ext cx="797414" cy="396419"/>
            </a:xfrm>
            <a:prstGeom prst="rect">
              <a:avLst/>
            </a:prstGeom>
          </p:spPr>
        </p:pic>
      </p:grpSp>
    </p:spTree>
    <p:extLst>
      <p:ext uri="{BB962C8B-B14F-4D97-AF65-F5344CB8AC3E}">
        <p14:creationId xmlns:p14="http://schemas.microsoft.com/office/powerpoint/2010/main" xmlns="" val="1514130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内容占位符 2">
            <a:extLst>
              <a:ext uri="{FF2B5EF4-FFF2-40B4-BE49-F238E27FC236}">
                <a16:creationId xmlns:a16="http://schemas.microsoft.com/office/drawing/2014/main" xmlns="" id="{2D24A187-B8EC-4643-9120-9CA2218D5ED7}"/>
              </a:ext>
            </a:extLst>
          </p:cNvPr>
          <p:cNvSpPr txBox="1">
            <a:spLocks noChangeArrowheads="1"/>
          </p:cNvSpPr>
          <p:nvPr/>
        </p:nvSpPr>
        <p:spPr bwMode="auto">
          <a:xfrm>
            <a:off x="446408" y="693560"/>
            <a:ext cx="4125592"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很经典的一个</a:t>
            </a:r>
            <a:r>
              <a:rPr lang="en-US" altLang="zh-CN" sz="1800" dirty="0">
                <a:solidFill>
                  <a:srgbClr val="FF0000"/>
                </a:solidFill>
                <a:latin typeface="微软雅黑" panose="020B0503020204020204" pitchFamily="34" charset="-122"/>
                <a:ea typeface="微软雅黑" panose="020B0503020204020204" pitchFamily="34" charset="-122"/>
              </a:rPr>
              <a:t>BA</a:t>
            </a:r>
            <a:r>
              <a:rPr lang="zh-CN" altLang="en-US" sz="1800" dirty="0">
                <a:solidFill>
                  <a:srgbClr val="FF0000"/>
                </a:solidFill>
                <a:latin typeface="微软雅黑" panose="020B0503020204020204" pitchFamily="34" charset="-122"/>
                <a:ea typeface="微软雅黑" panose="020B0503020204020204" pitchFamily="34" charset="-122"/>
              </a:rPr>
              <a:t>系统的技术架构</a:t>
            </a: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p:txBody>
      </p:sp>
      <p:grpSp>
        <p:nvGrpSpPr>
          <p:cNvPr id="83" name="组合 82">
            <a:extLst>
              <a:ext uri="{FF2B5EF4-FFF2-40B4-BE49-F238E27FC236}">
                <a16:creationId xmlns:a16="http://schemas.microsoft.com/office/drawing/2014/main" xmlns="" id="{648755F7-3F21-41BE-8043-F98A5891F6D7}"/>
              </a:ext>
            </a:extLst>
          </p:cNvPr>
          <p:cNvGrpSpPr/>
          <p:nvPr/>
        </p:nvGrpSpPr>
        <p:grpSpPr>
          <a:xfrm>
            <a:off x="1092770" y="2124075"/>
            <a:ext cx="7162800" cy="1524000"/>
            <a:chOff x="381000" y="2514600"/>
            <a:chExt cx="7162800" cy="1524000"/>
          </a:xfrm>
        </p:grpSpPr>
        <p:sp>
          <p:nvSpPr>
            <p:cNvPr id="84" name="矩形 83">
              <a:extLst>
                <a:ext uri="{FF2B5EF4-FFF2-40B4-BE49-F238E27FC236}">
                  <a16:creationId xmlns:a16="http://schemas.microsoft.com/office/drawing/2014/main" xmlns="" id="{808C078E-CAF7-4EA1-A197-1F2324B3DB1C}"/>
                </a:ext>
              </a:extLst>
            </p:cNvPr>
            <p:cNvSpPr/>
            <p:nvPr/>
          </p:nvSpPr>
          <p:spPr bwMode="auto">
            <a:xfrm>
              <a:off x="381000" y="2514600"/>
              <a:ext cx="1447800" cy="914400"/>
            </a:xfrm>
            <a:prstGeom prst="rect">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en-US" altLang="zh-CN" dirty="0"/>
            </a:p>
            <a:p>
              <a:pPr algn="ctr">
                <a:spcBef>
                  <a:spcPts val="900"/>
                </a:spcBef>
                <a:defRPr/>
              </a:pPr>
              <a:r>
                <a:rPr lang="zh-CN" altLang="en-US" sz="2000" dirty="0">
                  <a:latin typeface="微软雅黑" panose="020B0503020204020204" pitchFamily="34" charset="-122"/>
                  <a:ea typeface="微软雅黑" panose="020B0503020204020204" pitchFamily="34" charset="-122"/>
                </a:rPr>
                <a:t>内存</a:t>
              </a:r>
              <a:endParaRPr lang="zh-CN" altLang="en-US" dirty="0">
                <a:latin typeface="微软雅黑" panose="020B0503020204020204" pitchFamily="34" charset="-122"/>
                <a:ea typeface="微软雅黑" panose="020B0503020204020204" pitchFamily="34" charset="-122"/>
              </a:endParaRPr>
            </a:p>
          </p:txBody>
        </p:sp>
        <p:sp>
          <p:nvSpPr>
            <p:cNvPr id="85" name="矩形 84">
              <a:extLst>
                <a:ext uri="{FF2B5EF4-FFF2-40B4-BE49-F238E27FC236}">
                  <a16:creationId xmlns:a16="http://schemas.microsoft.com/office/drawing/2014/main" xmlns="" id="{51B8321C-C850-4B88-8923-BE4CBDC8DBC9}"/>
                </a:ext>
              </a:extLst>
            </p:cNvPr>
            <p:cNvSpPr/>
            <p:nvPr/>
          </p:nvSpPr>
          <p:spPr bwMode="auto">
            <a:xfrm>
              <a:off x="2286000" y="2514600"/>
              <a:ext cx="1447800" cy="914400"/>
            </a:xfrm>
            <a:prstGeom prst="rect">
              <a:avLst/>
            </a:prstGeom>
            <a:solidFill>
              <a:srgbClr val="FF000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en-US" altLang="zh-CN" dirty="0"/>
            </a:p>
            <a:p>
              <a:pPr algn="ctr">
                <a:spcBef>
                  <a:spcPts val="1000"/>
                </a:spcBef>
                <a:defRPr/>
              </a:pPr>
              <a:r>
                <a:rPr lang="en-US" altLang="zh-CN" sz="2000" dirty="0">
                  <a:latin typeface="微软雅黑" panose="020B0503020204020204" pitchFamily="34" charset="-122"/>
                  <a:ea typeface="微软雅黑" panose="020B0503020204020204" pitchFamily="34" charset="-122"/>
                </a:rPr>
                <a:t>SSD</a:t>
              </a:r>
              <a:endParaRPr lang="zh-CN" altLang="en-US" sz="2000" dirty="0">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xmlns="" id="{DA01D670-8249-4DAD-99E2-961E3FB26051}"/>
                </a:ext>
              </a:extLst>
            </p:cNvPr>
            <p:cNvSpPr/>
            <p:nvPr/>
          </p:nvSpPr>
          <p:spPr bwMode="auto">
            <a:xfrm>
              <a:off x="4191000" y="2514600"/>
              <a:ext cx="1447800" cy="914400"/>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lgn="ctr">
                <a:defRPr/>
              </a:pPr>
              <a:endParaRPr lang="en-US" altLang="zh-CN" sz="2000" dirty="0">
                <a:latin typeface="微软雅黑" panose="020B0503020204020204" pitchFamily="34" charset="-122"/>
                <a:ea typeface="微软雅黑" panose="020B0503020204020204" pitchFamily="34" charset="-122"/>
              </a:endParaRPr>
            </a:p>
            <a:p>
              <a:pPr algn="ctr">
                <a:spcAft>
                  <a:spcPts val="1200"/>
                </a:spcAft>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高端</a:t>
              </a:r>
              <a:r>
                <a:rPr lang="en-US" altLang="zh-CN" sz="2000" dirty="0">
                  <a:latin typeface="微软雅黑" panose="020B0503020204020204" pitchFamily="34" charset="-122"/>
                  <a:ea typeface="微软雅黑" panose="020B0503020204020204" pitchFamily="34" charset="-122"/>
                </a:rPr>
                <a:t>HDD</a:t>
              </a:r>
              <a:endParaRPr lang="zh-CN" altLang="en-US" sz="2000" dirty="0">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xmlns="" id="{D57FFA2D-72BD-4496-AA53-B08133B87F01}"/>
                </a:ext>
              </a:extLst>
            </p:cNvPr>
            <p:cNvSpPr/>
            <p:nvPr/>
          </p:nvSpPr>
          <p:spPr bwMode="auto">
            <a:xfrm>
              <a:off x="6096000" y="2514600"/>
              <a:ext cx="1447800" cy="914400"/>
            </a:xfrm>
            <a:prstGeom prst="rect">
              <a:avLst/>
            </a:prstGeom>
            <a:solidFill>
              <a:srgbClr val="FFC00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en-US" altLang="zh-CN" dirty="0"/>
            </a:p>
            <a:p>
              <a:pPr algn="ctr">
                <a:spcBef>
                  <a:spcPts val="1000"/>
                </a:spcBef>
                <a:defRPr/>
              </a:pPr>
              <a:r>
                <a:rPr lang="zh-CN" altLang="en-US" sz="2000" dirty="0">
                  <a:latin typeface="微软雅黑" panose="020B0503020204020204" pitchFamily="34" charset="-122"/>
                  <a:ea typeface="微软雅黑" panose="020B0503020204020204" pitchFamily="34" charset="-122"/>
                </a:rPr>
                <a:t>低端</a:t>
              </a:r>
              <a:r>
                <a:rPr lang="en-US" altLang="zh-CN" sz="2000" dirty="0">
                  <a:latin typeface="微软雅黑" panose="020B0503020204020204" pitchFamily="34" charset="-122"/>
                  <a:ea typeface="微软雅黑" panose="020B0503020204020204" pitchFamily="34" charset="-122"/>
                </a:rPr>
                <a:t>HDD</a:t>
              </a:r>
              <a:endParaRPr lang="zh-CN" altLang="en-US" sz="2000" dirty="0">
                <a:latin typeface="微软雅黑" panose="020B0503020204020204" pitchFamily="34" charset="-122"/>
                <a:ea typeface="微软雅黑" panose="020B0503020204020204" pitchFamily="34" charset="-122"/>
              </a:endParaRPr>
            </a:p>
          </p:txBody>
        </p:sp>
        <p:sp>
          <p:nvSpPr>
            <p:cNvPr id="88" name="下弧形箭头 8">
              <a:extLst>
                <a:ext uri="{FF2B5EF4-FFF2-40B4-BE49-F238E27FC236}">
                  <a16:creationId xmlns:a16="http://schemas.microsoft.com/office/drawing/2014/main" xmlns="" id="{C268793F-C3A4-4AC2-9419-D1FFD599F643}"/>
                </a:ext>
              </a:extLst>
            </p:cNvPr>
            <p:cNvSpPr/>
            <p:nvPr/>
          </p:nvSpPr>
          <p:spPr bwMode="auto">
            <a:xfrm>
              <a:off x="838200" y="3505200"/>
              <a:ext cx="1828800" cy="533400"/>
            </a:xfrm>
            <a:prstGeom prst="curvedUpArrow">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sp>
          <p:nvSpPr>
            <p:cNvPr id="89" name="下弧形箭头 9">
              <a:extLst>
                <a:ext uri="{FF2B5EF4-FFF2-40B4-BE49-F238E27FC236}">
                  <a16:creationId xmlns:a16="http://schemas.microsoft.com/office/drawing/2014/main" xmlns="" id="{C83AF8F1-45CC-4ECB-850A-268F6AD8FE83}"/>
                </a:ext>
              </a:extLst>
            </p:cNvPr>
            <p:cNvSpPr/>
            <p:nvPr/>
          </p:nvSpPr>
          <p:spPr bwMode="auto">
            <a:xfrm>
              <a:off x="3048000" y="3505200"/>
              <a:ext cx="1828800" cy="533400"/>
            </a:xfrm>
            <a:prstGeom prst="curvedUpArrow">
              <a:avLst/>
            </a:prstGeom>
            <a:solidFill>
              <a:srgbClr val="FF0000"/>
            </a:solidFill>
            <a:ln w="9525"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sp>
          <p:nvSpPr>
            <p:cNvPr id="90" name="下弧形箭头 10">
              <a:extLst>
                <a:ext uri="{FF2B5EF4-FFF2-40B4-BE49-F238E27FC236}">
                  <a16:creationId xmlns:a16="http://schemas.microsoft.com/office/drawing/2014/main" xmlns="" id="{6B993D0D-549D-405B-BDD2-96FD53B3DB96}"/>
                </a:ext>
              </a:extLst>
            </p:cNvPr>
            <p:cNvSpPr/>
            <p:nvPr/>
          </p:nvSpPr>
          <p:spPr bwMode="auto">
            <a:xfrm>
              <a:off x="5105400" y="3505200"/>
              <a:ext cx="1828800" cy="533400"/>
            </a:xfrm>
            <a:prstGeom prst="curvedUpArrow">
              <a:avLst/>
            </a:prstGeom>
            <a:solidFill>
              <a:srgbClr val="00B050"/>
            </a:solidFill>
            <a:ln w="9525" cap="flat" cmpd="sng" algn="ctr">
              <a:solidFill>
                <a:srgbClr val="92D050"/>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grpSp>
    </p:spTree>
    <p:extLst>
      <p:ext uri="{BB962C8B-B14F-4D97-AF65-F5344CB8AC3E}">
        <p14:creationId xmlns:p14="http://schemas.microsoft.com/office/powerpoint/2010/main" xmlns="" val="429228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内容占位符 2">
            <a:extLst>
              <a:ext uri="{FF2B5EF4-FFF2-40B4-BE49-F238E27FC236}">
                <a16:creationId xmlns:a16="http://schemas.microsoft.com/office/drawing/2014/main" xmlns="" id="{2D24A187-B8EC-4643-9120-9CA2218D5ED7}"/>
              </a:ext>
            </a:extLst>
          </p:cNvPr>
          <p:cNvSpPr txBox="1">
            <a:spLocks noChangeArrowheads="1"/>
          </p:cNvSpPr>
          <p:nvPr/>
        </p:nvSpPr>
        <p:spPr bwMode="auto">
          <a:xfrm>
            <a:off x="446408" y="693560"/>
            <a:ext cx="4125592"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很经典的一个</a:t>
            </a:r>
            <a:r>
              <a:rPr lang="en-US" altLang="zh-CN" sz="1800" dirty="0">
                <a:solidFill>
                  <a:srgbClr val="FF0000"/>
                </a:solidFill>
                <a:latin typeface="微软雅黑" panose="020B0503020204020204" pitchFamily="34" charset="-122"/>
                <a:ea typeface="微软雅黑" panose="020B0503020204020204" pitchFamily="34" charset="-122"/>
              </a:rPr>
              <a:t>BA</a:t>
            </a:r>
            <a:r>
              <a:rPr lang="zh-CN" altLang="en-US" sz="1800" dirty="0">
                <a:solidFill>
                  <a:srgbClr val="FF0000"/>
                </a:solidFill>
                <a:latin typeface="微软雅黑" panose="020B0503020204020204" pitchFamily="34" charset="-122"/>
                <a:ea typeface="微软雅黑" panose="020B0503020204020204" pitchFamily="34" charset="-122"/>
              </a:rPr>
              <a:t>系统的技术架构</a:t>
            </a: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21" name="内容占位符 2">
            <a:extLst>
              <a:ext uri="{FF2B5EF4-FFF2-40B4-BE49-F238E27FC236}">
                <a16:creationId xmlns:a16="http://schemas.microsoft.com/office/drawing/2014/main" xmlns="" id="{EBC6F26C-1CE2-4D30-8409-FEA1B7B07140}"/>
              </a:ext>
            </a:extLst>
          </p:cNvPr>
          <p:cNvSpPr txBox="1">
            <a:spLocks/>
          </p:cNvSpPr>
          <p:nvPr/>
        </p:nvSpPr>
        <p:spPr>
          <a:xfrm>
            <a:off x="510508" y="1154271"/>
            <a:ext cx="8142366" cy="3733800"/>
          </a:xfrm>
          <a:prstGeom prst="rect">
            <a:avLst/>
          </a:prstGeom>
        </p:spPr>
        <p:txBody>
          <a:bodyPr/>
          <a:lstStyle/>
          <a:p>
            <a:pPr marL="171450" indent="-171450" eaLnBrk="0" hangingPunct="0">
              <a:lnSpc>
                <a:spcPct val="120000"/>
              </a:lnSpc>
              <a:spcBef>
                <a:spcPct val="20000"/>
              </a:spcBef>
              <a:buClr>
                <a:schemeClr val="tx1"/>
              </a:buClr>
              <a:buFont typeface="Wingdings" pitchFamily="2" charset="2"/>
              <a:buNone/>
              <a:defRPr/>
            </a:pPr>
            <a:r>
              <a:rPr lang="en-US" altLang="zh-CN" sz="2000" b="1" kern="0" dirty="0">
                <a:latin typeface="微软雅黑" panose="020B0503020204020204" pitchFamily="34" charset="-122"/>
                <a:ea typeface="微软雅黑" panose="020B0503020204020204" pitchFamily="34" charset="-122"/>
              </a:rPr>
              <a:t>	</a:t>
            </a:r>
            <a:r>
              <a:rPr lang="zh-CN" altLang="en-US" sz="2000" b="1" kern="0" dirty="0">
                <a:latin typeface="微软雅黑" pitchFamily="34" charset="-122"/>
                <a:ea typeface="微软雅黑" pitchFamily="34" charset="-122"/>
              </a:rPr>
              <a:t>特点：</a:t>
            </a:r>
            <a:endParaRPr lang="en-US" altLang="zh-CN" sz="2000" b="1" kern="0" dirty="0">
              <a:latin typeface="微软雅黑" pitchFamily="34" charset="-122"/>
              <a:ea typeface="微软雅黑" pitchFamily="34" charset="-122"/>
            </a:endParaRPr>
          </a:p>
          <a:p>
            <a:pPr marL="171450" indent="-171450" eaLnBrk="0" hangingPunct="0">
              <a:lnSpc>
                <a:spcPct val="120000"/>
              </a:lnSpc>
              <a:spcBef>
                <a:spcPct val="20000"/>
              </a:spcBef>
              <a:buClr>
                <a:schemeClr val="tx1"/>
              </a:buClr>
              <a:defRPr/>
            </a:pPr>
            <a:r>
              <a:rPr lang="en-US" altLang="zh-CN" sz="1800" b="1" kern="0" dirty="0">
                <a:latin typeface="微软雅黑" pitchFamily="34" charset="-122"/>
                <a:ea typeface="微软雅黑" pitchFamily="34" charset="-122"/>
              </a:rPr>
              <a:t> </a:t>
            </a:r>
            <a:r>
              <a:rPr lang="en-US" altLang="zh-CN" sz="1800" kern="0" dirty="0">
                <a:latin typeface="微软雅黑" panose="020B0503020204020204" pitchFamily="34" charset="-122"/>
                <a:ea typeface="微软雅黑" panose="020B0503020204020204" pitchFamily="34" charset="-122"/>
              </a:rPr>
              <a:t> 1.</a:t>
            </a:r>
            <a:r>
              <a:rPr lang="zh-CN" altLang="en-US" sz="1800" kern="0" dirty="0">
                <a:latin typeface="微软雅黑" panose="020B0503020204020204" pitchFamily="34" charset="-122"/>
                <a:ea typeface="微软雅黑" panose="020B0503020204020204" pitchFamily="34" charset="-122"/>
              </a:rPr>
              <a:t>如果每天产生的增量数据不大（例如几十个</a:t>
            </a:r>
            <a:r>
              <a:rPr lang="en-US" altLang="zh-CN" sz="1800" kern="0" dirty="0">
                <a:latin typeface="微软雅黑" panose="020B0503020204020204" pitchFamily="34" charset="-122"/>
                <a:ea typeface="微软雅黑" panose="020B0503020204020204" pitchFamily="34" charset="-122"/>
              </a:rPr>
              <a:t>G</a:t>
            </a:r>
            <a:r>
              <a:rPr lang="zh-CN" altLang="en-US" sz="1800" kern="0" dirty="0">
                <a:latin typeface="微软雅黑" panose="020B0503020204020204" pitchFamily="34" charset="-122"/>
                <a:ea typeface="微软雅黑" panose="020B0503020204020204" pitchFamily="34" charset="-122"/>
              </a:rPr>
              <a:t>以下的话），在一定机器配置的情况下；进行相应地装载、清洗、数据挖掘等工作没有多大的问题。</a:t>
            </a:r>
            <a:endParaRPr lang="en-US" altLang="zh-CN" sz="1800" kern="0" dirty="0">
              <a:latin typeface="微软雅黑" pitchFamily="34" charset="-122"/>
              <a:ea typeface="微软雅黑" pitchFamily="34" charset="-122"/>
            </a:endParaRPr>
          </a:p>
          <a:p>
            <a:pPr marL="171450" indent="-171450" eaLnBrk="0" hangingPunct="0">
              <a:lnSpc>
                <a:spcPct val="120000"/>
              </a:lnSpc>
              <a:spcBef>
                <a:spcPct val="20000"/>
              </a:spcBef>
              <a:buClr>
                <a:schemeClr val="tx1"/>
              </a:buClr>
              <a:buFont typeface="Wingdings" pitchFamily="2" charset="2"/>
              <a:buNone/>
              <a:defRPr/>
            </a:pPr>
            <a:r>
              <a:rPr lang="en-US" altLang="zh-CN" sz="1800" kern="0" dirty="0">
                <a:latin typeface="微软雅黑" pitchFamily="34" charset="-122"/>
                <a:ea typeface="微软雅黑" pitchFamily="34" charset="-122"/>
              </a:rPr>
              <a:t>  2.</a:t>
            </a:r>
            <a:r>
              <a:rPr lang="zh-CN" altLang="en-US" sz="1800" kern="0" dirty="0">
                <a:latin typeface="微软雅黑" panose="020B0503020204020204" pitchFamily="34" charset="-122"/>
                <a:ea typeface="微软雅黑" panose="020B0503020204020204" pitchFamily="34" charset="-122"/>
              </a:rPr>
              <a:t>如果数据量非常之大的话，一般会采用大机器、大内存、</a:t>
            </a:r>
            <a:r>
              <a:rPr lang="en-US" altLang="zh-CN" sz="1800" kern="0" dirty="0">
                <a:latin typeface="微软雅黑" panose="020B0503020204020204" pitchFamily="34" charset="-122"/>
                <a:ea typeface="微软雅黑" panose="020B0503020204020204" pitchFamily="34" charset="-122"/>
              </a:rPr>
              <a:t>SSD</a:t>
            </a:r>
            <a:r>
              <a:rPr lang="zh-CN" altLang="en-US" sz="1800" kern="0" dirty="0">
                <a:latin typeface="微软雅黑" panose="020B0503020204020204" pitchFamily="34" charset="-122"/>
                <a:ea typeface="微软雅黑" panose="020B0503020204020204" pitchFamily="34" charset="-122"/>
              </a:rPr>
              <a:t>、高端存储、高速网络（万兆网</a:t>
            </a:r>
            <a:r>
              <a:rPr lang="en-US" altLang="zh-CN" sz="1800" kern="0" dirty="0">
                <a:latin typeface="微软雅黑" panose="020B0503020204020204" pitchFamily="34" charset="-122"/>
                <a:ea typeface="微软雅黑" panose="020B0503020204020204" pitchFamily="34" charset="-122"/>
              </a:rPr>
              <a:t>/</a:t>
            </a:r>
            <a:r>
              <a:rPr lang="en-US" altLang="zh-CN" sz="1800" kern="0" dirty="0" err="1">
                <a:latin typeface="微软雅黑" panose="020B0503020204020204" pitchFamily="34" charset="-122"/>
                <a:ea typeface="微软雅黑" panose="020B0503020204020204" pitchFamily="34" charset="-122"/>
              </a:rPr>
              <a:t>Infiniband</a:t>
            </a:r>
            <a:r>
              <a:rPr lang="zh-CN" altLang="en-US" sz="1800" kern="0" dirty="0">
                <a:latin typeface="微软雅黑" panose="020B0503020204020204" pitchFamily="34" charset="-122"/>
                <a:ea typeface="微软雅黑" panose="020B0503020204020204" pitchFamily="34" charset="-122"/>
              </a:rPr>
              <a:t>网络</a:t>
            </a:r>
            <a:r>
              <a:rPr lang="en-US" altLang="zh-CN" sz="1800" kern="0" dirty="0">
                <a:latin typeface="微软雅黑" panose="020B0503020204020204" pitchFamily="34" charset="-122"/>
                <a:ea typeface="微软雅黑" panose="020B0503020204020204" pitchFamily="34" charset="-122"/>
              </a:rPr>
              <a:t>)</a:t>
            </a:r>
            <a:r>
              <a:rPr lang="zh-CN" altLang="en-US" sz="1800" kern="0" dirty="0">
                <a:latin typeface="微软雅黑" panose="020B0503020204020204" pitchFamily="34" charset="-122"/>
                <a:ea typeface="微软雅黑" panose="020B0503020204020204" pitchFamily="34" charset="-122"/>
              </a:rPr>
              <a:t>来进行；但是成本可能非常巨大（例如硬件成本、正版的软件成本）；并且还会出现数据量上到一个量级别后甚至会出现硬件再好也无法应对。</a:t>
            </a:r>
            <a:endParaRPr lang="en-US" altLang="zh-CN" sz="1800" kern="0" dirty="0">
              <a:latin typeface="微软雅黑" pitchFamily="34" charset="-122"/>
              <a:ea typeface="微软雅黑" pitchFamily="34" charset="-122"/>
            </a:endParaRPr>
          </a:p>
          <a:p>
            <a:pPr marL="171450" indent="-171450" eaLnBrk="0" hangingPunct="0">
              <a:lnSpc>
                <a:spcPct val="120000"/>
              </a:lnSpc>
              <a:spcBef>
                <a:spcPct val="20000"/>
              </a:spcBef>
              <a:buClr>
                <a:schemeClr val="tx1"/>
              </a:buClr>
              <a:buFont typeface="Wingdings" pitchFamily="2" charset="2"/>
              <a:buNone/>
              <a:defRPr/>
            </a:pPr>
            <a:r>
              <a:rPr lang="en-US" altLang="zh-CN" sz="1800" kern="0" dirty="0">
                <a:latin typeface="微软雅黑" pitchFamily="34" charset="-122"/>
                <a:ea typeface="微软雅黑" pitchFamily="34" charset="-122"/>
              </a:rPr>
              <a:t>  3.</a:t>
            </a:r>
            <a:r>
              <a:rPr lang="zh-CN" altLang="en-US" sz="1800" kern="0" dirty="0">
                <a:latin typeface="微软雅黑" panose="020B0503020204020204" pitchFamily="34" charset="-122"/>
                <a:ea typeface="微软雅黑" panose="020B0503020204020204" pitchFamily="34" charset="-122"/>
              </a:rPr>
              <a:t>实施的架构其实是非常复杂的</a:t>
            </a:r>
            <a:endParaRPr lang="en-US" altLang="zh-CN" sz="1800" kern="0" dirty="0">
              <a:latin typeface="微软雅黑" pitchFamily="34" charset="-122"/>
              <a:ea typeface="微软雅黑" pitchFamily="34" charset="-122"/>
            </a:endParaRPr>
          </a:p>
          <a:p>
            <a:pPr marL="171450" indent="-171450" eaLnBrk="0" hangingPunct="0">
              <a:lnSpc>
                <a:spcPct val="120000"/>
              </a:lnSpc>
              <a:spcBef>
                <a:spcPct val="20000"/>
              </a:spcBef>
              <a:buClr>
                <a:schemeClr val="tx1"/>
              </a:buClr>
              <a:buFont typeface="Wingdings" pitchFamily="2" charset="2"/>
              <a:buNone/>
              <a:defRPr/>
            </a:pPr>
            <a:r>
              <a:rPr lang="en-US" altLang="zh-CN" sz="1800" kern="0" dirty="0">
                <a:latin typeface="微软雅黑" pitchFamily="34" charset="-122"/>
                <a:ea typeface="微软雅黑" pitchFamily="34" charset="-122"/>
              </a:rPr>
              <a:t>  4.</a:t>
            </a:r>
            <a:r>
              <a:rPr lang="zh-CN" altLang="en-US" sz="1800" kern="0" dirty="0">
                <a:latin typeface="微软雅黑" panose="020B0503020204020204" pitchFamily="34" charset="-122"/>
                <a:ea typeface="微软雅黑" panose="020B0503020204020204" pitchFamily="34" charset="-122"/>
              </a:rPr>
              <a:t>在大部分客户场景（很多客户没有那么多的数据）的情况下用此架构是合理有效的</a:t>
            </a:r>
            <a:endParaRPr lang="en-US" altLang="zh-CN" sz="1800" kern="0" dirty="0">
              <a:latin typeface="微软雅黑" panose="020B0503020204020204" pitchFamily="34" charset="-122"/>
              <a:ea typeface="微软雅黑" panose="020B0503020204020204" pitchFamily="34" charset="-122"/>
            </a:endParaRPr>
          </a:p>
          <a:p>
            <a:pPr marL="171450" indent="-171450" eaLnBrk="0" hangingPunct="0">
              <a:lnSpc>
                <a:spcPct val="120000"/>
              </a:lnSpc>
              <a:spcBef>
                <a:spcPct val="20000"/>
              </a:spcBef>
              <a:buClr>
                <a:schemeClr val="tx1"/>
              </a:buClr>
              <a:buFont typeface="Wingdings" pitchFamily="2" charset="2"/>
              <a:buNone/>
              <a:defRPr/>
            </a:pPr>
            <a:r>
              <a:rPr lang="en-US" altLang="zh-CN" sz="1800" kern="0" dirty="0">
                <a:latin typeface="微软雅黑" panose="020B0503020204020204" pitchFamily="34" charset="-122"/>
                <a:ea typeface="微软雅黑" panose="020B0503020204020204" pitchFamily="34" charset="-122"/>
              </a:rPr>
              <a:t>	</a:t>
            </a:r>
            <a:endParaRPr lang="zh-CN" altLang="en-US" sz="1800" kern="0" dirty="0">
              <a:latin typeface="微软雅黑" panose="020B0503020204020204" pitchFamily="34" charset="-122"/>
              <a:ea typeface="微软雅黑" panose="020B0503020204020204" pitchFamily="34" charset="-122"/>
            </a:endParaRPr>
          </a:p>
          <a:p>
            <a:pPr marL="171450" indent="-171450" eaLnBrk="0" hangingPunct="0">
              <a:lnSpc>
                <a:spcPct val="120000"/>
              </a:lnSpc>
              <a:spcBef>
                <a:spcPct val="20000"/>
              </a:spcBef>
              <a:buClr>
                <a:schemeClr val="tx1"/>
              </a:buClr>
              <a:buFont typeface="Wingdings" pitchFamily="2" charset="2"/>
              <a:buNone/>
              <a:defRPr/>
            </a:pPr>
            <a:endParaRPr lang="en-US" altLang="zh-CN" sz="18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36974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内容占位符 2">
            <a:extLst>
              <a:ext uri="{FF2B5EF4-FFF2-40B4-BE49-F238E27FC236}">
                <a16:creationId xmlns:a16="http://schemas.microsoft.com/office/drawing/2014/main" xmlns="" id="{2D24A187-B8EC-4643-9120-9CA2218D5ED7}"/>
              </a:ext>
            </a:extLst>
          </p:cNvPr>
          <p:cNvSpPr txBox="1">
            <a:spLocks noChangeArrowheads="1"/>
          </p:cNvSpPr>
          <p:nvPr/>
        </p:nvSpPr>
        <p:spPr bwMode="auto">
          <a:xfrm>
            <a:off x="446408" y="693560"/>
            <a:ext cx="7573642"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引入</a:t>
            </a:r>
            <a:r>
              <a:rPr lang="en-US" altLang="zh-CN" sz="1800" dirty="0">
                <a:solidFill>
                  <a:srgbClr val="FF0000"/>
                </a:solidFill>
                <a:latin typeface="微软雅黑" panose="020B0503020204020204" pitchFamily="34" charset="-122"/>
                <a:ea typeface="微软雅黑" panose="020B0503020204020204" pitchFamily="34" charset="-122"/>
              </a:rPr>
              <a:t>Hadoop</a:t>
            </a:r>
            <a:r>
              <a:rPr lang="zh-CN" altLang="en-US" sz="1800" dirty="0">
                <a:solidFill>
                  <a:srgbClr val="FF0000"/>
                </a:solidFill>
                <a:latin typeface="微软雅黑" panose="020B0503020204020204" pitchFamily="34" charset="-122"/>
                <a:ea typeface="微软雅黑" panose="020B0503020204020204" pitchFamily="34" charset="-122"/>
              </a:rPr>
              <a:t>框架：</a:t>
            </a:r>
            <a:r>
              <a:rPr lang="en-US" altLang="zh-CN" sz="1800" dirty="0">
                <a:solidFill>
                  <a:srgbClr val="FF0000"/>
                </a:solidFill>
                <a:latin typeface="微软雅黑" panose="020B0503020204020204" pitchFamily="34" charset="-122"/>
                <a:ea typeface="微软雅黑" panose="020B0503020204020204" pitchFamily="34" charset="-122"/>
              </a:rPr>
              <a:t>IBM </a:t>
            </a:r>
            <a:r>
              <a:rPr lang="en-US" altLang="zh-CN" sz="1800" dirty="0" err="1">
                <a:solidFill>
                  <a:srgbClr val="FF0000"/>
                </a:solidFill>
                <a:latin typeface="微软雅黑" panose="020B0503020204020204" pitchFamily="34" charset="-122"/>
                <a:ea typeface="微软雅黑" panose="020B0503020204020204" pitchFamily="34" charset="-122"/>
              </a:rPr>
              <a:t>InforSphere</a:t>
            </a:r>
            <a:r>
              <a:rPr lang="en-US" altLang="zh-CN" sz="1800" dirty="0">
                <a:solidFill>
                  <a:srgbClr val="FF0000"/>
                </a:solidFill>
                <a:latin typeface="微软雅黑" panose="020B0503020204020204" pitchFamily="34" charset="-122"/>
                <a:ea typeface="微软雅黑" panose="020B0503020204020204" pitchFamily="34" charset="-122"/>
              </a:rPr>
              <a:t> </a:t>
            </a:r>
            <a:r>
              <a:rPr lang="en-US" altLang="zh-CN" sz="1800" dirty="0" err="1">
                <a:solidFill>
                  <a:srgbClr val="FF0000"/>
                </a:solidFill>
                <a:latin typeface="微软雅黑" panose="020B0503020204020204" pitchFamily="34" charset="-122"/>
                <a:ea typeface="微软雅黑" panose="020B0503020204020204" pitchFamily="34" charset="-122"/>
              </a:rPr>
              <a:t>BigInsight</a:t>
            </a:r>
            <a:endParaRPr lang="en-US" altLang="zh-CN" sz="1800" dirty="0">
              <a:solidFill>
                <a:srgbClr val="FF0000"/>
              </a:solidFill>
              <a:latin typeface="微软雅黑" panose="020B0503020204020204" pitchFamily="34" charset="-122"/>
              <a:ea typeface="微软雅黑" panose="020B0503020204020204" pitchFamily="34" charset="-122"/>
            </a:endParaRP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xmlns="" id="{FC6CF5F1-56C1-4D39-BBF4-F026D401341F}"/>
              </a:ext>
            </a:extLst>
          </p:cNvPr>
          <p:cNvSpPr/>
          <p:nvPr/>
        </p:nvSpPr>
        <p:spPr>
          <a:xfrm>
            <a:off x="584951" y="1332588"/>
            <a:ext cx="7966742" cy="2591800"/>
          </a:xfrm>
          <a:prstGeom prst="rect">
            <a:avLst/>
          </a:prstGeom>
        </p:spPr>
        <p:txBody>
          <a:bodyPr wrap="square">
            <a:spAutoFit/>
          </a:bodyPr>
          <a:lstStyle/>
          <a:p>
            <a:pPr marL="171450" indent="-171450" eaLnBrk="0" hangingPunct="0">
              <a:lnSpc>
                <a:spcPct val="150000"/>
              </a:lnSpc>
              <a:spcBef>
                <a:spcPct val="20000"/>
              </a:spcBef>
              <a:buClr>
                <a:schemeClr val="tx1"/>
              </a:buClr>
              <a:buFont typeface="Wingdings" pitchFamily="2" charset="2"/>
              <a:buNone/>
              <a:defRPr/>
            </a:pPr>
            <a:r>
              <a:rPr lang="en-US" altLang="zh-CN" sz="1800" b="1" kern="0" dirty="0">
                <a:latin typeface="微软雅黑" panose="020B0503020204020204" pitchFamily="34" charset="-122"/>
                <a:ea typeface="微软雅黑" panose="020B0503020204020204" pitchFamily="34" charset="-122"/>
              </a:rPr>
              <a:t>	       </a:t>
            </a:r>
            <a:r>
              <a:rPr lang="zh-CN" altLang="en-US" sz="1800" kern="0" dirty="0">
                <a:latin typeface="微软雅黑" panose="020B0503020204020204" pitchFamily="34" charset="-122"/>
                <a:ea typeface="微软雅黑" panose="020B0503020204020204" pitchFamily="34" charset="-122"/>
              </a:rPr>
              <a:t>在我们的企业应用系统中，不仅仅是关系型数据还存在大量的非关系型数据都需要进行分析，例如日志、</a:t>
            </a:r>
            <a:r>
              <a:rPr lang="en-US" altLang="zh-CN" sz="1800" kern="0" dirty="0">
                <a:latin typeface="微软雅黑" panose="020B0503020204020204" pitchFamily="34" charset="-122"/>
                <a:ea typeface="微软雅黑" panose="020B0503020204020204" pitchFamily="34" charset="-122"/>
              </a:rPr>
              <a:t>Office</a:t>
            </a:r>
            <a:r>
              <a:rPr lang="zh-CN" altLang="en-US" sz="1800" kern="0" dirty="0">
                <a:latin typeface="微软雅黑" panose="020B0503020204020204" pitchFamily="34" charset="-122"/>
                <a:ea typeface="微软雅黑" panose="020B0503020204020204" pitchFamily="34" charset="-122"/>
              </a:rPr>
              <a:t>文档等等；并且在很多数据量（关系型和非关系型）增长到一个让人非常恐怖的时候（例如一些互联网应用），在做数据分析的时就必须采用</a:t>
            </a:r>
            <a:r>
              <a:rPr lang="en-US" altLang="zh-CN" sz="1800" kern="0" dirty="0">
                <a:latin typeface="微软雅黑" panose="020B0503020204020204" pitchFamily="34" charset="-122"/>
                <a:ea typeface="微软雅黑" panose="020B0503020204020204" pitchFamily="34" charset="-122"/>
              </a:rPr>
              <a:t>Hadoop</a:t>
            </a:r>
            <a:r>
              <a:rPr lang="zh-CN" altLang="en-US" sz="1800" kern="0" dirty="0">
                <a:latin typeface="微软雅黑" panose="020B0503020204020204" pitchFamily="34" charset="-122"/>
                <a:ea typeface="微软雅黑" panose="020B0503020204020204" pitchFamily="34" charset="-122"/>
              </a:rPr>
              <a:t>框架进行大规模的机器集群来进行处理。</a:t>
            </a:r>
          </a:p>
          <a:p>
            <a:pPr marL="171450" indent="-171450" eaLnBrk="0" hangingPunct="0">
              <a:lnSpc>
                <a:spcPct val="150000"/>
              </a:lnSpc>
              <a:spcBef>
                <a:spcPct val="20000"/>
              </a:spcBef>
              <a:buClr>
                <a:schemeClr val="tx1"/>
              </a:buClr>
              <a:buFont typeface="Wingdings" pitchFamily="2" charset="2"/>
              <a:buNone/>
              <a:defRPr/>
            </a:pPr>
            <a:endParaRPr lang="en-US" altLang="zh-CN" sz="18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629219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内容占位符 2">
            <a:extLst>
              <a:ext uri="{FF2B5EF4-FFF2-40B4-BE49-F238E27FC236}">
                <a16:creationId xmlns:a16="http://schemas.microsoft.com/office/drawing/2014/main" xmlns="" id="{2D24A187-B8EC-4643-9120-9CA2218D5ED7}"/>
              </a:ext>
            </a:extLst>
          </p:cNvPr>
          <p:cNvSpPr txBox="1">
            <a:spLocks noChangeArrowheads="1"/>
          </p:cNvSpPr>
          <p:nvPr/>
        </p:nvSpPr>
        <p:spPr bwMode="auto">
          <a:xfrm>
            <a:off x="446408" y="693560"/>
            <a:ext cx="7573642"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引入</a:t>
            </a:r>
            <a:r>
              <a:rPr lang="en-US" altLang="zh-CN" sz="1800" dirty="0">
                <a:solidFill>
                  <a:srgbClr val="FF0000"/>
                </a:solidFill>
                <a:latin typeface="微软雅黑" panose="020B0503020204020204" pitchFamily="34" charset="-122"/>
                <a:ea typeface="微软雅黑" panose="020B0503020204020204" pitchFamily="34" charset="-122"/>
              </a:rPr>
              <a:t>Hadoop</a:t>
            </a:r>
            <a:r>
              <a:rPr lang="zh-CN" altLang="en-US" sz="1800" dirty="0">
                <a:solidFill>
                  <a:srgbClr val="FF0000"/>
                </a:solidFill>
                <a:latin typeface="微软雅黑" panose="020B0503020204020204" pitchFamily="34" charset="-122"/>
                <a:ea typeface="微软雅黑" panose="020B0503020204020204" pitchFamily="34" charset="-122"/>
              </a:rPr>
              <a:t>框架：</a:t>
            </a:r>
            <a:r>
              <a:rPr lang="en-US" altLang="zh-CN" sz="1800" dirty="0">
                <a:solidFill>
                  <a:srgbClr val="FF0000"/>
                </a:solidFill>
                <a:latin typeface="微软雅黑" panose="020B0503020204020204" pitchFamily="34" charset="-122"/>
                <a:ea typeface="微软雅黑" panose="020B0503020204020204" pitchFamily="34" charset="-122"/>
              </a:rPr>
              <a:t>IBM </a:t>
            </a:r>
            <a:r>
              <a:rPr lang="en-US" altLang="zh-CN" sz="1800" dirty="0" err="1">
                <a:solidFill>
                  <a:srgbClr val="FF0000"/>
                </a:solidFill>
                <a:latin typeface="微软雅黑" panose="020B0503020204020204" pitchFamily="34" charset="-122"/>
                <a:ea typeface="微软雅黑" panose="020B0503020204020204" pitchFamily="34" charset="-122"/>
              </a:rPr>
              <a:t>InforSphere</a:t>
            </a:r>
            <a:r>
              <a:rPr lang="en-US" altLang="zh-CN" sz="1800" dirty="0">
                <a:solidFill>
                  <a:srgbClr val="FF0000"/>
                </a:solidFill>
                <a:latin typeface="微软雅黑" panose="020B0503020204020204" pitchFamily="34" charset="-122"/>
                <a:ea typeface="微软雅黑" panose="020B0503020204020204" pitchFamily="34" charset="-122"/>
              </a:rPr>
              <a:t> </a:t>
            </a:r>
            <a:r>
              <a:rPr lang="en-US" altLang="zh-CN" sz="1800" dirty="0" err="1">
                <a:solidFill>
                  <a:srgbClr val="FF0000"/>
                </a:solidFill>
                <a:latin typeface="微软雅黑" panose="020B0503020204020204" pitchFamily="34" charset="-122"/>
                <a:ea typeface="微软雅黑" panose="020B0503020204020204" pitchFamily="34" charset="-122"/>
              </a:rPr>
              <a:t>BigInsight</a:t>
            </a:r>
            <a:endParaRPr lang="en-US" altLang="zh-CN" sz="1800" dirty="0">
              <a:solidFill>
                <a:srgbClr val="FF0000"/>
              </a:solidFill>
              <a:latin typeface="微软雅黑" panose="020B0503020204020204" pitchFamily="34" charset="-122"/>
              <a:ea typeface="微软雅黑" panose="020B0503020204020204" pitchFamily="34" charset="-122"/>
            </a:endParaRP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a:p>
            <a:pPr eaLnBrk="1" hangingPunct="1">
              <a:spcBef>
                <a:spcPct val="20000"/>
              </a:spcBef>
              <a:buClr>
                <a:schemeClr val="tx1"/>
              </a:buClr>
              <a:buFont typeface="Wingdings" panose="05000000000000000000" pitchFamily="2" charset="2"/>
              <a:buNone/>
            </a:pPr>
            <a:endParaRPr lang="zh-CN" altLang="en-US" sz="1800" dirty="0">
              <a:solidFill>
                <a:srgbClr val="FF0000"/>
              </a:solidFill>
              <a:latin typeface="微软雅黑" panose="020B0503020204020204" pitchFamily="34" charset="-122"/>
              <a:ea typeface="微软雅黑" panose="020B0503020204020204" pitchFamily="34" charset="-122"/>
            </a:endParaRPr>
          </a:p>
        </p:txBody>
      </p:sp>
      <p:pic>
        <p:nvPicPr>
          <p:cNvPr id="14" name="Picture 2">
            <a:extLst>
              <a:ext uri="{FF2B5EF4-FFF2-40B4-BE49-F238E27FC236}">
                <a16:creationId xmlns:a16="http://schemas.microsoft.com/office/drawing/2014/main" xmlns="" id="{3C257DF2-0F6A-4699-828C-86C165A731BD}"/>
              </a:ext>
            </a:extLst>
          </p:cNvPr>
          <p:cNvPicPr>
            <a:picLocks noChangeAspect="1" noChangeArrowheads="1"/>
          </p:cNvPicPr>
          <p:nvPr/>
        </p:nvPicPr>
        <p:blipFill>
          <a:blip r:embed="rId3"/>
          <a:srcRect/>
          <a:stretch>
            <a:fillRect/>
          </a:stretch>
        </p:blipFill>
        <p:spPr bwMode="auto">
          <a:xfrm>
            <a:off x="1295685" y="1166208"/>
            <a:ext cx="6768530" cy="3573122"/>
          </a:xfrm>
          <a:prstGeom prst="rect">
            <a:avLst/>
          </a:prstGeom>
          <a:noFill/>
          <a:ln w="9525" cmpd="sng">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16553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8.1  </a:t>
            </a:r>
            <a:r>
              <a:rPr kumimoji="1" lang="zh-CN" altLang="en-US" sz="2200" dirty="0">
                <a:latin typeface="微软雅黑 Light" panose="020B0502040204020203" charset="-122"/>
                <a:ea typeface="微软雅黑 Light" panose="020B0502040204020203" charset="-122"/>
                <a:cs typeface="微软雅黑" panose="020B0503020204020204" charset="-122"/>
              </a:rPr>
              <a:t>前言</a:t>
            </a:r>
          </a:p>
        </p:txBody>
      </p:sp>
      <p:cxnSp>
        <p:nvCxnSpPr>
          <p:cNvPr id="11" name="直接连接符 13"/>
          <p:cNvCxnSpPr>
            <a:cxnSpLocks/>
          </p:cNvCxnSpPr>
          <p:nvPr/>
        </p:nvCxnSpPr>
        <p:spPr>
          <a:xfrm>
            <a:off x="1092770" y="506810"/>
            <a:ext cx="35303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84" name="矩形 83">
            <a:extLst>
              <a:ext uri="{FF2B5EF4-FFF2-40B4-BE49-F238E27FC236}">
                <a16:creationId xmlns:a16="http://schemas.microsoft.com/office/drawing/2014/main" xmlns="" id="{20E4D699-73CE-4942-8BD0-F03682FA6F26}"/>
              </a:ext>
            </a:extLst>
          </p:cNvPr>
          <p:cNvSpPr/>
          <p:nvPr/>
        </p:nvSpPr>
        <p:spPr>
          <a:xfrm>
            <a:off x="661364" y="706272"/>
            <a:ext cx="7799671" cy="496860"/>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200" dirty="0">
                <a:latin typeface="微软雅黑" panose="020B0503020204020204" charset="-122"/>
                <a:ea typeface="微软雅黑" panose="020B0503020204020204" charset="-122"/>
              </a:rPr>
              <a:t>  云计算分类</a:t>
            </a:r>
          </a:p>
        </p:txBody>
      </p:sp>
      <p:grpSp>
        <p:nvGrpSpPr>
          <p:cNvPr id="21" name="组合 20">
            <a:extLst>
              <a:ext uri="{FF2B5EF4-FFF2-40B4-BE49-F238E27FC236}">
                <a16:creationId xmlns:a16="http://schemas.microsoft.com/office/drawing/2014/main" xmlns="" id="{E465B9BB-4FDB-4762-A66E-B3CC779B6CF1}"/>
              </a:ext>
            </a:extLst>
          </p:cNvPr>
          <p:cNvGrpSpPr/>
          <p:nvPr/>
        </p:nvGrpSpPr>
        <p:grpSpPr>
          <a:xfrm>
            <a:off x="796522" y="1335150"/>
            <a:ext cx="4685838" cy="3385464"/>
            <a:chOff x="1500188" y="1485900"/>
            <a:chExt cx="5880100" cy="4895850"/>
          </a:xfrm>
        </p:grpSpPr>
        <p:sp>
          <p:nvSpPr>
            <p:cNvPr id="22" name="AutoShape 2">
              <a:extLst>
                <a:ext uri="{FF2B5EF4-FFF2-40B4-BE49-F238E27FC236}">
                  <a16:creationId xmlns:a16="http://schemas.microsoft.com/office/drawing/2014/main" xmlns="" id="{FA295D26-FE1A-4C80-8162-80488D4B5C42}"/>
                </a:ext>
              </a:extLst>
            </p:cNvPr>
            <p:cNvSpPr>
              <a:spLocks noChangeArrowheads="1"/>
            </p:cNvSpPr>
            <p:nvPr/>
          </p:nvSpPr>
          <p:spPr bwMode="auto">
            <a:xfrm>
              <a:off x="1512888" y="3430588"/>
              <a:ext cx="5867400" cy="990600"/>
            </a:xfrm>
            <a:prstGeom prst="parallelogram">
              <a:avLst>
                <a:gd name="adj" fmla="val 46178"/>
              </a:avLst>
            </a:prstGeom>
            <a:gradFill rotWithShape="0">
              <a:gsLst>
                <a:gs pos="0">
                  <a:srgbClr val="B6C1D8"/>
                </a:gs>
                <a:gs pos="100000">
                  <a:srgbClr val="778CB7"/>
                </a:gs>
              </a:gsLst>
              <a:path path="shape">
                <a:fillToRect l="50000" t="50000" r="50000" b="50000"/>
              </a:path>
            </a:gradFill>
            <a:ln w="9525">
              <a:miter lim="800000"/>
              <a:headEnd/>
              <a:tailEnd/>
            </a:ln>
            <a:scene3d>
              <a:camera prst="legacyObliqueBottom">
                <a:rot lat="19499990" lon="0" rev="0"/>
              </a:camera>
              <a:lightRig rig="legacyFlat3" dir="l"/>
            </a:scene3d>
            <a:sp3d extrusionH="23800" prstMaterial="legacyMatte">
              <a:bevelT w="13500" h="13500" prst="angle"/>
              <a:bevelB w="13500" h="13500" prst="angle"/>
              <a:extrusionClr>
                <a:srgbClr val="99CCFF"/>
              </a:extrusionClr>
              <a:contourClr>
                <a:srgbClr val="B6C1D8"/>
              </a:contourClr>
            </a:sp3d>
          </p:spPr>
          <p:txBody>
            <a:bodyP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3" name="Text Box 3">
              <a:extLst>
                <a:ext uri="{FF2B5EF4-FFF2-40B4-BE49-F238E27FC236}">
                  <a16:creationId xmlns:a16="http://schemas.microsoft.com/office/drawing/2014/main" xmlns="" id="{892195BA-6C80-4AF5-800D-0C023CA8C7ED}"/>
                </a:ext>
              </a:extLst>
            </p:cNvPr>
            <p:cNvSpPr txBox="1">
              <a:spLocks noChangeArrowheads="1"/>
            </p:cNvSpPr>
            <p:nvPr/>
          </p:nvSpPr>
          <p:spPr bwMode="auto">
            <a:xfrm>
              <a:off x="3070225" y="6045200"/>
              <a:ext cx="23764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2F4F88"/>
                </a:buClr>
                <a:buFont typeface="Wingdings" panose="05000000000000000000" pitchFamily="2" charset="2"/>
                <a:buNone/>
              </a:pPr>
              <a:r>
                <a:rPr lang="zh-CN" altLang="en-US" sz="1600" b="1" i="1">
                  <a:solidFill>
                    <a:srgbClr val="000099"/>
                  </a:solidFill>
                  <a:latin typeface="Calibri" panose="020F0502020204030204" pitchFamily="34" charset="0"/>
                </a:rPr>
                <a:t>基础设施作为服务</a:t>
              </a:r>
              <a:r>
                <a:rPr lang="en-US" altLang="zh-CN" sz="1600" b="1" i="1">
                  <a:solidFill>
                    <a:srgbClr val="000099"/>
                  </a:solidFill>
                  <a:latin typeface="Calibri" panose="020F0502020204030204" pitchFamily="34" charset="0"/>
                </a:rPr>
                <a:t>(</a:t>
              </a:r>
              <a:r>
                <a:rPr lang="en-US" altLang="zh-CN" sz="1600" b="1" i="1">
                  <a:solidFill>
                    <a:srgbClr val="000099"/>
                  </a:solidFill>
                  <a:latin typeface="Calibri" panose="020F0502020204030204" pitchFamily="34" charset="0"/>
                  <a:ea typeface="MS PGothic" panose="020B0600070205080204" pitchFamily="34" charset="-128"/>
                </a:rPr>
                <a:t>IaaS)</a:t>
              </a:r>
            </a:p>
          </p:txBody>
        </p:sp>
        <p:sp>
          <p:nvSpPr>
            <p:cNvPr id="24" name="Text Box 4">
              <a:extLst>
                <a:ext uri="{FF2B5EF4-FFF2-40B4-BE49-F238E27FC236}">
                  <a16:creationId xmlns:a16="http://schemas.microsoft.com/office/drawing/2014/main" xmlns="" id="{2165E36B-32B3-4027-AF94-14B3E91A50DC}"/>
                </a:ext>
              </a:extLst>
            </p:cNvPr>
            <p:cNvSpPr txBox="1">
              <a:spLocks noChangeArrowheads="1"/>
            </p:cNvSpPr>
            <p:nvPr/>
          </p:nvSpPr>
          <p:spPr bwMode="auto">
            <a:xfrm>
              <a:off x="3252788" y="4222750"/>
              <a:ext cx="24542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2F4F88"/>
                </a:buClr>
                <a:buFont typeface="Wingdings" panose="05000000000000000000" pitchFamily="2" charset="2"/>
                <a:buNone/>
              </a:pPr>
              <a:r>
                <a:rPr lang="zh-CN" altLang="en-US" sz="1600" b="1" i="1">
                  <a:solidFill>
                    <a:srgbClr val="000099"/>
                  </a:solidFill>
                  <a:latin typeface="Calibri" panose="020F0502020204030204" pitchFamily="34" charset="0"/>
                </a:rPr>
                <a:t>软件平台作为服务</a:t>
              </a:r>
              <a:r>
                <a:rPr lang="en-US" altLang="zh-CN" sz="1600" b="1" i="1">
                  <a:solidFill>
                    <a:srgbClr val="000099"/>
                  </a:solidFill>
                  <a:latin typeface="Calibri" panose="020F0502020204030204" pitchFamily="34" charset="0"/>
                </a:rPr>
                <a:t>(</a:t>
              </a:r>
              <a:r>
                <a:rPr lang="en-US" altLang="zh-CN" sz="1600" b="1" i="1">
                  <a:solidFill>
                    <a:srgbClr val="000099"/>
                  </a:solidFill>
                  <a:latin typeface="Calibri" panose="020F0502020204030204" pitchFamily="34" charset="0"/>
                  <a:ea typeface="MS PGothic" panose="020B0600070205080204" pitchFamily="34" charset="-128"/>
                </a:rPr>
                <a:t>PaaS)</a:t>
              </a:r>
            </a:p>
          </p:txBody>
        </p:sp>
        <p:sp>
          <p:nvSpPr>
            <p:cNvPr id="25" name="Text Box 5">
              <a:extLst>
                <a:ext uri="{FF2B5EF4-FFF2-40B4-BE49-F238E27FC236}">
                  <a16:creationId xmlns:a16="http://schemas.microsoft.com/office/drawing/2014/main" xmlns="" id="{AAFBAA01-A329-4181-92FA-20A6AB84A9C3}"/>
                </a:ext>
              </a:extLst>
            </p:cNvPr>
            <p:cNvSpPr txBox="1">
              <a:spLocks noChangeArrowheads="1"/>
            </p:cNvSpPr>
            <p:nvPr/>
          </p:nvSpPr>
          <p:spPr bwMode="auto">
            <a:xfrm>
              <a:off x="3252788" y="2373313"/>
              <a:ext cx="20447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2F4F88"/>
                </a:buClr>
                <a:buFont typeface="Wingdings" panose="05000000000000000000" pitchFamily="2" charset="2"/>
                <a:buNone/>
              </a:pPr>
              <a:r>
                <a:rPr lang="zh-CN" altLang="en-US" sz="1600" b="1" i="1">
                  <a:solidFill>
                    <a:srgbClr val="000099"/>
                  </a:solidFill>
                  <a:latin typeface="Calibri" panose="020F0502020204030204" pitchFamily="34" charset="0"/>
                </a:rPr>
                <a:t>软件作为服务</a:t>
              </a:r>
              <a:r>
                <a:rPr lang="en-US" altLang="zh-CN" sz="1600" b="1" i="1">
                  <a:solidFill>
                    <a:srgbClr val="000099"/>
                  </a:solidFill>
                  <a:latin typeface="Calibri" panose="020F0502020204030204" pitchFamily="34" charset="0"/>
                  <a:ea typeface="MS PGothic" panose="020B0600070205080204" pitchFamily="34" charset="-128"/>
                </a:rPr>
                <a:t>(SaaS)</a:t>
              </a:r>
            </a:p>
          </p:txBody>
        </p:sp>
        <p:sp>
          <p:nvSpPr>
            <p:cNvPr id="26" name="AutoShape 6">
              <a:extLst>
                <a:ext uri="{FF2B5EF4-FFF2-40B4-BE49-F238E27FC236}">
                  <a16:creationId xmlns:a16="http://schemas.microsoft.com/office/drawing/2014/main" xmlns="" id="{1D12B5EE-6979-4AA1-9718-210E691EEA5A}"/>
                </a:ext>
              </a:extLst>
            </p:cNvPr>
            <p:cNvSpPr>
              <a:spLocks noChangeArrowheads="1"/>
            </p:cNvSpPr>
            <p:nvPr/>
          </p:nvSpPr>
          <p:spPr bwMode="auto">
            <a:xfrm>
              <a:off x="1500188" y="1611313"/>
              <a:ext cx="5867400" cy="990600"/>
            </a:xfrm>
            <a:prstGeom prst="parallelogram">
              <a:avLst>
                <a:gd name="adj" fmla="val 46178"/>
              </a:avLst>
            </a:prstGeom>
            <a:gradFill rotWithShape="0">
              <a:gsLst>
                <a:gs pos="0">
                  <a:srgbClr val="E1E4FE"/>
                </a:gs>
                <a:gs pos="100000">
                  <a:srgbClr val="C7CDFD"/>
                </a:gs>
              </a:gsLst>
              <a:path path="shape">
                <a:fillToRect l="50000" t="50000" r="50000" b="50000"/>
              </a:path>
            </a:gradFill>
            <a:ln w="9525">
              <a:miter lim="800000"/>
              <a:headEnd/>
              <a:tailEnd/>
            </a:ln>
            <a:scene3d>
              <a:camera prst="legacyObliqueBottom">
                <a:rot lat="19499990" lon="0" rev="0"/>
              </a:camera>
              <a:lightRig rig="legacyFlat3" dir="l"/>
            </a:scene3d>
            <a:sp3d extrusionH="23800" prstMaterial="legacyMatte">
              <a:bevelT w="13500" h="13500" prst="angle"/>
              <a:bevelB w="13500" h="13500" prst="angle"/>
              <a:extrusionClr>
                <a:srgbClr val="99CCFF"/>
              </a:extrusionClr>
              <a:contourClr>
                <a:srgbClr val="E1E4FE"/>
              </a:contourClr>
            </a:sp3d>
          </p:spPr>
          <p:txBody>
            <a:bodyP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7" name="AutoShape 7">
              <a:extLst>
                <a:ext uri="{FF2B5EF4-FFF2-40B4-BE49-F238E27FC236}">
                  <a16:creationId xmlns:a16="http://schemas.microsoft.com/office/drawing/2014/main" xmlns="" id="{143FCAF8-FA49-472F-A5EF-66FEADB9EF0C}"/>
                </a:ext>
              </a:extLst>
            </p:cNvPr>
            <p:cNvSpPr>
              <a:spLocks noChangeArrowheads="1"/>
            </p:cNvSpPr>
            <p:nvPr/>
          </p:nvSpPr>
          <p:spPr bwMode="auto">
            <a:xfrm>
              <a:off x="1500188" y="5284788"/>
              <a:ext cx="5867400" cy="990600"/>
            </a:xfrm>
            <a:prstGeom prst="parallelogram">
              <a:avLst>
                <a:gd name="adj" fmla="val 46178"/>
              </a:avLst>
            </a:prstGeom>
            <a:gradFill rotWithShape="0">
              <a:gsLst>
                <a:gs pos="0">
                  <a:srgbClr val="7676C8"/>
                </a:gs>
                <a:gs pos="100000">
                  <a:srgbClr val="000099"/>
                </a:gs>
              </a:gsLst>
              <a:path path="shape">
                <a:fillToRect l="50000" t="50000" r="50000" b="50000"/>
              </a:path>
            </a:gradFill>
            <a:ln w="9525">
              <a:miter lim="800000"/>
              <a:headEnd/>
              <a:tailEnd/>
            </a:ln>
            <a:scene3d>
              <a:camera prst="legacyObliqueBottom">
                <a:rot lat="19499990" lon="0" rev="0"/>
              </a:camera>
              <a:lightRig rig="legacyFlat3" dir="l"/>
            </a:scene3d>
            <a:sp3d extrusionH="23800" prstMaterial="legacyMatte">
              <a:bevelT w="13500" h="13500" prst="angle"/>
              <a:bevelB w="13500" h="13500" prst="angle"/>
              <a:extrusionClr>
                <a:srgbClr val="C0C0C0"/>
              </a:extrusionClr>
              <a:contourClr>
                <a:srgbClr val="7676C8"/>
              </a:contourClr>
            </a:sp3d>
          </p:spPr>
          <p:txBody>
            <a:bodyP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28" name="Rectangle 8">
              <a:extLst>
                <a:ext uri="{FF2B5EF4-FFF2-40B4-BE49-F238E27FC236}">
                  <a16:creationId xmlns:a16="http://schemas.microsoft.com/office/drawing/2014/main" xmlns="" id="{96561E3A-14C4-4801-8CF5-529F2AA98E75}"/>
                </a:ext>
              </a:extLst>
            </p:cNvPr>
            <p:cNvSpPr>
              <a:spLocks noChangeArrowheads="1"/>
            </p:cNvSpPr>
            <p:nvPr/>
          </p:nvSpPr>
          <p:spPr bwMode="auto">
            <a:xfrm>
              <a:off x="2138363" y="5133975"/>
              <a:ext cx="990600" cy="395288"/>
            </a:xfrm>
            <a:prstGeom prst="rect">
              <a:avLst/>
            </a:prstGeom>
            <a:gradFill rotWithShape="0">
              <a:gsLst>
                <a:gs pos="0">
                  <a:srgbClr val="7676C8"/>
                </a:gs>
                <a:gs pos="100000">
                  <a:srgbClr val="000099"/>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rgbClr val="FFFFFF"/>
                  </a:solidFill>
                  <a:latin typeface="Calibri" panose="020F0502020204030204" pitchFamily="34" charset="0"/>
                </a:rPr>
                <a:t>服务器</a:t>
              </a:r>
              <a:endParaRPr lang="en-US" altLang="zh-CN" sz="1200" b="1">
                <a:solidFill>
                  <a:srgbClr val="FFFFFF"/>
                </a:solidFill>
                <a:latin typeface="Calibri" panose="020F0502020204030204" pitchFamily="34" charset="0"/>
              </a:endParaRPr>
            </a:p>
          </p:txBody>
        </p:sp>
        <p:sp>
          <p:nvSpPr>
            <p:cNvPr id="29" name="Rectangle 9">
              <a:extLst>
                <a:ext uri="{FF2B5EF4-FFF2-40B4-BE49-F238E27FC236}">
                  <a16:creationId xmlns:a16="http://schemas.microsoft.com/office/drawing/2014/main" xmlns="" id="{DB169F59-FABF-420C-B884-9EF9EBA7AC4E}"/>
                </a:ext>
              </a:extLst>
            </p:cNvPr>
            <p:cNvSpPr>
              <a:spLocks noChangeArrowheads="1"/>
            </p:cNvSpPr>
            <p:nvPr/>
          </p:nvSpPr>
          <p:spPr bwMode="auto">
            <a:xfrm>
              <a:off x="3448050" y="5133975"/>
              <a:ext cx="990600" cy="395288"/>
            </a:xfrm>
            <a:prstGeom prst="rect">
              <a:avLst/>
            </a:prstGeom>
            <a:gradFill rotWithShape="0">
              <a:gsLst>
                <a:gs pos="0">
                  <a:srgbClr val="7676C8"/>
                </a:gs>
                <a:gs pos="100000">
                  <a:srgbClr val="000099"/>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rgbClr val="FFFFFF"/>
                  </a:solidFill>
                  <a:latin typeface="Calibri" panose="020F0502020204030204" pitchFamily="34" charset="0"/>
                </a:rPr>
                <a:t>网络</a:t>
              </a:r>
              <a:endParaRPr lang="en-US" altLang="zh-CN" sz="1200" b="1">
                <a:solidFill>
                  <a:srgbClr val="FFFFFF"/>
                </a:solidFill>
                <a:latin typeface="Calibri" panose="020F0502020204030204" pitchFamily="34" charset="0"/>
              </a:endParaRPr>
            </a:p>
          </p:txBody>
        </p:sp>
        <p:sp>
          <p:nvSpPr>
            <p:cNvPr id="30" name="Rectangle 10">
              <a:extLst>
                <a:ext uri="{FF2B5EF4-FFF2-40B4-BE49-F238E27FC236}">
                  <a16:creationId xmlns:a16="http://schemas.microsoft.com/office/drawing/2014/main" xmlns="" id="{CB65FBE4-01C2-4F48-A55F-7EC506F42C06}"/>
                </a:ext>
              </a:extLst>
            </p:cNvPr>
            <p:cNvSpPr>
              <a:spLocks noChangeArrowheads="1"/>
            </p:cNvSpPr>
            <p:nvPr/>
          </p:nvSpPr>
          <p:spPr bwMode="auto">
            <a:xfrm>
              <a:off x="6100763" y="5133975"/>
              <a:ext cx="990600" cy="395288"/>
            </a:xfrm>
            <a:prstGeom prst="rect">
              <a:avLst/>
            </a:prstGeom>
            <a:gradFill rotWithShape="0">
              <a:gsLst>
                <a:gs pos="0">
                  <a:srgbClr val="7676C8"/>
                </a:gs>
                <a:gs pos="100000">
                  <a:srgbClr val="000099"/>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rgbClr val="FFFFFF"/>
                  </a:solidFill>
                  <a:latin typeface="Calibri" panose="020F0502020204030204" pitchFamily="34" charset="0"/>
                </a:rPr>
                <a:t>存储</a:t>
              </a:r>
              <a:endParaRPr lang="en-US" altLang="zh-CN" sz="1200" b="1">
                <a:solidFill>
                  <a:srgbClr val="FFFFFF"/>
                </a:solidFill>
                <a:latin typeface="Calibri" panose="020F0502020204030204" pitchFamily="34" charset="0"/>
              </a:endParaRPr>
            </a:p>
          </p:txBody>
        </p:sp>
        <p:sp>
          <p:nvSpPr>
            <p:cNvPr id="31" name="Rectangle 11">
              <a:extLst>
                <a:ext uri="{FF2B5EF4-FFF2-40B4-BE49-F238E27FC236}">
                  <a16:creationId xmlns:a16="http://schemas.microsoft.com/office/drawing/2014/main" xmlns="" id="{322B3CED-B9E2-4478-83BB-5A30538242DC}"/>
                </a:ext>
              </a:extLst>
            </p:cNvPr>
            <p:cNvSpPr>
              <a:spLocks noChangeArrowheads="1"/>
            </p:cNvSpPr>
            <p:nvPr/>
          </p:nvSpPr>
          <p:spPr bwMode="auto">
            <a:xfrm>
              <a:off x="2438400" y="3271838"/>
              <a:ext cx="962025" cy="395287"/>
            </a:xfrm>
            <a:prstGeom prst="rect">
              <a:avLst/>
            </a:prstGeom>
            <a:gradFill rotWithShape="0">
              <a:gsLst>
                <a:gs pos="0">
                  <a:srgbClr val="B6C1D8"/>
                </a:gs>
                <a:gs pos="100000">
                  <a:srgbClr val="778CB7"/>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rgbClr val="FFFFFF"/>
                  </a:solidFill>
                  <a:latin typeface="Calibri" panose="020F0502020204030204" pitchFamily="34" charset="0"/>
                </a:rPr>
                <a:t>中间件</a:t>
              </a:r>
              <a:endParaRPr lang="en-US" altLang="zh-CN" sz="1200" b="1">
                <a:solidFill>
                  <a:srgbClr val="FFFFFF"/>
                </a:solidFill>
                <a:latin typeface="Calibri" panose="020F0502020204030204" pitchFamily="34" charset="0"/>
              </a:endParaRPr>
            </a:p>
          </p:txBody>
        </p:sp>
        <p:sp>
          <p:nvSpPr>
            <p:cNvPr id="32" name="Rectangle 12">
              <a:extLst>
                <a:ext uri="{FF2B5EF4-FFF2-40B4-BE49-F238E27FC236}">
                  <a16:creationId xmlns:a16="http://schemas.microsoft.com/office/drawing/2014/main" xmlns="" id="{BDE9AB06-0C82-4E9F-A0E9-F87F0264F734}"/>
                </a:ext>
              </a:extLst>
            </p:cNvPr>
            <p:cNvSpPr>
              <a:spLocks noChangeArrowheads="1"/>
            </p:cNvSpPr>
            <p:nvPr/>
          </p:nvSpPr>
          <p:spPr bwMode="auto">
            <a:xfrm>
              <a:off x="3201988" y="1485900"/>
              <a:ext cx="1295400" cy="395288"/>
            </a:xfrm>
            <a:prstGeom prst="rect">
              <a:avLst/>
            </a:prstGeom>
            <a:gradFill rotWithShape="0">
              <a:gsLst>
                <a:gs pos="0">
                  <a:srgbClr val="E1E4FE"/>
                </a:gs>
                <a:gs pos="100000">
                  <a:srgbClr val="C7CDFD"/>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rgbClr val="000099"/>
                  </a:solidFill>
                  <a:latin typeface="Calibri" panose="020F0502020204030204" pitchFamily="34" charset="0"/>
                </a:rPr>
                <a:t>协同合作</a:t>
              </a:r>
              <a:endParaRPr lang="en-US" altLang="zh-CN" sz="1200" b="1">
                <a:solidFill>
                  <a:srgbClr val="000099"/>
                </a:solidFill>
                <a:latin typeface="Calibri" panose="020F0502020204030204" pitchFamily="34" charset="0"/>
              </a:endParaRPr>
            </a:p>
          </p:txBody>
        </p:sp>
        <p:sp>
          <p:nvSpPr>
            <p:cNvPr id="33" name="Rectangle 13">
              <a:extLst>
                <a:ext uri="{FF2B5EF4-FFF2-40B4-BE49-F238E27FC236}">
                  <a16:creationId xmlns:a16="http://schemas.microsoft.com/office/drawing/2014/main" xmlns="" id="{F2D61248-F571-413D-991A-0BD11B848EE1}"/>
                </a:ext>
              </a:extLst>
            </p:cNvPr>
            <p:cNvSpPr>
              <a:spLocks noChangeArrowheads="1"/>
            </p:cNvSpPr>
            <p:nvPr/>
          </p:nvSpPr>
          <p:spPr bwMode="auto">
            <a:xfrm>
              <a:off x="2049463" y="1936750"/>
              <a:ext cx="1295400" cy="395288"/>
            </a:xfrm>
            <a:prstGeom prst="rect">
              <a:avLst/>
            </a:prstGeom>
            <a:gradFill rotWithShape="0">
              <a:gsLst>
                <a:gs pos="0">
                  <a:srgbClr val="E1E4FE"/>
                </a:gs>
                <a:gs pos="100000">
                  <a:srgbClr val="C7CDFD"/>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rgbClr val="000099"/>
                  </a:solidFill>
                  <a:latin typeface="Calibri" panose="020F0502020204030204" pitchFamily="34" charset="0"/>
                </a:rPr>
                <a:t>业务流程</a:t>
              </a:r>
              <a:endParaRPr lang="en-US" altLang="zh-CN" sz="1200" b="1">
                <a:solidFill>
                  <a:srgbClr val="000099"/>
                </a:solidFill>
                <a:latin typeface="Calibri" panose="020F0502020204030204" pitchFamily="34" charset="0"/>
              </a:endParaRPr>
            </a:p>
          </p:txBody>
        </p:sp>
        <p:sp>
          <p:nvSpPr>
            <p:cNvPr id="34" name="Rectangle 14">
              <a:extLst>
                <a:ext uri="{FF2B5EF4-FFF2-40B4-BE49-F238E27FC236}">
                  <a16:creationId xmlns:a16="http://schemas.microsoft.com/office/drawing/2014/main" xmlns="" id="{F4B2332C-BBD7-4845-BFAE-BFD201165565}"/>
                </a:ext>
              </a:extLst>
            </p:cNvPr>
            <p:cNvSpPr>
              <a:spLocks noChangeArrowheads="1"/>
            </p:cNvSpPr>
            <p:nvPr/>
          </p:nvSpPr>
          <p:spPr bwMode="auto">
            <a:xfrm>
              <a:off x="5795963" y="1485900"/>
              <a:ext cx="1295400" cy="395288"/>
            </a:xfrm>
            <a:prstGeom prst="rect">
              <a:avLst/>
            </a:prstGeom>
            <a:gradFill rotWithShape="0">
              <a:gsLst>
                <a:gs pos="0">
                  <a:srgbClr val="E1E4FE"/>
                </a:gs>
                <a:gs pos="100000">
                  <a:srgbClr val="C7CDFD"/>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solidFill>
                    <a:srgbClr val="000099"/>
                  </a:solidFill>
                  <a:latin typeface="Calibri" panose="020F0502020204030204" pitchFamily="34" charset="0"/>
                </a:rPr>
                <a:t>CRM/ERP/HR</a:t>
              </a:r>
            </a:p>
          </p:txBody>
        </p:sp>
        <p:sp>
          <p:nvSpPr>
            <p:cNvPr id="35" name="Rectangle 15">
              <a:extLst>
                <a:ext uri="{FF2B5EF4-FFF2-40B4-BE49-F238E27FC236}">
                  <a16:creationId xmlns:a16="http://schemas.microsoft.com/office/drawing/2014/main" xmlns="" id="{85BDEECB-93BD-4F34-914F-F8EF92610465}"/>
                </a:ext>
              </a:extLst>
            </p:cNvPr>
            <p:cNvSpPr>
              <a:spLocks noChangeArrowheads="1"/>
            </p:cNvSpPr>
            <p:nvPr/>
          </p:nvSpPr>
          <p:spPr bwMode="auto">
            <a:xfrm>
              <a:off x="4425950" y="1936750"/>
              <a:ext cx="1295400" cy="395288"/>
            </a:xfrm>
            <a:prstGeom prst="rect">
              <a:avLst/>
            </a:prstGeom>
            <a:gradFill rotWithShape="0">
              <a:gsLst>
                <a:gs pos="0">
                  <a:srgbClr val="E1E4FE"/>
                </a:gs>
                <a:gs pos="100000">
                  <a:srgbClr val="C7CDFD"/>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rgbClr val="000099"/>
                  </a:solidFill>
                  <a:latin typeface="Calibri" panose="020F0502020204030204" pitchFamily="34" charset="0"/>
                </a:rPr>
                <a:t>行业应用</a:t>
              </a:r>
              <a:endParaRPr lang="en-US" altLang="zh-CN" sz="1200" b="1">
                <a:solidFill>
                  <a:srgbClr val="000099"/>
                </a:solidFill>
                <a:latin typeface="Calibri" panose="020F0502020204030204" pitchFamily="34" charset="0"/>
              </a:endParaRPr>
            </a:p>
          </p:txBody>
        </p:sp>
        <p:sp>
          <p:nvSpPr>
            <p:cNvPr id="36" name="Rectangle 16">
              <a:extLst>
                <a:ext uri="{FF2B5EF4-FFF2-40B4-BE49-F238E27FC236}">
                  <a16:creationId xmlns:a16="http://schemas.microsoft.com/office/drawing/2014/main" xmlns="" id="{BA5BD9B0-F472-4A33-905E-3F719C5283E9}"/>
                </a:ext>
              </a:extLst>
            </p:cNvPr>
            <p:cNvSpPr>
              <a:spLocks noChangeArrowheads="1"/>
            </p:cNvSpPr>
            <p:nvPr/>
          </p:nvSpPr>
          <p:spPr bwMode="auto">
            <a:xfrm>
              <a:off x="4757738" y="5133975"/>
              <a:ext cx="1023937" cy="395288"/>
            </a:xfrm>
            <a:prstGeom prst="rect">
              <a:avLst/>
            </a:prstGeom>
            <a:gradFill rotWithShape="0">
              <a:gsLst>
                <a:gs pos="0">
                  <a:srgbClr val="7676C8"/>
                </a:gs>
                <a:gs pos="100000">
                  <a:srgbClr val="000099"/>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solidFill>
                    <a:srgbClr val="FFFFFF"/>
                  </a:solidFill>
                  <a:latin typeface="Calibri" panose="020F0502020204030204" pitchFamily="34" charset="0"/>
                </a:rPr>
                <a:t>数据中心</a:t>
              </a:r>
              <a:r>
                <a:rPr lang="en-US" altLang="zh-CN" sz="1200" b="1" dirty="0">
                  <a:solidFill>
                    <a:srgbClr val="FFFFFF"/>
                  </a:solidFill>
                  <a:latin typeface="Calibri" panose="020F0502020204030204" pitchFamily="34" charset="0"/>
                </a:rPr>
                <a:t>Fabric</a:t>
              </a:r>
            </a:p>
          </p:txBody>
        </p:sp>
        <p:sp>
          <p:nvSpPr>
            <p:cNvPr id="37" name="Rectangle 17">
              <a:extLst>
                <a:ext uri="{FF2B5EF4-FFF2-40B4-BE49-F238E27FC236}">
                  <a16:creationId xmlns:a16="http://schemas.microsoft.com/office/drawing/2014/main" xmlns="" id="{0373696C-56D0-4224-9267-16863F9386C9}"/>
                </a:ext>
              </a:extLst>
            </p:cNvPr>
            <p:cNvSpPr>
              <a:spLocks noChangeArrowheads="1"/>
            </p:cNvSpPr>
            <p:nvPr/>
          </p:nvSpPr>
          <p:spPr bwMode="auto">
            <a:xfrm>
              <a:off x="1881188" y="5627688"/>
              <a:ext cx="4800600" cy="395287"/>
            </a:xfrm>
            <a:prstGeom prst="rect">
              <a:avLst/>
            </a:prstGeom>
            <a:gradFill rotWithShape="0">
              <a:gsLst>
                <a:gs pos="0">
                  <a:srgbClr val="7676C8"/>
                </a:gs>
                <a:gs pos="100000">
                  <a:srgbClr val="000099"/>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solidFill>
                    <a:srgbClr val="FFFFFF"/>
                  </a:solidFill>
                  <a:latin typeface="Calibri" panose="020F0502020204030204" pitchFamily="34" charset="0"/>
                </a:rPr>
                <a:t>共享的虚拟化的</a:t>
              </a:r>
              <a:r>
                <a:rPr lang="en-US" altLang="zh-CN" sz="1200" b="1" dirty="0">
                  <a:solidFill>
                    <a:srgbClr val="FFFFFF"/>
                  </a:solidFill>
                  <a:latin typeface="Calibri" panose="020F0502020204030204" pitchFamily="34" charset="0"/>
                </a:rPr>
                <a:t>, </a:t>
              </a:r>
              <a:r>
                <a:rPr lang="zh-CN" altLang="en-US" sz="1200" b="1" dirty="0">
                  <a:solidFill>
                    <a:srgbClr val="FFFFFF"/>
                  </a:solidFill>
                  <a:latin typeface="Calibri" panose="020F0502020204030204" pitchFamily="34" charset="0"/>
                </a:rPr>
                <a:t>动态部属</a:t>
              </a:r>
              <a:endParaRPr lang="en-US" altLang="zh-CN" sz="1200" b="1" dirty="0">
                <a:solidFill>
                  <a:srgbClr val="FFFFFF"/>
                </a:solidFill>
                <a:latin typeface="Calibri" panose="020F0502020204030204" pitchFamily="34" charset="0"/>
              </a:endParaRPr>
            </a:p>
          </p:txBody>
        </p:sp>
        <p:sp>
          <p:nvSpPr>
            <p:cNvPr id="38" name="Rectangle 18">
              <a:extLst>
                <a:ext uri="{FF2B5EF4-FFF2-40B4-BE49-F238E27FC236}">
                  <a16:creationId xmlns:a16="http://schemas.microsoft.com/office/drawing/2014/main" xmlns="" id="{9E54738C-5AB5-472F-969D-3B32BE8801AB}"/>
                </a:ext>
              </a:extLst>
            </p:cNvPr>
            <p:cNvSpPr>
              <a:spLocks noChangeArrowheads="1"/>
            </p:cNvSpPr>
            <p:nvPr/>
          </p:nvSpPr>
          <p:spPr bwMode="auto">
            <a:xfrm>
              <a:off x="2654300" y="3783013"/>
              <a:ext cx="1114425" cy="395287"/>
            </a:xfrm>
            <a:prstGeom prst="rect">
              <a:avLst/>
            </a:prstGeom>
            <a:gradFill rotWithShape="0">
              <a:gsLst>
                <a:gs pos="0">
                  <a:srgbClr val="B6C1D8"/>
                </a:gs>
                <a:gs pos="100000">
                  <a:srgbClr val="778CB7"/>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rgbClr val="FFFFFF"/>
                  </a:solidFill>
                  <a:latin typeface="Calibri" panose="020F0502020204030204" pitchFamily="34" charset="0"/>
                </a:rPr>
                <a:t>数据库</a:t>
              </a:r>
              <a:endParaRPr lang="en-US" altLang="zh-CN" sz="1200" b="1">
                <a:solidFill>
                  <a:srgbClr val="FFFFFF"/>
                </a:solidFill>
                <a:latin typeface="Calibri" panose="020F0502020204030204" pitchFamily="34" charset="0"/>
              </a:endParaRPr>
            </a:p>
          </p:txBody>
        </p:sp>
        <p:sp>
          <p:nvSpPr>
            <p:cNvPr id="39" name="Rectangle 19">
              <a:extLst>
                <a:ext uri="{FF2B5EF4-FFF2-40B4-BE49-F238E27FC236}">
                  <a16:creationId xmlns:a16="http://schemas.microsoft.com/office/drawing/2014/main" xmlns="" id="{983ED760-90A7-48A8-9164-474E9442197F}"/>
                </a:ext>
              </a:extLst>
            </p:cNvPr>
            <p:cNvSpPr>
              <a:spLocks noChangeArrowheads="1"/>
            </p:cNvSpPr>
            <p:nvPr/>
          </p:nvSpPr>
          <p:spPr bwMode="auto">
            <a:xfrm>
              <a:off x="3733800" y="3271838"/>
              <a:ext cx="2016125" cy="395287"/>
            </a:xfrm>
            <a:prstGeom prst="rect">
              <a:avLst/>
            </a:prstGeom>
            <a:gradFill rotWithShape="0">
              <a:gsLst>
                <a:gs pos="0">
                  <a:srgbClr val="B6C1D8"/>
                </a:gs>
                <a:gs pos="100000">
                  <a:srgbClr val="778CB7"/>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solidFill>
                    <a:srgbClr val="FFFFFF"/>
                  </a:solidFill>
                  <a:latin typeface="Calibri" panose="020F0502020204030204" pitchFamily="34" charset="0"/>
                </a:rPr>
                <a:t>Web 2.0 </a:t>
              </a:r>
              <a:r>
                <a:rPr lang="zh-CN" altLang="en-US" sz="1200" b="1">
                  <a:solidFill>
                    <a:srgbClr val="FFFFFF"/>
                  </a:solidFill>
                  <a:latin typeface="Calibri" panose="020F0502020204030204" pitchFamily="34" charset="0"/>
                </a:rPr>
                <a:t>应用运行环境</a:t>
              </a:r>
              <a:endParaRPr lang="en-US" altLang="zh-CN" sz="1200" b="1">
                <a:solidFill>
                  <a:srgbClr val="FFFFFF"/>
                </a:solidFill>
                <a:latin typeface="Calibri" panose="020F0502020204030204" pitchFamily="34" charset="0"/>
              </a:endParaRPr>
            </a:p>
          </p:txBody>
        </p:sp>
        <p:sp>
          <p:nvSpPr>
            <p:cNvPr id="40" name="Rectangle 20">
              <a:extLst>
                <a:ext uri="{FF2B5EF4-FFF2-40B4-BE49-F238E27FC236}">
                  <a16:creationId xmlns:a16="http://schemas.microsoft.com/office/drawing/2014/main" xmlns="" id="{9388186E-B0DE-4C1B-ADF9-0D69B5773A8F}"/>
                </a:ext>
              </a:extLst>
            </p:cNvPr>
            <p:cNvSpPr>
              <a:spLocks noChangeArrowheads="1"/>
            </p:cNvSpPr>
            <p:nvPr/>
          </p:nvSpPr>
          <p:spPr bwMode="auto">
            <a:xfrm>
              <a:off x="6121400" y="3271838"/>
              <a:ext cx="962025" cy="395287"/>
            </a:xfrm>
            <a:prstGeom prst="rect">
              <a:avLst/>
            </a:prstGeom>
            <a:gradFill rotWithShape="0">
              <a:gsLst>
                <a:gs pos="0">
                  <a:srgbClr val="B6C1D8"/>
                </a:gs>
                <a:gs pos="100000">
                  <a:srgbClr val="778CB7"/>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solidFill>
                    <a:srgbClr val="FFFFFF"/>
                  </a:solidFill>
                  <a:latin typeface="Calibri" panose="020F0502020204030204" pitchFamily="34" charset="0"/>
                </a:rPr>
                <a:t>Java</a:t>
              </a:r>
            </a:p>
            <a:p>
              <a:pPr eaLnBrk="1" hangingPunct="1"/>
              <a:r>
                <a:rPr lang="zh-CN" altLang="en-US" sz="1200" b="1">
                  <a:solidFill>
                    <a:srgbClr val="FFFFFF"/>
                  </a:solidFill>
                  <a:latin typeface="Calibri" panose="020F0502020204030204" pitchFamily="34" charset="0"/>
                </a:rPr>
                <a:t>运行环境</a:t>
              </a:r>
              <a:endParaRPr lang="en-US" altLang="zh-CN" sz="1200" b="1">
                <a:solidFill>
                  <a:srgbClr val="FFFFFF"/>
                </a:solidFill>
                <a:latin typeface="Calibri" panose="020F0502020204030204" pitchFamily="34" charset="0"/>
              </a:endParaRPr>
            </a:p>
          </p:txBody>
        </p:sp>
        <p:sp>
          <p:nvSpPr>
            <p:cNvPr id="41" name="Rectangle 21">
              <a:extLst>
                <a:ext uri="{FF2B5EF4-FFF2-40B4-BE49-F238E27FC236}">
                  <a16:creationId xmlns:a16="http://schemas.microsoft.com/office/drawing/2014/main" xmlns="" id="{A0047B4B-7CEB-42A1-9F55-B356367BAC27}"/>
                </a:ext>
              </a:extLst>
            </p:cNvPr>
            <p:cNvSpPr>
              <a:spLocks noChangeArrowheads="1"/>
            </p:cNvSpPr>
            <p:nvPr/>
          </p:nvSpPr>
          <p:spPr bwMode="auto">
            <a:xfrm>
              <a:off x="4649788" y="3783013"/>
              <a:ext cx="1114425" cy="395287"/>
            </a:xfrm>
            <a:prstGeom prst="rect">
              <a:avLst/>
            </a:prstGeom>
            <a:gradFill rotWithShape="0">
              <a:gsLst>
                <a:gs pos="0">
                  <a:srgbClr val="B6C1D8"/>
                </a:gs>
                <a:gs pos="100000">
                  <a:srgbClr val="778CB7"/>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solidFill>
                    <a:srgbClr val="FFFFFF"/>
                  </a:solidFill>
                  <a:latin typeface="Calibri" panose="020F0502020204030204" pitchFamily="34" charset="0"/>
                </a:rPr>
                <a:t>开发工具</a:t>
              </a:r>
              <a:endParaRPr lang="en-US" altLang="zh-CN" sz="1200" b="1" dirty="0">
                <a:solidFill>
                  <a:srgbClr val="FFFFFF"/>
                </a:solidFill>
                <a:latin typeface="Calibri" panose="020F0502020204030204" pitchFamily="34" charset="0"/>
              </a:endParaRPr>
            </a:p>
          </p:txBody>
        </p:sp>
        <p:pic>
          <p:nvPicPr>
            <p:cNvPr id="42" name="Picture 23">
              <a:extLst>
                <a:ext uri="{FF2B5EF4-FFF2-40B4-BE49-F238E27FC236}">
                  <a16:creationId xmlns:a16="http://schemas.microsoft.com/office/drawing/2014/main" xmlns="" id="{CAE20587-F3DA-46A2-80DB-315EB8D64AC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99038" y="3424238"/>
              <a:ext cx="11112" cy="11112"/>
            </a:xfrm>
            <a:prstGeom prst="rect">
              <a:avLst/>
            </a:prstGeom>
            <a:gradFill rotWithShape="0">
              <a:gsLst>
                <a:gs pos="0">
                  <a:srgbClr val="B6C1D8"/>
                </a:gs>
                <a:gs pos="100000">
                  <a:srgbClr val="778CB7"/>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43" name="Picture 24">
              <a:extLst>
                <a:ext uri="{FF2B5EF4-FFF2-40B4-BE49-F238E27FC236}">
                  <a16:creationId xmlns:a16="http://schemas.microsoft.com/office/drawing/2014/main" xmlns="" id="{993CDA57-FCCE-459B-A058-ED4F0ADB07B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99038" y="3424238"/>
              <a:ext cx="11112" cy="11112"/>
            </a:xfrm>
            <a:prstGeom prst="rect">
              <a:avLst/>
            </a:prstGeom>
            <a:gradFill rotWithShape="0">
              <a:gsLst>
                <a:gs pos="0">
                  <a:srgbClr val="B6C1D8"/>
                </a:gs>
                <a:gs pos="100000">
                  <a:srgbClr val="778CB7"/>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44" name="Picture 25">
              <a:extLst>
                <a:ext uri="{FF2B5EF4-FFF2-40B4-BE49-F238E27FC236}">
                  <a16:creationId xmlns:a16="http://schemas.microsoft.com/office/drawing/2014/main" xmlns="" id="{82621162-2F1D-46CD-8FF0-8AD78FB9C3F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99038" y="3424238"/>
              <a:ext cx="11112" cy="11112"/>
            </a:xfrm>
            <a:prstGeom prst="rect">
              <a:avLst/>
            </a:prstGeom>
            <a:gradFill rotWithShape="0">
              <a:gsLst>
                <a:gs pos="0">
                  <a:srgbClr val="B6C1D8"/>
                </a:gs>
                <a:gs pos="100000">
                  <a:srgbClr val="778CB7"/>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45" name="Picture 26">
              <a:extLst>
                <a:ext uri="{FF2B5EF4-FFF2-40B4-BE49-F238E27FC236}">
                  <a16:creationId xmlns:a16="http://schemas.microsoft.com/office/drawing/2014/main" xmlns="" id="{DB821281-7B47-40B9-AE43-52CB9268BBD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99038" y="3424238"/>
              <a:ext cx="11112" cy="11112"/>
            </a:xfrm>
            <a:prstGeom prst="rect">
              <a:avLst/>
            </a:prstGeom>
            <a:gradFill rotWithShape="0">
              <a:gsLst>
                <a:gs pos="0">
                  <a:srgbClr val="B6C1D8"/>
                </a:gs>
                <a:gs pos="100000">
                  <a:srgbClr val="778CB7"/>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pic>
      </p:grpSp>
      <p:sp>
        <p:nvSpPr>
          <p:cNvPr id="71" name="Text Box 33">
            <a:extLst>
              <a:ext uri="{FF2B5EF4-FFF2-40B4-BE49-F238E27FC236}">
                <a16:creationId xmlns:a16="http://schemas.microsoft.com/office/drawing/2014/main" xmlns="" id="{165D26C9-7D32-4CE2-827E-27951077C20B}"/>
              </a:ext>
            </a:extLst>
          </p:cNvPr>
          <p:cNvSpPr txBox="1">
            <a:spLocks noChangeArrowheads="1"/>
          </p:cNvSpPr>
          <p:nvPr/>
        </p:nvSpPr>
        <p:spPr bwMode="auto">
          <a:xfrm>
            <a:off x="7069694" y="863093"/>
            <a:ext cx="882650"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7889FB"/>
                </a:solidFill>
                <a:latin typeface="微软雅黑" panose="020B0503020204020204" pitchFamily="34" charset="-122"/>
                <a:ea typeface="微软雅黑" panose="020B0503020204020204" pitchFamily="34" charset="-122"/>
              </a:rPr>
              <a:t>举例</a:t>
            </a:r>
            <a:endParaRPr lang="de-DE" altLang="en-US" sz="2000" b="1" dirty="0">
              <a:solidFill>
                <a:srgbClr val="7889FB"/>
              </a:solidFill>
              <a:latin typeface="微软雅黑" panose="020B0503020204020204" pitchFamily="34" charset="-122"/>
              <a:ea typeface="微软雅黑" panose="020B0503020204020204" pitchFamily="34" charset="-122"/>
            </a:endParaRPr>
          </a:p>
        </p:txBody>
      </p:sp>
      <p:pic>
        <p:nvPicPr>
          <p:cNvPr id="72" name="Picture 27">
            <a:extLst>
              <a:ext uri="{FF2B5EF4-FFF2-40B4-BE49-F238E27FC236}">
                <a16:creationId xmlns:a16="http://schemas.microsoft.com/office/drawing/2014/main" xmlns="" id="{E8FA62EE-9199-4ACB-9654-A6DE4FF9F02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91197" y="1523059"/>
            <a:ext cx="792162"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Picture 28">
            <a:extLst>
              <a:ext uri="{FF2B5EF4-FFF2-40B4-BE49-F238E27FC236}">
                <a16:creationId xmlns:a16="http://schemas.microsoft.com/office/drawing/2014/main" xmlns="" id="{21ECEE95-3B96-45D0-B8A4-E8349648B85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444520" y="1523059"/>
            <a:ext cx="936625" cy="3488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 name="Picture 31">
            <a:extLst>
              <a:ext uri="{FF2B5EF4-FFF2-40B4-BE49-F238E27FC236}">
                <a16:creationId xmlns:a16="http://schemas.microsoft.com/office/drawing/2014/main" xmlns="" id="{32D5A4B5-9113-42DC-86A3-38630EF7EC4A}"/>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391197" y="2697410"/>
            <a:ext cx="792162"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5" name="AutoShape 32">
            <a:extLst>
              <a:ext uri="{FF2B5EF4-FFF2-40B4-BE49-F238E27FC236}">
                <a16:creationId xmlns:a16="http://schemas.microsoft.com/office/drawing/2014/main" xmlns="" id="{FA4671B9-B3F5-4AE5-8FF6-5FB4403254E7}"/>
              </a:ext>
            </a:extLst>
          </p:cNvPr>
          <p:cNvSpPr>
            <a:spLocks noChangeArrowheads="1"/>
          </p:cNvSpPr>
          <p:nvPr/>
        </p:nvSpPr>
        <p:spPr bwMode="auto">
          <a:xfrm>
            <a:off x="7383377" y="2538616"/>
            <a:ext cx="1199969" cy="921814"/>
          </a:xfrm>
          <a:prstGeom prst="roundRect">
            <a:avLst>
              <a:gd name="adj" fmla="val 16667"/>
            </a:avLst>
          </a:prstGeom>
          <a:solidFill>
            <a:srgbClr val="FFFFFF"/>
          </a:solidFill>
          <a:ln>
            <a:noFill/>
          </a:ln>
          <a:effectLst>
            <a:prstShdw prst="shdw17" dist="17961" dir="2700000">
              <a:srgbClr val="999999"/>
            </a:prstShdw>
          </a:effectLst>
          <a:extLst>
            <a:ext uri="{91240B29-F687-4F45-9708-019B960494DF}">
              <a14:hiddenLine xmlns:a14="http://schemas.microsoft.com/office/drawing/2010/main" xmlns="" w="9525">
                <a:solidFill>
                  <a:srgbClr val="000000"/>
                </a:solidFill>
                <a:round/>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latin typeface="微软雅黑" panose="020B0503020204020204" pitchFamily="34" charset="-122"/>
                <a:ea typeface="微软雅黑" panose="020B0503020204020204" pitchFamily="34" charset="-122"/>
              </a:rPr>
              <a:t>Blue Cloud,</a:t>
            </a:r>
          </a:p>
          <a:p>
            <a:pPr eaLnBrk="1" hangingPunct="1"/>
            <a:r>
              <a:rPr lang="en-US" altLang="zh-CN" sz="1200" dirty="0" err="1">
                <a:latin typeface="微软雅黑" panose="020B0503020204020204" pitchFamily="34" charset="-122"/>
                <a:ea typeface="微软雅黑" panose="020B0503020204020204" pitchFamily="34" charset="-122"/>
              </a:rPr>
              <a:t>PureScale</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Appliication</a:t>
            </a:r>
            <a:r>
              <a:rPr lang="en-US" altLang="zh-CN" sz="1200" dirty="0">
                <a:latin typeface="微软雅黑" panose="020B0503020204020204" pitchFamily="34" charset="-122"/>
                <a:ea typeface="微软雅黑" panose="020B0503020204020204" pitchFamily="34" charset="-122"/>
              </a:rPr>
              <a:t> System</a:t>
            </a:r>
            <a:endParaRPr lang="de-DE" altLang="en-US" sz="1200" dirty="0">
              <a:latin typeface="微软雅黑" panose="020B0503020204020204" pitchFamily="34" charset="-122"/>
              <a:ea typeface="微软雅黑" panose="020B0503020204020204" pitchFamily="34" charset="-122"/>
            </a:endParaRPr>
          </a:p>
        </p:txBody>
      </p:sp>
      <p:pic>
        <p:nvPicPr>
          <p:cNvPr id="78" name="Picture 29">
            <a:extLst>
              <a:ext uri="{FF2B5EF4-FFF2-40B4-BE49-F238E27FC236}">
                <a16:creationId xmlns:a16="http://schemas.microsoft.com/office/drawing/2014/main" xmlns="" id="{BE9E1DE2-2D42-455E-B721-67ED83C7568C}"/>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391197" y="3900408"/>
            <a:ext cx="792162" cy="34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6" name="AutoShape 30">
            <a:extLst>
              <a:ext uri="{FF2B5EF4-FFF2-40B4-BE49-F238E27FC236}">
                <a16:creationId xmlns:a16="http://schemas.microsoft.com/office/drawing/2014/main" xmlns="" id="{769BE296-0281-4021-AF79-191E8F19CDF6}"/>
              </a:ext>
            </a:extLst>
          </p:cNvPr>
          <p:cNvSpPr>
            <a:spLocks noChangeArrowheads="1"/>
          </p:cNvSpPr>
          <p:nvPr/>
        </p:nvSpPr>
        <p:spPr bwMode="auto">
          <a:xfrm>
            <a:off x="7430228" y="3857782"/>
            <a:ext cx="1106266" cy="513191"/>
          </a:xfrm>
          <a:prstGeom prst="roundRect">
            <a:avLst>
              <a:gd name="adj" fmla="val 16667"/>
            </a:avLst>
          </a:prstGeom>
          <a:solidFill>
            <a:srgbClr val="FFFFFF"/>
          </a:solidFill>
          <a:ln>
            <a:noFill/>
          </a:ln>
          <a:effectLst>
            <a:prstShdw prst="shdw17" dist="17961" dir="2700000">
              <a:srgbClr val="999999"/>
            </a:prstShdw>
          </a:effectLst>
          <a:extLst>
            <a:ext uri="{91240B29-F687-4F45-9708-019B960494DF}">
              <a14:hiddenLine xmlns:a14="http://schemas.microsoft.com/office/drawing/2010/main" xmlns="" w="9525">
                <a:solidFill>
                  <a:srgbClr val="000000"/>
                </a:solidFill>
                <a:round/>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latin typeface="微软雅黑" panose="020B0503020204020204" pitchFamily="34" charset="-122"/>
                <a:ea typeface="微软雅黑" panose="020B0503020204020204" pitchFamily="34" charset="-122"/>
              </a:rPr>
              <a:t>Computing on Demand</a:t>
            </a:r>
            <a:endParaRPr lang="de-DE"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36266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内容占位符 2">
            <a:extLst>
              <a:ext uri="{FF2B5EF4-FFF2-40B4-BE49-F238E27FC236}">
                <a16:creationId xmlns:a16="http://schemas.microsoft.com/office/drawing/2014/main" xmlns="" id="{2D24A187-B8EC-4643-9120-9CA2218D5ED7}"/>
              </a:ext>
            </a:extLst>
          </p:cNvPr>
          <p:cNvSpPr txBox="1">
            <a:spLocks noChangeArrowheads="1"/>
          </p:cNvSpPr>
          <p:nvPr/>
        </p:nvSpPr>
        <p:spPr bwMode="auto">
          <a:xfrm>
            <a:off x="446408" y="693560"/>
            <a:ext cx="7573642"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	引入</a:t>
            </a:r>
            <a:r>
              <a:rPr lang="en-US" altLang="zh-CN" sz="1800" dirty="0">
                <a:solidFill>
                  <a:srgbClr val="FF0000"/>
                </a:solidFill>
                <a:latin typeface="微软雅黑" panose="020B0503020204020204" pitchFamily="34" charset="-122"/>
                <a:ea typeface="微软雅黑" panose="020B0503020204020204" pitchFamily="34" charset="-122"/>
              </a:rPr>
              <a:t>Hadoop</a:t>
            </a:r>
            <a:r>
              <a:rPr lang="zh-CN" altLang="en-US" sz="1800" dirty="0">
                <a:solidFill>
                  <a:srgbClr val="FF0000"/>
                </a:solidFill>
                <a:latin typeface="微软雅黑" panose="020B0503020204020204" pitchFamily="34" charset="-122"/>
                <a:ea typeface="微软雅黑" panose="020B0503020204020204" pitchFamily="34" charset="-122"/>
              </a:rPr>
              <a:t>框架：</a:t>
            </a:r>
            <a:r>
              <a:rPr lang="en-US" altLang="zh-CN" sz="1800" dirty="0">
                <a:solidFill>
                  <a:srgbClr val="FF0000"/>
                </a:solidFill>
                <a:latin typeface="微软雅黑" panose="020B0503020204020204" pitchFamily="34" charset="-122"/>
                <a:ea typeface="微软雅黑" panose="020B0503020204020204" pitchFamily="34" charset="-122"/>
              </a:rPr>
              <a:t>IBM </a:t>
            </a:r>
            <a:r>
              <a:rPr lang="en-US" altLang="zh-CN" sz="1800" dirty="0" err="1">
                <a:solidFill>
                  <a:srgbClr val="FF0000"/>
                </a:solidFill>
                <a:latin typeface="微软雅黑" panose="020B0503020204020204" pitchFamily="34" charset="-122"/>
                <a:ea typeface="微软雅黑" panose="020B0503020204020204" pitchFamily="34" charset="-122"/>
              </a:rPr>
              <a:t>InforSphere</a:t>
            </a:r>
            <a:r>
              <a:rPr lang="en-US" altLang="zh-CN" sz="1800" dirty="0">
                <a:solidFill>
                  <a:srgbClr val="FF0000"/>
                </a:solidFill>
                <a:latin typeface="微软雅黑" panose="020B0503020204020204" pitchFamily="34" charset="-122"/>
                <a:ea typeface="微软雅黑" panose="020B0503020204020204" pitchFamily="34" charset="-122"/>
              </a:rPr>
              <a:t> </a:t>
            </a:r>
            <a:r>
              <a:rPr lang="en-US" altLang="zh-CN" sz="1800" dirty="0" err="1">
                <a:solidFill>
                  <a:srgbClr val="FF0000"/>
                </a:solidFill>
                <a:latin typeface="微软雅黑" panose="020B0503020204020204" pitchFamily="34" charset="-122"/>
                <a:ea typeface="微软雅黑" panose="020B0503020204020204" pitchFamily="34" charset="-122"/>
              </a:rPr>
              <a:t>BigInsight</a:t>
            </a:r>
            <a:endParaRPr lang="zh-CN" altLang="en-US" sz="1800" dirty="0">
              <a:solidFill>
                <a:srgbClr val="FF0000"/>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xmlns="" id="{DC4F5FEB-5854-45DD-8058-8F37FC8490E8}"/>
              </a:ext>
            </a:extLst>
          </p:cNvPr>
          <p:cNvGrpSpPr/>
          <p:nvPr/>
        </p:nvGrpSpPr>
        <p:grpSpPr>
          <a:xfrm>
            <a:off x="956222" y="1084921"/>
            <a:ext cx="7366931" cy="3724022"/>
            <a:chOff x="0" y="511211"/>
            <a:chExt cx="8839200" cy="5626716"/>
          </a:xfrm>
        </p:grpSpPr>
        <p:cxnSp>
          <p:nvCxnSpPr>
            <p:cNvPr id="16" name="AutoShape 98">
              <a:extLst>
                <a:ext uri="{FF2B5EF4-FFF2-40B4-BE49-F238E27FC236}">
                  <a16:creationId xmlns:a16="http://schemas.microsoft.com/office/drawing/2014/main" xmlns="" id="{354D7BF1-ADF3-40A5-943D-98E112A1B93E}"/>
                </a:ext>
              </a:extLst>
            </p:cNvPr>
            <p:cNvCxnSpPr>
              <a:cxnSpLocks noChangeShapeType="1"/>
            </p:cNvCxnSpPr>
            <p:nvPr/>
          </p:nvCxnSpPr>
          <p:spPr bwMode="auto">
            <a:xfrm>
              <a:off x="2135188" y="685801"/>
              <a:ext cx="6348" cy="472439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17" name="TextBox 5">
              <a:extLst>
                <a:ext uri="{FF2B5EF4-FFF2-40B4-BE49-F238E27FC236}">
                  <a16:creationId xmlns:a16="http://schemas.microsoft.com/office/drawing/2014/main" xmlns="" id="{F67DCB88-3AE6-4804-A5D7-41ADAF371E05}"/>
                </a:ext>
              </a:extLst>
            </p:cNvPr>
            <p:cNvSpPr txBox="1">
              <a:spLocks noChangeArrowheads="1"/>
            </p:cNvSpPr>
            <p:nvPr/>
          </p:nvSpPr>
          <p:spPr bwMode="auto">
            <a:xfrm>
              <a:off x="0" y="762000"/>
              <a:ext cx="1981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业务系统数据源</a:t>
              </a:r>
            </a:p>
          </p:txBody>
        </p:sp>
        <p:sp>
          <p:nvSpPr>
            <p:cNvPr id="18" name="Text Box 4">
              <a:extLst>
                <a:ext uri="{FF2B5EF4-FFF2-40B4-BE49-F238E27FC236}">
                  <a16:creationId xmlns:a16="http://schemas.microsoft.com/office/drawing/2014/main" xmlns="" id="{5514104A-01FF-496F-95A8-D9307818F03C}"/>
                </a:ext>
              </a:extLst>
            </p:cNvPr>
            <p:cNvSpPr txBox="1">
              <a:spLocks noChangeArrowheads="1"/>
            </p:cNvSpPr>
            <p:nvPr/>
          </p:nvSpPr>
          <p:spPr bwMode="auto">
            <a:xfrm>
              <a:off x="1763394" y="1900295"/>
              <a:ext cx="990600" cy="838200"/>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b="1" dirty="0">
                  <a:solidFill>
                    <a:srgbClr val="FF0000"/>
                  </a:solidFill>
                  <a:latin typeface="微软雅黑" panose="020B0503020204020204" pitchFamily="34" charset="-122"/>
                  <a:ea typeface="微软雅黑" panose="020B0503020204020204" pitchFamily="34" charset="-122"/>
                </a:rPr>
                <a:t>增量实时装载</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全量</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非实时装载</a:t>
              </a:r>
            </a:p>
            <a:p>
              <a:pPr algn="just" eaLnBrk="1" hangingPunct="1"/>
              <a:endParaRPr lang="zh-CN" altLang="zh-CN" sz="1200" b="1" dirty="0">
                <a:solidFill>
                  <a:srgbClr val="FF0000"/>
                </a:solidFill>
                <a:latin typeface="微软雅黑" panose="020B0503020204020204" pitchFamily="34" charset="-122"/>
                <a:ea typeface="微软雅黑" panose="020B0503020204020204" pitchFamily="34" charset="-122"/>
              </a:endParaRPr>
            </a:p>
          </p:txBody>
        </p:sp>
        <p:sp>
          <p:nvSpPr>
            <p:cNvPr id="19" name="TextBox 10">
              <a:extLst>
                <a:ext uri="{FF2B5EF4-FFF2-40B4-BE49-F238E27FC236}">
                  <a16:creationId xmlns:a16="http://schemas.microsoft.com/office/drawing/2014/main" xmlns="" id="{84039847-8882-47A1-BDEA-101FB6E7C49C}"/>
                </a:ext>
              </a:extLst>
            </p:cNvPr>
            <p:cNvSpPr txBox="1"/>
            <p:nvPr/>
          </p:nvSpPr>
          <p:spPr>
            <a:xfrm>
              <a:off x="2422085" y="511211"/>
              <a:ext cx="3082220" cy="883551"/>
            </a:xfrm>
            <a:prstGeom prst="rect">
              <a:avLst/>
            </a:prstGeom>
            <a:noFill/>
          </p:spPr>
          <p:txBody>
            <a:bodyPr wrap="square">
              <a:spAutoFit/>
            </a:bodyPr>
            <a:lstStyle/>
            <a:p>
              <a:pPr>
                <a:defRPr/>
              </a:pPr>
              <a:r>
                <a:rPr lang="en-US" altLang="zh-CN" sz="1600" b="1" dirty="0" err="1">
                  <a:latin typeface="微软雅黑" pitchFamily="34" charset="-122"/>
                  <a:ea typeface="微软雅黑" pitchFamily="34" charset="-122"/>
                </a:rPr>
                <a:t>Hadoop</a:t>
              </a:r>
              <a:r>
                <a:rPr lang="zh-CN" altLang="en-US" sz="1600" b="1" dirty="0">
                  <a:latin typeface="微软雅黑" pitchFamily="34" charset="-122"/>
                  <a:ea typeface="微软雅黑" pitchFamily="34" charset="-122"/>
                </a:rPr>
                <a:t>集群</a:t>
              </a:r>
              <a:r>
                <a:rPr lang="en-US" altLang="zh-CN" sz="1600" b="1" dirty="0">
                  <a:latin typeface="微软雅黑" pitchFamily="34" charset="-122"/>
                  <a:ea typeface="微软雅黑" pitchFamily="34" charset="-122"/>
                </a:rPr>
                <a:t>:</a:t>
              </a:r>
              <a:r>
                <a:rPr lang="en-US" altLang="zh-CN" sz="1600" b="1" kern="0" dirty="0">
                  <a:latin typeface="微软雅黑" pitchFamily="34" charset="-122"/>
                  <a:ea typeface="微软雅黑" pitchFamily="34" charset="-122"/>
                </a:rPr>
                <a:t> IBM </a:t>
              </a:r>
              <a:r>
                <a:rPr lang="en-US" altLang="zh-CN" sz="1600" b="1" kern="0" dirty="0" err="1">
                  <a:latin typeface="微软雅黑" pitchFamily="34" charset="-122"/>
                  <a:ea typeface="微软雅黑" pitchFamily="34" charset="-122"/>
                </a:rPr>
                <a:t>InforSphere</a:t>
              </a:r>
              <a:r>
                <a:rPr lang="en-US" altLang="zh-CN" sz="1600" b="1" kern="0" dirty="0">
                  <a:latin typeface="微软雅黑" pitchFamily="34" charset="-122"/>
                  <a:ea typeface="微软雅黑" pitchFamily="34" charset="-122"/>
                </a:rPr>
                <a:t> </a:t>
              </a:r>
              <a:r>
                <a:rPr lang="en-US" altLang="zh-CN" sz="1600" b="1" kern="0" dirty="0" err="1">
                  <a:latin typeface="微软雅黑" pitchFamily="34" charset="-122"/>
                  <a:ea typeface="微软雅黑" pitchFamily="34" charset="-122"/>
                </a:rPr>
                <a:t>BigInsight</a:t>
              </a:r>
              <a:endParaRPr lang="zh-CN" altLang="en-US" sz="1600" b="1" dirty="0">
                <a:latin typeface="微软雅黑" pitchFamily="34" charset="-122"/>
                <a:ea typeface="微软雅黑" pitchFamily="34" charset="-122"/>
              </a:endParaRPr>
            </a:p>
          </p:txBody>
        </p:sp>
        <p:sp>
          <p:nvSpPr>
            <p:cNvPr id="20" name="右箭头 11">
              <a:extLst>
                <a:ext uri="{FF2B5EF4-FFF2-40B4-BE49-F238E27FC236}">
                  <a16:creationId xmlns:a16="http://schemas.microsoft.com/office/drawing/2014/main" xmlns="" id="{DAD77658-CAB8-4EED-80C9-EC0E13FF0D36}"/>
                </a:ext>
              </a:extLst>
            </p:cNvPr>
            <p:cNvSpPr/>
            <p:nvPr/>
          </p:nvSpPr>
          <p:spPr bwMode="auto">
            <a:xfrm>
              <a:off x="1752600" y="3048000"/>
              <a:ext cx="1143000" cy="152400"/>
            </a:xfrm>
            <a:prstGeom prst="rightArrow">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cxnSp>
          <p:nvCxnSpPr>
            <p:cNvPr id="21" name="AutoShape 98">
              <a:extLst>
                <a:ext uri="{FF2B5EF4-FFF2-40B4-BE49-F238E27FC236}">
                  <a16:creationId xmlns:a16="http://schemas.microsoft.com/office/drawing/2014/main" xmlns="" id="{86C514D4-BF04-4DA7-B755-EF61491A2D2B}"/>
                </a:ext>
              </a:extLst>
            </p:cNvPr>
            <p:cNvCxnSpPr>
              <a:cxnSpLocks noChangeShapeType="1"/>
            </p:cNvCxnSpPr>
            <p:nvPr/>
          </p:nvCxnSpPr>
          <p:spPr bwMode="auto">
            <a:xfrm rot="5400000">
              <a:off x="2897187" y="3198813"/>
              <a:ext cx="5027613" cy="158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2" name="TextBox 15">
              <a:extLst>
                <a:ext uri="{FF2B5EF4-FFF2-40B4-BE49-F238E27FC236}">
                  <a16:creationId xmlns:a16="http://schemas.microsoft.com/office/drawing/2014/main" xmlns="" id="{3BE89533-B3F1-4C01-BDAD-DBEF8C20F4FC}"/>
                </a:ext>
              </a:extLst>
            </p:cNvPr>
            <p:cNvSpPr txBox="1">
              <a:spLocks noChangeArrowheads="1"/>
            </p:cNvSpPr>
            <p:nvPr/>
          </p:nvSpPr>
          <p:spPr bwMode="auto">
            <a:xfrm>
              <a:off x="6096000" y="762000"/>
              <a:ext cx="2362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a:latin typeface="微软雅黑" panose="020B0503020204020204" pitchFamily="34" charset="-122"/>
                <a:ea typeface="微软雅黑" panose="020B0503020204020204" pitchFamily="34" charset="-122"/>
              </a:endParaRPr>
            </a:p>
          </p:txBody>
        </p:sp>
        <p:sp>
          <p:nvSpPr>
            <p:cNvPr id="23" name="TextBox 16">
              <a:extLst>
                <a:ext uri="{FF2B5EF4-FFF2-40B4-BE49-F238E27FC236}">
                  <a16:creationId xmlns:a16="http://schemas.microsoft.com/office/drawing/2014/main" xmlns="" id="{425E53F4-7460-4A01-BC87-1BA5B5A709E4}"/>
                </a:ext>
              </a:extLst>
            </p:cNvPr>
            <p:cNvSpPr txBox="1">
              <a:spLocks noChangeArrowheads="1"/>
            </p:cNvSpPr>
            <p:nvPr/>
          </p:nvSpPr>
          <p:spPr bwMode="auto">
            <a:xfrm>
              <a:off x="6096000" y="614380"/>
              <a:ext cx="27432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rPr>
                <a:t>           计算结果</a:t>
              </a:r>
            </a:p>
          </p:txBody>
        </p:sp>
        <p:sp>
          <p:nvSpPr>
            <p:cNvPr id="24" name="右箭头 20">
              <a:extLst>
                <a:ext uri="{FF2B5EF4-FFF2-40B4-BE49-F238E27FC236}">
                  <a16:creationId xmlns:a16="http://schemas.microsoft.com/office/drawing/2014/main" xmlns="" id="{C9D802AF-972A-4500-A583-140760E48A9D}"/>
                </a:ext>
              </a:extLst>
            </p:cNvPr>
            <p:cNvSpPr/>
            <p:nvPr/>
          </p:nvSpPr>
          <p:spPr bwMode="auto">
            <a:xfrm>
              <a:off x="5105400" y="2895600"/>
              <a:ext cx="1295400" cy="152400"/>
            </a:xfrm>
            <a:prstGeom prst="rightArrow">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sp>
          <p:nvSpPr>
            <p:cNvPr id="25" name="Text Box 4">
              <a:extLst>
                <a:ext uri="{FF2B5EF4-FFF2-40B4-BE49-F238E27FC236}">
                  <a16:creationId xmlns:a16="http://schemas.microsoft.com/office/drawing/2014/main" xmlns="" id="{95337931-F410-47B4-AE75-20F2F9E7FE94}"/>
                </a:ext>
              </a:extLst>
            </p:cNvPr>
            <p:cNvSpPr txBox="1">
              <a:spLocks noChangeArrowheads="1"/>
            </p:cNvSpPr>
            <p:nvPr/>
          </p:nvSpPr>
          <p:spPr bwMode="auto">
            <a:xfrm>
              <a:off x="5334000" y="2590800"/>
              <a:ext cx="990600" cy="228600"/>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b="1" dirty="0">
                  <a:solidFill>
                    <a:srgbClr val="FF0000"/>
                  </a:solidFill>
                  <a:latin typeface="微软雅黑" panose="020B0503020204020204" pitchFamily="34" charset="-122"/>
                  <a:ea typeface="微软雅黑" panose="020B0503020204020204" pitchFamily="34" charset="-122"/>
                </a:rPr>
                <a:t>结果装载</a:t>
              </a:r>
            </a:p>
          </p:txBody>
        </p:sp>
        <p:pic>
          <p:nvPicPr>
            <p:cNvPr id="26" name="Picture 3">
              <a:extLst>
                <a:ext uri="{FF2B5EF4-FFF2-40B4-BE49-F238E27FC236}">
                  <a16:creationId xmlns:a16="http://schemas.microsoft.com/office/drawing/2014/main" xmlns="" id="{B4D9F9AB-3C82-4A33-A587-ABCF0745E76F}"/>
                </a:ext>
              </a:extLst>
            </p:cNvPr>
            <p:cNvPicPr>
              <a:picLocks noChangeAspect="1" noChangeArrowheads="1"/>
            </p:cNvPicPr>
            <p:nvPr/>
          </p:nvPicPr>
          <p:blipFill>
            <a:blip r:embed="rId3"/>
            <a:srcRect/>
            <a:stretch>
              <a:fillRect/>
            </a:stretch>
          </p:blipFill>
          <p:spPr bwMode="auto">
            <a:xfrm>
              <a:off x="381000" y="1219200"/>
              <a:ext cx="1276350" cy="828675"/>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27" name="TextBox 23">
              <a:extLst>
                <a:ext uri="{FF2B5EF4-FFF2-40B4-BE49-F238E27FC236}">
                  <a16:creationId xmlns:a16="http://schemas.microsoft.com/office/drawing/2014/main" xmlns="" id="{D49BFA05-93BB-4E3C-998E-231160802D0C}"/>
                </a:ext>
              </a:extLst>
            </p:cNvPr>
            <p:cNvSpPr txBox="1">
              <a:spLocks noChangeArrowheads="1"/>
            </p:cNvSpPr>
            <p:nvPr/>
          </p:nvSpPr>
          <p:spPr bwMode="auto">
            <a:xfrm>
              <a:off x="304800" y="2209800"/>
              <a:ext cx="16002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微软雅黑" panose="020B0503020204020204" pitchFamily="34" charset="-122"/>
                  <a:ea typeface="微软雅黑" panose="020B0503020204020204" pitchFamily="34" charset="-122"/>
                </a:rPr>
                <a:t>关系型数据库数据</a:t>
              </a:r>
            </a:p>
          </p:txBody>
        </p:sp>
        <p:pic>
          <p:nvPicPr>
            <p:cNvPr id="28" name="Picture 4">
              <a:extLst>
                <a:ext uri="{FF2B5EF4-FFF2-40B4-BE49-F238E27FC236}">
                  <a16:creationId xmlns:a16="http://schemas.microsoft.com/office/drawing/2014/main" xmlns="" id="{A67AE278-7590-4D9E-B28F-C2133992B907}"/>
                </a:ext>
              </a:extLst>
            </p:cNvPr>
            <p:cNvPicPr>
              <a:picLocks noChangeAspect="1" noChangeArrowheads="1"/>
            </p:cNvPicPr>
            <p:nvPr/>
          </p:nvPicPr>
          <p:blipFill>
            <a:blip r:embed="rId4"/>
            <a:srcRect/>
            <a:stretch>
              <a:fillRect/>
            </a:stretch>
          </p:blipFill>
          <p:spPr bwMode="auto">
            <a:xfrm>
              <a:off x="304800" y="2590800"/>
              <a:ext cx="1295400" cy="838200"/>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29" name="TextBox 25">
              <a:extLst>
                <a:ext uri="{FF2B5EF4-FFF2-40B4-BE49-F238E27FC236}">
                  <a16:creationId xmlns:a16="http://schemas.microsoft.com/office/drawing/2014/main" xmlns="" id="{00CAC21F-6202-4C0C-80FC-7E5ADC655B00}"/>
                </a:ext>
              </a:extLst>
            </p:cNvPr>
            <p:cNvSpPr txBox="1">
              <a:spLocks noChangeArrowheads="1"/>
            </p:cNvSpPr>
            <p:nvPr/>
          </p:nvSpPr>
          <p:spPr bwMode="auto">
            <a:xfrm>
              <a:off x="304800" y="3505200"/>
              <a:ext cx="16002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latin typeface="微软雅黑" panose="020B0503020204020204" pitchFamily="34" charset="-122"/>
                  <a:ea typeface="微软雅黑" panose="020B0503020204020204" pitchFamily="34" charset="-122"/>
                </a:rPr>
                <a:t>非结构化数据</a:t>
              </a:r>
            </a:p>
          </p:txBody>
        </p:sp>
        <p:pic>
          <p:nvPicPr>
            <p:cNvPr id="30" name="Picture 5">
              <a:extLst>
                <a:ext uri="{FF2B5EF4-FFF2-40B4-BE49-F238E27FC236}">
                  <a16:creationId xmlns:a16="http://schemas.microsoft.com/office/drawing/2014/main" xmlns="" id="{21D9AC43-19D3-47A3-8486-1368873FCF67}"/>
                </a:ext>
              </a:extLst>
            </p:cNvPr>
            <p:cNvPicPr>
              <a:picLocks noChangeAspect="1" noChangeArrowheads="1"/>
            </p:cNvPicPr>
            <p:nvPr/>
          </p:nvPicPr>
          <p:blipFill>
            <a:blip r:embed="rId5"/>
            <a:srcRect/>
            <a:stretch>
              <a:fillRect/>
            </a:stretch>
          </p:blipFill>
          <p:spPr bwMode="auto">
            <a:xfrm>
              <a:off x="304800" y="4038600"/>
              <a:ext cx="1381125" cy="914400"/>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31" name="TextBox 27">
              <a:extLst>
                <a:ext uri="{FF2B5EF4-FFF2-40B4-BE49-F238E27FC236}">
                  <a16:creationId xmlns:a16="http://schemas.microsoft.com/office/drawing/2014/main" xmlns="" id="{26BEB360-DA86-48EB-9151-F208428CA587}"/>
                </a:ext>
              </a:extLst>
            </p:cNvPr>
            <p:cNvSpPr txBox="1">
              <a:spLocks noChangeArrowheads="1"/>
            </p:cNvSpPr>
            <p:nvPr/>
          </p:nvSpPr>
          <p:spPr bwMode="auto">
            <a:xfrm>
              <a:off x="304800" y="5029200"/>
              <a:ext cx="16002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latin typeface="微软雅黑" panose="020B0503020204020204" pitchFamily="34" charset="-122"/>
                  <a:ea typeface="微软雅黑" panose="020B0503020204020204" pitchFamily="34" charset="-122"/>
                </a:rPr>
                <a:t>半结构化数据</a:t>
              </a:r>
            </a:p>
          </p:txBody>
        </p:sp>
        <p:sp>
          <p:nvSpPr>
            <p:cNvPr id="32" name="圆角矩形 30">
              <a:extLst>
                <a:ext uri="{FF2B5EF4-FFF2-40B4-BE49-F238E27FC236}">
                  <a16:creationId xmlns:a16="http://schemas.microsoft.com/office/drawing/2014/main" xmlns="" id="{AD021D4B-C138-4099-A0BA-88A765457719}"/>
                </a:ext>
              </a:extLst>
            </p:cNvPr>
            <p:cNvSpPr/>
            <p:nvPr/>
          </p:nvSpPr>
          <p:spPr bwMode="auto">
            <a:xfrm>
              <a:off x="2895600" y="1371600"/>
              <a:ext cx="2209800" cy="41910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pic>
          <p:nvPicPr>
            <p:cNvPr id="33" name="Picture 6">
              <a:extLst>
                <a:ext uri="{FF2B5EF4-FFF2-40B4-BE49-F238E27FC236}">
                  <a16:creationId xmlns:a16="http://schemas.microsoft.com/office/drawing/2014/main" xmlns="" id="{B0C2DD14-A72D-44AA-A4B3-6C1A0BB60AC7}"/>
                </a:ext>
              </a:extLst>
            </p:cNvPr>
            <p:cNvPicPr>
              <a:picLocks noChangeAspect="1" noChangeArrowheads="1"/>
            </p:cNvPicPr>
            <p:nvPr/>
          </p:nvPicPr>
          <p:blipFill>
            <a:blip r:embed="rId6"/>
            <a:srcRect/>
            <a:stretch>
              <a:fillRect/>
            </a:stretch>
          </p:blipFill>
          <p:spPr bwMode="auto">
            <a:xfrm>
              <a:off x="3048000" y="2057400"/>
              <a:ext cx="1905000" cy="2209800"/>
            </a:xfrm>
            <a:prstGeom prst="rect">
              <a:avLst/>
            </a:prstGeom>
            <a:noFill/>
            <a:ln w="9525" cmpd="sng">
              <a:noFill/>
              <a:miter lim="800000"/>
              <a:headEnd/>
              <a:tailEnd/>
            </a:ln>
            <a:effectLst>
              <a:prstShdw prst="shdw17" dist="17961" dir="2700000">
                <a:schemeClr val="accent1">
                  <a:gamma/>
                  <a:shade val="60000"/>
                  <a:invGamma/>
                </a:schemeClr>
              </a:prstShdw>
            </a:effectLst>
          </p:spPr>
        </p:pic>
        <p:pic>
          <p:nvPicPr>
            <p:cNvPr id="34" name="Picture 7">
              <a:extLst>
                <a:ext uri="{FF2B5EF4-FFF2-40B4-BE49-F238E27FC236}">
                  <a16:creationId xmlns:a16="http://schemas.microsoft.com/office/drawing/2014/main" xmlns="" id="{7FC25D94-82B9-43E4-A2DA-CA9FA48ABD18}"/>
                </a:ext>
              </a:extLst>
            </p:cNvPr>
            <p:cNvPicPr>
              <a:picLocks noChangeAspect="1" noChangeArrowheads="1"/>
            </p:cNvPicPr>
            <p:nvPr/>
          </p:nvPicPr>
          <p:blipFill>
            <a:blip r:embed="rId7"/>
            <a:srcRect/>
            <a:stretch>
              <a:fillRect/>
            </a:stretch>
          </p:blipFill>
          <p:spPr bwMode="auto">
            <a:xfrm>
              <a:off x="3200400" y="1600200"/>
              <a:ext cx="1485900" cy="304800"/>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35" name="圆角矩形 34">
              <a:extLst>
                <a:ext uri="{FF2B5EF4-FFF2-40B4-BE49-F238E27FC236}">
                  <a16:creationId xmlns:a16="http://schemas.microsoft.com/office/drawing/2014/main" xmlns="" id="{28800FCF-F0A1-4687-8BF3-2C75A7B3F536}"/>
                </a:ext>
              </a:extLst>
            </p:cNvPr>
            <p:cNvSpPr/>
            <p:nvPr/>
          </p:nvSpPr>
          <p:spPr bwMode="auto">
            <a:xfrm>
              <a:off x="6477000" y="1219200"/>
              <a:ext cx="2209800" cy="41910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sp>
          <p:nvSpPr>
            <p:cNvPr id="36" name="流程图: 磁盘 35">
              <a:extLst>
                <a:ext uri="{FF2B5EF4-FFF2-40B4-BE49-F238E27FC236}">
                  <a16:creationId xmlns:a16="http://schemas.microsoft.com/office/drawing/2014/main" xmlns="" id="{64CA6AA4-6491-4C88-BF0D-F102ABB7AA54}"/>
                </a:ext>
              </a:extLst>
            </p:cNvPr>
            <p:cNvSpPr/>
            <p:nvPr/>
          </p:nvSpPr>
          <p:spPr bwMode="auto">
            <a:xfrm>
              <a:off x="7010400" y="1905000"/>
              <a:ext cx="1143000" cy="762000"/>
            </a:xfrm>
            <a:prstGeom prst="flowChartMagneticDisk">
              <a:avLst/>
            </a:prstGeom>
            <a:solidFill>
              <a:srgbClr val="7030A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lgn="ctr">
                <a:defRPr/>
              </a:pPr>
              <a:r>
                <a:rPr lang="en-US" altLang="zh-CN" dirty="0">
                  <a:latin typeface="微软雅黑" pitchFamily="34" charset="-122"/>
                  <a:ea typeface="微软雅黑" pitchFamily="34" charset="-122"/>
                </a:rPr>
                <a:t>DB2</a:t>
              </a:r>
              <a:endParaRPr lang="zh-CN" altLang="en-US" dirty="0">
                <a:latin typeface="微软雅黑" pitchFamily="34" charset="-122"/>
                <a:ea typeface="微软雅黑" pitchFamily="34" charset="-122"/>
              </a:endParaRPr>
            </a:p>
          </p:txBody>
        </p:sp>
        <p:pic>
          <p:nvPicPr>
            <p:cNvPr id="37" name="Picture 5">
              <a:extLst>
                <a:ext uri="{FF2B5EF4-FFF2-40B4-BE49-F238E27FC236}">
                  <a16:creationId xmlns:a16="http://schemas.microsoft.com/office/drawing/2014/main" xmlns="" id="{751FD6FA-DC1C-47AE-B1AA-EB5E0C661DE5}"/>
                </a:ext>
              </a:extLst>
            </p:cNvPr>
            <p:cNvPicPr>
              <a:picLocks noChangeAspect="1" noChangeArrowheads="1"/>
            </p:cNvPicPr>
            <p:nvPr/>
          </p:nvPicPr>
          <p:blipFill>
            <a:blip r:embed="rId8"/>
            <a:srcRect/>
            <a:stretch>
              <a:fillRect/>
            </a:stretch>
          </p:blipFill>
          <p:spPr bwMode="auto">
            <a:xfrm>
              <a:off x="6934200" y="3352800"/>
              <a:ext cx="1619250" cy="457200"/>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38" name="TextBox 37">
              <a:extLst>
                <a:ext uri="{FF2B5EF4-FFF2-40B4-BE49-F238E27FC236}">
                  <a16:creationId xmlns:a16="http://schemas.microsoft.com/office/drawing/2014/main" xmlns="" id="{243FE851-E8FC-4D6D-BBAC-4A998A4AACCF}"/>
                </a:ext>
              </a:extLst>
            </p:cNvPr>
            <p:cNvSpPr txBox="1"/>
            <p:nvPr/>
          </p:nvSpPr>
          <p:spPr>
            <a:xfrm>
              <a:off x="228600" y="5768039"/>
              <a:ext cx="8610600" cy="369888"/>
            </a:xfrm>
            <a:prstGeom prst="rect">
              <a:avLst/>
            </a:prstGeom>
            <a:noFill/>
          </p:spPr>
          <p:txBody>
            <a:bodyPr>
              <a:spAutoFit/>
            </a:bodyPr>
            <a:lstStyle/>
            <a:p>
              <a:pPr>
                <a:defRPr/>
              </a:pPr>
              <a:r>
                <a:rPr lang="en-US" altLang="zh-CN" b="1" dirty="0">
                  <a:solidFill>
                    <a:srgbClr val="FF0000"/>
                  </a:solidFill>
                  <a:latin typeface="微软雅黑" pitchFamily="34" charset="-122"/>
                  <a:ea typeface="微软雅黑" pitchFamily="34" charset="-122"/>
                </a:rPr>
                <a:t>DB2 10</a:t>
              </a:r>
              <a:r>
                <a:rPr lang="zh-CN" altLang="en-US" b="1" dirty="0">
                  <a:solidFill>
                    <a:srgbClr val="FF0000"/>
                  </a:solidFill>
                  <a:latin typeface="微软雅黑" pitchFamily="34" charset="-122"/>
                  <a:ea typeface="微软雅黑" pitchFamily="34" charset="-122"/>
                </a:rPr>
                <a:t>将能与</a:t>
              </a:r>
              <a:r>
                <a:rPr lang="en-US" altLang="zh-CN" b="1" dirty="0" err="1">
                  <a:solidFill>
                    <a:srgbClr val="FF0000"/>
                  </a:solidFill>
                  <a:latin typeface="微软雅黑" pitchFamily="34" charset="-122"/>
                  <a:ea typeface="微软雅黑" pitchFamily="34" charset="-122"/>
                </a:rPr>
                <a:t>Hadoop</a:t>
              </a:r>
              <a:r>
                <a:rPr lang="zh-CN" altLang="en-US" b="1" dirty="0">
                  <a:solidFill>
                    <a:srgbClr val="FF0000"/>
                  </a:solidFill>
                  <a:latin typeface="微软雅黑" pitchFamily="34" charset="-122"/>
                  <a:ea typeface="微软雅黑" pitchFamily="34" charset="-122"/>
                </a:rPr>
                <a:t>（</a:t>
              </a:r>
              <a:r>
                <a:rPr lang="en-US" altLang="zh-CN" b="1" dirty="0">
                  <a:solidFill>
                    <a:srgbClr val="FF0000"/>
                  </a:solidFill>
                  <a:latin typeface="微软雅黑" pitchFamily="34" charset="-122"/>
                  <a:ea typeface="微软雅黑" pitchFamily="34" charset="-122"/>
                </a:rPr>
                <a:t> </a:t>
              </a:r>
              <a:r>
                <a:rPr lang="en-US" altLang="zh-CN" b="1" kern="0" dirty="0">
                  <a:solidFill>
                    <a:srgbClr val="FF0000"/>
                  </a:solidFill>
                  <a:latin typeface="微软雅黑" pitchFamily="34" charset="-122"/>
                  <a:ea typeface="微软雅黑" pitchFamily="34" charset="-122"/>
                </a:rPr>
                <a:t> IBM </a:t>
              </a:r>
              <a:r>
                <a:rPr lang="en-US" altLang="zh-CN" b="1" kern="0" dirty="0" err="1">
                  <a:solidFill>
                    <a:srgbClr val="FF0000"/>
                  </a:solidFill>
                  <a:latin typeface="微软雅黑" pitchFamily="34" charset="-122"/>
                  <a:ea typeface="微软雅黑" pitchFamily="34" charset="-122"/>
                </a:rPr>
                <a:t>InforSphere</a:t>
              </a:r>
              <a:r>
                <a:rPr lang="en-US" altLang="zh-CN" b="1" kern="0" dirty="0">
                  <a:solidFill>
                    <a:srgbClr val="FF0000"/>
                  </a:solidFill>
                  <a:latin typeface="微软雅黑" pitchFamily="34" charset="-122"/>
                  <a:ea typeface="微软雅黑" pitchFamily="34" charset="-122"/>
                </a:rPr>
                <a:t> </a:t>
              </a:r>
              <a:r>
                <a:rPr lang="en-US" altLang="zh-CN" b="1" kern="0" dirty="0" err="1">
                  <a:solidFill>
                    <a:srgbClr val="FF0000"/>
                  </a:solidFill>
                  <a:latin typeface="微软雅黑" pitchFamily="34" charset="-122"/>
                  <a:ea typeface="微软雅黑" pitchFamily="34" charset="-122"/>
                </a:rPr>
                <a:t>BigInsight</a:t>
              </a:r>
              <a:r>
                <a:rPr lang="zh-CN" altLang="en-US" b="1" kern="0" dirty="0">
                  <a:solidFill>
                    <a:srgbClr val="FF0000"/>
                  </a:solidFill>
                  <a:latin typeface="微软雅黑" pitchFamily="34" charset="-122"/>
                  <a:ea typeface="微软雅黑" pitchFamily="34" charset="-122"/>
                </a:rPr>
                <a:t>）无缝紧密的进行集成</a:t>
              </a:r>
              <a:endParaRPr lang="zh-CN" altLang="en-US"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2790320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xmlns="" id="{621F82AA-4DFE-4012-B918-12560C1AF783}"/>
              </a:ext>
            </a:extLst>
          </p:cNvPr>
          <p:cNvGrpSpPr/>
          <p:nvPr/>
        </p:nvGrpSpPr>
        <p:grpSpPr>
          <a:xfrm>
            <a:off x="773951" y="693396"/>
            <a:ext cx="8458200" cy="4110944"/>
            <a:chOff x="0" y="636488"/>
            <a:chExt cx="10210800" cy="5447507"/>
          </a:xfrm>
        </p:grpSpPr>
        <p:cxnSp>
          <p:nvCxnSpPr>
            <p:cNvPr id="70" name="AutoShape 98">
              <a:extLst>
                <a:ext uri="{FF2B5EF4-FFF2-40B4-BE49-F238E27FC236}">
                  <a16:creationId xmlns:a16="http://schemas.microsoft.com/office/drawing/2014/main" xmlns="" id="{F74E2D32-67E7-440A-A5DA-9247C102AE89}"/>
                </a:ext>
              </a:extLst>
            </p:cNvPr>
            <p:cNvCxnSpPr>
              <a:cxnSpLocks noChangeShapeType="1"/>
            </p:cNvCxnSpPr>
            <p:nvPr/>
          </p:nvCxnSpPr>
          <p:spPr bwMode="auto">
            <a:xfrm rot="5400000">
              <a:off x="-379413" y="3198813"/>
              <a:ext cx="5027613" cy="158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71" name="TextBox 5">
              <a:extLst>
                <a:ext uri="{FF2B5EF4-FFF2-40B4-BE49-F238E27FC236}">
                  <a16:creationId xmlns:a16="http://schemas.microsoft.com/office/drawing/2014/main" xmlns="" id="{8E88E8BE-1B88-44AB-A862-56C1B066FADD}"/>
                </a:ext>
              </a:extLst>
            </p:cNvPr>
            <p:cNvSpPr txBox="1">
              <a:spLocks noChangeArrowheads="1"/>
            </p:cNvSpPr>
            <p:nvPr/>
          </p:nvSpPr>
          <p:spPr bwMode="auto">
            <a:xfrm>
              <a:off x="0" y="762000"/>
              <a:ext cx="1981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业务系统数据源</a:t>
              </a:r>
            </a:p>
          </p:txBody>
        </p:sp>
        <p:sp>
          <p:nvSpPr>
            <p:cNvPr id="72" name="Text Box 4">
              <a:extLst>
                <a:ext uri="{FF2B5EF4-FFF2-40B4-BE49-F238E27FC236}">
                  <a16:creationId xmlns:a16="http://schemas.microsoft.com/office/drawing/2014/main" xmlns="" id="{5B13EA41-8028-4993-922D-2706BDEA938B}"/>
                </a:ext>
              </a:extLst>
            </p:cNvPr>
            <p:cNvSpPr txBox="1">
              <a:spLocks noChangeArrowheads="1"/>
            </p:cNvSpPr>
            <p:nvPr/>
          </p:nvSpPr>
          <p:spPr bwMode="auto">
            <a:xfrm>
              <a:off x="1752600" y="2057400"/>
              <a:ext cx="990600" cy="838200"/>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b="1" dirty="0">
                  <a:solidFill>
                    <a:srgbClr val="FF0000"/>
                  </a:solidFill>
                  <a:latin typeface="微软雅黑" panose="020B0503020204020204" pitchFamily="34" charset="-122"/>
                  <a:ea typeface="微软雅黑" panose="020B0503020204020204" pitchFamily="34" charset="-122"/>
                </a:rPr>
                <a:t>增量实时装载</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全量</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非实时装载</a:t>
              </a:r>
            </a:p>
            <a:p>
              <a:pPr algn="just" eaLnBrk="1" hangingPunct="1"/>
              <a:endParaRPr lang="zh-CN" altLang="zh-CN" sz="1200" b="1" dirty="0">
                <a:solidFill>
                  <a:srgbClr val="FF0000"/>
                </a:solidFill>
                <a:latin typeface="微软雅黑" panose="020B0503020204020204" pitchFamily="34" charset="-122"/>
                <a:ea typeface="微软雅黑" panose="020B0503020204020204" pitchFamily="34" charset="-122"/>
              </a:endParaRPr>
            </a:p>
          </p:txBody>
        </p:sp>
        <p:sp>
          <p:nvSpPr>
            <p:cNvPr id="73" name="TextBox 10">
              <a:extLst>
                <a:ext uri="{FF2B5EF4-FFF2-40B4-BE49-F238E27FC236}">
                  <a16:creationId xmlns:a16="http://schemas.microsoft.com/office/drawing/2014/main" xmlns="" id="{C75876BE-2DBB-4B58-A47F-A83866C23E6E}"/>
                </a:ext>
              </a:extLst>
            </p:cNvPr>
            <p:cNvSpPr txBox="1"/>
            <p:nvPr/>
          </p:nvSpPr>
          <p:spPr>
            <a:xfrm>
              <a:off x="2438400" y="636488"/>
              <a:ext cx="3046410" cy="774899"/>
            </a:xfrm>
            <a:prstGeom prst="rect">
              <a:avLst/>
            </a:prstGeom>
            <a:noFill/>
          </p:spPr>
          <p:txBody>
            <a:bodyPr wrap="square">
              <a:spAutoFit/>
            </a:bodyPr>
            <a:lstStyle/>
            <a:p>
              <a:pPr>
                <a:defRPr/>
              </a:pPr>
              <a:r>
                <a:rPr lang="en-US" altLang="zh-CN" sz="1600" b="1" dirty="0" err="1">
                  <a:latin typeface="微软雅黑" pitchFamily="34" charset="-122"/>
                  <a:ea typeface="微软雅黑" pitchFamily="34" charset="-122"/>
                </a:rPr>
                <a:t>Hadoop</a:t>
              </a:r>
              <a:r>
                <a:rPr lang="zh-CN" altLang="en-US" sz="1600" b="1" dirty="0">
                  <a:latin typeface="微软雅黑" pitchFamily="34" charset="-122"/>
                  <a:ea typeface="微软雅黑" pitchFamily="34" charset="-122"/>
                </a:rPr>
                <a:t>集群</a:t>
              </a:r>
              <a:r>
                <a:rPr lang="en-US" altLang="zh-CN" sz="1600" b="1" dirty="0">
                  <a:latin typeface="微软雅黑" pitchFamily="34" charset="-122"/>
                  <a:ea typeface="微软雅黑" pitchFamily="34" charset="-122"/>
                </a:rPr>
                <a:t>:</a:t>
              </a:r>
              <a:r>
                <a:rPr lang="en-US" altLang="zh-CN" sz="1600" b="1" kern="0" dirty="0">
                  <a:latin typeface="微软雅黑" pitchFamily="34" charset="-122"/>
                  <a:ea typeface="微软雅黑" pitchFamily="34" charset="-122"/>
                </a:rPr>
                <a:t> IBM </a:t>
              </a:r>
              <a:r>
                <a:rPr lang="en-US" altLang="zh-CN" sz="1600" b="1" kern="0" dirty="0" err="1">
                  <a:latin typeface="微软雅黑" pitchFamily="34" charset="-122"/>
                  <a:ea typeface="微软雅黑" pitchFamily="34" charset="-122"/>
                </a:rPr>
                <a:t>InforSphere</a:t>
              </a:r>
              <a:r>
                <a:rPr lang="en-US" altLang="zh-CN" sz="1600" b="1" kern="0" dirty="0">
                  <a:latin typeface="微软雅黑" pitchFamily="34" charset="-122"/>
                  <a:ea typeface="微软雅黑" pitchFamily="34" charset="-122"/>
                </a:rPr>
                <a:t> </a:t>
              </a:r>
              <a:r>
                <a:rPr lang="en-US" altLang="zh-CN" sz="1600" b="1" kern="0" dirty="0" err="1">
                  <a:latin typeface="微软雅黑" pitchFamily="34" charset="-122"/>
                  <a:ea typeface="微软雅黑" pitchFamily="34" charset="-122"/>
                </a:rPr>
                <a:t>BigInsight</a:t>
              </a:r>
              <a:endParaRPr lang="zh-CN" altLang="en-US" sz="1600" b="1" dirty="0">
                <a:latin typeface="微软雅黑" pitchFamily="34" charset="-122"/>
                <a:ea typeface="微软雅黑" pitchFamily="34" charset="-122"/>
              </a:endParaRPr>
            </a:p>
          </p:txBody>
        </p:sp>
        <p:sp>
          <p:nvSpPr>
            <p:cNvPr id="74" name="右箭头 11">
              <a:extLst>
                <a:ext uri="{FF2B5EF4-FFF2-40B4-BE49-F238E27FC236}">
                  <a16:creationId xmlns:a16="http://schemas.microsoft.com/office/drawing/2014/main" xmlns="" id="{C6B3C604-DC84-471A-B106-C046581F4264}"/>
                </a:ext>
              </a:extLst>
            </p:cNvPr>
            <p:cNvSpPr/>
            <p:nvPr/>
          </p:nvSpPr>
          <p:spPr bwMode="auto">
            <a:xfrm>
              <a:off x="1752600" y="3048000"/>
              <a:ext cx="1143000" cy="152400"/>
            </a:xfrm>
            <a:prstGeom prst="rightArrow">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cxnSp>
          <p:nvCxnSpPr>
            <p:cNvPr id="75" name="AutoShape 98">
              <a:extLst>
                <a:ext uri="{FF2B5EF4-FFF2-40B4-BE49-F238E27FC236}">
                  <a16:creationId xmlns:a16="http://schemas.microsoft.com/office/drawing/2014/main" xmlns="" id="{50F39447-2CAF-4AAB-9BE5-FF9F705E316E}"/>
                </a:ext>
              </a:extLst>
            </p:cNvPr>
            <p:cNvCxnSpPr>
              <a:cxnSpLocks noChangeShapeType="1"/>
            </p:cNvCxnSpPr>
            <p:nvPr/>
          </p:nvCxnSpPr>
          <p:spPr bwMode="auto">
            <a:xfrm rot="5400000">
              <a:off x="2897187" y="3198813"/>
              <a:ext cx="5027613" cy="158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76" name="TextBox 15">
              <a:extLst>
                <a:ext uri="{FF2B5EF4-FFF2-40B4-BE49-F238E27FC236}">
                  <a16:creationId xmlns:a16="http://schemas.microsoft.com/office/drawing/2014/main" xmlns="" id="{FA7AE0A7-2B9C-4433-A2A8-2C8B6C232E57}"/>
                </a:ext>
              </a:extLst>
            </p:cNvPr>
            <p:cNvSpPr txBox="1">
              <a:spLocks noChangeArrowheads="1"/>
            </p:cNvSpPr>
            <p:nvPr/>
          </p:nvSpPr>
          <p:spPr bwMode="auto">
            <a:xfrm>
              <a:off x="6096000" y="762000"/>
              <a:ext cx="2362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a:latin typeface="微软雅黑" panose="020B0503020204020204" pitchFamily="34" charset="-122"/>
                <a:ea typeface="微软雅黑" panose="020B0503020204020204" pitchFamily="34" charset="-122"/>
              </a:endParaRPr>
            </a:p>
          </p:txBody>
        </p:sp>
        <p:sp>
          <p:nvSpPr>
            <p:cNvPr id="77" name="TextBox 16">
              <a:extLst>
                <a:ext uri="{FF2B5EF4-FFF2-40B4-BE49-F238E27FC236}">
                  <a16:creationId xmlns:a16="http://schemas.microsoft.com/office/drawing/2014/main" xmlns="" id="{9D71D854-C15F-499A-BB31-7D0949E13988}"/>
                </a:ext>
              </a:extLst>
            </p:cNvPr>
            <p:cNvSpPr txBox="1">
              <a:spLocks noChangeArrowheads="1"/>
            </p:cNvSpPr>
            <p:nvPr/>
          </p:nvSpPr>
          <p:spPr bwMode="auto">
            <a:xfrm>
              <a:off x="5257800" y="738473"/>
              <a:ext cx="2743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rPr>
                <a:t>           计算结果</a:t>
              </a:r>
            </a:p>
          </p:txBody>
        </p:sp>
        <p:sp>
          <p:nvSpPr>
            <p:cNvPr id="78" name="右箭头 20">
              <a:extLst>
                <a:ext uri="{FF2B5EF4-FFF2-40B4-BE49-F238E27FC236}">
                  <a16:creationId xmlns:a16="http://schemas.microsoft.com/office/drawing/2014/main" xmlns="" id="{EF0DA683-FDB0-4F05-B991-B3883AA929E6}"/>
                </a:ext>
              </a:extLst>
            </p:cNvPr>
            <p:cNvSpPr/>
            <p:nvPr/>
          </p:nvSpPr>
          <p:spPr bwMode="auto">
            <a:xfrm>
              <a:off x="5105400" y="2971800"/>
              <a:ext cx="762000" cy="76200"/>
            </a:xfrm>
            <a:prstGeom prst="rightArrow">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sp>
          <p:nvSpPr>
            <p:cNvPr id="79" name="Text Box 4">
              <a:extLst>
                <a:ext uri="{FF2B5EF4-FFF2-40B4-BE49-F238E27FC236}">
                  <a16:creationId xmlns:a16="http://schemas.microsoft.com/office/drawing/2014/main" xmlns="" id="{18E17914-AE72-45A8-BB10-1F93229B6CC4}"/>
                </a:ext>
              </a:extLst>
            </p:cNvPr>
            <p:cNvSpPr txBox="1">
              <a:spLocks noChangeArrowheads="1"/>
            </p:cNvSpPr>
            <p:nvPr/>
          </p:nvSpPr>
          <p:spPr bwMode="auto">
            <a:xfrm>
              <a:off x="5068888" y="2619801"/>
              <a:ext cx="990600" cy="228600"/>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b="1" dirty="0">
                  <a:solidFill>
                    <a:srgbClr val="FF0000"/>
                  </a:solidFill>
                  <a:latin typeface="微软雅黑" panose="020B0503020204020204" pitchFamily="34" charset="-122"/>
                  <a:ea typeface="微软雅黑" panose="020B0503020204020204" pitchFamily="34" charset="-122"/>
                </a:rPr>
                <a:t>结果装载</a:t>
              </a:r>
            </a:p>
          </p:txBody>
        </p:sp>
        <p:pic>
          <p:nvPicPr>
            <p:cNvPr id="80" name="Picture 3">
              <a:extLst>
                <a:ext uri="{FF2B5EF4-FFF2-40B4-BE49-F238E27FC236}">
                  <a16:creationId xmlns:a16="http://schemas.microsoft.com/office/drawing/2014/main" xmlns="" id="{00131029-0FAF-4019-9716-D5ECF019E46A}"/>
                </a:ext>
              </a:extLst>
            </p:cNvPr>
            <p:cNvPicPr>
              <a:picLocks noChangeAspect="1" noChangeArrowheads="1"/>
            </p:cNvPicPr>
            <p:nvPr/>
          </p:nvPicPr>
          <p:blipFill>
            <a:blip r:embed="rId3"/>
            <a:srcRect/>
            <a:stretch>
              <a:fillRect/>
            </a:stretch>
          </p:blipFill>
          <p:spPr bwMode="auto">
            <a:xfrm>
              <a:off x="381000" y="1219200"/>
              <a:ext cx="1276350" cy="828675"/>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81" name="TextBox 23">
              <a:extLst>
                <a:ext uri="{FF2B5EF4-FFF2-40B4-BE49-F238E27FC236}">
                  <a16:creationId xmlns:a16="http://schemas.microsoft.com/office/drawing/2014/main" xmlns="" id="{A422D6EC-566E-4D6C-BCCF-C0EF7AE1B54A}"/>
                </a:ext>
              </a:extLst>
            </p:cNvPr>
            <p:cNvSpPr txBox="1">
              <a:spLocks noChangeArrowheads="1"/>
            </p:cNvSpPr>
            <p:nvPr/>
          </p:nvSpPr>
          <p:spPr bwMode="auto">
            <a:xfrm>
              <a:off x="304800" y="2209800"/>
              <a:ext cx="16002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latin typeface="微软雅黑" panose="020B0503020204020204" pitchFamily="34" charset="-122"/>
                  <a:ea typeface="微软雅黑" panose="020B0503020204020204" pitchFamily="34" charset="-122"/>
                </a:rPr>
                <a:t>关系型数据库数据</a:t>
              </a:r>
            </a:p>
          </p:txBody>
        </p:sp>
        <p:pic>
          <p:nvPicPr>
            <p:cNvPr id="82" name="Picture 4">
              <a:extLst>
                <a:ext uri="{FF2B5EF4-FFF2-40B4-BE49-F238E27FC236}">
                  <a16:creationId xmlns:a16="http://schemas.microsoft.com/office/drawing/2014/main" xmlns="" id="{8F80552A-1857-426F-A68C-215709CC571A}"/>
                </a:ext>
              </a:extLst>
            </p:cNvPr>
            <p:cNvPicPr>
              <a:picLocks noChangeAspect="1" noChangeArrowheads="1"/>
            </p:cNvPicPr>
            <p:nvPr/>
          </p:nvPicPr>
          <p:blipFill>
            <a:blip r:embed="rId4"/>
            <a:srcRect/>
            <a:stretch>
              <a:fillRect/>
            </a:stretch>
          </p:blipFill>
          <p:spPr bwMode="auto">
            <a:xfrm>
              <a:off x="304800" y="2590800"/>
              <a:ext cx="1295400" cy="838200"/>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83" name="TextBox 25">
              <a:extLst>
                <a:ext uri="{FF2B5EF4-FFF2-40B4-BE49-F238E27FC236}">
                  <a16:creationId xmlns:a16="http://schemas.microsoft.com/office/drawing/2014/main" xmlns="" id="{B5F0BE96-04E5-4EBC-8939-A180760EEAA9}"/>
                </a:ext>
              </a:extLst>
            </p:cNvPr>
            <p:cNvSpPr txBox="1">
              <a:spLocks noChangeArrowheads="1"/>
            </p:cNvSpPr>
            <p:nvPr/>
          </p:nvSpPr>
          <p:spPr bwMode="auto">
            <a:xfrm>
              <a:off x="304800" y="3505200"/>
              <a:ext cx="16002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latin typeface="微软雅黑" panose="020B0503020204020204" pitchFamily="34" charset="-122"/>
                  <a:ea typeface="微软雅黑" panose="020B0503020204020204" pitchFamily="34" charset="-122"/>
                </a:rPr>
                <a:t>非结构化数据</a:t>
              </a:r>
            </a:p>
          </p:txBody>
        </p:sp>
        <p:pic>
          <p:nvPicPr>
            <p:cNvPr id="84" name="Picture 5">
              <a:extLst>
                <a:ext uri="{FF2B5EF4-FFF2-40B4-BE49-F238E27FC236}">
                  <a16:creationId xmlns:a16="http://schemas.microsoft.com/office/drawing/2014/main" xmlns="" id="{98D97A67-6B96-4F0E-8EE2-0D9BDBC0FBAB}"/>
                </a:ext>
              </a:extLst>
            </p:cNvPr>
            <p:cNvPicPr>
              <a:picLocks noChangeAspect="1" noChangeArrowheads="1"/>
            </p:cNvPicPr>
            <p:nvPr/>
          </p:nvPicPr>
          <p:blipFill>
            <a:blip r:embed="rId5"/>
            <a:srcRect/>
            <a:stretch>
              <a:fillRect/>
            </a:stretch>
          </p:blipFill>
          <p:spPr bwMode="auto">
            <a:xfrm>
              <a:off x="304800" y="4038600"/>
              <a:ext cx="1381125" cy="914400"/>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85" name="TextBox 27">
              <a:extLst>
                <a:ext uri="{FF2B5EF4-FFF2-40B4-BE49-F238E27FC236}">
                  <a16:creationId xmlns:a16="http://schemas.microsoft.com/office/drawing/2014/main" xmlns="" id="{80973768-1B01-493A-9D87-6553454C4272}"/>
                </a:ext>
              </a:extLst>
            </p:cNvPr>
            <p:cNvSpPr txBox="1">
              <a:spLocks noChangeArrowheads="1"/>
            </p:cNvSpPr>
            <p:nvPr/>
          </p:nvSpPr>
          <p:spPr bwMode="auto">
            <a:xfrm>
              <a:off x="304800" y="5029200"/>
              <a:ext cx="16002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latin typeface="微软雅黑" panose="020B0503020204020204" pitchFamily="34" charset="-122"/>
                  <a:ea typeface="微软雅黑" panose="020B0503020204020204" pitchFamily="34" charset="-122"/>
                </a:rPr>
                <a:t>半结构化数据</a:t>
              </a:r>
            </a:p>
          </p:txBody>
        </p:sp>
        <p:sp>
          <p:nvSpPr>
            <p:cNvPr id="86" name="圆角矩形 30">
              <a:extLst>
                <a:ext uri="{FF2B5EF4-FFF2-40B4-BE49-F238E27FC236}">
                  <a16:creationId xmlns:a16="http://schemas.microsoft.com/office/drawing/2014/main" xmlns="" id="{C38CB4DA-854D-40D7-A074-707F1FF92631}"/>
                </a:ext>
              </a:extLst>
            </p:cNvPr>
            <p:cNvSpPr/>
            <p:nvPr/>
          </p:nvSpPr>
          <p:spPr bwMode="auto">
            <a:xfrm>
              <a:off x="2895600" y="1371600"/>
              <a:ext cx="2209800" cy="41910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pic>
          <p:nvPicPr>
            <p:cNvPr id="87" name="Picture 6">
              <a:extLst>
                <a:ext uri="{FF2B5EF4-FFF2-40B4-BE49-F238E27FC236}">
                  <a16:creationId xmlns:a16="http://schemas.microsoft.com/office/drawing/2014/main" xmlns="" id="{998F1608-1DE3-441A-92AD-845CA8F42D06}"/>
                </a:ext>
              </a:extLst>
            </p:cNvPr>
            <p:cNvPicPr>
              <a:picLocks noChangeAspect="1" noChangeArrowheads="1"/>
            </p:cNvPicPr>
            <p:nvPr/>
          </p:nvPicPr>
          <p:blipFill>
            <a:blip r:embed="rId6"/>
            <a:srcRect/>
            <a:stretch>
              <a:fillRect/>
            </a:stretch>
          </p:blipFill>
          <p:spPr bwMode="auto">
            <a:xfrm>
              <a:off x="3048000" y="2057400"/>
              <a:ext cx="1905000" cy="2209800"/>
            </a:xfrm>
            <a:prstGeom prst="rect">
              <a:avLst/>
            </a:prstGeom>
            <a:noFill/>
            <a:ln w="9525" cmpd="sng">
              <a:noFill/>
              <a:miter lim="800000"/>
              <a:headEnd/>
              <a:tailEnd/>
            </a:ln>
            <a:effectLst>
              <a:prstShdw prst="shdw17" dist="17961" dir="2700000">
                <a:schemeClr val="accent1">
                  <a:gamma/>
                  <a:shade val="60000"/>
                  <a:invGamma/>
                </a:schemeClr>
              </a:prstShdw>
            </a:effectLst>
          </p:spPr>
        </p:pic>
        <p:pic>
          <p:nvPicPr>
            <p:cNvPr id="88" name="Picture 7">
              <a:extLst>
                <a:ext uri="{FF2B5EF4-FFF2-40B4-BE49-F238E27FC236}">
                  <a16:creationId xmlns:a16="http://schemas.microsoft.com/office/drawing/2014/main" xmlns="" id="{BE3E7EED-A346-4F54-8992-B9818B85B7F3}"/>
                </a:ext>
              </a:extLst>
            </p:cNvPr>
            <p:cNvPicPr>
              <a:picLocks noChangeAspect="1" noChangeArrowheads="1"/>
            </p:cNvPicPr>
            <p:nvPr/>
          </p:nvPicPr>
          <p:blipFill>
            <a:blip r:embed="rId7"/>
            <a:srcRect/>
            <a:stretch>
              <a:fillRect/>
            </a:stretch>
          </p:blipFill>
          <p:spPr bwMode="auto">
            <a:xfrm>
              <a:off x="3200400" y="1600200"/>
              <a:ext cx="1485900" cy="304800"/>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89" name="圆角矩形 34">
              <a:extLst>
                <a:ext uri="{FF2B5EF4-FFF2-40B4-BE49-F238E27FC236}">
                  <a16:creationId xmlns:a16="http://schemas.microsoft.com/office/drawing/2014/main" xmlns="" id="{85C67800-0038-49FA-83A0-55EADBA444FB}"/>
                </a:ext>
              </a:extLst>
            </p:cNvPr>
            <p:cNvSpPr/>
            <p:nvPr/>
          </p:nvSpPr>
          <p:spPr bwMode="auto">
            <a:xfrm>
              <a:off x="5943600" y="1219200"/>
              <a:ext cx="1447800" cy="41910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a:p>
          </p:txBody>
        </p:sp>
        <p:sp>
          <p:nvSpPr>
            <p:cNvPr id="90" name="流程图: 磁盘 89">
              <a:extLst>
                <a:ext uri="{FF2B5EF4-FFF2-40B4-BE49-F238E27FC236}">
                  <a16:creationId xmlns:a16="http://schemas.microsoft.com/office/drawing/2014/main" xmlns="" id="{BB3A2A9A-5B86-4319-B74E-EEE7ACDEAE11}"/>
                </a:ext>
              </a:extLst>
            </p:cNvPr>
            <p:cNvSpPr/>
            <p:nvPr/>
          </p:nvSpPr>
          <p:spPr bwMode="auto">
            <a:xfrm>
              <a:off x="6096000" y="1828800"/>
              <a:ext cx="1066800" cy="762000"/>
            </a:xfrm>
            <a:prstGeom prst="flowChartMagneticDisk">
              <a:avLst/>
            </a:prstGeom>
            <a:solidFill>
              <a:srgbClr val="7030A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lgn="ctr">
                <a:defRPr/>
              </a:pPr>
              <a:r>
                <a:rPr lang="en-US" altLang="zh-CN" dirty="0">
                  <a:latin typeface="微软雅黑" pitchFamily="34" charset="-122"/>
                  <a:ea typeface="微软雅黑" pitchFamily="34" charset="-122"/>
                </a:rPr>
                <a:t>DB2</a:t>
              </a:r>
              <a:endParaRPr lang="zh-CN" altLang="en-US" dirty="0">
                <a:latin typeface="微软雅黑" pitchFamily="34" charset="-122"/>
                <a:ea typeface="微软雅黑" pitchFamily="34" charset="-122"/>
              </a:endParaRPr>
            </a:p>
          </p:txBody>
        </p:sp>
        <p:pic>
          <p:nvPicPr>
            <p:cNvPr id="91" name="Picture 5">
              <a:extLst>
                <a:ext uri="{FF2B5EF4-FFF2-40B4-BE49-F238E27FC236}">
                  <a16:creationId xmlns:a16="http://schemas.microsoft.com/office/drawing/2014/main" xmlns="" id="{205BC58C-537B-41E4-BDE6-A4A4E8CF9BD0}"/>
                </a:ext>
              </a:extLst>
            </p:cNvPr>
            <p:cNvPicPr>
              <a:picLocks noChangeAspect="1" noChangeArrowheads="1"/>
            </p:cNvPicPr>
            <p:nvPr/>
          </p:nvPicPr>
          <p:blipFill>
            <a:blip r:embed="rId8"/>
            <a:srcRect/>
            <a:stretch>
              <a:fillRect/>
            </a:stretch>
          </p:blipFill>
          <p:spPr bwMode="auto">
            <a:xfrm>
              <a:off x="6096000" y="3200400"/>
              <a:ext cx="1066800" cy="457200"/>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92" name="TextBox 37">
              <a:extLst>
                <a:ext uri="{FF2B5EF4-FFF2-40B4-BE49-F238E27FC236}">
                  <a16:creationId xmlns:a16="http://schemas.microsoft.com/office/drawing/2014/main" xmlns="" id="{9D75BD2F-96A6-4D21-B8A7-7DDB0519AF31}"/>
                </a:ext>
              </a:extLst>
            </p:cNvPr>
            <p:cNvSpPr txBox="1"/>
            <p:nvPr/>
          </p:nvSpPr>
          <p:spPr>
            <a:xfrm>
              <a:off x="219109" y="5714107"/>
              <a:ext cx="8610600" cy="369888"/>
            </a:xfrm>
            <a:prstGeom prst="rect">
              <a:avLst/>
            </a:prstGeom>
            <a:noFill/>
          </p:spPr>
          <p:txBody>
            <a:bodyPr>
              <a:spAutoFit/>
            </a:bodyPr>
            <a:lstStyle/>
            <a:p>
              <a:pPr>
                <a:defRPr/>
              </a:pPr>
              <a:r>
                <a:rPr lang="en-US" altLang="zh-CN" b="1" dirty="0">
                  <a:solidFill>
                    <a:srgbClr val="FF0000"/>
                  </a:solidFill>
                  <a:latin typeface="微软雅黑" pitchFamily="34" charset="-122"/>
                  <a:ea typeface="微软雅黑" pitchFamily="34" charset="-122"/>
                </a:rPr>
                <a:t>DB2 10</a:t>
              </a:r>
              <a:r>
                <a:rPr lang="zh-CN" altLang="en-US" b="1" dirty="0">
                  <a:solidFill>
                    <a:srgbClr val="FF0000"/>
                  </a:solidFill>
                  <a:latin typeface="微软雅黑" pitchFamily="34" charset="-122"/>
                  <a:ea typeface="微软雅黑" pitchFamily="34" charset="-122"/>
                </a:rPr>
                <a:t>将能与</a:t>
              </a:r>
              <a:r>
                <a:rPr lang="en-US" altLang="zh-CN" b="1" dirty="0" err="1">
                  <a:solidFill>
                    <a:srgbClr val="FF0000"/>
                  </a:solidFill>
                  <a:latin typeface="微软雅黑" pitchFamily="34" charset="-122"/>
                  <a:ea typeface="微软雅黑" pitchFamily="34" charset="-122"/>
                </a:rPr>
                <a:t>Hadoop</a:t>
              </a:r>
              <a:r>
                <a:rPr lang="zh-CN" altLang="en-US" b="1" dirty="0">
                  <a:solidFill>
                    <a:srgbClr val="FF0000"/>
                  </a:solidFill>
                  <a:latin typeface="微软雅黑" pitchFamily="34" charset="-122"/>
                  <a:ea typeface="微软雅黑" pitchFamily="34" charset="-122"/>
                </a:rPr>
                <a:t>（</a:t>
              </a:r>
              <a:r>
                <a:rPr lang="en-US" altLang="zh-CN" b="1" dirty="0">
                  <a:solidFill>
                    <a:srgbClr val="FF0000"/>
                  </a:solidFill>
                  <a:latin typeface="微软雅黑" pitchFamily="34" charset="-122"/>
                  <a:ea typeface="微软雅黑" pitchFamily="34" charset="-122"/>
                </a:rPr>
                <a:t> </a:t>
              </a:r>
              <a:r>
                <a:rPr lang="en-US" altLang="zh-CN" b="1" kern="0" dirty="0">
                  <a:solidFill>
                    <a:srgbClr val="FF0000"/>
                  </a:solidFill>
                  <a:latin typeface="微软雅黑" pitchFamily="34" charset="-122"/>
                  <a:ea typeface="微软雅黑" pitchFamily="34" charset="-122"/>
                </a:rPr>
                <a:t> IBM </a:t>
              </a:r>
              <a:r>
                <a:rPr lang="en-US" altLang="zh-CN" b="1" kern="0" dirty="0" err="1">
                  <a:solidFill>
                    <a:srgbClr val="FF0000"/>
                  </a:solidFill>
                  <a:latin typeface="微软雅黑" pitchFamily="34" charset="-122"/>
                  <a:ea typeface="微软雅黑" pitchFamily="34" charset="-122"/>
                </a:rPr>
                <a:t>InforSphere</a:t>
              </a:r>
              <a:r>
                <a:rPr lang="en-US" altLang="zh-CN" b="1" kern="0" dirty="0">
                  <a:solidFill>
                    <a:srgbClr val="FF0000"/>
                  </a:solidFill>
                  <a:latin typeface="微软雅黑" pitchFamily="34" charset="-122"/>
                  <a:ea typeface="微软雅黑" pitchFamily="34" charset="-122"/>
                </a:rPr>
                <a:t> </a:t>
              </a:r>
              <a:r>
                <a:rPr lang="en-US" altLang="zh-CN" b="1" kern="0" dirty="0" err="1">
                  <a:solidFill>
                    <a:srgbClr val="FF0000"/>
                  </a:solidFill>
                  <a:latin typeface="微软雅黑" pitchFamily="34" charset="-122"/>
                  <a:ea typeface="微软雅黑" pitchFamily="34" charset="-122"/>
                </a:rPr>
                <a:t>BigInsight</a:t>
              </a:r>
              <a:r>
                <a:rPr lang="zh-CN" altLang="en-US" b="1" kern="0" dirty="0">
                  <a:solidFill>
                    <a:srgbClr val="FF0000"/>
                  </a:solidFill>
                  <a:latin typeface="微软雅黑" pitchFamily="34" charset="-122"/>
                  <a:ea typeface="微软雅黑" pitchFamily="34" charset="-122"/>
                </a:rPr>
                <a:t>）无缝紧密的进行集成</a:t>
              </a:r>
              <a:endParaRPr lang="zh-CN" altLang="en-US" b="1" dirty="0">
                <a:solidFill>
                  <a:srgbClr val="FF0000"/>
                </a:solidFill>
                <a:latin typeface="微软雅黑" pitchFamily="34" charset="-122"/>
                <a:ea typeface="微软雅黑" pitchFamily="34" charset="-122"/>
              </a:endParaRPr>
            </a:p>
          </p:txBody>
        </p:sp>
        <p:cxnSp>
          <p:nvCxnSpPr>
            <p:cNvPr id="93" name="AutoShape 98">
              <a:extLst>
                <a:ext uri="{FF2B5EF4-FFF2-40B4-BE49-F238E27FC236}">
                  <a16:creationId xmlns:a16="http://schemas.microsoft.com/office/drawing/2014/main" xmlns="" id="{6E214F1C-E2D4-49A5-BF3B-2C91D62FA111}"/>
                </a:ext>
              </a:extLst>
            </p:cNvPr>
            <p:cNvCxnSpPr>
              <a:cxnSpLocks noChangeShapeType="1"/>
            </p:cNvCxnSpPr>
            <p:nvPr/>
          </p:nvCxnSpPr>
          <p:spPr bwMode="auto">
            <a:xfrm rot="5400000">
              <a:off x="5106987" y="3198813"/>
              <a:ext cx="5027613" cy="158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94" name="TextBox 16">
              <a:extLst>
                <a:ext uri="{FF2B5EF4-FFF2-40B4-BE49-F238E27FC236}">
                  <a16:creationId xmlns:a16="http://schemas.microsoft.com/office/drawing/2014/main" xmlns="" id="{443499CC-0FC7-46D3-87DB-21311C0AD34B}"/>
                </a:ext>
              </a:extLst>
            </p:cNvPr>
            <p:cNvSpPr txBox="1">
              <a:spLocks noChangeArrowheads="1"/>
            </p:cNvSpPr>
            <p:nvPr/>
          </p:nvSpPr>
          <p:spPr bwMode="auto">
            <a:xfrm>
              <a:off x="7467600" y="782542"/>
              <a:ext cx="2743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latin typeface="微软雅黑" panose="020B0503020204020204" pitchFamily="34" charset="-122"/>
                  <a:ea typeface="微软雅黑" panose="020B0503020204020204" pitchFamily="34" charset="-122"/>
                </a:rPr>
                <a:t>       数据可视化</a:t>
              </a:r>
            </a:p>
          </p:txBody>
        </p:sp>
        <p:sp>
          <p:nvSpPr>
            <p:cNvPr id="95" name="矩形 94">
              <a:extLst>
                <a:ext uri="{FF2B5EF4-FFF2-40B4-BE49-F238E27FC236}">
                  <a16:creationId xmlns:a16="http://schemas.microsoft.com/office/drawing/2014/main" xmlns="" id="{7046A479-560B-4602-9A47-94F101C2E89C}"/>
                </a:ext>
              </a:extLst>
            </p:cNvPr>
            <p:cNvSpPr/>
            <p:nvPr/>
          </p:nvSpPr>
          <p:spPr>
            <a:xfrm>
              <a:off x="7892299" y="1600200"/>
              <a:ext cx="1251701" cy="461665"/>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400" b="1" dirty="0">
                  <a:ln w="11430"/>
                  <a:solidFill>
                    <a:srgbClr val="FF0000"/>
                  </a:solidFill>
                  <a:effectLst>
                    <a:outerShdw blurRad="50800" dist="39000" dir="5460000" algn="tl">
                      <a:srgbClr val="000000">
                        <a:alpha val="38000"/>
                      </a:srgbClr>
                    </a:outerShdw>
                  </a:effectLst>
                </a:rPr>
                <a:t>SPSS</a:t>
              </a:r>
              <a:endParaRPr lang="zh-CN" altLang="en-US" sz="2400" b="1" dirty="0">
                <a:ln w="11430"/>
                <a:solidFill>
                  <a:srgbClr val="FF0000"/>
                </a:solidFill>
                <a:effectLst>
                  <a:outerShdw blurRad="50800" dist="39000" dir="5460000" algn="tl">
                    <a:srgbClr val="000000">
                      <a:alpha val="38000"/>
                    </a:srgbClr>
                  </a:outerShdw>
                </a:effectLst>
              </a:endParaRPr>
            </a:p>
          </p:txBody>
        </p:sp>
        <p:sp>
          <p:nvSpPr>
            <p:cNvPr id="96" name="矩形 95">
              <a:extLst>
                <a:ext uri="{FF2B5EF4-FFF2-40B4-BE49-F238E27FC236}">
                  <a16:creationId xmlns:a16="http://schemas.microsoft.com/office/drawing/2014/main" xmlns="" id="{5388F141-D1D1-44E0-A810-A86357E8D8D1}"/>
                </a:ext>
              </a:extLst>
            </p:cNvPr>
            <p:cNvSpPr/>
            <p:nvPr/>
          </p:nvSpPr>
          <p:spPr>
            <a:xfrm>
              <a:off x="7696200" y="2438400"/>
              <a:ext cx="1447800" cy="461665"/>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400" b="1" dirty="0" err="1">
                  <a:ln w="11430"/>
                  <a:solidFill>
                    <a:srgbClr val="FF0000"/>
                  </a:solidFill>
                  <a:effectLst>
                    <a:outerShdw blurRad="50800" dist="39000" dir="5460000" algn="tl">
                      <a:srgbClr val="000000">
                        <a:alpha val="38000"/>
                      </a:srgbClr>
                    </a:outerShdw>
                  </a:effectLst>
                </a:rPr>
                <a:t>Cognos</a:t>
              </a:r>
              <a:endParaRPr lang="zh-CN" altLang="en-US" sz="2400" b="1" dirty="0">
                <a:ln w="11430"/>
                <a:solidFill>
                  <a:srgbClr val="FF0000"/>
                </a:solidFill>
                <a:effectLst>
                  <a:outerShdw blurRad="50800" dist="39000" dir="5460000" algn="tl">
                    <a:srgbClr val="000000">
                      <a:alpha val="38000"/>
                    </a:srgbClr>
                  </a:outerShdw>
                </a:effectLst>
              </a:endParaRPr>
            </a:p>
          </p:txBody>
        </p:sp>
        <p:sp>
          <p:nvSpPr>
            <p:cNvPr id="97" name="矩形 96">
              <a:extLst>
                <a:ext uri="{FF2B5EF4-FFF2-40B4-BE49-F238E27FC236}">
                  <a16:creationId xmlns:a16="http://schemas.microsoft.com/office/drawing/2014/main" xmlns="" id="{AEF1EFC1-1F1C-4045-9AFE-C3304B139AA2}"/>
                </a:ext>
              </a:extLst>
            </p:cNvPr>
            <p:cNvSpPr/>
            <p:nvPr/>
          </p:nvSpPr>
          <p:spPr>
            <a:xfrm>
              <a:off x="7696200" y="3352800"/>
              <a:ext cx="1447800" cy="461665"/>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2400" b="1" dirty="0">
                  <a:ln w="11430"/>
                  <a:solidFill>
                    <a:srgbClr val="FF0000"/>
                  </a:solidFill>
                  <a:effectLst>
                    <a:outerShdw blurRad="50800" dist="39000" dir="5460000" algn="tl">
                      <a:srgbClr val="000000">
                        <a:alpha val="38000"/>
                      </a:srgbClr>
                    </a:outerShdw>
                  </a:effectLst>
                </a:rPr>
                <a:t>其它</a:t>
              </a:r>
            </a:p>
          </p:txBody>
        </p:sp>
      </p:grpSp>
    </p:spTree>
    <p:extLst>
      <p:ext uri="{BB962C8B-B14F-4D97-AF65-F5344CB8AC3E}">
        <p14:creationId xmlns:p14="http://schemas.microsoft.com/office/powerpoint/2010/main" xmlns="" val="2993754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
            <a:extLst>
              <a:ext uri="{FF2B5EF4-FFF2-40B4-BE49-F238E27FC236}">
                <a16:creationId xmlns:a16="http://schemas.microsoft.com/office/drawing/2014/main" xmlns="" id="{329C08C4-C825-439B-9852-990BFF8D7B64}"/>
              </a:ext>
            </a:extLst>
          </p:cNvPr>
          <p:cNvPicPr>
            <a:picLocks noChangeAspect="1" noChangeArrowheads="1"/>
          </p:cNvPicPr>
          <p:nvPr/>
        </p:nvPicPr>
        <p:blipFill>
          <a:blip r:embed="rId3"/>
          <a:srcRect/>
          <a:stretch>
            <a:fillRect/>
          </a:stretch>
        </p:blipFill>
        <p:spPr bwMode="auto">
          <a:xfrm>
            <a:off x="657226" y="1332588"/>
            <a:ext cx="7867650" cy="3304102"/>
          </a:xfrm>
          <a:prstGeom prst="rect">
            <a:avLst/>
          </a:prstGeom>
          <a:noFill/>
          <a:ln w="9525" cmpd="sng">
            <a:noFill/>
            <a:miter lim="800000"/>
            <a:headEnd/>
            <a:tailEnd/>
          </a:ln>
          <a:effectLst>
            <a:prstShdw prst="shdw17" dist="17961" dir="2700000">
              <a:schemeClr val="accent1">
                <a:gamma/>
                <a:shade val="60000"/>
                <a:invGamma/>
              </a:schemeClr>
            </a:prstShdw>
          </a:effectLst>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内容占位符 2">
            <a:extLst>
              <a:ext uri="{FF2B5EF4-FFF2-40B4-BE49-F238E27FC236}">
                <a16:creationId xmlns:a16="http://schemas.microsoft.com/office/drawing/2014/main" xmlns="" id="{2D24A187-B8EC-4643-9120-9CA2218D5ED7}"/>
              </a:ext>
            </a:extLst>
          </p:cNvPr>
          <p:cNvSpPr txBox="1">
            <a:spLocks noChangeArrowheads="1"/>
          </p:cNvSpPr>
          <p:nvPr/>
        </p:nvSpPr>
        <p:spPr bwMode="auto">
          <a:xfrm>
            <a:off x="446408" y="693560"/>
            <a:ext cx="7573642"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en-US" altLang="zh-CN" sz="1800" dirty="0">
                <a:solidFill>
                  <a:srgbClr val="FF0000"/>
                </a:solidFill>
                <a:latin typeface="微软雅黑" panose="020B0503020204020204" pitchFamily="34" charset="-122"/>
                <a:ea typeface="微软雅黑" panose="020B0503020204020204" pitchFamily="34" charset="-122"/>
              </a:rPr>
              <a:t>	Hadoop</a:t>
            </a:r>
            <a:r>
              <a:rPr lang="zh-CN" altLang="en-US" sz="1800" dirty="0">
                <a:solidFill>
                  <a:srgbClr val="FF0000"/>
                </a:solidFill>
                <a:latin typeface="微软雅黑" panose="020B0503020204020204" pitchFamily="34" charset="-122"/>
                <a:ea typeface="微软雅黑" panose="020B0503020204020204" pitchFamily="34" charset="-122"/>
              </a:rPr>
              <a:t>框架与</a:t>
            </a:r>
            <a:r>
              <a:rPr lang="en-US" altLang="zh-CN" sz="1800" dirty="0" err="1">
                <a:solidFill>
                  <a:srgbClr val="FF0000"/>
                </a:solidFill>
                <a:latin typeface="微软雅黑" panose="020B0503020204020204" pitchFamily="34" charset="-122"/>
                <a:ea typeface="微软雅黑" panose="020B0503020204020204" pitchFamily="34" charset="-122"/>
              </a:rPr>
              <a:t>Netzza</a:t>
            </a:r>
            <a:r>
              <a:rPr lang="zh-CN" altLang="en-US" sz="1800" dirty="0">
                <a:solidFill>
                  <a:srgbClr val="FF0000"/>
                </a:solidFill>
                <a:latin typeface="微软雅黑" panose="020B0503020204020204" pitchFamily="34" charset="-122"/>
                <a:ea typeface="微软雅黑" panose="020B0503020204020204" pitchFamily="34" charset="-122"/>
              </a:rPr>
              <a:t>集成的混合场景</a:t>
            </a:r>
          </a:p>
        </p:txBody>
      </p:sp>
    </p:spTree>
    <p:extLst>
      <p:ext uri="{BB962C8B-B14F-4D97-AF65-F5344CB8AC3E}">
        <p14:creationId xmlns:p14="http://schemas.microsoft.com/office/powerpoint/2010/main" xmlns="" val="233908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pitchFamily="34" charset="-122"/>
              <a:ea typeface="微软雅黑" panose="020B0503020204020204" pitchFamily="3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pitchFamily="34" charset="-122"/>
              <a:ea typeface="微软雅黑" panose="020B0503020204020204" pitchFamily="34" charset="-122"/>
              <a:cs typeface="微软雅黑" panose="020B0503020204020204" charset="-122"/>
            </a:endParaRPr>
          </a:p>
        </p:txBody>
      </p:sp>
      <p:sp>
        <p:nvSpPr>
          <p:cNvPr id="134" name="文本框 133">
            <a:extLst>
              <a:ext uri="{FF2B5EF4-FFF2-40B4-BE49-F238E27FC236}">
                <a16:creationId xmlns:a16="http://schemas.microsoft.com/office/drawing/2014/main" xmlns="" id="{E7E47880-B947-4A10-8DA9-A9C8E1F7F677}"/>
              </a:ext>
            </a:extLst>
          </p:cNvPr>
          <p:cNvSpPr txBox="1"/>
          <p:nvPr/>
        </p:nvSpPr>
        <p:spPr>
          <a:xfrm>
            <a:off x="1054190" y="156646"/>
            <a:ext cx="5224689"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8.3  </a:t>
            </a:r>
            <a:r>
              <a:rPr kumimoji="1" lang="zh-CN" altLang="en-US" sz="2200" dirty="0">
                <a:latin typeface="微软雅黑 Light" panose="020B0502040204020203" charset="-122"/>
                <a:ea typeface="微软雅黑 Light" panose="020B0502040204020203" charset="-122"/>
                <a:cs typeface="微软雅黑" panose="020B0503020204020204" charset="-122"/>
              </a:rPr>
              <a:t>采用云计算技术后新系统的架构初探</a:t>
            </a:r>
          </a:p>
        </p:txBody>
      </p:sp>
      <p:cxnSp>
        <p:nvCxnSpPr>
          <p:cNvPr id="135" name="直接连接符 13">
            <a:extLst>
              <a:ext uri="{FF2B5EF4-FFF2-40B4-BE49-F238E27FC236}">
                <a16:creationId xmlns:a16="http://schemas.microsoft.com/office/drawing/2014/main" xmlns="" id="{96741F9E-BA58-4DF9-A1FC-EF7BEE0AE821}"/>
              </a:ext>
            </a:extLst>
          </p:cNvPr>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内容占位符 2">
            <a:extLst>
              <a:ext uri="{FF2B5EF4-FFF2-40B4-BE49-F238E27FC236}">
                <a16:creationId xmlns:a16="http://schemas.microsoft.com/office/drawing/2014/main" xmlns="" id="{2D24A187-B8EC-4643-9120-9CA2218D5ED7}"/>
              </a:ext>
            </a:extLst>
          </p:cNvPr>
          <p:cNvSpPr txBox="1">
            <a:spLocks noChangeArrowheads="1"/>
          </p:cNvSpPr>
          <p:nvPr/>
        </p:nvSpPr>
        <p:spPr bwMode="auto">
          <a:xfrm>
            <a:off x="446408" y="693560"/>
            <a:ext cx="7573642" cy="41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rPr>
              <a:t>架构的小结</a:t>
            </a:r>
          </a:p>
        </p:txBody>
      </p:sp>
      <p:graphicFrame>
        <p:nvGraphicFramePr>
          <p:cNvPr id="14" name="Object 2">
            <a:extLst>
              <a:ext uri="{FF2B5EF4-FFF2-40B4-BE49-F238E27FC236}">
                <a16:creationId xmlns:a16="http://schemas.microsoft.com/office/drawing/2014/main" xmlns="" id="{4C5C87AD-1A76-4BD0-982D-758E2E7B4886}"/>
              </a:ext>
            </a:extLst>
          </p:cNvPr>
          <p:cNvGraphicFramePr>
            <a:graphicFrameLocks noChangeAspect="1"/>
          </p:cNvGraphicFramePr>
          <p:nvPr>
            <p:extLst>
              <p:ext uri="{D42A27DB-BD31-4B8C-83A1-F6EECF244321}">
                <p14:modId xmlns:p14="http://schemas.microsoft.com/office/powerpoint/2010/main" xmlns="" val="2265699084"/>
              </p:ext>
            </p:extLst>
          </p:nvPr>
        </p:nvGraphicFramePr>
        <p:xfrm>
          <a:off x="1123950" y="1046543"/>
          <a:ext cx="6940818" cy="3715957"/>
        </p:xfrm>
        <a:graphic>
          <a:graphicData uri="http://schemas.openxmlformats.org/presentationml/2006/ole">
            <p:oleObj spid="_x0000_s10243" name="Visio" r:id="rId4" imgW="7380351" imgH="4637151" progId="Visio.Drawing.11">
              <p:embed/>
            </p:oleObj>
          </a:graphicData>
        </a:graphic>
      </p:graphicFrame>
    </p:spTree>
    <p:extLst>
      <p:ext uri="{BB962C8B-B14F-4D97-AF65-F5344CB8AC3E}">
        <p14:creationId xmlns:p14="http://schemas.microsoft.com/office/powerpoint/2010/main" xmlns="" val="2661977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p:cNvSpPr/>
          <p:nvPr/>
        </p:nvSpPr>
        <p:spPr>
          <a:xfrm rot="5400000" flipV="1">
            <a:off x="5111748" y="18"/>
            <a:ext cx="4032191" cy="4032315"/>
          </a:xfrm>
          <a:prstGeom prst="rtTriangle">
            <a:avLst/>
          </a:prstGeom>
          <a:solidFill>
            <a:srgbClr val="7A4AAA"/>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4" name="直角三角形 3"/>
          <p:cNvSpPr/>
          <p:nvPr/>
        </p:nvSpPr>
        <p:spPr>
          <a:xfrm>
            <a:off x="1" y="2502818"/>
            <a:ext cx="3160335" cy="2640603"/>
          </a:xfrm>
          <a:prstGeom prst="rtTriangle">
            <a:avLst/>
          </a:prstGeom>
          <a:solidFill>
            <a:srgbClr val="7A4AAA"/>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6" name="直角三角形 5"/>
          <p:cNvSpPr/>
          <p:nvPr/>
        </p:nvSpPr>
        <p:spPr>
          <a:xfrm rot="5400000" flipV="1">
            <a:off x="6936412" y="45"/>
            <a:ext cx="2207556" cy="2207624"/>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8" name="文本框 7"/>
          <p:cNvSpPr txBox="1"/>
          <p:nvPr/>
        </p:nvSpPr>
        <p:spPr>
          <a:xfrm>
            <a:off x="1501175" y="1696658"/>
            <a:ext cx="5101813" cy="1618513"/>
          </a:xfrm>
          <a:prstGeom prst="rect">
            <a:avLst/>
          </a:prstGeom>
          <a:noFill/>
        </p:spPr>
        <p:txBody>
          <a:bodyPr wrap="square" lIns="48381" tIns="24190" rIns="48381" bIns="24190" rtlCol="0">
            <a:spAutoFit/>
          </a:bodyPr>
          <a:lstStyle/>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End  of  Session</a:t>
            </a:r>
          </a:p>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Thank you!</a:t>
            </a:r>
          </a:p>
        </p:txBody>
      </p:sp>
      <p:cxnSp>
        <p:nvCxnSpPr>
          <p:cNvPr id="11" name="直接连接符 10"/>
          <p:cNvCxnSpPr/>
          <p:nvPr/>
        </p:nvCxnSpPr>
        <p:spPr>
          <a:xfrm>
            <a:off x="4453394" y="3021702"/>
            <a:ext cx="23721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8.1  </a:t>
            </a:r>
            <a:r>
              <a:rPr kumimoji="1" lang="zh-CN" altLang="en-US" sz="2200" dirty="0">
                <a:latin typeface="微软雅黑 Light" panose="020B0502040204020203" charset="-122"/>
                <a:ea typeface="微软雅黑 Light" panose="020B0502040204020203" charset="-122"/>
                <a:cs typeface="微软雅黑" panose="020B0503020204020204" charset="-122"/>
              </a:rPr>
              <a:t>前言</a:t>
            </a:r>
          </a:p>
        </p:txBody>
      </p:sp>
      <p:cxnSp>
        <p:nvCxnSpPr>
          <p:cNvPr id="11" name="直接连接符 13"/>
          <p:cNvCxnSpPr>
            <a:cxnSpLocks/>
          </p:cNvCxnSpPr>
          <p:nvPr/>
        </p:nvCxnSpPr>
        <p:spPr>
          <a:xfrm>
            <a:off x="1092770" y="506810"/>
            <a:ext cx="35303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84" name="矩形 83">
            <a:extLst>
              <a:ext uri="{FF2B5EF4-FFF2-40B4-BE49-F238E27FC236}">
                <a16:creationId xmlns:a16="http://schemas.microsoft.com/office/drawing/2014/main" xmlns="" id="{20E4D699-73CE-4942-8BD0-F03682FA6F26}"/>
              </a:ext>
            </a:extLst>
          </p:cNvPr>
          <p:cNvSpPr/>
          <p:nvPr/>
        </p:nvSpPr>
        <p:spPr>
          <a:xfrm>
            <a:off x="661364" y="706272"/>
            <a:ext cx="7799671" cy="496860"/>
          </a:xfrm>
          <a:prstGeom prst="rect">
            <a:avLst/>
          </a:prstGeom>
        </p:spPr>
        <p:txBody>
          <a:bodyPr wrap="square" lIns="48381" tIns="24190" rIns="48381" bIns="24190">
            <a:spAutoFit/>
          </a:bodyPr>
          <a:lstStyle/>
          <a:p>
            <a:pPr>
              <a:lnSpc>
                <a:spcPct val="150000"/>
              </a:lnSpc>
              <a:buFont typeface="Wingdings" pitchFamily="2" charset="2"/>
              <a:buChar char="l"/>
            </a:pPr>
            <a:r>
              <a:rPr lang="zh-CN" altLang="en-US" sz="2200" dirty="0">
                <a:latin typeface="微软雅黑" panose="020B0503020204020204" charset="-122"/>
                <a:ea typeface="微软雅黑" panose="020B0503020204020204" charset="-122"/>
              </a:rPr>
              <a:t>  云计算应用</a:t>
            </a:r>
            <a:r>
              <a:rPr lang="en-US" altLang="zh-CN" sz="2200" dirty="0">
                <a:latin typeface="微软雅黑" panose="020B0503020204020204" charset="-122"/>
                <a:ea typeface="微软雅黑" panose="020B0503020204020204" charset="-122"/>
              </a:rPr>
              <a:t>(</a:t>
            </a:r>
            <a:r>
              <a:rPr lang="zh-CN" altLang="en-US" sz="2200" dirty="0">
                <a:latin typeface="微软雅黑" panose="020B0503020204020204" charset="-122"/>
                <a:ea typeface="微软雅黑" panose="020B0503020204020204" charset="-122"/>
              </a:rPr>
              <a:t>服务</a:t>
            </a:r>
            <a:r>
              <a:rPr lang="en-US" altLang="zh-CN" sz="2200" dirty="0">
                <a:latin typeface="微软雅黑" panose="020B0503020204020204" charset="-122"/>
                <a:ea typeface="微软雅黑" panose="020B0503020204020204" charset="-122"/>
              </a:rPr>
              <a:t>)</a:t>
            </a:r>
            <a:r>
              <a:rPr lang="zh-CN" altLang="en-US" sz="2200" dirty="0">
                <a:latin typeface="微软雅黑" panose="020B0503020204020204" charset="-122"/>
                <a:ea typeface="微软雅黑" panose="020B0503020204020204" charset="-122"/>
              </a:rPr>
              <a:t>的分类</a:t>
            </a:r>
          </a:p>
        </p:txBody>
      </p:sp>
      <p:sp>
        <p:nvSpPr>
          <p:cNvPr id="46" name="Text Box 32">
            <a:extLst>
              <a:ext uri="{FF2B5EF4-FFF2-40B4-BE49-F238E27FC236}">
                <a16:creationId xmlns:a16="http://schemas.microsoft.com/office/drawing/2014/main" xmlns="" id="{48A51EF9-F184-4974-A523-99321E5380A5}"/>
              </a:ext>
            </a:extLst>
          </p:cNvPr>
          <p:cNvSpPr txBox="1">
            <a:spLocks noChangeArrowheads="1"/>
          </p:cNvSpPr>
          <p:nvPr/>
        </p:nvSpPr>
        <p:spPr bwMode="auto">
          <a:xfrm>
            <a:off x="802633" y="1240517"/>
            <a:ext cx="541686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latin typeface="微软雅黑" panose="020B0503020204020204" pitchFamily="34" charset="-122"/>
                <a:ea typeface="微软雅黑" panose="020B0503020204020204" pitchFamily="34" charset="-122"/>
              </a:rPr>
              <a:t>根据提供的服务类型，将云计算应用</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服务</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分为三类</a:t>
            </a:r>
          </a:p>
        </p:txBody>
      </p:sp>
      <p:grpSp>
        <p:nvGrpSpPr>
          <p:cNvPr id="13" name="组合 12">
            <a:extLst>
              <a:ext uri="{FF2B5EF4-FFF2-40B4-BE49-F238E27FC236}">
                <a16:creationId xmlns:a16="http://schemas.microsoft.com/office/drawing/2014/main" xmlns="" id="{BC426063-E538-4CE5-A2A4-BBD4CA7997F4}"/>
              </a:ext>
            </a:extLst>
          </p:cNvPr>
          <p:cNvGrpSpPr/>
          <p:nvPr/>
        </p:nvGrpSpPr>
        <p:grpSpPr>
          <a:xfrm>
            <a:off x="1083172" y="1609392"/>
            <a:ext cx="6682912" cy="3204099"/>
            <a:chOff x="1083172" y="1609392"/>
            <a:chExt cx="6682912" cy="3204099"/>
          </a:xfrm>
        </p:grpSpPr>
        <p:sp>
          <p:nvSpPr>
            <p:cNvPr id="67" name="AutoShape 33">
              <a:extLst>
                <a:ext uri="{FF2B5EF4-FFF2-40B4-BE49-F238E27FC236}">
                  <a16:creationId xmlns:a16="http://schemas.microsoft.com/office/drawing/2014/main" xmlns="" id="{53271F55-4E3D-4197-8D9A-1386E6C28A9D}"/>
                </a:ext>
              </a:extLst>
            </p:cNvPr>
            <p:cNvSpPr>
              <a:spLocks noChangeArrowheads="1"/>
            </p:cNvSpPr>
            <p:nvPr/>
          </p:nvSpPr>
          <p:spPr bwMode="auto">
            <a:xfrm>
              <a:off x="3061689" y="3169602"/>
              <a:ext cx="127676" cy="289671"/>
            </a:xfrm>
            <a:prstGeom prst="downArrow">
              <a:avLst>
                <a:gd name="adj1" fmla="val 50000"/>
                <a:gd name="adj2" fmla="val 75000"/>
              </a:avLst>
            </a:prstGeom>
            <a:solidFill>
              <a:srgbClr val="CCCCFF"/>
            </a:solidFill>
            <a:ln w="9525">
              <a:solidFill>
                <a:srgbClr val="CCCCFF"/>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latin typeface="Times New Roman" panose="02020603050405020304" pitchFamily="18" charset="0"/>
              </a:endParaRPr>
            </a:p>
          </p:txBody>
        </p:sp>
        <p:sp>
          <p:nvSpPr>
            <p:cNvPr id="68" name="Text Box 34">
              <a:extLst>
                <a:ext uri="{FF2B5EF4-FFF2-40B4-BE49-F238E27FC236}">
                  <a16:creationId xmlns:a16="http://schemas.microsoft.com/office/drawing/2014/main" xmlns="" id="{C26CE268-CAAD-4ADC-A339-E89B9E28532F}"/>
                </a:ext>
              </a:extLst>
            </p:cNvPr>
            <p:cNvSpPr txBox="1">
              <a:spLocks noChangeArrowheads="1"/>
            </p:cNvSpPr>
            <p:nvPr/>
          </p:nvSpPr>
          <p:spPr bwMode="auto">
            <a:xfrm>
              <a:off x="1083172" y="3459274"/>
              <a:ext cx="3502174" cy="1354217"/>
            </a:xfrm>
            <a:prstGeom prst="rect">
              <a:avLst/>
            </a:prstGeom>
            <a:solidFill>
              <a:srgbClr val="CCCCFF"/>
            </a:solidFill>
            <a:ln w="9525">
              <a:solidFill>
                <a:schemeClr val="hlink"/>
              </a:solidFill>
              <a:miter lim="800000"/>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400"/>
                </a:spcBef>
              </a:pPr>
              <a:r>
                <a:rPr lang="en-US" altLang="zh-CN" sz="1200" b="1" dirty="0">
                  <a:solidFill>
                    <a:srgbClr val="FF0000"/>
                  </a:solidFill>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nfrastructure </a:t>
              </a:r>
              <a:r>
                <a:rPr lang="en-US" altLang="zh-CN" sz="1200" b="1" dirty="0">
                  <a:solidFill>
                    <a:srgbClr val="FF0000"/>
                  </a:solidFill>
                  <a:latin typeface="微软雅黑" panose="020B0503020204020204" pitchFamily="34" charset="-122"/>
                  <a:ea typeface="微软雅黑" panose="020B0503020204020204" pitchFamily="34" charset="-122"/>
                </a:rPr>
                <a:t>a</a:t>
              </a:r>
              <a:r>
                <a:rPr lang="en-US" altLang="zh-CN" sz="1200" dirty="0">
                  <a:latin typeface="微软雅黑" panose="020B0503020204020204" pitchFamily="34" charset="-122"/>
                  <a:ea typeface="微软雅黑" panose="020B0503020204020204" pitchFamily="34" charset="-122"/>
                </a:rPr>
                <a:t>s </a:t>
              </a:r>
              <a:r>
                <a:rPr lang="en-US" altLang="zh-CN" sz="1200" b="1" dirty="0">
                  <a:solidFill>
                    <a:srgbClr val="FF0000"/>
                  </a:solidFill>
                  <a:latin typeface="微软雅黑" panose="020B0503020204020204" pitchFamily="34" charset="-122"/>
                  <a:ea typeface="微软雅黑" panose="020B0503020204020204" pitchFamily="34" charset="-122"/>
                </a:rPr>
                <a:t>a</a:t>
              </a:r>
              <a:r>
                <a:rPr lang="en-US" altLang="zh-CN" sz="1200" dirty="0">
                  <a:latin typeface="微软雅黑" panose="020B0503020204020204" pitchFamily="34" charset="-122"/>
                  <a:ea typeface="微软雅黑" panose="020B0503020204020204" pitchFamily="34" charset="-122"/>
                </a:rPr>
                <a:t> </a:t>
              </a:r>
              <a:r>
                <a:rPr lang="en-US" altLang="zh-CN" sz="1200" b="1" dirty="0">
                  <a:solidFill>
                    <a:srgbClr val="FF0000"/>
                  </a:solidFill>
                  <a:latin typeface="微软雅黑" panose="020B0503020204020204" pitchFamily="34" charset="-122"/>
                  <a:ea typeface="微软雅黑" panose="020B0503020204020204" pitchFamily="34" charset="-122"/>
                </a:rPr>
                <a:t>S</a:t>
              </a:r>
              <a:r>
                <a:rPr lang="en-US" altLang="zh-CN" sz="1200" dirty="0">
                  <a:latin typeface="微软雅黑" panose="020B0503020204020204" pitchFamily="34" charset="-122"/>
                  <a:ea typeface="微软雅黑" panose="020B0503020204020204" pitchFamily="34" charset="-122"/>
                </a:rPr>
                <a:t>ervice</a:t>
              </a:r>
            </a:p>
            <a:p>
              <a:pPr eaLnBrk="1" hangingPunct="1">
                <a:spcBef>
                  <a:spcPts val="400"/>
                </a:spcBef>
              </a:pPr>
              <a:r>
                <a:rPr lang="zh-CN" altLang="en-US" sz="1200" dirty="0">
                  <a:latin typeface="微软雅黑" panose="020B0503020204020204" pitchFamily="34" charset="-122"/>
                  <a:ea typeface="微软雅黑" panose="020B0503020204020204" pitchFamily="34" charset="-122"/>
                </a:rPr>
                <a:t>以服务的形式提供虚拟硬件资源，如虚拟主机</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存储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网络</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安全等资源。</a:t>
              </a:r>
            </a:p>
            <a:p>
              <a:pPr eaLnBrk="1" hangingPunct="1">
                <a:spcBef>
                  <a:spcPts val="400"/>
                </a:spcBef>
              </a:pPr>
              <a:r>
                <a:rPr lang="zh-CN" altLang="en-US" sz="1200" dirty="0">
                  <a:latin typeface="微软雅黑" panose="020B0503020204020204" pitchFamily="34" charset="-122"/>
                  <a:ea typeface="微软雅黑" panose="020B0503020204020204" pitchFamily="34" charset="-122"/>
                </a:rPr>
                <a:t>用于无需购买服务器、网络设备、存储设备，只需通过互联网租赁即可搭建自己的应用系统</a:t>
              </a:r>
            </a:p>
            <a:p>
              <a:pPr eaLnBrk="1" hangingPunct="1">
                <a:spcBef>
                  <a:spcPts val="400"/>
                </a:spcBef>
              </a:pPr>
              <a:r>
                <a:rPr lang="zh-CN" altLang="en-US" sz="1200" dirty="0">
                  <a:latin typeface="微软雅黑" panose="020B0503020204020204" pitchFamily="34" charset="-122"/>
                  <a:ea typeface="微软雅黑" panose="020B0503020204020204" pitchFamily="34" charset="-122"/>
                </a:rPr>
                <a:t>典型应用：</a:t>
              </a:r>
              <a:r>
                <a:rPr lang="en-US" altLang="zh-CN" sz="1200" dirty="0">
                  <a:latin typeface="微软雅黑" panose="020B0503020204020204" pitchFamily="34" charset="-122"/>
                  <a:ea typeface="微软雅黑" panose="020B0503020204020204" pitchFamily="34" charset="-122"/>
                </a:rPr>
                <a:t>Amazon Web</a:t>
              </a:r>
              <a:r>
                <a:rPr lang="zh-CN" altLang="en-US" sz="1200" dirty="0">
                  <a:latin typeface="微软雅黑" panose="020B0503020204020204" pitchFamily="34" charset="-122"/>
                  <a:ea typeface="微软雅黑" panose="020B0503020204020204" pitchFamily="34" charset="-122"/>
                </a:rPr>
                <a:t>服务　</a:t>
              </a:r>
              <a:r>
                <a:rPr lang="en-US" altLang="zh-CN" sz="1200" dirty="0">
                  <a:latin typeface="微软雅黑" panose="020B0503020204020204" pitchFamily="34" charset="-122"/>
                  <a:ea typeface="微软雅黑" panose="020B0503020204020204" pitchFamily="34" charset="-122"/>
                </a:rPr>
                <a:t>IDC</a:t>
              </a:r>
            </a:p>
          </p:txBody>
        </p:sp>
        <p:sp>
          <p:nvSpPr>
            <p:cNvPr id="69" name="Text Box 35">
              <a:extLst>
                <a:ext uri="{FF2B5EF4-FFF2-40B4-BE49-F238E27FC236}">
                  <a16:creationId xmlns:a16="http://schemas.microsoft.com/office/drawing/2014/main" xmlns="" id="{6D6CB102-1922-48BB-8AC3-FF99B9F78690}"/>
                </a:ext>
              </a:extLst>
            </p:cNvPr>
            <p:cNvSpPr txBox="1">
              <a:spLocks noChangeArrowheads="1"/>
            </p:cNvSpPr>
            <p:nvPr/>
          </p:nvSpPr>
          <p:spPr bwMode="auto">
            <a:xfrm>
              <a:off x="4902374" y="3105356"/>
              <a:ext cx="2863709" cy="1538883"/>
            </a:xfrm>
            <a:prstGeom prst="rect">
              <a:avLst/>
            </a:prstGeom>
            <a:solidFill>
              <a:srgbClr val="CCCCFF"/>
            </a:solidFill>
            <a:ln w="9525">
              <a:solidFill>
                <a:srgbClr val="CCCCFF"/>
              </a:solidFill>
              <a:miter lim="800000"/>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400"/>
                </a:spcBef>
              </a:pPr>
              <a:r>
                <a:rPr lang="en-US" altLang="zh-CN" sz="1200" b="1" dirty="0">
                  <a:solidFill>
                    <a:srgbClr val="FF0000"/>
                  </a:solidFill>
                  <a:latin typeface="微软雅黑" panose="020B0503020204020204" pitchFamily="34" charset="-122"/>
                  <a:ea typeface="微软雅黑" panose="020B0503020204020204" pitchFamily="34" charset="-122"/>
                </a:rPr>
                <a:t>P</a:t>
              </a:r>
              <a:r>
                <a:rPr lang="en-US" altLang="zh-CN" sz="1200" dirty="0">
                  <a:latin typeface="微软雅黑" panose="020B0503020204020204" pitchFamily="34" charset="-122"/>
                  <a:ea typeface="微软雅黑" panose="020B0503020204020204" pitchFamily="34" charset="-122"/>
                </a:rPr>
                <a:t>latform </a:t>
              </a:r>
              <a:r>
                <a:rPr lang="en-US" altLang="zh-CN" sz="1200" b="1" dirty="0">
                  <a:solidFill>
                    <a:srgbClr val="FF0000"/>
                  </a:solidFill>
                  <a:latin typeface="微软雅黑" panose="020B0503020204020204" pitchFamily="34" charset="-122"/>
                  <a:ea typeface="微软雅黑" panose="020B0503020204020204" pitchFamily="34" charset="-122"/>
                </a:rPr>
                <a:t>a</a:t>
              </a:r>
              <a:r>
                <a:rPr lang="en-US" altLang="zh-CN" sz="1200" dirty="0">
                  <a:latin typeface="微软雅黑" panose="020B0503020204020204" pitchFamily="34" charset="-122"/>
                  <a:ea typeface="微软雅黑" panose="020B0503020204020204" pitchFamily="34" charset="-122"/>
                </a:rPr>
                <a:t>s </a:t>
              </a:r>
              <a:r>
                <a:rPr lang="en-US" altLang="zh-CN" sz="1200" b="1" dirty="0">
                  <a:solidFill>
                    <a:srgbClr val="FF0000"/>
                  </a:solidFill>
                  <a:latin typeface="微软雅黑" panose="020B0503020204020204" pitchFamily="34" charset="-122"/>
                  <a:ea typeface="微软雅黑" panose="020B0503020204020204" pitchFamily="34" charset="-122"/>
                </a:rPr>
                <a:t>a</a:t>
              </a:r>
              <a:r>
                <a:rPr lang="en-US" altLang="zh-CN" sz="1200" dirty="0">
                  <a:latin typeface="微软雅黑" panose="020B0503020204020204" pitchFamily="34" charset="-122"/>
                  <a:ea typeface="微软雅黑" panose="020B0503020204020204" pitchFamily="34" charset="-122"/>
                </a:rPr>
                <a:t> </a:t>
              </a:r>
              <a:r>
                <a:rPr lang="en-US" altLang="zh-CN" sz="1200" b="1" dirty="0">
                  <a:solidFill>
                    <a:srgbClr val="FF0000"/>
                  </a:solidFill>
                  <a:latin typeface="微软雅黑" panose="020B0503020204020204" pitchFamily="34" charset="-122"/>
                  <a:ea typeface="微软雅黑" panose="020B0503020204020204" pitchFamily="34" charset="-122"/>
                </a:rPr>
                <a:t>S</a:t>
              </a:r>
              <a:r>
                <a:rPr lang="en-US" altLang="zh-CN" sz="1200" dirty="0">
                  <a:latin typeface="微软雅黑" panose="020B0503020204020204" pitchFamily="34" charset="-122"/>
                  <a:ea typeface="微软雅黑" panose="020B0503020204020204" pitchFamily="34" charset="-122"/>
                </a:rPr>
                <a:t>ervice</a:t>
              </a:r>
            </a:p>
            <a:p>
              <a:pPr eaLnBrk="1" hangingPunct="1">
                <a:spcBef>
                  <a:spcPts val="400"/>
                </a:spcBef>
              </a:pPr>
              <a:r>
                <a:rPr lang="zh-CN" altLang="en-US" sz="1200" dirty="0">
                  <a:latin typeface="微软雅黑" panose="020B0503020204020204" pitchFamily="34" charset="-122"/>
                  <a:ea typeface="微软雅黑" panose="020B0503020204020204" pitchFamily="34" charset="-122"/>
                </a:rPr>
                <a:t>提供应用服务引擎，如互联网应用编程接口</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运行平台等。</a:t>
              </a:r>
            </a:p>
            <a:p>
              <a:pPr eaLnBrk="1" hangingPunct="1">
                <a:spcBef>
                  <a:spcPts val="400"/>
                </a:spcBef>
              </a:pPr>
              <a:r>
                <a:rPr lang="zh-CN" altLang="en-US" sz="1200" dirty="0">
                  <a:latin typeface="微软雅黑" panose="020B0503020204020204" pitchFamily="34" charset="-122"/>
                  <a:ea typeface="微软雅黑" panose="020B0503020204020204" pitchFamily="34" charset="-122"/>
                </a:rPr>
                <a:t>用户基于该应用服务引擎，可以构建该类应用。</a:t>
              </a:r>
            </a:p>
            <a:p>
              <a:pPr eaLnBrk="1" hangingPunct="1">
                <a:spcBef>
                  <a:spcPts val="400"/>
                </a:spcBef>
              </a:pPr>
              <a:r>
                <a:rPr lang="zh-CN" altLang="en-US" sz="1200" dirty="0">
                  <a:latin typeface="微软雅黑" panose="020B0503020204020204" pitchFamily="34" charset="-122"/>
                  <a:ea typeface="微软雅黑" panose="020B0503020204020204" pitchFamily="34" charset="-122"/>
                </a:rPr>
                <a:t>典型应用：</a:t>
              </a:r>
              <a:r>
                <a:rPr lang="en-US" altLang="zh-CN" sz="1200" dirty="0">
                  <a:latin typeface="微软雅黑" panose="020B0503020204020204" pitchFamily="34" charset="-122"/>
                  <a:ea typeface="微软雅黑" panose="020B0503020204020204" pitchFamily="34" charset="-122"/>
                </a:rPr>
                <a:t>Google </a:t>
              </a:r>
              <a:r>
                <a:rPr lang="en-US" altLang="zh-CN" sz="1200" dirty="0" err="1">
                  <a:latin typeface="微软雅黑" panose="020B0503020204020204" pitchFamily="34" charset="-122"/>
                  <a:ea typeface="微软雅黑" panose="020B0503020204020204" pitchFamily="34" charset="-122"/>
                </a:rPr>
                <a:t>AppEngine</a:t>
              </a:r>
              <a:r>
                <a:rPr lang="en-US" altLang="zh-CN" sz="1200" dirty="0">
                  <a:latin typeface="微软雅黑" panose="020B0503020204020204" pitchFamily="34" charset="-122"/>
                  <a:ea typeface="微软雅黑" panose="020B0503020204020204" pitchFamily="34" charset="-122"/>
                </a:rPr>
                <a:t>, IBM</a:t>
              </a:r>
              <a:r>
                <a:rPr lang="zh-CN" altLang="en-US"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PureScale</a:t>
              </a:r>
              <a:r>
                <a:rPr lang="en-US" altLang="zh-CN" sz="1200" dirty="0">
                  <a:latin typeface="微软雅黑" panose="020B0503020204020204" pitchFamily="34" charset="-122"/>
                  <a:ea typeface="微软雅黑" panose="020B0503020204020204" pitchFamily="34" charset="-122"/>
                </a:rPr>
                <a:t> Application </a:t>
              </a:r>
              <a:r>
                <a:rPr lang="en-US" altLang="zh-CN" sz="1200" dirty="0" err="1">
                  <a:latin typeface="微软雅黑" panose="020B0503020204020204" pitchFamily="34" charset="-122"/>
                  <a:ea typeface="微软雅黑" panose="020B0503020204020204" pitchFamily="34" charset="-122"/>
                </a:rPr>
                <a:t>System,SAE</a:t>
              </a:r>
              <a:endParaRPr lang="zh-CN" altLang="en-US" sz="1200" dirty="0">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xmlns="" id="{F555BA87-58FF-487D-BFEA-E080586EB7F6}"/>
                </a:ext>
              </a:extLst>
            </p:cNvPr>
            <p:cNvGrpSpPr/>
            <p:nvPr/>
          </p:nvGrpSpPr>
          <p:grpSpPr>
            <a:xfrm>
              <a:off x="3698632" y="3169603"/>
              <a:ext cx="1090294" cy="232133"/>
              <a:chOff x="4017083" y="3380342"/>
              <a:chExt cx="1090294" cy="232133"/>
            </a:xfrm>
          </p:grpSpPr>
          <p:sp>
            <p:nvSpPr>
              <p:cNvPr id="48" name="Rectangle 2">
                <a:extLst>
                  <a:ext uri="{FF2B5EF4-FFF2-40B4-BE49-F238E27FC236}">
                    <a16:creationId xmlns:a16="http://schemas.microsoft.com/office/drawing/2014/main" xmlns="" id="{F9E7744B-E046-4FDA-B59F-FFD93E74B415}"/>
                  </a:ext>
                </a:extLst>
              </p:cNvPr>
              <p:cNvSpPr>
                <a:spLocks noChangeArrowheads="1"/>
              </p:cNvSpPr>
              <p:nvPr/>
            </p:nvSpPr>
            <p:spPr bwMode="auto">
              <a:xfrm>
                <a:off x="4017083" y="3380342"/>
                <a:ext cx="57150" cy="178765"/>
              </a:xfrm>
              <a:prstGeom prst="rect">
                <a:avLst/>
              </a:prstGeom>
              <a:solidFill>
                <a:srgbClr val="CCCCFF"/>
              </a:solidFill>
              <a:ln w="9525">
                <a:solidFill>
                  <a:srgbClr val="CC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dirty="0">
                  <a:latin typeface="Calibri" panose="020F0502020204030204" pitchFamily="34" charset="0"/>
                </a:endParaRPr>
              </a:p>
            </p:txBody>
          </p:sp>
          <p:sp>
            <p:nvSpPr>
              <p:cNvPr id="70" name="AutoShape 36">
                <a:extLst>
                  <a:ext uri="{FF2B5EF4-FFF2-40B4-BE49-F238E27FC236}">
                    <a16:creationId xmlns:a16="http://schemas.microsoft.com/office/drawing/2014/main" xmlns="" id="{6BD6C189-5CB0-4C82-9869-FCDB979E1DBD}"/>
                  </a:ext>
                </a:extLst>
              </p:cNvPr>
              <p:cNvSpPr>
                <a:spLocks noChangeArrowheads="1"/>
              </p:cNvSpPr>
              <p:nvPr/>
            </p:nvSpPr>
            <p:spPr bwMode="auto">
              <a:xfrm rot="16200000">
                <a:off x="4511138" y="3016237"/>
                <a:ext cx="110517" cy="1081960"/>
              </a:xfrm>
              <a:prstGeom prst="downArrow">
                <a:avLst>
                  <a:gd name="adj1" fmla="val 50000"/>
                  <a:gd name="adj2" fmla="val 187500"/>
                </a:avLst>
              </a:prstGeom>
              <a:solidFill>
                <a:srgbClr val="CCCCFF"/>
              </a:solidFill>
              <a:ln w="9525">
                <a:solidFill>
                  <a:srgbClr val="CCCCFF"/>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dirty="0">
                  <a:latin typeface="Times New Roman" panose="02020603050405020304" pitchFamily="18" charset="0"/>
                </a:endParaRPr>
              </a:p>
            </p:txBody>
          </p:sp>
        </p:grpSp>
        <p:sp>
          <p:nvSpPr>
            <p:cNvPr id="76" name="Text Box 37">
              <a:extLst>
                <a:ext uri="{FF2B5EF4-FFF2-40B4-BE49-F238E27FC236}">
                  <a16:creationId xmlns:a16="http://schemas.microsoft.com/office/drawing/2014/main" xmlns="" id="{6932E370-5423-4F38-906C-2DAD9DD2034A}"/>
                </a:ext>
              </a:extLst>
            </p:cNvPr>
            <p:cNvSpPr txBox="1">
              <a:spLocks noChangeArrowheads="1"/>
            </p:cNvSpPr>
            <p:nvPr/>
          </p:nvSpPr>
          <p:spPr bwMode="auto">
            <a:xfrm>
              <a:off x="4908584" y="1609392"/>
              <a:ext cx="2857500" cy="1354217"/>
            </a:xfrm>
            <a:prstGeom prst="rect">
              <a:avLst/>
            </a:prstGeom>
            <a:solidFill>
              <a:srgbClr val="CCCCFF"/>
            </a:solidFill>
            <a:ln w="9525">
              <a:solidFill>
                <a:srgbClr val="CCCCFF"/>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400"/>
                </a:spcBef>
              </a:pPr>
              <a:r>
                <a:rPr lang="en-US" altLang="zh-CN" sz="1200" b="1" dirty="0">
                  <a:solidFill>
                    <a:srgbClr val="FF0000"/>
                  </a:solidFill>
                  <a:latin typeface="微软雅黑" panose="020B0503020204020204" pitchFamily="34" charset="-122"/>
                  <a:ea typeface="微软雅黑" panose="020B0503020204020204" pitchFamily="34" charset="-122"/>
                </a:rPr>
                <a:t>S</a:t>
              </a:r>
              <a:r>
                <a:rPr lang="en-US" altLang="zh-CN" sz="1200" dirty="0">
                  <a:latin typeface="微软雅黑" panose="020B0503020204020204" pitchFamily="34" charset="-122"/>
                  <a:ea typeface="微软雅黑" panose="020B0503020204020204" pitchFamily="34" charset="-122"/>
                </a:rPr>
                <a:t>oftware </a:t>
              </a:r>
              <a:r>
                <a:rPr lang="en-US" altLang="zh-CN" sz="1200" b="1" dirty="0">
                  <a:solidFill>
                    <a:srgbClr val="FF0000"/>
                  </a:solidFill>
                  <a:latin typeface="微软雅黑" panose="020B0503020204020204" pitchFamily="34" charset="-122"/>
                  <a:ea typeface="微软雅黑" panose="020B0503020204020204" pitchFamily="34" charset="-122"/>
                </a:rPr>
                <a:t>a</a:t>
              </a:r>
              <a:r>
                <a:rPr lang="en-US" altLang="zh-CN" sz="1200" dirty="0">
                  <a:latin typeface="微软雅黑" panose="020B0503020204020204" pitchFamily="34" charset="-122"/>
                  <a:ea typeface="微软雅黑" panose="020B0503020204020204" pitchFamily="34" charset="-122"/>
                </a:rPr>
                <a:t>s </a:t>
              </a:r>
              <a:r>
                <a:rPr lang="en-US" altLang="zh-CN" sz="1200" b="1" dirty="0">
                  <a:solidFill>
                    <a:srgbClr val="FF0000"/>
                  </a:solidFill>
                  <a:latin typeface="微软雅黑" panose="020B0503020204020204" pitchFamily="34" charset="-122"/>
                  <a:ea typeface="微软雅黑" panose="020B0503020204020204" pitchFamily="34" charset="-122"/>
                </a:rPr>
                <a:t>a</a:t>
              </a:r>
              <a:r>
                <a:rPr lang="en-US" altLang="zh-CN" sz="1200" dirty="0">
                  <a:latin typeface="微软雅黑" panose="020B0503020204020204" pitchFamily="34" charset="-122"/>
                  <a:ea typeface="微软雅黑" panose="020B0503020204020204" pitchFamily="34" charset="-122"/>
                </a:rPr>
                <a:t> </a:t>
              </a:r>
              <a:r>
                <a:rPr lang="en-US" altLang="zh-CN" sz="1200" b="1" dirty="0">
                  <a:solidFill>
                    <a:srgbClr val="FF0000"/>
                  </a:solidFill>
                  <a:latin typeface="微软雅黑" panose="020B0503020204020204" pitchFamily="34" charset="-122"/>
                  <a:ea typeface="微软雅黑" panose="020B0503020204020204" pitchFamily="34" charset="-122"/>
                </a:rPr>
                <a:t>S</a:t>
              </a:r>
              <a:r>
                <a:rPr lang="en-US" altLang="zh-CN" sz="1200" dirty="0">
                  <a:latin typeface="微软雅黑" panose="020B0503020204020204" pitchFamily="34" charset="-122"/>
                  <a:ea typeface="微软雅黑" panose="020B0503020204020204" pitchFamily="34" charset="-122"/>
                </a:rPr>
                <a:t>ervice</a:t>
              </a:r>
            </a:p>
            <a:p>
              <a:pPr eaLnBrk="1" hangingPunct="1">
                <a:spcBef>
                  <a:spcPts val="400"/>
                </a:spcBef>
              </a:pPr>
              <a:r>
                <a:rPr lang="zh-CN" altLang="en-US" sz="1200" dirty="0">
                  <a:latin typeface="微软雅黑" panose="020B0503020204020204" pitchFamily="34" charset="-122"/>
                  <a:ea typeface="微软雅黑" panose="020B0503020204020204" pitchFamily="34" charset="-122"/>
                </a:rPr>
                <a:t>用户通过标准的</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浏览器来使用</a:t>
              </a:r>
              <a:r>
                <a:rPr lang="en-US" altLang="zh-CN" sz="1200" dirty="0">
                  <a:latin typeface="微软雅黑" panose="020B0503020204020204" pitchFamily="34" charset="-122"/>
                  <a:ea typeface="微软雅黑" panose="020B0503020204020204" pitchFamily="34" charset="-122"/>
                </a:rPr>
                <a:t>Internet</a:t>
              </a:r>
              <a:r>
                <a:rPr lang="zh-CN" altLang="en-US" sz="1200" dirty="0">
                  <a:latin typeface="微软雅黑" panose="020B0503020204020204" pitchFamily="34" charset="-122"/>
                  <a:ea typeface="微软雅黑" panose="020B0503020204020204" pitchFamily="34" charset="-122"/>
                </a:rPr>
                <a:t>上的软件。</a:t>
              </a:r>
            </a:p>
            <a:p>
              <a:pPr eaLnBrk="1" hangingPunct="1">
                <a:spcBef>
                  <a:spcPts val="400"/>
                </a:spcBef>
              </a:pPr>
              <a:r>
                <a:rPr lang="zh-CN" altLang="en-US" sz="1200" dirty="0">
                  <a:latin typeface="微软雅黑" panose="020B0503020204020204" pitchFamily="34" charset="-122"/>
                  <a:ea typeface="微软雅黑" panose="020B0503020204020204" pitchFamily="34" charset="-122"/>
                </a:rPr>
                <a:t>用户不必购买软件，只需按需租用软件</a:t>
              </a:r>
            </a:p>
            <a:p>
              <a:pPr eaLnBrk="1" hangingPunct="1">
                <a:spcBef>
                  <a:spcPts val="400"/>
                </a:spcBef>
              </a:pPr>
              <a:r>
                <a:rPr lang="zh-CN" altLang="en-US" sz="1200" dirty="0">
                  <a:latin typeface="微软雅黑" panose="020B0503020204020204" pitchFamily="34" charset="-122"/>
                  <a:ea typeface="微软雅黑" panose="020B0503020204020204" pitchFamily="34" charset="-122"/>
                </a:rPr>
                <a:t>典型应用：</a:t>
              </a:r>
              <a:r>
                <a:rPr lang="en-US" altLang="zh-CN" sz="1200" dirty="0">
                  <a:latin typeface="微软雅黑" panose="020B0503020204020204" pitchFamily="34" charset="-122"/>
                  <a:ea typeface="微软雅黑" panose="020B0503020204020204" pitchFamily="34" charset="-122"/>
                </a:rPr>
                <a:t>Lotus</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Live, Salesforce.com</a:t>
              </a:r>
            </a:p>
          </p:txBody>
        </p:sp>
        <p:sp>
          <p:nvSpPr>
            <p:cNvPr id="77" name="AutoShape 38">
              <a:extLst>
                <a:ext uri="{FF2B5EF4-FFF2-40B4-BE49-F238E27FC236}">
                  <a16:creationId xmlns:a16="http://schemas.microsoft.com/office/drawing/2014/main" xmlns="" id="{39844E45-F17F-4E3B-A843-26E8C662D5AE}"/>
                </a:ext>
              </a:extLst>
            </p:cNvPr>
            <p:cNvSpPr>
              <a:spLocks noChangeArrowheads="1"/>
            </p:cNvSpPr>
            <p:nvPr/>
          </p:nvSpPr>
          <p:spPr bwMode="auto">
            <a:xfrm rot="16200000">
              <a:off x="4435978" y="2125635"/>
              <a:ext cx="126147" cy="558589"/>
            </a:xfrm>
            <a:prstGeom prst="downArrow">
              <a:avLst>
                <a:gd name="adj1" fmla="val 50000"/>
                <a:gd name="adj2" fmla="val 75000"/>
              </a:avLst>
            </a:prstGeom>
            <a:solidFill>
              <a:srgbClr val="CCCCFF"/>
            </a:solidFill>
            <a:ln w="9525">
              <a:solidFill>
                <a:srgbClr val="CCCCFF"/>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latin typeface="Times New Roman" panose="02020603050405020304" pitchFamily="18" charset="0"/>
              </a:endParaRPr>
            </a:p>
          </p:txBody>
        </p:sp>
        <p:grpSp>
          <p:nvGrpSpPr>
            <p:cNvPr id="91" name="组合 90">
              <a:extLst>
                <a:ext uri="{FF2B5EF4-FFF2-40B4-BE49-F238E27FC236}">
                  <a16:creationId xmlns:a16="http://schemas.microsoft.com/office/drawing/2014/main" xmlns="" id="{99469DD2-6022-47C3-B769-5605678E9E82}"/>
                </a:ext>
              </a:extLst>
            </p:cNvPr>
            <p:cNvGrpSpPr/>
            <p:nvPr/>
          </p:nvGrpSpPr>
          <p:grpSpPr>
            <a:xfrm>
              <a:off x="1272333" y="1685383"/>
              <a:ext cx="3179133" cy="1461711"/>
              <a:chOff x="1850231" y="1210579"/>
              <a:chExt cx="3655363" cy="1733250"/>
            </a:xfrm>
          </p:grpSpPr>
          <p:graphicFrame>
            <p:nvGraphicFramePr>
              <p:cNvPr id="92" name="Object 4">
                <a:extLst>
                  <a:ext uri="{FF2B5EF4-FFF2-40B4-BE49-F238E27FC236}">
                    <a16:creationId xmlns:a16="http://schemas.microsoft.com/office/drawing/2014/main" xmlns="" id="{CCE4ABCB-DC40-4138-9372-838079671108}"/>
                  </a:ext>
                </a:extLst>
              </p:cNvPr>
              <p:cNvGraphicFramePr>
                <a:graphicFrameLocks noChangeAspect="1"/>
              </p:cNvGraphicFramePr>
              <p:nvPr>
                <p:extLst>
                  <p:ext uri="{D42A27DB-BD31-4B8C-83A1-F6EECF244321}">
                    <p14:modId xmlns:p14="http://schemas.microsoft.com/office/powerpoint/2010/main" xmlns="" val="4290688574"/>
                  </p:ext>
                </p:extLst>
              </p:nvPr>
            </p:nvGraphicFramePr>
            <p:xfrm>
              <a:off x="2478880" y="1839229"/>
              <a:ext cx="253604" cy="457200"/>
            </p:xfrm>
            <a:graphic>
              <a:graphicData uri="http://schemas.openxmlformats.org/presentationml/2006/ole">
                <p:oleObj spid="_x0000_s1134" r:id="rId3" imgW="1103760" imgH="1987200" progId="">
                  <p:embed/>
                </p:oleObj>
              </a:graphicData>
            </a:graphic>
          </p:graphicFrame>
          <p:pic>
            <p:nvPicPr>
              <p:cNvPr id="93" name="Picture 5">
                <a:extLst>
                  <a:ext uri="{FF2B5EF4-FFF2-40B4-BE49-F238E27FC236}">
                    <a16:creationId xmlns:a16="http://schemas.microsoft.com/office/drawing/2014/main" xmlns="" id="{023184AF-78EC-4288-AD07-086ADC0513CF}"/>
                  </a:ext>
                </a:extLst>
              </p:cNvPr>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93131" y="2182130"/>
                <a:ext cx="171450" cy="498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4" name="AutoShape 6">
                <a:extLst>
                  <a:ext uri="{FF2B5EF4-FFF2-40B4-BE49-F238E27FC236}">
                    <a16:creationId xmlns:a16="http://schemas.microsoft.com/office/drawing/2014/main" xmlns="" id="{CE83A951-6093-40C8-8FED-7E78FECB28EB}"/>
                  </a:ext>
                </a:extLst>
              </p:cNvPr>
              <p:cNvSpPr>
                <a:spLocks noChangeArrowheads="1"/>
              </p:cNvSpPr>
              <p:nvPr/>
            </p:nvSpPr>
            <p:spPr bwMode="auto">
              <a:xfrm>
                <a:off x="2878931" y="1839229"/>
                <a:ext cx="285750" cy="457200"/>
              </a:xfrm>
              <a:prstGeom prst="can">
                <a:avLst>
                  <a:gd name="adj" fmla="val 80000"/>
                </a:avLst>
              </a:prstGeom>
              <a:gradFill rotWithShape="0">
                <a:gsLst>
                  <a:gs pos="0">
                    <a:schemeClr val="folHlink"/>
                  </a:gs>
                  <a:gs pos="50000">
                    <a:schemeClr val="bg2"/>
                  </a:gs>
                  <a:gs pos="100000">
                    <a:schemeClr val="folHlink"/>
                  </a:gs>
                </a:gsLst>
                <a:lin ang="0" scaled="1"/>
              </a:gradFill>
              <a:ln w="9525" cmpd="sng">
                <a:solidFill>
                  <a:srgbClr val="CC9900"/>
                </a:solidFill>
                <a:round/>
                <a:headEnd/>
                <a:tailEnd/>
              </a:ln>
            </p:spPr>
            <p:txBody>
              <a:bodyPr wrap="none" anchor="ctr"/>
              <a:lstStyle/>
              <a:p>
                <a:pPr>
                  <a:defRPr/>
                </a:pPr>
                <a:endParaRPr lang="zh-CN" altLang="en-US" sz="975">
                  <a:latin typeface="Calibri" pitchFamily="34" charset="0"/>
                </a:endParaRPr>
              </a:p>
            </p:txBody>
          </p:sp>
          <p:graphicFrame>
            <p:nvGraphicFramePr>
              <p:cNvPr id="95" name="Object 7">
                <a:extLst>
                  <a:ext uri="{FF2B5EF4-FFF2-40B4-BE49-F238E27FC236}">
                    <a16:creationId xmlns:a16="http://schemas.microsoft.com/office/drawing/2014/main" xmlns="" id="{089049C0-A1C8-4667-A57B-FD4B42AA07C9}"/>
                  </a:ext>
                </a:extLst>
              </p:cNvPr>
              <p:cNvGraphicFramePr>
                <a:graphicFrameLocks noChangeAspect="1"/>
              </p:cNvGraphicFramePr>
              <p:nvPr>
                <p:extLst>
                  <p:ext uri="{D42A27DB-BD31-4B8C-83A1-F6EECF244321}">
                    <p14:modId xmlns:p14="http://schemas.microsoft.com/office/powerpoint/2010/main" xmlns="" val="4277985750"/>
                  </p:ext>
                </p:extLst>
              </p:nvPr>
            </p:nvGraphicFramePr>
            <p:xfrm>
              <a:off x="2936081" y="2353579"/>
              <a:ext cx="457200" cy="301229"/>
            </p:xfrm>
            <a:graphic>
              <a:graphicData uri="http://schemas.openxmlformats.org/presentationml/2006/ole">
                <p:oleObj spid="_x0000_s1135" r:id="rId5" imgW="3108960" imgH="2048040" progId="">
                  <p:embed/>
                </p:oleObj>
              </a:graphicData>
            </a:graphic>
          </p:graphicFrame>
          <p:pic>
            <p:nvPicPr>
              <p:cNvPr id="96" name="Picture 8">
                <a:extLst>
                  <a:ext uri="{FF2B5EF4-FFF2-40B4-BE49-F238E27FC236}">
                    <a16:creationId xmlns:a16="http://schemas.microsoft.com/office/drawing/2014/main" xmlns="" id="{7201B044-6799-42FA-BD73-096771E989C2}"/>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536030" y="2296429"/>
                <a:ext cx="328613"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7" name="Group 10">
                <a:extLst>
                  <a:ext uri="{FF2B5EF4-FFF2-40B4-BE49-F238E27FC236}">
                    <a16:creationId xmlns:a16="http://schemas.microsoft.com/office/drawing/2014/main" xmlns="" id="{57B3E9AE-0B28-4266-8555-60CC2ACD3309}"/>
                  </a:ext>
                </a:extLst>
              </p:cNvPr>
              <p:cNvGrpSpPr>
                <a:grpSpLocks/>
              </p:cNvGrpSpPr>
              <p:nvPr/>
            </p:nvGrpSpPr>
            <p:grpSpPr bwMode="auto">
              <a:xfrm>
                <a:off x="1907381" y="1489979"/>
                <a:ext cx="1600200" cy="242491"/>
                <a:chOff x="0" y="-16"/>
                <a:chExt cx="927" cy="611"/>
              </a:xfrm>
            </p:grpSpPr>
            <p:sp>
              <p:nvSpPr>
                <p:cNvPr id="115" name="Rectangle 10">
                  <a:extLst>
                    <a:ext uri="{FF2B5EF4-FFF2-40B4-BE49-F238E27FC236}">
                      <a16:creationId xmlns:a16="http://schemas.microsoft.com/office/drawing/2014/main" xmlns="" id="{16AE3EEE-E05E-4AE5-BF5B-B2A962DF4738}"/>
                    </a:ext>
                  </a:extLst>
                </p:cNvPr>
                <p:cNvSpPr>
                  <a:spLocks noChangeArrowheads="1"/>
                </p:cNvSpPr>
                <p:nvPr/>
              </p:nvSpPr>
              <p:spPr bwMode="auto">
                <a:xfrm>
                  <a:off x="12" y="-16"/>
                  <a:ext cx="915" cy="611"/>
                </a:xfrm>
                <a:prstGeom prst="rect">
                  <a:avLst/>
                </a:prstGeom>
                <a:gradFill rotWithShape="0">
                  <a:gsLst>
                    <a:gs pos="0">
                      <a:srgbClr val="DDDDDD"/>
                    </a:gs>
                    <a:gs pos="100000">
                      <a:srgbClr val="DEDEDE"/>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a:latin typeface="Calibri" panose="020F0502020204030204" pitchFamily="34" charset="0"/>
                  </a:endParaRPr>
                </a:p>
              </p:txBody>
            </p:sp>
            <p:sp>
              <p:nvSpPr>
                <p:cNvPr id="116" name="Rectangle 11">
                  <a:extLst>
                    <a:ext uri="{FF2B5EF4-FFF2-40B4-BE49-F238E27FC236}">
                      <a16:creationId xmlns:a16="http://schemas.microsoft.com/office/drawing/2014/main" xmlns="" id="{8443160F-475D-46BD-8252-A9790CBAE82B}"/>
                    </a:ext>
                  </a:extLst>
                </p:cNvPr>
                <p:cNvSpPr>
                  <a:spLocks noChangeArrowheads="1"/>
                </p:cNvSpPr>
                <p:nvPr/>
              </p:nvSpPr>
              <p:spPr bwMode="auto">
                <a:xfrm>
                  <a:off x="0" y="0"/>
                  <a:ext cx="96" cy="573"/>
                </a:xfrm>
                <a:prstGeom prst="rect">
                  <a:avLst/>
                </a:prstGeom>
                <a:gradFill rotWithShape="0">
                  <a:gsLst>
                    <a:gs pos="0">
                      <a:srgbClr val="F8F8F8"/>
                    </a:gs>
                    <a:gs pos="100000">
                      <a:srgbClr val="DDDDDD"/>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a:latin typeface="Calibri" panose="020F0502020204030204" pitchFamily="34" charset="0"/>
                  </a:endParaRPr>
                </a:p>
              </p:txBody>
            </p:sp>
            <p:sp>
              <p:nvSpPr>
                <p:cNvPr id="117" name="Rectangle 12">
                  <a:extLst>
                    <a:ext uri="{FF2B5EF4-FFF2-40B4-BE49-F238E27FC236}">
                      <a16:creationId xmlns:a16="http://schemas.microsoft.com/office/drawing/2014/main" xmlns="" id="{8C647E1C-9840-4EEC-B06D-D3CFB546337D}"/>
                    </a:ext>
                  </a:extLst>
                </p:cNvPr>
                <p:cNvSpPr>
                  <a:spLocks noChangeArrowheads="1"/>
                </p:cNvSpPr>
                <p:nvPr/>
              </p:nvSpPr>
              <p:spPr bwMode="auto">
                <a:xfrm>
                  <a:off x="864" y="0"/>
                  <a:ext cx="63" cy="573"/>
                </a:xfrm>
                <a:prstGeom prst="rect">
                  <a:avLst/>
                </a:prstGeom>
                <a:gradFill rotWithShape="0">
                  <a:gsLst>
                    <a:gs pos="0">
                      <a:srgbClr val="DDDDDD"/>
                    </a:gs>
                    <a:gs pos="100000">
                      <a:srgbClr val="666666"/>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a:latin typeface="Calibri" panose="020F0502020204030204" pitchFamily="34" charset="0"/>
                  </a:endParaRPr>
                </a:p>
              </p:txBody>
            </p:sp>
            <p:sp>
              <p:nvSpPr>
                <p:cNvPr id="118" name="AutoShape 13">
                  <a:extLst>
                    <a:ext uri="{FF2B5EF4-FFF2-40B4-BE49-F238E27FC236}">
                      <a16:creationId xmlns:a16="http://schemas.microsoft.com/office/drawing/2014/main" xmlns="" id="{2E18E1E8-9C65-4103-92C7-A8153430AF07}"/>
                    </a:ext>
                  </a:extLst>
                </p:cNvPr>
                <p:cNvSpPr>
                  <a:spLocks/>
                </p:cNvSpPr>
                <p:nvPr/>
              </p:nvSpPr>
              <p:spPr bwMode="auto">
                <a:xfrm>
                  <a:off x="0" y="0"/>
                  <a:ext cx="927"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23 w 21600"/>
                    <a:gd name="T13" fmla="*/ 2250 h 21600"/>
                    <a:gd name="T14" fmla="*/ 19177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1228" y="21600"/>
                      </a:lnTo>
                      <a:lnTo>
                        <a:pt x="20372" y="21600"/>
                      </a:lnTo>
                      <a:lnTo>
                        <a:pt x="21600" y="0"/>
                      </a:lnTo>
                      <a:close/>
                    </a:path>
                  </a:pathLst>
                </a:custGeom>
                <a:gradFill rotWithShape="0">
                  <a:gsLst>
                    <a:gs pos="0">
                      <a:srgbClr val="FBFBFB"/>
                    </a:gs>
                    <a:gs pos="100000">
                      <a:srgbClr val="DDDDDD"/>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975"/>
                </a:p>
              </p:txBody>
            </p:sp>
            <p:sp>
              <p:nvSpPr>
                <p:cNvPr id="119" name="AutoShape 14">
                  <a:extLst>
                    <a:ext uri="{FF2B5EF4-FFF2-40B4-BE49-F238E27FC236}">
                      <a16:creationId xmlns:a16="http://schemas.microsoft.com/office/drawing/2014/main" xmlns="" id="{5F70CE9F-4A6A-4D8A-B153-2FC60F3B7FEA}"/>
                    </a:ext>
                  </a:extLst>
                </p:cNvPr>
                <p:cNvSpPr>
                  <a:spLocks/>
                </p:cNvSpPr>
                <p:nvPr/>
              </p:nvSpPr>
              <p:spPr bwMode="auto">
                <a:xfrm flipV="1">
                  <a:off x="0" y="528"/>
                  <a:ext cx="922"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226 w 21600"/>
                    <a:gd name="T13" fmla="*/ 2250 h 21600"/>
                    <a:gd name="T14" fmla="*/ 19374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867" y="21600"/>
                      </a:lnTo>
                      <a:lnTo>
                        <a:pt x="20733" y="21600"/>
                      </a:lnTo>
                      <a:lnTo>
                        <a:pt x="21600" y="0"/>
                      </a:lnTo>
                      <a:close/>
                    </a:path>
                  </a:pathLst>
                </a:custGeom>
                <a:gradFill rotWithShape="0">
                  <a:gsLst>
                    <a:gs pos="0">
                      <a:srgbClr val="DDDDDD"/>
                    </a:gs>
                    <a:gs pos="100000">
                      <a:srgbClr val="5E5E5E"/>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975"/>
                </a:p>
              </p:txBody>
            </p:sp>
          </p:grpSp>
          <p:sp>
            <p:nvSpPr>
              <p:cNvPr id="98" name="Text Box 15">
                <a:extLst>
                  <a:ext uri="{FF2B5EF4-FFF2-40B4-BE49-F238E27FC236}">
                    <a16:creationId xmlns:a16="http://schemas.microsoft.com/office/drawing/2014/main" xmlns="" id="{91647ABA-F5E3-4AFB-A3C7-AD97A8975F5A}"/>
                  </a:ext>
                </a:extLst>
              </p:cNvPr>
              <p:cNvSpPr txBox="1">
                <a:spLocks noChangeArrowheads="1"/>
              </p:cNvSpPr>
              <p:nvPr/>
            </p:nvSpPr>
            <p:spPr bwMode="auto">
              <a:xfrm>
                <a:off x="1850231" y="1496329"/>
                <a:ext cx="1714500"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b="1" dirty="0">
                    <a:latin typeface="微软雅黑" panose="020B0503020204020204" pitchFamily="34" charset="-122"/>
                    <a:ea typeface="微软雅黑" panose="020B0503020204020204" pitchFamily="34" charset="-122"/>
                  </a:rPr>
                  <a:t>操作系统</a:t>
                </a:r>
                <a:r>
                  <a:rPr lang="en-US" altLang="zh-CN" sz="1050" b="1" dirty="0">
                    <a:latin typeface="微软雅黑" panose="020B0503020204020204" pitchFamily="34" charset="-122"/>
                    <a:ea typeface="微软雅黑" panose="020B0503020204020204" pitchFamily="34" charset="-122"/>
                  </a:rPr>
                  <a:t>+</a:t>
                </a:r>
                <a:r>
                  <a:rPr lang="zh-CN" altLang="en-US" sz="1050" b="1" dirty="0">
                    <a:latin typeface="微软雅黑" panose="020B0503020204020204" pitchFamily="34" charset="-122"/>
                    <a:ea typeface="微软雅黑" panose="020B0503020204020204" pitchFamily="34" charset="-122"/>
                  </a:rPr>
                  <a:t>应用服务引擎</a:t>
                </a:r>
              </a:p>
            </p:txBody>
          </p:sp>
          <p:grpSp>
            <p:nvGrpSpPr>
              <p:cNvPr id="99" name="Group 17">
                <a:extLst>
                  <a:ext uri="{FF2B5EF4-FFF2-40B4-BE49-F238E27FC236}">
                    <a16:creationId xmlns:a16="http://schemas.microsoft.com/office/drawing/2014/main" xmlns="" id="{8A98867B-8F9F-425F-8604-C09B70F7CEF1}"/>
                  </a:ext>
                </a:extLst>
              </p:cNvPr>
              <p:cNvGrpSpPr>
                <a:grpSpLocks/>
              </p:cNvGrpSpPr>
              <p:nvPr/>
            </p:nvGrpSpPr>
            <p:grpSpPr bwMode="auto">
              <a:xfrm>
                <a:off x="1907381" y="1210579"/>
                <a:ext cx="1600200" cy="236935"/>
                <a:chOff x="0" y="0"/>
                <a:chExt cx="877" cy="583"/>
              </a:xfrm>
            </p:grpSpPr>
            <p:sp>
              <p:nvSpPr>
                <p:cNvPr id="110" name="Rectangle 17">
                  <a:extLst>
                    <a:ext uri="{FF2B5EF4-FFF2-40B4-BE49-F238E27FC236}">
                      <a16:creationId xmlns:a16="http://schemas.microsoft.com/office/drawing/2014/main" xmlns="" id="{F505DF21-6100-40A2-90B8-54EFEE9AFB3F}"/>
                    </a:ext>
                  </a:extLst>
                </p:cNvPr>
                <p:cNvSpPr>
                  <a:spLocks noChangeArrowheads="1"/>
                </p:cNvSpPr>
                <p:nvPr/>
              </p:nvSpPr>
              <p:spPr bwMode="auto">
                <a:xfrm>
                  <a:off x="3" y="5"/>
                  <a:ext cx="864" cy="573"/>
                </a:xfrm>
                <a:prstGeom prst="rect">
                  <a:avLst/>
                </a:prstGeom>
                <a:solidFill>
                  <a:srgbClr val="D6DB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a:latin typeface="Calibri" panose="020F0502020204030204" pitchFamily="34" charset="0"/>
                  </a:endParaRPr>
                </a:p>
              </p:txBody>
            </p:sp>
            <p:sp>
              <p:nvSpPr>
                <p:cNvPr id="111" name="Rectangle 18">
                  <a:extLst>
                    <a:ext uri="{FF2B5EF4-FFF2-40B4-BE49-F238E27FC236}">
                      <a16:creationId xmlns:a16="http://schemas.microsoft.com/office/drawing/2014/main" xmlns="" id="{90C11BE1-2A63-4092-938A-CC2D85DB9192}"/>
                    </a:ext>
                  </a:extLst>
                </p:cNvPr>
                <p:cNvSpPr>
                  <a:spLocks noChangeArrowheads="1"/>
                </p:cNvSpPr>
                <p:nvPr/>
              </p:nvSpPr>
              <p:spPr bwMode="auto">
                <a:xfrm>
                  <a:off x="3" y="0"/>
                  <a:ext cx="47" cy="581"/>
                </a:xfrm>
                <a:prstGeom prst="rect">
                  <a:avLst/>
                </a:prstGeom>
                <a:gradFill rotWithShape="0">
                  <a:gsLst>
                    <a:gs pos="0">
                      <a:schemeClr val="bg1"/>
                    </a:gs>
                    <a:gs pos="100000">
                      <a:srgbClr val="D6DBFE"/>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a:latin typeface="Calibri" panose="020F0502020204030204" pitchFamily="34" charset="0"/>
                  </a:endParaRPr>
                </a:p>
              </p:txBody>
            </p:sp>
            <p:sp>
              <p:nvSpPr>
                <p:cNvPr id="112" name="Rectangle 19">
                  <a:extLst>
                    <a:ext uri="{FF2B5EF4-FFF2-40B4-BE49-F238E27FC236}">
                      <a16:creationId xmlns:a16="http://schemas.microsoft.com/office/drawing/2014/main" xmlns="" id="{8459244A-D023-48F6-9437-9D97DB2348F1}"/>
                    </a:ext>
                  </a:extLst>
                </p:cNvPr>
                <p:cNvSpPr>
                  <a:spLocks noChangeArrowheads="1"/>
                </p:cNvSpPr>
                <p:nvPr/>
              </p:nvSpPr>
              <p:spPr bwMode="auto">
                <a:xfrm>
                  <a:off x="825" y="0"/>
                  <a:ext cx="47" cy="580"/>
                </a:xfrm>
                <a:prstGeom prst="rect">
                  <a:avLst/>
                </a:prstGeom>
                <a:gradFill rotWithShape="0">
                  <a:gsLst>
                    <a:gs pos="0">
                      <a:schemeClr val="hlink"/>
                    </a:gs>
                    <a:gs pos="100000">
                      <a:srgbClr val="000076"/>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a:latin typeface="Calibri" panose="020F0502020204030204" pitchFamily="34" charset="0"/>
                  </a:endParaRPr>
                </a:p>
              </p:txBody>
            </p:sp>
            <p:sp>
              <p:nvSpPr>
                <p:cNvPr id="113" name="AutoShape 20">
                  <a:extLst>
                    <a:ext uri="{FF2B5EF4-FFF2-40B4-BE49-F238E27FC236}">
                      <a16:creationId xmlns:a16="http://schemas.microsoft.com/office/drawing/2014/main" xmlns="" id="{98C313DE-9AB7-4F98-8EC2-C9095DE9F848}"/>
                    </a:ext>
                  </a:extLst>
                </p:cNvPr>
                <p:cNvSpPr>
                  <a:spLocks/>
                </p:cNvSpPr>
                <p:nvPr/>
              </p:nvSpPr>
              <p:spPr bwMode="auto">
                <a:xfrm>
                  <a:off x="4" y="0"/>
                  <a:ext cx="869"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87 w 21600"/>
                    <a:gd name="T13" fmla="*/ 2250 h 21600"/>
                    <a:gd name="T14" fmla="*/ 19413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795" y="21600"/>
                      </a:lnTo>
                      <a:lnTo>
                        <a:pt x="20805" y="21600"/>
                      </a:lnTo>
                      <a:lnTo>
                        <a:pt x="21600" y="0"/>
                      </a:lnTo>
                      <a:close/>
                    </a:path>
                  </a:pathLst>
                </a:custGeom>
                <a:gradFill rotWithShape="0">
                  <a:gsLst>
                    <a:gs pos="0">
                      <a:schemeClr val="bg1"/>
                    </a:gs>
                    <a:gs pos="100000">
                      <a:srgbClr val="D6DBFE"/>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sz="975"/>
                </a:p>
              </p:txBody>
            </p:sp>
            <p:sp>
              <p:nvSpPr>
                <p:cNvPr id="114" name="AutoShape 21">
                  <a:extLst>
                    <a:ext uri="{FF2B5EF4-FFF2-40B4-BE49-F238E27FC236}">
                      <a16:creationId xmlns:a16="http://schemas.microsoft.com/office/drawing/2014/main" xmlns="" id="{9194619D-AB09-4D23-9228-840F0EA944F0}"/>
                    </a:ext>
                  </a:extLst>
                </p:cNvPr>
                <p:cNvSpPr>
                  <a:spLocks/>
                </p:cNvSpPr>
                <p:nvPr/>
              </p:nvSpPr>
              <p:spPr bwMode="auto">
                <a:xfrm flipV="1">
                  <a:off x="0" y="536"/>
                  <a:ext cx="877" cy="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close/>
                    </a:path>
                  </a:pathLst>
                </a:custGeom>
                <a:gradFill rotWithShape="0">
                  <a:gsLst>
                    <a:gs pos="0">
                      <a:schemeClr val="hlink"/>
                    </a:gs>
                    <a:gs pos="100000">
                      <a:srgbClr val="00005C"/>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sz="975"/>
                </a:p>
              </p:txBody>
            </p:sp>
          </p:grpSp>
          <p:sp>
            <p:nvSpPr>
              <p:cNvPr id="100" name="Text Box 22">
                <a:extLst>
                  <a:ext uri="{FF2B5EF4-FFF2-40B4-BE49-F238E27FC236}">
                    <a16:creationId xmlns:a16="http://schemas.microsoft.com/office/drawing/2014/main" xmlns="" id="{02B265C0-3E29-42FF-836A-F8A5F3D5A769}"/>
                  </a:ext>
                </a:extLst>
              </p:cNvPr>
              <p:cNvSpPr txBox="1">
                <a:spLocks noChangeArrowheads="1"/>
              </p:cNvSpPr>
              <p:nvPr/>
            </p:nvSpPr>
            <p:spPr bwMode="auto">
              <a:xfrm>
                <a:off x="1850231" y="1210579"/>
                <a:ext cx="1714500"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b="1" dirty="0">
                    <a:latin typeface="微软雅黑" panose="020B0503020204020204" pitchFamily="34" charset="-122"/>
                    <a:ea typeface="微软雅黑" panose="020B0503020204020204" pitchFamily="34" charset="-122"/>
                  </a:rPr>
                  <a:t>应用系统</a:t>
                </a:r>
              </a:p>
            </p:txBody>
          </p:sp>
          <p:sp>
            <p:nvSpPr>
              <p:cNvPr id="101" name="AutoShape 23">
                <a:extLst>
                  <a:ext uri="{FF2B5EF4-FFF2-40B4-BE49-F238E27FC236}">
                    <a16:creationId xmlns:a16="http://schemas.microsoft.com/office/drawing/2014/main" xmlns="" id="{3A02D3FF-B9CC-44D4-8FBC-876D54863B5D}"/>
                  </a:ext>
                </a:extLst>
              </p:cNvPr>
              <p:cNvSpPr>
                <a:spLocks/>
              </p:cNvSpPr>
              <p:nvPr/>
            </p:nvSpPr>
            <p:spPr bwMode="auto">
              <a:xfrm>
                <a:off x="3736181" y="1896379"/>
                <a:ext cx="171450" cy="914400"/>
              </a:xfrm>
              <a:prstGeom prst="rightBrace">
                <a:avLst>
                  <a:gd name="adj1" fmla="val 44444"/>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a:latin typeface="Calibri" panose="020F0502020204030204" pitchFamily="34" charset="0"/>
                </a:endParaRPr>
              </a:p>
            </p:txBody>
          </p:sp>
          <p:sp>
            <p:nvSpPr>
              <p:cNvPr id="102" name="AutoShape 24">
                <a:extLst>
                  <a:ext uri="{FF2B5EF4-FFF2-40B4-BE49-F238E27FC236}">
                    <a16:creationId xmlns:a16="http://schemas.microsoft.com/office/drawing/2014/main" xmlns="" id="{D6F6AAA9-E54D-45F0-9F26-CE74AD9B7B08}"/>
                  </a:ext>
                </a:extLst>
              </p:cNvPr>
              <p:cNvSpPr>
                <a:spLocks/>
              </p:cNvSpPr>
              <p:nvPr/>
            </p:nvSpPr>
            <p:spPr bwMode="auto">
              <a:xfrm>
                <a:off x="4306889" y="1496329"/>
                <a:ext cx="171450" cy="1314450"/>
              </a:xfrm>
              <a:prstGeom prst="rightBrace">
                <a:avLst>
                  <a:gd name="adj1" fmla="val 63889"/>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a:latin typeface="Calibri" panose="020F0502020204030204" pitchFamily="34" charset="0"/>
                </a:endParaRPr>
              </a:p>
            </p:txBody>
          </p:sp>
          <p:sp>
            <p:nvSpPr>
              <p:cNvPr id="103" name="Text Box 25">
                <a:extLst>
                  <a:ext uri="{FF2B5EF4-FFF2-40B4-BE49-F238E27FC236}">
                    <a16:creationId xmlns:a16="http://schemas.microsoft.com/office/drawing/2014/main" xmlns="" id="{8E5E640B-9A3E-46B4-B637-27B0F681E820}"/>
                  </a:ext>
                </a:extLst>
              </p:cNvPr>
              <p:cNvSpPr txBox="1">
                <a:spLocks noChangeArrowheads="1"/>
              </p:cNvSpPr>
              <p:nvPr/>
            </p:nvSpPr>
            <p:spPr bwMode="auto">
              <a:xfrm>
                <a:off x="3847132" y="2013132"/>
                <a:ext cx="346249" cy="624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b="1" dirty="0">
                    <a:latin typeface="Times New Roman" panose="02020603050405020304" pitchFamily="18" charset="0"/>
                    <a:ea typeface="黑体" panose="02010609060101010101" pitchFamily="49" charset="-122"/>
                  </a:rPr>
                  <a:t>基础设施</a:t>
                </a:r>
              </a:p>
            </p:txBody>
          </p:sp>
          <p:sp>
            <p:nvSpPr>
              <p:cNvPr id="104" name="Text Box 26">
                <a:extLst>
                  <a:ext uri="{FF2B5EF4-FFF2-40B4-BE49-F238E27FC236}">
                    <a16:creationId xmlns:a16="http://schemas.microsoft.com/office/drawing/2014/main" xmlns="" id="{03F5C211-4591-46A9-965C-676776D33FFB}"/>
                  </a:ext>
                </a:extLst>
              </p:cNvPr>
              <p:cNvSpPr txBox="1">
                <a:spLocks noChangeArrowheads="1"/>
              </p:cNvSpPr>
              <p:nvPr/>
            </p:nvSpPr>
            <p:spPr bwMode="auto">
              <a:xfrm>
                <a:off x="4441653" y="1922572"/>
                <a:ext cx="346249" cy="624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b="1">
                    <a:latin typeface="Times New Roman" panose="02020603050405020304" pitchFamily="18" charset="0"/>
                    <a:ea typeface="黑体" panose="02010609060101010101" pitchFamily="49" charset="-122"/>
                  </a:rPr>
                  <a:t>应用平台</a:t>
                </a:r>
              </a:p>
            </p:txBody>
          </p:sp>
          <p:sp>
            <p:nvSpPr>
              <p:cNvPr id="105" name="AutoShape 27">
                <a:extLst>
                  <a:ext uri="{FF2B5EF4-FFF2-40B4-BE49-F238E27FC236}">
                    <a16:creationId xmlns:a16="http://schemas.microsoft.com/office/drawing/2014/main" xmlns="" id="{CCFD2048-AEF1-489D-91CA-1DC09032D169}"/>
                  </a:ext>
                </a:extLst>
              </p:cNvPr>
              <p:cNvSpPr>
                <a:spLocks/>
              </p:cNvSpPr>
              <p:nvPr/>
            </p:nvSpPr>
            <p:spPr bwMode="auto">
              <a:xfrm>
                <a:off x="4910684" y="1210579"/>
                <a:ext cx="171450" cy="1600200"/>
              </a:xfrm>
              <a:prstGeom prst="rightBrace">
                <a:avLst>
                  <a:gd name="adj1" fmla="val 77778"/>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75">
                  <a:latin typeface="Calibri" panose="020F0502020204030204" pitchFamily="34" charset="0"/>
                </a:endParaRPr>
              </a:p>
            </p:txBody>
          </p:sp>
          <p:sp>
            <p:nvSpPr>
              <p:cNvPr id="106" name="Text Box 28">
                <a:extLst>
                  <a:ext uri="{FF2B5EF4-FFF2-40B4-BE49-F238E27FC236}">
                    <a16:creationId xmlns:a16="http://schemas.microsoft.com/office/drawing/2014/main" xmlns="" id="{5DFB5AD2-5F0E-4DA4-8F9A-9184BB6A9651}"/>
                  </a:ext>
                </a:extLst>
              </p:cNvPr>
              <p:cNvSpPr txBox="1">
                <a:spLocks noChangeArrowheads="1"/>
              </p:cNvSpPr>
              <p:nvPr/>
            </p:nvSpPr>
            <p:spPr bwMode="auto">
              <a:xfrm>
                <a:off x="4964486" y="1724929"/>
                <a:ext cx="346249" cy="624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b="1" dirty="0">
                    <a:latin typeface="Times New Roman" panose="02020603050405020304" pitchFamily="18" charset="0"/>
                    <a:ea typeface="黑体" panose="02010609060101010101" pitchFamily="49" charset="-122"/>
                  </a:rPr>
                  <a:t>应用软件</a:t>
                </a:r>
                <a:endParaRPr lang="zh-CN" altLang="en-US" sz="1800" b="1" dirty="0">
                  <a:latin typeface="Times New Roman" panose="02020603050405020304" pitchFamily="18" charset="0"/>
                  <a:ea typeface="黑体" panose="02010609060101010101" pitchFamily="49" charset="-122"/>
                </a:endParaRPr>
              </a:p>
            </p:txBody>
          </p:sp>
          <p:sp>
            <p:nvSpPr>
              <p:cNvPr id="107" name="Text Box 29">
                <a:extLst>
                  <a:ext uri="{FF2B5EF4-FFF2-40B4-BE49-F238E27FC236}">
                    <a16:creationId xmlns:a16="http://schemas.microsoft.com/office/drawing/2014/main" xmlns="" id="{72D0C424-4D63-4B83-8312-43F36DC52DB7}"/>
                  </a:ext>
                </a:extLst>
              </p:cNvPr>
              <p:cNvSpPr txBox="1">
                <a:spLocks noChangeArrowheads="1"/>
              </p:cNvSpPr>
              <p:nvPr/>
            </p:nvSpPr>
            <p:spPr bwMode="auto">
              <a:xfrm>
                <a:off x="3721579" y="2682065"/>
                <a:ext cx="574196"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50" b="1" dirty="0">
                    <a:latin typeface="微软雅黑" panose="020B0503020204020204" pitchFamily="34" charset="-122"/>
                    <a:ea typeface="微软雅黑" panose="020B0503020204020204" pitchFamily="34" charset="-122"/>
                  </a:rPr>
                  <a:t>(IaaS)</a:t>
                </a:r>
              </a:p>
            </p:txBody>
          </p:sp>
          <p:sp>
            <p:nvSpPr>
              <p:cNvPr id="108" name="Text Box 30">
                <a:extLst>
                  <a:ext uri="{FF2B5EF4-FFF2-40B4-BE49-F238E27FC236}">
                    <a16:creationId xmlns:a16="http://schemas.microsoft.com/office/drawing/2014/main" xmlns="" id="{33FE8F08-FBA9-46DF-B11C-38B35B3DCEB2}"/>
                  </a:ext>
                </a:extLst>
              </p:cNvPr>
              <p:cNvSpPr txBox="1">
                <a:spLocks noChangeArrowheads="1"/>
              </p:cNvSpPr>
              <p:nvPr/>
            </p:nvSpPr>
            <p:spPr bwMode="auto">
              <a:xfrm>
                <a:off x="4271668" y="2689913"/>
                <a:ext cx="617477"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50" b="1" dirty="0">
                    <a:latin typeface="微软雅黑" panose="020B0503020204020204" pitchFamily="34" charset="-122"/>
                    <a:ea typeface="微软雅黑" panose="020B0503020204020204" pitchFamily="34" charset="-122"/>
                  </a:rPr>
                  <a:t>(PaaS)</a:t>
                </a:r>
              </a:p>
            </p:txBody>
          </p:sp>
          <p:sp>
            <p:nvSpPr>
              <p:cNvPr id="109" name="Text Box 31">
                <a:extLst>
                  <a:ext uri="{FF2B5EF4-FFF2-40B4-BE49-F238E27FC236}">
                    <a16:creationId xmlns:a16="http://schemas.microsoft.com/office/drawing/2014/main" xmlns="" id="{D06BCC62-2C29-4F62-80D9-CAEB43B5B67A}"/>
                  </a:ext>
                </a:extLst>
              </p:cNvPr>
              <p:cNvSpPr txBox="1">
                <a:spLocks noChangeArrowheads="1"/>
              </p:cNvSpPr>
              <p:nvPr/>
            </p:nvSpPr>
            <p:spPr bwMode="auto">
              <a:xfrm>
                <a:off x="4894529" y="2680299"/>
                <a:ext cx="611065"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50" b="1" dirty="0">
                    <a:latin typeface="微软雅黑" panose="020B0503020204020204" pitchFamily="34" charset="-122"/>
                    <a:ea typeface="微软雅黑" panose="020B0503020204020204" pitchFamily="34" charset="-122"/>
                  </a:rPr>
                  <a:t>(SaaS)</a:t>
                </a:r>
              </a:p>
            </p:txBody>
          </p:sp>
        </p:grpSp>
      </p:grpSp>
    </p:spTree>
    <p:extLst>
      <p:ext uri="{BB962C8B-B14F-4D97-AF65-F5344CB8AC3E}">
        <p14:creationId xmlns:p14="http://schemas.microsoft.com/office/powerpoint/2010/main" xmlns="" val="157102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8.1  </a:t>
            </a:r>
            <a:r>
              <a:rPr kumimoji="1" lang="zh-CN" altLang="en-US" sz="2200" dirty="0">
                <a:latin typeface="微软雅黑 Light" panose="020B0502040204020203" charset="-122"/>
                <a:ea typeface="微软雅黑 Light" panose="020B0502040204020203" charset="-122"/>
                <a:cs typeface="微软雅黑" panose="020B0503020204020204" charset="-122"/>
              </a:rPr>
              <a:t>前言</a:t>
            </a:r>
          </a:p>
        </p:txBody>
      </p:sp>
      <p:cxnSp>
        <p:nvCxnSpPr>
          <p:cNvPr id="11" name="直接连接符 13"/>
          <p:cNvCxnSpPr>
            <a:cxnSpLocks/>
          </p:cNvCxnSpPr>
          <p:nvPr/>
        </p:nvCxnSpPr>
        <p:spPr>
          <a:xfrm>
            <a:off x="1092770" y="506810"/>
            <a:ext cx="35303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grpSp>
        <p:nvGrpSpPr>
          <p:cNvPr id="15" name="组合 14">
            <a:extLst>
              <a:ext uri="{FF2B5EF4-FFF2-40B4-BE49-F238E27FC236}">
                <a16:creationId xmlns:a16="http://schemas.microsoft.com/office/drawing/2014/main" xmlns="" id="{EC15A401-A690-439A-9E23-8D73E11571CC}"/>
              </a:ext>
            </a:extLst>
          </p:cNvPr>
          <p:cNvGrpSpPr/>
          <p:nvPr/>
        </p:nvGrpSpPr>
        <p:grpSpPr>
          <a:xfrm>
            <a:off x="773951" y="1796256"/>
            <a:ext cx="7461250" cy="1550987"/>
            <a:chOff x="773951" y="1796256"/>
            <a:chExt cx="7461250" cy="1550987"/>
          </a:xfrm>
        </p:grpSpPr>
        <p:pic>
          <p:nvPicPr>
            <p:cNvPr id="52" name="矩形 1">
              <a:extLst>
                <a:ext uri="{FF2B5EF4-FFF2-40B4-BE49-F238E27FC236}">
                  <a16:creationId xmlns:a16="http://schemas.microsoft.com/office/drawing/2014/main" xmlns="" id="{1D512B83-BD48-45C2-9C3A-194D091CE431}"/>
                </a:ext>
              </a:extLst>
            </p:cNvPr>
            <p:cNvPicPr>
              <a:picLocks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3951" y="1796256"/>
              <a:ext cx="7461250" cy="1550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图片 13">
              <a:extLst>
                <a:ext uri="{FF2B5EF4-FFF2-40B4-BE49-F238E27FC236}">
                  <a16:creationId xmlns:a16="http://schemas.microsoft.com/office/drawing/2014/main" xmlns="" id="{F9243801-6F64-4151-AA68-1A28F93050A5}"/>
                </a:ext>
              </a:extLst>
            </p:cNvPr>
            <p:cNvPicPr>
              <a:picLocks noChangeAspect="1"/>
            </p:cNvPicPr>
            <p:nvPr/>
          </p:nvPicPr>
          <p:blipFill>
            <a:blip r:embed="rId3"/>
            <a:stretch>
              <a:fillRect/>
            </a:stretch>
          </p:blipFill>
          <p:spPr>
            <a:xfrm>
              <a:off x="5646762" y="2913083"/>
              <a:ext cx="390476" cy="333333"/>
            </a:xfrm>
            <a:prstGeom prst="rect">
              <a:avLst/>
            </a:prstGeom>
          </p:spPr>
        </p:pic>
      </p:grpSp>
    </p:spTree>
    <p:extLst>
      <p:ext uri="{BB962C8B-B14F-4D97-AF65-F5344CB8AC3E}">
        <p14:creationId xmlns:p14="http://schemas.microsoft.com/office/powerpoint/2010/main" xmlns="" val="34377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8.2  </a:t>
            </a:r>
            <a:r>
              <a:rPr kumimoji="1" lang="zh-CN" altLang="en-US" sz="2200" dirty="0">
                <a:latin typeface="微软雅黑 Light" panose="020B0502040204020203" charset="-122"/>
                <a:ea typeface="微软雅黑 Light" panose="020B0502040204020203" charset="-122"/>
                <a:cs typeface="微软雅黑" panose="020B0503020204020204" charset="-122"/>
              </a:rPr>
              <a:t>现有</a:t>
            </a:r>
            <a:r>
              <a:rPr kumimoji="1" lang="en-US" altLang="zh-CN" sz="2200" dirty="0">
                <a:latin typeface="微软雅黑 Light" panose="020B0502040204020203" charset="-122"/>
                <a:ea typeface="微软雅黑 Light" panose="020B0502040204020203" charset="-122"/>
                <a:cs typeface="微软雅黑" panose="020B0503020204020204" charset="-122"/>
              </a:rPr>
              <a:t>IT</a:t>
            </a:r>
            <a:r>
              <a:rPr kumimoji="1" lang="zh-CN" altLang="en-US" sz="2200" dirty="0">
                <a:latin typeface="微软雅黑 Light" panose="020B0502040204020203" charset="-122"/>
                <a:ea typeface="微软雅黑 Light" panose="020B0502040204020203" charset="-122"/>
                <a:cs typeface="微软雅黑" panose="020B0503020204020204" charset="-122"/>
              </a:rPr>
              <a:t>系统的主要问题</a:t>
            </a:r>
          </a:p>
        </p:txBody>
      </p:sp>
      <p:cxnSp>
        <p:nvCxnSpPr>
          <p:cNvPr id="11" name="直接连接符 13"/>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pic>
        <p:nvPicPr>
          <p:cNvPr id="14" name="图片 13">
            <a:extLst>
              <a:ext uri="{FF2B5EF4-FFF2-40B4-BE49-F238E27FC236}">
                <a16:creationId xmlns:a16="http://schemas.microsoft.com/office/drawing/2014/main" xmlns="" id="{F9243801-6F64-4151-AA68-1A28F93050A5}"/>
              </a:ext>
            </a:extLst>
          </p:cNvPr>
          <p:cNvPicPr>
            <a:picLocks noChangeAspect="1"/>
          </p:cNvPicPr>
          <p:nvPr/>
        </p:nvPicPr>
        <p:blipFill>
          <a:blip r:embed="rId4"/>
          <a:stretch>
            <a:fillRect/>
          </a:stretch>
        </p:blipFill>
        <p:spPr>
          <a:xfrm>
            <a:off x="5646762" y="2913083"/>
            <a:ext cx="390476" cy="333333"/>
          </a:xfrm>
          <a:prstGeom prst="rect">
            <a:avLst/>
          </a:prstGeom>
        </p:spPr>
      </p:pic>
      <p:sp>
        <p:nvSpPr>
          <p:cNvPr id="13" name="矩形 12">
            <a:extLst>
              <a:ext uri="{FF2B5EF4-FFF2-40B4-BE49-F238E27FC236}">
                <a16:creationId xmlns:a16="http://schemas.microsoft.com/office/drawing/2014/main" xmlns="" id="{D2387233-A766-4FD8-A3C2-67DC04C8FDE1}"/>
              </a:ext>
            </a:extLst>
          </p:cNvPr>
          <p:cNvSpPr/>
          <p:nvPr/>
        </p:nvSpPr>
        <p:spPr>
          <a:xfrm>
            <a:off x="948334" y="894217"/>
            <a:ext cx="6940550" cy="923330"/>
          </a:xfrm>
          <a:prstGeom prst="rect">
            <a:avLst/>
          </a:prstGeom>
        </p:spPr>
        <p:txBody>
          <a:bodyPr wrap="square">
            <a:spAutoFit/>
          </a:bodyPr>
          <a:lstStyle/>
          <a:p>
            <a:r>
              <a:rPr lang="zh-CN" altLang="zh-CN"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对于我们的Web 业务应用（架构师、开发人员将会围绕数据创建了传统的“n”层软件栈（数据存储层、业务逻辑层与显示层））来说相应的应用全景图</a:t>
            </a:r>
            <a:endParaRPr lang="zh-CN" altLang="en-US" sz="1800" dirty="0"/>
          </a:p>
        </p:txBody>
      </p:sp>
      <p:graphicFrame>
        <p:nvGraphicFramePr>
          <p:cNvPr id="17" name="Object 3">
            <a:extLst>
              <a:ext uri="{FF2B5EF4-FFF2-40B4-BE49-F238E27FC236}">
                <a16:creationId xmlns:a16="http://schemas.microsoft.com/office/drawing/2014/main" xmlns="" id="{7F15425E-2953-4FA7-B9BD-90EDE4BA812D}"/>
              </a:ext>
            </a:extLst>
          </p:cNvPr>
          <p:cNvGraphicFramePr>
            <a:graphicFrameLocks noChangeAspect="1"/>
          </p:cNvGraphicFramePr>
          <p:nvPr>
            <p:extLst>
              <p:ext uri="{D42A27DB-BD31-4B8C-83A1-F6EECF244321}">
                <p14:modId xmlns:p14="http://schemas.microsoft.com/office/powerpoint/2010/main" xmlns="" val="1102172910"/>
              </p:ext>
            </p:extLst>
          </p:nvPr>
        </p:nvGraphicFramePr>
        <p:xfrm>
          <a:off x="801730" y="2092499"/>
          <a:ext cx="7562021" cy="2430650"/>
        </p:xfrm>
        <a:graphic>
          <a:graphicData uri="http://schemas.openxmlformats.org/presentationml/2006/ole">
            <p:oleObj spid="_x0000_s3122" r:id="rId5" imgW="5267880" imgH="1723680" progId="Word.Document.12">
              <p:embed/>
            </p:oleObj>
          </a:graphicData>
        </a:graphic>
      </p:graphicFrame>
    </p:spTree>
    <p:extLst>
      <p:ext uri="{BB962C8B-B14F-4D97-AF65-F5344CB8AC3E}">
        <p14:creationId xmlns:p14="http://schemas.microsoft.com/office/powerpoint/2010/main" xmlns="" val="102124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8.2  </a:t>
            </a:r>
            <a:r>
              <a:rPr kumimoji="1" lang="zh-CN" altLang="en-US" sz="2200" dirty="0">
                <a:latin typeface="微软雅黑 Light" panose="020B0502040204020203" charset="-122"/>
                <a:ea typeface="微软雅黑 Light" panose="020B0502040204020203" charset="-122"/>
                <a:cs typeface="微软雅黑" panose="020B0503020204020204" charset="-122"/>
              </a:rPr>
              <a:t>现有</a:t>
            </a:r>
            <a:r>
              <a:rPr kumimoji="1" lang="en-US" altLang="zh-CN" sz="2200" dirty="0">
                <a:latin typeface="微软雅黑 Light" panose="020B0502040204020203" charset="-122"/>
                <a:ea typeface="微软雅黑 Light" panose="020B0502040204020203" charset="-122"/>
                <a:cs typeface="微软雅黑" panose="020B0503020204020204" charset="-122"/>
              </a:rPr>
              <a:t>IT</a:t>
            </a:r>
            <a:r>
              <a:rPr kumimoji="1" lang="zh-CN" altLang="en-US" sz="2200" dirty="0">
                <a:latin typeface="微软雅黑 Light" panose="020B0502040204020203" charset="-122"/>
                <a:ea typeface="微软雅黑 Light" panose="020B0502040204020203" charset="-122"/>
                <a:cs typeface="微软雅黑" panose="020B0503020204020204" charset="-122"/>
              </a:rPr>
              <a:t>系统的主要问题</a:t>
            </a:r>
          </a:p>
        </p:txBody>
      </p:sp>
      <p:cxnSp>
        <p:nvCxnSpPr>
          <p:cNvPr id="11" name="直接连接符 13"/>
          <p:cNvCxnSpPr>
            <a:cxnSpLocks/>
          </p:cNvCxnSpPr>
          <p:nvPr/>
        </p:nvCxnSpPr>
        <p:spPr>
          <a:xfrm>
            <a:off x="1092770" y="506810"/>
            <a:ext cx="4058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pic>
        <p:nvPicPr>
          <p:cNvPr id="14" name="图片 13">
            <a:extLst>
              <a:ext uri="{FF2B5EF4-FFF2-40B4-BE49-F238E27FC236}">
                <a16:creationId xmlns:a16="http://schemas.microsoft.com/office/drawing/2014/main" xmlns="" id="{F9243801-6F64-4151-AA68-1A28F93050A5}"/>
              </a:ext>
            </a:extLst>
          </p:cNvPr>
          <p:cNvPicPr>
            <a:picLocks noChangeAspect="1"/>
          </p:cNvPicPr>
          <p:nvPr/>
        </p:nvPicPr>
        <p:blipFill>
          <a:blip r:embed="rId4"/>
          <a:stretch>
            <a:fillRect/>
          </a:stretch>
        </p:blipFill>
        <p:spPr>
          <a:xfrm>
            <a:off x="5646762" y="2913083"/>
            <a:ext cx="390476" cy="333333"/>
          </a:xfrm>
          <a:prstGeom prst="rect">
            <a:avLst/>
          </a:prstGeom>
        </p:spPr>
      </p:pic>
      <p:sp>
        <p:nvSpPr>
          <p:cNvPr id="13" name="矩形 12">
            <a:extLst>
              <a:ext uri="{FF2B5EF4-FFF2-40B4-BE49-F238E27FC236}">
                <a16:creationId xmlns:a16="http://schemas.microsoft.com/office/drawing/2014/main" xmlns="" id="{D2387233-A766-4FD8-A3C2-67DC04C8FDE1}"/>
              </a:ext>
            </a:extLst>
          </p:cNvPr>
          <p:cNvSpPr/>
          <p:nvPr/>
        </p:nvSpPr>
        <p:spPr>
          <a:xfrm>
            <a:off x="510508" y="782519"/>
            <a:ext cx="8183230"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随着按照这种方式建设的应用系统越来越多</a:t>
            </a:r>
            <a:r>
              <a:rPr lang="en-US" altLang="zh-CN"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就出现了如下图所示的情况</a:t>
            </a:r>
            <a:endParaRPr lang="zh-CN" altLang="en-US" sz="2000" dirty="0"/>
          </a:p>
        </p:txBody>
      </p:sp>
      <p:graphicFrame>
        <p:nvGraphicFramePr>
          <p:cNvPr id="15" name="Object 3">
            <a:extLst>
              <a:ext uri="{FF2B5EF4-FFF2-40B4-BE49-F238E27FC236}">
                <a16:creationId xmlns:a16="http://schemas.microsoft.com/office/drawing/2014/main" xmlns="" id="{20E25DC1-3216-497E-92ED-57A3785C3437}"/>
              </a:ext>
            </a:extLst>
          </p:cNvPr>
          <p:cNvGraphicFramePr>
            <a:graphicFrameLocks noChangeAspect="1"/>
          </p:cNvGraphicFramePr>
          <p:nvPr>
            <p:extLst>
              <p:ext uri="{D42A27DB-BD31-4B8C-83A1-F6EECF244321}">
                <p14:modId xmlns:p14="http://schemas.microsoft.com/office/powerpoint/2010/main" xmlns="" val="730155540"/>
              </p:ext>
            </p:extLst>
          </p:nvPr>
        </p:nvGraphicFramePr>
        <p:xfrm>
          <a:off x="1917701" y="1325801"/>
          <a:ext cx="5003799" cy="3430350"/>
        </p:xfrm>
        <a:graphic>
          <a:graphicData uri="http://schemas.openxmlformats.org/presentationml/2006/ole">
            <p:oleObj spid="_x0000_s4146" r:id="rId5" imgW="5258520" imgH="6785640" progId="Word.Document.12">
              <p:embed/>
            </p:oleObj>
          </a:graphicData>
        </a:graphic>
      </p:graphicFrame>
    </p:spTree>
    <p:extLst>
      <p:ext uri="{BB962C8B-B14F-4D97-AF65-F5344CB8AC3E}">
        <p14:creationId xmlns:p14="http://schemas.microsoft.com/office/powerpoint/2010/main" xmlns="" val="249120403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2418</TotalTime>
  <Words>5724</Words>
  <Application>Microsoft Office PowerPoint</Application>
  <PresentationFormat>全屏显示(16:9)</PresentationFormat>
  <Paragraphs>512</Paragraphs>
  <Slides>54</Slides>
  <Notes>46</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54</vt:i4>
      </vt:variant>
    </vt:vector>
  </HeadingPairs>
  <TitlesOfParts>
    <vt:vector size="58" baseType="lpstr">
      <vt:lpstr>Office 主题</vt:lpstr>
      <vt:lpstr>Microsoft Office Word 文档</vt:lpstr>
      <vt:lpstr>Visio</vt:lpstr>
      <vt:lpstr>Drawing</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Lindi</cp:lastModifiedBy>
  <cp:revision>497</cp:revision>
  <dcterms:created xsi:type="dcterms:W3CDTF">2018-05-31T09:11:00Z</dcterms:created>
  <dcterms:modified xsi:type="dcterms:W3CDTF">2019-03-11T03:27:34Z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