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handoutMasterIdLst>
    <p:handoutMasterId r:id="rId44"/>
  </p:handoutMasterIdLst>
  <p:sldIdLst>
    <p:sldId id="385" r:id="rId2"/>
    <p:sldId id="544" r:id="rId3"/>
    <p:sldId id="613" r:id="rId4"/>
    <p:sldId id="614" r:id="rId5"/>
    <p:sldId id="615" r:id="rId6"/>
    <p:sldId id="616" r:id="rId7"/>
    <p:sldId id="617" r:id="rId8"/>
    <p:sldId id="618" r:id="rId9"/>
    <p:sldId id="648" r:id="rId10"/>
    <p:sldId id="649" r:id="rId11"/>
    <p:sldId id="650" r:id="rId12"/>
    <p:sldId id="651" r:id="rId13"/>
    <p:sldId id="652" r:id="rId14"/>
    <p:sldId id="653" r:id="rId15"/>
    <p:sldId id="654" r:id="rId16"/>
    <p:sldId id="655" r:id="rId17"/>
    <p:sldId id="656" r:id="rId18"/>
    <p:sldId id="657" r:id="rId19"/>
    <p:sldId id="658" r:id="rId20"/>
    <p:sldId id="659" r:id="rId21"/>
    <p:sldId id="660" r:id="rId22"/>
    <p:sldId id="661" r:id="rId23"/>
    <p:sldId id="663" r:id="rId24"/>
    <p:sldId id="664" r:id="rId25"/>
    <p:sldId id="665" r:id="rId26"/>
    <p:sldId id="666" r:id="rId27"/>
    <p:sldId id="667" r:id="rId28"/>
    <p:sldId id="669" r:id="rId29"/>
    <p:sldId id="670" r:id="rId30"/>
    <p:sldId id="671" r:id="rId31"/>
    <p:sldId id="672" r:id="rId32"/>
    <p:sldId id="673" r:id="rId33"/>
    <p:sldId id="675" r:id="rId34"/>
    <p:sldId id="676" r:id="rId35"/>
    <p:sldId id="677" r:id="rId36"/>
    <p:sldId id="681" r:id="rId37"/>
    <p:sldId id="678" r:id="rId38"/>
    <p:sldId id="680" r:id="rId39"/>
    <p:sldId id="684" r:id="rId40"/>
    <p:sldId id="682" r:id="rId41"/>
    <p:sldId id="683" r:id="rId42"/>
  </p:sldIdLst>
  <p:sldSz cx="9144000" cy="5143500" type="screen16x9"/>
  <p:notesSz cx="6858000" cy="9144000"/>
  <p:defaultText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1600"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7400"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3200" algn="l" defTabSz="685165" rtl="0" eaLnBrk="1" latinLnBrk="0" hangingPunct="1">
      <a:defRPr sz="1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279"/>
    <a:srgbClr val="424242"/>
    <a:srgbClr val="7A4AA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770" autoAdjust="0"/>
  </p:normalViewPr>
  <p:slideViewPr>
    <p:cSldViewPr snapToGrid="0" snapToObjects="1">
      <p:cViewPr varScale="1">
        <p:scale>
          <a:sx n="77" d="100"/>
          <a:sy n="77" d="100"/>
        </p:scale>
        <p:origin x="-1646" y="-82"/>
      </p:cViewPr>
      <p:guideLst>
        <p:guide orient="horz" pos="160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2019/3/20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FFAB6-2D8F-9340-97B6-5F1D2EA109E8}" type="datetimeFigureOut">
              <a:rPr kumimoji="1" lang="zh-CN" altLang="en-US" smtClean="0"/>
              <a:pPr/>
              <a:t>2019/3/20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A8CDC-D1B7-0A45-893C-CCDA371E2C2C}"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685165" rtl="0" eaLnBrk="1" latinLnBrk="0" hangingPunct="1">
      <a:defRPr sz="900" kern="1200">
        <a:solidFill>
          <a:schemeClr val="tx1"/>
        </a:solidFill>
        <a:latin typeface="+mn-lt"/>
        <a:ea typeface="+mn-ea"/>
        <a:cs typeface="+mn-cs"/>
      </a:defRPr>
    </a:lvl1pPr>
    <a:lvl2pPr marL="342900" algn="l" defTabSz="685165" rtl="0" eaLnBrk="1" latinLnBrk="0" hangingPunct="1">
      <a:defRPr sz="900" kern="1200">
        <a:solidFill>
          <a:schemeClr val="tx1"/>
        </a:solidFill>
        <a:latin typeface="+mn-lt"/>
        <a:ea typeface="+mn-ea"/>
        <a:cs typeface="+mn-cs"/>
      </a:defRPr>
    </a:lvl2pPr>
    <a:lvl3pPr marL="685800" algn="l" defTabSz="685165" rtl="0" eaLnBrk="1" latinLnBrk="0" hangingPunct="1">
      <a:defRPr sz="900" kern="1200">
        <a:solidFill>
          <a:schemeClr val="tx1"/>
        </a:solidFill>
        <a:latin typeface="+mn-lt"/>
        <a:ea typeface="+mn-ea"/>
        <a:cs typeface="+mn-cs"/>
      </a:defRPr>
    </a:lvl3pPr>
    <a:lvl4pPr marL="1028700" algn="l" defTabSz="685165" rtl="0" eaLnBrk="1" latinLnBrk="0" hangingPunct="1">
      <a:defRPr sz="900" kern="1200">
        <a:solidFill>
          <a:schemeClr val="tx1"/>
        </a:solidFill>
        <a:latin typeface="+mn-lt"/>
        <a:ea typeface="+mn-ea"/>
        <a:cs typeface="+mn-cs"/>
      </a:defRPr>
    </a:lvl4pPr>
    <a:lvl5pPr marL="1371600" algn="l" defTabSz="685165" rtl="0" eaLnBrk="1" latinLnBrk="0" hangingPunct="1">
      <a:defRPr sz="900" kern="1200">
        <a:solidFill>
          <a:schemeClr val="tx1"/>
        </a:solidFill>
        <a:latin typeface="+mn-lt"/>
        <a:ea typeface="+mn-ea"/>
        <a:cs typeface="+mn-cs"/>
      </a:defRPr>
    </a:lvl5pPr>
    <a:lvl6pPr marL="1713865" algn="l" defTabSz="685165" rtl="0" eaLnBrk="1" latinLnBrk="0" hangingPunct="1">
      <a:defRPr sz="900" kern="1200">
        <a:solidFill>
          <a:schemeClr val="tx1"/>
        </a:solidFill>
        <a:latin typeface="+mn-lt"/>
        <a:ea typeface="+mn-ea"/>
        <a:cs typeface="+mn-cs"/>
      </a:defRPr>
    </a:lvl6pPr>
    <a:lvl7pPr marL="2057400" algn="l" defTabSz="685165" rtl="0" eaLnBrk="1" latinLnBrk="0" hangingPunct="1">
      <a:defRPr sz="900" kern="1200">
        <a:solidFill>
          <a:schemeClr val="tx1"/>
        </a:solidFill>
        <a:latin typeface="+mn-lt"/>
        <a:ea typeface="+mn-ea"/>
        <a:cs typeface="+mn-cs"/>
      </a:defRPr>
    </a:lvl7pPr>
    <a:lvl8pPr marL="2399665" algn="l" defTabSz="685165" rtl="0" eaLnBrk="1" latinLnBrk="0" hangingPunct="1">
      <a:defRPr sz="900" kern="1200">
        <a:solidFill>
          <a:schemeClr val="tx1"/>
        </a:solidFill>
        <a:latin typeface="+mn-lt"/>
        <a:ea typeface="+mn-ea"/>
        <a:cs typeface="+mn-cs"/>
      </a:defRPr>
    </a:lvl8pPr>
    <a:lvl9pPr marL="2743200" algn="l" defTabSz="68516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00"/>
            </a:lvl3pPr>
            <a:lvl4pPr marL="1028700" indent="0" algn="ctr">
              <a:buNone/>
              <a:defRPr sz="1200"/>
            </a:lvl4pPr>
            <a:lvl5pPr marL="1371600" indent="0" algn="ctr">
              <a:buNone/>
              <a:defRPr sz="1200"/>
            </a:lvl5pPr>
            <a:lvl6pPr marL="1713865" indent="0" algn="ctr">
              <a:buNone/>
              <a:defRPr sz="1200"/>
            </a:lvl6pPr>
            <a:lvl7pPr marL="2057400" indent="0" algn="ctr">
              <a:buNone/>
              <a:defRPr sz="1200"/>
            </a:lvl7pPr>
            <a:lvl8pPr marL="2399665"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3865" indent="0">
              <a:buNone/>
              <a:defRPr sz="1200">
                <a:solidFill>
                  <a:schemeClr val="tx1">
                    <a:tint val="75000"/>
                  </a:schemeClr>
                </a:solidFill>
              </a:defRPr>
            </a:lvl6pPr>
            <a:lvl7pPr marL="2057400" indent="0">
              <a:buNone/>
              <a:defRPr sz="1200">
                <a:solidFill>
                  <a:schemeClr val="tx1">
                    <a:tint val="75000"/>
                  </a:schemeClr>
                </a:solidFill>
              </a:defRPr>
            </a:lvl7pPr>
            <a:lvl8pPr marL="2399665"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3865" indent="0">
              <a:buNone/>
              <a:defRPr sz="1200" b="1"/>
            </a:lvl6pPr>
            <a:lvl7pPr marL="2057400" indent="0">
              <a:buNone/>
              <a:defRPr sz="1200" b="1"/>
            </a:lvl7pPr>
            <a:lvl8pPr marL="2399665"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3865" indent="0">
              <a:buNone/>
              <a:defRPr sz="1200" b="1"/>
            </a:lvl6pPr>
            <a:lvl7pPr marL="2057400" indent="0">
              <a:buNone/>
              <a:defRPr sz="1200" b="1"/>
            </a:lvl7pPr>
            <a:lvl8pPr marL="2399665"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F132C43-CA79-BE41-9B37-F39D0C5CF681}" type="datetimeFigureOut">
              <a:rPr kumimoji="1" lang="zh-CN" altLang="en-US" smtClean="0"/>
              <a:pPr/>
              <a:t>2019/3/20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F132C43-CA79-BE41-9B37-F39D0C5CF681}" type="datetimeFigureOut">
              <a:rPr kumimoji="1" lang="zh-CN" altLang="en-US" smtClean="0"/>
              <a:pPr/>
              <a:t>2019/3/20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32C43-CA79-BE41-9B37-F39D0C5CF681}" type="datetimeFigureOut">
              <a:rPr kumimoji="1" lang="zh-CN" altLang="en-US" smtClean="0"/>
              <a:pPr/>
              <a:t>2019/3/20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700"/>
            </a:lvl4pPr>
            <a:lvl5pPr marL="1371600" indent="0">
              <a:buNone/>
              <a:defRPr sz="700"/>
            </a:lvl5pPr>
            <a:lvl6pPr marL="1713865" indent="0">
              <a:buNone/>
              <a:defRPr sz="700"/>
            </a:lvl6pPr>
            <a:lvl7pPr marL="2057400" indent="0">
              <a:buNone/>
              <a:defRPr sz="700"/>
            </a:lvl7pPr>
            <a:lvl8pPr marL="2399665" indent="0">
              <a:buNone/>
              <a:defRPr sz="700"/>
            </a:lvl8pPr>
            <a:lvl9pPr marL="2743200" indent="0">
              <a:buNone/>
              <a:defRPr sz="7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3865" indent="0">
              <a:buNone/>
              <a:defRPr sz="1500"/>
            </a:lvl6pPr>
            <a:lvl7pPr marL="2057400" indent="0">
              <a:buNone/>
              <a:defRPr sz="1500"/>
            </a:lvl7pPr>
            <a:lvl8pPr marL="2399665" indent="0">
              <a:buNone/>
              <a:defRPr sz="1500"/>
            </a:lvl8pPr>
            <a:lvl9pPr marL="2743200" indent="0">
              <a:buNone/>
              <a:defRPr sz="15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700"/>
            </a:lvl4pPr>
            <a:lvl5pPr marL="1371600" indent="0">
              <a:buNone/>
              <a:defRPr sz="700"/>
            </a:lvl5pPr>
            <a:lvl6pPr marL="1713865" indent="0">
              <a:buNone/>
              <a:defRPr sz="700"/>
            </a:lvl6pPr>
            <a:lvl7pPr marL="2057400" indent="0">
              <a:buNone/>
              <a:defRPr sz="700"/>
            </a:lvl7pPr>
            <a:lvl8pPr marL="2399665" indent="0">
              <a:buNone/>
              <a:defRPr sz="700"/>
            </a:lvl8pPr>
            <a:lvl9pPr marL="2743200" indent="0">
              <a:buNone/>
              <a:defRPr sz="7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48381" tIns="24190" rIns="48381" bIns="2419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48381" tIns="24190" rIns="48381" bIns="2419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48381" tIns="24190" rIns="48381" bIns="24190" rtlCol="0" anchor="ctr"/>
          <a:lstStyle>
            <a:lvl1pPr algn="l">
              <a:defRPr sz="900">
                <a:solidFill>
                  <a:schemeClr val="tx1">
                    <a:tint val="75000"/>
                  </a:schemeClr>
                </a:solidFill>
              </a:defRPr>
            </a:lvl1pPr>
          </a:lstStyle>
          <a:p>
            <a:fld id="{1F132C43-CA79-BE41-9B37-F39D0C5CF681}" type="datetimeFigureOut">
              <a:rPr kumimoji="1" lang="zh-CN" altLang="en-US" smtClean="0"/>
              <a:pPr/>
              <a:t>2019/3/20</a:t>
            </a:fld>
            <a:endParaRPr kumimoji="1" lang="zh-CN" alt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48381" tIns="24190" rIns="48381" bIns="2419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48381" tIns="24190" rIns="48381" bIns="24190" rtlCol="0" anchor="ctr"/>
          <a:lstStyle>
            <a:lvl1pPr algn="r">
              <a:defRPr sz="900">
                <a:solidFill>
                  <a:schemeClr val="tx1">
                    <a:tint val="75000"/>
                  </a:schemeClr>
                </a:solidFill>
              </a:defRPr>
            </a:lvl1pPr>
          </a:lstStyle>
          <a:p>
            <a:fld id="{B433B02C-E416-D14D-895C-5641A308E735}"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165"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1600"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7400"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3200" algn="l" defTabSz="68516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https://upload.wikimedia.org/wikipedia/commons/thumb/2/2b/Data_modeling_context.svg/638px-Data_modeling_context.svg.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http://3qeqpr26caki16dnhd19sv6by6v.wpengine.netdna-cdn.com/wp-content/uploads/2013/11/Regression-Algorithms.png"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http://3qeqpr26caki16dnhd19sv6by6v.wpengine.netdna-cdn.com/wp-content/uploads/2013/11/Decision-Tree-Algorithms.png"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http://3qeqpr26caki16dnhd19sv6by6v.wpengine.netdna-cdn.com/wp-content/uploads/2013/11/Bayesian-Algorithms.png"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6328" y="351911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a:off x="996791" y="1276896"/>
            <a:ext cx="2750026" cy="2749941"/>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829827" y="3535728"/>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73225" y="1848865"/>
            <a:ext cx="1796071" cy="1633220"/>
          </a:xfrm>
          <a:prstGeom prst="rect">
            <a:avLst/>
          </a:prstGeom>
          <a:noFill/>
        </p:spPr>
        <p:txBody>
          <a:bodyPr wrap="square" lIns="48381" tIns="24190" rIns="48381" bIns="24190" rtlCol="0">
            <a:spAutoFit/>
          </a:bodyPr>
          <a:lstStyle/>
          <a:p>
            <a:pPr algn="ctr"/>
            <a:r>
              <a:rPr lang="en-US" altLang="zh-CN"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9</a:t>
            </a:r>
          </a:p>
        </p:txBody>
      </p:sp>
      <p:sp>
        <p:nvSpPr>
          <p:cNvPr id="6" name="椭圆 5"/>
          <p:cNvSpPr/>
          <p:nvPr/>
        </p:nvSpPr>
        <p:spPr>
          <a:xfrm rot="16200000" flipV="1">
            <a:off x="3242304" y="937085"/>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16200000" flipV="1">
            <a:off x="3269303" y="946061"/>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371672" y="-589028"/>
            <a:ext cx="1188000" cy="1187963"/>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58173" y="-572415"/>
            <a:ext cx="1161000" cy="1160964"/>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椭圆 11"/>
          <p:cNvSpPr/>
          <p:nvPr/>
        </p:nvSpPr>
        <p:spPr>
          <a:xfrm rot="665877">
            <a:off x="3399609" y="4793886"/>
            <a:ext cx="888476" cy="888449"/>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rot="665877">
            <a:off x="3413478" y="4803612"/>
            <a:ext cx="865695" cy="86566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4" name="椭圆 13"/>
          <p:cNvSpPr/>
          <p:nvPr/>
        </p:nvSpPr>
        <p:spPr>
          <a:xfrm>
            <a:off x="-371673" y="2732009"/>
            <a:ext cx="743345" cy="743323"/>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4019846" y="1593023"/>
            <a:ext cx="4625383" cy="1125220"/>
          </a:xfrm>
          <a:prstGeom prst="rect">
            <a:avLst/>
          </a:prstGeom>
          <a:noFill/>
        </p:spPr>
        <p:txBody>
          <a:bodyPr wrap="square" lIns="48381" tIns="24190" rIns="48381" bIns="24190" rtlCol="0">
            <a:spAutoFit/>
          </a:bodyPr>
          <a:lstStyle/>
          <a:p>
            <a:r>
              <a:rPr lang="zh-CN" altLang="en-US" sz="3500" dirty="0">
                <a:latin typeface="黑体" panose="02010609060101010101" pitchFamily="49" charset="-122"/>
                <a:ea typeface="黑体" panose="02010609060101010101" pitchFamily="49" charset="-122"/>
              </a:rPr>
              <a:t>大数据计算体系</a:t>
            </a:r>
          </a:p>
          <a:p>
            <a:endParaRPr lang="zh-CN" altLang="en-US" sz="35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5" name="椭圆 24"/>
          <p:cNvSpPr/>
          <p:nvPr/>
        </p:nvSpPr>
        <p:spPr>
          <a:xfrm>
            <a:off x="8536500" y="397423"/>
            <a:ext cx="1215000" cy="1214963"/>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26" name="椭圆 25"/>
          <p:cNvSpPr/>
          <p:nvPr/>
        </p:nvSpPr>
        <p:spPr>
          <a:xfrm>
            <a:off x="8563500" y="424422"/>
            <a:ext cx="1161000" cy="1160964"/>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27" name="直接连接符 26"/>
          <p:cNvCxnSpPr/>
          <p:nvPr/>
        </p:nvCxnSpPr>
        <p:spPr>
          <a:xfrm>
            <a:off x="4104554" y="2233264"/>
            <a:ext cx="513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9.2.1  </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数据清洗与建模</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094990"/>
          </a:xfrm>
          <a:prstGeom prst="rect">
            <a:avLst/>
          </a:prstGeom>
        </p:spPr>
        <p:txBody>
          <a:bodyPr wrap="square" lIns="48381" tIns="24190" rIns="48381" bIns="24190">
            <a:spAutoFit/>
          </a:bodyPr>
          <a:lstStyle/>
          <a:p>
            <a:pPr marL="0" indent="0" fontAlgn="base">
              <a:spcAft>
                <a:spcPct val="0"/>
              </a:spcAft>
              <a:buNone/>
            </a:pPr>
            <a:r>
              <a:rPr lang="zh-CN" altLang="en-US" sz="2200" b="1" dirty="0">
                <a:solidFill>
                  <a:prstClr val="black"/>
                </a:solidFill>
                <a:latin typeface="微软雅黑" panose="020B0503020204020204" charset="-122"/>
                <a:ea typeface="微软雅黑" panose="020B0503020204020204" charset="-122"/>
                <a:sym typeface="+mn-ea"/>
              </a:rPr>
              <a:t>数据建模</a:t>
            </a:r>
            <a:endParaRPr lang="en-US" altLang="zh-CN" sz="2200" b="1" dirty="0">
              <a:solidFill>
                <a:prstClr val="black"/>
              </a:solidFill>
              <a:latin typeface="微软雅黑" panose="020B0503020204020204" charset="-122"/>
              <a:ea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sym typeface="+mn-ea"/>
              </a:rPr>
              <a:t>定义</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对实体数据（或用户对数据功能的描述）建立一个抽象模型</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sym typeface="+mn-ea"/>
              </a:rPr>
              <a:t>模型主要</a:t>
            </a:r>
            <a:r>
              <a:rPr lang="zh-CN" altLang="zh-CN" sz="2200" dirty="0">
                <a:solidFill>
                  <a:prstClr val="black"/>
                </a:solidFill>
                <a:latin typeface="微软雅黑" panose="020B0503020204020204" charset="-122"/>
                <a:ea typeface="微软雅黑" panose="020B0503020204020204" charset="-122"/>
                <a:sym typeface="+mn-ea"/>
              </a:rPr>
              <a:t>包括元数据、数据结构、属性、值域、关联关系、一致性、时效性等元素。</a:t>
            </a:r>
            <a:endParaRPr lang="en-US" altLang="zh-CN" sz="2200" dirty="0">
              <a:solidFill>
                <a:prstClr val="black"/>
              </a:solidFill>
              <a:latin typeface="微软雅黑" panose="020B0503020204020204" charset="-122"/>
              <a:ea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sym typeface="+mn-ea"/>
              </a:rPr>
              <a:t>意义</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为进一步的数据存储结构设计、数据库设计和计算模型提供了参考依据</a:t>
            </a:r>
            <a:endParaRPr lang="zh-CN" altLang="en-US" sz="2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9.2.1  </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数据清洗与建模</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756535"/>
          </a:xfrm>
          <a:prstGeom prst="rect">
            <a:avLst/>
          </a:prstGeom>
        </p:spPr>
        <p:txBody>
          <a:bodyPr wrap="square" lIns="48381" tIns="24190" rIns="48381" bIns="24190">
            <a:spAutoFit/>
          </a:bodyPr>
          <a:lstStyle/>
          <a:p>
            <a:pPr marL="0" indent="0" fontAlgn="base">
              <a:spcAft>
                <a:spcPct val="0"/>
              </a:spcAft>
              <a:buNone/>
            </a:pPr>
            <a:r>
              <a:rPr lang="zh-CN" altLang="en-US" sz="2200" b="1" dirty="0">
                <a:solidFill>
                  <a:prstClr val="black"/>
                </a:solidFill>
                <a:latin typeface="微软雅黑" panose="020B0503020204020204" charset="-122"/>
                <a:ea typeface="微软雅黑" panose="020B0503020204020204" charset="-122"/>
                <a:cs typeface="微软雅黑" panose="020B0503020204020204" charset="-122"/>
                <a:sym typeface="+mn-ea"/>
              </a:rPr>
              <a:t>数据建模</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主要包含层次</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概念模型</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 (conceptual model)</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逻辑模型</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 (logic model)</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物理模型</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 (physical model)</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层次间关系</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相对独立</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一致性</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9.2.1  </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数据清洗与建模</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725170"/>
          </a:xfrm>
          <a:prstGeom prst="rect">
            <a:avLst/>
          </a:prstGeom>
        </p:spPr>
        <p:txBody>
          <a:bodyPr wrap="square" lIns="48381" tIns="24190" rIns="48381" bIns="24190">
            <a:spAutoFit/>
          </a:bodyPr>
          <a:lstStyle/>
          <a:p>
            <a:pPr marL="0" indent="0" fontAlgn="base">
              <a:spcAft>
                <a:spcPct val="0"/>
              </a:spcAft>
              <a:buNone/>
            </a:pPr>
            <a:r>
              <a:rPr lang="zh-CN" altLang="en-US" sz="2200" b="1" dirty="0">
                <a:solidFill>
                  <a:prstClr val="black"/>
                </a:solidFill>
                <a:latin typeface="微软雅黑" panose="020B0503020204020204" charset="-122"/>
                <a:ea typeface="微软雅黑" panose="020B0503020204020204" charset="-122"/>
                <a:cs typeface="微软雅黑" panose="020B0503020204020204" charset="-122"/>
                <a:sym typeface="+mn-ea"/>
              </a:rPr>
              <a:t>数据建模</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层次</a:t>
            </a:r>
            <a:r>
              <a:rPr lang="zh-CN" altLang="en-US" sz="2200" dirty="0">
                <a:solidFill>
                  <a:prstClr val="black"/>
                </a:solidFill>
                <a:latin typeface="微软雅黑" panose="020B0503020204020204" charset="-122"/>
                <a:ea typeface="微软雅黑" panose="020B0503020204020204" charset="-122"/>
                <a:sym typeface="+mn-ea"/>
              </a:rPr>
              <a:t>间一致性</a:t>
            </a:r>
            <a:endParaRPr lang="zh-CN" altLang="en-US" sz="2200" dirty="0">
              <a:latin typeface="微软雅黑" panose="020B0503020204020204" charset="-122"/>
              <a:ea typeface="微软雅黑" panose="020B0503020204020204" charset="-122"/>
              <a:cs typeface="微软雅黑" panose="020B0503020204020204" charset="-122"/>
            </a:endParaRPr>
          </a:p>
        </p:txBody>
      </p:sp>
      <p:pic>
        <p:nvPicPr>
          <p:cNvPr id="10" name="图片 9" descr="https://upload.wikimedia.org/wikipedia/commons/thumb/2/2b/Data_modeling_context.svg/638px-Data_modeling_context.svg.png"/>
          <p:cNvPicPr/>
          <p:nvPr/>
        </p:nvPicPr>
        <p:blipFill>
          <a:blip r:embed="rId2" r:link="rId3" cstate="print"/>
          <a:srcRect/>
          <a:stretch>
            <a:fillRect/>
          </a:stretch>
        </p:blipFill>
        <p:spPr>
          <a:xfrm>
            <a:off x="988695" y="1268730"/>
            <a:ext cx="7187565" cy="3444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9.2.2 </a:t>
            </a:r>
            <a:r>
              <a:rPr lang="zh-CN" altLang="en-US" sz="2200" dirty="0" smtClean="0">
                <a:latin typeface="微软雅黑 Light" panose="020B0502040204020203" charset="-122"/>
                <a:ea typeface="微软雅黑 Light" panose="020B0502040204020203" charset="-122"/>
                <a:cs typeface="微软雅黑 Light" panose="020B0502040204020203" charset="-122"/>
              </a:rPr>
              <a:t>分布式文件系统</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079625"/>
          </a:xfrm>
          <a:prstGeom prst="rect">
            <a:avLst/>
          </a:prstGeom>
        </p:spPr>
        <p:txBody>
          <a:bodyPr wrap="square" lIns="48381" tIns="24190" rIns="48381" bIns="24190">
            <a:spAutoFit/>
          </a:bodyPr>
          <a:lstStyle/>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作用</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提供了数据的物理存储架构</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主要种类</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HDFS (Hadoop Distributed File System) </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GFS (Google File System) </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（目前已演化成</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Colossus</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系统</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9.2.2 </a:t>
            </a:r>
            <a:r>
              <a:rPr lang="zh-CN" altLang="en-US" sz="2200" dirty="0" smtClean="0">
                <a:latin typeface="微软雅黑 Light" panose="020B0502040204020203" charset="-122"/>
                <a:ea typeface="微软雅黑 Light" panose="020B0502040204020203" charset="-122"/>
                <a:cs typeface="微软雅黑 Light" panose="020B0502040204020203" charset="-122"/>
              </a:rPr>
              <a:t>分布式文件系统</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079625"/>
          </a:xfrm>
          <a:prstGeom prst="rect">
            <a:avLst/>
          </a:prstGeom>
        </p:spPr>
        <p:txBody>
          <a:bodyPr wrap="square" lIns="48381" tIns="24190" rIns="48381" bIns="24190">
            <a:spAutoFit/>
          </a:bodyPr>
          <a:lstStyle/>
          <a:p>
            <a:pPr indent="0" fontAlgn="base">
              <a:spcAft>
                <a:spcPct val="0"/>
              </a:spcAft>
              <a:buFont typeface="Arial" panose="020B0604020202020204" pitchFamily="34" charset="0"/>
              <a:buNone/>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HDFS</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结构</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主从结构</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组成</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一个名称节点</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主节点</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若干个数据节点</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从节点</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endParaRPr lang="zh-CN" altLang="en-US" sz="2200" dirty="0">
              <a:latin typeface="微软雅黑" panose="020B0503020204020204" charset="-122"/>
              <a:ea typeface="微软雅黑" panose="020B0503020204020204" charset="-122"/>
              <a:cs typeface="微软雅黑" panose="020B0503020204020204" charset="-122"/>
            </a:endParaRPr>
          </a:p>
        </p:txBody>
      </p:sp>
      <p:pic>
        <p:nvPicPr>
          <p:cNvPr id="10" name="图片 9" descr="C:\Users\朱迅\Desktop\新建文件夹\找图\图2-5  HDFS体系结构.jpg图2-5  HDFS体系结构"/>
          <p:cNvPicPr/>
          <p:nvPr/>
        </p:nvPicPr>
        <p:blipFill>
          <a:blip r:embed="rId2" cstate="print"/>
          <a:srcRect/>
          <a:stretch>
            <a:fillRect/>
          </a:stretch>
        </p:blipFill>
        <p:spPr>
          <a:xfrm>
            <a:off x="4605020" y="702945"/>
            <a:ext cx="3842385" cy="40760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9.2.2 </a:t>
            </a:r>
            <a:r>
              <a:rPr lang="zh-CN" altLang="en-US" sz="2200" dirty="0" smtClean="0">
                <a:latin typeface="微软雅黑 Light" panose="020B0502040204020203" charset="-122"/>
                <a:ea typeface="微软雅黑 Light" panose="020B0502040204020203" charset="-122"/>
                <a:cs typeface="微软雅黑 Light" panose="020B0502040204020203" charset="-122"/>
              </a:rPr>
              <a:t>分布式文件系统</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graphicFrame>
        <p:nvGraphicFramePr>
          <p:cNvPr id="10" name="表格 9"/>
          <p:cNvGraphicFramePr>
            <a:graphicFrameLocks noGrp="1"/>
          </p:cNvGraphicFramePr>
          <p:nvPr/>
        </p:nvGraphicFramePr>
        <p:xfrm>
          <a:off x="774065" y="721360"/>
          <a:ext cx="7467600" cy="4073525"/>
        </p:xfrm>
        <a:graphic>
          <a:graphicData uri="http://schemas.openxmlformats.org/drawingml/2006/table">
            <a:tbl>
              <a:tblPr firstRow="1" firstCol="1" bandRow="1">
                <a:tableStyleId>{69012ECD-51FC-41F1-AA8D-1B2483CD663E}</a:tableStyleId>
              </a:tblPr>
              <a:tblGrid>
                <a:gridCol w="3698240"/>
                <a:gridCol w="3769360"/>
              </a:tblGrid>
              <a:tr h="570865">
                <a:tc>
                  <a:txBody>
                    <a:bodyPr/>
                    <a:lstStyle/>
                    <a:p>
                      <a:pPr indent="127000" algn="ctr">
                        <a:lnSpc>
                          <a:spcPct val="100000"/>
                        </a:lnSpc>
                        <a:spcAft>
                          <a:spcPts val="0"/>
                        </a:spcAft>
                      </a:pPr>
                      <a:r>
                        <a:rPr lang="zh-CN" sz="2000" kern="100" dirty="0">
                          <a:solidFill>
                            <a:schemeClr val="tx1"/>
                          </a:solidFill>
                          <a:effectLst/>
                          <a:latin typeface="微软雅黑" panose="020B0503020204020204" charset="-122"/>
                          <a:ea typeface="微软雅黑" panose="020B0503020204020204" charset="-122"/>
                          <a:cs typeface="微软雅黑" panose="020B0503020204020204" charset="-122"/>
                        </a:rPr>
                        <a:t>名称节点</a:t>
                      </a:r>
                      <a:r>
                        <a:rPr lang="en-US" sz="2000" kern="100" dirty="0">
                          <a:solidFill>
                            <a:schemeClr val="tx1"/>
                          </a:solidFill>
                          <a:effectLst/>
                          <a:latin typeface="微软雅黑" panose="020B0503020204020204" charset="-122"/>
                          <a:ea typeface="微软雅黑" panose="020B0503020204020204" charset="-122"/>
                          <a:cs typeface="微软雅黑" panose="020B0503020204020204" charset="-122"/>
                        </a:rPr>
                        <a:t>(</a:t>
                      </a:r>
                      <a:r>
                        <a:rPr lang="en-US" sz="2000" kern="100" dirty="0" err="1">
                          <a:solidFill>
                            <a:schemeClr val="tx1"/>
                          </a:solidFill>
                          <a:effectLst/>
                          <a:latin typeface="微软雅黑" panose="020B0503020204020204" charset="-122"/>
                          <a:ea typeface="微软雅黑" panose="020B0503020204020204" charset="-122"/>
                          <a:cs typeface="微软雅黑" panose="020B0503020204020204" charset="-122"/>
                        </a:rPr>
                        <a:t>NameNode</a:t>
                      </a:r>
                      <a:r>
                        <a:rPr lang="en-US" sz="2000" kern="100" dirty="0">
                          <a:solidFill>
                            <a:schemeClr val="tx1"/>
                          </a:solidFill>
                          <a:effectLst/>
                          <a:latin typeface="微软雅黑" panose="020B0503020204020204" charset="-122"/>
                          <a:ea typeface="微软雅黑" panose="020B0503020204020204" charset="-122"/>
                          <a:cs typeface="微软雅黑" panose="020B0503020204020204" charset="-122"/>
                        </a:rPr>
                        <a:t>)</a:t>
                      </a:r>
                    </a:p>
                  </a:txBody>
                  <a:tcPr marL="68580" marR="68580" marT="0" marB="0" anchor="ctr"/>
                </a:tc>
                <a:tc>
                  <a:txBody>
                    <a:bodyPr/>
                    <a:lstStyle/>
                    <a:p>
                      <a:pPr indent="127000" algn="ctr">
                        <a:lnSpc>
                          <a:spcPct val="100000"/>
                        </a:lnSpc>
                        <a:spcAft>
                          <a:spcPts val="0"/>
                        </a:spcAft>
                      </a:pPr>
                      <a:r>
                        <a:rPr lang="zh-CN" sz="2000" kern="100">
                          <a:solidFill>
                            <a:schemeClr val="tx1"/>
                          </a:solidFill>
                          <a:effectLst/>
                          <a:latin typeface="微软雅黑" panose="020B0503020204020204" charset="-122"/>
                          <a:ea typeface="微软雅黑" panose="020B0503020204020204" charset="-122"/>
                          <a:cs typeface="微软雅黑" panose="020B0503020204020204" charset="-122"/>
                        </a:rPr>
                        <a:t>数据节点</a:t>
                      </a:r>
                      <a:r>
                        <a:rPr lang="en-US" sz="2000" kern="100">
                          <a:solidFill>
                            <a:schemeClr val="tx1"/>
                          </a:solidFill>
                          <a:effectLst/>
                          <a:latin typeface="微软雅黑" panose="020B0503020204020204" charset="-122"/>
                          <a:ea typeface="微软雅黑" panose="020B0503020204020204" charset="-122"/>
                          <a:cs typeface="微软雅黑" panose="020B0503020204020204" charset="-122"/>
                        </a:rPr>
                        <a:t>(DataNode)</a:t>
                      </a:r>
                    </a:p>
                  </a:txBody>
                  <a:tcPr marL="68580" marR="68580" marT="0" marB="0" anchor="ctr"/>
                </a:tc>
              </a:tr>
              <a:tr h="570865">
                <a:tc>
                  <a:txBody>
                    <a:bodyPr/>
                    <a:lstStyle/>
                    <a:p>
                      <a:pPr indent="127000" algn="ctr">
                        <a:lnSpc>
                          <a:spcPct val="100000"/>
                        </a:lnSpc>
                        <a:spcAft>
                          <a:spcPts val="0"/>
                        </a:spcAft>
                      </a:pPr>
                      <a:r>
                        <a:rPr lang="zh-CN" sz="2000" b="0" kern="100">
                          <a:solidFill>
                            <a:schemeClr val="tx1"/>
                          </a:solidFill>
                          <a:effectLst/>
                          <a:latin typeface="微软雅黑" panose="020B0503020204020204" charset="-122"/>
                          <a:ea typeface="微软雅黑" panose="020B0503020204020204" charset="-122"/>
                        </a:rPr>
                        <a:t>管理文件系统命名空间</a:t>
                      </a:r>
                    </a:p>
                  </a:txBody>
                  <a:tcPr marL="68580" marR="68580" marT="0" marB="0" anchor="ctr"/>
                </a:tc>
                <a:tc>
                  <a:txBody>
                    <a:bodyPr/>
                    <a:lstStyle/>
                    <a:p>
                      <a:pPr indent="127000" algn="ctr">
                        <a:lnSpc>
                          <a:spcPct val="100000"/>
                        </a:lnSpc>
                        <a:spcAft>
                          <a:spcPts val="0"/>
                        </a:spcAft>
                      </a:pPr>
                      <a:r>
                        <a:rPr lang="zh-CN" sz="2000" kern="100">
                          <a:solidFill>
                            <a:schemeClr val="tx1"/>
                          </a:solidFill>
                          <a:effectLst/>
                          <a:latin typeface="微软雅黑" panose="020B0503020204020204" charset="-122"/>
                          <a:ea typeface="微软雅黑" panose="020B0503020204020204" charset="-122"/>
                          <a:cs typeface="微软雅黑" panose="020B0503020204020204" charset="-122"/>
                        </a:rPr>
                        <a:t>存储文件</a:t>
                      </a:r>
                      <a:r>
                        <a:rPr lang="en-US" sz="2000" kern="100">
                          <a:solidFill>
                            <a:schemeClr val="tx1"/>
                          </a:solidFill>
                          <a:effectLst/>
                          <a:latin typeface="微软雅黑" panose="020B0503020204020204" charset="-122"/>
                          <a:ea typeface="微软雅黑" panose="020B0503020204020204" charset="-122"/>
                          <a:cs typeface="微软雅黑" panose="020B0503020204020204" charset="-122"/>
                        </a:rPr>
                        <a:t>blocks</a:t>
                      </a:r>
                    </a:p>
                  </a:txBody>
                  <a:tcPr marL="68580" marR="68580" marT="0" marB="0" anchor="ctr"/>
                </a:tc>
              </a:tr>
              <a:tr h="1180465">
                <a:tc>
                  <a:txBody>
                    <a:bodyPr/>
                    <a:lstStyle/>
                    <a:p>
                      <a:pPr indent="127000" algn="ctr">
                        <a:lnSpc>
                          <a:spcPct val="100000"/>
                        </a:lnSpc>
                        <a:spcAft>
                          <a:spcPts val="0"/>
                        </a:spcAft>
                      </a:pPr>
                      <a:r>
                        <a:rPr lang="zh-CN" sz="2000" b="0" kern="100">
                          <a:solidFill>
                            <a:schemeClr val="tx1"/>
                          </a:solidFill>
                          <a:effectLst/>
                          <a:latin typeface="微软雅黑" panose="020B0503020204020204" charset="-122"/>
                          <a:ea typeface="微软雅黑" panose="020B0503020204020204" charset="-122"/>
                          <a:cs typeface="微软雅黑" panose="020B0503020204020204" charset="-122"/>
                        </a:rPr>
                        <a:t>保存文件到</a:t>
                      </a:r>
                      <a:r>
                        <a:rPr lang="en-US" sz="2000" b="0" kern="100">
                          <a:solidFill>
                            <a:schemeClr val="tx1"/>
                          </a:solidFill>
                          <a:effectLst/>
                          <a:latin typeface="微软雅黑" panose="020B0503020204020204" charset="-122"/>
                          <a:ea typeface="微软雅黑" panose="020B0503020204020204" charset="-122"/>
                          <a:cs typeface="微软雅黑" panose="020B0503020204020204" charset="-122"/>
                        </a:rPr>
                        <a:t>block</a:t>
                      </a:r>
                      <a:r>
                        <a:rPr lang="zh-CN" sz="2000" b="0" kern="100">
                          <a:solidFill>
                            <a:schemeClr val="tx1"/>
                          </a:solidFill>
                          <a:effectLst/>
                          <a:latin typeface="微软雅黑" panose="020B0503020204020204" charset="-122"/>
                          <a:ea typeface="微软雅黑" panose="020B0503020204020204" charset="-122"/>
                          <a:cs typeface="微软雅黑" panose="020B0503020204020204" charset="-122"/>
                        </a:rPr>
                        <a:t>到数据节点的映射关系</a:t>
                      </a:r>
                    </a:p>
                  </a:txBody>
                  <a:tcPr marL="68580" marR="68580" marT="0" marB="0" anchor="ctr"/>
                </a:tc>
                <a:tc>
                  <a:txBody>
                    <a:bodyPr/>
                    <a:lstStyle/>
                    <a:p>
                      <a:pPr indent="127000" algn="ctr">
                        <a:lnSpc>
                          <a:spcPct val="100000"/>
                        </a:lnSpc>
                        <a:spcAft>
                          <a:spcPts val="0"/>
                        </a:spcAft>
                      </a:pPr>
                      <a:r>
                        <a:rPr lang="zh-CN" sz="2000" kern="100">
                          <a:solidFill>
                            <a:schemeClr val="tx1"/>
                          </a:solidFill>
                          <a:effectLst/>
                          <a:latin typeface="微软雅黑" panose="020B0503020204020204" charset="-122"/>
                          <a:ea typeface="微软雅黑" panose="020B0503020204020204" charset="-122"/>
                          <a:cs typeface="微软雅黑" panose="020B0503020204020204" charset="-122"/>
                        </a:rPr>
                        <a:t>实现</a:t>
                      </a:r>
                      <a:r>
                        <a:rPr lang="en-US" sz="2000" kern="100">
                          <a:solidFill>
                            <a:schemeClr val="tx1"/>
                          </a:solidFill>
                          <a:effectLst/>
                          <a:latin typeface="微软雅黑" panose="020B0503020204020204" charset="-122"/>
                          <a:ea typeface="微软雅黑" panose="020B0503020204020204" charset="-122"/>
                          <a:cs typeface="微软雅黑" panose="020B0503020204020204" charset="-122"/>
                        </a:rPr>
                        <a:t>blocks</a:t>
                      </a:r>
                      <a:r>
                        <a:rPr lang="zh-CN" sz="2000" kern="100">
                          <a:solidFill>
                            <a:schemeClr val="tx1"/>
                          </a:solidFill>
                          <a:effectLst/>
                          <a:latin typeface="微软雅黑" panose="020B0503020204020204" charset="-122"/>
                          <a:ea typeface="微软雅黑" panose="020B0503020204020204" charset="-122"/>
                          <a:cs typeface="微软雅黑" panose="020B0503020204020204" charset="-122"/>
                        </a:rPr>
                        <a:t>到数据节点本地文件系统的映射</a:t>
                      </a:r>
                    </a:p>
                  </a:txBody>
                  <a:tcPr marL="68580" marR="68580" marT="0" marB="0" anchor="ctr"/>
                </a:tc>
              </a:tr>
              <a:tr h="570865">
                <a:tc>
                  <a:txBody>
                    <a:bodyPr/>
                    <a:lstStyle/>
                    <a:p>
                      <a:pPr indent="127000" algn="ctr">
                        <a:lnSpc>
                          <a:spcPct val="100000"/>
                        </a:lnSpc>
                        <a:spcAft>
                          <a:spcPts val="0"/>
                        </a:spcAft>
                      </a:pPr>
                      <a:r>
                        <a:rPr lang="zh-CN" sz="2000" b="0" kern="100">
                          <a:solidFill>
                            <a:schemeClr val="tx1"/>
                          </a:solidFill>
                          <a:effectLst/>
                          <a:latin typeface="微软雅黑" panose="020B0503020204020204" charset="-122"/>
                          <a:ea typeface="微软雅黑" panose="020B0503020204020204" charset="-122"/>
                        </a:rPr>
                        <a:t>调度客户端对文件的访问</a:t>
                      </a:r>
                    </a:p>
                  </a:txBody>
                  <a:tcPr marL="68580" marR="68580" marT="0" marB="0" anchor="ctr"/>
                </a:tc>
                <a:tc>
                  <a:txBody>
                    <a:bodyPr/>
                    <a:lstStyle/>
                    <a:p>
                      <a:pPr indent="127000" algn="ctr">
                        <a:lnSpc>
                          <a:spcPct val="100000"/>
                        </a:lnSpc>
                        <a:spcAft>
                          <a:spcPts val="0"/>
                        </a:spcAft>
                      </a:pPr>
                      <a:r>
                        <a:rPr lang="en-US" sz="2000" kern="100">
                          <a:solidFill>
                            <a:schemeClr val="tx1"/>
                          </a:solidFill>
                          <a:effectLst/>
                          <a:latin typeface="微软雅黑" panose="020B0503020204020204" charset="-122"/>
                          <a:ea typeface="微软雅黑" panose="020B0503020204020204" charset="-122"/>
                          <a:cs typeface="微软雅黑" panose="020B0503020204020204" charset="-122"/>
                        </a:rPr>
                        <a:t>blocks</a:t>
                      </a:r>
                      <a:r>
                        <a:rPr lang="zh-CN" sz="2000" kern="100">
                          <a:solidFill>
                            <a:schemeClr val="tx1"/>
                          </a:solidFill>
                          <a:effectLst/>
                          <a:latin typeface="微软雅黑" panose="020B0503020204020204" charset="-122"/>
                          <a:ea typeface="微软雅黑" panose="020B0503020204020204" charset="-122"/>
                          <a:cs typeface="微软雅黑" panose="020B0503020204020204" charset="-122"/>
                        </a:rPr>
                        <a:t>存储在本地磁盘上</a:t>
                      </a:r>
                    </a:p>
                  </a:txBody>
                  <a:tcPr marL="68580" marR="68580" marT="0" marB="0" anchor="ctr"/>
                </a:tc>
              </a:tr>
              <a:tr h="1180465">
                <a:tc>
                  <a:txBody>
                    <a:bodyPr/>
                    <a:lstStyle/>
                    <a:p>
                      <a:pPr indent="127000" algn="ctr">
                        <a:lnSpc>
                          <a:spcPct val="100000"/>
                        </a:lnSpc>
                        <a:spcAft>
                          <a:spcPts val="0"/>
                        </a:spcAft>
                      </a:pPr>
                      <a:r>
                        <a:rPr lang="zh-CN" sz="2000" b="0" kern="100">
                          <a:solidFill>
                            <a:schemeClr val="tx1"/>
                          </a:solidFill>
                          <a:effectLst/>
                          <a:latin typeface="微软雅黑" panose="020B0503020204020204" charset="-122"/>
                          <a:ea typeface="微软雅黑" panose="020B0503020204020204" charset="-122"/>
                        </a:rPr>
                        <a:t>元数据存储在内存，便于快速访问</a:t>
                      </a:r>
                    </a:p>
                  </a:txBody>
                  <a:tcPr marL="68580" marR="68580" marT="0" marB="0" anchor="ctr"/>
                </a:tc>
                <a:tc>
                  <a:txBody>
                    <a:bodyPr/>
                    <a:lstStyle/>
                    <a:p>
                      <a:pPr indent="127000" algn="ctr">
                        <a:lnSpc>
                          <a:spcPct val="100000"/>
                        </a:lnSpc>
                        <a:spcAft>
                          <a:spcPts val="0"/>
                        </a:spcAft>
                      </a:pPr>
                      <a:r>
                        <a:rPr lang="en-US" sz="2000" kern="100" dirty="0">
                          <a:solidFill>
                            <a:schemeClr val="tx1"/>
                          </a:solidFill>
                          <a:effectLst/>
                          <a:latin typeface="微软雅黑" panose="020B0503020204020204" charset="-122"/>
                          <a:ea typeface="微软雅黑" panose="020B0503020204020204" charset="-122"/>
                        </a:rPr>
                        <a:t> </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9.2.2 </a:t>
            </a:r>
            <a:r>
              <a:rPr lang="zh-CN" altLang="en-US" sz="2200" dirty="0" smtClean="0">
                <a:latin typeface="微软雅黑 Light" panose="020B0502040204020203" charset="-122"/>
                <a:ea typeface="微软雅黑 Light" panose="020B0502040204020203" charset="-122"/>
                <a:cs typeface="微软雅黑 Light" panose="020B0502040204020203" charset="-122"/>
              </a:rPr>
              <a:t>分布式文件系统</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3433445"/>
          </a:xfrm>
          <a:prstGeom prst="rect">
            <a:avLst/>
          </a:prstGeom>
        </p:spPr>
        <p:txBody>
          <a:bodyPr wrap="square" lIns="48381" tIns="24190" rIns="48381" bIns="24190">
            <a:spAutoFit/>
          </a:bodyPr>
          <a:lstStyle/>
          <a:p>
            <a:pPr indent="0" fontAlgn="base">
              <a:spcAft>
                <a:spcPct val="0"/>
              </a:spcAft>
              <a:buFont typeface="Arial" panose="020B0604020202020204" pitchFamily="34" charset="0"/>
              <a:buNone/>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HDFS</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流程</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每</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个存储文件被划分为固定长度（</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64MB</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）的多个数据块（</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blocks</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blocks</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按照一定法则分布存储到不同的</a:t>
            </a:r>
            <a:r>
              <a:rPr lang="en-US" altLang="zh-CN" sz="2200" dirty="0" err="1">
                <a:solidFill>
                  <a:prstClr val="black"/>
                </a:solidFill>
                <a:latin typeface="微软雅黑" panose="020B0503020204020204" charset="-122"/>
                <a:ea typeface="微软雅黑" panose="020B0503020204020204" charset="-122"/>
                <a:cs typeface="微软雅黑" panose="020B0503020204020204" charset="-122"/>
                <a:sym typeface="+mn-ea"/>
              </a:rPr>
              <a:t>DataNode</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上，一个</a:t>
            </a:r>
            <a:r>
              <a:rPr lang="en-US" altLang="zh-CN" sz="2200" dirty="0" err="1">
                <a:solidFill>
                  <a:prstClr val="black"/>
                </a:solidFill>
                <a:latin typeface="微软雅黑" panose="020B0503020204020204" charset="-122"/>
                <a:ea typeface="微软雅黑" panose="020B0503020204020204" charset="-122"/>
                <a:cs typeface="微软雅黑" panose="020B0503020204020204" charset="-122"/>
                <a:sym typeface="+mn-ea"/>
              </a:rPr>
              <a:t>DataNode</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可以存储来自不同文件的</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blocks</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每个数据节点都运行一个节点程序或进程，负责处理文件系统客户端的读</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写请求</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在名称节点的统一调度下进行</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blocks</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的创建、删除和复制等操作。</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9.2.2 </a:t>
            </a:r>
            <a:r>
              <a:rPr lang="zh-CN" altLang="en-US" sz="2200" dirty="0" smtClean="0">
                <a:latin typeface="微软雅黑 Light" panose="020B0502040204020203" charset="-122"/>
                <a:ea typeface="微软雅黑 Light" panose="020B0502040204020203" charset="-122"/>
                <a:cs typeface="微软雅黑 Light" panose="020B0502040204020203" charset="-122"/>
              </a:rPr>
              <a:t>分布式文件系统</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1740535"/>
          </a:xfrm>
          <a:prstGeom prst="rect">
            <a:avLst/>
          </a:prstGeom>
        </p:spPr>
        <p:txBody>
          <a:bodyPr wrap="square" lIns="48381" tIns="24190" rIns="48381" bIns="24190">
            <a:spAutoFit/>
          </a:bodyPr>
          <a:lstStyle/>
          <a:p>
            <a:pPr indent="0" fontAlgn="base">
              <a:spcAft>
                <a:spcPct val="0"/>
              </a:spcAft>
              <a:buFont typeface="Arial" panose="020B0604020202020204" pitchFamily="34" charset="0"/>
              <a:buNone/>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GFS</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特点</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主节点有多个备份节点，甚至是分布式部署</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从节点上存储固定长度（</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GFS</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是</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64MB</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，后来的</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Colossus</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是</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1MB</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）的数据单元</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(chunk)</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9.2.2 </a:t>
            </a:r>
            <a:r>
              <a:rPr lang="zh-CN" altLang="en-US" sz="2200" dirty="0" smtClean="0">
                <a:latin typeface="微软雅黑 Light" panose="020B0502040204020203" charset="-122"/>
                <a:ea typeface="微软雅黑 Light" panose="020B0502040204020203" charset="-122"/>
                <a:cs typeface="微软雅黑 Light" panose="020B0502040204020203" charset="-122"/>
              </a:rPr>
              <a:t>分布式文件系统</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3771900"/>
          </a:xfrm>
          <a:prstGeom prst="rect">
            <a:avLst/>
          </a:prstGeom>
        </p:spPr>
        <p:txBody>
          <a:bodyPr wrap="square" lIns="48381" tIns="24190" rIns="48381" bIns="24190">
            <a:spAutoFit/>
          </a:bodyPr>
          <a:lstStyle/>
          <a:p>
            <a:pPr indent="0" fontAlgn="base">
              <a:spcAft>
                <a:spcPct val="0"/>
              </a:spcAft>
              <a:buFont typeface="Arial" panose="020B0604020202020204" pitchFamily="34" charset="0"/>
              <a:buNone/>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HDFS</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优劣</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优：</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开源实现</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实现更简单</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部署灵活</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扩展性好</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可以运行在廉价硬件设备上</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劣</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数据访问时延较长</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处理小文件效率低</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不支持多用户写入及任意修改文件</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9.2.2 </a:t>
            </a:r>
            <a:r>
              <a:rPr lang="zh-CN" altLang="en-US" sz="2200" dirty="0" smtClean="0">
                <a:latin typeface="微软雅黑 Light" panose="020B0502040204020203" charset="-122"/>
                <a:ea typeface="微软雅黑 Light" panose="020B0502040204020203" charset="-122"/>
                <a:cs typeface="微软雅黑 Light" panose="020B0502040204020203" charset="-122"/>
              </a:rPr>
              <a:t>分布式文件系统</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2418080"/>
          </a:xfrm>
          <a:prstGeom prst="rect">
            <a:avLst/>
          </a:prstGeom>
        </p:spPr>
        <p:txBody>
          <a:bodyPr wrap="square" lIns="48381" tIns="24190" rIns="48381" bIns="24190">
            <a:spAutoFit/>
          </a:bodyPr>
          <a:lstStyle/>
          <a:p>
            <a:pPr indent="0" fontAlgn="base">
              <a:spcAft>
                <a:spcPct val="0"/>
              </a:spcAft>
              <a:buFont typeface="Arial" panose="020B0604020202020204" pitchFamily="34" charset="0"/>
              <a:buNone/>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GFS</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优劣</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优：</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快速响应</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Master</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节点容错能力强</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处理小文件能力强</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劣</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Google</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技术作为商业产品的成本较高</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  </a:t>
            </a:r>
            <a:r>
              <a:rPr lang="zh-CN" altLang="en-US" sz="2200" dirty="0" smtClean="0">
                <a:latin typeface="微软雅黑 Light" panose="020B0502040204020203" charset="-122"/>
                <a:ea typeface="微软雅黑 Light" panose="020B0502040204020203" charset="-122"/>
                <a:cs typeface="微软雅黑 Light" panose="020B0502040204020203" charset="-122"/>
              </a:rPr>
              <a:t>大数据计算体系</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094990"/>
          </a:xfrm>
          <a:prstGeom prst="rect">
            <a:avLst/>
          </a:prstGeom>
        </p:spPr>
        <p:txBody>
          <a:bodyPr wrap="square" lIns="48381" tIns="24190" rIns="48381" bIns="24190">
            <a:spAutoFit/>
          </a:bodyPr>
          <a:lstStyle/>
          <a:p>
            <a:pPr indent="0">
              <a:lnSpc>
                <a:spcPct val="150000"/>
              </a:lnSpc>
              <a:buFont typeface="Wingdings" panose="05000000000000000000" pitchFamily="2" charset="2"/>
              <a:buNone/>
            </a:pPr>
            <a:r>
              <a:rPr lang="zh-CN" altLang="en-US" sz="2200" dirty="0">
                <a:latin typeface="微软雅黑" panose="020B0503020204020204" charset="-122"/>
                <a:ea typeface="微软雅黑" panose="020B0503020204020204" charset="-122"/>
                <a:sym typeface="+mn-ea"/>
              </a:rPr>
              <a:t>9.1 大数据计算体系综述</a:t>
            </a:r>
            <a:endParaRPr lang="zh-CN" altLang="en-US" sz="2200" dirty="0">
              <a:latin typeface="微软雅黑" panose="020B0503020204020204" charset="-122"/>
              <a:ea typeface="微软雅黑" panose="020B0503020204020204" charset="-122"/>
            </a:endParaRPr>
          </a:p>
          <a:p>
            <a:pPr fontAlgn="base">
              <a:lnSpc>
                <a:spcPct val="150000"/>
              </a:lnSpc>
              <a:spcBef>
                <a:spcPct val="0"/>
              </a:spcBef>
              <a:spcAft>
                <a:spcPct val="0"/>
              </a:spcAft>
            </a:pPr>
            <a:r>
              <a:rPr lang="zh-CN" altLang="en-US" sz="2200" dirty="0">
                <a:latin typeface="微软雅黑" panose="020B0503020204020204" charset="-122"/>
                <a:ea typeface="微软雅黑" panose="020B0503020204020204" charset="-122"/>
                <a:sym typeface="+mn-ea"/>
              </a:rPr>
              <a:t>9.</a:t>
            </a:r>
            <a:r>
              <a:rPr lang="en-US" altLang="zh-CN" sz="2200" dirty="0">
                <a:latin typeface="微软雅黑" panose="020B0503020204020204" charset="-122"/>
                <a:ea typeface="微软雅黑" panose="020B0503020204020204" charset="-122"/>
                <a:sym typeface="+mn-ea"/>
              </a:rPr>
              <a:t>2</a:t>
            </a:r>
            <a:r>
              <a:rPr lang="zh-CN" altLang="en-US" sz="2200" dirty="0">
                <a:latin typeface="微软雅黑" panose="020B0503020204020204" charset="-122"/>
                <a:ea typeface="微软雅黑" panose="020B0503020204020204" charset="-122"/>
                <a:sym typeface="+mn-ea"/>
              </a:rPr>
              <a:t> 数据存储系统</a:t>
            </a:r>
            <a:endParaRPr lang="zh-CN" altLang="en-US" sz="2200" dirty="0">
              <a:latin typeface="微软雅黑" panose="020B0503020204020204" charset="-122"/>
              <a:ea typeface="微软雅黑" panose="020B0503020204020204" charset="-122"/>
            </a:endParaRPr>
          </a:p>
          <a:p>
            <a:pPr fontAlgn="base">
              <a:lnSpc>
                <a:spcPct val="150000"/>
              </a:lnSpc>
              <a:spcBef>
                <a:spcPct val="0"/>
              </a:spcBef>
              <a:spcAft>
                <a:spcPct val="0"/>
              </a:spcAft>
            </a:pPr>
            <a:r>
              <a:rPr lang="zh-CN" altLang="en-US" sz="2200" dirty="0">
                <a:latin typeface="微软雅黑" panose="020B0503020204020204" charset="-122"/>
                <a:ea typeface="微软雅黑" panose="020B0503020204020204" charset="-122"/>
                <a:sym typeface="+mn-ea"/>
              </a:rPr>
              <a:t>9.3 数据处理系统</a:t>
            </a:r>
            <a:endParaRPr lang="zh-CN" altLang="en-US" sz="2200" dirty="0">
              <a:latin typeface="微软雅黑" panose="020B0503020204020204" charset="-122"/>
              <a:ea typeface="微软雅黑" panose="020B0503020204020204" charset="-122"/>
            </a:endParaRPr>
          </a:p>
          <a:p>
            <a:pPr fontAlgn="base">
              <a:lnSpc>
                <a:spcPct val="150000"/>
              </a:lnSpc>
              <a:spcBef>
                <a:spcPct val="0"/>
              </a:spcBef>
              <a:spcAft>
                <a:spcPct val="0"/>
              </a:spcAft>
            </a:pPr>
            <a:r>
              <a:rPr lang="zh-CN" altLang="en-US" sz="2200" dirty="0">
                <a:latin typeface="微软雅黑" panose="020B0503020204020204" charset="-122"/>
                <a:ea typeface="微软雅黑" panose="020B0503020204020204" charset="-122"/>
                <a:sym typeface="+mn-ea"/>
              </a:rPr>
              <a:t>9.4 数据应用系统</a:t>
            </a:r>
            <a:endParaRPr lang="zh-CN" altLang="en-US" sz="2200" dirty="0">
              <a:latin typeface="微软雅黑" panose="020B0503020204020204" charset="-122"/>
              <a:ea typeface="微软雅黑" panose="020B0503020204020204" charset="-122"/>
            </a:endParaRPr>
          </a:p>
          <a:p>
            <a:pPr indent="0">
              <a:lnSpc>
                <a:spcPct val="150000"/>
              </a:lnSpc>
              <a:buFont typeface="Wingdings" panose="05000000000000000000" pitchFamily="2" charset="2"/>
              <a:buNone/>
            </a:pPr>
            <a:endParaRPr lang="zh-CN" altLang="en-US" sz="2200" dirty="0">
              <a:latin typeface="微软雅黑" panose="020B0503020204020204" charset="-122"/>
              <a:ea typeface="微软雅黑" panose="020B0503020204020204" charset="-122"/>
            </a:endParaRPr>
          </a:p>
          <a:p>
            <a:pPr algn="l">
              <a:lnSpc>
                <a:spcPct val="150000"/>
              </a:lnSpc>
              <a:buFont typeface="Wingdings" panose="05000000000000000000" pitchFamily="2" charset="2"/>
              <a:buChar char="l"/>
            </a:pPr>
            <a:endParaRPr lang="zh-CN" altLang="en-US" sz="2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9.2.3 NoSQL</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数据库</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2079625"/>
          </a:xfrm>
          <a:prstGeom prst="rect">
            <a:avLst/>
          </a:prstGeom>
        </p:spPr>
        <p:txBody>
          <a:bodyPr wrap="square" lIns="48381" tIns="24190" rIns="48381" bIns="24190">
            <a:spAutoFit/>
          </a:bodyPr>
          <a:lstStyle/>
          <a:p>
            <a:pPr indent="0" fontAlgn="base">
              <a:spcAft>
                <a:spcPct val="0"/>
              </a:spcAft>
              <a:buFont typeface="Arial" panose="020B0604020202020204" pitchFamily="34" charset="0"/>
              <a:buNone/>
            </a:pPr>
            <a:r>
              <a:rPr lang="zh-CN" altLang="en-US" sz="2200" dirty="0">
                <a:solidFill>
                  <a:prstClr val="black"/>
                </a:solidFill>
                <a:latin typeface="微软雅黑" panose="020B0503020204020204" charset="-122"/>
                <a:ea typeface="微软雅黑" panose="020B0503020204020204" charset="-122"/>
                <a:sym typeface="+mn-ea"/>
              </a:rPr>
              <a:t>特点</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不需要预定义数据格式</a:t>
            </a:r>
            <a:endParaRPr lang="zh-CN"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无共享架构</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弹性可扩展</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数据分区</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异步复制</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9.2.3 NoSQL</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数据库</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3094990"/>
          </a:xfrm>
          <a:prstGeom prst="rect">
            <a:avLst/>
          </a:prstGeom>
        </p:spPr>
        <p:txBody>
          <a:bodyPr wrap="square" lIns="48381" tIns="24190" rIns="48381" bIns="24190">
            <a:spAutoFit/>
          </a:bodyPr>
          <a:lstStyle/>
          <a:p>
            <a:pPr indent="0" fontAlgn="base">
              <a:spcAft>
                <a:spcPct val="0"/>
              </a:spcAft>
              <a:buFont typeface="Arial" panose="020B0604020202020204" pitchFamily="34" charset="0"/>
              <a:buNone/>
            </a:pPr>
            <a:r>
              <a:rPr lang="en-US" altLang="zh-CN" sz="2200" b="1" dirty="0">
                <a:solidFill>
                  <a:prstClr val="black"/>
                </a:solidFill>
                <a:latin typeface="微软雅黑" panose="020B0503020204020204" charset="-122"/>
                <a:ea typeface="微软雅黑" panose="020B0503020204020204" charset="-122"/>
                <a:cs typeface="微软雅黑" panose="020B0503020204020204" charset="-122"/>
                <a:sym typeface="+mn-ea"/>
              </a:rPr>
              <a:t>NoSQL</a:t>
            </a:r>
            <a:r>
              <a:rPr lang="zh-CN" altLang="en-US" sz="2200" b="1" dirty="0">
                <a:solidFill>
                  <a:prstClr val="black"/>
                </a:solidFill>
                <a:latin typeface="微软雅黑" panose="020B0503020204020204" charset="-122"/>
                <a:ea typeface="微软雅黑" panose="020B0503020204020204" charset="-122"/>
                <a:cs typeface="微软雅黑" panose="020B0503020204020204" charset="-122"/>
                <a:sym typeface="+mn-ea"/>
              </a:rPr>
              <a:t>数据库性能要求</a:t>
            </a:r>
            <a:r>
              <a:rPr lang="en-US" altLang="zh-CN" sz="2200" b="1" dirty="0">
                <a:solidFill>
                  <a:prstClr val="black"/>
                </a:solidFill>
                <a:latin typeface="微软雅黑" panose="020B0503020204020204" charset="-122"/>
                <a:ea typeface="微软雅黑" panose="020B0503020204020204" charset="-122"/>
                <a:cs typeface="微软雅黑" panose="020B0503020204020204" charset="-122"/>
                <a:sym typeface="+mn-ea"/>
              </a:rPr>
              <a:t>——CAP</a:t>
            </a:r>
            <a:r>
              <a:rPr lang="zh-CN" altLang="en-US" sz="2200" b="1" dirty="0">
                <a:solidFill>
                  <a:prstClr val="black"/>
                </a:solidFill>
                <a:latin typeface="微软雅黑" panose="020B0503020204020204" charset="-122"/>
                <a:ea typeface="微软雅黑" panose="020B0503020204020204" charset="-122"/>
                <a:cs typeface="微软雅黑" panose="020B0503020204020204" charset="-122"/>
                <a:sym typeface="+mn-ea"/>
              </a:rPr>
              <a:t>理论</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C</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一致性（</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Consistency</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可用性（</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Availability</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P</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分区容忍性（</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Partition-tolerance</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理论内容：</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一个分布式系统在运行中其数据读写操作只能满足三条中的两条，而无法同时满足三条</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理论意义：</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对</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CAP</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三原则的取舍导致了关系型数据库与</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NoSQL</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数据库的区别。</a:t>
            </a:r>
            <a:endParaRPr lang="zh-CN"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9.2.3 NoSQL</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数据库</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725170"/>
          </a:xfrm>
          <a:prstGeom prst="rect">
            <a:avLst/>
          </a:prstGeom>
        </p:spPr>
        <p:txBody>
          <a:bodyPr wrap="square" lIns="48381" tIns="24190" rIns="48381" bIns="24190">
            <a:spAutoFit/>
          </a:bodyPr>
          <a:lstStyle/>
          <a:p>
            <a:pPr marL="0" indent="0" fontAlgn="base">
              <a:spcAft>
                <a:spcPct val="0"/>
              </a:spcAft>
              <a:buNone/>
            </a:pPr>
            <a:r>
              <a:rPr lang="en-US" altLang="zh-CN" sz="2200" b="1" dirty="0">
                <a:solidFill>
                  <a:prstClr val="black"/>
                </a:solidFill>
                <a:latin typeface="微软雅黑" panose="020B0503020204020204" charset="-122"/>
                <a:ea typeface="微软雅黑" panose="020B0503020204020204" charset="-122"/>
                <a:cs typeface="微软雅黑" panose="020B0503020204020204" charset="-122"/>
                <a:sym typeface="+mn-ea"/>
              </a:rPr>
              <a:t>CAP</a:t>
            </a:r>
            <a:r>
              <a:rPr lang="zh-CN" altLang="en-US" sz="2200" b="1" dirty="0">
                <a:solidFill>
                  <a:prstClr val="black"/>
                </a:solidFill>
                <a:latin typeface="微软雅黑" panose="020B0503020204020204" charset="-122"/>
                <a:ea typeface="微软雅黑" panose="020B0503020204020204" charset="-122"/>
                <a:cs typeface="微软雅黑" panose="020B0503020204020204" charset="-122"/>
                <a:sym typeface="+mn-ea"/>
              </a:rPr>
              <a:t>理论</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取舍</a:t>
            </a:r>
            <a:endParaRPr lang="zh-CN" altLang="en-US" sz="2200" dirty="0">
              <a:latin typeface="微软雅黑" panose="020B0503020204020204" charset="-122"/>
              <a:ea typeface="微软雅黑" panose="020B0503020204020204" charset="-122"/>
              <a:cs typeface="微软雅黑" panose="020B0503020204020204" charset="-122"/>
            </a:endParaRPr>
          </a:p>
        </p:txBody>
      </p:sp>
      <p:pic>
        <p:nvPicPr>
          <p:cNvPr id="10" name="图片 9" descr="c:\users\lenovo\appdata\roaming\360se6\User Data\temp\cap-theoram-image.png"/>
          <p:cNvPicPr/>
          <p:nvPr/>
        </p:nvPicPr>
        <p:blipFill>
          <a:blip r:embed="rId2" cstate="print"/>
          <a:srcRect/>
          <a:stretch>
            <a:fillRect/>
          </a:stretch>
        </p:blipFill>
        <p:spPr>
          <a:xfrm>
            <a:off x="2371090" y="786765"/>
            <a:ext cx="5359400" cy="39249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9.2.3 NoSQL</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数据库</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1740535"/>
          </a:xfrm>
          <a:prstGeom prst="rect">
            <a:avLst/>
          </a:prstGeom>
        </p:spPr>
        <p:txBody>
          <a:bodyPr wrap="square" lIns="48381" tIns="24190" rIns="48381" bIns="24190">
            <a:spAutoFit/>
          </a:bodyPr>
          <a:lstStyle/>
          <a:p>
            <a:pPr indent="0" fontAlgn="base">
              <a:spcAft>
                <a:spcPct val="0"/>
              </a:spcAft>
              <a:buFont typeface="Arial" panose="020B0604020202020204" pitchFamily="34" charset="0"/>
              <a:buNone/>
            </a:pPr>
            <a:r>
              <a:rPr lang="en-US" altLang="zh-CN" sz="2200" b="1" dirty="0">
                <a:solidFill>
                  <a:prstClr val="black"/>
                </a:solidFill>
                <a:latin typeface="微软雅黑" panose="020B0503020204020204" charset="-122"/>
                <a:ea typeface="微软雅黑" panose="020B0503020204020204" charset="-122"/>
                <a:cs typeface="微软雅黑" panose="020B0503020204020204" charset="-122"/>
                <a:sym typeface="+mn-ea"/>
              </a:rPr>
              <a:t>NoSQL</a:t>
            </a:r>
            <a:r>
              <a:rPr lang="zh-CN" altLang="en-US" sz="2200" b="1" dirty="0">
                <a:solidFill>
                  <a:prstClr val="black"/>
                </a:solidFill>
                <a:latin typeface="微软雅黑" panose="020B0503020204020204" charset="-122"/>
                <a:ea typeface="微软雅黑" panose="020B0503020204020204" charset="-122"/>
                <a:cs typeface="微软雅黑" panose="020B0503020204020204" charset="-122"/>
                <a:sym typeface="+mn-ea"/>
              </a:rPr>
              <a:t>数据库四大种类</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键值数据库</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(key-value store database)</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列存储数据库</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(column family-oriented database)</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文档数据库</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(document-oriented database)</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图形数据库</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(graph-oriented database)</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9.2.3 NoSQL</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数据库</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663818"/>
            <a:ext cx="7799671" cy="386715"/>
          </a:xfrm>
          <a:prstGeom prst="rect">
            <a:avLst/>
          </a:prstGeom>
        </p:spPr>
        <p:txBody>
          <a:bodyPr wrap="square" lIns="48381" tIns="24190" rIns="48381" bIns="24190">
            <a:spAutoFit/>
          </a:bodyPr>
          <a:lstStyle/>
          <a:p>
            <a:pPr indent="0" fontAlgn="base">
              <a:spcAft>
                <a:spcPct val="0"/>
              </a:spcAft>
              <a:buFont typeface="Arial" panose="020B0604020202020204" pitchFamily="34" charset="0"/>
              <a:buNone/>
            </a:pPr>
            <a:r>
              <a:rPr lang="zh-CN" altLang="en-US" sz="2200" b="1" dirty="0">
                <a:solidFill>
                  <a:prstClr val="black"/>
                </a:solidFill>
                <a:latin typeface="微软雅黑" panose="020B0503020204020204" charset="-122"/>
                <a:ea typeface="微软雅黑" panose="020B0503020204020204" charset="-122"/>
                <a:cs typeface="微软雅黑" panose="020B0503020204020204" charset="-122"/>
                <a:sym typeface="+mn-ea"/>
              </a:rPr>
              <a:t>四类数据库比较</a:t>
            </a:r>
            <a:endParaRPr lang="zh-CN" altLang="en-US" sz="2200" dirty="0">
              <a:latin typeface="微软雅黑" panose="020B0503020204020204" charset="-122"/>
              <a:ea typeface="微软雅黑" panose="020B0503020204020204" charset="-122"/>
              <a:cs typeface="微软雅黑" panose="020B0503020204020204" charset="-122"/>
            </a:endParaRPr>
          </a:p>
        </p:txBody>
      </p:sp>
      <p:graphicFrame>
        <p:nvGraphicFramePr>
          <p:cNvPr id="10" name="表格 9"/>
          <p:cNvGraphicFramePr>
            <a:graphicFrameLocks noGrp="1"/>
          </p:cNvGraphicFramePr>
          <p:nvPr/>
        </p:nvGraphicFramePr>
        <p:xfrm>
          <a:off x="510540" y="1010285"/>
          <a:ext cx="8122920" cy="3889375"/>
        </p:xfrm>
        <a:graphic>
          <a:graphicData uri="http://schemas.openxmlformats.org/drawingml/2006/table">
            <a:tbl>
              <a:tblPr firstRow="1" firstCol="1" bandRow="1">
                <a:tableStyleId>{B301B821-A1FF-4177-AEE7-76D212191A09}</a:tableStyleId>
              </a:tblPr>
              <a:tblGrid>
                <a:gridCol w="1113155"/>
                <a:gridCol w="1712595"/>
                <a:gridCol w="1852930"/>
                <a:gridCol w="1657985"/>
                <a:gridCol w="1786255"/>
              </a:tblGrid>
              <a:tr h="275590">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分类</a:t>
                      </a:r>
                    </a:p>
                  </a:txBody>
                  <a:tcPr marL="79375" marR="79375" marT="15875" marB="15875" anchor="ctr"/>
                </a:tc>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应用场景</a:t>
                      </a:r>
                    </a:p>
                  </a:txBody>
                  <a:tcPr marL="79375" marR="79375" marT="15875" marB="15875" anchor="ctr"/>
                </a:tc>
                <a:tc>
                  <a:txBody>
                    <a:bodyPr/>
                    <a:lstStyle/>
                    <a:p>
                      <a:pPr indent="127000" algn="ctr" latinLnBrk="1">
                        <a:lnSpc>
                          <a:spcPct val="100000"/>
                        </a:lnSpc>
                        <a:spcBef>
                          <a:spcPts val="315"/>
                        </a:spcBef>
                        <a:spcAft>
                          <a:spcPts val="315"/>
                        </a:spcAft>
                      </a:pPr>
                      <a:r>
                        <a:rPr lang="zh-CN" sz="1600" kern="100" dirty="0">
                          <a:effectLst/>
                          <a:latin typeface="微软雅黑" panose="020B0503020204020204" charset="-122"/>
                          <a:ea typeface="微软雅黑" panose="020B0503020204020204" charset="-122"/>
                        </a:rPr>
                        <a:t>数据模型</a:t>
                      </a:r>
                    </a:p>
                  </a:txBody>
                  <a:tcPr marL="79375" marR="79375" marT="15875" marB="15875" anchor="ctr"/>
                </a:tc>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优点</a:t>
                      </a:r>
                    </a:p>
                  </a:txBody>
                  <a:tcPr marL="79375" marR="79375" marT="15875" marB="15875" anchor="ctr"/>
                </a:tc>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缺点</a:t>
                      </a:r>
                    </a:p>
                  </a:txBody>
                  <a:tcPr marL="79375" marR="79375" marT="15875" marB="15875" anchor="ctr"/>
                </a:tc>
              </a:tr>
              <a:tr h="922020">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cs typeface="微软雅黑" panose="020B0503020204020204" charset="-122"/>
                        </a:rPr>
                        <a:t>键值（</a:t>
                      </a:r>
                      <a:r>
                        <a:rPr lang="en-US" sz="1600" kern="100">
                          <a:effectLst/>
                          <a:latin typeface="微软雅黑" panose="020B0503020204020204" charset="-122"/>
                          <a:ea typeface="微软雅黑" panose="020B0503020204020204" charset="-122"/>
                          <a:cs typeface="微软雅黑" panose="020B0503020204020204" charset="-122"/>
                        </a:rPr>
                        <a:t>key-value</a:t>
                      </a:r>
                      <a:r>
                        <a:rPr lang="zh-CN" sz="1600" kern="100">
                          <a:effectLst/>
                          <a:latin typeface="微软雅黑" panose="020B0503020204020204" charset="-122"/>
                          <a:ea typeface="微软雅黑" panose="020B0503020204020204" charset="-122"/>
                          <a:cs typeface="微软雅黑" panose="020B0503020204020204" charset="-122"/>
                        </a:rPr>
                        <a:t>）</a:t>
                      </a:r>
                    </a:p>
                  </a:txBody>
                  <a:tcPr marL="79375" marR="79375" marT="15875" marB="15875" anchor="ctr"/>
                </a:tc>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内容缓存，主要用于处理大量数据高访问负载。</a:t>
                      </a:r>
                    </a:p>
                  </a:txBody>
                  <a:tcPr marL="79375" marR="79375" marT="15875" marB="15875" anchor="ctr"/>
                </a:tc>
                <a:tc>
                  <a:txBody>
                    <a:bodyPr/>
                    <a:lstStyle/>
                    <a:p>
                      <a:pPr indent="127000" algn="ctr" latinLnBrk="1">
                        <a:lnSpc>
                          <a:spcPct val="100000"/>
                        </a:lnSpc>
                        <a:spcBef>
                          <a:spcPts val="315"/>
                        </a:spcBef>
                        <a:spcAft>
                          <a:spcPts val="315"/>
                        </a:spcAft>
                      </a:pPr>
                      <a:r>
                        <a:rPr lang="en-US" sz="1600" kern="100" dirty="0">
                          <a:effectLst/>
                          <a:latin typeface="微软雅黑" panose="020B0503020204020204" charset="-122"/>
                          <a:ea typeface="微软雅黑" panose="020B0503020204020204" charset="-122"/>
                          <a:cs typeface="微软雅黑" panose="020B0503020204020204" charset="-122"/>
                        </a:rPr>
                        <a:t>Key </a:t>
                      </a:r>
                      <a:r>
                        <a:rPr lang="zh-CN" sz="1600" kern="100" dirty="0">
                          <a:effectLst/>
                          <a:latin typeface="微软雅黑" panose="020B0503020204020204" charset="-122"/>
                          <a:ea typeface="微软雅黑" panose="020B0503020204020204" charset="-122"/>
                          <a:cs typeface="微软雅黑" panose="020B0503020204020204" charset="-122"/>
                        </a:rPr>
                        <a:t>指向</a:t>
                      </a:r>
                      <a:r>
                        <a:rPr lang="en-US" sz="1600" kern="100" dirty="0">
                          <a:effectLst/>
                          <a:latin typeface="微软雅黑" panose="020B0503020204020204" charset="-122"/>
                          <a:ea typeface="微软雅黑" panose="020B0503020204020204" charset="-122"/>
                          <a:cs typeface="微软雅黑" panose="020B0503020204020204" charset="-122"/>
                        </a:rPr>
                        <a:t> Value</a:t>
                      </a:r>
                      <a:r>
                        <a:rPr lang="zh-CN" sz="1600" kern="100" dirty="0">
                          <a:effectLst/>
                          <a:latin typeface="微软雅黑" panose="020B0503020204020204" charset="-122"/>
                          <a:ea typeface="微软雅黑" panose="020B0503020204020204" charset="-122"/>
                          <a:cs typeface="微软雅黑" panose="020B0503020204020204" charset="-122"/>
                        </a:rPr>
                        <a:t>的键值对，通常用</a:t>
                      </a:r>
                      <a:r>
                        <a:rPr lang="en-US" sz="1600" kern="100" dirty="0">
                          <a:effectLst/>
                          <a:latin typeface="微软雅黑" panose="020B0503020204020204" charset="-122"/>
                          <a:ea typeface="微软雅黑" panose="020B0503020204020204" charset="-122"/>
                          <a:cs typeface="微软雅黑" panose="020B0503020204020204" charset="-122"/>
                        </a:rPr>
                        <a:t>hash table</a:t>
                      </a:r>
                      <a:r>
                        <a:rPr lang="zh-CN" sz="1600" kern="100" dirty="0">
                          <a:effectLst/>
                          <a:latin typeface="微软雅黑" panose="020B0503020204020204" charset="-122"/>
                          <a:ea typeface="微软雅黑" panose="020B0503020204020204" charset="-122"/>
                          <a:cs typeface="微软雅黑" panose="020B0503020204020204" charset="-122"/>
                        </a:rPr>
                        <a:t>来实现</a:t>
                      </a:r>
                    </a:p>
                  </a:txBody>
                  <a:tcPr marL="79375" marR="79375" marT="15875" marB="15875" anchor="ctr"/>
                </a:tc>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查找速度快</a:t>
                      </a:r>
                    </a:p>
                  </a:txBody>
                  <a:tcPr marL="79375" marR="79375" marT="15875" marB="15875" anchor="ctr"/>
                </a:tc>
                <a:tc>
                  <a:txBody>
                    <a:bodyPr/>
                    <a:lstStyle/>
                    <a:p>
                      <a:pPr marL="2540" indent="-635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数据无结构化，通常只被当作字符串或者二进制数据</a:t>
                      </a:r>
                    </a:p>
                  </a:txBody>
                  <a:tcPr marL="79375" marR="79375" marT="15875" marB="15875" anchor="ctr"/>
                </a:tc>
              </a:tr>
              <a:tr h="763270">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列存储数据库</a:t>
                      </a:r>
                    </a:p>
                  </a:txBody>
                  <a:tcPr marL="79375" marR="79375" marT="15875" marB="15875" anchor="ctr"/>
                </a:tc>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分布式的文件系统</a:t>
                      </a:r>
                    </a:p>
                  </a:txBody>
                  <a:tcPr marL="79375" marR="79375" marT="15875" marB="15875" anchor="ctr"/>
                </a:tc>
                <a:tc>
                  <a:txBody>
                    <a:bodyPr/>
                    <a:lstStyle/>
                    <a:p>
                      <a:pPr marL="2540" indent="-635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以列簇式存储，将同一列数据存在一起</a:t>
                      </a:r>
                    </a:p>
                  </a:txBody>
                  <a:tcPr marL="79375" marR="79375" marT="15875" marB="15875" anchor="ctr"/>
                </a:tc>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查找速度快，易进行分布式扩展</a:t>
                      </a:r>
                    </a:p>
                  </a:txBody>
                  <a:tcPr marL="79375" marR="79375" marT="15875" marB="15875" anchor="ctr"/>
                </a:tc>
                <a:tc>
                  <a:txBody>
                    <a:bodyPr/>
                    <a:lstStyle/>
                    <a:p>
                      <a:pPr marL="2540" indent="-635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功能相对局限</a:t>
                      </a:r>
                    </a:p>
                  </a:txBody>
                  <a:tcPr marL="79375" marR="79375" marT="15875" marB="15875" anchor="ctr"/>
                </a:tc>
              </a:tr>
              <a:tr h="921385">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文档型数据库</a:t>
                      </a:r>
                    </a:p>
                  </a:txBody>
                  <a:tcPr marL="79375" marR="79375" marT="15875" marB="15875" anchor="ctr"/>
                </a:tc>
                <a:tc>
                  <a:txBody>
                    <a:bodyPr/>
                    <a:lstStyle/>
                    <a:p>
                      <a:pPr indent="127000" algn="ctr" latinLnBrk="1">
                        <a:lnSpc>
                          <a:spcPct val="100000"/>
                        </a:lnSpc>
                        <a:spcBef>
                          <a:spcPts val="315"/>
                        </a:spcBef>
                        <a:spcAft>
                          <a:spcPts val="315"/>
                        </a:spcAft>
                      </a:pPr>
                      <a:r>
                        <a:rPr lang="en-US" sz="1600" kern="100">
                          <a:effectLst/>
                          <a:latin typeface="微软雅黑" panose="020B0503020204020204" charset="-122"/>
                          <a:ea typeface="微软雅黑" panose="020B0503020204020204" charset="-122"/>
                          <a:cs typeface="微软雅黑" panose="020B0503020204020204" charset="-122"/>
                        </a:rPr>
                        <a:t>Web</a:t>
                      </a:r>
                      <a:r>
                        <a:rPr lang="zh-CN" sz="1600" kern="100">
                          <a:effectLst/>
                          <a:latin typeface="微软雅黑" panose="020B0503020204020204" charset="-122"/>
                          <a:ea typeface="微软雅黑" panose="020B0503020204020204" charset="-122"/>
                          <a:cs typeface="微软雅黑" panose="020B0503020204020204" charset="-122"/>
                        </a:rPr>
                        <a:t>应用</a:t>
                      </a:r>
                    </a:p>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cs typeface="微软雅黑" panose="020B0503020204020204" charset="-122"/>
                        </a:rPr>
                        <a:t>结构化的数据</a:t>
                      </a:r>
                    </a:p>
                  </a:txBody>
                  <a:tcPr marL="79375" marR="79375" marT="15875" marB="15875" anchor="ctr"/>
                </a:tc>
                <a:tc>
                  <a:txBody>
                    <a:bodyPr/>
                    <a:lstStyle/>
                    <a:p>
                      <a:pPr indent="127000" algn="ctr" latinLnBrk="1">
                        <a:lnSpc>
                          <a:spcPct val="100000"/>
                        </a:lnSpc>
                        <a:spcBef>
                          <a:spcPts val="315"/>
                        </a:spcBef>
                        <a:spcAft>
                          <a:spcPts val="315"/>
                        </a:spcAft>
                      </a:pPr>
                      <a:r>
                        <a:rPr lang="en-US" sz="1600" kern="100">
                          <a:effectLst/>
                          <a:latin typeface="微软雅黑" panose="020B0503020204020204" charset="-122"/>
                          <a:ea typeface="微软雅黑" panose="020B0503020204020204" charset="-122"/>
                          <a:cs typeface="微软雅黑" panose="020B0503020204020204" charset="-122"/>
                        </a:rPr>
                        <a:t>Key-Value</a:t>
                      </a:r>
                      <a:r>
                        <a:rPr lang="zh-CN" sz="1600" kern="100">
                          <a:effectLst/>
                          <a:latin typeface="微软雅黑" panose="020B0503020204020204" charset="-122"/>
                          <a:ea typeface="微软雅黑" panose="020B0503020204020204" charset="-122"/>
                          <a:cs typeface="微软雅黑" panose="020B0503020204020204" charset="-122"/>
                        </a:rPr>
                        <a:t>对应的键值对，</a:t>
                      </a:r>
                      <a:r>
                        <a:rPr lang="en-US" sz="1600" kern="100">
                          <a:effectLst/>
                          <a:latin typeface="微软雅黑" panose="020B0503020204020204" charset="-122"/>
                          <a:ea typeface="微软雅黑" panose="020B0503020204020204" charset="-122"/>
                          <a:cs typeface="微软雅黑" panose="020B0503020204020204" charset="-122"/>
                        </a:rPr>
                        <a:t>Value</a:t>
                      </a:r>
                      <a:r>
                        <a:rPr lang="zh-CN" sz="1600" kern="100">
                          <a:effectLst/>
                          <a:latin typeface="微软雅黑" panose="020B0503020204020204" charset="-122"/>
                          <a:ea typeface="微软雅黑" panose="020B0503020204020204" charset="-122"/>
                          <a:cs typeface="微软雅黑" panose="020B0503020204020204" charset="-122"/>
                        </a:rPr>
                        <a:t>为结构化数据</a:t>
                      </a:r>
                    </a:p>
                  </a:txBody>
                  <a:tcPr marL="79375" marR="79375" marT="15875" marB="15875" anchor="ctr"/>
                </a:tc>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数据结构要求不严格，不需预先定义表结构</a:t>
                      </a:r>
                    </a:p>
                  </a:txBody>
                  <a:tcPr marL="79375" marR="79375" marT="15875" marB="15875" anchor="ctr"/>
                </a:tc>
                <a:tc>
                  <a:txBody>
                    <a:bodyPr/>
                    <a:lstStyle/>
                    <a:p>
                      <a:pPr marL="2540" indent="-635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查询性能不高，而且缺乏统一的查询语法。</a:t>
                      </a:r>
                    </a:p>
                  </a:txBody>
                  <a:tcPr marL="79375" marR="79375" marT="15875" marB="15875" anchor="ctr"/>
                </a:tc>
              </a:tr>
              <a:tr h="922020">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cs typeface="微软雅黑" panose="020B0503020204020204" charset="-122"/>
                        </a:rPr>
                        <a:t>图形</a:t>
                      </a:r>
                      <a:r>
                        <a:rPr lang="en-US" sz="1600" kern="100">
                          <a:effectLst/>
                          <a:latin typeface="微软雅黑" panose="020B0503020204020204" charset="-122"/>
                          <a:ea typeface="微软雅黑" panose="020B0503020204020204" charset="-122"/>
                          <a:cs typeface="微软雅黑" panose="020B0503020204020204" charset="-122"/>
                        </a:rPr>
                        <a:t>)</a:t>
                      </a:r>
                      <a:r>
                        <a:rPr lang="zh-CN" sz="1600" kern="100">
                          <a:effectLst/>
                          <a:latin typeface="微软雅黑" panose="020B0503020204020204" charset="-122"/>
                          <a:ea typeface="微软雅黑" panose="020B0503020204020204" charset="-122"/>
                          <a:cs typeface="微软雅黑" panose="020B0503020204020204" charset="-122"/>
                        </a:rPr>
                        <a:t>数据库</a:t>
                      </a:r>
                    </a:p>
                  </a:txBody>
                  <a:tcPr marL="79375" marR="79375" marT="15875" marB="15875" anchor="ctr"/>
                </a:tc>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社交网络，推荐系统等。专注于构建关系图谱</a:t>
                      </a:r>
                    </a:p>
                  </a:txBody>
                  <a:tcPr marL="79375" marR="79375" marT="15875" marB="15875" anchor="ctr"/>
                </a:tc>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图结构</a:t>
                      </a:r>
                    </a:p>
                  </a:txBody>
                  <a:tcPr marL="79375" marR="79375" marT="15875" marB="15875" anchor="ctr"/>
                </a:tc>
                <a:tc>
                  <a:txBody>
                    <a:bodyPr/>
                    <a:lstStyle/>
                    <a:p>
                      <a:pPr indent="127000" algn="ctr" latinLnBrk="1">
                        <a:lnSpc>
                          <a:spcPct val="100000"/>
                        </a:lnSpc>
                        <a:spcBef>
                          <a:spcPts val="315"/>
                        </a:spcBef>
                        <a:spcAft>
                          <a:spcPts val="315"/>
                        </a:spcAft>
                      </a:pPr>
                      <a:r>
                        <a:rPr lang="zh-CN" sz="1600" kern="100">
                          <a:effectLst/>
                          <a:latin typeface="微软雅黑" panose="020B0503020204020204" charset="-122"/>
                          <a:ea typeface="微软雅黑" panose="020B0503020204020204" charset="-122"/>
                        </a:rPr>
                        <a:t>利用图结构相关算法。比如最短路径寻址等。</a:t>
                      </a:r>
                    </a:p>
                  </a:txBody>
                  <a:tcPr marL="79375" marR="79375" marT="15875" marB="15875" anchor="ctr"/>
                </a:tc>
                <a:tc>
                  <a:txBody>
                    <a:bodyPr/>
                    <a:lstStyle/>
                    <a:p>
                      <a:pPr indent="127000" algn="ctr" latinLnBrk="1">
                        <a:lnSpc>
                          <a:spcPct val="100000"/>
                        </a:lnSpc>
                        <a:spcBef>
                          <a:spcPts val="315"/>
                        </a:spcBef>
                        <a:spcAft>
                          <a:spcPts val="315"/>
                        </a:spcAft>
                      </a:pPr>
                      <a:r>
                        <a:rPr lang="zh-CN" sz="1600" kern="100" dirty="0">
                          <a:effectLst/>
                          <a:latin typeface="微软雅黑" panose="020B0503020204020204" charset="-122"/>
                          <a:ea typeface="微软雅黑" panose="020B0503020204020204" charset="-122"/>
                        </a:rPr>
                        <a:t>很多时候需要对整个图做计算才能得出需要的信息。</a:t>
                      </a:r>
                    </a:p>
                  </a:txBody>
                  <a:tcPr marL="79375" marR="79375" marT="15875" marB="15875" anchor="ct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9.2.4 </a:t>
            </a:r>
            <a:r>
              <a:rPr lang="zh-CN" altLang="en-US" sz="2200" dirty="0" smtClean="0">
                <a:latin typeface="微软雅黑 Light" panose="020B0502040204020203" charset="-122"/>
                <a:ea typeface="微软雅黑 Light" panose="020B0502040204020203" charset="-122"/>
                <a:cs typeface="微软雅黑 Light" panose="020B0502040204020203" charset="-122"/>
              </a:rPr>
              <a:t>统一数据访问接口</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2756535"/>
          </a:xfrm>
          <a:prstGeom prst="rect">
            <a:avLst/>
          </a:prstGeom>
        </p:spPr>
        <p:txBody>
          <a:bodyPr wrap="square" lIns="48381" tIns="24190" rIns="48381" bIns="24190">
            <a:spAutoFit/>
          </a:bodyPr>
          <a:lstStyle/>
          <a:p>
            <a:pPr indent="0" fontAlgn="base">
              <a:spcAft>
                <a:spcPct val="0"/>
              </a:spcAft>
              <a:buFont typeface="Arial" panose="020B0604020202020204" pitchFamily="34" charset="0"/>
              <a:buNone/>
            </a:pPr>
            <a:r>
              <a:rPr lang="en-US" altLang="zh-CN" sz="2200" b="1" dirty="0">
                <a:solidFill>
                  <a:prstClr val="black"/>
                </a:solidFill>
                <a:latin typeface="微软雅黑" panose="020B0503020204020204" charset="-122"/>
                <a:ea typeface="微软雅黑" panose="020B0503020204020204" charset="-122"/>
                <a:cs typeface="微软雅黑" panose="020B0503020204020204" charset="-122"/>
                <a:sym typeface="+mn-ea"/>
              </a:rPr>
              <a:t>ODBC</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定义：</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是一组数据库访问</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API</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（应用程序编程接口），由一组函数调用组成，核心是</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SQL</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语句</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特性：</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用户直接将</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SQL</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语句传送给</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ODBC</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ODBC</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对数据库的操作不依赖任何</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DBMS</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，不直接与</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DBMS</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打交道，所有的数据库操作由对应的</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ODBC</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驱动程序完成</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9.2.4 </a:t>
            </a:r>
            <a:r>
              <a:rPr lang="zh-CN" altLang="en-US" sz="2200" dirty="0" smtClean="0">
                <a:latin typeface="微软雅黑 Light" panose="020B0502040204020203" charset="-122"/>
                <a:ea typeface="微软雅黑 Light" panose="020B0502040204020203" charset="-122"/>
                <a:cs typeface="微软雅黑 Light" panose="020B0502040204020203" charset="-122"/>
              </a:rPr>
              <a:t>统一数据访问接口</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2756535"/>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indent="0" fontAlgn="base">
              <a:spcAft>
                <a:spcPct val="0"/>
              </a:spcAft>
              <a:buFont typeface="Arial" panose="020B0604020202020204" pitchFamily="34" charset="0"/>
              <a:buNone/>
            </a:pPr>
            <a:r>
              <a:rPr lang="en-US" altLang="zh-CN" sz="2200" b="1" dirty="0">
                <a:solidFill>
                  <a:prstClr val="black"/>
                </a:solidFill>
                <a:latin typeface="微软雅黑" panose="020B0503020204020204" charset="-122"/>
                <a:ea typeface="微软雅黑" panose="020B0503020204020204" charset="-122"/>
                <a:cs typeface="微软雅黑" panose="020B0503020204020204" charset="-122"/>
                <a:sym typeface="+mn-ea"/>
              </a:rPr>
              <a:t>ODBC</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组成：</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0" lvl="1" indent="0" fontAlgn="base">
              <a:spcAft>
                <a:spcPct val="0"/>
              </a:spcAft>
              <a:buFont typeface="Arial" panose="020B0604020202020204" pitchFamily="34" charset="0"/>
              <a:buNone/>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       ODBC API</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编程接口</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0" lvl="1" indent="0" fontAlgn="base">
              <a:spcAft>
                <a:spcPct val="0"/>
              </a:spcAft>
              <a:buFont typeface="Arial" panose="020B0604020202020204" pitchFamily="34" charset="0"/>
              <a:buNone/>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       驱动程序管理器</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0" lvl="1" indent="0" fontAlgn="base">
              <a:spcAft>
                <a:spcPct val="0"/>
              </a:spcAft>
              <a:buFont typeface="Arial" panose="020B0604020202020204" pitchFamily="34" charset="0"/>
              <a:buNone/>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       驱动程序</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缺点：</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0" lvl="1" indent="0" fontAlgn="base">
              <a:spcAft>
                <a:spcPct val="0"/>
              </a:spcAft>
              <a:buFont typeface="Arial" panose="020B0604020202020204" pitchFamily="34" charset="0"/>
              <a:buNone/>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       ODBC API</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是</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C</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语言编写的底层函数，不利于高级语言调用</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0" lvl="1" indent="0" fontAlgn="base">
              <a:spcAft>
                <a:spcPct val="0"/>
              </a:spcAft>
              <a:buFont typeface="Arial" panose="020B0604020202020204" pitchFamily="34" charset="0"/>
              <a:buNone/>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       只能访问关系型数据库</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——OLE DB</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9.2.4 </a:t>
            </a:r>
            <a:r>
              <a:rPr lang="zh-CN" altLang="en-US" sz="2200" dirty="0" smtClean="0">
                <a:latin typeface="微软雅黑 Light" panose="020B0502040204020203" charset="-122"/>
                <a:ea typeface="微软雅黑 Light" panose="020B0502040204020203" charset="-122"/>
                <a:cs typeface="微软雅黑 Light" panose="020B0502040204020203" charset="-122"/>
              </a:rPr>
              <a:t>统一数据访问接口</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3094990"/>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indent="0" fontAlgn="base">
              <a:spcAft>
                <a:spcPct val="0"/>
              </a:spcAft>
              <a:buFont typeface="Arial" panose="020B0604020202020204" pitchFamily="34" charset="0"/>
              <a:buNone/>
            </a:pPr>
            <a:r>
              <a:rPr lang="en-US" altLang="zh-CN" sz="2200" b="1" dirty="0">
                <a:solidFill>
                  <a:prstClr val="black"/>
                </a:solidFill>
                <a:latin typeface="微软雅黑" panose="020B0503020204020204" charset="-122"/>
                <a:ea typeface="微软雅黑" panose="020B0503020204020204" charset="-122"/>
                <a:cs typeface="微软雅黑" panose="020B0503020204020204" charset="-122"/>
                <a:sym typeface="+mn-ea"/>
              </a:rPr>
              <a:t>JDBC</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定义：</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是一个面向对象的数据库的接口规范，定义了一个支持标准</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SQL</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查询的通用程序编程接口</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(API)</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特性：</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由</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Java </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语言编写的类和接口组成</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用于支持</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Java</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应用程序对各类数据库的访问</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支持</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同时建立多个数据库连接</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可以用</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SQL</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语句同时访问多个异构数据库</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具有对硬件平台和操作系统的跨平台支持。</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9.2.4 </a:t>
            </a:r>
            <a:r>
              <a:rPr lang="zh-CN" altLang="en-US" sz="2200" dirty="0" smtClean="0">
                <a:latin typeface="微软雅黑 Light" panose="020B0502040204020203" charset="-122"/>
                <a:ea typeface="微软雅黑 Light" panose="020B0502040204020203" charset="-122"/>
                <a:cs typeface="微软雅黑 Light" panose="020B0502040204020203" charset="-122"/>
              </a:rPr>
              <a:t>统一数据访问接口</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3771900"/>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indent="0" fontAlgn="base">
              <a:spcAft>
                <a:spcPct val="0"/>
              </a:spcAft>
              <a:buFont typeface="Arial" panose="020B0604020202020204" pitchFamily="34" charset="0"/>
              <a:buNone/>
            </a:pPr>
            <a:r>
              <a:rPr lang="en-US" altLang="zh-CN" sz="2200" b="1" dirty="0">
                <a:solidFill>
                  <a:prstClr val="black"/>
                </a:solidFill>
                <a:latin typeface="微软雅黑" panose="020B0503020204020204" charset="-122"/>
                <a:ea typeface="微软雅黑" panose="020B0503020204020204" charset="-122"/>
                <a:cs typeface="微软雅黑" panose="020B0503020204020204" charset="-122"/>
                <a:sym typeface="+mn-ea"/>
              </a:rPr>
              <a:t>UDAL</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定义：基于统一数据接口用于支持分布式环境中对跨平台异构数据库访问的数据访问层（</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DAL</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功能：</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latinLnBrk="1">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统一的数据展示、存储和管理</a:t>
            </a:r>
            <a:endParaRPr lang="zh-CN" altLang="en-US"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latinLnBrk="1">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访问接口与实现代码分离的原则，底层数据库连接的更改不影响统一数据访问接口</a:t>
            </a:r>
            <a:endParaRPr lang="zh-CN" altLang="en-US"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latinLnBrk="1">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屏蔽了数据源的差异和数据库操作细节，使得应用层专注于数据应用</a:t>
            </a:r>
            <a:endParaRPr lang="zh-CN" altLang="en-US"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latinLnBrk="1">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提供一个统一的访问界面和一种统一的查询语言</a:t>
            </a:r>
            <a:endParaRPr lang="zh-CN" altLang="en-US"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9.2.4 </a:t>
            </a:r>
            <a:r>
              <a:rPr lang="zh-CN" altLang="en-US" sz="2200" dirty="0" smtClean="0">
                <a:latin typeface="微软雅黑 Light" panose="020B0502040204020203" charset="-122"/>
                <a:ea typeface="微软雅黑 Light" panose="020B0502040204020203" charset="-122"/>
                <a:cs typeface="微软雅黑 Light" panose="020B0502040204020203" charset="-122"/>
              </a:rPr>
              <a:t>统一数据访问接口</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2079625"/>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indent="0" fontAlgn="base">
              <a:spcAft>
                <a:spcPct val="0"/>
              </a:spcAft>
              <a:buFont typeface="Arial" panose="020B0604020202020204" pitchFamily="34" charset="0"/>
              <a:buNone/>
            </a:pPr>
            <a:r>
              <a:rPr lang="en-US" altLang="zh-CN" sz="2200" b="1" dirty="0">
                <a:solidFill>
                  <a:prstClr val="black"/>
                </a:solidFill>
                <a:latin typeface="微软雅黑" panose="020B0503020204020204" charset="-122"/>
                <a:ea typeface="微软雅黑" panose="020B0503020204020204" charset="-122"/>
                <a:cs typeface="微软雅黑" panose="020B0503020204020204" charset="-122"/>
                <a:sym typeface="+mn-ea"/>
              </a:rPr>
              <a:t>UDAL</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组成</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统一数据访问界面</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统一查询语言</a:t>
            </a:r>
            <a:endParaRPr lang="zh-CN"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数据模型</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元数据</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服务模型</a:t>
            </a:r>
            <a:endParaRPr lang="zh-CN"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数据转换引擎</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数据访问引擎</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数据源管理器</a:t>
            </a:r>
            <a:endParaRPr lang="zh-CN"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数据源包装器</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9.1  </a:t>
            </a:r>
            <a:r>
              <a:rPr lang="zh-CN" altLang="en-US" sz="2200" dirty="0">
                <a:latin typeface="微软雅黑 Light" panose="020B0502040204020203" charset="-122"/>
                <a:ea typeface="微软雅黑 Light" panose="020B0502040204020203" charset="-122"/>
                <a:cs typeface="微软雅黑 Light" panose="020B0502040204020203" charset="-122"/>
                <a:sym typeface="+mn-ea"/>
              </a:rPr>
              <a:t>大数据计算体系综述</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418080"/>
          </a:xfrm>
          <a:prstGeom prst="rect">
            <a:avLst/>
          </a:prstGeom>
        </p:spPr>
        <p:txBody>
          <a:bodyPr wrap="square" lIns="48381" tIns="24190" rIns="48381" bIns="24190">
            <a:spAutoFit/>
          </a:bodyPr>
          <a:lstStyle/>
          <a:p>
            <a:pPr marL="0" indent="0" fontAlgn="base">
              <a:spcAft>
                <a:spcPct val="0"/>
              </a:spcAft>
              <a:buNone/>
            </a:pPr>
            <a:r>
              <a:rPr lang="zh-CN" altLang="en-US" sz="2200" b="1" dirty="0">
                <a:solidFill>
                  <a:prstClr val="black"/>
                </a:solidFill>
                <a:latin typeface="微软雅黑" panose="020B0503020204020204" charset="-122"/>
                <a:ea typeface="微软雅黑" panose="020B0503020204020204" charset="-122"/>
                <a:sym typeface="+mn-ea"/>
              </a:rPr>
              <a:t>体系主要组成</a:t>
            </a:r>
            <a:endParaRPr lang="en-US" altLang="zh-CN" sz="2200" b="1" dirty="0">
              <a:solidFill>
                <a:prstClr val="black"/>
              </a:solidFill>
              <a:latin typeface="微软雅黑" panose="020B0503020204020204" charset="-122"/>
              <a:ea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数据存储系统</a:t>
            </a:r>
            <a:endParaRPr lang="en-US" altLang="zh-CN" sz="2200" dirty="0">
              <a:solidFill>
                <a:prstClr val="black"/>
              </a:solidFill>
              <a:latin typeface="微软雅黑" panose="020B0503020204020204" charset="-122"/>
              <a:ea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数据处理系统</a:t>
            </a:r>
            <a:endParaRPr lang="en-US" altLang="zh-CN" sz="2200" dirty="0">
              <a:solidFill>
                <a:prstClr val="black"/>
              </a:solidFill>
              <a:latin typeface="微软雅黑" panose="020B0503020204020204" charset="-122"/>
              <a:ea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数据应用系统</a:t>
            </a:r>
            <a:endParaRPr lang="en-US" altLang="zh-CN" sz="2200" dirty="0">
              <a:solidFill>
                <a:prstClr val="black"/>
              </a:solidFill>
              <a:latin typeface="Calibri" panose="020F0502020204030204"/>
              <a:ea typeface="宋体" panose="02010600030101010101" pitchFamily="2" charset="-122"/>
            </a:endParaRPr>
          </a:p>
          <a:p>
            <a:pPr indent="0">
              <a:lnSpc>
                <a:spcPct val="150000"/>
              </a:lnSpc>
              <a:buFont typeface="Wingdings" panose="05000000000000000000" pitchFamily="2" charset="2"/>
              <a:buNone/>
            </a:pPr>
            <a:endParaRPr lang="zh-CN" altLang="en-US" sz="2200" dirty="0">
              <a:latin typeface="微软雅黑" panose="020B0503020204020204" charset="-122"/>
              <a:ea typeface="微软雅黑" panose="020B0503020204020204" charset="-122"/>
            </a:endParaRPr>
          </a:p>
          <a:p>
            <a:pPr algn="l">
              <a:lnSpc>
                <a:spcPct val="150000"/>
              </a:lnSpc>
              <a:buFont typeface="Wingdings" panose="05000000000000000000" pitchFamily="2" charset="2"/>
              <a:buChar char="l"/>
            </a:pPr>
            <a:endParaRPr lang="zh-CN" altLang="en-US" sz="2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9.3 </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数据处理系统</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1063625"/>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marL="0" indent="0" fontAlgn="base">
              <a:spcAft>
                <a:spcPct val="0"/>
              </a:spcAft>
              <a:buNone/>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9.3.1</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数据分析算法</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0" indent="0" fontAlgn="base">
              <a:spcAft>
                <a:spcPct val="0"/>
              </a:spcAft>
              <a:buNone/>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9.3.2</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计算处理模型</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0" indent="0" fontAlgn="base">
              <a:spcAft>
                <a:spcPct val="0"/>
              </a:spcAft>
              <a:buNone/>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9.3.3</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计算平台与引擎</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9.3.1 </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数据分析算法</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1402080"/>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indent="0" fontAlgn="base">
              <a:spcAft>
                <a:spcPct val="0"/>
              </a:spcAft>
              <a:buFont typeface="Arial" panose="020B0604020202020204" pitchFamily="34" charset="0"/>
              <a:buNone/>
            </a:pPr>
            <a:r>
              <a:rPr lang="zh-CN" altLang="en-US" sz="2200" b="1" dirty="0">
                <a:solidFill>
                  <a:prstClr val="black"/>
                </a:solidFill>
                <a:latin typeface="微软雅黑" panose="020B0503020204020204" charset="-122"/>
                <a:ea typeface="微软雅黑" panose="020B0503020204020204" charset="-122"/>
                <a:cs typeface="微软雅黑" panose="020B0503020204020204" charset="-122"/>
                <a:sym typeface="+mn-ea"/>
              </a:rPr>
              <a:t>机器学习算法主要种类：</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监督学习</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 (supervised learning)</a:t>
            </a:r>
            <a:endParaRPr lang="zh-CN"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无监督学习</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 (unsupervised learning)</a:t>
            </a:r>
            <a:endParaRPr lang="zh-CN"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半监督学习</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  (semi-supervised learning)</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9.3.1 </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数据分析算法</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1740535"/>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indent="0" fontAlgn="base">
              <a:spcAft>
                <a:spcPct val="0"/>
              </a:spcAft>
              <a:buFont typeface="Arial" panose="020B0604020202020204" pitchFamily="34" charset="0"/>
              <a:buNone/>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回归分析类</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是一种通过最小化预测值与实际结果值之间的差值而得到输入特征之间关系的一类算法。对于连续值预测有线性回归算法，而对于离散值</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类别预测也可以把逻辑回归等也视作回归算法的一种</a:t>
            </a:r>
            <a:endParaRPr lang="zh-CN" altLang="en-US" sz="2200" dirty="0">
              <a:latin typeface="微软雅黑" panose="020B0503020204020204" charset="-122"/>
              <a:ea typeface="微软雅黑" panose="020B0503020204020204" charset="-122"/>
              <a:cs typeface="微软雅黑" panose="020B0503020204020204" charset="-122"/>
            </a:endParaRPr>
          </a:p>
        </p:txBody>
      </p:sp>
      <p:pic>
        <p:nvPicPr>
          <p:cNvPr id="10" name="图片 9" descr="Regression Algorithms"/>
          <p:cNvPicPr/>
          <p:nvPr/>
        </p:nvPicPr>
        <p:blipFill>
          <a:blip r:embed="rId2" r:link="rId3" cstate="print"/>
          <a:srcRect/>
          <a:stretch>
            <a:fillRect/>
          </a:stretch>
        </p:blipFill>
        <p:spPr>
          <a:xfrm>
            <a:off x="2948940" y="2269490"/>
            <a:ext cx="2985135" cy="256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9.3.1 </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数据分析算法</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1063625"/>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决策树类算法</a:t>
            </a:r>
            <a:endParaRPr lang="en-US" altLang="zh-CN" sz="2200" dirty="0">
              <a:solidFill>
                <a:prstClr val="black"/>
              </a:solidFill>
              <a:latin typeface="微软雅黑" panose="020B0503020204020204" charset="-122"/>
              <a:ea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基于原始数据特征，构建一颗包含很多决策路径的树。预测阶段选择路径进行决策。</a:t>
            </a:r>
            <a:endParaRPr lang="zh-CN" altLang="en-US" sz="2200" dirty="0">
              <a:latin typeface="微软雅黑" panose="020B0503020204020204" charset="-122"/>
              <a:ea typeface="微软雅黑" panose="020B0503020204020204" charset="-122"/>
              <a:cs typeface="微软雅黑" panose="020B0503020204020204" charset="-122"/>
            </a:endParaRPr>
          </a:p>
        </p:txBody>
      </p:sp>
      <p:pic>
        <p:nvPicPr>
          <p:cNvPr id="10" name="aimg_pF915" descr="http://3qeqpr26caki16dnhd19sv6by6v.wpengine.netdna-cdn.com/wp-content/uploads/2013/11/Decision-Tree-Algorithms.png"/>
          <p:cNvPicPr/>
          <p:nvPr/>
        </p:nvPicPr>
        <p:blipFill>
          <a:blip r:embed="rId2" r:link="rId3" cstate="print"/>
          <a:srcRect/>
          <a:stretch>
            <a:fillRect/>
          </a:stretch>
        </p:blipFill>
        <p:spPr>
          <a:xfrm>
            <a:off x="2764790" y="1946275"/>
            <a:ext cx="2840990" cy="2888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9.3.1 </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数据分析算法</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725170"/>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贝叶斯类算法</a:t>
            </a:r>
            <a:endParaRPr lang="en-US" altLang="zh-CN" sz="2200" dirty="0">
              <a:solidFill>
                <a:prstClr val="black"/>
              </a:solidFill>
              <a:latin typeface="微软雅黑" panose="020B0503020204020204" charset="-122"/>
              <a:ea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在分类和回归问题中，隐含使用了贝叶斯原理的算法。</a:t>
            </a:r>
            <a:endParaRPr lang="zh-CN" altLang="en-US" sz="2200" dirty="0">
              <a:latin typeface="微软雅黑" panose="020B0503020204020204" charset="-122"/>
              <a:ea typeface="微软雅黑" panose="020B0503020204020204" charset="-122"/>
              <a:cs typeface="微软雅黑" panose="020B0503020204020204" charset="-122"/>
            </a:endParaRPr>
          </a:p>
        </p:txBody>
      </p:sp>
      <p:pic>
        <p:nvPicPr>
          <p:cNvPr id="13" name="aimg_NbBbp" descr="http://3qeqpr26caki16dnhd19sv6by6v.wpengine.netdna-cdn.com/wp-content/uploads/2013/11/Bayesian-Algorithms.png"/>
          <p:cNvPicPr/>
          <p:nvPr/>
        </p:nvPicPr>
        <p:blipFill>
          <a:blip r:embed="rId2" r:link="rId3" cstate="print"/>
          <a:srcRect/>
          <a:stretch>
            <a:fillRect/>
          </a:stretch>
        </p:blipFill>
        <p:spPr>
          <a:xfrm>
            <a:off x="2633980" y="1815465"/>
            <a:ext cx="3116580"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9.3.2 </a:t>
            </a:r>
            <a:r>
              <a:rPr lang="zh-CN" altLang="en-US" sz="2200" dirty="0" smtClean="0">
                <a:latin typeface="微软雅黑 Light" panose="020B0502040204020203" charset="-122"/>
                <a:ea typeface="微软雅黑 Light" panose="020B0502040204020203" charset="-122"/>
                <a:cs typeface="微软雅黑 Light" panose="020B0502040204020203" charset="-122"/>
              </a:rPr>
              <a:t>计算处理模型</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1064515"/>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marL="342900"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MapReduce </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smtClean="0">
                <a:solidFill>
                  <a:prstClr val="black"/>
                </a:solidFill>
                <a:latin typeface="微软雅黑" panose="020B0503020204020204" charset="-122"/>
                <a:ea typeface="微软雅黑" panose="020B0503020204020204" charset="-122"/>
                <a:cs typeface="微软雅黑" panose="020B0503020204020204" charset="-122"/>
                <a:sym typeface="+mn-ea"/>
              </a:rPr>
              <a:t>交互式处理</a:t>
            </a:r>
            <a:r>
              <a:rPr lang="en-US" altLang="zh-CN" sz="2200" dirty="0" smtClean="0">
                <a:solidFill>
                  <a:prstClr val="black"/>
                </a:solidFill>
                <a:latin typeface="微软雅黑" panose="020B0503020204020204" charset="-122"/>
                <a:ea typeface="微软雅黑" panose="020B0503020204020204" charset="-122"/>
                <a:cs typeface="微软雅黑" panose="020B0503020204020204" charset="-122"/>
                <a:sym typeface="+mn-ea"/>
              </a:rPr>
              <a:t> </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流计算</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9.3.2 </a:t>
            </a:r>
            <a:r>
              <a:rPr lang="zh-CN" altLang="en-US" sz="2200" dirty="0" smtClean="0">
                <a:latin typeface="微软雅黑 Light" panose="020B0502040204020203" charset="-122"/>
                <a:ea typeface="微软雅黑 Light" panose="020B0502040204020203" charset="-122"/>
                <a:cs typeface="微软雅黑 Light" panose="020B0502040204020203" charset="-122"/>
              </a:rPr>
              <a:t>计算处理模型</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1740535"/>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indent="0" fontAlgn="base">
              <a:spcAft>
                <a:spcPct val="0"/>
              </a:spcAft>
              <a:buFont typeface="Arial" panose="020B0604020202020204" pitchFamily="34" charset="0"/>
              <a:buNone/>
            </a:pPr>
            <a:r>
              <a:rPr lang="en-US" altLang="zh-CN" sz="2200" b="1" dirty="0">
                <a:solidFill>
                  <a:prstClr val="black"/>
                </a:solidFill>
                <a:latin typeface="微软雅黑" panose="020B0503020204020204" charset="-122"/>
                <a:ea typeface="微软雅黑" panose="020B0503020204020204" charset="-122"/>
                <a:cs typeface="微软雅黑" panose="020B0503020204020204" charset="-122"/>
                <a:sym typeface="+mn-ea"/>
              </a:rPr>
              <a:t>MapReduce </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是一种支持分布式计算环境的并行处理模型</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运行在由多台计算机组成的</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Master/Slave</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集群架构上</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一个</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Master</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节点，负责任务调度和管理</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多个</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Slave</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节点</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执行具体的计算任务</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9.3.2 </a:t>
            </a:r>
            <a:r>
              <a:rPr lang="zh-CN" altLang="en-US" sz="2200" dirty="0" smtClean="0">
                <a:latin typeface="微软雅黑 Light" panose="020B0502040204020203" charset="-122"/>
                <a:ea typeface="微软雅黑 Light" panose="020B0502040204020203" charset="-122"/>
                <a:cs typeface="微软雅黑 Light" panose="020B0502040204020203" charset="-122"/>
              </a:rPr>
              <a:t>计算处理模型</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3771900"/>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indent="0" fontAlgn="base">
              <a:spcAft>
                <a:spcPct val="0"/>
              </a:spcAft>
              <a:buFont typeface="Arial" panose="020B0604020202020204" pitchFamily="34" charset="0"/>
              <a:buNone/>
            </a:pPr>
            <a:r>
              <a:rPr lang="en-US" altLang="zh-CN" sz="2200" b="1" dirty="0">
                <a:solidFill>
                  <a:prstClr val="black"/>
                </a:solidFill>
                <a:latin typeface="微软雅黑" panose="020B0503020204020204" charset="-122"/>
                <a:ea typeface="微软雅黑" panose="020B0503020204020204" charset="-122"/>
                <a:cs typeface="微软雅黑" panose="020B0503020204020204" charset="-122"/>
                <a:sym typeface="+mn-ea"/>
              </a:rPr>
              <a:t>MapReduce </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计算流程</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Split</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（数据划分）</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 Map</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（映射）</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en-US" altLang="zh-CN" sz="2200" dirty="0" err="1">
                <a:solidFill>
                  <a:prstClr val="black"/>
                </a:solidFill>
                <a:latin typeface="微软雅黑" panose="020B0503020204020204" charset="-122"/>
                <a:ea typeface="微软雅黑" panose="020B0503020204020204" charset="-122"/>
                <a:cs typeface="微软雅黑" panose="020B0503020204020204" charset="-122"/>
                <a:sym typeface="+mn-ea"/>
              </a:rPr>
              <a:t>Collect&amp;Sort</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（聚合排序，也称</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Shuffle</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Reduce</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（简化）</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Store</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（数据存储）</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特点</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分治策略</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缺点</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硬盘数据读取频繁，处理时效性较差</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9.3.2 </a:t>
            </a:r>
            <a:r>
              <a:rPr lang="zh-CN" altLang="en-US" sz="2200" dirty="0" smtClean="0">
                <a:latin typeface="微软雅黑 Light" panose="020B0502040204020203" charset="-122"/>
                <a:ea typeface="微软雅黑 Light" panose="020B0502040204020203" charset="-122"/>
                <a:cs typeface="微软雅黑 Light" panose="020B0502040204020203" charset="-122"/>
              </a:rPr>
              <a:t>计算处理模型</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3094990"/>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indent="0" fontAlgn="base">
              <a:spcAft>
                <a:spcPct val="0"/>
              </a:spcAft>
              <a:buFont typeface="Arial" panose="020B0604020202020204" pitchFamily="34" charset="0"/>
              <a:buNone/>
            </a:pPr>
            <a:r>
              <a:rPr lang="zh-CN" altLang="en-US" sz="2200" b="1" dirty="0">
                <a:solidFill>
                  <a:prstClr val="black"/>
                </a:solidFill>
                <a:latin typeface="微软雅黑" panose="020B0503020204020204" charset="-122"/>
                <a:ea typeface="微软雅黑" panose="020B0503020204020204" charset="-122"/>
                <a:cs typeface="微软雅黑" panose="020B0503020204020204" charset="-122"/>
                <a:sym typeface="+mn-ea"/>
              </a:rPr>
              <a:t>流计算模型</a:t>
            </a:r>
            <a:r>
              <a:rPr lang="en-US" altLang="zh-CN" sz="2200" b="1" dirty="0">
                <a:solidFill>
                  <a:prstClr val="black"/>
                </a:solidFill>
                <a:latin typeface="微软雅黑" panose="020B0503020204020204" charset="-122"/>
                <a:ea typeface="微软雅黑" panose="020B0503020204020204" charset="-122"/>
                <a:cs typeface="微软雅黑" panose="020B0503020204020204" charset="-122"/>
                <a:sym typeface="+mn-ea"/>
              </a:rPr>
              <a:t> </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是一种处理实时动态数据的计算模型</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特性：</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针对动态连续性数据流进行实行分析计算，获得计算结果后，数据要么导入静态数据库要么丢弃，即数据一次性使用。</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主要步骤</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数据实时采集</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数据实时计算</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实时查询服务</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9.3.3 </a:t>
            </a:r>
            <a:r>
              <a:rPr lang="zh-CN" altLang="en-US" sz="2200" dirty="0" smtClean="0">
                <a:latin typeface="微软雅黑 Light" panose="020B0502040204020203" charset="-122"/>
                <a:ea typeface="微软雅黑 Light" panose="020B0502040204020203" charset="-122"/>
                <a:cs typeface="微软雅黑 Light" panose="020B0502040204020203" charset="-122"/>
              </a:rPr>
              <a:t>计算平台与引擎</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59" y="799708"/>
            <a:ext cx="7799671" cy="3771900"/>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indent="0" fontAlgn="base">
              <a:spcAft>
                <a:spcPct val="0"/>
              </a:spcAft>
              <a:buFont typeface="Arial" panose="020B0604020202020204" pitchFamily="34" charset="0"/>
              <a:buNone/>
            </a:pPr>
            <a:r>
              <a:rPr lang="zh-CN" altLang="en-US" sz="2200" b="1" dirty="0">
                <a:solidFill>
                  <a:prstClr val="black"/>
                </a:solidFill>
                <a:latin typeface="微软雅黑" panose="020B0503020204020204" charset="-122"/>
                <a:ea typeface="微软雅黑" panose="020B0503020204020204" charset="-122"/>
                <a:cs typeface="微软雅黑" panose="020B0503020204020204" charset="-122"/>
                <a:sym typeface="+mn-ea"/>
              </a:rPr>
              <a:t>计算平台</a:t>
            </a:r>
            <a:r>
              <a:rPr lang="en-US" altLang="zh-CN" sz="2200" b="1" dirty="0">
                <a:solidFill>
                  <a:prstClr val="black"/>
                </a:solidFill>
                <a:latin typeface="微软雅黑" panose="020B0503020204020204" charset="-122"/>
                <a:ea typeface="微软雅黑" panose="020B0503020204020204" charset="-122"/>
                <a:cs typeface="微软雅黑" panose="020B0503020204020204" charset="-122"/>
                <a:sym typeface="+mn-ea"/>
              </a:rPr>
              <a:t> </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Hadoop</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Cloudera </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Spark </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Storm</a:t>
            </a:r>
          </a:p>
          <a:p>
            <a:pPr indent="0" fontAlgn="base">
              <a:spcAft>
                <a:spcPct val="0"/>
              </a:spcAft>
              <a:buFont typeface="Arial" panose="020B0604020202020204" pitchFamily="34" charset="0"/>
              <a:buNone/>
            </a:pPr>
            <a:r>
              <a:rPr lang="zh-CN" altLang="en-US" sz="2200" b="1" dirty="0">
                <a:solidFill>
                  <a:prstClr val="black"/>
                </a:solidFill>
                <a:latin typeface="微软雅黑" panose="020B0503020204020204" charset="-122"/>
                <a:ea typeface="微软雅黑" panose="020B0503020204020204" charset="-122"/>
                <a:cs typeface="微软雅黑" panose="020B0503020204020204" charset="-122"/>
                <a:sym typeface="+mn-ea"/>
              </a:rPr>
              <a:t>计算引擎</a:t>
            </a:r>
            <a:r>
              <a:rPr lang="en-US" altLang="zh-CN" sz="2200" b="1" dirty="0">
                <a:solidFill>
                  <a:prstClr val="black"/>
                </a:solidFill>
                <a:latin typeface="微软雅黑" panose="020B0503020204020204" charset="-122"/>
                <a:ea typeface="微软雅黑" panose="020B0503020204020204" charset="-122"/>
                <a:cs typeface="微软雅黑" panose="020B0503020204020204" charset="-122"/>
                <a:sym typeface="+mn-ea"/>
              </a:rPr>
              <a:t> </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MapReduce</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计算引擎</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交互式计算引擎</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图并行计算引擎</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S4</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Simple Scalable Streaming System</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endParaRPr lang="zh-CN"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9.1  </a:t>
            </a:r>
            <a:r>
              <a:rPr lang="zh-CN" altLang="en-US" sz="2200" dirty="0">
                <a:latin typeface="微软雅黑 Light" panose="020B0502040204020203" charset="-122"/>
                <a:ea typeface="微软雅黑 Light" panose="020B0502040204020203" charset="-122"/>
                <a:cs typeface="微软雅黑 Light" panose="020B0502040204020203" charset="-122"/>
                <a:sym typeface="+mn-ea"/>
              </a:rPr>
              <a:t>大数据计算体系综述</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756535"/>
          </a:xfrm>
          <a:prstGeom prst="rect">
            <a:avLst/>
          </a:prstGeom>
        </p:spPr>
        <p:txBody>
          <a:bodyPr wrap="square" lIns="48381" tIns="24190" rIns="48381" bIns="24190">
            <a:spAutoFit/>
          </a:bodyPr>
          <a:lstStyle/>
          <a:p>
            <a:pPr marL="0" indent="0" fontAlgn="base">
              <a:spcAft>
                <a:spcPct val="0"/>
              </a:spcAft>
              <a:buNone/>
            </a:pPr>
            <a:r>
              <a:rPr lang="zh-CN" altLang="en-US" sz="2200" b="1" dirty="0">
                <a:solidFill>
                  <a:prstClr val="black"/>
                </a:solidFill>
                <a:latin typeface="微软雅黑" panose="020B0503020204020204" charset="-122"/>
                <a:ea typeface="微软雅黑" panose="020B0503020204020204" charset="-122"/>
                <a:sym typeface="+mn-ea"/>
              </a:rPr>
              <a:t>数据存储系统</a:t>
            </a:r>
            <a:endParaRPr lang="zh-CN" altLang="en-US" sz="2200" b="1" dirty="0">
              <a:solidFill>
                <a:prstClr val="black"/>
              </a:solidFill>
              <a:latin typeface="微软雅黑" panose="020B0503020204020204" charset="-122"/>
              <a:ea typeface="微软雅黑" panose="020B0503020204020204" charset="-122"/>
            </a:endParaRPr>
          </a:p>
          <a:p>
            <a:pPr fontAlgn="base">
              <a:spcAft>
                <a:spcPct val="0"/>
              </a:spcAft>
            </a:pPr>
            <a:r>
              <a:rPr lang="zh-CN" altLang="en-US" sz="2200" dirty="0">
                <a:solidFill>
                  <a:prstClr val="black"/>
                </a:solidFill>
                <a:latin typeface="微软雅黑" panose="020B0503020204020204" charset="-122"/>
                <a:ea typeface="微软雅黑" panose="020B0503020204020204" charset="-122"/>
                <a:sym typeface="+mn-ea"/>
              </a:rPr>
              <a:t>主要组成</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数据采集层</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数据清洗、抽取与建模</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数据存储架构</a:t>
            </a:r>
            <a:endParaRPr lang="en-US" altLang="zh-CN" sz="2200" dirty="0">
              <a:solidFill>
                <a:prstClr val="black"/>
              </a:solidFill>
              <a:latin typeface="微软雅黑" panose="020B0503020204020204" charset="-122"/>
              <a:ea typeface="微软雅黑" panose="020B0503020204020204" charset="-122"/>
            </a:endParaRPr>
          </a:p>
          <a:p>
            <a:pPr marL="342900" indent="-342900" fontAlgn="base">
              <a:spcAft>
                <a:spcPct val="0"/>
              </a:spcAft>
            </a:pPr>
            <a:endParaRPr lang="zh-CN" altLang="en-US" sz="2200" dirty="0">
              <a:solidFill>
                <a:prstClr val="black"/>
              </a:solidFill>
              <a:latin typeface="微软雅黑" panose="020B0503020204020204" charset="-122"/>
              <a:ea typeface="微软雅黑" panose="020B0503020204020204" charset="-122"/>
              <a:sym typeface="+mn-ea"/>
            </a:endParaRPr>
          </a:p>
          <a:p>
            <a:pPr fontAlgn="base">
              <a:spcAft>
                <a:spcPct val="0"/>
              </a:spcAft>
            </a:pPr>
            <a:r>
              <a:rPr lang="zh-CN" altLang="en-US" sz="2200" dirty="0">
                <a:solidFill>
                  <a:prstClr val="black"/>
                </a:solidFill>
                <a:latin typeface="微软雅黑" panose="020B0503020204020204" charset="-122"/>
                <a:ea typeface="微软雅黑" panose="020B0503020204020204" charset="-122"/>
                <a:sym typeface="+mn-ea"/>
              </a:rPr>
              <a:t>地位</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大数据计算的基础</a:t>
            </a:r>
            <a:endParaRPr lang="zh-CN" altLang="en-US" sz="2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9.4 </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数据应用系统</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5640" y="786130"/>
            <a:ext cx="7813675" cy="2079625"/>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indent="0" fontAlgn="base">
              <a:spcAft>
                <a:spcPct val="0"/>
              </a:spcAft>
              <a:buFont typeface="Arial" panose="020B0604020202020204" pitchFamily="34" charset="0"/>
              <a:buNone/>
            </a:pPr>
            <a:r>
              <a:rPr lang="zh-CN" altLang="en-US" sz="2200" b="1" dirty="0">
                <a:solidFill>
                  <a:prstClr val="black"/>
                </a:solidFill>
                <a:latin typeface="微软雅黑" panose="020B0503020204020204" charset="-122"/>
                <a:ea typeface="微软雅黑" panose="020B0503020204020204" charset="-122"/>
                <a:cs typeface="微软雅黑" panose="020B0503020204020204" charset="-122"/>
                <a:sym typeface="+mn-ea"/>
              </a:rPr>
              <a:t>大数据应用领域</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政府</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互联网</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电信</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金融</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9.4 </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数据应用系统</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5640" y="786130"/>
            <a:ext cx="7813675" cy="1740535"/>
          </a:xfrm>
          <a:prstGeom prst="rect">
            <a:avLst/>
          </a:prstGeom>
        </p:spPr>
        <p:style>
          <a:lnRef idx="2">
            <a:schemeClr val="accent1"/>
          </a:lnRef>
          <a:fillRef idx="1">
            <a:schemeClr val="lt1"/>
          </a:fillRef>
          <a:effectRef idx="0">
            <a:schemeClr val="accent1"/>
          </a:effectRef>
          <a:fontRef idx="minor">
            <a:schemeClr val="dk1"/>
          </a:fontRef>
        </p:style>
        <p:txBody>
          <a:bodyPr wrap="square" lIns="48381" tIns="24190" rIns="48381" bIns="24190">
            <a:spAutoFit/>
          </a:bodyPr>
          <a:lstStyle/>
          <a:p>
            <a:pPr indent="0" fontAlgn="base">
              <a:spcAft>
                <a:spcPct val="0"/>
              </a:spcAft>
              <a:buFont typeface="Arial" panose="020B0604020202020204" pitchFamily="34" charset="0"/>
              <a:buNone/>
            </a:pPr>
            <a:r>
              <a:rPr lang="zh-CN" altLang="en-US" sz="2200" b="1" dirty="0">
                <a:solidFill>
                  <a:prstClr val="black"/>
                </a:solidFill>
                <a:latin typeface="微软雅黑" panose="020B0503020204020204" charset="-122"/>
                <a:ea typeface="微软雅黑" panose="020B0503020204020204" charset="-122"/>
                <a:cs typeface="微软雅黑" panose="020B0503020204020204" charset="-122"/>
                <a:sym typeface="+mn-ea"/>
              </a:rPr>
              <a:t>大数据解决方案</a:t>
            </a:r>
            <a:endParaRPr lang="en-US" altLang="zh-CN" sz="22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IBM </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大数据计算处理</a:t>
            </a:r>
            <a:r>
              <a:rPr lang="en-US" altLang="zh-CN" sz="2200" dirty="0" err="1">
                <a:solidFill>
                  <a:prstClr val="black"/>
                </a:solidFill>
                <a:latin typeface="微软雅黑" panose="020B0503020204020204" charset="-122"/>
                <a:ea typeface="微软雅黑" panose="020B0503020204020204" charset="-122"/>
                <a:cs typeface="微软雅黑" panose="020B0503020204020204" charset="-122"/>
                <a:sym typeface="+mn-ea"/>
              </a:rPr>
              <a:t>InfoSphere</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平台</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Oracle </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软硬一体化的大数据技术解决方案</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微软 </a:t>
            </a: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大数据解决方案</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Microsoft Azure HDInsight</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9.1  </a:t>
            </a:r>
            <a:r>
              <a:rPr lang="zh-CN" altLang="en-US" sz="2200" dirty="0">
                <a:latin typeface="微软雅黑 Light" panose="020B0502040204020203" charset="-122"/>
                <a:ea typeface="微软雅黑 Light" panose="020B0502040204020203" charset="-122"/>
                <a:cs typeface="微软雅黑 Light" panose="020B0502040204020203" charset="-122"/>
                <a:sym typeface="+mn-ea"/>
              </a:rPr>
              <a:t>大数据计算体系综述</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079625"/>
          </a:xfrm>
          <a:prstGeom prst="rect">
            <a:avLst/>
          </a:prstGeom>
        </p:spPr>
        <p:txBody>
          <a:bodyPr wrap="square" lIns="48381" tIns="24190" rIns="48381" bIns="24190">
            <a:spAutoFit/>
          </a:bodyPr>
          <a:lstStyle/>
          <a:p>
            <a:pPr marL="0" indent="0" fontAlgn="base">
              <a:spcAft>
                <a:spcPct val="0"/>
              </a:spcAft>
              <a:buNone/>
            </a:pPr>
            <a:r>
              <a:rPr lang="zh-CN" altLang="en-US" sz="2200" b="1" dirty="0">
                <a:solidFill>
                  <a:prstClr val="black"/>
                </a:solidFill>
                <a:latin typeface="微软雅黑" panose="020B0503020204020204" charset="-122"/>
                <a:ea typeface="微软雅黑" panose="020B0503020204020204" charset="-122"/>
                <a:sym typeface="+mn-ea"/>
              </a:rPr>
              <a:t>数据处理系统</a:t>
            </a:r>
            <a:endParaRPr lang="zh-CN" altLang="en-US" sz="2200" b="1" dirty="0">
              <a:solidFill>
                <a:prstClr val="black"/>
              </a:solidFill>
              <a:latin typeface="微软雅黑" panose="020B0503020204020204" charset="-122"/>
              <a:ea typeface="微软雅黑" panose="020B0503020204020204" charset="-122"/>
            </a:endParaRPr>
          </a:p>
          <a:p>
            <a:pPr marL="342900" indent="-342900" fontAlgn="base">
              <a:spcAft>
                <a:spcPct val="0"/>
              </a:spcAft>
              <a:buFont typeface="Wingdings" panose="05000000000000000000" charset="0"/>
              <a:buChar char="l"/>
            </a:pPr>
            <a:r>
              <a:rPr lang="zh-CN" altLang="en-US" sz="2200" dirty="0">
                <a:solidFill>
                  <a:prstClr val="black"/>
                </a:solidFill>
                <a:latin typeface="微软雅黑" panose="020B0503020204020204" charset="-122"/>
                <a:ea typeface="微软雅黑" panose="020B0503020204020204" charset="-122"/>
                <a:sym typeface="+mn-ea"/>
              </a:rPr>
              <a:t>主要组成</a:t>
            </a:r>
          </a:p>
          <a:p>
            <a:pPr marL="685800" lvl="1" indent="-342900" algn="l" fontAlgn="base">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针对不同类型数据的计算模型</a:t>
            </a:r>
            <a:endParaRPr lang="zh-CN"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针对应用需求的各类数据分析算法</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数据计算处理各种开发工具包</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运行支持环境的计算平台</a:t>
            </a:r>
            <a:endParaRPr lang="zh-CN" altLang="en-US" sz="2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9.1  </a:t>
            </a:r>
            <a:r>
              <a:rPr lang="zh-CN" altLang="en-US" sz="2200" dirty="0">
                <a:latin typeface="微软雅黑 Light" panose="020B0502040204020203" charset="-122"/>
                <a:ea typeface="微软雅黑 Light" panose="020B0502040204020203" charset="-122"/>
                <a:cs typeface="微软雅黑 Light" panose="020B0502040204020203" charset="-122"/>
                <a:sym typeface="+mn-ea"/>
              </a:rPr>
              <a:t>大数据计算体系综述</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402080"/>
          </a:xfrm>
          <a:prstGeom prst="rect">
            <a:avLst/>
          </a:prstGeom>
        </p:spPr>
        <p:txBody>
          <a:bodyPr wrap="square" lIns="48381" tIns="24190" rIns="48381" bIns="24190">
            <a:spAutoFit/>
          </a:bodyPr>
          <a:lstStyle/>
          <a:p>
            <a:pPr marL="0" indent="0" fontAlgn="base">
              <a:spcAft>
                <a:spcPct val="0"/>
              </a:spcAft>
              <a:buNone/>
            </a:pPr>
            <a:r>
              <a:rPr lang="zh-CN" altLang="en-US" sz="2200" b="1" dirty="0">
                <a:solidFill>
                  <a:prstClr val="black"/>
                </a:solidFill>
                <a:latin typeface="微软雅黑" panose="020B0503020204020204" charset="-122"/>
                <a:ea typeface="微软雅黑" panose="020B0503020204020204" charset="-122"/>
                <a:sym typeface="+mn-ea"/>
              </a:rPr>
              <a:t>数据应用系统</a:t>
            </a:r>
            <a:endParaRPr lang="zh-CN" altLang="en-US" sz="2200" dirty="0">
              <a:solidFill>
                <a:prstClr val="black"/>
              </a:solidFill>
              <a:latin typeface="微软雅黑" panose="020B0503020204020204" charset="-122"/>
              <a:ea typeface="微软雅黑" panose="020B0503020204020204" charset="-122"/>
              <a:sym typeface="+mn-ea"/>
            </a:endParaRPr>
          </a:p>
          <a:p>
            <a:pPr marL="685800" lvl="1" indent="-342900" algn="l" fontAlgn="base">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基于上述存系统和计算处理平台提供各行业各领域的大数据应用技术解决方案</a:t>
            </a:r>
            <a:endParaRPr lang="en-US" altLang="zh-CN" sz="2200" dirty="0">
              <a:solidFill>
                <a:prstClr val="black"/>
              </a:solidFill>
              <a:latin typeface="微软雅黑" panose="020B0503020204020204" charset="-122"/>
              <a:ea typeface="微软雅黑" panose="020B0503020204020204" charset="-122"/>
            </a:endParaRPr>
          </a:p>
          <a:p>
            <a:pPr lvl="1" indent="0" algn="l" fontAlgn="base">
              <a:buFont typeface="Arial" panose="020B0604020202020204" pitchFamily="34" charset="0"/>
              <a:buNone/>
            </a:pPr>
            <a:endParaRPr lang="zh-CN" altLang="en-US" sz="2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  </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数据存储系统</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740535"/>
          </a:xfrm>
          <a:prstGeom prst="rect">
            <a:avLst/>
          </a:prstGeom>
        </p:spPr>
        <p:txBody>
          <a:bodyPr wrap="square" lIns="48381" tIns="24190" rIns="48381" bIns="24190">
            <a:spAutoFit/>
          </a:bodyPr>
          <a:lstStyle/>
          <a:p>
            <a:pPr marL="0" indent="0" fontAlgn="base">
              <a:spcAft>
                <a:spcPct val="0"/>
              </a:spcAft>
              <a:buNone/>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9.2.1 </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数据清洗与建模</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0" indent="0" fontAlgn="base">
              <a:spcAft>
                <a:spcPct val="0"/>
              </a:spcAft>
              <a:buNone/>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9.2.2 </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分布式文件系统</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0" indent="0" fontAlgn="base">
              <a:spcAft>
                <a:spcPct val="0"/>
              </a:spcAft>
              <a:buNone/>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9.2.3 NoSQL</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数据库</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0" indent="0" fontAlgn="base">
              <a:spcAft>
                <a:spcPct val="0"/>
              </a:spcAft>
              <a:buNone/>
            </a:pPr>
            <a:r>
              <a:rPr lang="en-US" altLang="zh-CN" sz="2200" dirty="0">
                <a:solidFill>
                  <a:prstClr val="black"/>
                </a:solidFill>
                <a:latin typeface="微软雅黑" panose="020B0503020204020204" charset="-122"/>
                <a:ea typeface="微软雅黑" panose="020B0503020204020204" charset="-122"/>
                <a:cs typeface="微软雅黑" panose="020B0503020204020204" charset="-122"/>
                <a:sym typeface="+mn-ea"/>
              </a:rPr>
              <a:t>9.2.4 </a:t>
            </a:r>
            <a:r>
              <a:rPr lang="zh-CN" altLang="en-US" sz="2200" dirty="0">
                <a:solidFill>
                  <a:prstClr val="black"/>
                </a:solidFill>
                <a:latin typeface="微软雅黑" panose="020B0503020204020204" charset="-122"/>
                <a:ea typeface="微软雅黑" panose="020B0503020204020204" charset="-122"/>
                <a:cs typeface="微软雅黑" panose="020B0503020204020204" charset="-122"/>
                <a:sym typeface="+mn-ea"/>
              </a:rPr>
              <a:t>统一数据访问接口</a:t>
            </a:r>
            <a:endParaRPr lang="en-US" altLang="zh-CN" sz="2200" dirty="0">
              <a:solidFill>
                <a:prstClr val="black"/>
              </a:solidFill>
              <a:latin typeface="微软雅黑" panose="020B0503020204020204" charset="-122"/>
              <a:ea typeface="微软雅黑" panose="020B0503020204020204" charset="-122"/>
              <a:cs typeface="微软雅黑" panose="020B0503020204020204" charset="-122"/>
            </a:endParaRPr>
          </a:p>
          <a:p>
            <a:pPr marL="0" indent="0" fontAlgn="base">
              <a:spcAft>
                <a:spcPct val="0"/>
              </a:spcAft>
              <a:buNone/>
            </a:pP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9.2.1  </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数据清洗与建模</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079625"/>
          </a:xfrm>
          <a:prstGeom prst="rect">
            <a:avLst/>
          </a:prstGeom>
        </p:spPr>
        <p:txBody>
          <a:bodyPr wrap="square" lIns="48381" tIns="24190" rIns="48381" bIns="24190">
            <a:spAutoFit/>
          </a:bodyPr>
          <a:lstStyle/>
          <a:p>
            <a:pPr marL="0" indent="0" fontAlgn="base">
              <a:spcAft>
                <a:spcPct val="0"/>
              </a:spcAft>
              <a:buNone/>
            </a:pPr>
            <a:r>
              <a:rPr lang="zh-CN" altLang="en-US" sz="2200" b="1" dirty="0">
                <a:solidFill>
                  <a:prstClr val="black"/>
                </a:solidFill>
                <a:latin typeface="微软雅黑" panose="020B0503020204020204" charset="-122"/>
                <a:ea typeface="微软雅黑" panose="020B0503020204020204" charset="-122"/>
                <a:sym typeface="+mn-ea"/>
              </a:rPr>
              <a:t>大数据数据特点</a:t>
            </a:r>
            <a:endParaRPr lang="en-US" altLang="zh-CN" sz="2200" b="1" dirty="0">
              <a:solidFill>
                <a:prstClr val="black"/>
              </a:solidFill>
              <a:latin typeface="微软雅黑" panose="020B0503020204020204" charset="-122"/>
              <a:ea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sym typeface="+mn-ea"/>
              </a:rPr>
              <a:t>多种数据源</a:t>
            </a:r>
            <a:endParaRPr lang="en-US" altLang="zh-CN" sz="2200" dirty="0">
              <a:solidFill>
                <a:prstClr val="black"/>
              </a:solidFill>
              <a:latin typeface="微软雅黑" panose="020B0503020204020204" charset="-122"/>
              <a:ea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sym typeface="+mn-ea"/>
              </a:rPr>
              <a:t>异构型数据</a:t>
            </a:r>
            <a:endParaRPr lang="en-US" altLang="zh-CN" sz="2200" dirty="0">
              <a:solidFill>
                <a:prstClr val="black"/>
              </a:solidFill>
              <a:latin typeface="微软雅黑" panose="020B0503020204020204" charset="-122"/>
              <a:ea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sym typeface="+mn-ea"/>
              </a:rPr>
              <a:t>非结构型数据</a:t>
            </a:r>
            <a:endParaRPr lang="en-US" altLang="zh-CN" sz="2200" dirty="0">
              <a:solidFill>
                <a:prstClr val="black"/>
              </a:solidFill>
              <a:latin typeface="微软雅黑" panose="020B0503020204020204" charset="-122"/>
              <a:ea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sym typeface="+mn-ea"/>
              </a:rPr>
              <a:t>影响：</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原始数据很难直接存入数据库</a:t>
            </a:r>
            <a:endParaRPr lang="zh-CN" altLang="en-US" sz="2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9.2.1  </a:t>
            </a:r>
            <a:r>
              <a:rPr lang="zh-CN" altLang="en-US" sz="2200" dirty="0" smtClean="0">
                <a:latin typeface="微软雅黑 Light" panose="020B0502040204020203" charset="-122"/>
                <a:ea typeface="微软雅黑 Light" panose="020B0502040204020203" charset="-122"/>
                <a:cs typeface="微软雅黑 Light" panose="020B0502040204020203" charset="-122"/>
              </a:rPr>
              <a:t>数据清洗与建模</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418080"/>
          </a:xfrm>
          <a:prstGeom prst="rect">
            <a:avLst/>
          </a:prstGeom>
        </p:spPr>
        <p:txBody>
          <a:bodyPr wrap="square" lIns="48381" tIns="24190" rIns="48381" bIns="24190">
            <a:spAutoFit/>
          </a:bodyPr>
          <a:lstStyle/>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sym typeface="+mn-ea"/>
              </a:rPr>
              <a:t>数据清洗：</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合并或去除重复数据项，消除数据错误</a:t>
            </a:r>
            <a:endParaRPr lang="en-US" altLang="zh-CN" sz="2200" dirty="0">
              <a:solidFill>
                <a:prstClr val="black"/>
              </a:solidFill>
              <a:latin typeface="微软雅黑" panose="020B0503020204020204" charset="-122"/>
              <a:ea typeface="微软雅黑" panose="020B0503020204020204" charset="-122"/>
            </a:endParaRPr>
          </a:p>
          <a:p>
            <a:pPr marL="342900" indent="-342900" fontAlgn="base">
              <a:spcAft>
                <a:spcPct val="0"/>
              </a:spcAft>
              <a:buFont typeface="Arial" panose="020B0604020202020204" pitchFamily="34" charset="0"/>
              <a:buChar char="•"/>
            </a:pPr>
            <a:r>
              <a:rPr lang="zh-CN" altLang="en-US" sz="2200" dirty="0">
                <a:solidFill>
                  <a:prstClr val="black"/>
                </a:solidFill>
                <a:latin typeface="微软雅黑" panose="020B0503020204020204" charset="-122"/>
                <a:ea typeface="微软雅黑" panose="020B0503020204020204" charset="-122"/>
                <a:sym typeface="+mn-ea"/>
              </a:rPr>
              <a:t>数据抽取</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从多个数据源的数据项中抽取不同值域构成目标数据库的数据结构</a:t>
            </a:r>
            <a:endParaRPr lang="en-US" altLang="zh-CN" sz="2200" dirty="0">
              <a:solidFill>
                <a:prstClr val="black"/>
              </a:solidFill>
              <a:latin typeface="微软雅黑" panose="020B0503020204020204" charset="-122"/>
              <a:ea typeface="微软雅黑" panose="020B0503020204020204" charset="-122"/>
            </a:endParaRPr>
          </a:p>
          <a:p>
            <a:pPr marL="685800" lvl="1" indent="-342900" fontAlgn="base">
              <a:spcAft>
                <a:spcPct val="0"/>
              </a:spcAft>
              <a:buFont typeface="Arial" panose="020B0604020202020204" pitchFamily="34" charset="0"/>
              <a:buChar char="•"/>
            </a:pPr>
            <a:r>
              <a:rPr lang="zh-CN" altLang="zh-CN" sz="2200" dirty="0">
                <a:solidFill>
                  <a:prstClr val="black"/>
                </a:solidFill>
                <a:latin typeface="微软雅黑" panose="020B0503020204020204" charset="-122"/>
                <a:ea typeface="微软雅黑" panose="020B0503020204020204" charset="-122"/>
                <a:sym typeface="+mn-ea"/>
              </a:rPr>
              <a:t>从一个数据源抽取数据项分解成多个结构装载入目标数据库</a:t>
            </a:r>
            <a:endParaRPr lang="zh-CN" altLang="en-US" sz="2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1655</Words>
  <Application>Microsoft Office PowerPoint</Application>
  <PresentationFormat>全屏显示(16:9)</PresentationFormat>
  <Paragraphs>286</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Lindi</cp:lastModifiedBy>
  <cp:revision>389</cp:revision>
  <dcterms:created xsi:type="dcterms:W3CDTF">2018-05-31T09:11:00Z</dcterms:created>
  <dcterms:modified xsi:type="dcterms:W3CDTF">2019-03-20T11:53:12Z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