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274" r:id="rId2"/>
    <p:sldId id="264" r:id="rId3"/>
    <p:sldId id="549" r:id="rId4"/>
    <p:sldId id="543" r:id="rId5"/>
    <p:sldId id="550" r:id="rId6"/>
    <p:sldId id="284" r:id="rId7"/>
    <p:sldId id="297" r:id="rId8"/>
    <p:sldId id="555" r:id="rId9"/>
    <p:sldId id="554" r:id="rId10"/>
    <p:sldId id="431" r:id="rId11"/>
    <p:sldId id="551" r:id="rId12"/>
    <p:sldId id="557" r:id="rId13"/>
    <p:sldId id="552" r:id="rId14"/>
    <p:sldId id="432" r:id="rId15"/>
    <p:sldId id="485" r:id="rId16"/>
    <p:sldId id="526" r:id="rId17"/>
    <p:sldId id="525" r:id="rId18"/>
    <p:sldId id="491" r:id="rId19"/>
    <p:sldId id="492" r:id="rId20"/>
    <p:sldId id="493" r:id="rId21"/>
    <p:sldId id="497" r:id="rId22"/>
    <p:sldId id="610" r:id="rId23"/>
    <p:sldId id="510" r:id="rId24"/>
    <p:sldId id="611" r:id="rId25"/>
    <p:sldId id="612" r:id="rId26"/>
    <p:sldId id="613" r:id="rId27"/>
    <p:sldId id="614" r:id="rId28"/>
    <p:sldId id="504" r:id="rId29"/>
    <p:sldId id="542" r:id="rId30"/>
    <p:sldId id="522" r:id="rId31"/>
    <p:sldId id="559" r:id="rId32"/>
    <p:sldId id="560" r:id="rId33"/>
    <p:sldId id="521" r:id="rId34"/>
    <p:sldId id="608" r:id="rId35"/>
    <p:sldId id="546" r:id="rId36"/>
    <p:sldId id="548" r:id="rId37"/>
    <p:sldId id="547" r:id="rId38"/>
    <p:sldId id="586" r:id="rId39"/>
    <p:sldId id="587" r:id="rId40"/>
    <p:sldId id="588" r:id="rId41"/>
    <p:sldId id="589" r:id="rId42"/>
    <p:sldId id="590" r:id="rId43"/>
    <p:sldId id="591" r:id="rId44"/>
    <p:sldId id="592" r:id="rId45"/>
    <p:sldId id="593" r:id="rId46"/>
    <p:sldId id="594" r:id="rId47"/>
    <p:sldId id="595" r:id="rId48"/>
    <p:sldId id="596" r:id="rId49"/>
    <p:sldId id="597" r:id="rId50"/>
    <p:sldId id="598" r:id="rId51"/>
    <p:sldId id="599" r:id="rId52"/>
    <p:sldId id="600" r:id="rId53"/>
    <p:sldId id="601" r:id="rId54"/>
    <p:sldId id="602" r:id="rId55"/>
    <p:sldId id="603" r:id="rId56"/>
    <p:sldId id="604" r:id="rId57"/>
    <p:sldId id="605" r:id="rId58"/>
    <p:sldId id="606" r:id="rId59"/>
    <p:sldId id="607" r:id="rId60"/>
    <p:sldId id="553" r:id="rId61"/>
  </p:sldIdLst>
  <p:sldSz cx="9144000" cy="6858000" type="screen4x3"/>
  <p:notesSz cx="6858000" cy="9144000"/>
  <p:defaultTextStyle>
    <a:defPPr>
      <a:defRPr lang="zh-CN"/>
    </a:defPPr>
    <a:lvl1pPr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1pPr>
    <a:lvl2pPr marL="4572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2pPr>
    <a:lvl3pPr marL="9144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3pPr>
    <a:lvl4pPr marL="13716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4pPr>
    <a:lvl5pPr marL="18288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76">
          <p15:clr>
            <a:srgbClr val="A4A3A4"/>
          </p15:clr>
        </p15:guide>
        <p15:guide id="2" pos="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CC00"/>
    <a:srgbClr val="FFFF00"/>
    <a:srgbClr val="660033"/>
    <a:srgbClr val="FFFFCC"/>
    <a:srgbClr val="FFFF99"/>
    <a:srgbClr val="CC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5" autoAdjust="0"/>
    <p:restoredTop sz="85569" autoAdjust="0"/>
  </p:normalViewPr>
  <p:slideViewPr>
    <p:cSldViewPr>
      <p:cViewPr>
        <p:scale>
          <a:sx n="110" d="100"/>
          <a:sy n="110" d="100"/>
        </p:scale>
        <p:origin x="1552" y="152"/>
      </p:cViewPr>
      <p:guideLst>
        <p:guide orient="horz" pos="2976"/>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20"/>
    </p:cViewPr>
  </p:sorterViewPr>
  <p:notesViewPr>
    <p:cSldViewPr>
      <p:cViewPr>
        <p:scale>
          <a:sx n="66" d="100"/>
          <a:sy n="66" d="100"/>
        </p:scale>
        <p:origin x="-1596"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4" Type="http://schemas.openxmlformats.org/officeDocument/2006/relationships/image" Target="../media/image48.wmf"/><Relationship Id="rId5" Type="http://schemas.openxmlformats.org/officeDocument/2006/relationships/image" Target="../media/image49.wmf"/><Relationship Id="rId6" Type="http://schemas.openxmlformats.org/officeDocument/2006/relationships/image" Target="../media/image50.wmf"/><Relationship Id="rId1" Type="http://schemas.openxmlformats.org/officeDocument/2006/relationships/image" Target="../media/image45.wmf"/><Relationship Id="rId2"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wmf"/><Relationship Id="rId4" Type="http://schemas.openxmlformats.org/officeDocument/2006/relationships/image" Target="../media/image60.wmf"/><Relationship Id="rId5" Type="http://schemas.openxmlformats.org/officeDocument/2006/relationships/image" Target="../media/image61.wmf"/><Relationship Id="rId1" Type="http://schemas.openxmlformats.org/officeDocument/2006/relationships/image" Target="../media/image57.wmf"/><Relationship Id="rId2"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1" Type="http://schemas.openxmlformats.org/officeDocument/2006/relationships/image" Target="../media/image19.emf"/><Relationship Id="rId12" Type="http://schemas.openxmlformats.org/officeDocument/2006/relationships/image" Target="../media/image20.emf"/><Relationship Id="rId13" Type="http://schemas.openxmlformats.org/officeDocument/2006/relationships/image" Target="../media/image21.emf"/><Relationship Id="rId14" Type="http://schemas.openxmlformats.org/officeDocument/2006/relationships/image" Target="../media/image22.emf"/><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9" Type="http://schemas.openxmlformats.org/officeDocument/2006/relationships/image" Target="../media/image17.emf"/><Relationship Id="rId10"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1" Type="http://schemas.openxmlformats.org/officeDocument/2006/relationships/image" Target="../media/image25.wmf"/><Relationship Id="rId2"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baseline="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fontAlgn="base" hangingPunct="1">
              <a:lnSpc>
                <a:spcPct val="100000"/>
              </a:lnSpc>
              <a:defRPr sz="1200" baseline="0"/>
            </a:lvl1pPr>
          </a:lstStyle>
          <a:p>
            <a:fld id="{4C5AF935-63E8-4092-AD45-9B12FAAFF19B}" type="slidenum">
              <a:rPr lang="en-US" altLang="zh-CN"/>
              <a:pPr/>
              <a:t>‹#›</a:t>
            </a:fld>
            <a:endParaRPr lang="en-US" altLang="zh-CN"/>
          </a:p>
        </p:txBody>
      </p:sp>
    </p:spTree>
    <p:extLst>
      <p:ext uri="{BB962C8B-B14F-4D97-AF65-F5344CB8AC3E}">
        <p14:creationId xmlns:p14="http://schemas.microsoft.com/office/powerpoint/2010/main" val="32666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baseline="0"/>
            </a:lvl1pPr>
          </a:lstStyle>
          <a:p>
            <a:pPr>
              <a:defRPr/>
            </a:pPr>
            <a:endParaRPr lang="en-US" altLang="zh-CN"/>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fontAlgn="base" hangingPunct="1">
              <a:lnSpc>
                <a:spcPct val="100000"/>
              </a:lnSpc>
              <a:defRPr sz="1200" baseline="0"/>
            </a:lvl1pPr>
          </a:lstStyle>
          <a:p>
            <a:fld id="{6D1221F0-B296-4799-B665-5DDE348FD4DD}" type="slidenum">
              <a:rPr lang="en-US" altLang="zh-CN"/>
              <a:pPr/>
              <a:t>‹#›</a:t>
            </a:fld>
            <a:endParaRPr lang="en-US" altLang="zh-CN"/>
          </a:p>
        </p:txBody>
      </p:sp>
    </p:spTree>
    <p:extLst>
      <p:ext uri="{BB962C8B-B14F-4D97-AF65-F5344CB8AC3E}">
        <p14:creationId xmlns:p14="http://schemas.microsoft.com/office/powerpoint/2010/main" val="20453143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java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5C43EF11-53EC-48B6-8DC9-0F8988E5A812}" type="slidenum">
              <a:rPr lang="en-US" altLang="zh-CN" sz="1200" baseline="0"/>
              <a:pPr/>
              <a:t>1</a:t>
            </a:fld>
            <a:endParaRPr lang="en-US" altLang="zh-CN" sz="1200" baseline="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28232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While</a:t>
            </a:r>
            <a:r>
              <a:rPr lang="zh-CN" altLang="en-US" dirty="0" smtClean="0"/>
              <a:t>循环次数：</a:t>
            </a:r>
            <a:r>
              <a:rPr lang="en-US" altLang="zh-CN" dirty="0" smtClean="0"/>
              <a:t>logm+1</a:t>
            </a:r>
            <a:endParaRPr lang="zh-CN" altLang="en-US" dirty="0"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D97DDBF6-EB9B-4DDF-9F55-F159BFDCEDEF}" type="slidenum">
              <a:rPr lang="en-US" altLang="zh-CN" sz="1200" baseline="0"/>
              <a:pPr/>
              <a:t>17</a:t>
            </a:fld>
            <a:endParaRPr lang="en-US" altLang="zh-CN" sz="1200" baseline="0"/>
          </a:p>
        </p:txBody>
      </p:sp>
    </p:spTree>
    <p:extLst>
      <p:ext uri="{BB962C8B-B14F-4D97-AF65-F5344CB8AC3E}">
        <p14:creationId xmlns:p14="http://schemas.microsoft.com/office/powerpoint/2010/main" val="178033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Quadratic</a:t>
            </a:r>
            <a:r>
              <a:rPr lang="en-US" altLang="zh-CN" baseline="0" dirty="0" smtClean="0"/>
              <a:t> </a:t>
            </a:r>
            <a:r>
              <a:rPr lang="zh-CN" altLang="en-US" baseline="0" dirty="0" smtClean="0"/>
              <a:t>平方</a:t>
            </a:r>
            <a:endParaRPr lang="en-US" altLang="zh-CN" baseline="0" dirty="0" smtClean="0"/>
          </a:p>
          <a:p>
            <a:r>
              <a:rPr lang="en-US" altLang="zh-CN" baseline="0" dirty="0" smtClean="0"/>
              <a:t>Cubic </a:t>
            </a:r>
            <a:r>
              <a:rPr lang="zh-CN" altLang="en-US" baseline="0" dirty="0" smtClean="0"/>
              <a:t>立方</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26</a:t>
            </a:fld>
            <a:endParaRPr lang="en-US" altLang="zh-CN"/>
          </a:p>
        </p:txBody>
      </p:sp>
    </p:spTree>
    <p:extLst>
      <p:ext uri="{BB962C8B-B14F-4D97-AF65-F5344CB8AC3E}">
        <p14:creationId xmlns:p14="http://schemas.microsoft.com/office/powerpoint/2010/main" val="100796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L=1,U=m</a:t>
            </a:r>
          </a:p>
          <a:p>
            <a:r>
              <a:rPr lang="en-US" altLang="zh-CN" dirty="0" smtClean="0"/>
              <a:t>m=0: L=1,U=0</a:t>
            </a:r>
          </a:p>
          <a:p>
            <a:r>
              <a:rPr lang="en-US" altLang="zh-CN" dirty="0" smtClean="0"/>
              <a:t>m=1:</a:t>
            </a:r>
            <a:r>
              <a:rPr lang="en-US" altLang="zh-CN" baseline="0" dirty="0" smtClean="0"/>
              <a:t> L=1,U=1</a:t>
            </a:r>
            <a:endParaRPr lang="en-US" altLang="zh-CN" dirty="0" smtClean="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30</a:t>
            </a:fld>
            <a:endParaRPr lang="en-US" altLang="zh-CN"/>
          </a:p>
        </p:txBody>
      </p:sp>
    </p:spTree>
    <p:extLst>
      <p:ext uri="{BB962C8B-B14F-4D97-AF65-F5344CB8AC3E}">
        <p14:creationId xmlns:p14="http://schemas.microsoft.com/office/powerpoint/2010/main" val="574415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31</a:t>
            </a:fld>
            <a:endParaRPr lang="en-US" altLang="zh-CN"/>
          </a:p>
        </p:txBody>
      </p:sp>
    </p:spTree>
    <p:extLst>
      <p:ext uri="{BB962C8B-B14F-4D97-AF65-F5344CB8AC3E}">
        <p14:creationId xmlns:p14="http://schemas.microsoft.com/office/powerpoint/2010/main" val="41169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L=1, U=m</a:t>
            </a:r>
          </a:p>
          <a:p>
            <a:r>
              <a:rPr kumimoji="1" lang="zh-CN" altLang="en-US" sz="1200" b="0" i="0" kern="1200" dirty="0" smtClean="0">
                <a:solidFill>
                  <a:schemeClr val="tx1"/>
                </a:solidFill>
                <a:effectLst/>
                <a:latin typeface="Times New Roman" pitchFamily="18" charset="0"/>
                <a:ea typeface="宋体" pitchFamily="2" charset="-122"/>
                <a:cs typeface="+mn-cs"/>
              </a:rPr>
              <a:t>递归算法的时间复杂度为：递归总次数 * 每次递归中基本操作所执行的次数</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32</a:t>
            </a:fld>
            <a:endParaRPr lang="en-US" altLang="zh-CN"/>
          </a:p>
        </p:txBody>
      </p:sp>
    </p:spTree>
    <p:extLst>
      <p:ext uri="{BB962C8B-B14F-4D97-AF65-F5344CB8AC3E}">
        <p14:creationId xmlns:p14="http://schemas.microsoft.com/office/powerpoint/2010/main" val="4009566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斐波那契数列列由 </a:t>
            </a:r>
            <a:r>
              <a:rPr lang="en-US" altLang="zh-CN" dirty="0" smtClean="0"/>
              <a:t>0 </a:t>
            </a:r>
            <a:r>
              <a:rPr lang="zh-CN" altLang="en-US" dirty="0" smtClean="0"/>
              <a:t>和 </a:t>
            </a:r>
            <a:r>
              <a:rPr lang="en-US" altLang="zh-CN" dirty="0" smtClean="0"/>
              <a:t>1 </a:t>
            </a:r>
            <a:r>
              <a:rPr lang="zh-CN" altLang="en-US" dirty="0" smtClean="0"/>
              <a:t>开始，之后的斐波那契数列系数就由之前的两数相加。</a:t>
            </a:r>
            <a:endParaRPr lang="en-US" altLang="zh-CN" dirty="0" smtClean="0"/>
          </a:p>
          <a:p>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3</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5</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8</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13</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21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a:t>
            </a:r>
          </a:p>
          <a:p>
            <a:r>
              <a:rPr kumimoji="1" lang="zh-CN" altLang="en-US" sz="1200" b="0" i="0" kern="1200" dirty="0" smtClean="0">
                <a:solidFill>
                  <a:schemeClr val="tx1"/>
                </a:solidFill>
                <a:effectLst/>
                <a:latin typeface="Times New Roman" pitchFamily="18" charset="0"/>
                <a:ea typeface="宋体" pitchFamily="2" charset="-122"/>
                <a:cs typeface="+mn-cs"/>
              </a:rPr>
              <a:t>递归的方法定义：</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0</a:t>
            </a:r>
            <a:r>
              <a:rPr kumimoji="1" lang="en-US" altLang="zh-CN" sz="1200" b="0" i="0" kern="1200" dirty="0" smtClean="0">
                <a:solidFill>
                  <a:schemeClr val="tx1"/>
                </a:solidFill>
                <a:effectLst/>
                <a:latin typeface="Times New Roman" pitchFamily="18" charset="0"/>
                <a:ea typeface="宋体" pitchFamily="2" charset="-122"/>
                <a:cs typeface="+mn-cs"/>
              </a:rPr>
              <a:t>=0</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1</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F</a:t>
            </a:r>
            <a:r>
              <a:rPr kumimoji="1" lang="en-US" altLang="zh-CN" sz="1200" b="0" i="0" kern="1200" baseline="-25000" dirty="0" err="1" smtClean="0">
                <a:solidFill>
                  <a:schemeClr val="tx1"/>
                </a:solidFill>
                <a:effectLst/>
                <a:latin typeface="Times New Roman" pitchFamily="18" charset="0"/>
                <a:ea typeface="宋体" pitchFamily="2" charset="-122"/>
                <a:cs typeface="+mn-cs"/>
              </a:rPr>
              <a:t>n</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n-1</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n-2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n&gt;=2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n∈N</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a:p>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en-US" altLang="zh-CN" sz="1200" b="0" i="0" kern="1200" dirty="0" smtClean="0">
                <a:solidFill>
                  <a:schemeClr val="tx1"/>
                </a:solidFill>
                <a:effectLst/>
                <a:latin typeface="Times New Roman" pitchFamily="18" charset="0"/>
                <a:ea typeface="宋体" pitchFamily="2" charset="-122"/>
                <a:cs typeface="+mn-cs"/>
              </a:rPr>
              <a:t>n&gt;1  F(n)=1+1+6+F(n-1)+F(n-2)</a:t>
            </a:r>
            <a:r>
              <a:rPr kumimoji="1" lang="en-US" altLang="zh-CN" sz="1200" b="0" i="0" kern="1200" baseline="0" dirty="0" smtClean="0">
                <a:solidFill>
                  <a:schemeClr val="tx1"/>
                </a:solidFill>
                <a:effectLst/>
                <a:latin typeface="Times New Roman" pitchFamily="18" charset="0"/>
                <a:ea typeface="宋体" pitchFamily="2" charset="-122"/>
                <a:cs typeface="+mn-cs"/>
              </a:rPr>
              <a:t>              </a:t>
            </a:r>
            <a:r>
              <a:rPr kumimoji="1" lang="zh-CN" altLang="en-US" sz="1200" b="0" i="0" kern="1200" baseline="0" dirty="0" smtClean="0">
                <a:solidFill>
                  <a:schemeClr val="tx1"/>
                </a:solidFill>
                <a:effectLst/>
                <a:latin typeface="Times New Roman" pitchFamily="18" charset="0"/>
                <a:ea typeface="宋体" pitchFamily="2" charset="-122"/>
                <a:cs typeface="+mn-cs"/>
              </a:rPr>
              <a:t>（</a:t>
            </a:r>
            <a:r>
              <a:rPr kumimoji="1" lang="en-US" altLang="zh-CN" sz="1200" b="0" i="0" kern="1200" baseline="0" dirty="0" smtClean="0">
                <a:solidFill>
                  <a:schemeClr val="tx1"/>
                </a:solidFill>
                <a:effectLst/>
                <a:latin typeface="Times New Roman" pitchFamily="18" charset="0"/>
                <a:ea typeface="宋体" pitchFamily="2" charset="-122"/>
                <a:cs typeface="+mn-cs"/>
              </a:rPr>
              <a:t> </a:t>
            </a:r>
            <a:r>
              <a:rPr kumimoji="1" lang="zh-CN" altLang="en-US" sz="1200" b="0" i="0" kern="1200" baseline="0" dirty="0" smtClean="0">
                <a:solidFill>
                  <a:schemeClr val="tx1"/>
                </a:solidFill>
                <a:effectLst/>
                <a:latin typeface="Times New Roman" pitchFamily="18" charset="0"/>
                <a:ea typeface="宋体" pitchFamily="2" charset="-122"/>
                <a:cs typeface="+mn-cs"/>
              </a:rPr>
              <a:t>执行了第</a:t>
            </a:r>
            <a:r>
              <a:rPr kumimoji="1" lang="en-US" altLang="zh-CN" sz="1200" b="0" i="0" kern="1200" baseline="0" dirty="0" smtClean="0">
                <a:solidFill>
                  <a:schemeClr val="tx1"/>
                </a:solidFill>
                <a:effectLst/>
                <a:latin typeface="Times New Roman" pitchFamily="18" charset="0"/>
                <a:ea typeface="宋体" pitchFamily="2" charset="-122"/>
                <a:cs typeface="+mn-cs"/>
              </a:rPr>
              <a:t>1</a:t>
            </a:r>
            <a:r>
              <a:rPr kumimoji="1" lang="zh-CN" altLang="en-US" sz="1200" b="0" i="0" kern="1200" baseline="0" dirty="0" smtClean="0">
                <a:solidFill>
                  <a:schemeClr val="tx1"/>
                </a:solidFill>
                <a:effectLst/>
                <a:latin typeface="Times New Roman" pitchFamily="18" charset="0"/>
                <a:ea typeface="宋体" pitchFamily="2" charset="-122"/>
                <a:cs typeface="+mn-cs"/>
              </a:rPr>
              <a:t>、</a:t>
            </a:r>
            <a:r>
              <a:rPr kumimoji="1" lang="en-US" altLang="zh-CN" sz="1200" b="0" i="0" kern="1200" baseline="0" dirty="0" smtClean="0">
                <a:solidFill>
                  <a:schemeClr val="tx1"/>
                </a:solidFill>
                <a:effectLst/>
                <a:latin typeface="Times New Roman" pitchFamily="18" charset="0"/>
                <a:ea typeface="宋体" pitchFamily="2" charset="-122"/>
                <a:cs typeface="+mn-cs"/>
              </a:rPr>
              <a:t>3</a:t>
            </a:r>
            <a:r>
              <a:rPr kumimoji="1" lang="zh-CN" altLang="en-US" sz="1200" b="0" i="0" kern="1200" baseline="0" dirty="0" smtClean="0">
                <a:solidFill>
                  <a:schemeClr val="tx1"/>
                </a:solidFill>
                <a:effectLst/>
                <a:latin typeface="Times New Roman" pitchFamily="18" charset="0"/>
                <a:ea typeface="宋体" pitchFamily="2" charset="-122"/>
                <a:cs typeface="+mn-cs"/>
              </a:rPr>
              <a:t>，</a:t>
            </a:r>
            <a:r>
              <a:rPr kumimoji="1" lang="en-US" altLang="zh-CN" sz="1200" b="0" i="0" kern="1200" baseline="0" dirty="0" smtClean="0">
                <a:solidFill>
                  <a:schemeClr val="tx1"/>
                </a:solidFill>
                <a:effectLst/>
                <a:latin typeface="Times New Roman" pitchFamily="18" charset="0"/>
                <a:ea typeface="宋体" pitchFamily="2" charset="-122"/>
                <a:cs typeface="+mn-cs"/>
              </a:rPr>
              <a:t>5</a:t>
            </a:r>
            <a:r>
              <a:rPr kumimoji="1" lang="zh-CN" altLang="en-US" sz="1200" b="0" i="0" kern="1200" baseline="0" dirty="0" smtClean="0">
                <a:solidFill>
                  <a:schemeClr val="tx1"/>
                </a:solidFill>
                <a:effectLst/>
                <a:latin typeface="Times New Roman" pitchFamily="18" charset="0"/>
                <a:ea typeface="宋体" pitchFamily="2" charset="-122"/>
                <a:cs typeface="+mn-cs"/>
              </a:rPr>
              <a:t>行语句）</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33</a:t>
            </a:fld>
            <a:endParaRPr lang="en-US" altLang="zh-CN"/>
          </a:p>
        </p:txBody>
      </p:sp>
    </p:spTree>
    <p:extLst>
      <p:ext uri="{BB962C8B-B14F-4D97-AF65-F5344CB8AC3E}">
        <p14:creationId xmlns:p14="http://schemas.microsoft.com/office/powerpoint/2010/main" val="325395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17AF9B5-B785-4886-9538-BE0821183E16}" type="slidenum">
              <a:rPr lang="en-US" altLang="zh-CN" sz="1200" baseline="0"/>
              <a:pPr/>
              <a:t>7</a:t>
            </a:fld>
            <a:endParaRPr lang="en-US" altLang="zh-CN" sz="1200" baseline="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zh-CN" altLang="en-US" sz="1000" dirty="0" smtClean="0"/>
          </a:p>
        </p:txBody>
      </p:sp>
    </p:spTree>
    <p:extLst>
      <p:ext uri="{BB962C8B-B14F-4D97-AF65-F5344CB8AC3E}">
        <p14:creationId xmlns:p14="http://schemas.microsoft.com/office/powerpoint/2010/main" val="10635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96CCE61-0CC6-4CCB-9030-358B84439A95}" type="slidenum">
              <a:rPr lang="en-US" altLang="zh-CN" sz="1200" baseline="0"/>
              <a:pPr/>
              <a:t>8</a:t>
            </a:fld>
            <a:endParaRPr lang="en-US" altLang="zh-CN" sz="1200" baseline="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z="1000" dirty="0" smtClean="0"/>
          </a:p>
        </p:txBody>
      </p:sp>
    </p:spTree>
    <p:extLst>
      <p:ext uri="{BB962C8B-B14F-4D97-AF65-F5344CB8AC3E}">
        <p14:creationId xmlns:p14="http://schemas.microsoft.com/office/powerpoint/2010/main" val="86262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2927635C-61A9-4DD8-A659-F326D3130F0E}" type="slidenum">
              <a:rPr lang="en-US" altLang="zh-CN" sz="1200" baseline="0"/>
              <a:pPr/>
              <a:t>9</a:t>
            </a:fld>
            <a:endParaRPr lang="en-US" altLang="zh-CN" sz="1200" baseline="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z="1000" smtClean="0"/>
          </a:p>
          <a:p>
            <a:pPr eaLnBrk="1" hangingPunct="1">
              <a:lnSpc>
                <a:spcPct val="150000"/>
              </a:lnSpc>
            </a:pPr>
            <a:r>
              <a:rPr lang="zh-CN" altLang="en-US" sz="1000" smtClean="0"/>
              <a:t>程序可以不满足算法的性质</a:t>
            </a:r>
            <a:r>
              <a:rPr lang="en-US" altLang="zh-CN" sz="1000" smtClean="0"/>
              <a:t>(4)</a:t>
            </a:r>
            <a:r>
              <a:rPr lang="zh-CN" altLang="en-US" sz="1000" smtClean="0"/>
              <a:t>。</a:t>
            </a:r>
          </a:p>
          <a:p>
            <a:pPr eaLnBrk="1" hangingPunct="1">
              <a:lnSpc>
                <a:spcPct val="150000"/>
              </a:lnSpc>
            </a:pPr>
            <a:r>
              <a:rPr lang="zh-CN" altLang="en-US" sz="1000" smtClean="0"/>
              <a:t>例如操作系统，是一个在无限循环中执行的程序，因而不是一个算法。</a:t>
            </a:r>
          </a:p>
          <a:p>
            <a:pPr eaLnBrk="1" hangingPunct="1">
              <a:lnSpc>
                <a:spcPct val="150000"/>
              </a:lnSpc>
            </a:pPr>
            <a:r>
              <a:rPr lang="zh-CN" altLang="en-US" sz="1000" smtClean="0"/>
              <a:t>操作系统的各种任务可看成是单独的问题，每一个问题由操作系统中的一个子程序通过特定的算法来实现。该子程序得到输出结果后便终止。</a:t>
            </a:r>
          </a:p>
        </p:txBody>
      </p:sp>
    </p:spTree>
    <p:extLst>
      <p:ext uri="{BB962C8B-B14F-4D97-AF65-F5344CB8AC3E}">
        <p14:creationId xmlns:p14="http://schemas.microsoft.com/office/powerpoint/2010/main" val="55207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F7C40CA-15CD-4F41-B264-E5D548638B26}" type="slidenum">
              <a:rPr lang="en-US" altLang="zh-CN" sz="1200" baseline="0"/>
              <a:pPr/>
              <a:t>10</a:t>
            </a:fld>
            <a:endParaRPr lang="en-US" altLang="zh-CN" sz="1200" baseline="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值算法部分包括多项式与线性代数方程组，矩阵与非线性方程，插值、逼近及其应用，数字信号处理，小波变换等内容。非数值算法部分包括线性表、栈、队列和串，树，图，排序、查找与文件操作，并行算法等内容。</a:t>
            </a:r>
          </a:p>
        </p:txBody>
      </p:sp>
    </p:spTree>
    <p:extLst>
      <p:ext uri="{BB962C8B-B14F-4D97-AF65-F5344CB8AC3E}">
        <p14:creationId xmlns:p14="http://schemas.microsoft.com/office/powerpoint/2010/main" val="157286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C4EFBB4D-89C3-4065-9EA7-AB81B511F9C3}" type="slidenum">
              <a:rPr lang="en-US" altLang="zh-CN" sz="1200" baseline="0"/>
              <a:pPr/>
              <a:t>11</a:t>
            </a:fld>
            <a:endParaRPr lang="en-US" altLang="zh-CN" sz="1200" baseline="0"/>
          </a:p>
        </p:txBody>
      </p:sp>
      <p:sp>
        <p:nvSpPr>
          <p:cNvPr id="44035" name="Rectangle 1026"/>
          <p:cNvSpPr>
            <a:spLocks noGrp="1" noRot="1" noChangeAspect="1" noChangeArrowheads="1" noTextEdit="1"/>
          </p:cNvSpPr>
          <p:nvPr>
            <p:ph type="sldImg"/>
          </p:nvPr>
        </p:nvSpPr>
        <p:spPr>
          <a:solidFill>
            <a:srgbClr val="FFFFFF"/>
          </a:solidFill>
          <a:ln/>
        </p:spPr>
      </p:sp>
      <p:sp>
        <p:nvSpPr>
          <p:cNvPr id="44036"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lnSpc>
                <a:spcPct val="150000"/>
              </a:lnSpc>
            </a:pPr>
            <a:r>
              <a:rPr lang="zh-CN" altLang="en-US" sz="1000" smtClean="0"/>
              <a:t>程序是算法用某种程序设计语言的具体实现。</a:t>
            </a:r>
          </a:p>
          <a:p>
            <a:pPr eaLnBrk="1" hangingPunct="1">
              <a:lnSpc>
                <a:spcPct val="150000"/>
              </a:lnSpc>
            </a:pPr>
            <a:r>
              <a:rPr lang="zh-CN" altLang="en-US" sz="1000" smtClean="0"/>
              <a:t>程序可以不满足算法的性质</a:t>
            </a:r>
            <a:r>
              <a:rPr lang="en-US" altLang="zh-CN" sz="1000" smtClean="0"/>
              <a:t>(4)</a:t>
            </a:r>
            <a:r>
              <a:rPr lang="zh-CN" altLang="en-US" sz="1000" smtClean="0"/>
              <a:t>。</a:t>
            </a:r>
          </a:p>
        </p:txBody>
      </p:sp>
    </p:spTree>
    <p:extLst>
      <p:ext uri="{BB962C8B-B14F-4D97-AF65-F5344CB8AC3E}">
        <p14:creationId xmlns:p14="http://schemas.microsoft.com/office/powerpoint/2010/main" val="180065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1C167AD-D060-4D3A-BD9D-CB709232D9B6}" type="slidenum">
              <a:rPr lang="en-US" altLang="zh-CN" sz="1200" baseline="0"/>
              <a:pPr/>
              <a:t>12</a:t>
            </a:fld>
            <a:endParaRPr lang="en-US" altLang="zh-CN" sz="1200" baseline="0"/>
          </a:p>
        </p:txBody>
      </p:sp>
      <p:sp>
        <p:nvSpPr>
          <p:cNvPr id="45059" name="Rectangle 1026"/>
          <p:cNvSpPr>
            <a:spLocks noGrp="1" noRot="1" noChangeAspect="1" noChangeArrowheads="1" noTextEdit="1"/>
          </p:cNvSpPr>
          <p:nvPr>
            <p:ph type="sldImg"/>
          </p:nvPr>
        </p:nvSpPr>
        <p:spPr>
          <a:solidFill>
            <a:srgbClr val="FFFFFF"/>
          </a:solidFill>
          <a:ln/>
        </p:spPr>
      </p:sp>
      <p:sp>
        <p:nvSpPr>
          <p:cNvPr id="45060"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lnSpc>
                <a:spcPct val="150000"/>
              </a:lnSpc>
            </a:pPr>
            <a:r>
              <a:rPr lang="zh-CN" altLang="en-US" sz="1000" smtClean="0"/>
              <a:t>程序是算法用某种程序设计语言的具体实现。</a:t>
            </a:r>
          </a:p>
          <a:p>
            <a:pPr eaLnBrk="1" hangingPunct="1">
              <a:lnSpc>
                <a:spcPct val="150000"/>
              </a:lnSpc>
            </a:pPr>
            <a:r>
              <a:rPr lang="zh-CN" altLang="en-US" sz="1000" smtClean="0"/>
              <a:t>程序可以不满足算法的性质</a:t>
            </a:r>
            <a:r>
              <a:rPr lang="en-US" altLang="zh-CN" sz="1000" smtClean="0"/>
              <a:t>(4)</a:t>
            </a:r>
            <a:r>
              <a:rPr lang="zh-CN" altLang="en-US" sz="1000" smtClean="0"/>
              <a:t>。</a:t>
            </a:r>
          </a:p>
        </p:txBody>
      </p:sp>
    </p:spTree>
    <p:extLst>
      <p:ext uri="{BB962C8B-B14F-4D97-AF65-F5344CB8AC3E}">
        <p14:creationId xmlns:p14="http://schemas.microsoft.com/office/powerpoint/2010/main" val="73849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AAC8E04-BE61-4C57-959C-A4451E6C78F1}" type="slidenum">
              <a:rPr lang="en-US" altLang="zh-CN" sz="1200" baseline="0"/>
              <a:pPr/>
              <a:t>13</a:t>
            </a:fld>
            <a:endParaRPr lang="en-US" altLang="zh-CN" sz="1200" baseline="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1000" dirty="0" smtClean="0"/>
              <a:t>程序是算法用某种程序设计语言的具体实现。</a:t>
            </a:r>
          </a:p>
          <a:p>
            <a:pPr eaLnBrk="1" hangingPunct="1">
              <a:lnSpc>
                <a:spcPct val="150000"/>
              </a:lnSpc>
            </a:pPr>
            <a:r>
              <a:rPr lang="zh-CN" altLang="en-US" sz="1000" dirty="0" smtClean="0"/>
              <a:t>程序可以不满足算法的性质</a:t>
            </a:r>
            <a:r>
              <a:rPr lang="en-US" altLang="zh-CN" sz="1000" dirty="0" smtClean="0"/>
              <a:t>(4)</a:t>
            </a:r>
            <a:r>
              <a:rPr lang="zh-CN" altLang="en-US" sz="1000" dirty="0" smtClean="0"/>
              <a:t>。</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顺序存储方法它是把逻辑上相邻的结点存储在物理位置相邻的存储单元里，结点间的逻辑关系由存储单元的邻接关系来体现，由此得到的存储表示称为顺序存储结构。顺序存储结构是一种最基本的存储表示方法，通常借助于程序设计语言中的数组来实现。</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链接存储方法它不要求逻辑上相邻的结点在物理位置上亦相邻，结点间的逻辑关系是由附加的指针字段表示的。由此得到的存储表示称为链式存储结构，链式存储结构通常借助于程序设计语言中的指针类型来实现。</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除建立存储结点信息外，还建立附加的索引表来标识结点的地址。索引表由若干索引项组成。如果每个节点在索引表中都有一个索引项，则该索引表就被称为稠密索引。若一组节点在索引表中只对应于一个索引项，则该索引表就成为稀疏索引。索引项的一般形式一般是关键字、地址。在搜索引擎中，需要按某些关键字的值来查找记录，为此可以按关键字建立索引，这种索引就叫做倒排索引，带有倒排索引的文件就叫做倒排索引文件，又称为倒排文件。倒排文件可以实现快速检索，这种索引存储方法是目前搜索引擎最常用的存储方法。</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散列存储，又称</a:t>
            </a:r>
            <a:r>
              <a:rPr lang="en-US" altLang="zh-CN" sz="1000" dirty="0" smtClean="0"/>
              <a:t>hash</a:t>
            </a:r>
            <a:r>
              <a:rPr lang="zh-CN" altLang="en-US" sz="1000" dirty="0" smtClean="0"/>
              <a:t>存储，是一种力图将数据元素的存储位置与关键码之间建立确定对应关系的查找技术。</a:t>
            </a:r>
          </a:p>
          <a:p>
            <a:r>
              <a:rPr kumimoji="1" lang="zh-CN" altLang="en-US" sz="1200" kern="1200" dirty="0" smtClean="0">
                <a:solidFill>
                  <a:schemeClr val="tx1"/>
                </a:solidFill>
                <a:latin typeface="Times New Roman" pitchFamily="18" charset="0"/>
                <a:ea typeface="宋体" pitchFamily="2" charset="-122"/>
                <a:cs typeface="+mn-cs"/>
              </a:rPr>
              <a:t>散列法存储的基本思想是：由节点的关键码值决定节点的存储地址。散列技术除了可以用于查找外，还可以用于存储。</a:t>
            </a:r>
          </a:p>
          <a:p>
            <a:r>
              <a:rPr kumimoji="1" lang="zh-CN" altLang="en-US" sz="1200" kern="1200" dirty="0" smtClean="0">
                <a:solidFill>
                  <a:schemeClr val="tx1"/>
                </a:solidFill>
                <a:latin typeface="Times New Roman" pitchFamily="18" charset="0"/>
                <a:ea typeface="宋体" pitchFamily="2" charset="-122"/>
                <a:cs typeface="+mn-cs"/>
              </a:rPr>
              <a:t>特点</a:t>
            </a:r>
            <a:endParaRPr kumimoji="1" lang="zh-CN" altLang="en-US" sz="1200" kern="1200" dirty="0" smtClean="0">
              <a:solidFill>
                <a:schemeClr val="tx1"/>
              </a:solidFill>
              <a:latin typeface="Times New Roman" pitchFamily="18" charset="0"/>
              <a:ea typeface="宋体" pitchFamily="2" charset="-122"/>
              <a:cs typeface="+mn-cs"/>
              <a:hlinkClick r:id="rId3"/>
            </a:endParaRPr>
          </a:p>
          <a:p>
            <a:r>
              <a:rPr kumimoji="1" lang="zh-CN" altLang="en-US" sz="1200" kern="1200" dirty="0" smtClean="0">
                <a:solidFill>
                  <a:schemeClr val="tx1"/>
                </a:solidFill>
                <a:latin typeface="Times New Roman" pitchFamily="18" charset="0"/>
                <a:ea typeface="宋体" pitchFamily="2" charset="-122"/>
                <a:cs typeface="+mn-cs"/>
              </a:rPr>
              <a:t>散列是数组存储方式的一种发展，相比数组，散列的数据访问速度要高于数组，因为可以依据存储数据的部分内容找到数据在数组中的存储位置，进而能够快速实现数据的访问，理想的散列访问速度是非常迅速的，而不像在数组中的遍历过程，采用存储数组中内容的部分元素作为映射函数的输入，映射函数的输出就是存储数据的位置，这样的访问速度就省去了遍历数组的实现，因此时间复杂度可以认为为</a:t>
            </a:r>
            <a:r>
              <a:rPr kumimoji="1" lang="en-US" altLang="zh-CN" sz="1200" kern="1200" dirty="0" smtClean="0">
                <a:solidFill>
                  <a:schemeClr val="tx1"/>
                </a:solidFill>
                <a:latin typeface="Times New Roman" pitchFamily="18" charset="0"/>
                <a:ea typeface="宋体" pitchFamily="2" charset="-122"/>
                <a:cs typeface="+mn-cs"/>
              </a:rPr>
              <a:t>O(1)</a:t>
            </a:r>
            <a:r>
              <a:rPr kumimoji="1" lang="zh-CN" altLang="en-US" sz="1200" kern="1200" dirty="0" smtClean="0">
                <a:solidFill>
                  <a:schemeClr val="tx1"/>
                </a:solidFill>
                <a:latin typeface="Times New Roman" pitchFamily="18" charset="0"/>
                <a:ea typeface="宋体" pitchFamily="2" charset="-122"/>
                <a:cs typeface="+mn-cs"/>
              </a:rPr>
              <a:t>，而数组遍历的时间复杂度为</a:t>
            </a:r>
            <a:r>
              <a:rPr kumimoji="1" lang="en-US" altLang="zh-CN" sz="1200" kern="1200" dirty="0" smtClean="0">
                <a:solidFill>
                  <a:schemeClr val="tx1"/>
                </a:solidFill>
                <a:latin typeface="Times New Roman" pitchFamily="18" charset="0"/>
                <a:ea typeface="宋体" pitchFamily="2" charset="-122"/>
                <a:cs typeface="+mn-cs"/>
              </a:rPr>
              <a:t>O(n)</a:t>
            </a:r>
            <a:r>
              <a:rPr kumimoji="1" lang="zh-CN" altLang="en-US" sz="1200" kern="1200" dirty="0" smtClean="0">
                <a:solidFill>
                  <a:schemeClr val="tx1"/>
                </a:solidFill>
                <a:latin typeface="Times New Roman" pitchFamily="18" charset="0"/>
                <a:ea typeface="宋体" pitchFamily="2" charset="-122"/>
                <a:cs typeface="+mn-cs"/>
              </a:rPr>
              <a:t>。</a:t>
            </a:r>
            <a:endParaRPr lang="zh-CN" altLang="en-US" sz="1000" dirty="0" smtClean="0"/>
          </a:p>
          <a:p>
            <a:pPr marL="0" marR="0" indent="0" algn="l" defTabSz="914400" rtl="0" eaLnBrk="1" fontAlgn="base" latinLnBrk="0" hangingPunct="1">
              <a:lnSpc>
                <a:spcPct val="150000"/>
              </a:lnSpc>
              <a:spcBef>
                <a:spcPct val="30000"/>
              </a:spcBef>
              <a:spcAft>
                <a:spcPct val="0"/>
              </a:spcAft>
              <a:buClrTx/>
              <a:buSzTx/>
              <a:buFontTx/>
              <a:buNone/>
              <a:tabLst/>
              <a:defRPr/>
            </a:pPr>
            <a:endParaRPr lang="zh-CN" altLang="en-US" sz="1000" dirty="0" smtClean="0"/>
          </a:p>
          <a:p>
            <a:pPr eaLnBrk="1" hangingPunct="1"/>
            <a:endParaRPr lang="en-US" altLang="zh-CN" dirty="0" smtClean="0"/>
          </a:p>
        </p:txBody>
      </p:sp>
    </p:spTree>
    <p:extLst>
      <p:ext uri="{BB962C8B-B14F-4D97-AF65-F5344CB8AC3E}">
        <p14:creationId xmlns:p14="http://schemas.microsoft.com/office/powerpoint/2010/main" val="164061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15</a:t>
            </a:fld>
            <a:endParaRPr lang="en-US" altLang="zh-CN"/>
          </a:p>
        </p:txBody>
      </p:sp>
    </p:spTree>
    <p:extLst>
      <p:ext uri="{BB962C8B-B14F-4D97-AF65-F5344CB8AC3E}">
        <p14:creationId xmlns:p14="http://schemas.microsoft.com/office/powerpoint/2010/main" val="305355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D504540-986D-4F8C-9524-D7344DF8252C}" type="datetime1">
              <a:rPr lang="zh-CN" altLang="en-US"/>
              <a:pPr>
                <a:defRPr/>
              </a:pPr>
              <a:t>2018/11/2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58080B-5101-4C05-9066-19BAC837B696}" type="slidenum">
              <a:rPr lang="en-US" altLang="zh-CN"/>
              <a:pPr/>
              <a:t>‹#›</a:t>
            </a:fld>
            <a:endParaRPr lang="en-US" altLang="zh-CN"/>
          </a:p>
        </p:txBody>
      </p:sp>
    </p:spTree>
    <p:extLst>
      <p:ext uri="{BB962C8B-B14F-4D97-AF65-F5344CB8AC3E}">
        <p14:creationId xmlns:p14="http://schemas.microsoft.com/office/powerpoint/2010/main" val="1720223467"/>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3BC89F1-5B6A-4DCF-83F0-0B360CD45EC4}" type="datetime1">
              <a:rPr lang="zh-CN" altLang="en-US"/>
              <a:pPr>
                <a:defRPr/>
              </a:pPr>
              <a:t>2018/11/2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3A7E761-043A-4655-9008-EB9042F755CE}" type="slidenum">
              <a:rPr lang="en-US" altLang="zh-CN"/>
              <a:pPr/>
              <a:t>‹#›</a:t>
            </a:fld>
            <a:endParaRPr lang="en-US" altLang="zh-CN"/>
          </a:p>
        </p:txBody>
      </p:sp>
    </p:spTree>
    <p:extLst>
      <p:ext uri="{BB962C8B-B14F-4D97-AF65-F5344CB8AC3E}">
        <p14:creationId xmlns:p14="http://schemas.microsoft.com/office/powerpoint/2010/main" val="1754648514"/>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6253D69-A96C-4D53-8803-101E7A38E5F6}" type="datetime1">
              <a:rPr lang="zh-CN" altLang="en-US"/>
              <a:pPr>
                <a:defRPr/>
              </a:pPr>
              <a:t>2018/11/2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3322372-32E8-47B0-869B-A345DCDBDDD3}" type="slidenum">
              <a:rPr lang="en-US" altLang="zh-CN"/>
              <a:pPr/>
              <a:t>‹#›</a:t>
            </a:fld>
            <a:endParaRPr lang="en-US" altLang="zh-CN"/>
          </a:p>
        </p:txBody>
      </p:sp>
    </p:spTree>
    <p:extLst>
      <p:ext uri="{BB962C8B-B14F-4D97-AF65-F5344CB8AC3E}">
        <p14:creationId xmlns:p14="http://schemas.microsoft.com/office/powerpoint/2010/main" val="714118517"/>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D4EFC21-D1BE-456A-AA60-EE8365275A82}" type="datetime1">
              <a:rPr lang="zh-CN" altLang="en-US"/>
              <a:pPr>
                <a:defRPr/>
              </a:pPr>
              <a:t>2018/11/2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478BB8B-2DF1-4D2B-AF9A-9ABA96AD63B0}" type="slidenum">
              <a:rPr lang="en-US" altLang="zh-CN"/>
              <a:pPr/>
              <a:t>‹#›</a:t>
            </a:fld>
            <a:endParaRPr lang="en-US" altLang="zh-CN"/>
          </a:p>
        </p:txBody>
      </p:sp>
    </p:spTree>
    <p:extLst>
      <p:ext uri="{BB962C8B-B14F-4D97-AF65-F5344CB8AC3E}">
        <p14:creationId xmlns:p14="http://schemas.microsoft.com/office/powerpoint/2010/main" val="1962251489"/>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57F54BD-699E-4802-9133-649E1FF05E48}" type="datetime1">
              <a:rPr lang="zh-CN" altLang="en-US"/>
              <a:pPr>
                <a:defRPr/>
              </a:pPr>
              <a:t>2018/11/2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F3283EC-06DC-4C72-9EEF-4C62C483C149}" type="slidenum">
              <a:rPr lang="en-US" altLang="zh-CN"/>
              <a:pPr/>
              <a:t>‹#›</a:t>
            </a:fld>
            <a:endParaRPr lang="en-US" altLang="zh-CN"/>
          </a:p>
        </p:txBody>
      </p:sp>
    </p:spTree>
    <p:extLst>
      <p:ext uri="{BB962C8B-B14F-4D97-AF65-F5344CB8AC3E}">
        <p14:creationId xmlns:p14="http://schemas.microsoft.com/office/powerpoint/2010/main" val="2656559063"/>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5C52771-7AB8-4B34-AC6A-9899B7B4AC67}" type="datetime1">
              <a:rPr lang="zh-CN" altLang="en-US"/>
              <a:pPr>
                <a:defRPr/>
              </a:pPr>
              <a:t>2018/11/2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689330A-D077-4422-9F45-7D03496CE509}" type="slidenum">
              <a:rPr lang="en-US" altLang="zh-CN"/>
              <a:pPr/>
              <a:t>‹#›</a:t>
            </a:fld>
            <a:endParaRPr lang="en-US" altLang="zh-CN"/>
          </a:p>
        </p:txBody>
      </p:sp>
    </p:spTree>
    <p:extLst>
      <p:ext uri="{BB962C8B-B14F-4D97-AF65-F5344CB8AC3E}">
        <p14:creationId xmlns:p14="http://schemas.microsoft.com/office/powerpoint/2010/main" val="87377875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1E22B75-C22A-4257-869F-DFE540CA14EC}" type="datetime1">
              <a:rPr lang="zh-CN" altLang="en-US"/>
              <a:pPr>
                <a:defRPr/>
              </a:pPr>
              <a:t>2018/11/2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860C8626-F5EB-4EA4-95F0-6C1F3797A1D4}" type="slidenum">
              <a:rPr lang="en-US" altLang="zh-CN"/>
              <a:pPr/>
              <a:t>‹#›</a:t>
            </a:fld>
            <a:endParaRPr lang="en-US" altLang="zh-CN"/>
          </a:p>
        </p:txBody>
      </p:sp>
    </p:spTree>
    <p:extLst>
      <p:ext uri="{BB962C8B-B14F-4D97-AF65-F5344CB8AC3E}">
        <p14:creationId xmlns:p14="http://schemas.microsoft.com/office/powerpoint/2010/main" val="228083214"/>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99B412E-05AD-42AC-B8EF-7DC0D025C2C3}" type="datetime1">
              <a:rPr lang="zh-CN" altLang="en-US"/>
              <a:pPr>
                <a:defRPr/>
              </a:pPr>
              <a:t>2018/11/2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55E3169-5B85-4245-885C-C9437D93BFD0}" type="slidenum">
              <a:rPr lang="en-US" altLang="zh-CN"/>
              <a:pPr/>
              <a:t>‹#›</a:t>
            </a:fld>
            <a:endParaRPr lang="en-US" altLang="zh-CN"/>
          </a:p>
        </p:txBody>
      </p:sp>
    </p:spTree>
    <p:extLst>
      <p:ext uri="{BB962C8B-B14F-4D97-AF65-F5344CB8AC3E}">
        <p14:creationId xmlns:p14="http://schemas.microsoft.com/office/powerpoint/2010/main" val="1533924397"/>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STATBAR"/>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0" y="381000"/>
            <a:ext cx="64182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dt" sz="half" idx="10"/>
          </p:nvPr>
        </p:nvSpPr>
        <p:spPr/>
        <p:txBody>
          <a:bodyPr/>
          <a:lstStyle>
            <a:lvl1pPr>
              <a:defRPr/>
            </a:lvl1pPr>
          </a:lstStyle>
          <a:p>
            <a:pPr>
              <a:defRPr/>
            </a:pPr>
            <a:fld id="{C3CD277A-2700-4DCA-A510-C9308739BFC6}" type="datetime1">
              <a:rPr lang="zh-CN" altLang="en-US"/>
              <a:pPr>
                <a:defRPr/>
              </a:pPr>
              <a:t>2018/11/2</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23455C1-FC6D-4326-AD7C-BF14C3EB7651}" type="slidenum">
              <a:rPr lang="en-US" altLang="zh-CN"/>
              <a:pPr/>
              <a:t>‹#›</a:t>
            </a:fld>
            <a:endParaRPr lang="en-US" altLang="zh-CN"/>
          </a:p>
        </p:txBody>
      </p:sp>
    </p:spTree>
    <p:extLst>
      <p:ext uri="{BB962C8B-B14F-4D97-AF65-F5344CB8AC3E}">
        <p14:creationId xmlns:p14="http://schemas.microsoft.com/office/powerpoint/2010/main" val="4049631092"/>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4"/>
          <p:cNvSpPr>
            <a:spLocks noGrp="1" noChangeArrowheads="1"/>
          </p:cNvSpPr>
          <p:nvPr>
            <p:ph type="dt" sz="half" idx="10"/>
          </p:nvPr>
        </p:nvSpPr>
        <p:spPr>
          <a:xfrm>
            <a:off x="684213" y="6454775"/>
            <a:ext cx="1905000" cy="311150"/>
          </a:xfrm>
        </p:spPr>
        <p:txBody>
          <a:bodyPr/>
          <a:lstStyle>
            <a:lvl1pPr>
              <a:defRPr/>
            </a:lvl1pPr>
          </a:lstStyle>
          <a:p>
            <a:pPr>
              <a:defRPr/>
            </a:pPr>
            <a:fld id="{0B7D571E-F53F-4655-8AB8-936403EF7258}" type="datetime1">
              <a:rPr lang="zh-CN" altLang="en-US"/>
              <a:pPr>
                <a:defRPr/>
              </a:pPr>
              <a:t>2018/11/2</a:t>
            </a:fld>
            <a:endParaRPr lang="en-US" altLang="zh-CN" dirty="0"/>
          </a:p>
        </p:txBody>
      </p:sp>
      <p:sp>
        <p:nvSpPr>
          <p:cNvPr id="7" name="Rectangle 5"/>
          <p:cNvSpPr>
            <a:spLocks noGrp="1" noChangeArrowheads="1"/>
          </p:cNvSpPr>
          <p:nvPr>
            <p:ph type="ftr" sz="quarter" idx="11"/>
          </p:nvPr>
        </p:nvSpPr>
        <p:spPr>
          <a:xfrm>
            <a:off x="3124200" y="6469063"/>
            <a:ext cx="2895600" cy="282575"/>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453188"/>
            <a:ext cx="1905000" cy="252412"/>
          </a:xfrm>
        </p:spPr>
        <p:txBody>
          <a:bodyPr/>
          <a:lstStyle>
            <a:lvl1pPr>
              <a:defRPr/>
            </a:lvl1pPr>
          </a:lstStyle>
          <a:p>
            <a:fld id="{6C83352A-F8F3-49B0-B9C8-8A8E696A0E63}" type="slidenum">
              <a:rPr lang="en-US" altLang="zh-CN"/>
              <a:pPr/>
              <a:t>‹#›</a:t>
            </a:fld>
            <a:endParaRPr lang="en-US" altLang="zh-CN"/>
          </a:p>
        </p:txBody>
      </p:sp>
    </p:spTree>
    <p:extLst>
      <p:ext uri="{BB962C8B-B14F-4D97-AF65-F5344CB8AC3E}">
        <p14:creationId xmlns:p14="http://schemas.microsoft.com/office/powerpoint/2010/main" val="231390612"/>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8F09A34-B792-4A0C-AB36-CB989BDEA67B}" type="datetime1">
              <a:rPr lang="zh-CN" altLang="en-US"/>
              <a:pPr>
                <a:defRPr/>
              </a:pPr>
              <a:t>2018/11/2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E3E7681-B91C-4211-8611-6C3CC9F9593E}" type="slidenum">
              <a:rPr lang="en-US" altLang="zh-CN"/>
              <a:pPr/>
              <a:t>‹#›</a:t>
            </a:fld>
            <a:endParaRPr lang="en-US" altLang="zh-CN"/>
          </a:p>
        </p:txBody>
      </p:sp>
    </p:spTree>
    <p:extLst>
      <p:ext uri="{BB962C8B-B14F-4D97-AF65-F5344CB8AC3E}">
        <p14:creationId xmlns:p14="http://schemas.microsoft.com/office/powerpoint/2010/main" val="379936219"/>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fontAlgn="base" hangingPunct="1">
              <a:lnSpc>
                <a:spcPct val="100000"/>
              </a:lnSpc>
              <a:spcBef>
                <a:spcPct val="50000"/>
              </a:spcBef>
              <a:defRPr sz="1400" baseline="0"/>
            </a:lvl1pPr>
          </a:lstStyle>
          <a:p>
            <a:pPr>
              <a:defRPr/>
            </a:pPr>
            <a:fld id="{3DE0B69A-E922-4DEC-BA22-6C8ABFE0606E}" type="datetime1">
              <a:rPr lang="zh-CN" altLang="en-US"/>
              <a:pPr>
                <a:defRPr/>
              </a:pPr>
              <a:t>2018/11/2</a:t>
            </a:fld>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baseline="0"/>
            </a:lvl1pPr>
          </a:lstStyle>
          <a:p>
            <a:pPr>
              <a:defRPr/>
            </a:pP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50000"/>
              </a:spcBef>
              <a:defRPr sz="1400" baseline="0"/>
            </a:lvl1pPr>
          </a:lstStyle>
          <a:p>
            <a:fld id="{5F12970F-1AA4-4198-BC40-7D3FD979221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11" r:id="rId7"/>
    <p:sldLayoutId id="2147483712" r:id="rId8"/>
    <p:sldLayoutId id="2147483708" r:id="rId9"/>
    <p:sldLayoutId id="2147483709" r:id="rId10"/>
    <p:sldLayoutId id="2147483710" r:id="rId11"/>
  </p:sldLayoutIdLst>
  <p:transition>
    <p:pull dir="rd"/>
  </p:transition>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3200">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3200">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3200">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3200">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800000"/>
          </a:solidFill>
          <a:latin typeface="+mn-lt"/>
          <a:ea typeface="宋体" pitchFamily="2" charset="-122"/>
        </a:defRPr>
      </a:lvl2pPr>
      <a:lvl3pPr marL="1143000" indent="-228600" algn="l" rtl="0" eaLnBrk="0" fontAlgn="base" hangingPunct="0">
        <a:spcBef>
          <a:spcPct val="20000"/>
        </a:spcBef>
        <a:spcAft>
          <a:spcPct val="0"/>
        </a:spcAft>
        <a:buChar char="•"/>
        <a:defRPr kumimoji="1" sz="2400" b="1">
          <a:solidFill>
            <a:schemeClr val="accent2"/>
          </a:solidFill>
          <a:latin typeface="+mn-lt"/>
          <a:ea typeface="+mj-ea"/>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5" Type="http://schemas.openxmlformats.org/officeDocument/2006/relationships/image" Target="../media/image8.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9" Type="http://schemas.openxmlformats.org/officeDocument/2006/relationships/image" Target="../media/image11.emf"/><Relationship Id="rId20" Type="http://schemas.openxmlformats.org/officeDocument/2006/relationships/oleObject" Target="../embeddings/oleObject10.bin"/><Relationship Id="rId21" Type="http://schemas.openxmlformats.org/officeDocument/2006/relationships/image" Target="../media/image17.emf"/><Relationship Id="rId22" Type="http://schemas.openxmlformats.org/officeDocument/2006/relationships/oleObject" Target="../embeddings/oleObject11.bin"/><Relationship Id="rId23" Type="http://schemas.openxmlformats.org/officeDocument/2006/relationships/image" Target="../media/image18.emf"/><Relationship Id="rId24" Type="http://schemas.openxmlformats.org/officeDocument/2006/relationships/oleObject" Target="../embeddings/oleObject12.bin"/><Relationship Id="rId25" Type="http://schemas.openxmlformats.org/officeDocument/2006/relationships/image" Target="../media/image19.emf"/><Relationship Id="rId26" Type="http://schemas.openxmlformats.org/officeDocument/2006/relationships/oleObject" Target="../embeddings/oleObject13.bin"/><Relationship Id="rId27" Type="http://schemas.openxmlformats.org/officeDocument/2006/relationships/image" Target="../media/image20.emf"/><Relationship Id="rId28" Type="http://schemas.openxmlformats.org/officeDocument/2006/relationships/oleObject" Target="../embeddings/oleObject14.bin"/><Relationship Id="rId29" Type="http://schemas.openxmlformats.org/officeDocument/2006/relationships/image" Target="../media/image21.emf"/><Relationship Id="rId30" Type="http://schemas.openxmlformats.org/officeDocument/2006/relationships/oleObject" Target="../embeddings/oleObject15.bin"/><Relationship Id="rId31" Type="http://schemas.openxmlformats.org/officeDocument/2006/relationships/image" Target="../media/image22.emf"/><Relationship Id="rId10" Type="http://schemas.openxmlformats.org/officeDocument/2006/relationships/oleObject" Target="../embeddings/oleObject5.bin"/><Relationship Id="rId11" Type="http://schemas.openxmlformats.org/officeDocument/2006/relationships/image" Target="../media/image12.emf"/><Relationship Id="rId12" Type="http://schemas.openxmlformats.org/officeDocument/2006/relationships/oleObject" Target="../embeddings/oleObject6.bin"/><Relationship Id="rId13" Type="http://schemas.openxmlformats.org/officeDocument/2006/relationships/image" Target="../media/image13.emf"/><Relationship Id="rId14" Type="http://schemas.openxmlformats.org/officeDocument/2006/relationships/oleObject" Target="../embeddings/oleObject7.bin"/><Relationship Id="rId15" Type="http://schemas.openxmlformats.org/officeDocument/2006/relationships/image" Target="../media/image14.emf"/><Relationship Id="rId16" Type="http://schemas.openxmlformats.org/officeDocument/2006/relationships/oleObject" Target="../embeddings/oleObject8.bin"/><Relationship Id="rId17" Type="http://schemas.openxmlformats.org/officeDocument/2006/relationships/image" Target="../media/image15.emf"/><Relationship Id="rId18" Type="http://schemas.openxmlformats.org/officeDocument/2006/relationships/oleObject" Target="../embeddings/oleObject9.bin"/><Relationship Id="rId19"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9.emf"/><Relationship Id="rId6" Type="http://schemas.openxmlformats.org/officeDocument/2006/relationships/oleObject" Target="../embeddings/oleObject3.bin"/><Relationship Id="rId7" Type="http://schemas.openxmlformats.org/officeDocument/2006/relationships/image" Target="../media/image10.emf"/><Relationship Id="rId8"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eg"/><Relationship Id="rId3"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20.bin"/><Relationship Id="rId12" Type="http://schemas.openxmlformats.org/officeDocument/2006/relationships/image" Target="../media/image28.emf"/><Relationship Id="rId13" Type="http://schemas.openxmlformats.org/officeDocument/2006/relationships/oleObject" Target="../embeddings/oleObject21.bin"/><Relationship Id="rId14" Type="http://schemas.openxmlformats.org/officeDocument/2006/relationships/image" Target="../media/image29.emf"/><Relationship Id="rId15" Type="http://schemas.openxmlformats.org/officeDocument/2006/relationships/oleObject" Target="../embeddings/oleObject22.bin"/><Relationship Id="rId16" Type="http://schemas.openxmlformats.org/officeDocument/2006/relationships/oleObject" Target="../embeddings/oleObject23.bin"/><Relationship Id="rId17" Type="http://schemas.openxmlformats.org/officeDocument/2006/relationships/image" Target="../media/image30.emf"/><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oleObject" Target="../embeddings/oleObject16.bin"/><Relationship Id="rId4" Type="http://schemas.openxmlformats.org/officeDocument/2006/relationships/image" Target="../media/image25.wmf"/><Relationship Id="rId5" Type="http://schemas.openxmlformats.org/officeDocument/2006/relationships/oleObject" Target="../embeddings/oleObject17.bin"/><Relationship Id="rId6" Type="http://schemas.openxmlformats.org/officeDocument/2006/relationships/image" Target="../media/image26.emf"/><Relationship Id="rId7" Type="http://schemas.openxmlformats.org/officeDocument/2006/relationships/oleObject" Target="../embeddings/oleObject18.bin"/><Relationship Id="rId8" Type="http://schemas.openxmlformats.org/officeDocument/2006/relationships/image" Target="../media/image27.wmf"/><Relationship Id="rId9" Type="http://schemas.openxmlformats.org/officeDocument/2006/relationships/image" Target="../media/image8.jpeg"/><Relationship Id="rId10"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4" Type="http://schemas.openxmlformats.org/officeDocument/2006/relationships/image" Target="../media/image3.jpeg"/><Relationship Id="rId5" Type="http://schemas.openxmlformats.org/officeDocument/2006/relationships/slide" Target="slide11.xml"/><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31.wmf"/><Relationship Id="rId5" Type="http://schemas.openxmlformats.org/officeDocument/2006/relationships/oleObject" Target="../embeddings/oleObject25.bin"/><Relationship Id="rId6" Type="http://schemas.openxmlformats.org/officeDocument/2006/relationships/image" Target="../media/image32.wmf"/><Relationship Id="rId7" Type="http://schemas.openxmlformats.org/officeDocument/2006/relationships/oleObject" Target="../embeddings/oleObject26.bin"/><Relationship Id="rId8" Type="http://schemas.openxmlformats.org/officeDocument/2006/relationships/image" Target="../media/image33.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eg"/><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8.xml.rels><?xml version="1.0" encoding="UTF-8" standalone="yes"?>
<Relationships xmlns="http://schemas.openxmlformats.org/package/2006/relationships"><Relationship Id="rId11" Type="http://schemas.openxmlformats.org/officeDocument/2006/relationships/oleObject" Target="../embeddings/oleObject34.bin"/><Relationship Id="rId12" Type="http://schemas.openxmlformats.org/officeDocument/2006/relationships/slide" Target="slide16.xml"/><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39.wmf"/><Relationship Id="rId5" Type="http://schemas.openxmlformats.org/officeDocument/2006/relationships/oleObject" Target="../embeddings/oleObject28.bin"/><Relationship Id="rId6" Type="http://schemas.openxmlformats.org/officeDocument/2006/relationships/oleObject" Target="../embeddings/oleObject29.bin"/><Relationship Id="rId7" Type="http://schemas.openxmlformats.org/officeDocument/2006/relationships/oleObject" Target="../embeddings/oleObject30.bin"/><Relationship Id="rId8" Type="http://schemas.openxmlformats.org/officeDocument/2006/relationships/oleObject" Target="../embeddings/oleObject31.bin"/><Relationship Id="rId9" Type="http://schemas.openxmlformats.org/officeDocument/2006/relationships/oleObject" Target="../embeddings/oleObject32.bin"/><Relationship Id="rId10" Type="http://schemas.openxmlformats.org/officeDocument/2006/relationships/oleObject" Target="../embeddings/oleObject3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eg"/><Relationship Id="rId3"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3.jpeg"/><Relationship Id="rId5" Type="http://schemas.openxmlformats.org/officeDocument/2006/relationships/image" Target="../media/image24.jpeg"/><Relationship Id="rId6" Type="http://schemas.openxmlformats.org/officeDocument/2006/relationships/oleObject" Target="../embeddings/oleObject35.bin"/><Relationship Id="rId7" Type="http://schemas.openxmlformats.org/officeDocument/2006/relationships/image" Target="../media/image40.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39.wmf"/><Relationship Id="rId5" Type="http://schemas.openxmlformats.org/officeDocument/2006/relationships/oleObject" Target="../embeddings/oleObject37.bin"/><Relationship Id="rId6" Type="http://schemas.openxmlformats.org/officeDocument/2006/relationships/oleObject" Target="../embeddings/oleObject38.bin"/><Relationship Id="rId7" Type="http://schemas.openxmlformats.org/officeDocument/2006/relationships/oleObject" Target="../embeddings/oleObject39.bin"/><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41.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42.wmf"/><Relationship Id="rId5" Type="http://schemas.openxmlformats.org/officeDocument/2006/relationships/oleObject" Target="../embeddings/oleObject42.bin"/><Relationship Id="rId6" Type="http://schemas.openxmlformats.org/officeDocument/2006/relationships/image" Target="../media/image43.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4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1" Type="http://schemas.openxmlformats.org/officeDocument/2006/relationships/oleObject" Target="../embeddings/oleObject48.bin"/><Relationship Id="rId12" Type="http://schemas.openxmlformats.org/officeDocument/2006/relationships/image" Target="../media/image49.wmf"/><Relationship Id="rId13" Type="http://schemas.openxmlformats.org/officeDocument/2006/relationships/oleObject" Target="../embeddings/oleObject49.bin"/><Relationship Id="rId14" Type="http://schemas.openxmlformats.org/officeDocument/2006/relationships/image" Target="../media/image50.w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44.bin"/><Relationship Id="rId4" Type="http://schemas.openxmlformats.org/officeDocument/2006/relationships/image" Target="../media/image45.wmf"/><Relationship Id="rId5" Type="http://schemas.openxmlformats.org/officeDocument/2006/relationships/oleObject" Target="../embeddings/oleObject45.bin"/><Relationship Id="rId6" Type="http://schemas.openxmlformats.org/officeDocument/2006/relationships/image" Target="../media/image46.wmf"/><Relationship Id="rId7" Type="http://schemas.openxmlformats.org/officeDocument/2006/relationships/oleObject" Target="../embeddings/oleObject46.bin"/><Relationship Id="rId8" Type="http://schemas.openxmlformats.org/officeDocument/2006/relationships/image" Target="../media/image47.wmf"/><Relationship Id="rId9" Type="http://schemas.openxmlformats.org/officeDocument/2006/relationships/oleObject" Target="../embeddings/oleObject47.bin"/><Relationship Id="rId10" Type="http://schemas.openxmlformats.org/officeDocument/2006/relationships/image" Target="../media/image4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51.wmf"/><Relationship Id="rId5" Type="http://schemas.openxmlformats.org/officeDocument/2006/relationships/oleObject" Target="../embeddings/oleObject51.bin"/><Relationship Id="rId6" Type="http://schemas.openxmlformats.org/officeDocument/2006/relationships/image" Target="../media/image52.wmf"/><Relationship Id="rId7" Type="http://schemas.openxmlformats.org/officeDocument/2006/relationships/oleObject" Target="../embeddings/oleObject52.bin"/><Relationship Id="rId8" Type="http://schemas.openxmlformats.org/officeDocument/2006/relationships/image" Target="../media/image53.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3.bin"/><Relationship Id="rId4" Type="http://schemas.openxmlformats.org/officeDocument/2006/relationships/image" Target="../media/image54.wmf"/><Relationship Id="rId5" Type="http://schemas.openxmlformats.org/officeDocument/2006/relationships/oleObject" Target="../embeddings/oleObject54.bin"/><Relationship Id="rId6" Type="http://schemas.openxmlformats.org/officeDocument/2006/relationships/image" Target="../media/image55.wmf"/><Relationship Id="rId7" Type="http://schemas.openxmlformats.org/officeDocument/2006/relationships/oleObject" Target="../embeddings/oleObject55.bin"/><Relationship Id="rId8" Type="http://schemas.openxmlformats.org/officeDocument/2006/relationships/image" Target="../media/image56.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1" Type="http://schemas.openxmlformats.org/officeDocument/2006/relationships/oleObject" Target="../embeddings/oleObject60.bin"/><Relationship Id="rId12" Type="http://schemas.openxmlformats.org/officeDocument/2006/relationships/image" Target="../media/image61.wmf"/><Relationship Id="rId1" Type="http://schemas.openxmlformats.org/officeDocument/2006/relationships/vmlDrawing" Target="../drawings/vmlDrawing14.vml"/><Relationship Id="rId2" Type="http://schemas.openxmlformats.org/officeDocument/2006/relationships/slideLayout" Target="../slideLayouts/slideLayout2.xml"/><Relationship Id="rId3" Type="http://schemas.openxmlformats.org/officeDocument/2006/relationships/oleObject" Target="../embeddings/oleObject56.bin"/><Relationship Id="rId4" Type="http://schemas.openxmlformats.org/officeDocument/2006/relationships/image" Target="../media/image57.wmf"/><Relationship Id="rId5" Type="http://schemas.openxmlformats.org/officeDocument/2006/relationships/oleObject" Target="../embeddings/oleObject57.bin"/><Relationship Id="rId6" Type="http://schemas.openxmlformats.org/officeDocument/2006/relationships/image" Target="../media/image58.wmf"/><Relationship Id="rId7" Type="http://schemas.openxmlformats.org/officeDocument/2006/relationships/oleObject" Target="../embeddings/oleObject58.bin"/><Relationship Id="rId8" Type="http://schemas.openxmlformats.org/officeDocument/2006/relationships/image" Target="../media/image59.wmf"/><Relationship Id="rId9" Type="http://schemas.openxmlformats.org/officeDocument/2006/relationships/oleObject" Target="../embeddings/oleObject59.bin"/><Relationship Id="rId10" Type="http://schemas.openxmlformats.org/officeDocument/2006/relationships/image" Target="../media/image6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3314" name="Picture 3"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963" y="6381750"/>
            <a:ext cx="79660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5"/>
          <p:cNvSpPr txBox="1">
            <a:spLocks noChangeArrowheads="1"/>
          </p:cNvSpPr>
          <p:nvPr/>
        </p:nvSpPr>
        <p:spPr bwMode="auto">
          <a:xfrm>
            <a:off x="1543050" y="332656"/>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en-US" altLang="zh-CN" sz="2400" baseline="0">
                <a:solidFill>
                  <a:srgbClr val="800000"/>
                </a:solidFill>
              </a:rPr>
              <a:t> </a:t>
            </a:r>
            <a:endParaRPr lang="en-US" altLang="zh-CN" sz="3200" b="1" baseline="0">
              <a:latin typeface="隶书" panose="02010509060101010101" pitchFamily="49" charset="-122"/>
              <a:ea typeface="隶书" panose="02010509060101010101" pitchFamily="49" charset="-122"/>
            </a:endParaRPr>
          </a:p>
        </p:txBody>
      </p:sp>
      <p:sp>
        <p:nvSpPr>
          <p:cNvPr id="13316" name="Rectangle 47"/>
          <p:cNvSpPr>
            <a:spLocks noChangeArrowheads="1"/>
          </p:cNvSpPr>
          <p:nvPr/>
        </p:nvSpPr>
        <p:spPr bwMode="auto">
          <a:xfrm>
            <a:off x="1143000" y="823912"/>
            <a:ext cx="68580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r>
              <a:rPr lang="zh-CN" altLang="en-US" sz="6000" b="1" baseline="0" dirty="0">
                <a:solidFill>
                  <a:schemeClr val="tx2"/>
                </a:solidFill>
                <a:latin typeface="宋体" panose="02010600030101010101" pitchFamily="2" charset="-122"/>
              </a:rPr>
              <a:t>算法设计与分析</a:t>
            </a:r>
            <a:endParaRPr lang="zh-CN" altLang="en-US" sz="6000" b="1" baseline="0" dirty="0">
              <a:solidFill>
                <a:schemeClr val="tx2"/>
              </a:solidFill>
              <a:latin typeface="隶书" panose="02010509060101010101" pitchFamily="49" charset="-122"/>
              <a:ea typeface="隶书" panose="02010509060101010101" pitchFamily="49" charset="-122"/>
            </a:endParaRPr>
          </a:p>
          <a:p>
            <a:pPr algn="ctr" eaLnBrk="1" fontAlgn="base" hangingPunct="1">
              <a:lnSpc>
                <a:spcPct val="100000"/>
              </a:lnSpc>
              <a:spcBef>
                <a:spcPct val="5000"/>
              </a:spcBef>
              <a:spcAft>
                <a:spcPct val="5000"/>
              </a:spcAft>
            </a:pPr>
            <a:r>
              <a:rPr lang="zh-CN" altLang="en-US" sz="1800" b="1" baseline="0" dirty="0">
                <a:solidFill>
                  <a:schemeClr val="tx2"/>
                </a:solidFill>
                <a:latin typeface="黑体" panose="02010609060101010101" pitchFamily="49" charset="-122"/>
                <a:ea typeface="黑体" panose="02010609060101010101" pitchFamily="49" charset="-122"/>
              </a:rPr>
              <a:t> </a:t>
            </a:r>
          </a:p>
          <a:p>
            <a:pPr algn="ctr" eaLnBrk="1" fontAlgn="base" hangingPunct="1">
              <a:lnSpc>
                <a:spcPct val="100000"/>
              </a:lnSpc>
              <a:spcBef>
                <a:spcPct val="5000"/>
              </a:spcBef>
              <a:spcAft>
                <a:spcPct val="5000"/>
              </a:spcAft>
            </a:pPr>
            <a:r>
              <a:rPr lang="en-US" altLang="zh-CN" sz="3600" b="1" baseline="0" dirty="0">
                <a:solidFill>
                  <a:schemeClr val="tx2"/>
                </a:solidFill>
                <a:latin typeface="Century Schoolbook" panose="02040604050505020304" pitchFamily="18" charset="0"/>
                <a:ea typeface="幼圆" panose="02010509060101010101" pitchFamily="49" charset="-122"/>
              </a:rPr>
              <a:t>Design and Analysis of Computer Algorithm</a:t>
            </a:r>
          </a:p>
        </p:txBody>
      </p:sp>
      <p:pic>
        <p:nvPicPr>
          <p:cNvPr id="13317" name="Picture 48"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457200"/>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47"/>
          <p:cNvSpPr>
            <a:spLocks noChangeArrowheads="1"/>
          </p:cNvSpPr>
          <p:nvPr/>
        </p:nvSpPr>
        <p:spPr bwMode="auto">
          <a:xfrm>
            <a:off x="1143000" y="4026118"/>
            <a:ext cx="685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r>
              <a:rPr lang="zh-CN" altLang="en-US" sz="3600" baseline="0" dirty="0" smtClean="0">
                <a:solidFill>
                  <a:schemeClr val="tx2"/>
                </a:solidFill>
                <a:latin typeface="华文行楷" panose="02010800040101010101" pitchFamily="2" charset="-122"/>
                <a:ea typeface="华文行楷" panose="02010800040101010101" pitchFamily="2" charset="-122"/>
              </a:rPr>
              <a:t>陈佳</a:t>
            </a:r>
            <a:endParaRPr lang="en-US" altLang="zh-CN" sz="3600" baseline="0" dirty="0">
              <a:solidFill>
                <a:schemeClr val="tx2"/>
              </a:solidFill>
              <a:latin typeface="华文行楷" panose="02010800040101010101" pitchFamily="2" charset="-122"/>
              <a:ea typeface="华文行楷" panose="02010800040101010101" pitchFamily="2" charset="-122"/>
            </a:endParaRPr>
          </a:p>
        </p:txBody>
      </p:sp>
      <p:sp>
        <p:nvSpPr>
          <p:cNvPr id="2" name="矩形 1"/>
          <p:cNvSpPr/>
          <p:nvPr/>
        </p:nvSpPr>
        <p:spPr>
          <a:xfrm>
            <a:off x="1331640" y="4538271"/>
            <a:ext cx="6913562" cy="1815882"/>
          </a:xfrm>
          <a:prstGeom prst="rect">
            <a:avLst/>
          </a:prstGeom>
        </p:spPr>
        <p:txBody>
          <a:bodyPr>
            <a:spAutoFit/>
          </a:bodyPr>
          <a:lstStyle/>
          <a:p>
            <a:pPr algn="ctr">
              <a:defRPr/>
            </a:pPr>
            <a:r>
              <a:rPr lang="zh-CN" altLang="en-US" sz="4000" b="1" dirty="0" smtClean="0">
                <a:latin typeface="+mj-lt"/>
                <a:ea typeface="+mj-ea"/>
              </a:rPr>
              <a:t>电子科技大学信息与软件学院</a:t>
            </a:r>
            <a:endParaRPr lang="en-US" altLang="zh-CN" sz="4000" b="1" dirty="0" smtClean="0">
              <a:latin typeface="+mj-lt"/>
              <a:ea typeface="+mj-ea"/>
            </a:endParaRPr>
          </a:p>
          <a:p>
            <a:pPr algn="ctr">
              <a:defRPr/>
            </a:pPr>
            <a:r>
              <a:rPr lang="en-US" altLang="zh-CN" sz="4000" b="1" dirty="0" err="1" smtClean="0">
                <a:latin typeface="+mj-lt"/>
                <a:ea typeface="+mj-ea"/>
              </a:rPr>
              <a:t>jchen@uestc.edu.cn</a:t>
            </a:r>
            <a:endParaRPr lang="en-US" altLang="zh-CN" sz="4000" b="1" dirty="0" smtClean="0">
              <a:latin typeface="+mj-lt"/>
              <a:ea typeface="+mj-ea"/>
            </a:endParaRPr>
          </a:p>
          <a:p>
            <a:pPr algn="ctr">
              <a:defRPr/>
            </a:pPr>
            <a:r>
              <a:rPr lang="zh-CN" altLang="en-US" sz="4000" b="1" dirty="0" smtClean="0">
                <a:latin typeface="+mj-lt"/>
                <a:ea typeface="+mj-ea"/>
              </a:rPr>
              <a:t>办公室：沙河校区信软楼</a:t>
            </a:r>
            <a:r>
              <a:rPr lang="en-US" altLang="zh-CN" sz="4000" b="1" dirty="0" smtClean="0">
                <a:latin typeface="+mj-lt"/>
                <a:ea typeface="+mj-ea"/>
              </a:rPr>
              <a:t>412</a:t>
            </a:r>
            <a:endParaRPr lang="en-US" altLang="zh-CN" sz="4000" b="1" dirty="0">
              <a:latin typeface="+mj-lt"/>
              <a:ea typeface="+mj-ea"/>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4239BC-DA0A-4970-AA9B-C095D382F4D0}" type="slidenum">
              <a:rPr lang="en-US" altLang="zh-CN" sz="1400" baseline="0"/>
              <a:pPr/>
              <a:t>10</a:t>
            </a:fld>
            <a:endParaRPr lang="en-US" altLang="zh-CN" sz="1400" baseline="0"/>
          </a:p>
        </p:txBody>
      </p:sp>
      <p:sp>
        <p:nvSpPr>
          <p:cNvPr id="22531" name="Rectangle 9"/>
          <p:cNvSpPr>
            <a:spLocks noChangeArrowheads="1"/>
          </p:cNvSpPr>
          <p:nvPr/>
        </p:nvSpPr>
        <p:spPr bwMode="auto">
          <a:xfrm>
            <a:off x="533400" y="0"/>
            <a:ext cx="27416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baseline="0">
                <a:solidFill>
                  <a:srgbClr val="660033"/>
                </a:solidFill>
                <a:latin typeface="幼圆" panose="02010509060101010101" pitchFamily="49" charset="-122"/>
                <a:ea typeface="幼圆" panose="02010509060101010101" pitchFamily="49" charset="-122"/>
              </a:rPr>
              <a:t>算法设计与分析 </a:t>
            </a:r>
            <a:r>
              <a:rPr lang="en-US" altLang="zh-CN" sz="1600" b="1" baseline="0">
                <a:solidFill>
                  <a:srgbClr val="660033"/>
                </a:solidFill>
                <a:latin typeface="幼圆" panose="02010509060101010101" pitchFamily="49" charset="-122"/>
                <a:ea typeface="幼圆" panose="02010509060101010101" pitchFamily="49" charset="-122"/>
              </a:rPr>
              <a:t>&gt; </a:t>
            </a:r>
            <a:r>
              <a:rPr lang="zh-CN" altLang="en-US" sz="1600" b="1" baseline="0">
                <a:latin typeface="幼圆" panose="02010509060101010101" pitchFamily="49" charset="-122"/>
                <a:ea typeface="幼圆" panose="02010509060101010101" pitchFamily="49" charset="-122"/>
              </a:rPr>
              <a:t>算法概述</a:t>
            </a:r>
            <a:endParaRPr lang="zh-CN" altLang="en-US" sz="1600" b="1" baseline="0">
              <a:solidFill>
                <a:srgbClr val="660033"/>
              </a:solidFill>
              <a:latin typeface="幼圆" panose="02010509060101010101" pitchFamily="49" charset="-122"/>
              <a:ea typeface="幼圆" panose="02010509060101010101" pitchFamily="49" charset="-122"/>
            </a:endParaRPr>
          </a:p>
        </p:txBody>
      </p:sp>
      <p:sp>
        <p:nvSpPr>
          <p:cNvPr id="221203" name="Text Box 19"/>
          <p:cNvSpPr txBox="1">
            <a:spLocks noChangeArrowheads="1"/>
          </p:cNvSpPr>
          <p:nvPr/>
        </p:nvSpPr>
        <p:spPr bwMode="auto">
          <a:xfrm>
            <a:off x="2438400" y="4267200"/>
            <a:ext cx="596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数值型算法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算法中的基本运算为算术运算</a:t>
            </a:r>
            <a:r>
              <a:rPr lang="en-US" altLang="zh-CN" sz="2400" b="1" baseline="0">
                <a:solidFill>
                  <a:srgbClr val="990000"/>
                </a:solidFill>
                <a:latin typeface="宋体" panose="02010600030101010101" pitchFamily="2" charset="-122"/>
              </a:rPr>
              <a:t>.</a:t>
            </a:r>
          </a:p>
        </p:txBody>
      </p:sp>
      <p:sp>
        <p:nvSpPr>
          <p:cNvPr id="221204" name="Text Box 20"/>
          <p:cNvSpPr txBox="1">
            <a:spLocks noChangeArrowheads="1"/>
          </p:cNvSpPr>
          <p:nvPr/>
        </p:nvSpPr>
        <p:spPr bwMode="auto">
          <a:xfrm>
            <a:off x="2362200" y="4724400"/>
            <a:ext cx="627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非数值型算法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算法中的基本运算为逻辑运算</a:t>
            </a:r>
            <a:r>
              <a:rPr lang="en-US" altLang="zh-CN" sz="2400" b="1" baseline="0">
                <a:solidFill>
                  <a:srgbClr val="990000"/>
                </a:solidFill>
                <a:latin typeface="宋体" panose="02010600030101010101" pitchFamily="2" charset="-122"/>
              </a:rPr>
              <a:t>.</a:t>
            </a:r>
          </a:p>
        </p:txBody>
      </p:sp>
      <p:sp>
        <p:nvSpPr>
          <p:cNvPr id="221206" name="Text Box 22"/>
          <p:cNvSpPr txBox="1">
            <a:spLocks noChangeArrowheads="1"/>
          </p:cNvSpPr>
          <p:nvPr/>
        </p:nvSpPr>
        <p:spPr bwMode="auto">
          <a:xfrm>
            <a:off x="2971800" y="5257800"/>
            <a:ext cx="632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串行算法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串行计算机上执行的算法</a:t>
            </a:r>
            <a:r>
              <a:rPr lang="en-US" altLang="zh-CN" sz="2400" b="1" baseline="0">
                <a:solidFill>
                  <a:srgbClr val="990000"/>
                </a:solidFill>
                <a:latin typeface="宋体" panose="02010600030101010101" pitchFamily="2" charset="-122"/>
              </a:rPr>
              <a:t>.</a:t>
            </a:r>
          </a:p>
          <a:p>
            <a:pPr eaLnBrk="1" fontAlgn="base" hangingPunct="1">
              <a:lnSpc>
                <a:spcPct val="100000"/>
              </a:lnSpc>
            </a:pPr>
            <a:endParaRPr lang="en-US" altLang="zh-CN" sz="2400" b="1" baseline="0">
              <a:solidFill>
                <a:srgbClr val="990000"/>
              </a:solidFill>
              <a:latin typeface="宋体" panose="02010600030101010101" pitchFamily="2" charset="-122"/>
            </a:endParaRPr>
          </a:p>
        </p:txBody>
      </p:sp>
      <p:sp>
        <p:nvSpPr>
          <p:cNvPr id="221207" name="Text Box 23"/>
          <p:cNvSpPr txBox="1">
            <a:spLocks noChangeArrowheads="1"/>
          </p:cNvSpPr>
          <p:nvPr/>
        </p:nvSpPr>
        <p:spPr bwMode="auto">
          <a:xfrm>
            <a:off x="2971800" y="5715000"/>
            <a:ext cx="5099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并行算法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并行计算机上执行的算法</a:t>
            </a:r>
            <a:r>
              <a:rPr lang="en-US" altLang="zh-CN" sz="2400" b="1" baseline="0">
                <a:solidFill>
                  <a:srgbClr val="990000"/>
                </a:solidFill>
                <a:latin typeface="宋体" panose="02010600030101010101" pitchFamily="2" charset="-122"/>
              </a:rPr>
              <a:t>.</a:t>
            </a:r>
          </a:p>
          <a:p>
            <a:pPr eaLnBrk="1" fontAlgn="base" hangingPunct="1">
              <a:lnSpc>
                <a:spcPct val="100000"/>
              </a:lnSpc>
            </a:pPr>
            <a:endParaRPr lang="en-US" altLang="zh-CN" sz="2400" b="1" baseline="0">
              <a:solidFill>
                <a:srgbClr val="990000"/>
              </a:solidFill>
              <a:latin typeface="宋体" panose="02010600030101010101" pitchFamily="2" charset="-122"/>
            </a:endParaRPr>
          </a:p>
        </p:txBody>
      </p:sp>
      <p:sp>
        <p:nvSpPr>
          <p:cNvPr id="221208" name="AutoShape 24"/>
          <p:cNvSpPr>
            <a:spLocks/>
          </p:cNvSpPr>
          <p:nvPr/>
        </p:nvSpPr>
        <p:spPr bwMode="auto">
          <a:xfrm>
            <a:off x="2895600" y="5486400"/>
            <a:ext cx="76200" cy="609600"/>
          </a:xfrm>
          <a:prstGeom prst="leftBrace">
            <a:avLst>
              <a:gd name="adj1" fmla="val 66667"/>
              <a:gd name="adj2" fmla="val 50000"/>
            </a:avLst>
          </a:prstGeom>
          <a:solidFill>
            <a:schemeClr val="bg1"/>
          </a:solidFill>
          <a:ln w="12700">
            <a:solidFill>
              <a:srgbClr val="990000"/>
            </a:solidFill>
            <a:round/>
            <a:headEnd/>
            <a:tailEnd/>
          </a:ln>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1209" name="Rectangle 25"/>
          <p:cNvSpPr>
            <a:spLocks noChangeArrowheads="1"/>
          </p:cNvSpPr>
          <p:nvPr/>
        </p:nvSpPr>
        <p:spPr bwMode="auto">
          <a:xfrm>
            <a:off x="914400" y="5486400"/>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从处理方式上</a:t>
            </a:r>
          </a:p>
        </p:txBody>
      </p:sp>
      <p:sp>
        <p:nvSpPr>
          <p:cNvPr id="221211" name="Text Box 27"/>
          <p:cNvSpPr txBox="1">
            <a:spLocks noChangeArrowheads="1"/>
          </p:cNvSpPr>
          <p:nvPr/>
        </p:nvSpPr>
        <p:spPr bwMode="auto">
          <a:xfrm>
            <a:off x="609600" y="38100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ea typeface="幼圆" panose="02010509060101010101" pitchFamily="49" charset="-122"/>
              </a:rPr>
              <a:t>6</a:t>
            </a:r>
            <a:r>
              <a:rPr lang="en-US" altLang="zh-CN" sz="2400" baseline="0">
                <a:ea typeface="幼圆" panose="02010509060101010101" pitchFamily="49" charset="-122"/>
              </a:rPr>
              <a:t>. </a:t>
            </a:r>
            <a:r>
              <a:rPr lang="zh-CN" altLang="en-US" sz="2400" b="1" baseline="0">
                <a:ea typeface="幼圆" panose="02010509060101010101" pitchFamily="49" charset="-122"/>
              </a:rPr>
              <a:t>算法分类</a:t>
            </a:r>
            <a:endParaRPr lang="zh-CN" altLang="en-US" sz="2400" baseline="0">
              <a:ea typeface="幼圆" panose="02010509060101010101" pitchFamily="49" charset="-122"/>
            </a:endParaRPr>
          </a:p>
          <a:p>
            <a:pPr fontAlgn="base">
              <a:lnSpc>
                <a:spcPct val="100000"/>
              </a:lnSpc>
            </a:pPr>
            <a:endParaRPr lang="en-US" altLang="zh-CN" sz="2400" baseline="0">
              <a:ea typeface="幼圆" panose="02010509060101010101" pitchFamily="49" charset="-122"/>
            </a:endParaRPr>
          </a:p>
        </p:txBody>
      </p:sp>
      <p:sp>
        <p:nvSpPr>
          <p:cNvPr id="221212" name="AutoShape 28"/>
          <p:cNvSpPr>
            <a:spLocks/>
          </p:cNvSpPr>
          <p:nvPr/>
        </p:nvSpPr>
        <p:spPr bwMode="auto">
          <a:xfrm>
            <a:off x="2362200" y="4419600"/>
            <a:ext cx="76200" cy="609600"/>
          </a:xfrm>
          <a:prstGeom prst="leftBrace">
            <a:avLst>
              <a:gd name="adj1" fmla="val 66667"/>
              <a:gd name="adj2" fmla="val 50000"/>
            </a:avLst>
          </a:pr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1213" name="Rectangle 29"/>
          <p:cNvSpPr>
            <a:spLocks noChangeArrowheads="1"/>
          </p:cNvSpPr>
          <p:nvPr/>
        </p:nvSpPr>
        <p:spPr bwMode="auto">
          <a:xfrm>
            <a:off x="990600" y="44196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从解法上</a:t>
            </a:r>
          </a:p>
        </p:txBody>
      </p:sp>
      <p:sp>
        <p:nvSpPr>
          <p:cNvPr id="221214" name="Text Box 30"/>
          <p:cNvSpPr txBox="1">
            <a:spLocks noChangeArrowheads="1"/>
          </p:cNvSpPr>
          <p:nvPr/>
        </p:nvSpPr>
        <p:spPr bwMode="auto">
          <a:xfrm>
            <a:off x="609600" y="2743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latin typeface="黑体" panose="02010609060101010101" pitchFamily="49" charset="-122"/>
                <a:ea typeface="黑体" panose="02010609060101010101" pitchFamily="49" charset="-122"/>
              </a:rPr>
              <a:t>5.</a:t>
            </a:r>
            <a:r>
              <a:rPr lang="zh-CN" altLang="en-US" sz="2800" baseline="0">
                <a:latin typeface="黑体" panose="02010609060101010101" pitchFamily="49" charset="-122"/>
                <a:ea typeface="黑体" panose="02010609060101010101" pitchFamily="49" charset="-122"/>
              </a:rPr>
              <a:t>算法描述语言</a:t>
            </a:r>
            <a:endParaRPr lang="zh-CN" altLang="en-US" sz="2800" baseline="0">
              <a:ea typeface="幼圆" panose="02010509060101010101" pitchFamily="49" charset="-122"/>
            </a:endParaRPr>
          </a:p>
        </p:txBody>
      </p:sp>
      <p:sp>
        <p:nvSpPr>
          <p:cNvPr id="22542" name="Text Box 31"/>
          <p:cNvSpPr txBox="1">
            <a:spLocks noChangeArrowheads="1"/>
          </p:cNvSpPr>
          <p:nvPr/>
        </p:nvSpPr>
        <p:spPr bwMode="auto">
          <a:xfrm>
            <a:off x="533400" y="762000"/>
            <a:ext cx="830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5000"/>
              </a:lnSpc>
            </a:pPr>
            <a:endParaRPr lang="en-US" altLang="zh-CN" sz="2800" baseline="0">
              <a:latin typeface="黑体" panose="02010609060101010101" pitchFamily="49" charset="-122"/>
              <a:ea typeface="黑体" panose="02010609060101010101" pitchFamily="49" charset="-122"/>
            </a:endParaRPr>
          </a:p>
          <a:p>
            <a:pPr fontAlgn="base">
              <a:lnSpc>
                <a:spcPct val="120000"/>
              </a:lnSpc>
            </a:pPr>
            <a:r>
              <a:rPr lang="en-US" altLang="zh-CN" sz="2000" b="1" baseline="0">
                <a:ea typeface="幼圆" panose="02010509060101010101" pitchFamily="49" charset="-122"/>
              </a:rPr>
              <a:t>         </a:t>
            </a:r>
            <a:r>
              <a:rPr lang="en-US" altLang="zh-CN" b="1" baseline="0">
                <a:ea typeface="幼圆" panose="02010509060101010101" pitchFamily="49" charset="-122"/>
              </a:rPr>
              <a:t>1</a:t>
            </a:r>
            <a:r>
              <a:rPr lang="en-US" altLang="zh-CN" sz="2400" b="1" baseline="0">
                <a:ea typeface="幼圆" panose="02010509060101010101" pitchFamily="49" charset="-122"/>
              </a:rPr>
              <a:t>).</a:t>
            </a:r>
            <a:r>
              <a:rPr lang="zh-CN" altLang="en-US" sz="2400" b="1" baseline="0">
                <a:ea typeface="幼圆" panose="02010509060101010101" pitchFamily="49" charset="-122"/>
              </a:rPr>
              <a:t>数据</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运算序列中作为运算对象和结果的数据</a:t>
            </a:r>
            <a:r>
              <a:rPr lang="en-US" altLang="zh-CN" sz="2400" b="1" baseline="0">
                <a:solidFill>
                  <a:srgbClr val="990000"/>
                </a:solidFill>
                <a:latin typeface="宋体" panose="02010600030101010101" pitchFamily="2" charset="-122"/>
              </a:rPr>
              <a:t>.</a:t>
            </a:r>
            <a:endParaRPr lang="en-US" altLang="zh-CN" sz="2400" b="1" baseline="0">
              <a:ea typeface="幼圆" panose="02010509060101010101" pitchFamily="49" charset="-122"/>
            </a:endParaRPr>
          </a:p>
          <a:p>
            <a:pPr fontAlgn="base">
              <a:lnSpc>
                <a:spcPct val="120000"/>
              </a:lnSpc>
            </a:pPr>
            <a:r>
              <a:rPr lang="en-US" altLang="zh-CN" sz="2400" b="1" baseline="0">
                <a:ea typeface="幼圆" panose="02010509060101010101" pitchFamily="49" charset="-122"/>
              </a:rPr>
              <a:t>        2).</a:t>
            </a:r>
            <a:r>
              <a:rPr lang="zh-CN" altLang="en-US" sz="2400" b="1" baseline="0">
                <a:ea typeface="幼圆" panose="02010509060101010101" pitchFamily="49" charset="-122"/>
              </a:rPr>
              <a:t>运算</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运算序列中的各种运算</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赋值</a:t>
            </a:r>
            <a:r>
              <a:rPr lang="en-US" altLang="zh-CN" sz="2400" b="1" baseline="0">
                <a:solidFill>
                  <a:srgbClr val="990000"/>
                </a:solidFill>
                <a:latin typeface="宋体" panose="02010600030101010101" pitchFamily="2" charset="-122"/>
              </a:rPr>
              <a:t>,</a:t>
            </a:r>
            <a:r>
              <a:rPr kumimoji="0" lang="zh-CN" altLang="en-US" sz="2400" b="1" baseline="0">
                <a:solidFill>
                  <a:srgbClr val="990000"/>
                </a:solidFill>
                <a:latin typeface="宋体" panose="02010600030101010101" pitchFamily="2" charset="-122"/>
              </a:rPr>
              <a:t>算术和逻辑运算</a:t>
            </a:r>
            <a:r>
              <a:rPr lang="zh-CN" altLang="en-US" sz="2400" b="1" baseline="0">
                <a:ea typeface="幼圆" panose="02010509060101010101" pitchFamily="49" charset="-122"/>
              </a:rPr>
              <a:t> </a:t>
            </a:r>
          </a:p>
          <a:p>
            <a:pPr fontAlgn="base">
              <a:lnSpc>
                <a:spcPct val="120000"/>
              </a:lnSpc>
            </a:pPr>
            <a:r>
              <a:rPr lang="zh-CN" altLang="en-US" sz="2400" b="1" baseline="0">
                <a:ea typeface="幼圆" panose="02010509060101010101" pitchFamily="49" charset="-122"/>
              </a:rPr>
              <a:t>        </a:t>
            </a:r>
            <a:r>
              <a:rPr lang="en-US" altLang="zh-CN" sz="2400" b="1" baseline="0">
                <a:ea typeface="幼圆" panose="02010509060101010101" pitchFamily="49" charset="-122"/>
              </a:rPr>
              <a:t>3).</a:t>
            </a:r>
            <a:r>
              <a:rPr lang="zh-CN" altLang="en-US" sz="2400" b="1" baseline="0">
                <a:ea typeface="幼圆" panose="02010509060101010101" pitchFamily="49" charset="-122"/>
              </a:rPr>
              <a:t>控制和转移</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运算序列中的</a:t>
            </a:r>
            <a:r>
              <a:rPr lang="zh-CN" altLang="en-US" sz="2400" b="1" baseline="0">
                <a:solidFill>
                  <a:srgbClr val="990000"/>
                </a:solidFill>
              </a:rPr>
              <a:t>控制和转移</a:t>
            </a:r>
            <a:r>
              <a:rPr lang="en-US" altLang="zh-CN" sz="2400" b="1" baseline="0">
                <a:solidFill>
                  <a:srgbClr val="990000"/>
                </a:solidFill>
                <a:latin typeface="宋体" panose="02010600030101010101" pitchFamily="2" charset="-122"/>
              </a:rPr>
              <a:t>.</a:t>
            </a:r>
          </a:p>
        </p:txBody>
      </p:sp>
      <p:sp>
        <p:nvSpPr>
          <p:cNvPr id="22543" name="Rectangle 32"/>
          <p:cNvSpPr>
            <a:spLocks noChangeArrowheads="1"/>
          </p:cNvSpPr>
          <p:nvPr/>
        </p:nvSpPr>
        <p:spPr bwMode="auto">
          <a:xfrm>
            <a:off x="533400" y="533400"/>
            <a:ext cx="31480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baseline="0">
                <a:latin typeface="黑体" panose="02010609060101010101" pitchFamily="49" charset="-122"/>
                <a:ea typeface="黑体" panose="02010609060101010101" pitchFamily="49" charset="-122"/>
              </a:rPr>
              <a:t> </a:t>
            </a:r>
            <a:r>
              <a:rPr lang="en-US" altLang="zh-CN" sz="2800" baseline="0">
                <a:latin typeface="黑体" panose="02010609060101010101" pitchFamily="49" charset="-122"/>
                <a:ea typeface="黑体" panose="02010609060101010101" pitchFamily="49" charset="-122"/>
              </a:rPr>
              <a:t>4</a:t>
            </a:r>
            <a:r>
              <a:rPr lang="en-US" altLang="zh-CN" sz="2800" b="1" baseline="0">
                <a:latin typeface="黑体" panose="02010609060101010101" pitchFamily="49" charset="-122"/>
                <a:ea typeface="黑体" panose="02010609060101010101" pitchFamily="49" charset="-122"/>
              </a:rPr>
              <a:t>.</a:t>
            </a:r>
            <a:r>
              <a:rPr lang="zh-CN" altLang="en-US" sz="2800" baseline="0">
                <a:latin typeface="黑体" panose="02010609060101010101" pitchFamily="49" charset="-122"/>
                <a:ea typeface="黑体" panose="02010609060101010101" pitchFamily="49" charset="-122"/>
              </a:rPr>
              <a:t>算法的三个要素</a:t>
            </a:r>
          </a:p>
        </p:txBody>
      </p:sp>
      <p:sp>
        <p:nvSpPr>
          <p:cNvPr id="221217" name="Text Box 33"/>
          <p:cNvSpPr txBox="1">
            <a:spLocks noChangeArrowheads="1"/>
          </p:cNvSpPr>
          <p:nvPr/>
        </p:nvSpPr>
        <p:spPr bwMode="auto">
          <a:xfrm>
            <a:off x="1066800" y="32004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自然语言</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数学语言</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流程图</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程序设计语言等等</a:t>
            </a:r>
            <a:r>
              <a:rPr lang="en-US" altLang="zh-CN" sz="2400" b="1" baseline="0">
                <a:solidFill>
                  <a:srgbClr val="990000"/>
                </a:solidFill>
                <a:latin typeface="宋体" panose="02010600030101010101" pitchFamily="2" charset="-122"/>
              </a:rPr>
              <a:t>.</a:t>
            </a:r>
            <a:endParaRPr lang="en-US" altLang="zh-CN" sz="2800" baseline="0">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214"/>
                                        </p:tgtEl>
                                        <p:attrNameLst>
                                          <p:attrName>style.visibility</p:attrName>
                                        </p:attrNameLst>
                                      </p:cBhvr>
                                      <p:to>
                                        <p:strVal val="visible"/>
                                      </p:to>
                                    </p:set>
                                    <p:animEffect transition="in" filter="wipe(left)">
                                      <p:cBhvr>
                                        <p:cTn id="7" dur="500"/>
                                        <p:tgtEl>
                                          <p:spTgt spid="221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217"/>
                                        </p:tgtEl>
                                        <p:attrNameLst>
                                          <p:attrName>style.visibility</p:attrName>
                                        </p:attrNameLst>
                                      </p:cBhvr>
                                      <p:to>
                                        <p:strVal val="visible"/>
                                      </p:to>
                                    </p:set>
                                    <p:animEffect transition="in" filter="wipe(left)">
                                      <p:cBhvr>
                                        <p:cTn id="12" dur="500"/>
                                        <p:tgtEl>
                                          <p:spTgt spid="2212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211"/>
                                        </p:tgtEl>
                                        <p:attrNameLst>
                                          <p:attrName>style.visibility</p:attrName>
                                        </p:attrNameLst>
                                      </p:cBhvr>
                                      <p:to>
                                        <p:strVal val="visible"/>
                                      </p:to>
                                    </p:set>
                                    <p:animEffect transition="in" filter="wipe(left)">
                                      <p:cBhvr>
                                        <p:cTn id="17" dur="500"/>
                                        <p:tgtEl>
                                          <p:spTgt spid="221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213"/>
                                        </p:tgtEl>
                                        <p:attrNameLst>
                                          <p:attrName>style.visibility</p:attrName>
                                        </p:attrNameLst>
                                      </p:cBhvr>
                                      <p:to>
                                        <p:strVal val="visible"/>
                                      </p:to>
                                    </p:set>
                                    <p:animEffect transition="in" filter="wipe(left)">
                                      <p:cBhvr>
                                        <p:cTn id="22" dur="500"/>
                                        <p:tgtEl>
                                          <p:spTgt spid="221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212"/>
                                        </p:tgtEl>
                                        <p:attrNameLst>
                                          <p:attrName>style.visibility</p:attrName>
                                        </p:attrNameLst>
                                      </p:cBhvr>
                                      <p:to>
                                        <p:strVal val="visible"/>
                                      </p:to>
                                    </p:set>
                                    <p:animEffect transition="in" filter="wipe(left)">
                                      <p:cBhvr>
                                        <p:cTn id="27" dur="500"/>
                                        <p:tgtEl>
                                          <p:spTgt spid="221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203"/>
                                        </p:tgtEl>
                                        <p:attrNameLst>
                                          <p:attrName>style.visibility</p:attrName>
                                        </p:attrNameLst>
                                      </p:cBhvr>
                                      <p:to>
                                        <p:strVal val="visible"/>
                                      </p:to>
                                    </p:set>
                                    <p:animEffect transition="in" filter="wipe(left)">
                                      <p:cBhvr>
                                        <p:cTn id="32" dur="500"/>
                                        <p:tgtEl>
                                          <p:spTgt spid="221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204"/>
                                        </p:tgtEl>
                                        <p:attrNameLst>
                                          <p:attrName>style.visibility</p:attrName>
                                        </p:attrNameLst>
                                      </p:cBhvr>
                                      <p:to>
                                        <p:strVal val="visible"/>
                                      </p:to>
                                    </p:set>
                                    <p:animEffect transition="in" filter="wipe(left)">
                                      <p:cBhvr>
                                        <p:cTn id="37" dur="500"/>
                                        <p:tgtEl>
                                          <p:spTgt spid="221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1209"/>
                                        </p:tgtEl>
                                        <p:attrNameLst>
                                          <p:attrName>style.visibility</p:attrName>
                                        </p:attrNameLst>
                                      </p:cBhvr>
                                      <p:to>
                                        <p:strVal val="visible"/>
                                      </p:to>
                                    </p:set>
                                    <p:animEffect transition="in" filter="wipe(left)">
                                      <p:cBhvr>
                                        <p:cTn id="42" dur="500"/>
                                        <p:tgtEl>
                                          <p:spTgt spid="2212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1208"/>
                                        </p:tgtEl>
                                        <p:attrNameLst>
                                          <p:attrName>style.visibility</p:attrName>
                                        </p:attrNameLst>
                                      </p:cBhvr>
                                      <p:to>
                                        <p:strVal val="visible"/>
                                      </p:to>
                                    </p:set>
                                    <p:animEffect transition="in" filter="wipe(left)">
                                      <p:cBhvr>
                                        <p:cTn id="47" dur="500"/>
                                        <p:tgtEl>
                                          <p:spTgt spid="2212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1206"/>
                                        </p:tgtEl>
                                        <p:attrNameLst>
                                          <p:attrName>style.visibility</p:attrName>
                                        </p:attrNameLst>
                                      </p:cBhvr>
                                      <p:to>
                                        <p:strVal val="visible"/>
                                      </p:to>
                                    </p:set>
                                    <p:animEffect transition="in" filter="wipe(left)">
                                      <p:cBhvr>
                                        <p:cTn id="52" dur="500"/>
                                        <p:tgtEl>
                                          <p:spTgt spid="221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1207"/>
                                        </p:tgtEl>
                                        <p:attrNameLst>
                                          <p:attrName>style.visibility</p:attrName>
                                        </p:attrNameLst>
                                      </p:cBhvr>
                                      <p:to>
                                        <p:strVal val="visible"/>
                                      </p:to>
                                    </p:set>
                                    <p:animEffect transition="in" filter="wipe(left)">
                                      <p:cBhvr>
                                        <p:cTn id="57" dur="500"/>
                                        <p:tgtEl>
                                          <p:spTgt spid="22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3" grpId="0" autoUpdateAnimBg="0"/>
      <p:bldP spid="221204" grpId="0" autoUpdateAnimBg="0"/>
      <p:bldP spid="221206" grpId="0" autoUpdateAnimBg="0"/>
      <p:bldP spid="221207" grpId="0" autoUpdateAnimBg="0"/>
      <p:bldP spid="221208" grpId="0" animBg="1"/>
      <p:bldP spid="221209" grpId="0" autoUpdateAnimBg="0"/>
      <p:bldP spid="221211" grpId="0" autoUpdateAnimBg="0"/>
      <p:bldP spid="221212" grpId="0" animBg="1"/>
      <p:bldP spid="221213" grpId="0" autoUpdateAnimBg="0"/>
      <p:bldP spid="221214" grpId="0" autoUpdateAnimBg="0"/>
      <p:bldP spid="22121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xfrm>
            <a:off x="6629400" y="6554788"/>
            <a:ext cx="1905000" cy="258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6779A473-A3E6-4BB3-9CFD-F8F7B8F83D7E}" type="slidenum">
              <a:rPr lang="en-US" altLang="zh-CN" sz="1400" baseline="0"/>
              <a:pPr/>
              <a:t>11</a:t>
            </a:fld>
            <a:endParaRPr lang="en-US" altLang="zh-CN" sz="1400" baseline="0"/>
          </a:p>
        </p:txBody>
      </p:sp>
      <p:sp>
        <p:nvSpPr>
          <p:cNvPr id="23555" name="Rectangle 9"/>
          <p:cNvSpPr>
            <a:spLocks noChangeArrowheads="1"/>
          </p:cNvSpPr>
          <p:nvPr/>
        </p:nvSpPr>
        <p:spPr bwMode="auto">
          <a:xfrm>
            <a:off x="5334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10" name="Oval 4"/>
          <p:cNvSpPr>
            <a:spLocks noChangeArrowheads="1"/>
          </p:cNvSpPr>
          <p:nvPr/>
        </p:nvSpPr>
        <p:spPr bwMode="auto">
          <a:xfrm>
            <a:off x="479425" y="849313"/>
            <a:ext cx="2232025" cy="704850"/>
          </a:xfrm>
          <a:prstGeom prst="ellipse">
            <a:avLst/>
          </a:prstGeom>
          <a:solidFill>
            <a:schemeClr val="accent5"/>
          </a:solid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理解问题</a:t>
            </a:r>
          </a:p>
        </p:txBody>
      </p:sp>
      <p:grpSp>
        <p:nvGrpSpPr>
          <p:cNvPr id="2" name="Group 70"/>
          <p:cNvGrpSpPr>
            <a:grpSpLocks/>
          </p:cNvGrpSpPr>
          <p:nvPr/>
        </p:nvGrpSpPr>
        <p:grpSpPr bwMode="auto">
          <a:xfrm>
            <a:off x="6011863" y="5102225"/>
            <a:ext cx="2736850" cy="695325"/>
            <a:chOff x="3787" y="3724"/>
            <a:chExt cx="1928" cy="438"/>
          </a:xfrm>
        </p:grpSpPr>
        <p:sp>
          <p:nvSpPr>
            <p:cNvPr id="12" name="Oval 9"/>
            <p:cNvSpPr>
              <a:spLocks noChangeArrowheads="1"/>
            </p:cNvSpPr>
            <p:nvPr/>
          </p:nvSpPr>
          <p:spPr bwMode="auto">
            <a:xfrm>
              <a:off x="4332" y="3724"/>
              <a:ext cx="1383" cy="438"/>
            </a:xfrm>
            <a:prstGeom prst="ellipse">
              <a:avLst/>
            </a:prstGeom>
            <a:solidFill>
              <a:schemeClr val="accent5"/>
            </a:solid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算法分析</a:t>
              </a:r>
            </a:p>
          </p:txBody>
        </p:sp>
        <p:sp>
          <p:nvSpPr>
            <p:cNvPr id="23592" name="Line 29"/>
            <p:cNvSpPr>
              <a:spLocks noChangeShapeType="1"/>
            </p:cNvSpPr>
            <p:nvPr/>
          </p:nvSpPr>
          <p:spPr bwMode="auto">
            <a:xfrm>
              <a:off x="3787" y="3975"/>
              <a:ext cx="538" cy="1"/>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72"/>
          <p:cNvGrpSpPr>
            <a:grpSpLocks/>
          </p:cNvGrpSpPr>
          <p:nvPr/>
        </p:nvGrpSpPr>
        <p:grpSpPr bwMode="auto">
          <a:xfrm>
            <a:off x="3348038" y="3340100"/>
            <a:ext cx="2663825" cy="2471738"/>
            <a:chOff x="2109" y="2614"/>
            <a:chExt cx="1678" cy="1557"/>
          </a:xfrm>
        </p:grpSpPr>
        <p:sp>
          <p:nvSpPr>
            <p:cNvPr id="23587" name="Line 36"/>
            <p:cNvSpPr>
              <a:spLocks noChangeShapeType="1"/>
            </p:cNvSpPr>
            <p:nvPr/>
          </p:nvSpPr>
          <p:spPr bwMode="auto">
            <a:xfrm>
              <a:off x="2109" y="3929"/>
              <a:ext cx="315"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Oval 10"/>
            <p:cNvSpPr>
              <a:spLocks noChangeArrowheads="1"/>
            </p:cNvSpPr>
            <p:nvPr/>
          </p:nvSpPr>
          <p:spPr bwMode="auto">
            <a:xfrm>
              <a:off x="2379" y="3733"/>
              <a:ext cx="1408" cy="438"/>
            </a:xfrm>
            <a:prstGeom prst="ellipse">
              <a:avLst/>
            </a:prstGeom>
            <a:solidFill>
              <a:schemeClr val="accent5"/>
            </a:solid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设计程序</a:t>
              </a:r>
            </a:p>
          </p:txBody>
        </p:sp>
        <p:sp>
          <p:nvSpPr>
            <p:cNvPr id="23589" name="Line 28"/>
            <p:cNvSpPr>
              <a:spLocks noChangeShapeType="1"/>
            </p:cNvSpPr>
            <p:nvPr/>
          </p:nvSpPr>
          <p:spPr bwMode="auto">
            <a:xfrm>
              <a:off x="2925" y="3475"/>
              <a:ext cx="0" cy="273"/>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90" name="Line 37"/>
            <p:cNvSpPr>
              <a:spLocks noChangeShapeType="1"/>
            </p:cNvSpPr>
            <p:nvPr/>
          </p:nvSpPr>
          <p:spPr bwMode="auto">
            <a:xfrm flipV="1">
              <a:off x="2109" y="2614"/>
              <a:ext cx="0" cy="1315"/>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58"/>
          <p:cNvGrpSpPr>
            <a:grpSpLocks/>
          </p:cNvGrpSpPr>
          <p:nvPr/>
        </p:nvGrpSpPr>
        <p:grpSpPr bwMode="auto">
          <a:xfrm>
            <a:off x="3660775" y="3340100"/>
            <a:ext cx="2640013" cy="1370013"/>
            <a:chOff x="2306" y="2614"/>
            <a:chExt cx="1663" cy="863"/>
          </a:xfrm>
        </p:grpSpPr>
        <p:sp>
          <p:nvSpPr>
            <p:cNvPr id="23583" name="Line 38"/>
            <p:cNvSpPr>
              <a:spLocks noChangeShapeType="1"/>
            </p:cNvSpPr>
            <p:nvPr/>
          </p:nvSpPr>
          <p:spPr bwMode="auto">
            <a:xfrm>
              <a:off x="3651" y="3249"/>
              <a:ext cx="318"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Oval 8"/>
            <p:cNvSpPr>
              <a:spLocks noChangeArrowheads="1"/>
            </p:cNvSpPr>
            <p:nvPr/>
          </p:nvSpPr>
          <p:spPr bwMode="auto">
            <a:xfrm>
              <a:off x="2306" y="3085"/>
              <a:ext cx="1345" cy="392"/>
            </a:xfrm>
            <a:prstGeom prst="ellipse">
              <a:avLst/>
            </a:prstGeom>
            <a:solidFill>
              <a:schemeClr val="accent5"/>
            </a:solidFill>
            <a:ln w="9525">
              <a:solidFill>
                <a:schemeClr val="tx1"/>
              </a:solidFill>
              <a:round/>
              <a:headEnd/>
              <a:tailEnd/>
            </a:ln>
            <a:effectLst/>
            <a:extLst/>
          </p:spPr>
          <p:txBody>
            <a:bodyPr anchor="ctr">
              <a:spAutoFit/>
            </a:bodyPr>
            <a:lstStyle/>
            <a:p>
              <a:pPr algn="ctr">
                <a:lnSpc>
                  <a:spcPct val="150000"/>
                </a:lnSpc>
                <a:defRPr/>
              </a:pPr>
              <a:r>
                <a:rPr lang="zh-CN" altLang="en-US" sz="2800" b="1" dirty="0">
                  <a:solidFill>
                    <a:schemeClr val="accent6">
                      <a:lumMod val="50000"/>
                    </a:schemeClr>
                  </a:solidFill>
                  <a:ea typeface="楷体_GB2312" pitchFamily="49" charset="-122"/>
                </a:rPr>
                <a:t>证明正确性</a:t>
              </a:r>
            </a:p>
          </p:txBody>
        </p:sp>
        <p:sp>
          <p:nvSpPr>
            <p:cNvPr id="23585" name="Line 26"/>
            <p:cNvSpPr>
              <a:spLocks noChangeShapeType="1"/>
            </p:cNvSpPr>
            <p:nvPr/>
          </p:nvSpPr>
          <p:spPr bwMode="auto">
            <a:xfrm>
              <a:off x="2925" y="2840"/>
              <a:ext cx="0" cy="273"/>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6" name="Line 39"/>
            <p:cNvSpPr>
              <a:spLocks noChangeShapeType="1"/>
            </p:cNvSpPr>
            <p:nvPr/>
          </p:nvSpPr>
          <p:spPr bwMode="auto">
            <a:xfrm flipV="1">
              <a:off x="3969" y="2614"/>
              <a:ext cx="0" cy="635"/>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64"/>
          <p:cNvGrpSpPr>
            <a:grpSpLocks/>
          </p:cNvGrpSpPr>
          <p:nvPr/>
        </p:nvGrpSpPr>
        <p:grpSpPr bwMode="auto">
          <a:xfrm>
            <a:off x="2700338" y="1092496"/>
            <a:ext cx="3313112" cy="592138"/>
            <a:chOff x="1701" y="1338"/>
            <a:chExt cx="2087" cy="373"/>
          </a:xfrm>
          <a:solidFill>
            <a:schemeClr val="accent5"/>
          </a:solidFill>
        </p:grpSpPr>
        <p:sp>
          <p:nvSpPr>
            <p:cNvPr id="27" name="Line 11"/>
            <p:cNvSpPr>
              <a:spLocks noChangeShapeType="1"/>
            </p:cNvSpPr>
            <p:nvPr/>
          </p:nvSpPr>
          <p:spPr bwMode="auto">
            <a:xfrm>
              <a:off x="1701" y="1389"/>
              <a:ext cx="408" cy="0"/>
            </a:xfrm>
            <a:prstGeom prst="line">
              <a:avLst/>
            </a:prstGeom>
            <a:grpFill/>
            <a:ln w="25400">
              <a:solidFill>
                <a:srgbClr val="0000CC"/>
              </a:solidFill>
              <a:round/>
              <a:headEnd/>
              <a:tailEnd type="triangle" w="lg" len="lg"/>
            </a:ln>
            <a:effectLst/>
            <a:extLst/>
          </p:spPr>
          <p:txBody>
            <a:bodyPr>
              <a:spAutoFit/>
            </a:bodyPr>
            <a:lstStyle/>
            <a:p>
              <a:pPr>
                <a:defRPr/>
              </a:pPr>
              <a:endParaRPr lang="zh-CN" altLang="en-US"/>
            </a:p>
          </p:txBody>
        </p:sp>
        <p:sp>
          <p:nvSpPr>
            <p:cNvPr id="28" name="Oval 61"/>
            <p:cNvSpPr>
              <a:spLocks noChangeArrowheads="1"/>
            </p:cNvSpPr>
            <p:nvPr/>
          </p:nvSpPr>
          <p:spPr bwMode="auto">
            <a:xfrm>
              <a:off x="2018" y="1338"/>
              <a:ext cx="1770" cy="373"/>
            </a:xfrm>
            <a:prstGeom prst="ellipse">
              <a:avLst/>
            </a:prstGeom>
            <a:grp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数学模型</a:t>
              </a:r>
            </a:p>
          </p:txBody>
        </p:sp>
      </p:grpSp>
      <p:grpSp>
        <p:nvGrpSpPr>
          <p:cNvPr id="6" name="Group 66"/>
          <p:cNvGrpSpPr>
            <a:grpSpLocks/>
          </p:cNvGrpSpPr>
          <p:nvPr/>
        </p:nvGrpSpPr>
        <p:grpSpPr bwMode="auto">
          <a:xfrm>
            <a:off x="3125788" y="1328738"/>
            <a:ext cx="3317875" cy="2379662"/>
            <a:chOff x="1882" y="1525"/>
            <a:chExt cx="2269" cy="1321"/>
          </a:xfrm>
        </p:grpSpPr>
        <p:sp>
          <p:nvSpPr>
            <p:cNvPr id="23575" name="Line 14"/>
            <p:cNvSpPr>
              <a:spLocks noChangeShapeType="1"/>
            </p:cNvSpPr>
            <p:nvPr/>
          </p:nvSpPr>
          <p:spPr bwMode="auto">
            <a:xfrm>
              <a:off x="3696" y="2614"/>
              <a:ext cx="454"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6" name="Line 19"/>
            <p:cNvSpPr>
              <a:spLocks noChangeShapeType="1"/>
            </p:cNvSpPr>
            <p:nvPr/>
          </p:nvSpPr>
          <p:spPr bwMode="auto">
            <a:xfrm>
              <a:off x="4150" y="1525"/>
              <a:ext cx="1" cy="1089"/>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Oval 7"/>
            <p:cNvSpPr>
              <a:spLocks noChangeArrowheads="1"/>
            </p:cNvSpPr>
            <p:nvPr/>
          </p:nvSpPr>
          <p:spPr bwMode="auto">
            <a:xfrm>
              <a:off x="2245" y="2408"/>
              <a:ext cx="1455" cy="438"/>
            </a:xfrm>
            <a:prstGeom prst="ellipse">
              <a:avLst/>
            </a:prstGeom>
            <a:solidFill>
              <a:schemeClr val="accent5"/>
            </a:solid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设计算法</a:t>
              </a:r>
            </a:p>
          </p:txBody>
        </p:sp>
        <p:sp>
          <p:nvSpPr>
            <p:cNvPr id="23578" name="Line 13"/>
            <p:cNvSpPr>
              <a:spLocks noChangeShapeType="1"/>
            </p:cNvSpPr>
            <p:nvPr/>
          </p:nvSpPr>
          <p:spPr bwMode="auto">
            <a:xfrm flipH="1">
              <a:off x="1882" y="2614"/>
              <a:ext cx="363"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9" name="Line 18"/>
            <p:cNvSpPr>
              <a:spLocks noChangeShapeType="1"/>
            </p:cNvSpPr>
            <p:nvPr/>
          </p:nvSpPr>
          <p:spPr bwMode="auto">
            <a:xfrm>
              <a:off x="3787" y="1525"/>
              <a:ext cx="363"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0" name="Line 21"/>
            <p:cNvSpPr>
              <a:spLocks noChangeShapeType="1"/>
            </p:cNvSpPr>
            <p:nvPr/>
          </p:nvSpPr>
          <p:spPr bwMode="auto">
            <a:xfrm>
              <a:off x="1882" y="1570"/>
              <a:ext cx="182"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1" name="Line 52"/>
            <p:cNvSpPr>
              <a:spLocks noChangeShapeType="1"/>
            </p:cNvSpPr>
            <p:nvPr/>
          </p:nvSpPr>
          <p:spPr bwMode="auto">
            <a:xfrm>
              <a:off x="1882" y="1570"/>
              <a:ext cx="1" cy="104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2" name="Line 63"/>
            <p:cNvSpPr>
              <a:spLocks noChangeShapeType="1"/>
            </p:cNvSpPr>
            <p:nvPr/>
          </p:nvSpPr>
          <p:spPr bwMode="auto">
            <a:xfrm>
              <a:off x="2880" y="1752"/>
              <a:ext cx="0" cy="68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4" name="Text Box 1036"/>
          <p:cNvSpPr txBox="1">
            <a:spLocks noChangeArrowheads="1"/>
          </p:cNvSpPr>
          <p:nvPr/>
        </p:nvSpPr>
        <p:spPr bwMode="auto">
          <a:xfrm>
            <a:off x="179388" y="1544638"/>
            <a:ext cx="22320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1)</a:t>
            </a:r>
            <a:r>
              <a:rPr lang="zh-CN" altLang="en-US" sz="2000" baseline="0">
                <a:latin typeface="黑体" panose="02010609060101010101" pitchFamily="49" charset="-122"/>
                <a:ea typeface="黑体" panose="02010609060101010101" pitchFamily="49" charset="-122"/>
              </a:rPr>
              <a:t>问题的陈述</a:t>
            </a:r>
          </a:p>
        </p:txBody>
      </p:sp>
      <p:sp>
        <p:nvSpPr>
          <p:cNvPr id="35" name="Text Box 1041"/>
          <p:cNvSpPr txBox="1">
            <a:spLocks noChangeArrowheads="1"/>
          </p:cNvSpPr>
          <p:nvPr/>
        </p:nvSpPr>
        <p:spPr bwMode="auto">
          <a:xfrm>
            <a:off x="420688" y="1893888"/>
            <a:ext cx="23510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zh-CN" altLang="en-US" sz="2000" b="1" baseline="0">
                <a:solidFill>
                  <a:srgbClr val="990000"/>
                </a:solidFill>
                <a:latin typeface="宋体" panose="02010600030101010101" pitchFamily="2" charset="-122"/>
              </a:rPr>
              <a:t>用科学规范的语言</a:t>
            </a:r>
            <a:r>
              <a:rPr lang="en-US" altLang="zh-CN" sz="2000" b="1" baseline="0">
                <a:solidFill>
                  <a:srgbClr val="990000"/>
                </a:solidFill>
                <a:latin typeface="宋体" panose="02010600030101010101" pitchFamily="2" charset="-122"/>
              </a:rPr>
              <a:t>,</a:t>
            </a:r>
            <a:r>
              <a:rPr lang="zh-CN" altLang="en-US" sz="2000" b="1" baseline="0">
                <a:solidFill>
                  <a:srgbClr val="990000"/>
                </a:solidFill>
                <a:latin typeface="宋体" panose="02010600030101010101" pitchFamily="2" charset="-122"/>
              </a:rPr>
              <a:t>对所求解的问题做准确的描述</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36" name="Text Box 1035"/>
          <p:cNvSpPr txBox="1">
            <a:spLocks noChangeArrowheads="1"/>
          </p:cNvSpPr>
          <p:nvPr/>
        </p:nvSpPr>
        <p:spPr bwMode="auto">
          <a:xfrm>
            <a:off x="6394450" y="1201738"/>
            <a:ext cx="2354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2)</a:t>
            </a:r>
            <a:r>
              <a:rPr lang="zh-CN" altLang="en-US" sz="2000" baseline="0">
                <a:latin typeface="黑体" panose="02010609060101010101" pitchFamily="49" charset="-122"/>
                <a:ea typeface="黑体" panose="02010609060101010101" pitchFamily="49" charset="-122"/>
              </a:rPr>
              <a:t>建立数学模型</a:t>
            </a:r>
          </a:p>
        </p:txBody>
      </p:sp>
      <p:sp>
        <p:nvSpPr>
          <p:cNvPr id="37" name="Text Box 1042"/>
          <p:cNvSpPr txBox="1">
            <a:spLocks noChangeArrowheads="1"/>
          </p:cNvSpPr>
          <p:nvPr/>
        </p:nvSpPr>
        <p:spPr bwMode="auto">
          <a:xfrm>
            <a:off x="6659563" y="1622425"/>
            <a:ext cx="230505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通过对问题的分析</a:t>
            </a:r>
            <a:r>
              <a:rPr lang="en-US" altLang="zh-CN" sz="2000" b="1" baseline="0">
                <a:solidFill>
                  <a:srgbClr val="990000"/>
                </a:solidFill>
                <a:latin typeface="宋体" panose="02010600030101010101" pitchFamily="2" charset="-122"/>
              </a:rPr>
              <a:t>,</a:t>
            </a:r>
            <a:r>
              <a:rPr lang="zh-CN" altLang="en-US" sz="2000" b="1" baseline="0">
                <a:solidFill>
                  <a:srgbClr val="990000"/>
                </a:solidFill>
                <a:latin typeface="宋体" panose="02010600030101010101" pitchFamily="2" charset="-122"/>
              </a:rPr>
              <a:t>找出其中的所有操作对象及操作对象之间的关系并用数学语言加以描述</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38" name="Text Box 1037"/>
          <p:cNvSpPr txBox="1">
            <a:spLocks noChangeArrowheads="1"/>
          </p:cNvSpPr>
          <p:nvPr/>
        </p:nvSpPr>
        <p:spPr bwMode="auto">
          <a:xfrm>
            <a:off x="198438" y="3235325"/>
            <a:ext cx="1657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3)</a:t>
            </a:r>
            <a:r>
              <a:rPr lang="zh-CN" altLang="en-US" sz="2000" baseline="0">
                <a:latin typeface="黑体" panose="02010609060101010101" pitchFamily="49" charset="-122"/>
                <a:ea typeface="黑体" panose="02010609060101010101" pitchFamily="49" charset="-122"/>
              </a:rPr>
              <a:t>设计算法</a:t>
            </a:r>
          </a:p>
        </p:txBody>
      </p:sp>
      <p:sp>
        <p:nvSpPr>
          <p:cNvPr id="39" name="Text Box 1038"/>
          <p:cNvSpPr txBox="1">
            <a:spLocks noChangeArrowheads="1"/>
          </p:cNvSpPr>
          <p:nvPr/>
        </p:nvSpPr>
        <p:spPr bwMode="auto">
          <a:xfrm>
            <a:off x="6300788" y="3530600"/>
            <a:ext cx="30035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4)</a:t>
            </a:r>
            <a:r>
              <a:rPr lang="zh-CN" altLang="en-US" sz="2000" baseline="0">
                <a:latin typeface="黑体" panose="02010609060101010101" pitchFamily="49" charset="-122"/>
                <a:ea typeface="黑体" panose="02010609060101010101" pitchFamily="49" charset="-122"/>
              </a:rPr>
              <a:t>算法的正确性证明</a:t>
            </a:r>
          </a:p>
        </p:txBody>
      </p:sp>
      <p:sp>
        <p:nvSpPr>
          <p:cNvPr id="40" name="Text Box 1039"/>
          <p:cNvSpPr txBox="1">
            <a:spLocks noChangeArrowheads="1"/>
          </p:cNvSpPr>
          <p:nvPr/>
        </p:nvSpPr>
        <p:spPr bwMode="auto">
          <a:xfrm>
            <a:off x="223838" y="4862513"/>
            <a:ext cx="2644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5)</a:t>
            </a:r>
            <a:r>
              <a:rPr lang="zh-CN" altLang="en-US" sz="2000" baseline="0">
                <a:latin typeface="黑体" panose="02010609060101010101" pitchFamily="49" charset="-122"/>
                <a:ea typeface="黑体" panose="02010609060101010101" pitchFamily="49" charset="-122"/>
              </a:rPr>
              <a:t>算法的程序实现</a:t>
            </a:r>
          </a:p>
        </p:txBody>
      </p:sp>
      <p:sp>
        <p:nvSpPr>
          <p:cNvPr id="41" name="Text Box 1040"/>
          <p:cNvSpPr txBox="1">
            <a:spLocks noChangeArrowheads="1"/>
          </p:cNvSpPr>
          <p:nvPr/>
        </p:nvSpPr>
        <p:spPr bwMode="auto">
          <a:xfrm>
            <a:off x="3481388" y="5811838"/>
            <a:ext cx="2819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6)</a:t>
            </a:r>
            <a:r>
              <a:rPr lang="zh-CN" altLang="en-US" sz="2000" baseline="0">
                <a:latin typeface="黑体" panose="02010609060101010101" pitchFamily="49" charset="-122"/>
                <a:ea typeface="黑体" panose="02010609060101010101" pitchFamily="49" charset="-122"/>
              </a:rPr>
              <a:t>算法分析</a:t>
            </a:r>
          </a:p>
        </p:txBody>
      </p:sp>
      <p:sp>
        <p:nvSpPr>
          <p:cNvPr id="42" name="Text Box 1043"/>
          <p:cNvSpPr txBox="1">
            <a:spLocks noChangeArrowheads="1"/>
          </p:cNvSpPr>
          <p:nvPr/>
        </p:nvSpPr>
        <p:spPr bwMode="auto">
          <a:xfrm>
            <a:off x="250825" y="3635375"/>
            <a:ext cx="30241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根据数学模型设计问题的计算机求解算法</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3" name="Text Box 1044"/>
          <p:cNvSpPr txBox="1">
            <a:spLocks noChangeArrowheads="1"/>
          </p:cNvSpPr>
          <p:nvPr/>
        </p:nvSpPr>
        <p:spPr bwMode="auto">
          <a:xfrm>
            <a:off x="6534150" y="3962400"/>
            <a:ext cx="25558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证明算法对一切合法输入均能在有限次计算后产生正确输出</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4" name="Text Box 1045"/>
          <p:cNvSpPr txBox="1">
            <a:spLocks noChangeArrowheads="1"/>
          </p:cNvSpPr>
          <p:nvPr/>
        </p:nvSpPr>
        <p:spPr bwMode="auto">
          <a:xfrm>
            <a:off x="3770313" y="6148388"/>
            <a:ext cx="530383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对执行该算法所消耗的计算机资源进行估算</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5" name="Text Box 1046"/>
          <p:cNvSpPr txBox="1">
            <a:spLocks noChangeArrowheads="1"/>
          </p:cNvSpPr>
          <p:nvPr/>
        </p:nvSpPr>
        <p:spPr bwMode="auto">
          <a:xfrm>
            <a:off x="420688" y="5341938"/>
            <a:ext cx="27828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将算法正确地编写成机器语言程序</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23574" name="Rectangle 1034"/>
          <p:cNvSpPr>
            <a:spLocks noChangeArrowheads="1"/>
          </p:cNvSpPr>
          <p:nvPr/>
        </p:nvSpPr>
        <p:spPr bwMode="auto">
          <a:xfrm>
            <a:off x="533400" y="333375"/>
            <a:ext cx="3028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7.</a:t>
            </a:r>
            <a:r>
              <a:rPr lang="zh-CN" altLang="en-US" sz="2800" baseline="0">
                <a:latin typeface="黑体" panose="02010609060101010101" pitchFamily="49" charset="-122"/>
                <a:ea typeface="黑体" panose="02010609060101010101" pitchFamily="49" charset="-122"/>
              </a:rPr>
              <a:t>问题的求解过程</a:t>
            </a:r>
            <a:endParaRPr lang="zh-CN" altLang="en-US" sz="2800" b="1" baseline="0">
              <a:ea typeface="黑体" panose="020106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heckerboard(across)">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left)">
                                      <p:cBhvr>
                                        <p:cTn id="44" dur="500"/>
                                        <p:tgtEl>
                                          <p:spTgt spid="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strips(downLef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checkerboard(across)">
                                      <p:cBhvr>
                                        <p:cTn id="63" dur="5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500"/>
                                        <p:tgtEl>
                                          <p:spTgt spid="4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checkerboard(across)">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childTnLst>
                          </p:cTn>
                        </p:par>
                        <p:par>
                          <p:cTn id="83" fill="hold" nodeType="afterGroup">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6FF0D501-995D-498B-8A4C-186932155566}" type="slidenum">
              <a:rPr lang="en-US" altLang="zh-CN" sz="1400" baseline="0"/>
              <a:pPr/>
              <a:t>12</a:t>
            </a:fld>
            <a:endParaRPr lang="en-US" altLang="zh-CN" sz="1400" baseline="0"/>
          </a:p>
        </p:txBody>
      </p:sp>
      <p:sp>
        <p:nvSpPr>
          <p:cNvPr id="24579" name="Rectangle 9"/>
          <p:cNvSpPr>
            <a:spLocks noChangeArrowheads="1"/>
          </p:cNvSpPr>
          <p:nvPr/>
        </p:nvSpPr>
        <p:spPr bwMode="auto">
          <a:xfrm>
            <a:off x="5334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24580" name="Rectangle 10"/>
          <p:cNvSpPr>
            <a:spLocks noChangeArrowheads="1"/>
          </p:cNvSpPr>
          <p:nvPr/>
        </p:nvSpPr>
        <p:spPr bwMode="auto">
          <a:xfrm>
            <a:off x="533400" y="609600"/>
            <a:ext cx="51625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8.</a:t>
            </a:r>
            <a:r>
              <a:rPr lang="zh-CN" altLang="en-US" sz="2800" baseline="0">
                <a:latin typeface="黑体" panose="02010609060101010101" pitchFamily="49" charset="-122"/>
                <a:ea typeface="黑体" panose="02010609060101010101" pitchFamily="49" charset="-122"/>
              </a:rPr>
              <a:t>算法与程序、数据结构的关系</a:t>
            </a:r>
          </a:p>
        </p:txBody>
      </p:sp>
      <p:sp>
        <p:nvSpPr>
          <p:cNvPr id="452619" name="Text Box 11"/>
          <p:cNvSpPr txBox="1">
            <a:spLocks noChangeArrowheads="1"/>
          </p:cNvSpPr>
          <p:nvPr/>
        </p:nvSpPr>
        <p:spPr bwMode="auto">
          <a:xfrm>
            <a:off x="685800" y="1447800"/>
            <a:ext cx="7696200" cy="2225675"/>
          </a:xfrm>
          <a:prstGeom prst="rect">
            <a:avLst/>
          </a:prstGeom>
          <a:noFill/>
          <a:ln>
            <a:noFill/>
          </a:ln>
          <a:effectLst/>
          <a:extLst/>
        </p:spPr>
        <p:txBody>
          <a:bodyPr lIns="90000" tIns="46800" rIns="90000" bIns="46800">
            <a:spAutoFit/>
          </a:bodyPr>
          <a:lstStyle/>
          <a:p>
            <a:pPr eaLnBrk="1" fontAlgn="base" hangingPunct="1">
              <a:lnSpc>
                <a:spcPct val="125000"/>
              </a:lnSpc>
              <a:defRPr/>
            </a:pPr>
            <a:r>
              <a:rPr lang="zh-CN" altLang="en-US" sz="2800" baseline="0" dirty="0">
                <a:latin typeface="黑体" pitchFamily="49" charset="-122"/>
                <a:ea typeface="黑体" pitchFamily="49" charset="-122"/>
              </a:rPr>
              <a:t>过程：算法</a:t>
            </a:r>
            <a:r>
              <a:rPr lang="en-US" altLang="zh-CN" sz="2800" baseline="0" dirty="0">
                <a:latin typeface="黑体" pitchFamily="49" charset="-122"/>
                <a:ea typeface="黑体" pitchFamily="49" charset="-122"/>
              </a:rPr>
              <a:t>+</a:t>
            </a:r>
            <a:r>
              <a:rPr lang="zh-CN" altLang="en-US" sz="2800" baseline="0" dirty="0">
                <a:latin typeface="黑体" pitchFamily="49" charset="-122"/>
                <a:ea typeface="黑体" pitchFamily="49" charset="-122"/>
              </a:rPr>
              <a:t>数据结构</a:t>
            </a:r>
            <a:r>
              <a:rPr kumimoji="0" lang="zh-CN" altLang="en-US" sz="2800" baseline="0" dirty="0">
                <a:effectLst>
                  <a:outerShdw blurRad="38100" dist="38100" dir="2700000" algn="tl">
                    <a:srgbClr val="C0C0C0"/>
                  </a:outerShdw>
                </a:effectLst>
                <a:latin typeface="Arial" pitchFamily="34" charset="0"/>
                <a:sym typeface="Symbol" pitchFamily="18" charset="2"/>
              </a:rPr>
              <a:t></a:t>
            </a:r>
            <a:r>
              <a:rPr lang="zh-CN" altLang="en-US" sz="2800" baseline="0" dirty="0">
                <a:latin typeface="黑体" pitchFamily="49" charset="-122"/>
                <a:ea typeface="黑体" pitchFamily="49" charset="-122"/>
              </a:rPr>
              <a:t>程序</a:t>
            </a:r>
          </a:p>
          <a:p>
            <a:pPr eaLnBrk="1" fontAlgn="base" hangingPunct="1">
              <a:lnSpc>
                <a:spcPct val="125000"/>
              </a:lnSpc>
              <a:defRPr/>
            </a:pPr>
            <a:r>
              <a:rPr lang="zh-CN" altLang="en-US" sz="2800" baseline="0" dirty="0">
                <a:latin typeface="黑体" pitchFamily="49" charset="-122"/>
                <a:ea typeface="黑体" pitchFamily="49" charset="-122"/>
              </a:rPr>
              <a:t>对象：对象</a:t>
            </a:r>
            <a:r>
              <a:rPr lang="en-US" altLang="zh-CN" sz="2800" baseline="0" dirty="0">
                <a:latin typeface="黑体" pitchFamily="49" charset="-122"/>
                <a:ea typeface="黑体" pitchFamily="49" charset="-122"/>
              </a:rPr>
              <a:t>+</a:t>
            </a:r>
            <a:r>
              <a:rPr lang="zh-CN" altLang="en-US" sz="2800" baseline="0" dirty="0">
                <a:latin typeface="黑体" pitchFamily="49" charset="-122"/>
                <a:ea typeface="黑体" pitchFamily="49" charset="-122"/>
              </a:rPr>
              <a:t>消息</a:t>
            </a:r>
            <a:r>
              <a:rPr kumimoji="0" lang="zh-CN" altLang="en-US" sz="2800" baseline="0" dirty="0">
                <a:effectLst>
                  <a:outerShdw blurRad="38100" dist="38100" dir="2700000" algn="tl">
                    <a:srgbClr val="C0C0C0"/>
                  </a:outerShdw>
                </a:effectLst>
                <a:latin typeface="Arial" pitchFamily="34" charset="0"/>
                <a:sym typeface="Symbol" pitchFamily="18" charset="2"/>
              </a:rPr>
              <a:t></a:t>
            </a:r>
            <a:r>
              <a:rPr lang="zh-CN" altLang="en-US" sz="2800" baseline="0" dirty="0">
                <a:latin typeface="黑体" pitchFamily="49" charset="-122"/>
                <a:ea typeface="黑体" pitchFamily="49" charset="-122"/>
              </a:rPr>
              <a:t>程序</a:t>
            </a:r>
          </a:p>
          <a:p>
            <a:pPr eaLnBrk="1" fontAlgn="base" hangingPunct="1">
              <a:lnSpc>
                <a:spcPct val="125000"/>
              </a:lnSpc>
              <a:defRPr/>
            </a:pPr>
            <a:r>
              <a:rPr lang="zh-CN" altLang="en-US" sz="2800" baseline="0" dirty="0">
                <a:latin typeface="黑体" pitchFamily="49" charset="-122"/>
                <a:ea typeface="黑体" pitchFamily="49" charset="-122"/>
              </a:rPr>
              <a:t>侧重点不同</a:t>
            </a:r>
          </a:p>
          <a:p>
            <a:pPr eaLnBrk="1" fontAlgn="base" hangingPunct="1">
              <a:lnSpc>
                <a:spcPct val="125000"/>
              </a:lnSpc>
              <a:defRPr/>
            </a:pPr>
            <a:r>
              <a:rPr lang="zh-CN" altLang="en-US" sz="2800" baseline="0" dirty="0">
                <a:latin typeface="黑体" pitchFamily="49" charset="-122"/>
                <a:ea typeface="黑体" pitchFamily="49" charset="-122"/>
              </a:rPr>
              <a:t>    数据的结构，直接影响算法的选择和效率。</a:t>
            </a:r>
          </a:p>
        </p:txBody>
      </p:sp>
      <p:sp>
        <p:nvSpPr>
          <p:cNvPr id="13" name="Rectangle 5"/>
          <p:cNvSpPr>
            <a:spLocks noChangeArrowheads="1"/>
          </p:cNvSpPr>
          <p:nvPr/>
        </p:nvSpPr>
        <p:spPr bwMode="auto">
          <a:xfrm>
            <a:off x="1979613" y="4076700"/>
            <a:ext cx="57118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nSpc>
                <a:spcPct val="100000"/>
              </a:lnSpc>
            </a:pPr>
            <a:r>
              <a:rPr lang="zh-CN" altLang="en-US" sz="6000">
                <a:solidFill>
                  <a:srgbClr val="990000"/>
                </a:solidFill>
                <a:ea typeface="华文行楷" panose="02010800040101010101" pitchFamily="2" charset="-122"/>
              </a:rPr>
              <a:t>算法</a:t>
            </a:r>
            <a:r>
              <a:rPr lang="en-US" altLang="zh-CN" sz="6000">
                <a:solidFill>
                  <a:srgbClr val="990000"/>
                </a:solidFill>
                <a:ea typeface="华文行楷" panose="02010800040101010101" pitchFamily="2" charset="-122"/>
              </a:rPr>
              <a:t>——</a:t>
            </a:r>
            <a:r>
              <a:rPr lang="zh-CN" altLang="en-US" sz="6000">
                <a:solidFill>
                  <a:srgbClr val="990000"/>
                </a:solidFill>
                <a:ea typeface="华文行楷" panose="02010800040101010101" pitchFamily="2" charset="-122"/>
              </a:rPr>
              <a:t>程序的灵魂</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EB7B7704-DB73-4E54-8B5C-1B5C5E09A12F}" type="slidenum">
              <a:rPr lang="en-US" altLang="zh-CN" sz="1400" baseline="0"/>
              <a:pPr/>
              <a:t>13</a:t>
            </a:fld>
            <a:endParaRPr lang="en-US" altLang="zh-CN" sz="1400" baseline="0"/>
          </a:p>
        </p:txBody>
      </p:sp>
      <p:sp>
        <p:nvSpPr>
          <p:cNvPr id="25603" name="Text Box 2"/>
          <p:cNvSpPr txBox="1">
            <a:spLocks noChangeArrowheads="1"/>
          </p:cNvSpPr>
          <p:nvPr/>
        </p:nvSpPr>
        <p:spPr bwMode="auto">
          <a:xfrm>
            <a:off x="715963" y="2782888"/>
            <a:ext cx="341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50000"/>
              </a:spcBef>
            </a:pPr>
            <a:endParaRPr lang="zh-CN" altLang="zh-CN" sz="2400" b="1" baseline="0"/>
          </a:p>
        </p:txBody>
      </p:sp>
      <p:sp>
        <p:nvSpPr>
          <p:cNvPr id="25604" name="AutoShape 3"/>
          <p:cNvSpPr>
            <a:spLocks/>
          </p:cNvSpPr>
          <p:nvPr/>
        </p:nvSpPr>
        <p:spPr bwMode="auto">
          <a:xfrm>
            <a:off x="790575" y="2057400"/>
            <a:ext cx="531813" cy="3443288"/>
          </a:xfrm>
          <a:prstGeom prst="leftBrace">
            <a:avLst>
              <a:gd name="adj1" fmla="val 5395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5" name="Text Box 4" descr="花岗岩"/>
          <p:cNvSpPr txBox="1">
            <a:spLocks noChangeArrowheads="1"/>
          </p:cNvSpPr>
          <p:nvPr/>
        </p:nvSpPr>
        <p:spPr bwMode="auto">
          <a:xfrm>
            <a:off x="1176338" y="21590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数据的逻辑结构 </a:t>
            </a:r>
          </a:p>
        </p:txBody>
      </p:sp>
      <p:sp>
        <p:nvSpPr>
          <p:cNvPr id="25606" name="Text Box 5" descr="花岗岩"/>
          <p:cNvSpPr txBox="1">
            <a:spLocks noChangeArrowheads="1"/>
          </p:cNvSpPr>
          <p:nvPr/>
        </p:nvSpPr>
        <p:spPr bwMode="auto">
          <a:xfrm>
            <a:off x="1219200" y="42672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dirty="0">
                <a:ea typeface="隶书" panose="02010509060101010101" pitchFamily="49" charset="-122"/>
              </a:rPr>
              <a:t> </a:t>
            </a:r>
            <a:r>
              <a:rPr lang="zh-CN" altLang="en-US" sz="2800" b="1" baseline="0" dirty="0">
                <a:ea typeface="隶书" panose="02010509060101010101" pitchFamily="49" charset="-122"/>
              </a:rPr>
              <a:t>数据的存储结构 </a:t>
            </a:r>
          </a:p>
        </p:txBody>
      </p:sp>
      <p:sp>
        <p:nvSpPr>
          <p:cNvPr id="25607" name="AutoShape 6"/>
          <p:cNvSpPr>
            <a:spLocks/>
          </p:cNvSpPr>
          <p:nvPr/>
        </p:nvSpPr>
        <p:spPr bwMode="auto">
          <a:xfrm>
            <a:off x="4132263" y="3716338"/>
            <a:ext cx="134937" cy="1541462"/>
          </a:xfrm>
          <a:prstGeom prst="leftBrace">
            <a:avLst>
              <a:gd name="adj1" fmla="val 95196"/>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8" name="AutoShape 7"/>
          <p:cNvSpPr>
            <a:spLocks/>
          </p:cNvSpPr>
          <p:nvPr/>
        </p:nvSpPr>
        <p:spPr bwMode="auto">
          <a:xfrm>
            <a:off x="3979863" y="1524000"/>
            <a:ext cx="455612" cy="1774825"/>
          </a:xfrm>
          <a:prstGeom prst="leftBrace">
            <a:avLst>
              <a:gd name="adj1" fmla="val 20397"/>
              <a:gd name="adj2" fmla="val 49282"/>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9" name="AutoShape 8"/>
          <p:cNvSpPr>
            <a:spLocks/>
          </p:cNvSpPr>
          <p:nvPr/>
        </p:nvSpPr>
        <p:spPr bwMode="auto">
          <a:xfrm>
            <a:off x="6372225" y="914400"/>
            <a:ext cx="150813" cy="1360488"/>
          </a:xfrm>
          <a:prstGeom prst="leftBrace">
            <a:avLst>
              <a:gd name="adj1" fmla="val 7517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0" name="AutoShape 9"/>
          <p:cNvSpPr>
            <a:spLocks/>
          </p:cNvSpPr>
          <p:nvPr/>
        </p:nvSpPr>
        <p:spPr bwMode="auto">
          <a:xfrm>
            <a:off x="6410325" y="2514600"/>
            <a:ext cx="112713" cy="944563"/>
          </a:xfrm>
          <a:prstGeom prst="leftBrace">
            <a:avLst>
              <a:gd name="adj1" fmla="val 6983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1" name="Text Box 10" descr="花岗岩"/>
          <p:cNvSpPr txBox="1">
            <a:spLocks noChangeArrowheads="1"/>
          </p:cNvSpPr>
          <p:nvPr/>
        </p:nvSpPr>
        <p:spPr bwMode="auto">
          <a:xfrm>
            <a:off x="4371975" y="1433513"/>
            <a:ext cx="1797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线性结构 </a:t>
            </a:r>
          </a:p>
        </p:txBody>
      </p:sp>
      <p:sp>
        <p:nvSpPr>
          <p:cNvPr id="25612" name="Text Box 11" descr="花岗岩"/>
          <p:cNvSpPr txBox="1">
            <a:spLocks noChangeArrowheads="1"/>
          </p:cNvSpPr>
          <p:nvPr/>
        </p:nvSpPr>
        <p:spPr bwMode="auto">
          <a:xfrm>
            <a:off x="4371975" y="2743200"/>
            <a:ext cx="2066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非线性结构</a:t>
            </a:r>
          </a:p>
        </p:txBody>
      </p:sp>
      <p:sp>
        <p:nvSpPr>
          <p:cNvPr id="25613" name="Text Box 12" descr="花岗岩"/>
          <p:cNvSpPr txBox="1">
            <a:spLocks noChangeArrowheads="1"/>
          </p:cNvSpPr>
          <p:nvPr/>
        </p:nvSpPr>
        <p:spPr bwMode="auto">
          <a:xfrm>
            <a:off x="4067175" y="3429000"/>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dirty="0">
                <a:ea typeface="隶书" panose="02010509060101010101" pitchFamily="49" charset="-122"/>
              </a:rPr>
              <a:t> </a:t>
            </a:r>
            <a:r>
              <a:rPr lang="zh-CN" altLang="en-US" sz="2800" b="1" baseline="0" dirty="0">
                <a:ea typeface="隶书" panose="02010509060101010101" pitchFamily="49" charset="-122"/>
              </a:rPr>
              <a:t>顺序存储</a:t>
            </a:r>
          </a:p>
        </p:txBody>
      </p:sp>
      <p:sp>
        <p:nvSpPr>
          <p:cNvPr id="25614" name="Text Box 13" descr="花岗岩"/>
          <p:cNvSpPr txBox="1">
            <a:spLocks noChangeArrowheads="1"/>
          </p:cNvSpPr>
          <p:nvPr/>
        </p:nvSpPr>
        <p:spPr bwMode="auto">
          <a:xfrm>
            <a:off x="4191000" y="39624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链式存储 </a:t>
            </a:r>
          </a:p>
        </p:txBody>
      </p:sp>
      <p:sp>
        <p:nvSpPr>
          <p:cNvPr id="25615" name="Text Box 14" descr="花岗岩"/>
          <p:cNvSpPr txBox="1">
            <a:spLocks noChangeArrowheads="1"/>
          </p:cNvSpPr>
          <p:nvPr/>
        </p:nvSpPr>
        <p:spPr bwMode="auto">
          <a:xfrm>
            <a:off x="6553200" y="533400"/>
            <a:ext cx="1258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线性表</a:t>
            </a:r>
          </a:p>
        </p:txBody>
      </p:sp>
      <p:sp>
        <p:nvSpPr>
          <p:cNvPr id="25616" name="Text Box 15" descr="花岗岩"/>
          <p:cNvSpPr txBox="1">
            <a:spLocks noChangeArrowheads="1"/>
          </p:cNvSpPr>
          <p:nvPr/>
        </p:nvSpPr>
        <p:spPr bwMode="auto">
          <a:xfrm>
            <a:off x="65532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栈</a:t>
            </a:r>
          </a:p>
        </p:txBody>
      </p:sp>
      <p:sp>
        <p:nvSpPr>
          <p:cNvPr id="25617" name="Text Box 16" descr="花岗岩"/>
          <p:cNvSpPr txBox="1">
            <a:spLocks noChangeArrowheads="1"/>
          </p:cNvSpPr>
          <p:nvPr/>
        </p:nvSpPr>
        <p:spPr bwMode="auto">
          <a:xfrm>
            <a:off x="6553200" y="13716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队列</a:t>
            </a:r>
          </a:p>
        </p:txBody>
      </p:sp>
      <p:sp>
        <p:nvSpPr>
          <p:cNvPr id="25618" name="Text Box 17" descr="花岗岩"/>
          <p:cNvSpPr txBox="1">
            <a:spLocks noChangeArrowheads="1"/>
          </p:cNvSpPr>
          <p:nvPr/>
        </p:nvSpPr>
        <p:spPr bwMode="auto">
          <a:xfrm>
            <a:off x="6550025" y="2514600"/>
            <a:ext cx="190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树形结构</a:t>
            </a:r>
          </a:p>
        </p:txBody>
      </p:sp>
      <p:sp>
        <p:nvSpPr>
          <p:cNvPr id="25619" name="Text Box 18" descr="花岗岩"/>
          <p:cNvSpPr txBox="1">
            <a:spLocks noChangeArrowheads="1"/>
          </p:cNvSpPr>
          <p:nvPr/>
        </p:nvSpPr>
        <p:spPr bwMode="auto">
          <a:xfrm>
            <a:off x="6550025" y="3048000"/>
            <a:ext cx="1982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图形结构</a:t>
            </a:r>
          </a:p>
        </p:txBody>
      </p:sp>
      <p:sp>
        <p:nvSpPr>
          <p:cNvPr id="25620" name="Text Box 19" descr="花岗岩"/>
          <p:cNvSpPr txBox="1">
            <a:spLocks noChangeArrowheads="1"/>
          </p:cNvSpPr>
          <p:nvPr/>
        </p:nvSpPr>
        <p:spPr bwMode="auto">
          <a:xfrm>
            <a:off x="457200" y="990600"/>
            <a:ext cx="4052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solidFill>
                  <a:srgbClr val="0000FF"/>
                </a:solidFill>
                <a:ea typeface="隶书" panose="02010509060101010101" pitchFamily="49" charset="-122"/>
              </a:rPr>
              <a:t>数据结构的三个方面：</a:t>
            </a:r>
          </a:p>
        </p:txBody>
      </p:sp>
      <p:sp>
        <p:nvSpPr>
          <p:cNvPr id="25621" name="Text Box 20" descr="花岗岩"/>
          <p:cNvSpPr txBox="1">
            <a:spLocks noChangeArrowheads="1"/>
          </p:cNvSpPr>
          <p:nvPr/>
        </p:nvSpPr>
        <p:spPr bwMode="auto">
          <a:xfrm>
            <a:off x="4267200" y="4953000"/>
            <a:ext cx="170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dirty="0">
                <a:ea typeface="隶书" panose="02010509060101010101" pitchFamily="49" charset="-122"/>
              </a:rPr>
              <a:t> </a:t>
            </a:r>
            <a:r>
              <a:rPr lang="zh-CN" altLang="en-US" sz="2800" b="1" baseline="0" dirty="0">
                <a:ea typeface="隶书" panose="02010509060101010101" pitchFamily="49" charset="-122"/>
              </a:rPr>
              <a:t>散列存储</a:t>
            </a:r>
          </a:p>
        </p:txBody>
      </p:sp>
      <p:sp>
        <p:nvSpPr>
          <p:cNvPr id="25622" name="Text Box 21" descr="花岗岩"/>
          <p:cNvSpPr txBox="1">
            <a:spLocks noChangeArrowheads="1"/>
          </p:cNvSpPr>
          <p:nvPr/>
        </p:nvSpPr>
        <p:spPr bwMode="auto">
          <a:xfrm>
            <a:off x="4311650" y="4419600"/>
            <a:ext cx="161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索引存储</a:t>
            </a:r>
          </a:p>
        </p:txBody>
      </p:sp>
      <p:sp>
        <p:nvSpPr>
          <p:cNvPr id="25623" name="Text Box 22" descr="花岗岩"/>
          <p:cNvSpPr txBox="1">
            <a:spLocks noChangeArrowheads="1"/>
          </p:cNvSpPr>
          <p:nvPr/>
        </p:nvSpPr>
        <p:spPr bwMode="auto">
          <a:xfrm>
            <a:off x="6400800" y="19050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串及数组</a:t>
            </a:r>
          </a:p>
        </p:txBody>
      </p:sp>
      <p:sp>
        <p:nvSpPr>
          <p:cNvPr id="25624" name="Text Box 23" descr="花岗岩"/>
          <p:cNvSpPr txBox="1">
            <a:spLocks noChangeArrowheads="1"/>
          </p:cNvSpPr>
          <p:nvPr/>
        </p:nvSpPr>
        <p:spPr bwMode="auto">
          <a:xfrm>
            <a:off x="1336675" y="5410200"/>
            <a:ext cx="7807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数据的运算：检索、排序、插入、删除、修改等 </a:t>
            </a:r>
          </a:p>
        </p:txBody>
      </p:sp>
      <p:sp>
        <p:nvSpPr>
          <p:cNvPr id="25625" name="Rectangle 31"/>
          <p:cNvSpPr>
            <a:spLocks noChangeArrowheads="1"/>
          </p:cNvSpPr>
          <p:nvPr/>
        </p:nvSpPr>
        <p:spPr bwMode="auto">
          <a:xfrm>
            <a:off x="533400" y="0"/>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25626" name="Rectangle 32"/>
          <p:cNvSpPr>
            <a:spLocks noChangeArrowheads="1"/>
          </p:cNvSpPr>
          <p:nvPr/>
        </p:nvSpPr>
        <p:spPr bwMode="auto">
          <a:xfrm>
            <a:off x="533400" y="496888"/>
            <a:ext cx="51625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8.</a:t>
            </a:r>
            <a:r>
              <a:rPr lang="zh-CN" altLang="en-US" sz="2800" baseline="0">
                <a:latin typeface="黑体" panose="02010609060101010101" pitchFamily="49" charset="-122"/>
                <a:ea typeface="黑体" panose="02010609060101010101" pitchFamily="49" charset="-122"/>
              </a:rPr>
              <a:t>算法与程序、数据结构的关系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2AA6D8EC-D3B8-400E-AAD9-B193237D241B}" type="slidenum">
              <a:rPr lang="en-US" altLang="zh-CN" sz="1400" baseline="0"/>
              <a:pPr/>
              <a:t>14</a:t>
            </a:fld>
            <a:endParaRPr lang="en-US" altLang="zh-CN" sz="1400" baseline="0"/>
          </a:p>
        </p:txBody>
      </p:sp>
      <p:sp>
        <p:nvSpPr>
          <p:cNvPr id="1029" name="Rectangle 9"/>
          <p:cNvSpPr>
            <a:spLocks noChangeArrowheads="1"/>
          </p:cNvSpPr>
          <p:nvPr/>
        </p:nvSpPr>
        <p:spPr bwMode="auto">
          <a:xfrm>
            <a:off x="533400" y="0"/>
            <a:ext cx="27463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baseline="0">
                <a:solidFill>
                  <a:srgbClr val="660033"/>
                </a:solidFill>
                <a:latin typeface="幼圆" panose="02010509060101010101" pitchFamily="49" charset="-122"/>
                <a:ea typeface="幼圆" panose="02010509060101010101" pitchFamily="49" charset="-122"/>
              </a:rPr>
              <a:t>算法设计与分析 </a:t>
            </a:r>
            <a:r>
              <a:rPr lang="en-US" altLang="zh-CN" sz="1600" b="1" baseline="0">
                <a:solidFill>
                  <a:srgbClr val="660033"/>
                </a:solidFill>
                <a:latin typeface="幼圆" panose="02010509060101010101" pitchFamily="49" charset="-122"/>
                <a:ea typeface="幼圆" panose="02010509060101010101" pitchFamily="49" charset="-122"/>
              </a:rPr>
              <a:t>&gt; </a:t>
            </a:r>
            <a:r>
              <a:rPr lang="zh-CN" altLang="en-US" sz="1600" b="1" baseline="0">
                <a:latin typeface="幼圆" panose="02010509060101010101" pitchFamily="49" charset="-122"/>
                <a:ea typeface="幼圆" panose="02010509060101010101" pitchFamily="49" charset="-122"/>
              </a:rPr>
              <a:t>算法概述</a:t>
            </a:r>
            <a:endParaRPr lang="zh-CN" altLang="en-US" sz="1600" b="1" baseline="0">
              <a:solidFill>
                <a:srgbClr val="660033"/>
              </a:solidFill>
              <a:latin typeface="幼圆" panose="02010509060101010101" pitchFamily="49" charset="-122"/>
              <a:ea typeface="幼圆" panose="02010509060101010101" pitchFamily="49" charset="-122"/>
            </a:endParaRPr>
          </a:p>
        </p:txBody>
      </p:sp>
      <p:sp>
        <p:nvSpPr>
          <p:cNvPr id="1030" name="Text Box 14"/>
          <p:cNvSpPr txBox="1">
            <a:spLocks noChangeArrowheads="1"/>
          </p:cNvSpPr>
          <p:nvPr/>
        </p:nvSpPr>
        <p:spPr bwMode="auto">
          <a:xfrm>
            <a:off x="609600" y="4572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1" baseline="0">
                <a:latin typeface="黑体" panose="02010609060101010101" pitchFamily="49" charset="-122"/>
                <a:ea typeface="黑体" panose="02010609060101010101" pitchFamily="49" charset="-122"/>
              </a:rPr>
              <a:t>1.2  </a:t>
            </a:r>
            <a:r>
              <a:rPr lang="zh-CN" altLang="en-US" sz="2800" b="1" baseline="0">
                <a:latin typeface="黑体" panose="02010609060101010101" pitchFamily="49" charset="-122"/>
                <a:ea typeface="黑体" panose="02010609060101010101" pitchFamily="49" charset="-122"/>
              </a:rPr>
              <a:t>算法复杂性分析</a:t>
            </a:r>
            <a:endParaRPr lang="zh-CN" altLang="en-US" sz="2400" baseline="0">
              <a:ea typeface="幼圆" panose="02010509060101010101" pitchFamily="49" charset="-122"/>
            </a:endParaRPr>
          </a:p>
          <a:p>
            <a:pPr fontAlgn="base">
              <a:lnSpc>
                <a:spcPct val="120000"/>
              </a:lnSpc>
            </a:pPr>
            <a:r>
              <a:rPr lang="en-US" altLang="zh-CN" sz="2400" baseline="0">
                <a:latin typeface="黑体" panose="02010609060101010101" pitchFamily="49" charset="-122"/>
                <a:ea typeface="黑体" panose="02010609060101010101" pitchFamily="49" charset="-122"/>
              </a:rPr>
              <a:t>1.</a:t>
            </a:r>
            <a:r>
              <a:rPr lang="zh-CN" altLang="en-US" sz="2400" baseline="0">
                <a:latin typeface="黑体" panose="02010609060101010101" pitchFamily="49" charset="-122"/>
                <a:ea typeface="黑体" panose="02010609060101010101" pitchFamily="49" charset="-122"/>
              </a:rPr>
              <a:t>复杂性的计量</a:t>
            </a:r>
            <a:endParaRPr lang="zh-CN" altLang="en-US" sz="2400" baseline="0">
              <a:ea typeface="幼圆" panose="02010509060101010101" pitchFamily="49" charset="-122"/>
            </a:endParaRPr>
          </a:p>
          <a:p>
            <a:pPr fontAlgn="base">
              <a:lnSpc>
                <a:spcPct val="120000"/>
              </a:lnSpc>
            </a:pPr>
            <a:endParaRPr lang="en-US" altLang="zh-CN" sz="2000" baseline="0">
              <a:latin typeface="Century Schoolbook" panose="02040604050505020304" pitchFamily="18" charset="0"/>
              <a:ea typeface="幼圆" panose="02010509060101010101" pitchFamily="49" charset="-122"/>
            </a:endParaRPr>
          </a:p>
        </p:txBody>
      </p:sp>
      <p:graphicFrame>
        <p:nvGraphicFramePr>
          <p:cNvPr id="222223" name="Object 15"/>
          <p:cNvGraphicFramePr>
            <a:graphicFrameLocks noChangeAspect="1"/>
          </p:cNvGraphicFramePr>
          <p:nvPr/>
        </p:nvGraphicFramePr>
        <p:xfrm>
          <a:off x="3700463" y="5715000"/>
          <a:ext cx="2168525" cy="696913"/>
        </p:xfrm>
        <a:graphic>
          <a:graphicData uri="http://schemas.openxmlformats.org/presentationml/2006/ole">
            <mc:AlternateContent xmlns:mc="http://schemas.openxmlformats.org/markup-compatibility/2006">
              <mc:Choice xmlns:v="urn:schemas-microsoft-com:vml" Requires="v">
                <p:oleObj spid="_x0000_s1094" name="公式" r:id="rId3" imgW="1231366" imgH="507780" progId="">
                  <p:embed/>
                </p:oleObj>
              </mc:Choice>
              <mc:Fallback>
                <p:oleObj name="公式" r:id="rId3" imgW="1231366" imgH="50778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5715000"/>
                        <a:ext cx="216852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2224" name="Picture 16" descr="ball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0574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5" name="Text Box 17"/>
          <p:cNvSpPr txBox="1">
            <a:spLocks noChangeArrowheads="1"/>
          </p:cNvSpPr>
          <p:nvPr/>
        </p:nvSpPr>
        <p:spPr bwMode="auto">
          <a:xfrm>
            <a:off x="533400" y="1828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a:solidFill>
                  <a:srgbClr val="0000CC"/>
                </a:solidFill>
                <a:latin typeface="楷体_GB2312" pitchFamily="49" charset="-122"/>
                <a:ea typeface="楷体_GB2312" pitchFamily="49" charset="-122"/>
              </a:rPr>
              <a:t>显然</a:t>
            </a:r>
            <a:r>
              <a:rPr lang="en-US" altLang="zh-CN" sz="2400" b="1" baseline="0">
                <a:solidFill>
                  <a:srgbClr val="0000CC"/>
                </a:solidFill>
                <a:latin typeface="楷体_GB2312" pitchFamily="49" charset="-122"/>
                <a:ea typeface="楷体_GB2312" pitchFamily="49" charset="-122"/>
              </a:rPr>
              <a:t>,</a:t>
            </a:r>
            <a:r>
              <a:rPr lang="zh-CN" altLang="en-US" sz="2400" b="1" baseline="0">
                <a:solidFill>
                  <a:srgbClr val="0000CC"/>
                </a:solidFill>
                <a:latin typeface="楷体_GB2312" pitchFamily="49" charset="-122"/>
                <a:ea typeface="楷体_GB2312" pitchFamily="49" charset="-122"/>
              </a:rPr>
              <a:t>它与问题的规模</a:t>
            </a:r>
            <a:r>
              <a:rPr lang="en-US" altLang="zh-CN" sz="2400" b="1" baseline="0">
                <a:solidFill>
                  <a:srgbClr val="0000CC"/>
                </a:solidFill>
                <a:latin typeface="楷体_GB2312" pitchFamily="49" charset="-122"/>
                <a:ea typeface="楷体_GB2312" pitchFamily="49" charset="-122"/>
              </a:rPr>
              <a:t>,</a:t>
            </a:r>
            <a:r>
              <a:rPr lang="zh-CN" altLang="en-US" sz="2400" b="1" baseline="0">
                <a:solidFill>
                  <a:srgbClr val="0000CC"/>
                </a:solidFill>
                <a:latin typeface="楷体_GB2312" pitchFamily="49" charset="-122"/>
                <a:ea typeface="楷体_GB2312" pitchFamily="49" charset="-122"/>
              </a:rPr>
              <a:t>算法的输入数据及算法本身有关</a:t>
            </a:r>
            <a:r>
              <a:rPr lang="en-US" altLang="zh-CN" sz="2400" b="1" baseline="0">
                <a:solidFill>
                  <a:srgbClr val="0000CC"/>
                </a:solidFill>
                <a:latin typeface="楷体_GB2312" pitchFamily="49" charset="-122"/>
                <a:ea typeface="楷体_GB2312" pitchFamily="49" charset="-122"/>
              </a:rPr>
              <a:t>.</a:t>
            </a:r>
          </a:p>
        </p:txBody>
      </p:sp>
      <p:sp>
        <p:nvSpPr>
          <p:cNvPr id="222226" name="Text Box 18"/>
          <p:cNvSpPr txBox="1">
            <a:spLocks noChangeArrowheads="1"/>
          </p:cNvSpPr>
          <p:nvPr/>
        </p:nvSpPr>
        <p:spPr bwMode="auto">
          <a:xfrm>
            <a:off x="381000" y="3124200"/>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400" b="1" baseline="0">
                <a:solidFill>
                  <a:srgbClr val="990000"/>
                </a:solidFill>
                <a:latin typeface="Century Schoolbook" panose="02040604050505020304" pitchFamily="18" charset="0"/>
              </a:rPr>
              <a:t>  </a:t>
            </a:r>
            <a:r>
              <a:rPr lang="zh-CN" altLang="en-US" sz="2400" b="1" baseline="0">
                <a:solidFill>
                  <a:srgbClr val="990000"/>
                </a:solidFill>
                <a:latin typeface="Century Schoolbook" panose="02040604050505020304" pitchFamily="18" charset="0"/>
              </a:rPr>
              <a:t>将时间复杂性和空间复杂性分别考虑</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并用</a:t>
            </a:r>
            <a:r>
              <a:rPr lang="en-US" altLang="zh-CN" sz="2400" b="1" baseline="0">
                <a:solidFill>
                  <a:srgbClr val="990000"/>
                </a:solidFill>
                <a:latin typeface="Century Schoolbook" panose="02040604050505020304" pitchFamily="18" charset="0"/>
              </a:rPr>
              <a:t>T</a:t>
            </a:r>
            <a:r>
              <a:rPr lang="zh-CN" altLang="en-US" sz="2400" b="1" baseline="0">
                <a:solidFill>
                  <a:srgbClr val="990000"/>
                </a:solidFill>
                <a:latin typeface="Century Schoolbook" panose="02040604050505020304" pitchFamily="18" charset="0"/>
              </a:rPr>
              <a:t>和</a:t>
            </a:r>
            <a:r>
              <a:rPr lang="en-US" altLang="zh-CN" sz="2400" b="1" baseline="0">
                <a:solidFill>
                  <a:srgbClr val="990000"/>
                </a:solidFill>
                <a:latin typeface="Century Schoolbook" panose="02040604050505020304" pitchFamily="18" charset="0"/>
              </a:rPr>
              <a:t>S</a:t>
            </a:r>
            <a:r>
              <a:rPr lang="zh-CN" altLang="en-US" sz="2400" b="1" baseline="0">
                <a:solidFill>
                  <a:srgbClr val="990000"/>
                </a:solidFill>
                <a:latin typeface="Century Schoolbook" panose="02040604050505020304" pitchFamily="18" charset="0"/>
              </a:rPr>
              <a:t>表示</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则         </a:t>
            </a:r>
          </a:p>
          <a:p>
            <a:pPr fontAlgn="base">
              <a:lnSpc>
                <a:spcPct val="120000"/>
              </a:lnSpc>
            </a:pPr>
            <a:r>
              <a:rPr lang="zh-CN" altLang="en-US" sz="2400" b="1" baseline="0">
                <a:solidFill>
                  <a:srgbClr val="990000"/>
                </a:solidFill>
                <a:latin typeface="Century Schoolbook" panose="02040604050505020304" pitchFamily="18" charset="0"/>
              </a:rPr>
              <a:t>                 </a:t>
            </a:r>
            <a:r>
              <a:rPr lang="en-US" altLang="zh-CN" sz="2400" b="1" baseline="0">
                <a:solidFill>
                  <a:schemeClr val="tx2"/>
                </a:solidFill>
                <a:latin typeface="Century Schoolbook" panose="02040604050505020304" pitchFamily="18" charset="0"/>
              </a:rPr>
              <a:t>T=T(N,I,A)       S=S(N,I,A)</a:t>
            </a:r>
          </a:p>
          <a:p>
            <a:pPr fontAlgn="base">
              <a:lnSpc>
                <a:spcPct val="120000"/>
              </a:lnSpc>
            </a:pPr>
            <a:r>
              <a:rPr lang="en-US" altLang="zh-CN" sz="2400" b="1" baseline="0">
                <a:solidFill>
                  <a:srgbClr val="990000"/>
                </a:solidFill>
                <a:latin typeface="Century Schoolbook" panose="02040604050505020304" pitchFamily="18" charset="0"/>
              </a:rPr>
              <a:t>  </a:t>
            </a:r>
            <a:r>
              <a:rPr lang="zh-CN" altLang="en-US" sz="2400" b="1" baseline="0">
                <a:solidFill>
                  <a:srgbClr val="990000"/>
                </a:solidFill>
                <a:latin typeface="Century Schoolbook" panose="02040604050505020304" pitchFamily="18" charset="0"/>
              </a:rPr>
              <a:t>将</a:t>
            </a:r>
            <a:r>
              <a:rPr lang="en-US" altLang="zh-CN" sz="2400" b="1" baseline="0">
                <a:solidFill>
                  <a:srgbClr val="990000"/>
                </a:solidFill>
                <a:latin typeface="Century Schoolbook" panose="02040604050505020304" pitchFamily="18" charset="0"/>
              </a:rPr>
              <a:t>A</a:t>
            </a:r>
            <a:r>
              <a:rPr lang="zh-CN" altLang="en-US" sz="2400" b="1" baseline="0">
                <a:solidFill>
                  <a:srgbClr val="990000"/>
                </a:solidFill>
                <a:latin typeface="Century Schoolbook" panose="02040604050505020304" pitchFamily="18" charset="0"/>
              </a:rPr>
              <a:t>隐含在函数名中</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则 </a:t>
            </a:r>
            <a:r>
              <a:rPr lang="en-US" altLang="zh-CN" sz="2400" b="1" baseline="0">
                <a:solidFill>
                  <a:schemeClr val="tx2"/>
                </a:solidFill>
                <a:latin typeface="Century Schoolbook" panose="02040604050505020304" pitchFamily="18" charset="0"/>
              </a:rPr>
              <a:t>T=T(N,I,A) </a:t>
            </a:r>
            <a:r>
              <a:rPr lang="zh-CN" altLang="en-US" sz="2400" b="1" baseline="0">
                <a:solidFill>
                  <a:srgbClr val="990000"/>
                </a:solidFill>
                <a:latin typeface="Century Schoolbook" panose="02040604050505020304" pitchFamily="18" charset="0"/>
              </a:rPr>
              <a:t>简化为</a:t>
            </a:r>
            <a:r>
              <a:rPr lang="en-US" altLang="zh-CN" sz="2400" b="1" baseline="0">
                <a:solidFill>
                  <a:schemeClr val="tx2"/>
                </a:solidFill>
                <a:latin typeface="Century Schoolbook" panose="02040604050505020304" pitchFamily="18" charset="0"/>
              </a:rPr>
              <a:t>T=T(N,I)</a:t>
            </a:r>
            <a:r>
              <a:rPr lang="en-US" altLang="zh-CN" sz="2400" b="1" baseline="0">
                <a:solidFill>
                  <a:srgbClr val="990000"/>
                </a:solidFill>
                <a:latin typeface="Century Schoolbook" panose="02040604050505020304" pitchFamily="18" charset="0"/>
              </a:rPr>
              <a:t> </a:t>
            </a:r>
          </a:p>
        </p:txBody>
      </p:sp>
      <p:sp>
        <p:nvSpPr>
          <p:cNvPr id="222227" name="Text Box 19"/>
          <p:cNvSpPr txBox="1">
            <a:spLocks noChangeArrowheads="1"/>
          </p:cNvSpPr>
          <p:nvPr/>
        </p:nvSpPr>
        <p:spPr bwMode="auto">
          <a:xfrm>
            <a:off x="838200" y="1447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aseline="0">
                <a:ea typeface="黑体" panose="02010609060101010101" pitchFamily="49" charset="-122"/>
              </a:rPr>
              <a:t>算法的复杂性</a:t>
            </a:r>
            <a:r>
              <a:rPr lang="en-US" altLang="zh-CN" sz="2400" baseline="0">
                <a:ea typeface="黑体" panose="02010609060101010101" pitchFamily="49" charset="-122"/>
              </a:rPr>
              <a:t>:</a:t>
            </a:r>
            <a:r>
              <a:rPr lang="zh-CN" altLang="en-US" sz="2400" b="1" baseline="0">
                <a:solidFill>
                  <a:srgbClr val="990000"/>
                </a:solidFill>
                <a:latin typeface="宋体" panose="02010600030101010101" pitchFamily="2" charset="-122"/>
              </a:rPr>
              <a:t>算法执行所需的时间和空间的数量</a:t>
            </a:r>
            <a:r>
              <a:rPr lang="en-US" altLang="zh-CN" sz="2400" b="1" baseline="0">
                <a:solidFill>
                  <a:srgbClr val="990000"/>
                </a:solidFill>
                <a:latin typeface="宋体" panose="02010600030101010101" pitchFamily="2" charset="-122"/>
              </a:rPr>
              <a:t>.</a:t>
            </a:r>
          </a:p>
          <a:p>
            <a:pPr fontAlgn="base">
              <a:lnSpc>
                <a:spcPct val="120000"/>
              </a:lnSpc>
            </a:pPr>
            <a:endParaRPr lang="en-US" altLang="zh-CN" sz="2000" baseline="0">
              <a:latin typeface="Century Schoolbook" panose="02040604050505020304" pitchFamily="18" charset="0"/>
              <a:ea typeface="幼圆" panose="02010509060101010101" pitchFamily="49" charset="-122"/>
            </a:endParaRPr>
          </a:p>
        </p:txBody>
      </p:sp>
      <p:sp>
        <p:nvSpPr>
          <p:cNvPr id="222228" name="Text Box 20"/>
          <p:cNvSpPr txBox="1">
            <a:spLocks noChangeArrowheads="1"/>
          </p:cNvSpPr>
          <p:nvPr/>
        </p:nvSpPr>
        <p:spPr bwMode="auto">
          <a:xfrm>
            <a:off x="609600" y="22860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a:solidFill>
                  <a:srgbClr val="990000"/>
                </a:solidFill>
                <a:latin typeface="Century Schoolbook" panose="02040604050505020304" pitchFamily="18" charset="0"/>
              </a:rPr>
              <a:t>令   </a:t>
            </a:r>
            <a:r>
              <a:rPr lang="en-US" altLang="zh-CN" sz="2400" b="1" baseline="0">
                <a:solidFill>
                  <a:schemeClr val="tx2"/>
                </a:solidFill>
                <a:latin typeface="Century Schoolbook" panose="02040604050505020304" pitchFamily="18" charset="0"/>
              </a:rPr>
              <a:t>N</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问题的规模  </a:t>
            </a:r>
            <a:r>
              <a:rPr lang="en-US" altLang="zh-CN" sz="2400" b="1" baseline="0">
                <a:solidFill>
                  <a:schemeClr val="tx2"/>
                </a:solidFill>
                <a:latin typeface="Century Schoolbook" panose="02040604050505020304" pitchFamily="18" charset="0"/>
              </a:rPr>
              <a:t>I</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输入数据   </a:t>
            </a:r>
            <a:r>
              <a:rPr lang="en-US" altLang="zh-CN" sz="2400" b="1" baseline="0">
                <a:solidFill>
                  <a:schemeClr val="tx2"/>
                </a:solidFill>
                <a:latin typeface="Century Schoolbook" panose="02040604050505020304" pitchFamily="18" charset="0"/>
              </a:rPr>
              <a:t>A</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算法本身 </a:t>
            </a:r>
          </a:p>
          <a:p>
            <a:pPr fontAlgn="base">
              <a:lnSpc>
                <a:spcPct val="120000"/>
              </a:lnSpc>
            </a:pPr>
            <a:r>
              <a:rPr lang="zh-CN" altLang="en-US" sz="2400" b="1" baseline="0">
                <a:solidFill>
                  <a:srgbClr val="990000"/>
                </a:solidFill>
                <a:latin typeface="Century Schoolbook" panose="02040604050505020304" pitchFamily="18" charset="0"/>
              </a:rPr>
              <a:t>则算法的复杂性 </a:t>
            </a:r>
            <a:r>
              <a:rPr lang="en-US" altLang="zh-CN" sz="2400" b="1" baseline="0">
                <a:solidFill>
                  <a:schemeClr val="tx2"/>
                </a:solidFill>
                <a:latin typeface="Century Schoolbook" panose="02040604050505020304" pitchFamily="18" charset="0"/>
              </a:rPr>
              <a:t>C=F (N,I,A)</a:t>
            </a:r>
            <a:endParaRPr lang="en-US" altLang="zh-CN" sz="2000" baseline="0">
              <a:latin typeface="Century Schoolbook" panose="02040604050505020304" pitchFamily="18" charset="0"/>
              <a:ea typeface="幼圆" panose="02010509060101010101" pitchFamily="49" charset="-122"/>
            </a:endParaRPr>
          </a:p>
        </p:txBody>
      </p:sp>
      <p:sp>
        <p:nvSpPr>
          <p:cNvPr id="222229" name="Text Box 21"/>
          <p:cNvSpPr txBox="1">
            <a:spLocks noChangeArrowheads="1"/>
          </p:cNvSpPr>
          <p:nvPr/>
        </p:nvSpPr>
        <p:spPr bwMode="auto">
          <a:xfrm>
            <a:off x="533400" y="4419600"/>
            <a:ext cx="815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dirty="0">
                <a:solidFill>
                  <a:srgbClr val="990000"/>
                </a:solidFill>
                <a:latin typeface="Century Schoolbook" panose="02040604050505020304" pitchFamily="18" charset="0"/>
              </a:rPr>
              <a:t>设一台抽象计算机提供的</a:t>
            </a:r>
            <a:r>
              <a:rPr lang="zh-CN" altLang="en-US" sz="2400" b="1" baseline="0" dirty="0">
                <a:latin typeface="Century Schoolbook" panose="02040604050505020304" pitchFamily="18" charset="0"/>
              </a:rPr>
              <a:t>元运算</a:t>
            </a:r>
            <a:r>
              <a:rPr lang="zh-CN" altLang="en-US" sz="2400" b="1" baseline="0" dirty="0">
                <a:solidFill>
                  <a:srgbClr val="990000"/>
                </a:solidFill>
                <a:latin typeface="Century Schoolbook" panose="02040604050505020304" pitchFamily="18" charset="0"/>
              </a:rPr>
              <a:t>有</a:t>
            </a:r>
            <a:r>
              <a:rPr lang="en-US" altLang="zh-CN" sz="2400" b="1" i="1" baseline="0" dirty="0">
                <a:latin typeface="Century Schoolbook" panose="02040604050505020304" pitchFamily="18" charset="0"/>
              </a:rPr>
              <a:t>k</a:t>
            </a:r>
            <a:r>
              <a:rPr lang="zh-CN" altLang="en-US" sz="2400" b="1" baseline="0" dirty="0">
                <a:solidFill>
                  <a:srgbClr val="990000"/>
                </a:solidFill>
                <a:latin typeface="Century Schoolbook" panose="02040604050505020304" pitchFamily="18" charset="0"/>
              </a:rPr>
              <a:t>种</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分别记作</a:t>
            </a:r>
            <a:r>
              <a:rPr lang="en-US" altLang="zh-CN" sz="2400" b="1" baseline="0" dirty="0">
                <a:solidFill>
                  <a:srgbClr val="990000"/>
                </a:solidFill>
                <a:latin typeface="Century Schoolbook" panose="02040604050505020304" pitchFamily="18" charset="0"/>
              </a:rPr>
              <a:t>O</a:t>
            </a:r>
            <a:r>
              <a:rPr lang="en-US" altLang="zh-CN" sz="2400" b="1" dirty="0">
                <a:solidFill>
                  <a:srgbClr val="990000"/>
                </a:solidFill>
                <a:latin typeface="Century Schoolbook" panose="02040604050505020304" pitchFamily="18" charset="0"/>
              </a:rPr>
              <a:t>1 </a:t>
            </a:r>
            <a:r>
              <a:rPr lang="en-US" altLang="zh-CN" sz="2400" b="1" baseline="0" dirty="0">
                <a:solidFill>
                  <a:srgbClr val="990000"/>
                </a:solidFill>
                <a:latin typeface="Century Schoolbook" panose="02040604050505020304" pitchFamily="18" charset="0"/>
              </a:rPr>
              <a:t>,…,O</a:t>
            </a:r>
            <a:r>
              <a:rPr lang="en-US" altLang="zh-CN" sz="2400" b="1" i="1" baseline="-34000" dirty="0">
                <a:solidFill>
                  <a:srgbClr val="990000"/>
                </a:solidFill>
                <a:latin typeface="Century Schoolbook" panose="02040604050505020304" pitchFamily="18" charset="0"/>
              </a:rPr>
              <a:t>k</a:t>
            </a:r>
            <a:r>
              <a:rPr lang="en-US" altLang="zh-CN" sz="2400" b="1" dirty="0">
                <a:solidFill>
                  <a:srgbClr val="990000"/>
                </a:solidFill>
                <a:latin typeface="Century Schoolbook" panose="02040604050505020304" pitchFamily="18" charset="0"/>
              </a:rPr>
              <a:t> </a:t>
            </a:r>
            <a:endParaRPr lang="en-US" altLang="zh-CN" sz="2400" b="1" baseline="0" dirty="0">
              <a:solidFill>
                <a:srgbClr val="990000"/>
              </a:solidFill>
              <a:latin typeface="Century Schoolbook" panose="02040604050505020304" pitchFamily="18" charset="0"/>
            </a:endParaRPr>
          </a:p>
          <a:p>
            <a:pPr fontAlgn="base">
              <a:lnSpc>
                <a:spcPct val="120000"/>
              </a:lnSpc>
            </a:pPr>
            <a:r>
              <a:rPr lang="zh-CN" altLang="en-US" sz="2400" b="1" baseline="0" dirty="0">
                <a:solidFill>
                  <a:srgbClr val="990000"/>
                </a:solidFill>
                <a:latin typeface="Century Schoolbook" panose="02040604050505020304" pitchFamily="18" charset="0"/>
              </a:rPr>
              <a:t>设这些元运算每执行一次所需时间分别为</a:t>
            </a:r>
            <a:r>
              <a:rPr lang="en-US" altLang="zh-CN" sz="2400" b="1" baseline="0" dirty="0">
                <a:solidFill>
                  <a:srgbClr val="990000"/>
                </a:solidFill>
                <a:latin typeface="Century Schoolbook" panose="02040604050505020304" pitchFamily="18" charset="0"/>
              </a:rPr>
              <a:t>t</a:t>
            </a:r>
            <a:r>
              <a:rPr lang="en-US" altLang="zh-CN" sz="2400" b="1" dirty="0">
                <a:solidFill>
                  <a:srgbClr val="990000"/>
                </a:solidFill>
                <a:latin typeface="Century Schoolbook" panose="02040604050505020304" pitchFamily="18" charset="0"/>
              </a:rPr>
              <a:t>1 </a:t>
            </a:r>
            <a:r>
              <a:rPr lang="en-US" altLang="zh-CN" sz="2400" b="1" baseline="0" dirty="0">
                <a:solidFill>
                  <a:srgbClr val="990000"/>
                </a:solidFill>
                <a:latin typeface="Century Schoolbook" panose="02040604050505020304" pitchFamily="18" charset="0"/>
              </a:rPr>
              <a:t>,</a:t>
            </a:r>
            <a:r>
              <a:rPr lang="en-US" altLang="zh-CN" sz="2400" b="1" dirty="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t</a:t>
            </a:r>
            <a:r>
              <a:rPr lang="en-US" altLang="zh-CN" sz="2400" b="1" dirty="0">
                <a:solidFill>
                  <a:srgbClr val="990000"/>
                </a:solidFill>
                <a:latin typeface="Century Schoolbook" panose="02040604050505020304" pitchFamily="18" charset="0"/>
              </a:rPr>
              <a:t>2</a:t>
            </a:r>
            <a:r>
              <a:rPr lang="en-US" altLang="zh-CN" sz="2400" b="1" baseline="0" dirty="0">
                <a:solidFill>
                  <a:srgbClr val="990000"/>
                </a:solidFill>
                <a:latin typeface="Century Schoolbook" panose="02040604050505020304" pitchFamily="18" charset="0"/>
              </a:rPr>
              <a:t>,…,</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k</a:t>
            </a:r>
            <a:r>
              <a:rPr lang="en-US" altLang="zh-CN" sz="2400" b="1" dirty="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a:t>
            </a:r>
          </a:p>
          <a:p>
            <a:pPr fontAlgn="base">
              <a:lnSpc>
                <a:spcPct val="120000"/>
              </a:lnSpc>
            </a:pPr>
            <a:r>
              <a:rPr lang="zh-CN" altLang="en-US" sz="2400" b="1" baseline="0" dirty="0">
                <a:solidFill>
                  <a:srgbClr val="990000"/>
                </a:solidFill>
                <a:latin typeface="Century Schoolbook" panose="02040604050505020304" pitchFamily="18" charset="0"/>
              </a:rPr>
              <a:t>设算法</a:t>
            </a:r>
            <a:r>
              <a:rPr lang="en-US" altLang="zh-CN" sz="2400" b="1" baseline="0" dirty="0">
                <a:solidFill>
                  <a:srgbClr val="990000"/>
                </a:solidFill>
                <a:latin typeface="Century Schoolbook" panose="02040604050505020304" pitchFamily="18" charset="0"/>
              </a:rPr>
              <a:t>A</a:t>
            </a:r>
            <a:r>
              <a:rPr lang="zh-CN" altLang="en-US" sz="2400" b="1" baseline="0" dirty="0">
                <a:solidFill>
                  <a:srgbClr val="990000"/>
                </a:solidFill>
                <a:latin typeface="Century Schoolbook" panose="02040604050505020304" pitchFamily="18" charset="0"/>
              </a:rPr>
              <a:t>中用到</a:t>
            </a:r>
            <a:r>
              <a:rPr lang="en-US" altLang="zh-CN" sz="2400" b="1" baseline="0" dirty="0">
                <a:solidFill>
                  <a:srgbClr val="990000"/>
                </a:solidFill>
                <a:latin typeface="Century Schoolbook" panose="02040604050505020304" pitchFamily="18" charset="0"/>
              </a:rPr>
              <a:t>O</a:t>
            </a:r>
            <a:r>
              <a:rPr lang="en-US" altLang="zh-CN" sz="2400" b="1" dirty="0">
                <a:solidFill>
                  <a:srgbClr val="990000"/>
                </a:solidFill>
                <a:latin typeface="Century Schoolbook" panose="02040604050505020304" pitchFamily="18" charset="0"/>
              </a:rPr>
              <a:t>i</a:t>
            </a:r>
            <a:r>
              <a:rPr lang="zh-CN" altLang="en-US" sz="2400" b="1" baseline="0" dirty="0">
                <a:solidFill>
                  <a:srgbClr val="990000"/>
                </a:solidFill>
                <a:latin typeface="Century Schoolbook" panose="02040604050505020304" pitchFamily="18" charset="0"/>
              </a:rPr>
              <a:t>的次数为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 </a:t>
            </a:r>
            <a:r>
              <a:rPr lang="en-US" altLang="zh-CN" sz="2400" b="1" i="1" baseline="0"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=1,…,</a:t>
            </a:r>
            <a:r>
              <a:rPr lang="en-US" altLang="zh-CN" sz="2400" b="1" i="1" baseline="0" dirty="0">
                <a:solidFill>
                  <a:srgbClr val="990000"/>
                </a:solidFill>
                <a:latin typeface="Century Schoolbook" panose="02040604050505020304" pitchFamily="18" charset="0"/>
              </a:rPr>
              <a:t>k</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则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(N,I</a:t>
            </a:r>
            <a:r>
              <a:rPr lang="en-US" altLang="zh-CN" sz="2400" baseline="0" dirty="0">
                <a:solidFill>
                  <a:srgbClr val="990000"/>
                </a:solidFill>
                <a:latin typeface="Century Schoolbook" panose="02040604050505020304" pitchFamily="18" charset="0"/>
              </a:rPr>
              <a:t> )</a:t>
            </a:r>
            <a:r>
              <a:rPr lang="en-US" altLang="zh-CN" sz="2400" baseline="0" dirty="0">
                <a:solidFill>
                  <a:schemeClr val="tx2"/>
                </a:solidFill>
                <a:latin typeface="Century Schoolbook" panose="02040604050505020304" pitchFamily="18" charset="0"/>
              </a:rPr>
              <a:t>           </a:t>
            </a:r>
            <a:endParaRPr lang="en-US" altLang="zh-CN" sz="2000" baseline="0" dirty="0">
              <a:latin typeface="Century Schoolbook" panose="02040604050505020304" pitchFamily="18" charset="0"/>
              <a:ea typeface="幼圆" panose="02010509060101010101" pitchFamily="49" charset="-122"/>
            </a:endParaRPr>
          </a:p>
        </p:txBody>
      </p:sp>
      <p:sp>
        <p:nvSpPr>
          <p:cNvPr id="222230" name="Text Box 22"/>
          <p:cNvSpPr txBox="1">
            <a:spLocks noChangeArrowheads="1"/>
          </p:cNvSpPr>
          <p:nvPr/>
        </p:nvSpPr>
        <p:spPr bwMode="auto">
          <a:xfrm>
            <a:off x="457200" y="57912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400" b="1" baseline="0">
                <a:solidFill>
                  <a:schemeClr val="tx2"/>
                </a:solidFill>
                <a:latin typeface="Century Schoolbook" panose="02040604050505020304" pitchFamily="18" charset="0"/>
              </a:rPr>
              <a:t>                   T=T(N,I)=</a:t>
            </a:r>
            <a:r>
              <a:rPr lang="en-US" altLang="zh-CN" sz="2400" baseline="0">
                <a:solidFill>
                  <a:srgbClr val="990000"/>
                </a:solidFill>
                <a:latin typeface="Century Schoolbook" panose="02040604050505020304" pitchFamily="18" charset="0"/>
              </a:rPr>
              <a:t>                                                      </a:t>
            </a:r>
            <a:endParaRPr lang="en-US" altLang="zh-CN" sz="2000" baseline="0">
              <a:latin typeface="Century Schoolbook" panose="02040604050505020304" pitchFamily="18" charset="0"/>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27"/>
                                        </p:tgtEl>
                                        <p:attrNameLst>
                                          <p:attrName>style.visibility</p:attrName>
                                        </p:attrNameLst>
                                      </p:cBhvr>
                                      <p:to>
                                        <p:strVal val="visible"/>
                                      </p:to>
                                    </p:set>
                                    <p:animEffect transition="in" filter="wipe(left)">
                                      <p:cBhvr>
                                        <p:cTn id="7" dur="500"/>
                                        <p:tgtEl>
                                          <p:spTgt spid="22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22224"/>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22225"/>
                                        </p:tgtEl>
                                        <p:attrNameLst>
                                          <p:attrName>style.visibility</p:attrName>
                                        </p:attrNameLst>
                                      </p:cBhvr>
                                      <p:to>
                                        <p:strVal val="visible"/>
                                      </p:to>
                                    </p:set>
                                    <p:animEffect transition="in" filter="wipe(left)">
                                      <p:cBhvr>
                                        <p:cTn id="15" dur="500"/>
                                        <p:tgtEl>
                                          <p:spTgt spid="2222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2228"/>
                                        </p:tgtEl>
                                        <p:attrNameLst>
                                          <p:attrName>style.visibility</p:attrName>
                                        </p:attrNameLst>
                                      </p:cBhvr>
                                      <p:to>
                                        <p:strVal val="visible"/>
                                      </p:to>
                                    </p:set>
                                    <p:animEffect transition="in" filter="wipe(left)">
                                      <p:cBhvr>
                                        <p:cTn id="20" dur="500"/>
                                        <p:tgtEl>
                                          <p:spTgt spid="2222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2226"/>
                                        </p:tgtEl>
                                        <p:attrNameLst>
                                          <p:attrName>style.visibility</p:attrName>
                                        </p:attrNameLst>
                                      </p:cBhvr>
                                      <p:to>
                                        <p:strVal val="visible"/>
                                      </p:to>
                                    </p:set>
                                    <p:animEffect transition="in" filter="wipe(left)">
                                      <p:cBhvr>
                                        <p:cTn id="25" dur="500"/>
                                        <p:tgtEl>
                                          <p:spTgt spid="2222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2229"/>
                                        </p:tgtEl>
                                        <p:attrNameLst>
                                          <p:attrName>style.visibility</p:attrName>
                                        </p:attrNameLst>
                                      </p:cBhvr>
                                      <p:to>
                                        <p:strVal val="visible"/>
                                      </p:to>
                                    </p:set>
                                    <p:animEffect transition="in" filter="wipe(left)">
                                      <p:cBhvr>
                                        <p:cTn id="30" dur="500"/>
                                        <p:tgtEl>
                                          <p:spTgt spid="2222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2230"/>
                                        </p:tgtEl>
                                        <p:attrNameLst>
                                          <p:attrName>style.visibility</p:attrName>
                                        </p:attrNameLst>
                                      </p:cBhvr>
                                      <p:to>
                                        <p:strVal val="visible"/>
                                      </p:to>
                                    </p:set>
                                    <p:animEffect transition="in" filter="wipe(left)">
                                      <p:cBhvr>
                                        <p:cTn id="35" dur="500"/>
                                        <p:tgtEl>
                                          <p:spTgt spid="222230"/>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222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5" grpId="0" autoUpdateAnimBg="0"/>
      <p:bldP spid="222226" grpId="0" autoUpdateAnimBg="0"/>
      <p:bldP spid="222227" grpId="0" autoUpdateAnimBg="0"/>
      <p:bldP spid="222228" grpId="0" autoUpdateAnimBg="0"/>
      <p:bldP spid="222229" grpId="0" autoUpdateAnimBg="0"/>
      <p:bldP spid="22223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Text Box 12"/>
          <p:cNvSpPr txBox="1">
            <a:spLocks noChangeArrowheads="1"/>
          </p:cNvSpPr>
          <p:nvPr/>
        </p:nvSpPr>
        <p:spPr bwMode="auto">
          <a:xfrm>
            <a:off x="395288" y="304800"/>
            <a:ext cx="9001248"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endParaRPr lang="en-US" altLang="zh-CN" sz="2400" baseline="0" dirty="0">
              <a:solidFill>
                <a:srgbClr val="990000"/>
              </a:solidFill>
              <a:latin typeface="宋体" panose="02010600030101010101" pitchFamily="2" charset="-122"/>
            </a:endParaRPr>
          </a:p>
          <a:p>
            <a:pPr fontAlgn="base">
              <a:lnSpc>
                <a:spcPct val="100000"/>
              </a:lnSpc>
            </a:pPr>
            <a:r>
              <a:rPr lang="zh-CN" altLang="en-US" sz="2400" b="1" baseline="0" dirty="0">
                <a:solidFill>
                  <a:srgbClr val="990000"/>
                </a:solidFill>
                <a:latin typeface="宋体" panose="02010600030101010101" pitchFamily="2" charset="-122"/>
              </a:rPr>
              <a:t>最好情况</a:t>
            </a:r>
            <a:r>
              <a:rPr lang="en-US" altLang="zh-CN" sz="2400" b="1" baseline="0" dirty="0">
                <a:solidFill>
                  <a:srgbClr val="990000"/>
                </a:solidFill>
                <a:latin typeface="宋体" panose="02010600030101010101" pitchFamily="2" charset="-122"/>
              </a:rPr>
              <a:t>: </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min</a:t>
            </a:r>
            <a:r>
              <a:rPr lang="en-US" altLang="zh-CN" sz="2400" b="1" baseline="0" dirty="0">
                <a:solidFill>
                  <a:srgbClr val="990000"/>
                </a:solidFill>
                <a:latin typeface="Century Schoolbook" panose="02040604050505020304" pitchFamily="18" charset="0"/>
              </a:rPr>
              <a:t>(N) =        T(N,I) = </a:t>
            </a:r>
          </a:p>
          <a:p>
            <a:pPr fontAlgn="base">
              <a:lnSpc>
                <a:spcPct val="100000"/>
              </a:lnSpc>
            </a:pPr>
            <a:r>
              <a:rPr lang="en-US" altLang="zh-CN" sz="2400" b="1" baseline="0" dirty="0">
                <a:solidFill>
                  <a:srgbClr val="990000"/>
                </a:solidFill>
                <a:latin typeface="Century Schoolbook" panose="02040604050505020304" pitchFamily="18" charset="0"/>
              </a:rPr>
              <a:t>   </a:t>
            </a:r>
          </a:p>
          <a:p>
            <a:pPr fontAlgn="base">
              <a:lnSpc>
                <a:spcPct val="100000"/>
              </a:lnSpc>
            </a:pPr>
            <a:r>
              <a:rPr lang="en-US" altLang="zh-CN" sz="2400" b="1" baseline="0" dirty="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 =                              </a:t>
            </a:r>
            <a:r>
              <a:rPr lang="en-US" altLang="zh-CN" sz="2400" b="1" baseline="0" dirty="0">
                <a:solidFill>
                  <a:srgbClr val="990000"/>
                </a:solidFill>
                <a:latin typeface="Century Schoolbook" panose="02040604050505020304" pitchFamily="18" charset="0"/>
              </a:rPr>
              <a:t>=</a:t>
            </a:r>
            <a:endParaRPr lang="en-US" altLang="zh-CN" sz="1200" b="1" baseline="0" dirty="0">
              <a:solidFill>
                <a:srgbClr val="990000"/>
              </a:solidFill>
              <a:latin typeface="Century Schoolbook" panose="02040604050505020304" pitchFamily="18" charset="0"/>
            </a:endParaRPr>
          </a:p>
          <a:p>
            <a:pPr fontAlgn="base">
              <a:lnSpc>
                <a:spcPct val="120000"/>
              </a:lnSpc>
              <a:spcBef>
                <a:spcPct val="55000"/>
              </a:spcBef>
            </a:pPr>
            <a:r>
              <a:rPr lang="zh-CN" altLang="en-US" sz="2400" b="1" baseline="0" dirty="0">
                <a:solidFill>
                  <a:srgbClr val="990000"/>
                </a:solidFill>
                <a:latin typeface="Century Schoolbook" panose="02040604050505020304" pitchFamily="18" charset="0"/>
              </a:rPr>
              <a:t>最坏情况</a:t>
            </a:r>
            <a:r>
              <a:rPr lang="en-US" altLang="zh-CN" sz="2400" b="1" baseline="0" dirty="0">
                <a:solidFill>
                  <a:srgbClr val="990000"/>
                </a:solidFill>
                <a:latin typeface="Century Schoolbook" panose="02040604050505020304" pitchFamily="18" charset="0"/>
              </a:rPr>
              <a:t>: </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max</a:t>
            </a:r>
            <a:r>
              <a:rPr lang="en-US" altLang="zh-CN" sz="2400" b="1" baseline="0" dirty="0">
                <a:solidFill>
                  <a:srgbClr val="990000"/>
                </a:solidFill>
                <a:latin typeface="Century Schoolbook" panose="02040604050505020304" pitchFamily="18" charset="0"/>
              </a:rPr>
              <a:t>(N) = </a:t>
            </a:r>
            <a:r>
              <a:rPr lang="en-US" altLang="zh-CN"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T(N,I) =</a:t>
            </a:r>
          </a:p>
          <a:p>
            <a:pPr fontAlgn="base">
              <a:lnSpc>
                <a:spcPct val="120000"/>
              </a:lnSpc>
            </a:pPr>
            <a:r>
              <a:rPr lang="en-US" altLang="zh-CN" sz="2400" b="1" baseline="0" dirty="0">
                <a:solidFill>
                  <a:srgbClr val="990000"/>
                </a:solidFill>
                <a:latin typeface="Century Schoolbook" panose="02040604050505020304" pitchFamily="18" charset="0"/>
              </a:rPr>
              <a:t>   </a:t>
            </a:r>
          </a:p>
          <a:p>
            <a:pPr fontAlgn="base">
              <a:lnSpc>
                <a:spcPct val="120000"/>
              </a:lnSpc>
            </a:pPr>
            <a:r>
              <a:rPr lang="en-US" altLang="zh-CN" sz="2400" b="1" baseline="0" dirty="0">
                <a:solidFill>
                  <a:srgbClr val="990000"/>
                </a:solidFill>
                <a:latin typeface="Century Schoolbook" panose="02040604050505020304" pitchFamily="18" charset="0"/>
              </a:rPr>
              <a:t>                              =  </a:t>
            </a:r>
            <a:r>
              <a:rPr lang="en-US" altLang="zh-CN"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                                       </a:t>
            </a:r>
          </a:p>
          <a:p>
            <a:pPr fontAlgn="base">
              <a:lnSpc>
                <a:spcPct val="120000"/>
              </a:lnSpc>
              <a:spcBef>
                <a:spcPct val="50000"/>
              </a:spcBef>
            </a:pPr>
            <a:r>
              <a:rPr lang="zh-CN" altLang="en-US" sz="2400" b="1" baseline="0" dirty="0">
                <a:solidFill>
                  <a:srgbClr val="990000"/>
                </a:solidFill>
                <a:latin typeface="Century Schoolbook" panose="02040604050505020304" pitchFamily="18" charset="0"/>
              </a:rPr>
              <a:t>平均情况</a:t>
            </a:r>
            <a:r>
              <a:rPr lang="en-US" altLang="zh-CN" sz="2400" b="1" baseline="0" dirty="0">
                <a:solidFill>
                  <a:srgbClr val="990000"/>
                </a:solidFill>
                <a:latin typeface="Century Schoolbook" panose="02040604050505020304" pitchFamily="18" charset="0"/>
              </a:rPr>
              <a:t>: </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avg</a:t>
            </a:r>
            <a:r>
              <a:rPr lang="en-US" altLang="zh-CN" sz="2400" b="1" baseline="0" dirty="0">
                <a:solidFill>
                  <a:srgbClr val="990000"/>
                </a:solidFill>
                <a:latin typeface="Century Schoolbook" panose="02040604050505020304" pitchFamily="18" charset="0"/>
              </a:rPr>
              <a:t>(N) </a:t>
            </a:r>
            <a:r>
              <a:rPr lang="en-US" altLang="zh-CN"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                           </a:t>
            </a:r>
          </a:p>
        </p:txBody>
      </p:sp>
      <p:sp>
        <p:nvSpPr>
          <p:cNvPr id="20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0FC5039B-547A-46B9-9AC2-30A6E3CDAB6B}" type="slidenum">
              <a:rPr lang="en-US" altLang="zh-CN" sz="1400" baseline="0"/>
              <a:pPr/>
              <a:t>15</a:t>
            </a:fld>
            <a:endParaRPr lang="en-US" altLang="zh-CN" sz="1400" baseline="0"/>
          </a:p>
        </p:txBody>
      </p:sp>
      <p:sp>
        <p:nvSpPr>
          <p:cNvPr id="2067"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算法设计与分析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graphicFrame>
        <p:nvGraphicFramePr>
          <p:cNvPr id="2050" name="Object 13"/>
          <p:cNvGraphicFramePr>
            <a:graphicFrameLocks noChangeAspect="1"/>
          </p:cNvGraphicFramePr>
          <p:nvPr>
            <p:extLst>
              <p:ext uri="{D42A27DB-BD31-4B8C-83A1-F6EECF244321}">
                <p14:modId xmlns:p14="http://schemas.microsoft.com/office/powerpoint/2010/main" val="14639872"/>
              </p:ext>
            </p:extLst>
          </p:nvPr>
        </p:nvGraphicFramePr>
        <p:xfrm>
          <a:off x="6549975" y="1981200"/>
          <a:ext cx="1622425" cy="661988"/>
        </p:xfrm>
        <a:graphic>
          <a:graphicData uri="http://schemas.openxmlformats.org/presentationml/2006/ole">
            <mc:AlternateContent xmlns:mc="http://schemas.openxmlformats.org/markup-compatibility/2006">
              <mc:Choice xmlns:v="urn:schemas-microsoft-com:vml" Requires="v">
                <p:oleObj spid="_x0000_s2827" name="公式" r:id="rId4" imgW="851760" imgH="317520" progId="">
                  <p:embed/>
                </p:oleObj>
              </mc:Choice>
              <mc:Fallback>
                <p:oleObj name="公式" r:id="rId4" imgW="851760" imgH="317520" progId="">
                  <p:embed/>
                  <p:pic>
                    <p:nvPicPr>
                      <p:cNvPr id="0" name="Picture 2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9975" y="1981200"/>
                        <a:ext cx="162242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4"/>
          <p:cNvGraphicFramePr>
            <a:graphicFrameLocks noChangeAspect="1"/>
          </p:cNvGraphicFramePr>
          <p:nvPr/>
        </p:nvGraphicFramePr>
        <p:xfrm>
          <a:off x="6705600" y="3505200"/>
          <a:ext cx="1785938" cy="685800"/>
        </p:xfrm>
        <a:graphic>
          <a:graphicData uri="http://schemas.openxmlformats.org/presentationml/2006/ole">
            <mc:AlternateContent xmlns:mc="http://schemas.openxmlformats.org/markup-compatibility/2006">
              <mc:Choice xmlns:v="urn:schemas-microsoft-com:vml" Requires="v">
                <p:oleObj spid="_x0000_s2828" name="公式" r:id="rId6" imgW="851760" imgH="317520" progId="">
                  <p:embed/>
                </p:oleObj>
              </mc:Choice>
              <mc:Fallback>
                <p:oleObj name="公式" r:id="rId6" imgW="851760" imgH="317520" progId="">
                  <p:embed/>
                  <p:pic>
                    <p:nvPicPr>
                      <p:cNvPr id="0" name="Picture 2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505200"/>
                        <a:ext cx="17859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5"/>
          <p:cNvGraphicFramePr>
            <a:graphicFrameLocks noChangeAspect="1"/>
          </p:cNvGraphicFramePr>
          <p:nvPr>
            <p:extLst>
              <p:ext uri="{D42A27DB-BD31-4B8C-83A1-F6EECF244321}">
                <p14:modId xmlns:p14="http://schemas.microsoft.com/office/powerpoint/2010/main" val="2087279640"/>
              </p:ext>
            </p:extLst>
          </p:nvPr>
        </p:nvGraphicFramePr>
        <p:xfrm>
          <a:off x="2566865" y="1374775"/>
          <a:ext cx="2155823" cy="685800"/>
        </p:xfrm>
        <a:graphic>
          <a:graphicData uri="http://schemas.openxmlformats.org/presentationml/2006/ole">
            <mc:AlternateContent xmlns:mc="http://schemas.openxmlformats.org/markup-compatibility/2006">
              <mc:Choice xmlns:v="urn:schemas-microsoft-com:vml" Requires="v">
                <p:oleObj spid="_x0000_s2829" name="公式" r:id="rId8" imgW="865440" imgH="317520" progId="">
                  <p:embed/>
                </p:oleObj>
              </mc:Choice>
              <mc:Fallback>
                <p:oleObj name="公式" r:id="rId8" imgW="865440" imgH="317520" progId="">
                  <p:embed/>
                  <p:pic>
                    <p:nvPicPr>
                      <p:cNvPr id="0" name="Picture 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865" y="1374775"/>
                        <a:ext cx="2155823" cy="685800"/>
                      </a:xfrm>
                      <a:prstGeom prst="rect">
                        <a:avLst/>
                      </a:prstGeom>
                      <a:noFill/>
                    </p:spPr>
                  </p:pic>
                </p:oleObj>
              </mc:Fallback>
            </mc:AlternateContent>
          </a:graphicData>
        </a:graphic>
      </p:graphicFrame>
      <p:graphicFrame>
        <p:nvGraphicFramePr>
          <p:cNvPr id="2053" name="Object 16"/>
          <p:cNvGraphicFramePr>
            <a:graphicFrameLocks noChangeAspect="1"/>
          </p:cNvGraphicFramePr>
          <p:nvPr>
            <p:extLst>
              <p:ext uri="{D42A27DB-BD31-4B8C-83A1-F6EECF244321}">
                <p14:modId xmlns:p14="http://schemas.microsoft.com/office/powerpoint/2010/main" val="1094072271"/>
              </p:ext>
            </p:extLst>
          </p:nvPr>
        </p:nvGraphicFramePr>
        <p:xfrm>
          <a:off x="5443538" y="1447800"/>
          <a:ext cx="1450727" cy="422275"/>
        </p:xfrm>
        <a:graphic>
          <a:graphicData uri="http://schemas.openxmlformats.org/presentationml/2006/ole">
            <mc:AlternateContent xmlns:mc="http://schemas.openxmlformats.org/markup-compatibility/2006">
              <mc:Choice xmlns:v="urn:schemas-microsoft-com:vml" Requires="v">
                <p:oleObj spid="_x0000_s2830" name="公式" r:id="rId10" imgW="509760" imgH="174240" progId="">
                  <p:embed/>
                </p:oleObj>
              </mc:Choice>
              <mc:Fallback>
                <p:oleObj name="公式" r:id="rId10" imgW="509760" imgH="174240" progId="">
                  <p:embed/>
                  <p:pic>
                    <p:nvPicPr>
                      <p:cNvPr id="0" name="Picture 2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3538" y="1447800"/>
                        <a:ext cx="1450727" cy="422275"/>
                      </a:xfrm>
                      <a:prstGeom prst="rect">
                        <a:avLst/>
                      </a:prstGeom>
                      <a:noFill/>
                    </p:spPr>
                  </p:pic>
                </p:oleObj>
              </mc:Fallback>
            </mc:AlternateContent>
          </a:graphicData>
        </a:graphic>
      </p:graphicFrame>
      <p:graphicFrame>
        <p:nvGraphicFramePr>
          <p:cNvPr id="2054" name="Object 17"/>
          <p:cNvGraphicFramePr>
            <a:graphicFrameLocks noChangeAspect="1"/>
          </p:cNvGraphicFramePr>
          <p:nvPr/>
        </p:nvGraphicFramePr>
        <p:xfrm>
          <a:off x="5334000" y="685800"/>
          <a:ext cx="669925" cy="685800"/>
        </p:xfrm>
        <a:graphic>
          <a:graphicData uri="http://schemas.openxmlformats.org/presentationml/2006/ole">
            <mc:AlternateContent xmlns:mc="http://schemas.openxmlformats.org/markup-compatibility/2006">
              <mc:Choice xmlns:v="urn:schemas-microsoft-com:vml" Requires="v">
                <p:oleObj spid="_x0000_s2831" name="公式" r:id="rId12" imgW="249840" imgH="249120" progId="">
                  <p:embed/>
                </p:oleObj>
              </mc:Choice>
              <mc:Fallback>
                <p:oleObj name="公式" r:id="rId12" imgW="249840" imgH="249120" progId="">
                  <p:embed/>
                  <p:pic>
                    <p:nvPicPr>
                      <p:cNvPr id="0" name="Picture 20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685800"/>
                        <a:ext cx="6699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8"/>
          <p:cNvGraphicFramePr>
            <a:graphicFrameLocks noChangeAspect="1"/>
          </p:cNvGraphicFramePr>
          <p:nvPr/>
        </p:nvGraphicFramePr>
        <p:xfrm>
          <a:off x="6051550" y="685800"/>
          <a:ext cx="1462088" cy="609600"/>
        </p:xfrm>
        <a:graphic>
          <a:graphicData uri="http://schemas.openxmlformats.org/presentationml/2006/ole">
            <mc:AlternateContent xmlns:mc="http://schemas.openxmlformats.org/markup-compatibility/2006">
              <mc:Choice xmlns:v="urn:schemas-microsoft-com:vml" Requires="v">
                <p:oleObj spid="_x0000_s2832" name="公式" r:id="rId14" imgW="851760" imgH="317520" progId="">
                  <p:embed/>
                </p:oleObj>
              </mc:Choice>
              <mc:Fallback>
                <p:oleObj name="公式" r:id="rId14" imgW="851760" imgH="317520" progId="">
                  <p:embed/>
                  <p:pic>
                    <p:nvPicPr>
                      <p:cNvPr id="0" name="Picture 2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51550" y="685800"/>
                        <a:ext cx="14620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9"/>
          <p:cNvGraphicFramePr>
            <a:graphicFrameLocks noChangeAspect="1"/>
          </p:cNvGraphicFramePr>
          <p:nvPr>
            <p:extLst>
              <p:ext uri="{D42A27DB-BD31-4B8C-83A1-F6EECF244321}">
                <p14:modId xmlns:p14="http://schemas.microsoft.com/office/powerpoint/2010/main" val="1800228368"/>
              </p:ext>
            </p:extLst>
          </p:nvPr>
        </p:nvGraphicFramePr>
        <p:xfrm>
          <a:off x="5749453" y="1981200"/>
          <a:ext cx="766763" cy="766763"/>
        </p:xfrm>
        <a:graphic>
          <a:graphicData uri="http://schemas.openxmlformats.org/presentationml/2006/ole">
            <mc:AlternateContent xmlns:mc="http://schemas.openxmlformats.org/markup-compatibility/2006">
              <mc:Choice xmlns:v="urn:schemas-microsoft-com:vml" Requires="v">
                <p:oleObj spid="_x0000_s2833" name="公式" r:id="rId16" imgW="249840" imgH="249120" progId="">
                  <p:embed/>
                </p:oleObj>
              </mc:Choice>
              <mc:Fallback>
                <p:oleObj name="公式" r:id="rId16" imgW="249840" imgH="249120" progId="">
                  <p:embed/>
                  <p:pic>
                    <p:nvPicPr>
                      <p:cNvPr id="0" name="Picture 2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49453" y="1981200"/>
                        <a:ext cx="766763"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20"/>
          <p:cNvGraphicFramePr>
            <a:graphicFrameLocks noChangeAspect="1"/>
          </p:cNvGraphicFramePr>
          <p:nvPr/>
        </p:nvGraphicFramePr>
        <p:xfrm>
          <a:off x="3276600" y="2819400"/>
          <a:ext cx="1679575" cy="762000"/>
        </p:xfrm>
        <a:graphic>
          <a:graphicData uri="http://schemas.openxmlformats.org/presentationml/2006/ole">
            <mc:AlternateContent xmlns:mc="http://schemas.openxmlformats.org/markup-compatibility/2006">
              <mc:Choice xmlns:v="urn:schemas-microsoft-com:vml" Requires="v">
                <p:oleObj spid="_x0000_s2834" name="公式" r:id="rId18" imgW="920160" imgH="317520" progId="">
                  <p:embed/>
                </p:oleObj>
              </mc:Choice>
              <mc:Fallback>
                <p:oleObj name="公式" r:id="rId18" imgW="920160" imgH="317520" progId="">
                  <p:embed/>
                  <p:pic>
                    <p:nvPicPr>
                      <p:cNvPr id="0" name="Picture 2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2819400"/>
                        <a:ext cx="16795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21"/>
          <p:cNvGraphicFramePr>
            <a:graphicFrameLocks noChangeAspect="1"/>
          </p:cNvGraphicFramePr>
          <p:nvPr/>
        </p:nvGraphicFramePr>
        <p:xfrm>
          <a:off x="3200400" y="3505200"/>
          <a:ext cx="2108200" cy="760413"/>
        </p:xfrm>
        <a:graphic>
          <a:graphicData uri="http://schemas.openxmlformats.org/presentationml/2006/ole">
            <mc:AlternateContent xmlns:mc="http://schemas.openxmlformats.org/markup-compatibility/2006">
              <mc:Choice xmlns:v="urn:schemas-microsoft-com:vml" Requires="v">
                <p:oleObj spid="_x0000_s2835" name="公式" r:id="rId20" imgW="1070640" imgH="358560" progId="">
                  <p:embed/>
                </p:oleObj>
              </mc:Choice>
              <mc:Fallback>
                <p:oleObj name="公式" r:id="rId20" imgW="1070640" imgH="358560" progId="">
                  <p:embed/>
                  <p:pic>
                    <p:nvPicPr>
                      <p:cNvPr id="0"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00400" y="3505200"/>
                        <a:ext cx="2108200"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22"/>
          <p:cNvGraphicFramePr>
            <a:graphicFrameLocks noChangeAspect="1"/>
          </p:cNvGraphicFramePr>
          <p:nvPr>
            <p:extLst>
              <p:ext uri="{D42A27DB-BD31-4B8C-83A1-F6EECF244321}">
                <p14:modId xmlns:p14="http://schemas.microsoft.com/office/powerpoint/2010/main" val="433317597"/>
              </p:ext>
            </p:extLst>
          </p:nvPr>
        </p:nvGraphicFramePr>
        <p:xfrm>
          <a:off x="5999634" y="2971800"/>
          <a:ext cx="1236662" cy="407988"/>
        </p:xfrm>
        <a:graphic>
          <a:graphicData uri="http://schemas.openxmlformats.org/presentationml/2006/ole">
            <mc:AlternateContent xmlns:mc="http://schemas.openxmlformats.org/markup-compatibility/2006">
              <mc:Choice xmlns:v="urn:schemas-microsoft-com:vml" Requires="v">
                <p:oleObj spid="_x0000_s2836" name="公式" r:id="rId22" imgW="564480" imgH="153720" progId="">
                  <p:embed/>
                </p:oleObj>
              </mc:Choice>
              <mc:Fallback>
                <p:oleObj name="公式" r:id="rId22" imgW="564480" imgH="153720" progId="">
                  <p:embed/>
                  <p:pic>
                    <p:nvPicPr>
                      <p:cNvPr id="0" name="Picture 2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99634" y="2971800"/>
                        <a:ext cx="12366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0" name="Object 23"/>
          <p:cNvGraphicFramePr>
            <a:graphicFrameLocks noChangeAspect="1"/>
          </p:cNvGraphicFramePr>
          <p:nvPr>
            <p:extLst>
              <p:ext uri="{D42A27DB-BD31-4B8C-83A1-F6EECF244321}">
                <p14:modId xmlns:p14="http://schemas.microsoft.com/office/powerpoint/2010/main" val="1026588993"/>
              </p:ext>
            </p:extLst>
          </p:nvPr>
        </p:nvGraphicFramePr>
        <p:xfrm>
          <a:off x="5436096" y="3505200"/>
          <a:ext cx="990600" cy="766763"/>
        </p:xfrm>
        <a:graphic>
          <a:graphicData uri="http://schemas.openxmlformats.org/presentationml/2006/ole">
            <mc:AlternateContent xmlns:mc="http://schemas.openxmlformats.org/markup-compatibility/2006">
              <mc:Choice xmlns:v="urn:schemas-microsoft-com:vml" Requires="v">
                <p:oleObj spid="_x0000_s2837" name="公式" r:id="rId24" imgW="550800" imgH="358560" progId="">
                  <p:embed/>
                </p:oleObj>
              </mc:Choice>
              <mc:Fallback>
                <p:oleObj name="公式" r:id="rId24" imgW="550800" imgH="358560" progId="">
                  <p:embed/>
                  <p:pic>
                    <p:nvPicPr>
                      <p:cNvPr id="0" name="Picture 2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36096" y="3505200"/>
                        <a:ext cx="9906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1" name="Object 26"/>
          <p:cNvGraphicFramePr>
            <a:graphicFrameLocks noChangeAspect="1"/>
          </p:cNvGraphicFramePr>
          <p:nvPr>
            <p:extLst>
              <p:ext uri="{D42A27DB-BD31-4B8C-83A1-F6EECF244321}">
                <p14:modId xmlns:p14="http://schemas.microsoft.com/office/powerpoint/2010/main" val="1535385935"/>
              </p:ext>
            </p:extLst>
          </p:nvPr>
        </p:nvGraphicFramePr>
        <p:xfrm>
          <a:off x="3454152" y="685800"/>
          <a:ext cx="685800" cy="685800"/>
        </p:xfrm>
        <a:graphic>
          <a:graphicData uri="http://schemas.openxmlformats.org/presentationml/2006/ole">
            <mc:AlternateContent xmlns:mc="http://schemas.openxmlformats.org/markup-compatibility/2006">
              <mc:Choice xmlns:v="urn:schemas-microsoft-com:vml" Requires="v">
                <p:oleObj spid="_x0000_s2838" name="公式" r:id="rId26" imgW="249840" imgH="249120" progId="">
                  <p:embed/>
                </p:oleObj>
              </mc:Choice>
              <mc:Fallback>
                <p:oleObj name="公式" r:id="rId26" imgW="249840" imgH="249120" progId="">
                  <p:embed/>
                  <p:pic>
                    <p:nvPicPr>
                      <p:cNvPr id="0" name="Picture 2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54152" y="685800"/>
                        <a:ext cx="685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2" name="Object 27"/>
          <p:cNvGraphicFramePr>
            <a:graphicFrameLocks noChangeAspect="1"/>
          </p:cNvGraphicFramePr>
          <p:nvPr>
            <p:extLst>
              <p:ext uri="{D42A27DB-BD31-4B8C-83A1-F6EECF244321}">
                <p14:modId xmlns:p14="http://schemas.microsoft.com/office/powerpoint/2010/main" val="1289893866"/>
              </p:ext>
            </p:extLst>
          </p:nvPr>
        </p:nvGraphicFramePr>
        <p:xfrm>
          <a:off x="3411289" y="1997075"/>
          <a:ext cx="728663" cy="784225"/>
        </p:xfrm>
        <a:graphic>
          <a:graphicData uri="http://schemas.openxmlformats.org/presentationml/2006/ole">
            <mc:AlternateContent xmlns:mc="http://schemas.openxmlformats.org/markup-compatibility/2006">
              <mc:Choice xmlns:v="urn:schemas-microsoft-com:vml" Requires="v">
                <p:oleObj spid="_x0000_s2839" name="公式" r:id="rId28" imgW="249840" imgH="249120" progId="">
                  <p:embed/>
                </p:oleObj>
              </mc:Choice>
              <mc:Fallback>
                <p:oleObj name="公式" r:id="rId28" imgW="249840" imgH="249120" progId="">
                  <p:embed/>
                  <p:pic>
                    <p:nvPicPr>
                      <p:cNvPr id="0" name="Picture 2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11289" y="1997075"/>
                        <a:ext cx="72866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3" name="Object 28"/>
          <p:cNvGraphicFramePr>
            <a:graphicFrameLocks noChangeAspect="1"/>
          </p:cNvGraphicFramePr>
          <p:nvPr/>
        </p:nvGraphicFramePr>
        <p:xfrm>
          <a:off x="1371600" y="5181600"/>
          <a:ext cx="381000" cy="457200"/>
        </p:xfrm>
        <a:graphic>
          <a:graphicData uri="http://schemas.openxmlformats.org/presentationml/2006/ole">
            <mc:AlternateContent xmlns:mc="http://schemas.openxmlformats.org/markup-compatibility/2006">
              <mc:Choice xmlns:v="urn:schemas-microsoft-com:vml" Requires="v">
                <p:oleObj spid="_x0000_s2840" name="公式" r:id="rId30" imgW="85680" imgH="146880" progId="">
                  <p:embed/>
                </p:oleObj>
              </mc:Choice>
              <mc:Fallback>
                <p:oleObj name="公式" r:id="rId30" imgW="85680" imgH="146880" progId="">
                  <p:embed/>
                  <p:pic>
                    <p:nvPicPr>
                      <p:cNvPr id="0" name="Picture 2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71600" y="5181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 name="Text Box 32"/>
          <p:cNvSpPr txBox="1">
            <a:spLocks noChangeArrowheads="1"/>
          </p:cNvSpPr>
          <p:nvPr/>
        </p:nvSpPr>
        <p:spPr bwMode="auto">
          <a:xfrm>
            <a:off x="609600" y="4267200"/>
            <a:ext cx="85344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dirty="0">
                <a:solidFill>
                  <a:srgbClr val="990000"/>
                </a:solidFill>
                <a:latin typeface="Century Schoolbook" panose="02040604050505020304" pitchFamily="18" charset="0"/>
              </a:rPr>
              <a:t>其中  </a:t>
            </a:r>
            <a:r>
              <a:rPr lang="en-US" altLang="zh-CN" sz="2400" b="1" baseline="0" dirty="0">
                <a:solidFill>
                  <a:srgbClr val="990000"/>
                </a:solidFill>
                <a:latin typeface="Century Schoolbook" panose="02040604050505020304" pitchFamily="18" charset="0"/>
              </a:rPr>
              <a:t>D</a:t>
            </a:r>
            <a:r>
              <a:rPr lang="en-US" altLang="zh-CN" sz="2400" b="1" i="1" dirty="0">
                <a:solidFill>
                  <a:srgbClr val="990000"/>
                </a:solidFill>
                <a:latin typeface="Century Schoolbook" panose="02040604050505020304" pitchFamily="18" charset="0"/>
              </a:rPr>
              <a:t>N</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规模为</a:t>
            </a:r>
            <a:r>
              <a:rPr lang="en-US" altLang="zh-CN" sz="2400" b="1" baseline="0" dirty="0">
                <a:solidFill>
                  <a:srgbClr val="990000"/>
                </a:solidFill>
                <a:latin typeface="Century Schoolbook" panose="02040604050505020304" pitchFamily="18" charset="0"/>
              </a:rPr>
              <a:t>N</a:t>
            </a:r>
            <a:r>
              <a:rPr lang="zh-CN" altLang="en-US" sz="2400" b="1" baseline="0" dirty="0">
                <a:solidFill>
                  <a:srgbClr val="990000"/>
                </a:solidFill>
                <a:latin typeface="Century Schoolbook" panose="02040604050505020304" pitchFamily="18" charset="0"/>
              </a:rPr>
              <a:t>的所有合法输入的集合</a:t>
            </a:r>
            <a:endParaRPr lang="en-US" altLang="en-US" sz="2400" b="1" baseline="0" dirty="0">
              <a:solidFill>
                <a:srgbClr val="990000"/>
              </a:solidFill>
              <a:latin typeface="Century Schoolbook" panose="02040604050505020304" pitchFamily="18" charset="0"/>
            </a:endParaRPr>
          </a:p>
          <a:p>
            <a:pPr fontAlgn="base">
              <a:lnSpc>
                <a:spcPct val="120000"/>
              </a:lnSpc>
              <a:spcBef>
                <a:spcPct val="10000"/>
              </a:spcBef>
            </a:pPr>
            <a:r>
              <a:rPr lang="zh-CN" altLang="en-US" sz="2400" b="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I*: D</a:t>
            </a:r>
            <a:r>
              <a:rPr lang="en-US" altLang="zh-CN" sz="2400" b="1" i="1"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中达到</a:t>
            </a:r>
            <a:r>
              <a:rPr lang="en-US" altLang="zh-CN" sz="2400" b="1" baseline="0" dirty="0" err="1" smtClean="0">
                <a:solidFill>
                  <a:srgbClr val="990000"/>
                </a:solidFill>
                <a:latin typeface="Century Schoolbook" panose="02040604050505020304" pitchFamily="18" charset="0"/>
              </a:rPr>
              <a:t>T</a:t>
            </a:r>
            <a:r>
              <a:rPr lang="en-US" altLang="zh-CN" sz="2400" b="1" i="1" dirty="0" err="1" smtClean="0">
                <a:solidFill>
                  <a:srgbClr val="990000"/>
                </a:solidFill>
                <a:latin typeface="Century Schoolbook" panose="02040604050505020304" pitchFamily="18" charset="0"/>
              </a:rPr>
              <a:t>max</a:t>
            </a:r>
            <a:r>
              <a:rPr lang="en-US" altLang="zh-CN" sz="2400" b="1" i="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的一个输入</a:t>
            </a:r>
            <a:endParaRPr lang="en-US" altLang="en-US" sz="2400" b="1" baseline="0" dirty="0" smtClean="0">
              <a:solidFill>
                <a:srgbClr val="990000"/>
              </a:solidFill>
              <a:latin typeface="Century Schoolbook" panose="02040604050505020304" pitchFamily="18" charset="0"/>
            </a:endParaRPr>
          </a:p>
          <a:p>
            <a:pPr fontAlgn="base">
              <a:lnSpc>
                <a:spcPct val="120000"/>
              </a:lnSpc>
              <a:spcBef>
                <a:spcPct val="10000"/>
              </a:spcBef>
            </a:pPr>
            <a:r>
              <a:rPr lang="zh-CN" altLang="en-US" sz="2400" b="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 D</a:t>
            </a:r>
            <a:r>
              <a:rPr lang="en-US" altLang="zh-CN" sz="2400" b="1" i="1"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中达到</a:t>
            </a:r>
            <a:r>
              <a:rPr lang="en-US" altLang="zh-CN" sz="2400" b="1" baseline="0" dirty="0" err="1" smtClean="0">
                <a:solidFill>
                  <a:srgbClr val="990000"/>
                </a:solidFill>
                <a:latin typeface="Century Schoolbook" panose="02040604050505020304" pitchFamily="18" charset="0"/>
              </a:rPr>
              <a:t>T</a:t>
            </a:r>
            <a:r>
              <a:rPr lang="en-US" altLang="zh-CN" sz="2400" b="1" i="1" dirty="0" err="1" smtClean="0">
                <a:solidFill>
                  <a:srgbClr val="990000"/>
                </a:solidFill>
                <a:latin typeface="Century Schoolbook" panose="02040604050505020304" pitchFamily="18" charset="0"/>
              </a:rPr>
              <a:t>min</a:t>
            </a:r>
            <a:r>
              <a:rPr lang="en-US" altLang="zh-CN" sz="2400" b="1" i="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的一个输入           </a:t>
            </a:r>
          </a:p>
          <a:p>
            <a:pPr fontAlgn="base">
              <a:lnSpc>
                <a:spcPct val="120000"/>
              </a:lnSpc>
              <a:spcBef>
                <a:spcPct val="10000"/>
              </a:spcBef>
            </a:pPr>
            <a:r>
              <a:rPr lang="zh-CN" altLang="en-US"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P(I): </a:t>
            </a:r>
            <a:r>
              <a:rPr lang="zh-CN" altLang="en-US" sz="2400" b="1" baseline="0" dirty="0">
                <a:solidFill>
                  <a:srgbClr val="990000"/>
                </a:solidFill>
                <a:latin typeface="Century Schoolbook" panose="02040604050505020304" pitchFamily="18" charset="0"/>
              </a:rPr>
              <a:t>出现输入为</a:t>
            </a:r>
            <a:r>
              <a:rPr lang="en-US" altLang="zh-CN" sz="2400" b="1" baseline="0" dirty="0">
                <a:solidFill>
                  <a:srgbClr val="990000"/>
                </a:solidFill>
                <a:latin typeface="Century Schoolbook" panose="02040604050505020304" pitchFamily="18" charset="0"/>
              </a:rPr>
              <a:t>I</a:t>
            </a:r>
            <a:r>
              <a:rPr lang="zh-CN" altLang="en-US" sz="2400" b="1" baseline="0" dirty="0">
                <a:solidFill>
                  <a:srgbClr val="990000"/>
                </a:solidFill>
                <a:latin typeface="Century Schoolbook" panose="02040604050505020304" pitchFamily="18" charset="0"/>
              </a:rPr>
              <a:t>的概率</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6626"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28"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26629" name="Rectangle 10"/>
          <p:cNvSpPr>
            <a:spLocks noChangeArrowheads="1"/>
          </p:cNvSpPr>
          <p:nvPr/>
        </p:nvSpPr>
        <p:spPr bwMode="auto">
          <a:xfrm>
            <a:off x="381000" y="381000"/>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26630" name="Text Box 11"/>
          <p:cNvSpPr txBox="1">
            <a:spLocks noChangeArrowheads="1"/>
          </p:cNvSpPr>
          <p:nvPr/>
        </p:nvSpPr>
        <p:spPr bwMode="auto">
          <a:xfrm>
            <a:off x="381000" y="381000"/>
            <a:ext cx="8432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dist" fontAlgn="base">
              <a:lnSpc>
                <a:spcPct val="110000"/>
              </a:lnSpc>
            </a:pPr>
            <a:r>
              <a:rPr lang="en-US" altLang="zh-CN" sz="2400" baseline="0">
                <a:ea typeface="黑体" panose="02010609060101010101" pitchFamily="49" charset="-122"/>
              </a:rPr>
              <a:t>           </a:t>
            </a:r>
            <a:r>
              <a:rPr lang="en-US" altLang="en-US" sz="2000" b="1" baseline="0">
                <a:solidFill>
                  <a:srgbClr val="990000"/>
                </a:solidFill>
                <a:latin typeface="Century Schoolbook" panose="02040604050505020304" pitchFamily="18" charset="0"/>
              </a:rPr>
              <a:t>已知不重复且从小到大排列的</a:t>
            </a:r>
            <a:r>
              <a:rPr lang="en-US" altLang="zh-CN" sz="2000" b="1" baseline="0">
                <a:solidFill>
                  <a:srgbClr val="990000"/>
                </a:solidFill>
                <a:latin typeface="Century Schoolbook" panose="02040604050505020304" pitchFamily="18" charset="0"/>
              </a:rPr>
              <a:t>m</a:t>
            </a:r>
            <a:r>
              <a:rPr lang="en-US" altLang="en-US" sz="2000" b="1" baseline="0">
                <a:solidFill>
                  <a:srgbClr val="990000"/>
                </a:solidFill>
                <a:latin typeface="Century Schoolbook" panose="02040604050505020304" pitchFamily="18" charset="0"/>
              </a:rPr>
              <a:t>个整数的数组</a:t>
            </a:r>
            <a:r>
              <a:rPr lang="en-US" altLang="zh-CN" sz="2000" b="1" baseline="0">
                <a:solidFill>
                  <a:srgbClr val="990000"/>
                </a:solidFill>
                <a:latin typeface="Century Schoolbook" panose="02040604050505020304" pitchFamily="18" charset="0"/>
              </a:rPr>
              <a:t>A[1...m],m=2</a:t>
            </a:r>
            <a:r>
              <a:rPr lang="en-US" altLang="zh-CN" sz="2000" b="1" baseline="30000">
                <a:solidFill>
                  <a:srgbClr val="990000"/>
                </a:solidFill>
                <a:latin typeface="Century Schoolbook" panose="02040604050505020304" pitchFamily="18" charset="0"/>
              </a:rPr>
              <a:t>K</a:t>
            </a:r>
            <a:r>
              <a:rPr lang="en-US" altLang="zh-CN" sz="2000" b="1" baseline="0">
                <a:solidFill>
                  <a:srgbClr val="990000"/>
                </a:solidFill>
                <a:latin typeface="Century Schoolbook" panose="02040604050505020304" pitchFamily="18" charset="0"/>
              </a:rPr>
              <a:t>,K</a:t>
            </a:r>
          </a:p>
          <a:p>
            <a:pPr algn="dist" fontAlgn="base">
              <a:lnSpc>
                <a:spcPct val="110000"/>
              </a:lnSpc>
            </a:pPr>
            <a:r>
              <a:rPr lang="en-US" altLang="en-US" sz="2000" b="1" baseline="0">
                <a:solidFill>
                  <a:srgbClr val="990000"/>
                </a:solidFill>
                <a:latin typeface="Century Schoolbook" panose="02040604050505020304" pitchFamily="18" charset="0"/>
              </a:rPr>
              <a:t>为正整数.对于给定的整数</a:t>
            </a:r>
            <a:r>
              <a:rPr lang="en-US" altLang="zh-CN" sz="2000" b="1" baseline="0">
                <a:solidFill>
                  <a:srgbClr val="990000"/>
                </a:solidFill>
                <a:latin typeface="Century Schoolbook" panose="02040604050505020304" pitchFamily="18" charset="0"/>
              </a:rPr>
              <a:t>c,</a:t>
            </a:r>
            <a:r>
              <a:rPr lang="en-US" altLang="en-US" sz="2000" b="1" baseline="0">
                <a:solidFill>
                  <a:srgbClr val="990000"/>
                </a:solidFill>
                <a:latin typeface="Century Schoolbook" panose="02040604050505020304" pitchFamily="18" charset="0"/>
              </a:rPr>
              <a:t>要求找到一个下标</a:t>
            </a:r>
            <a:r>
              <a:rPr lang="en-US" altLang="zh-CN" sz="2000" b="1" baseline="0">
                <a:solidFill>
                  <a:srgbClr val="990000"/>
                </a:solidFill>
                <a:latin typeface="Century Schoolbook" panose="02040604050505020304" pitchFamily="18" charset="0"/>
              </a:rPr>
              <a:t>i,</a:t>
            </a:r>
            <a:r>
              <a:rPr lang="en-US" altLang="en-US" sz="2000" b="1" baseline="0">
                <a:solidFill>
                  <a:srgbClr val="990000"/>
                </a:solidFill>
                <a:latin typeface="Century Schoolbook" panose="02040604050505020304" pitchFamily="18" charset="0"/>
              </a:rPr>
              <a:t>使得</a:t>
            </a:r>
            <a:r>
              <a:rPr lang="en-US" altLang="zh-CN" sz="2000" b="1" baseline="0">
                <a:solidFill>
                  <a:srgbClr val="990000"/>
                </a:solidFill>
                <a:latin typeface="Century Schoolbook" panose="02040604050505020304" pitchFamily="18" charset="0"/>
              </a:rPr>
              <a:t>A[i]=c.</a:t>
            </a:r>
            <a:r>
              <a:rPr lang="en-US" altLang="en-US" sz="2000" b="1" baseline="0">
                <a:solidFill>
                  <a:srgbClr val="990000"/>
                </a:solidFill>
                <a:latin typeface="Century Schoolbook" panose="02040604050505020304" pitchFamily="18" charset="0"/>
              </a:rPr>
              <a:t>找不到返回0.</a:t>
            </a:r>
          </a:p>
        </p:txBody>
      </p:sp>
      <p:sp>
        <p:nvSpPr>
          <p:cNvPr id="404492" name="Line 12"/>
          <p:cNvSpPr>
            <a:spLocks noChangeShapeType="1"/>
          </p:cNvSpPr>
          <p:nvPr/>
        </p:nvSpPr>
        <p:spPr bwMode="auto">
          <a:xfrm>
            <a:off x="381000" y="160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4493" name="Line 13"/>
          <p:cNvSpPr>
            <a:spLocks noChangeShapeType="1"/>
          </p:cNvSpPr>
          <p:nvPr/>
        </p:nvSpPr>
        <p:spPr bwMode="auto">
          <a:xfrm>
            <a:off x="381000" y="45720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4494" name="Text Box 14"/>
          <p:cNvSpPr txBox="1">
            <a:spLocks noChangeArrowheads="1"/>
          </p:cNvSpPr>
          <p:nvPr/>
        </p:nvSpPr>
        <p:spPr bwMode="auto">
          <a:xfrm>
            <a:off x="457200" y="1524000"/>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function search(c)</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  i:=1;					               </a:t>
            </a:r>
            <a:r>
              <a:rPr lang="en-US" altLang="zh-CN" sz="24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while A[</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]&lt;c and </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&lt;m do 		               </a:t>
            </a:r>
            <a:r>
              <a:rPr lang="en-US" altLang="zh-CN" sz="2400" baseline="0" dirty="0">
                <a:solidFill>
                  <a:srgbClr val="990000"/>
                </a:solidFill>
                <a:latin typeface="Century Schoolbook" panose="02040604050505020304" pitchFamily="18" charset="0"/>
                <a:ea typeface="黑体" panose="02010609060101010101" pitchFamily="49" charset="-122"/>
              </a:rPr>
              <a:t>2mt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i:=i+1;			                     </a:t>
            </a:r>
            <a:r>
              <a:rPr lang="en-US" altLang="zh-CN" sz="2400" baseline="0" dirty="0">
                <a:solidFill>
                  <a:srgbClr val="990000"/>
                </a:solidFill>
                <a:latin typeface="Century Schoolbook" panose="02040604050505020304" pitchFamily="18" charset="0"/>
                <a:ea typeface="黑体" panose="02010609060101010101" pitchFamily="49" charset="-122"/>
              </a:rPr>
              <a:t>(m-1) (</a:t>
            </a:r>
            <a:r>
              <a:rPr lang="en-US" altLang="zh-CN" sz="2400" baseline="0" dirty="0" err="1">
                <a:solidFill>
                  <a:srgbClr val="990000"/>
                </a:solidFill>
                <a:latin typeface="Century Schoolbook" panose="02040604050505020304" pitchFamily="18" charset="0"/>
                <a:ea typeface="黑体" panose="02010609060101010101" pitchFamily="49" charset="-122"/>
              </a:rPr>
              <a:t>s+a</a:t>
            </a:r>
            <a:r>
              <a:rPr lang="en-US" altLang="zh-CN" sz="2400" baseline="0" dirty="0">
                <a:solidFill>
                  <a:srgbClr val="990000"/>
                </a:solidFill>
                <a:latin typeface="Century Schoolbook" panose="02040604050505020304" pitchFamily="18" charset="0"/>
                <a:ea typeface="黑体" panose="02010609060101010101" pitchFamily="49" charset="-122"/>
              </a:rPr>
              <a: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if A[</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]=c				                </a:t>
            </a:r>
            <a:r>
              <a:rPr lang="en-US" altLang="zh-CN" sz="2400" baseline="0" dirty="0">
                <a:solidFill>
                  <a:srgbClr val="990000"/>
                </a:solidFill>
                <a:latin typeface="Century Schoolbook" panose="02040604050505020304" pitchFamily="18" charset="0"/>
                <a:ea typeface="黑体" panose="02010609060101010101" pitchFamily="49" charset="-122"/>
              </a:rPr>
              <a:t>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then search:=</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else search:=0;			                </a:t>
            </a:r>
            <a:r>
              <a:rPr lang="en-US" altLang="zh-CN" sz="24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a:t>
            </a:r>
          </a:p>
        </p:txBody>
      </p:sp>
      <p:sp>
        <p:nvSpPr>
          <p:cNvPr id="404495" name="Rectangle 15"/>
          <p:cNvSpPr>
            <a:spLocks noChangeArrowheads="1"/>
          </p:cNvSpPr>
          <p:nvPr/>
        </p:nvSpPr>
        <p:spPr bwMode="auto">
          <a:xfrm>
            <a:off x="304800" y="1066800"/>
            <a:ext cx="211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算法1-1:顺序查找</a:t>
            </a:r>
            <a:endParaRPr lang="zh-CN" altLang="en-US" sz="2000" baseline="0">
              <a:ea typeface="黑体" panose="02010609060101010101" pitchFamily="49" charset="-122"/>
            </a:endParaRPr>
          </a:p>
        </p:txBody>
      </p:sp>
      <p:sp>
        <p:nvSpPr>
          <p:cNvPr id="404496" name="AutoShape 16">
            <a:hlinkClick r:id="" action="ppaction://noaction" highlightClick="1"/>
          </p:cNvPr>
          <p:cNvSpPr>
            <a:spLocks noChangeArrowheads="1"/>
          </p:cNvSpPr>
          <p:nvPr/>
        </p:nvSpPr>
        <p:spPr bwMode="auto">
          <a:xfrm>
            <a:off x="304800" y="445293"/>
            <a:ext cx="990600" cy="381000"/>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a:solidFill>
                  <a:schemeClr val="bg1"/>
                </a:solidFill>
                <a:ea typeface="幼圆" pitchFamily="49" charset="-122"/>
              </a:rPr>
              <a:t>1-1</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04497" name="Text Box 17"/>
          <p:cNvSpPr txBox="1">
            <a:spLocks noChangeArrowheads="1"/>
          </p:cNvSpPr>
          <p:nvPr/>
        </p:nvSpPr>
        <p:spPr bwMode="auto">
          <a:xfrm>
            <a:off x="381000" y="4648200"/>
            <a:ext cx="8610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问题的规模为</a:t>
            </a:r>
            <a:r>
              <a:rPr lang="en-US" altLang="zh-CN" sz="2000" b="1" baseline="0"/>
              <a:t>m,</a:t>
            </a:r>
            <a:r>
              <a:rPr lang="zh-CN" altLang="en-US" sz="2000" b="1" baseline="0"/>
              <a:t>设元运算执行时间为赋值</a:t>
            </a:r>
            <a:r>
              <a:rPr lang="en-US" altLang="zh-CN" sz="2000" b="1" baseline="0"/>
              <a:t>:a,</a:t>
            </a:r>
            <a:r>
              <a:rPr lang="zh-CN" altLang="en-US" sz="2000" b="1" baseline="0"/>
              <a:t>判断</a:t>
            </a:r>
            <a:r>
              <a:rPr lang="en-US" altLang="zh-CN" sz="2000" b="1" baseline="0"/>
              <a:t>:t,</a:t>
            </a:r>
            <a:r>
              <a:rPr lang="zh-CN" altLang="en-US" sz="2000" b="1" baseline="0"/>
              <a:t>加法</a:t>
            </a:r>
            <a:r>
              <a:rPr lang="en-US" altLang="zh-CN" sz="2000" b="1" baseline="0"/>
              <a:t>:s, </a:t>
            </a:r>
            <a:r>
              <a:rPr lang="zh-CN" altLang="en-US" sz="2000" b="1" baseline="0"/>
              <a:t>并设</a:t>
            </a:r>
            <a:r>
              <a:rPr lang="en-US" altLang="zh-CN" sz="2000" b="1" baseline="0"/>
              <a:t>c</a:t>
            </a:r>
            <a:r>
              <a:rPr lang="zh-CN" altLang="en-US" sz="2000" b="1" baseline="0"/>
              <a:t>在</a:t>
            </a:r>
            <a:r>
              <a:rPr lang="en-US" altLang="zh-CN" sz="2000" b="1" baseline="0"/>
              <a:t>A</a:t>
            </a:r>
            <a:r>
              <a:rPr lang="zh-CN" altLang="en-US" sz="2000" b="1" baseline="0"/>
              <a:t>中</a:t>
            </a:r>
            <a:r>
              <a:rPr lang="en-US" altLang="zh-CN" sz="2000" b="1" baseline="0">
                <a:solidFill>
                  <a:srgbClr val="800000"/>
                </a:solidFill>
              </a:rPr>
              <a:t>.</a:t>
            </a:r>
          </a:p>
        </p:txBody>
      </p:sp>
      <p:sp>
        <p:nvSpPr>
          <p:cNvPr id="404498" name="Rectangle 18"/>
          <p:cNvSpPr>
            <a:spLocks noChangeArrowheads="1"/>
          </p:cNvSpPr>
          <p:nvPr/>
        </p:nvSpPr>
        <p:spPr bwMode="auto">
          <a:xfrm>
            <a:off x="457200" y="4948238"/>
            <a:ext cx="443933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宋体" panose="02010600030101010101" pitchFamily="2" charset="-122"/>
              </a:rPr>
              <a:t>最好情况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min</a:t>
            </a:r>
            <a:r>
              <a:rPr lang="en-US" altLang="zh-CN" sz="2000" b="1" i="1" baseline="0" dirty="0">
                <a:latin typeface="Century Schoolbook" panose="02040604050505020304" pitchFamily="18" charset="0"/>
              </a:rPr>
              <a:t> </a:t>
            </a:r>
            <a:r>
              <a:rPr lang="en-US" altLang="zh-CN" sz="2000" b="1" baseline="0" dirty="0">
                <a:latin typeface="Century Schoolbook" panose="02040604050505020304" pitchFamily="18" charset="0"/>
              </a:rPr>
              <a:t>(m</a:t>
            </a:r>
            <a:r>
              <a:rPr lang="en-US" altLang="zh-CN" sz="2000" b="1" baseline="0" dirty="0" smtClean="0">
                <a:latin typeface="Century Schoolbook" panose="02040604050505020304" pitchFamily="18" charset="0"/>
              </a:rPr>
              <a:t>)=a+2t+t+a=2a+3t</a:t>
            </a:r>
            <a:endParaRPr lang="en-US" altLang="zh-CN" sz="2000" b="1" baseline="0" dirty="0">
              <a:latin typeface="Century Schoolbook" panose="02040604050505020304" pitchFamily="18" charset="0"/>
            </a:endParaRPr>
          </a:p>
        </p:txBody>
      </p:sp>
      <p:sp>
        <p:nvSpPr>
          <p:cNvPr id="404499" name="Rectangle 19"/>
          <p:cNvSpPr>
            <a:spLocks noChangeArrowheads="1"/>
          </p:cNvSpPr>
          <p:nvPr/>
        </p:nvSpPr>
        <p:spPr bwMode="auto">
          <a:xfrm>
            <a:off x="457200" y="5405438"/>
            <a:ext cx="54768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a:latin typeface="Century Schoolbook" panose="02040604050505020304" pitchFamily="18" charset="0"/>
              </a:rPr>
              <a:t>最坏情况</a:t>
            </a:r>
            <a:r>
              <a:rPr lang="en-US" altLang="zh-CN" sz="2000" b="1" baseline="0">
                <a:latin typeface="Century Schoolbook" panose="02040604050505020304" pitchFamily="18" charset="0"/>
              </a:rPr>
              <a:t>T</a:t>
            </a:r>
            <a:r>
              <a:rPr lang="en-US" altLang="zh-CN" sz="2000" b="1" i="1">
                <a:latin typeface="Century Schoolbook" panose="02040604050505020304" pitchFamily="18" charset="0"/>
              </a:rPr>
              <a:t>max</a:t>
            </a:r>
            <a:r>
              <a:rPr lang="en-US" altLang="zh-CN" sz="2000" b="1" baseline="0">
                <a:latin typeface="Century Schoolbook" panose="02040604050505020304" pitchFamily="18" charset="0"/>
              </a:rPr>
              <a:t>(m) =(m+1)a+(2m+1)t+(m-1)s</a:t>
            </a:r>
          </a:p>
        </p:txBody>
      </p:sp>
      <p:sp>
        <p:nvSpPr>
          <p:cNvPr id="404500" name="Rectangle 20"/>
          <p:cNvSpPr>
            <a:spLocks noChangeArrowheads="1"/>
          </p:cNvSpPr>
          <p:nvPr/>
        </p:nvSpPr>
        <p:spPr bwMode="auto">
          <a:xfrm>
            <a:off x="457200" y="5862638"/>
            <a:ext cx="59245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a:latin typeface="Century Schoolbook" panose="02040604050505020304" pitchFamily="18" charset="0"/>
              </a:rPr>
              <a:t>平均情况</a:t>
            </a:r>
            <a:r>
              <a:rPr lang="en-US" altLang="zh-CN" sz="2000" b="1" baseline="0">
                <a:latin typeface="Century Schoolbook" panose="02040604050505020304" pitchFamily="18" charset="0"/>
              </a:rPr>
              <a:t>T</a:t>
            </a:r>
            <a:r>
              <a:rPr lang="en-US" altLang="zh-CN" sz="2000" b="1" i="1">
                <a:latin typeface="Century Schoolbook" panose="02040604050505020304" pitchFamily="18" charset="0"/>
              </a:rPr>
              <a:t>avg</a:t>
            </a:r>
            <a:r>
              <a:rPr lang="en-US" altLang="zh-CN" sz="2000" b="1" baseline="0">
                <a:latin typeface="Century Schoolbook" panose="02040604050505020304" pitchFamily="18" charset="0"/>
              </a:rPr>
              <a:t>(m)=0.5(m+3)a+(m+2)t+0.5(m-1)s</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95"/>
                                        </p:tgtEl>
                                        <p:attrNameLst>
                                          <p:attrName>style.visibility</p:attrName>
                                        </p:attrNameLst>
                                      </p:cBhvr>
                                      <p:to>
                                        <p:strVal val="visible"/>
                                      </p:to>
                                    </p:set>
                                    <p:animEffect transition="in" filter="wipe(left)">
                                      <p:cBhvr>
                                        <p:cTn id="7" dur="500"/>
                                        <p:tgtEl>
                                          <p:spTgt spid="404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4492"/>
                                        </p:tgtEl>
                                        <p:attrNameLst>
                                          <p:attrName>style.visibility</p:attrName>
                                        </p:attrNameLst>
                                      </p:cBhvr>
                                      <p:to>
                                        <p:strVal val="visible"/>
                                      </p:to>
                                    </p:set>
                                    <p:animEffect transition="in" filter="wipe(left)">
                                      <p:cBhvr>
                                        <p:cTn id="12" dur="500"/>
                                        <p:tgtEl>
                                          <p:spTgt spid="40449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04494"/>
                                        </p:tgtEl>
                                        <p:attrNameLst>
                                          <p:attrName>style.visibility</p:attrName>
                                        </p:attrNameLst>
                                      </p:cBhvr>
                                      <p:to>
                                        <p:strVal val="visible"/>
                                      </p:to>
                                    </p:set>
                                    <p:animEffect transition="in" filter="wipe(left)">
                                      <p:cBhvr>
                                        <p:cTn id="16" dur="500"/>
                                        <p:tgtEl>
                                          <p:spTgt spid="40449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404493"/>
                                        </p:tgtEl>
                                        <p:attrNameLst>
                                          <p:attrName>style.visibility</p:attrName>
                                        </p:attrNameLst>
                                      </p:cBhvr>
                                      <p:to>
                                        <p:strVal val="visible"/>
                                      </p:to>
                                    </p:set>
                                    <p:animEffect transition="in" filter="wipe(left)">
                                      <p:cBhvr>
                                        <p:cTn id="20" dur="500"/>
                                        <p:tgtEl>
                                          <p:spTgt spid="4044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04497"/>
                                        </p:tgtEl>
                                        <p:attrNameLst>
                                          <p:attrName>style.visibility</p:attrName>
                                        </p:attrNameLst>
                                      </p:cBhvr>
                                      <p:to>
                                        <p:strVal val="visible"/>
                                      </p:to>
                                    </p:set>
                                    <p:animEffect transition="in" filter="wipe(left)">
                                      <p:cBhvr>
                                        <p:cTn id="25" dur="500"/>
                                        <p:tgtEl>
                                          <p:spTgt spid="4044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04498"/>
                                        </p:tgtEl>
                                        <p:attrNameLst>
                                          <p:attrName>style.visibility</p:attrName>
                                        </p:attrNameLst>
                                      </p:cBhvr>
                                      <p:to>
                                        <p:strVal val="visible"/>
                                      </p:to>
                                    </p:set>
                                    <p:animEffect transition="in" filter="wipe(left)">
                                      <p:cBhvr>
                                        <p:cTn id="30" dur="500"/>
                                        <p:tgtEl>
                                          <p:spTgt spid="4044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4499"/>
                                        </p:tgtEl>
                                        <p:attrNameLst>
                                          <p:attrName>style.visibility</p:attrName>
                                        </p:attrNameLst>
                                      </p:cBhvr>
                                      <p:to>
                                        <p:strVal val="visible"/>
                                      </p:to>
                                    </p:set>
                                    <p:animEffect transition="in" filter="wipe(left)">
                                      <p:cBhvr>
                                        <p:cTn id="35" dur="500"/>
                                        <p:tgtEl>
                                          <p:spTgt spid="4044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04500"/>
                                        </p:tgtEl>
                                        <p:attrNameLst>
                                          <p:attrName>style.visibility</p:attrName>
                                        </p:attrNameLst>
                                      </p:cBhvr>
                                      <p:to>
                                        <p:strVal val="visible"/>
                                      </p:to>
                                    </p:set>
                                    <p:animEffect transition="in" filter="wipe(left)">
                                      <p:cBhvr>
                                        <p:cTn id="40" dur="500"/>
                                        <p:tgtEl>
                                          <p:spTgt spid="404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4" grpId="0" autoUpdateAnimBg="0"/>
      <p:bldP spid="404495" grpId="0" autoUpdateAnimBg="0"/>
      <p:bldP spid="404497" grpId="0" autoUpdateAnimBg="0"/>
      <p:bldP spid="404498" grpId="0" autoUpdateAnimBg="0"/>
      <p:bldP spid="404499" grpId="0" autoUpdateAnimBg="0"/>
      <p:bldP spid="40450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7650" name="Picture 2" descr="BGAMEX"/>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5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27653" name="Rectangle 10"/>
          <p:cNvSpPr>
            <a:spLocks noChangeArrowheads="1"/>
          </p:cNvSpPr>
          <p:nvPr/>
        </p:nvSpPr>
        <p:spPr bwMode="auto">
          <a:xfrm>
            <a:off x="381000" y="381000"/>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27654" name="Text Box 11"/>
          <p:cNvSpPr txBox="1">
            <a:spLocks noChangeArrowheads="1"/>
          </p:cNvSpPr>
          <p:nvPr/>
        </p:nvSpPr>
        <p:spPr bwMode="auto">
          <a:xfrm>
            <a:off x="381000" y="381000"/>
            <a:ext cx="843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pPr>
            <a:r>
              <a:rPr lang="en-US" altLang="zh-CN" sz="2400" baseline="0">
                <a:ea typeface="黑体" panose="02010609060101010101" pitchFamily="49" charset="-122"/>
              </a:rPr>
              <a:t>           </a:t>
            </a:r>
            <a:endParaRPr lang="en-US" altLang="en-US" sz="2000" baseline="0">
              <a:solidFill>
                <a:srgbClr val="990000"/>
              </a:solidFill>
              <a:latin typeface="Century Schoolbook" panose="02040604050505020304" pitchFamily="18" charset="0"/>
            </a:endParaRPr>
          </a:p>
        </p:txBody>
      </p:sp>
      <p:sp>
        <p:nvSpPr>
          <p:cNvPr id="403468" name="Line 12"/>
          <p:cNvSpPr>
            <a:spLocks noChangeShapeType="1"/>
          </p:cNvSpPr>
          <p:nvPr/>
        </p:nvSpPr>
        <p:spPr bwMode="auto">
          <a:xfrm>
            <a:off x="381000" y="838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3469" name="Line 13"/>
          <p:cNvSpPr>
            <a:spLocks noChangeShapeType="1"/>
          </p:cNvSpPr>
          <p:nvPr/>
        </p:nvSpPr>
        <p:spPr bwMode="auto">
          <a:xfrm>
            <a:off x="381000" y="541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657" name="Rectangle 14"/>
          <p:cNvSpPr>
            <a:spLocks noChangeArrowheads="1"/>
          </p:cNvSpPr>
          <p:nvPr/>
        </p:nvSpPr>
        <p:spPr bwMode="auto">
          <a:xfrm>
            <a:off x="1447800" y="304800"/>
            <a:ext cx="4662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算法1-2:</a:t>
            </a:r>
            <a:r>
              <a:rPr lang="zh-CN" altLang="en-US" sz="2000" baseline="0">
                <a:ea typeface="黑体" panose="02010609060101010101" pitchFamily="49" charset="-122"/>
              </a:rPr>
              <a:t>二分</a:t>
            </a:r>
            <a:r>
              <a:rPr lang="en-US" altLang="en-US" sz="2000" baseline="0">
                <a:ea typeface="黑体" panose="02010609060101010101" pitchFamily="49" charset="-122"/>
              </a:rPr>
              <a:t>查找 (</a:t>
            </a:r>
            <a:r>
              <a:rPr lang="zh-CN" altLang="en-US" sz="2000" baseline="0">
                <a:ea typeface="黑体" panose="02010609060101010101" pitchFamily="49" charset="-122"/>
              </a:rPr>
              <a:t>假定</a:t>
            </a:r>
            <a:r>
              <a:rPr lang="en-US" altLang="zh-CN" sz="2000" baseline="0">
                <a:ea typeface="黑体" panose="02010609060101010101" pitchFamily="49" charset="-122"/>
              </a:rPr>
              <a:t>c</a:t>
            </a:r>
            <a:r>
              <a:rPr lang="zh-CN" altLang="en-US" sz="2000" baseline="0">
                <a:ea typeface="黑体" panose="02010609060101010101" pitchFamily="49" charset="-122"/>
              </a:rPr>
              <a:t>是</a:t>
            </a:r>
            <a:r>
              <a:rPr lang="en-US" altLang="zh-CN" sz="2000" baseline="0">
                <a:ea typeface="黑体" panose="02010609060101010101" pitchFamily="49" charset="-122"/>
              </a:rPr>
              <a:t>A</a:t>
            </a:r>
            <a:r>
              <a:rPr lang="zh-CN" altLang="en-US" sz="2000" baseline="0">
                <a:ea typeface="黑体" panose="02010609060101010101" pitchFamily="49" charset="-122"/>
              </a:rPr>
              <a:t>的最后一元</a:t>
            </a:r>
            <a:r>
              <a:rPr lang="en-US" altLang="en-US" sz="2000" baseline="0">
                <a:ea typeface="黑体" panose="02010609060101010101" pitchFamily="49" charset="-122"/>
              </a:rPr>
              <a:t>)</a:t>
            </a:r>
            <a:endParaRPr lang="en-US" altLang="zh-CN" sz="2000" baseline="0">
              <a:ea typeface="黑体" panose="02010609060101010101" pitchFamily="49" charset="-122"/>
            </a:endParaRPr>
          </a:p>
        </p:txBody>
      </p:sp>
      <p:sp>
        <p:nvSpPr>
          <p:cNvPr id="403471" name="AutoShape 15">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1-2</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03472" name="Text Box 16"/>
          <p:cNvSpPr txBox="1">
            <a:spLocks noChangeArrowheads="1"/>
          </p:cNvSpPr>
          <p:nvPr/>
        </p:nvSpPr>
        <p:spPr bwMode="auto">
          <a:xfrm>
            <a:off x="381000" y="5486400"/>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问题规模为</a:t>
            </a:r>
            <a:r>
              <a:rPr lang="en-US" altLang="zh-CN" sz="2000" b="1" baseline="0"/>
              <a:t>m,</a:t>
            </a:r>
            <a:r>
              <a:rPr lang="zh-CN" altLang="en-US" sz="2000" b="1" baseline="0"/>
              <a:t>元运算执行时间设为赋值</a:t>
            </a:r>
            <a:r>
              <a:rPr lang="en-US" altLang="zh-CN" sz="2000" b="1" baseline="0"/>
              <a:t>a,</a:t>
            </a:r>
            <a:r>
              <a:rPr lang="zh-CN" altLang="en-US" sz="2000" b="1" baseline="0"/>
              <a:t>判断</a:t>
            </a:r>
            <a:r>
              <a:rPr lang="en-US" altLang="zh-CN" sz="2000" b="1" baseline="0"/>
              <a:t>t, </a:t>
            </a:r>
            <a:r>
              <a:rPr lang="zh-CN" altLang="en-US" sz="2000" b="1" baseline="0"/>
              <a:t>加法</a:t>
            </a:r>
            <a:r>
              <a:rPr lang="en-US" altLang="zh-CN" sz="2000" b="1" baseline="0"/>
              <a:t>s, </a:t>
            </a:r>
            <a:r>
              <a:rPr lang="zh-CN" altLang="en-US" sz="2000" b="1" baseline="0"/>
              <a:t>除法</a:t>
            </a:r>
            <a:r>
              <a:rPr lang="en-US" altLang="zh-CN" sz="2000" b="1" baseline="0"/>
              <a:t>d, </a:t>
            </a:r>
            <a:r>
              <a:rPr lang="zh-CN" altLang="en-US" sz="2000" b="1" baseline="0"/>
              <a:t>减法</a:t>
            </a:r>
            <a:r>
              <a:rPr lang="en-US" altLang="zh-CN" sz="2000" b="1" baseline="0"/>
              <a:t>b.</a:t>
            </a:r>
            <a:endParaRPr lang="en-US" altLang="zh-CN" sz="2000" b="1" baseline="0">
              <a:solidFill>
                <a:srgbClr val="800000"/>
              </a:solidFill>
            </a:endParaRPr>
          </a:p>
        </p:txBody>
      </p:sp>
      <p:sp>
        <p:nvSpPr>
          <p:cNvPr id="403473" name="Rectangle 17"/>
          <p:cNvSpPr>
            <a:spLocks noChangeArrowheads="1"/>
          </p:cNvSpPr>
          <p:nvPr/>
        </p:nvSpPr>
        <p:spPr bwMode="auto">
          <a:xfrm>
            <a:off x="381000" y="5791200"/>
            <a:ext cx="639179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rPr>
              <a:t>最坏情况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max</a:t>
            </a:r>
            <a:r>
              <a:rPr lang="en-US" altLang="zh-CN" sz="2000" b="1" baseline="0" dirty="0">
                <a:latin typeface="Century Schoolbook" panose="02040604050505020304" pitchFamily="18" charset="0"/>
              </a:rPr>
              <a:t>(m) = </a:t>
            </a:r>
            <a:r>
              <a:rPr lang="en-US" altLang="zh-CN" sz="2000" b="1" baseline="0" dirty="0" smtClean="0">
                <a:latin typeface="Century Schoolbook" panose="02040604050505020304" pitchFamily="18" charset="0"/>
              </a:rPr>
              <a:t>7a+11t+2s+d</a:t>
            </a:r>
            <a:r>
              <a:rPr lang="en-US" altLang="zh-CN" sz="2000" b="1" baseline="0" dirty="0">
                <a:latin typeface="Century Schoolbook" panose="02040604050505020304" pitchFamily="18" charset="0"/>
              </a:rPr>
              <a:t>+(</a:t>
            </a:r>
            <a:r>
              <a:rPr lang="en-US" altLang="zh-CN" sz="2000" b="1" baseline="0" dirty="0" smtClean="0">
                <a:latin typeface="Century Schoolbook" panose="02040604050505020304" pitchFamily="18" charset="0"/>
              </a:rPr>
              <a:t>2a+2s+7t+d</a:t>
            </a:r>
            <a:r>
              <a:rPr lang="en-US" altLang="zh-CN" sz="2000" b="1" baseline="0" dirty="0">
                <a:latin typeface="Century Schoolbook" panose="02040604050505020304" pitchFamily="18" charset="0"/>
              </a:rPr>
              <a:t>)</a:t>
            </a:r>
            <a:r>
              <a:rPr lang="en-US" altLang="zh-CN" sz="2000" b="1" baseline="0" dirty="0">
                <a:solidFill>
                  <a:srgbClr val="FF0000"/>
                </a:solidFill>
                <a:latin typeface="Century Schoolbook" panose="02040604050505020304" pitchFamily="18" charset="0"/>
              </a:rPr>
              <a:t> </a:t>
            </a:r>
            <a:r>
              <a:rPr lang="en-US" altLang="zh-CN" sz="2000" b="1" baseline="0" dirty="0" err="1">
                <a:solidFill>
                  <a:srgbClr val="FF0000"/>
                </a:solidFill>
                <a:latin typeface="Century Schoolbook" panose="02040604050505020304" pitchFamily="18" charset="0"/>
                <a:ea typeface="黑体" panose="02010609060101010101" pitchFamily="49" charset="-122"/>
              </a:rPr>
              <a:t>logm</a:t>
            </a:r>
            <a:endParaRPr lang="en-US" altLang="zh-CN" sz="2000" b="1" baseline="0" dirty="0">
              <a:solidFill>
                <a:srgbClr val="FF0000"/>
              </a:solidFill>
              <a:latin typeface="Century Schoolbook" panose="02040604050505020304" pitchFamily="18" charset="0"/>
              <a:ea typeface="黑体" panose="02010609060101010101" pitchFamily="49" charset="-122"/>
            </a:endParaRPr>
          </a:p>
        </p:txBody>
      </p:sp>
      <p:sp>
        <p:nvSpPr>
          <p:cNvPr id="403474" name="Text Box 18"/>
          <p:cNvSpPr txBox="1">
            <a:spLocks noChangeArrowheads="1"/>
          </p:cNvSpPr>
          <p:nvPr/>
        </p:nvSpPr>
        <p:spPr bwMode="auto">
          <a:xfrm>
            <a:off x="381000" y="762000"/>
            <a:ext cx="8432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function b-search(c)</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L:=1;  U:=m;				          </a:t>
            </a:r>
            <a:r>
              <a:rPr lang="en-US" altLang="zh-CN" sz="2000" baseline="0" dirty="0">
                <a:solidFill>
                  <a:srgbClr val="990000"/>
                </a:solidFill>
                <a:latin typeface="Century Schoolbook" panose="02040604050505020304" pitchFamily="18" charset="0"/>
                <a:ea typeface="黑体" panose="02010609060101010101" pitchFamily="49" charset="-122"/>
              </a:rPr>
              <a:t>2a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found:=false;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while not found  and U&gt;=L do 	</a:t>
            </a:r>
            <a:r>
              <a:rPr lang="en-US" altLang="zh-CN" sz="2000"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3t </a:t>
            </a:r>
            <a:r>
              <a:rPr lang="en-US" altLang="zh-CN" sz="2000" baseline="0" dirty="0">
                <a:solidFill>
                  <a:srgbClr val="990000"/>
                </a:solidFill>
                <a:latin typeface="Century Schoolbook" panose="02040604050505020304" pitchFamily="18" charset="0"/>
                <a:ea typeface="黑体" panose="02010609060101010101" pitchFamily="49" charset="-122"/>
              </a:rPr>
              <a:t>(</a:t>
            </a:r>
            <a:r>
              <a:rPr lang="en-US" altLang="zh-CN" sz="2000" baseline="0" dirty="0" smtClean="0">
                <a:solidFill>
                  <a:srgbClr val="990000"/>
                </a:solidFill>
                <a:latin typeface="Century Schoolbook" panose="02040604050505020304" pitchFamily="18" charset="0"/>
                <a:ea typeface="黑体" panose="02010609060101010101" pitchFamily="49" charset="-122"/>
              </a:rPr>
              <a:t>logm+2)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i:=(L+U)div2;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a:t>
            </a:r>
            <a:r>
              <a:rPr lang="en-US" altLang="zh-CN" sz="2000" baseline="0" dirty="0" err="1">
                <a:solidFill>
                  <a:srgbClr val="990000"/>
                </a:solidFill>
                <a:latin typeface="Century Schoolbook" panose="02040604050505020304" pitchFamily="18" charset="0"/>
                <a:ea typeface="黑体" panose="02010609060101010101" pitchFamily="49" charset="-122"/>
              </a:rPr>
              <a:t>a+s+d</a:t>
            </a:r>
            <a:r>
              <a:rPr lang="en-US" altLang="zh-CN" sz="2000" baseline="0" dirty="0">
                <a:solidFill>
                  <a:srgbClr val="990000"/>
                </a:solidFill>
                <a:latin typeface="Century Schoolbook" panose="02040604050505020304" pitchFamily="18" charset="0"/>
                <a:ea typeface="黑体" panose="02010609060101010101" pitchFamily="49" charset="-122"/>
              </a:rPr>
              <a:t>)(logm+1)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c=A[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            2t </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found:=true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if c&gt;A[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2t </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L:=i+1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a:t>
            </a:r>
            <a:r>
              <a:rPr lang="en-US" altLang="zh-CN" sz="2000" baseline="0" dirty="0" err="1">
                <a:solidFill>
                  <a:srgbClr val="990000"/>
                </a:solidFill>
                <a:latin typeface="Century Schoolbook" panose="02040604050505020304" pitchFamily="18" charset="0"/>
                <a:ea typeface="黑体" panose="02010609060101010101" pitchFamily="49" charset="-122"/>
              </a:rPr>
              <a:t>s+a</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U:=i-1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found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t</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b-search:=</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幼圆" panose="02010509060101010101" pitchFamily="49" charset="-122"/>
              <a:sym typeface="Symbol" panose="05050102010706020507" pitchFamily="18" charset="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3468"/>
                                        </p:tgtEl>
                                        <p:attrNameLst>
                                          <p:attrName>style.visibility</p:attrName>
                                        </p:attrNameLst>
                                      </p:cBhvr>
                                      <p:to>
                                        <p:strVal val="visible"/>
                                      </p:to>
                                    </p:set>
                                    <p:animEffect transition="in" filter="wipe(left)">
                                      <p:cBhvr>
                                        <p:cTn id="7" dur="500"/>
                                        <p:tgtEl>
                                          <p:spTgt spid="403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3474"/>
                                        </p:tgtEl>
                                        <p:attrNameLst>
                                          <p:attrName>style.visibility</p:attrName>
                                        </p:attrNameLst>
                                      </p:cBhvr>
                                      <p:to>
                                        <p:strVal val="visible"/>
                                      </p:to>
                                    </p:set>
                                    <p:animEffect transition="in" filter="wipe(left)">
                                      <p:cBhvr>
                                        <p:cTn id="12" dur="500"/>
                                        <p:tgtEl>
                                          <p:spTgt spid="403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3469"/>
                                        </p:tgtEl>
                                        <p:attrNameLst>
                                          <p:attrName>style.visibility</p:attrName>
                                        </p:attrNameLst>
                                      </p:cBhvr>
                                      <p:to>
                                        <p:strVal val="visible"/>
                                      </p:to>
                                    </p:set>
                                    <p:animEffect transition="in" filter="wipe(left)">
                                      <p:cBhvr>
                                        <p:cTn id="17" dur="500"/>
                                        <p:tgtEl>
                                          <p:spTgt spid="403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3472"/>
                                        </p:tgtEl>
                                        <p:attrNameLst>
                                          <p:attrName>style.visibility</p:attrName>
                                        </p:attrNameLst>
                                      </p:cBhvr>
                                      <p:to>
                                        <p:strVal val="visible"/>
                                      </p:to>
                                    </p:set>
                                    <p:animEffect transition="in" filter="wipe(left)">
                                      <p:cBhvr>
                                        <p:cTn id="22" dur="500"/>
                                        <p:tgtEl>
                                          <p:spTgt spid="403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3473"/>
                                        </p:tgtEl>
                                        <p:attrNameLst>
                                          <p:attrName>style.visibility</p:attrName>
                                        </p:attrNameLst>
                                      </p:cBhvr>
                                      <p:to>
                                        <p:strVal val="visible"/>
                                      </p:to>
                                    </p:set>
                                    <p:animEffect transition="in" filter="wipe(left)">
                                      <p:cBhvr>
                                        <p:cTn id="27" dur="500"/>
                                        <p:tgtEl>
                                          <p:spTgt spid="403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2" grpId="0" autoUpdateAnimBg="0"/>
      <p:bldP spid="403473" grpId="0" autoUpdateAnimBg="0"/>
      <p:bldP spid="4034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69" name="Text Box 49"/>
          <p:cNvSpPr txBox="1">
            <a:spLocks noChangeArrowheads="1"/>
          </p:cNvSpPr>
          <p:nvPr/>
        </p:nvSpPr>
        <p:spPr bwMode="auto">
          <a:xfrm>
            <a:off x="457200" y="4495800"/>
            <a:ext cx="843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zh-CN" altLang="en-US" b="1" baseline="0">
                <a:solidFill>
                  <a:srgbClr val="990000"/>
                </a:solidFill>
                <a:latin typeface="Century Schoolbook" panose="02040604050505020304" pitchFamily="18" charset="0"/>
                <a:sym typeface="Symbol" panose="05050102010706020507" pitchFamily="18" charset="2"/>
              </a:rPr>
              <a:t>若进一步假定算法中所有不同元运算的单位执行时间相同</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则可不考虑            所包含的系数或常数因子。</a:t>
            </a:r>
          </a:p>
        </p:txBody>
      </p:sp>
      <p:sp>
        <p:nvSpPr>
          <p:cNvPr id="337968" name="Text Box 48"/>
          <p:cNvSpPr txBox="1">
            <a:spLocks noChangeArrowheads="1"/>
          </p:cNvSpPr>
          <p:nvPr/>
        </p:nvSpPr>
        <p:spPr bwMode="auto">
          <a:xfrm>
            <a:off x="533400" y="4114800"/>
            <a:ext cx="8432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b="1" baseline="0">
                <a:latin typeface="Century Schoolbook" panose="02040604050505020304" pitchFamily="18" charset="0"/>
                <a:ea typeface="楷体_GB2312" pitchFamily="49" charset="-122"/>
                <a:sym typeface="Symbol" panose="05050102010706020507" pitchFamily="18" charset="2"/>
              </a:rPr>
              <a:t>  </a:t>
            </a:r>
            <a:r>
              <a:rPr lang="zh-CN" altLang="en-US" sz="2400" b="1" baseline="0">
                <a:latin typeface="Century Schoolbook" panose="02040604050505020304" pitchFamily="18" charset="0"/>
                <a:ea typeface="楷体_GB2312" pitchFamily="49" charset="-122"/>
                <a:sym typeface="Symbol" panose="05050102010706020507" pitchFamily="18" charset="2"/>
              </a:rPr>
              <a:t>例如   </a:t>
            </a:r>
            <a:r>
              <a:rPr lang="en-US" altLang="zh-CN" sz="2400" baseline="0">
                <a:latin typeface="Century Schoolbook" panose="02040604050505020304" pitchFamily="18" charset="0"/>
                <a:ea typeface="楷体_GB2312" pitchFamily="49" charset="-122"/>
                <a:sym typeface="Symbol" panose="05050102010706020507" pitchFamily="18" charset="2"/>
              </a:rPr>
              <a:t>T(n)=3n</a:t>
            </a:r>
            <a:r>
              <a:rPr lang="en-US" altLang="zh-CN" sz="2400" baseline="30000">
                <a:latin typeface="Century Schoolbook" panose="02040604050505020304" pitchFamily="18" charset="0"/>
                <a:ea typeface="楷体_GB2312" pitchFamily="49" charset="-122"/>
                <a:sym typeface="Symbol" panose="05050102010706020507" pitchFamily="18" charset="2"/>
              </a:rPr>
              <a:t>2</a:t>
            </a:r>
            <a:r>
              <a:rPr lang="en-US" altLang="zh-CN" sz="2400" baseline="0">
                <a:latin typeface="Century Schoolbook" panose="02040604050505020304" pitchFamily="18" charset="0"/>
                <a:ea typeface="楷体_GB2312" pitchFamily="49" charset="-122"/>
                <a:sym typeface="Symbol" panose="05050102010706020507" pitchFamily="18" charset="2"/>
              </a:rPr>
              <a:t>+4nlogn+7,  </a:t>
            </a:r>
            <a:r>
              <a:rPr lang="zh-CN" altLang="en-US" sz="2400" b="1" baseline="0">
                <a:latin typeface="Century Schoolbook" panose="02040604050505020304" pitchFamily="18" charset="0"/>
                <a:ea typeface="楷体_GB2312" pitchFamily="49" charset="-122"/>
                <a:sym typeface="Symbol" panose="05050102010706020507" pitchFamily="18" charset="2"/>
              </a:rPr>
              <a:t>则</a:t>
            </a:r>
            <a:r>
              <a:rPr lang="zh-CN" altLang="en-US" sz="2400" baseline="0">
                <a:latin typeface="Century Schoolbook" panose="02040604050505020304" pitchFamily="18" charset="0"/>
                <a:ea typeface="楷体_GB2312" pitchFamily="49" charset="-122"/>
                <a:sym typeface="Symbol" panose="05050102010706020507" pitchFamily="18" charset="2"/>
              </a:rPr>
              <a:t>         可以是</a:t>
            </a:r>
            <a:r>
              <a:rPr lang="en-US" altLang="zh-CN" sz="2400" baseline="0">
                <a:latin typeface="Century Schoolbook" panose="02040604050505020304" pitchFamily="18" charset="0"/>
                <a:ea typeface="楷体_GB2312" pitchFamily="49" charset="-122"/>
                <a:sym typeface="Symbol" panose="05050102010706020507" pitchFamily="18" charset="2"/>
              </a:rPr>
              <a:t>3n</a:t>
            </a:r>
            <a:r>
              <a:rPr lang="en-US" altLang="zh-CN" sz="2400" baseline="30000">
                <a:latin typeface="Century Schoolbook" panose="02040604050505020304" pitchFamily="18" charset="0"/>
                <a:ea typeface="楷体_GB2312" pitchFamily="49" charset="-122"/>
                <a:sym typeface="Symbol" panose="05050102010706020507" pitchFamily="18" charset="2"/>
              </a:rPr>
              <a:t>2.</a:t>
            </a:r>
            <a:r>
              <a:rPr lang="en-US" altLang="zh-CN" sz="2400" b="1" baseline="0">
                <a:latin typeface="Century Schoolbook" panose="02040604050505020304" pitchFamily="18" charset="0"/>
                <a:ea typeface="楷体_GB2312" pitchFamily="49" charset="-122"/>
                <a:sym typeface="Symbol" panose="05050102010706020507" pitchFamily="18" charset="2"/>
              </a:rPr>
              <a:t> </a:t>
            </a:r>
          </a:p>
        </p:txBody>
      </p:sp>
      <p:sp>
        <p:nvSpPr>
          <p:cNvPr id="337967" name="Text Box 47"/>
          <p:cNvSpPr txBox="1">
            <a:spLocks noChangeArrowheads="1"/>
          </p:cNvSpPr>
          <p:nvPr/>
        </p:nvSpPr>
        <p:spPr bwMode="auto">
          <a:xfrm>
            <a:off x="381000" y="2971800"/>
            <a:ext cx="84328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在数学上</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en-US" altLang="zh-CN" b="1" baseline="0" dirty="0">
                <a:solidFill>
                  <a:srgbClr val="0000CC"/>
                </a:solidFill>
                <a:latin typeface="Century Schoolbook" panose="02040604050505020304" pitchFamily="18" charset="0"/>
                <a:ea typeface="楷体_GB2312" pitchFamily="49" charset="-122"/>
              </a:rPr>
              <a:t>T(</a:t>
            </a:r>
            <a:r>
              <a:rPr lang="en-US" altLang="zh-CN" b="1" i="1" baseline="0" dirty="0">
                <a:solidFill>
                  <a:srgbClr val="0000CC"/>
                </a:solidFill>
                <a:latin typeface="Century Schoolbook" panose="02040604050505020304" pitchFamily="18" charset="0"/>
                <a:ea typeface="楷体_GB2312" pitchFamily="49" charset="-122"/>
              </a:rPr>
              <a:t>n</a:t>
            </a:r>
            <a:r>
              <a:rPr lang="en-US" altLang="zh-CN" b="1" baseline="0" dirty="0">
                <a:solidFill>
                  <a:srgbClr val="0000CC"/>
                </a:solidFill>
                <a:latin typeface="Century Schoolbook" panose="02040604050505020304" pitchFamily="18" charset="0"/>
                <a:ea typeface="楷体_GB2312" pitchFamily="49" charset="-12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与        </a:t>
            </a:r>
            <a:r>
              <a:rPr lang="zh-CN" altLang="en-US" b="1" baseline="0" dirty="0" smtClean="0">
                <a:solidFill>
                  <a:srgbClr val="0000CC"/>
                </a:solidFill>
                <a:latin typeface="Century Schoolbook" panose="02040604050505020304" pitchFamily="18" charset="0"/>
                <a:ea typeface="楷体_GB2312" pitchFamily="49" charset="-122"/>
                <a:sym typeface="Symbol" panose="05050102010706020507" pitchFamily="18" charset="2"/>
              </a:rPr>
              <a:t>  有</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相同的最高阶项</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zh-CN" altLang="en-US" b="1" baseline="0" dirty="0" smtClean="0">
                <a:solidFill>
                  <a:srgbClr val="0000CC"/>
                </a:solidFill>
                <a:latin typeface="Century Schoolbook" panose="02040604050505020304" pitchFamily="18" charset="0"/>
                <a:ea typeface="楷体_GB2312" pitchFamily="49" charset="-122"/>
                <a:sym typeface="Symbol" panose="05050102010706020507" pitchFamily="18" charset="2"/>
              </a:rPr>
              <a:t>可取          </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为略去</a:t>
            </a:r>
            <a:r>
              <a:rPr lang="en-US" altLang="zh-CN" b="1" baseline="0" dirty="0">
                <a:solidFill>
                  <a:srgbClr val="0000CC"/>
                </a:solidFill>
                <a:latin typeface="Century Schoolbook" panose="02040604050505020304" pitchFamily="18" charset="0"/>
                <a:ea typeface="楷体_GB2312" pitchFamily="49" charset="-122"/>
              </a:rPr>
              <a:t>T(</a:t>
            </a:r>
            <a:r>
              <a:rPr lang="en-US" altLang="zh-CN" b="1" i="1" baseline="0" dirty="0">
                <a:solidFill>
                  <a:srgbClr val="0000CC"/>
                </a:solidFill>
                <a:latin typeface="Century Schoolbook" panose="02040604050505020304" pitchFamily="18" charset="0"/>
                <a:ea typeface="楷体_GB2312" pitchFamily="49" charset="-122"/>
              </a:rPr>
              <a:t>n</a:t>
            </a:r>
            <a:r>
              <a:rPr lang="en-US" altLang="zh-CN" b="1" baseline="0" dirty="0">
                <a:solidFill>
                  <a:srgbClr val="0000CC"/>
                </a:solidFill>
                <a:latin typeface="Century Schoolbook" panose="02040604050505020304" pitchFamily="18" charset="0"/>
                <a:ea typeface="楷体_GB2312" pitchFamily="49" charset="-122"/>
              </a:rPr>
              <a:t>)</a:t>
            </a:r>
            <a:r>
              <a:rPr lang="zh-CN" altLang="en-US" b="1" baseline="0" dirty="0">
                <a:solidFill>
                  <a:srgbClr val="0000CC"/>
                </a:solidFill>
                <a:latin typeface="Century Schoolbook" panose="02040604050505020304" pitchFamily="18" charset="0"/>
                <a:ea typeface="楷体_GB2312" pitchFamily="49" charset="-122"/>
              </a:rPr>
              <a:t>的</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低阶项后剩余的主项</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当</a:t>
            </a:r>
            <a:r>
              <a:rPr lang="en-US" altLang="zh-CN" b="1" i="1" baseline="0" dirty="0">
                <a:solidFill>
                  <a:srgbClr val="0000CC"/>
                </a:solidFill>
                <a:latin typeface="Century Schoolbook" panose="02040604050505020304" pitchFamily="18" charset="0"/>
                <a:ea typeface="楷体_GB2312" pitchFamily="49" charset="-122"/>
                <a:sym typeface="Symbol" panose="05050102010706020507" pitchFamily="18" charset="2"/>
              </a:rPr>
              <a:t>n</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充分大时我们用        </a:t>
            </a:r>
            <a:r>
              <a:rPr lang="zh-CN" altLang="en-US" b="1" baseline="0" dirty="0" smtClean="0">
                <a:solidFill>
                  <a:srgbClr val="0000CC"/>
                </a:solidFill>
                <a:latin typeface="Century Schoolbook" panose="02040604050505020304" pitchFamily="18" charset="0"/>
                <a:ea typeface="楷体_GB2312" pitchFamily="49" charset="-122"/>
                <a:sym typeface="Symbol" panose="05050102010706020507" pitchFamily="18" charset="2"/>
              </a:rPr>
              <a:t>  代替</a:t>
            </a:r>
            <a:r>
              <a:rPr lang="en-US" altLang="zh-CN" b="1" baseline="0" dirty="0">
                <a:solidFill>
                  <a:srgbClr val="0000CC"/>
                </a:solidFill>
                <a:latin typeface="Century Schoolbook" panose="02040604050505020304" pitchFamily="18" charset="0"/>
                <a:ea typeface="楷体_GB2312" pitchFamily="49" charset="-122"/>
              </a:rPr>
              <a:t>T(</a:t>
            </a:r>
            <a:r>
              <a:rPr lang="en-US" altLang="zh-CN" b="1" i="1" baseline="0" dirty="0">
                <a:solidFill>
                  <a:srgbClr val="0000CC"/>
                </a:solidFill>
                <a:latin typeface="Century Schoolbook" panose="02040604050505020304" pitchFamily="18" charset="0"/>
                <a:ea typeface="楷体_GB2312" pitchFamily="49" charset="-122"/>
              </a:rPr>
              <a:t>n</a:t>
            </a:r>
            <a:r>
              <a:rPr lang="en-US" altLang="zh-CN" b="1" baseline="0" dirty="0">
                <a:solidFill>
                  <a:srgbClr val="0000CC"/>
                </a:solidFill>
                <a:latin typeface="Century Schoolbook" panose="02040604050505020304" pitchFamily="18" charset="0"/>
                <a:ea typeface="楷体_GB2312" pitchFamily="49" charset="-12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作为算法复杂性的度量</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从而简化分析</a:t>
            </a:r>
            <a:r>
              <a:rPr lang="en-US" altLang="zh-CN" b="1" baseline="0" dirty="0">
                <a:solidFill>
                  <a:srgbClr val="0000CC"/>
                </a:solidFill>
                <a:latin typeface="Century Schoolbook" panose="02040604050505020304" pitchFamily="18" charset="0"/>
                <a:sym typeface="Symbol" panose="05050102010706020507" pitchFamily="18" charset="2"/>
              </a:rPr>
              <a:t>.</a:t>
            </a:r>
            <a:endParaRPr lang="en-US" altLang="zh-CN" b="1" baseline="0" dirty="0">
              <a:solidFill>
                <a:srgbClr val="0000CC"/>
              </a:solidFill>
              <a:latin typeface="楷体_GB2312" pitchFamily="49" charset="-122"/>
              <a:ea typeface="楷体_GB2312" pitchFamily="49" charset="-122"/>
              <a:sym typeface="Symbol" panose="05050102010706020507" pitchFamily="18" charset="2"/>
            </a:endParaRPr>
          </a:p>
        </p:txBody>
      </p:sp>
      <p:sp>
        <p:nvSpPr>
          <p:cNvPr id="337966" name="Text Box 46"/>
          <p:cNvSpPr txBox="1">
            <a:spLocks noChangeArrowheads="1"/>
          </p:cNvSpPr>
          <p:nvPr/>
        </p:nvSpPr>
        <p:spPr bwMode="auto">
          <a:xfrm>
            <a:off x="355600" y="1295400"/>
            <a:ext cx="821848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b="1" baseline="0" dirty="0">
                <a:solidFill>
                  <a:srgbClr val="990000"/>
                </a:solidFill>
                <a:latin typeface="Century Schoolbook" panose="02040604050505020304" pitchFamily="18" charset="0"/>
              </a:rPr>
              <a:t>设</a:t>
            </a:r>
            <a:r>
              <a:rPr lang="en-US" altLang="zh-CN" b="1" baseline="0" dirty="0">
                <a:solidFill>
                  <a:srgbClr val="990000"/>
                </a:solidFill>
                <a:latin typeface="Century Schoolbook" panose="02040604050505020304" pitchFamily="18" charset="0"/>
              </a:rPr>
              <a:t>T(</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rPr>
              <a:t>为算法</a:t>
            </a:r>
            <a:r>
              <a:rPr lang="en-US" altLang="zh-CN" b="1" baseline="0" dirty="0">
                <a:solidFill>
                  <a:srgbClr val="990000"/>
                </a:solidFill>
                <a:latin typeface="Century Schoolbook" panose="02040604050505020304" pitchFamily="18" charset="0"/>
              </a:rPr>
              <a:t>A</a:t>
            </a:r>
            <a:r>
              <a:rPr lang="zh-CN" altLang="en-US" b="1" baseline="0" dirty="0">
                <a:solidFill>
                  <a:srgbClr val="990000"/>
                </a:solidFill>
                <a:latin typeface="Century Schoolbook" panose="02040604050505020304" pitchFamily="18" charset="0"/>
              </a:rPr>
              <a:t>的时间复杂性函数</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rPr>
              <a:t>则它是</a:t>
            </a:r>
            <a:r>
              <a:rPr lang="en-US" altLang="zh-CN" b="1" i="1" baseline="0" dirty="0">
                <a:solidFill>
                  <a:srgbClr val="990000"/>
                </a:solidFill>
                <a:latin typeface="Century Schoolbook" panose="02040604050505020304" pitchFamily="18" charset="0"/>
              </a:rPr>
              <a:t>n</a:t>
            </a:r>
            <a:r>
              <a:rPr lang="zh-CN" altLang="en-US" b="1" baseline="0" dirty="0">
                <a:solidFill>
                  <a:srgbClr val="990000"/>
                </a:solidFill>
                <a:latin typeface="Century Schoolbook" panose="02040604050505020304" pitchFamily="18" charset="0"/>
              </a:rPr>
              <a:t>的单增函数</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rPr>
              <a:t>如果存在一个函数         使得当</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sym typeface="Symbol" panose="05050102010706020507" pitchFamily="18" charset="2"/>
              </a:rPr>
              <a:t> ,</a:t>
            </a:r>
            <a:r>
              <a:rPr lang="zh-CN" altLang="en-US" b="1" baseline="0" dirty="0">
                <a:solidFill>
                  <a:srgbClr val="990000"/>
                </a:solidFill>
                <a:latin typeface="Century Schoolbook" panose="02040604050505020304" pitchFamily="18" charset="0"/>
                <a:sym typeface="Symbol" panose="05050102010706020507" pitchFamily="18" charset="2"/>
              </a:rPr>
              <a:t>有</a:t>
            </a:r>
          </a:p>
          <a:p>
            <a:pPr fontAlgn="base">
              <a:lnSpc>
                <a:spcPct val="115000"/>
              </a:lnSpc>
              <a:spcBef>
                <a:spcPct val="10000"/>
              </a:spcBef>
              <a:spcAft>
                <a:spcPct val="10000"/>
              </a:spcAft>
            </a:pPr>
            <a:r>
              <a:rPr lang="zh-CN" altLang="en-US" b="1" baseline="0" dirty="0">
                <a:latin typeface="Century Schoolbook" panose="02040604050505020304" pitchFamily="18" charset="0"/>
              </a:rPr>
              <a:t>                 </a:t>
            </a:r>
            <a:r>
              <a:rPr lang="en-US" altLang="zh-CN" sz="2400" b="1" baseline="0" dirty="0">
                <a:latin typeface="Century Schoolbook" panose="02040604050505020304" pitchFamily="18" charset="0"/>
              </a:rPr>
              <a:t>(T(</a:t>
            </a:r>
            <a:r>
              <a:rPr lang="en-US" altLang="zh-CN" sz="2400" b="1" i="1" baseline="0" dirty="0">
                <a:latin typeface="Century Schoolbook" panose="02040604050505020304" pitchFamily="18" charset="0"/>
              </a:rPr>
              <a:t>n</a:t>
            </a:r>
            <a:r>
              <a:rPr lang="en-US" altLang="zh-CN" sz="2400" b="1" baseline="0" dirty="0">
                <a:latin typeface="Century Schoolbook" panose="02040604050505020304" pitchFamily="18" charset="0"/>
              </a:rPr>
              <a:t>) -          ) / T(</a:t>
            </a:r>
            <a:r>
              <a:rPr lang="en-US" altLang="zh-CN" sz="2400" b="1" i="1" baseline="0" dirty="0">
                <a:latin typeface="Century Schoolbook" panose="02040604050505020304" pitchFamily="18" charset="0"/>
              </a:rPr>
              <a:t>n</a:t>
            </a:r>
            <a:r>
              <a:rPr lang="en-US" altLang="zh-CN" sz="2400" b="1" baseline="0" dirty="0">
                <a:latin typeface="Century Schoolbook" panose="02040604050505020304" pitchFamily="18" charset="0"/>
              </a:rPr>
              <a:t>)</a:t>
            </a:r>
            <a:r>
              <a:rPr lang="en-US" altLang="zh-CN" sz="2400" b="1" baseline="0" dirty="0">
                <a:latin typeface="Century Schoolbook" panose="02040604050505020304" pitchFamily="18" charset="0"/>
                <a:sym typeface="Symbol" panose="05050102010706020507" pitchFamily="18" charset="2"/>
              </a:rPr>
              <a:t>0</a:t>
            </a:r>
          </a:p>
          <a:p>
            <a:pPr fontAlgn="base">
              <a:lnSpc>
                <a:spcPct val="115000"/>
              </a:lnSpc>
            </a:pPr>
            <a:r>
              <a:rPr lang="zh-CN" altLang="en-US" b="1" baseline="0" dirty="0">
                <a:solidFill>
                  <a:srgbClr val="990000"/>
                </a:solidFill>
                <a:latin typeface="Century Schoolbook" panose="02040604050505020304" pitchFamily="18" charset="0"/>
                <a:sym typeface="Symbol" panose="05050102010706020507" pitchFamily="18" charset="2"/>
              </a:rPr>
              <a:t>称        是</a:t>
            </a:r>
            <a:r>
              <a:rPr lang="en-US" altLang="zh-CN" b="1" baseline="0" dirty="0">
                <a:solidFill>
                  <a:srgbClr val="990000"/>
                </a:solidFill>
                <a:latin typeface="Century Schoolbook" panose="02040604050505020304" pitchFamily="18" charset="0"/>
              </a:rPr>
              <a:t>T(</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sym typeface="Symbol" panose="05050102010706020507" pitchFamily="18" charset="2"/>
              </a:rPr>
              <a:t>当 </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sym typeface="Symbol" panose="05050102010706020507" pitchFamily="18" charset="2"/>
              </a:rPr>
              <a:t>  </a:t>
            </a:r>
            <a:r>
              <a:rPr lang="zh-CN" altLang="en-US" b="1" baseline="0" dirty="0">
                <a:solidFill>
                  <a:srgbClr val="990000"/>
                </a:solidFill>
                <a:latin typeface="Century Schoolbook" panose="02040604050505020304" pitchFamily="18" charset="0"/>
                <a:sym typeface="Symbol" panose="05050102010706020507" pitchFamily="18" charset="2"/>
              </a:rPr>
              <a:t>时的</a:t>
            </a:r>
            <a:r>
              <a:rPr lang="zh-CN" altLang="en-US" baseline="0" dirty="0">
                <a:latin typeface="Century Schoolbook" panose="02040604050505020304" pitchFamily="18" charset="0"/>
                <a:ea typeface="黑体" panose="02010609060101010101" pitchFamily="49" charset="-122"/>
                <a:sym typeface="Symbol" panose="05050102010706020507" pitchFamily="18" charset="2"/>
              </a:rPr>
              <a:t>渐进性</a:t>
            </a:r>
            <a:r>
              <a:rPr lang="zh-CN" altLang="en-US" baseline="0" dirty="0" smtClean="0">
                <a:latin typeface="Century Schoolbook" panose="02040604050505020304" pitchFamily="18" charset="0"/>
                <a:ea typeface="黑体" panose="02010609060101010101" pitchFamily="49" charset="-122"/>
                <a:sym typeface="Symbol" panose="05050102010706020507" pitchFamily="18" charset="2"/>
              </a:rPr>
              <a:t>态 </a:t>
            </a:r>
            <a:r>
              <a:rPr lang="zh-CN" altLang="en-US" b="1" baseline="0" dirty="0" smtClean="0">
                <a:solidFill>
                  <a:srgbClr val="990000"/>
                </a:solidFill>
                <a:latin typeface="Century Schoolbook" panose="02040604050505020304" pitchFamily="18" charset="0"/>
                <a:ea typeface="黑体" panose="02010609060101010101" pitchFamily="49" charset="-122"/>
                <a:sym typeface="Symbol" panose="05050102010706020507" pitchFamily="18" charset="2"/>
              </a:rPr>
              <a:t>或 </a:t>
            </a:r>
            <a:r>
              <a:rPr lang="zh-CN" altLang="en-US" baseline="0" dirty="0">
                <a:latin typeface="Century Schoolbook" panose="02040604050505020304" pitchFamily="18" charset="0"/>
                <a:ea typeface="黑体" panose="02010609060101010101" pitchFamily="49" charset="-122"/>
                <a:sym typeface="Symbol" panose="05050102010706020507" pitchFamily="18" charset="2"/>
              </a:rPr>
              <a:t>渐进复杂性</a:t>
            </a:r>
            <a:r>
              <a:rPr lang="en-US" altLang="zh-CN" b="1" baseline="0" dirty="0">
                <a:solidFill>
                  <a:srgbClr val="990000"/>
                </a:solidFill>
                <a:latin typeface="Century Schoolbook" panose="02040604050505020304" pitchFamily="18" charset="0"/>
                <a:sym typeface="Symbol" panose="05050102010706020507" pitchFamily="18" charset="2"/>
              </a:rPr>
              <a:t>.</a:t>
            </a:r>
            <a:endParaRPr lang="en-US" altLang="zh-CN" b="1" baseline="0" dirty="0">
              <a:latin typeface="Century Schoolbook" panose="02040604050505020304" pitchFamily="18" charset="0"/>
              <a:sym typeface="Symbol" panose="05050102010706020507" pitchFamily="18" charset="2"/>
            </a:endParaRPr>
          </a:p>
        </p:txBody>
      </p:sp>
      <p:sp>
        <p:nvSpPr>
          <p:cNvPr id="30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529F874-44C2-4E6B-B1E4-A90764D9CD66}" type="slidenum">
              <a:rPr lang="en-US" altLang="zh-CN" sz="1400" baseline="0"/>
              <a:pPr/>
              <a:t>18</a:t>
            </a:fld>
            <a:endParaRPr lang="en-US" altLang="zh-CN" sz="1400" baseline="0"/>
          </a:p>
        </p:txBody>
      </p:sp>
      <p:sp>
        <p:nvSpPr>
          <p:cNvPr id="3088"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089" name="Text Box 28"/>
          <p:cNvSpPr txBox="1">
            <a:spLocks noChangeArrowheads="1"/>
          </p:cNvSpPr>
          <p:nvPr/>
        </p:nvSpPr>
        <p:spPr bwMode="auto">
          <a:xfrm>
            <a:off x="381000" y="457200"/>
            <a:ext cx="84328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ea typeface="幼圆" panose="02010509060101010101" pitchFamily="49" charset="-122"/>
              </a:rPr>
              <a:t>2</a:t>
            </a:r>
            <a:r>
              <a:rPr lang="en-US" altLang="zh-CN" sz="2400" baseline="0">
                <a:ea typeface="幼圆" panose="02010509060101010101" pitchFamily="49" charset="-122"/>
              </a:rPr>
              <a:t> </a:t>
            </a:r>
            <a:r>
              <a:rPr lang="zh-CN" altLang="en-US" sz="2400" baseline="0">
                <a:ea typeface="黑体" panose="02010609060101010101" pitchFamily="49" charset="-122"/>
              </a:rPr>
              <a:t>复杂性的渐进性态</a:t>
            </a:r>
            <a:r>
              <a:rPr lang="zh-CN" altLang="en-US" baseline="0">
                <a:ea typeface="幼圆" panose="02010509060101010101" pitchFamily="49" charset="-122"/>
              </a:rPr>
              <a:t>  </a:t>
            </a:r>
          </a:p>
          <a:p>
            <a:pPr fontAlgn="base">
              <a:lnSpc>
                <a:spcPct val="115000"/>
              </a:lnSpc>
            </a:pPr>
            <a:r>
              <a:rPr lang="en-US" altLang="zh-CN" sz="2400" baseline="0">
                <a:latin typeface="宋体" panose="02010600030101010101" pitchFamily="2" charset="-122"/>
              </a:rPr>
              <a:t>1).</a:t>
            </a:r>
            <a:r>
              <a:rPr lang="zh-CN" altLang="en-US" sz="2400" baseline="0">
                <a:latin typeface="黑体" panose="02010609060101010101" pitchFamily="49" charset="-122"/>
                <a:ea typeface="黑体" panose="02010609060101010101" pitchFamily="49" charset="-122"/>
              </a:rPr>
              <a:t>渐进性态</a:t>
            </a:r>
            <a:endParaRPr lang="zh-CN" altLang="en-US" baseline="0">
              <a:latin typeface="黑体" panose="02010609060101010101" pitchFamily="49" charset="-122"/>
              <a:ea typeface="黑体" panose="02010609060101010101" pitchFamily="49" charset="-122"/>
            </a:endParaRPr>
          </a:p>
        </p:txBody>
      </p:sp>
      <p:graphicFrame>
        <p:nvGraphicFramePr>
          <p:cNvPr id="337949" name="Object 29"/>
          <p:cNvGraphicFramePr>
            <a:graphicFrameLocks noChangeAspect="1"/>
          </p:cNvGraphicFramePr>
          <p:nvPr>
            <p:extLst>
              <p:ext uri="{D42A27DB-BD31-4B8C-83A1-F6EECF244321}">
                <p14:modId xmlns:p14="http://schemas.microsoft.com/office/powerpoint/2010/main" val="1092777829"/>
              </p:ext>
            </p:extLst>
          </p:nvPr>
        </p:nvGraphicFramePr>
        <p:xfrm>
          <a:off x="2873896" y="2132856"/>
          <a:ext cx="762000" cy="457200"/>
        </p:xfrm>
        <a:graphic>
          <a:graphicData uri="http://schemas.openxmlformats.org/presentationml/2006/ole">
            <mc:AlternateContent xmlns:mc="http://schemas.openxmlformats.org/markup-compatibility/2006">
              <mc:Choice xmlns:v="urn:schemas-microsoft-com:vml" Requires="v">
                <p:oleObj spid="_x0000_s3519" name="公式" r:id="rId3" imgW="482181" imgH="317225" progId="">
                  <p:embed/>
                </p:oleObj>
              </mc:Choice>
              <mc:Fallback>
                <p:oleObj name="公式" r:id="rId3" imgW="482181" imgH="317225"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896" y="2132856"/>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0" name="Object 30"/>
          <p:cNvGraphicFramePr>
            <a:graphicFrameLocks noChangeAspect="1"/>
          </p:cNvGraphicFramePr>
          <p:nvPr>
            <p:extLst>
              <p:ext uri="{D42A27DB-BD31-4B8C-83A1-F6EECF244321}">
                <p14:modId xmlns:p14="http://schemas.microsoft.com/office/powerpoint/2010/main" val="591024120"/>
              </p:ext>
            </p:extLst>
          </p:nvPr>
        </p:nvGraphicFramePr>
        <p:xfrm>
          <a:off x="2594248" y="2996952"/>
          <a:ext cx="609600" cy="381000"/>
        </p:xfrm>
        <a:graphic>
          <a:graphicData uri="http://schemas.openxmlformats.org/presentationml/2006/ole">
            <mc:AlternateContent xmlns:mc="http://schemas.openxmlformats.org/markup-compatibility/2006">
              <mc:Choice xmlns:v="urn:schemas-microsoft-com:vml" Requires="v">
                <p:oleObj spid="_x0000_s3520" name="公式" r:id="rId5" imgW="277200" imgH="167400" progId="">
                  <p:embed/>
                </p:oleObj>
              </mc:Choice>
              <mc:Fallback>
                <p:oleObj name="公式" r:id="rId5" imgW="277200" imgH="167400" progId="">
                  <p:embed/>
                  <p:pic>
                    <p:nvPicPr>
                      <p:cNvPr id="0"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248" y="2996952"/>
                        <a:ext cx="60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1" name="Object 31"/>
          <p:cNvGraphicFramePr>
            <a:graphicFrameLocks noChangeAspect="1"/>
          </p:cNvGraphicFramePr>
          <p:nvPr/>
        </p:nvGraphicFramePr>
        <p:xfrm>
          <a:off x="683568" y="2636912"/>
          <a:ext cx="609600" cy="381000"/>
        </p:xfrm>
        <a:graphic>
          <a:graphicData uri="http://schemas.openxmlformats.org/presentationml/2006/ole">
            <mc:AlternateContent xmlns:mc="http://schemas.openxmlformats.org/markup-compatibility/2006">
              <mc:Choice xmlns:v="urn:schemas-microsoft-com:vml" Requires="v">
                <p:oleObj spid="_x0000_s3521" name="公式" r:id="rId7" imgW="444307" imgH="291973" progId="">
                  <p:embed/>
                </p:oleObj>
              </mc:Choice>
              <mc:Fallback>
                <p:oleObj name="公式" r:id="rId7" imgW="444307" imgH="291973" progId="">
                  <p:embed/>
                  <p:pic>
                    <p:nvPicPr>
                      <p:cNvPr id="0" name="Picture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2636912"/>
                        <a:ext cx="60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37954" name="Picture 34" descr="ball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3513" y="3124200"/>
            <a:ext cx="30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5" name="Object 35"/>
          <p:cNvGraphicFramePr>
            <a:graphicFrameLocks noChangeAspect="1"/>
          </p:cNvGraphicFramePr>
          <p:nvPr/>
        </p:nvGraphicFramePr>
        <p:xfrm>
          <a:off x="1547664" y="1751856"/>
          <a:ext cx="685800" cy="381000"/>
        </p:xfrm>
        <a:graphic>
          <a:graphicData uri="http://schemas.openxmlformats.org/presentationml/2006/ole">
            <mc:AlternateContent xmlns:mc="http://schemas.openxmlformats.org/markup-compatibility/2006">
              <mc:Choice xmlns:v="urn:schemas-microsoft-com:vml" Requires="v">
                <p:oleObj spid="_x0000_s3522" name="公式" r:id="rId10" imgW="444307" imgH="291973" progId="">
                  <p:embed/>
                </p:oleObj>
              </mc:Choice>
              <mc:Fallback>
                <p:oleObj name="公式" r:id="rId10" imgW="444307" imgH="291973" progId="">
                  <p:embed/>
                  <p:pic>
                    <p:nvPicPr>
                      <p:cNvPr id="0" name="Picture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1751856"/>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37958" name="Picture 38" descr="ball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388" y="5486400"/>
            <a:ext cx="30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61" name="Object 41"/>
          <p:cNvGraphicFramePr>
            <a:graphicFrameLocks noChangeAspect="1"/>
          </p:cNvGraphicFramePr>
          <p:nvPr>
            <p:extLst>
              <p:ext uri="{D42A27DB-BD31-4B8C-83A1-F6EECF244321}">
                <p14:modId xmlns:p14="http://schemas.microsoft.com/office/powerpoint/2010/main" val="1028100440"/>
              </p:ext>
            </p:extLst>
          </p:nvPr>
        </p:nvGraphicFramePr>
        <p:xfrm>
          <a:off x="6190456" y="2996952"/>
          <a:ext cx="685800" cy="381000"/>
        </p:xfrm>
        <a:graphic>
          <a:graphicData uri="http://schemas.openxmlformats.org/presentationml/2006/ole">
            <mc:AlternateContent xmlns:mc="http://schemas.openxmlformats.org/markup-compatibility/2006">
              <mc:Choice xmlns:v="urn:schemas-microsoft-com:vml" Requires="v">
                <p:oleObj spid="_x0000_s3523" name="公式" r:id="rId11" imgW="277200" imgH="167400" progId="">
                  <p:embed/>
                </p:oleObj>
              </mc:Choice>
              <mc:Fallback>
                <p:oleObj name="公式" r:id="rId11" imgW="277200" imgH="167400" progId="">
                  <p:embed/>
                  <p:pic>
                    <p:nvPicPr>
                      <p:cNvPr id="0" name="Picture 1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0456" y="2996952"/>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2" name="Object 42"/>
          <p:cNvGraphicFramePr>
            <a:graphicFrameLocks noChangeAspect="1"/>
          </p:cNvGraphicFramePr>
          <p:nvPr>
            <p:extLst>
              <p:ext uri="{D42A27DB-BD31-4B8C-83A1-F6EECF244321}">
                <p14:modId xmlns:p14="http://schemas.microsoft.com/office/powerpoint/2010/main" val="1401015392"/>
              </p:ext>
            </p:extLst>
          </p:nvPr>
        </p:nvGraphicFramePr>
        <p:xfrm>
          <a:off x="5830416" y="3352800"/>
          <a:ext cx="685800" cy="419100"/>
        </p:xfrm>
        <a:graphic>
          <a:graphicData uri="http://schemas.openxmlformats.org/presentationml/2006/ole">
            <mc:AlternateContent xmlns:mc="http://schemas.openxmlformats.org/markup-compatibility/2006">
              <mc:Choice xmlns:v="urn:schemas-microsoft-com:vml" Requires="v">
                <p:oleObj spid="_x0000_s3524" name="公式" r:id="rId13" imgW="277200" imgH="167400" progId="">
                  <p:embed/>
                </p:oleObj>
              </mc:Choice>
              <mc:Fallback>
                <p:oleObj name="公式" r:id="rId13" imgW="277200" imgH="167400" progId="">
                  <p:embed/>
                  <p:pic>
                    <p:nvPicPr>
                      <p:cNvPr id="0" name="Picture 1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30416" y="3352800"/>
                        <a:ext cx="6858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4" name="Object 44"/>
          <p:cNvGraphicFramePr>
            <a:graphicFrameLocks noChangeAspect="1"/>
          </p:cNvGraphicFramePr>
          <p:nvPr>
            <p:extLst>
              <p:ext uri="{D42A27DB-BD31-4B8C-83A1-F6EECF244321}">
                <p14:modId xmlns:p14="http://schemas.microsoft.com/office/powerpoint/2010/main" val="1243106173"/>
              </p:ext>
            </p:extLst>
          </p:nvPr>
        </p:nvGraphicFramePr>
        <p:xfrm>
          <a:off x="4970512" y="4114800"/>
          <a:ext cx="609600" cy="457200"/>
        </p:xfrm>
        <a:graphic>
          <a:graphicData uri="http://schemas.openxmlformats.org/presentationml/2006/ole">
            <mc:AlternateContent xmlns:mc="http://schemas.openxmlformats.org/markup-compatibility/2006">
              <mc:Choice xmlns:v="urn:schemas-microsoft-com:vml" Requires="v">
                <p:oleObj spid="_x0000_s3525" name="公式" r:id="rId15" imgW="482181" imgH="317225" progId="">
                  <p:embed/>
                </p:oleObj>
              </mc:Choice>
              <mc:Fallback>
                <p:oleObj name="公式" r:id="rId15" imgW="482181" imgH="317225" progId="">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512" y="4114800"/>
                        <a:ext cx="609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5" name="Object 45"/>
          <p:cNvGraphicFramePr>
            <a:graphicFrameLocks noChangeAspect="1"/>
          </p:cNvGraphicFramePr>
          <p:nvPr/>
        </p:nvGraphicFramePr>
        <p:xfrm>
          <a:off x="827584" y="4902200"/>
          <a:ext cx="685800" cy="423863"/>
        </p:xfrm>
        <a:graphic>
          <a:graphicData uri="http://schemas.openxmlformats.org/presentationml/2006/ole">
            <mc:AlternateContent xmlns:mc="http://schemas.openxmlformats.org/markup-compatibility/2006">
              <mc:Choice xmlns:v="urn:schemas-microsoft-com:vml" Requires="v">
                <p:oleObj spid="_x0000_s3526" name="公式" r:id="rId16" imgW="304560" imgH="181080" progId="">
                  <p:embed/>
                </p:oleObj>
              </mc:Choice>
              <mc:Fallback>
                <p:oleObj name="公式" r:id="rId16" imgW="304560" imgH="181080" progId="">
                  <p:embed/>
                  <p:pic>
                    <p:nvPicPr>
                      <p:cNvPr id="0" name="Picture 1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584" y="4902200"/>
                        <a:ext cx="6858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0" name="Text Box 50"/>
          <p:cNvSpPr txBox="1">
            <a:spLocks noChangeArrowheads="1"/>
          </p:cNvSpPr>
          <p:nvPr/>
        </p:nvSpPr>
        <p:spPr bwMode="auto">
          <a:xfrm>
            <a:off x="457200" y="5334000"/>
            <a:ext cx="843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zh-CN" altLang="en-US" b="1" baseline="0">
                <a:solidFill>
                  <a:srgbClr val="0000CC"/>
                </a:solidFill>
                <a:latin typeface="楷体_GB2312" pitchFamily="49" charset="-122"/>
                <a:ea typeface="楷体_GB2312" pitchFamily="49" charset="-122"/>
                <a:sym typeface="Symbol" panose="05050102010706020507" pitchFamily="18" charset="2"/>
              </a:rPr>
              <a:t>渐进分析适用于</a:t>
            </a:r>
            <a:r>
              <a:rPr lang="en-US" altLang="zh-CN" b="1" baseline="0">
                <a:solidFill>
                  <a:srgbClr val="0000CC"/>
                </a:solidFill>
                <a:latin typeface="楷体_GB2312" pitchFamily="49" charset="-122"/>
                <a:ea typeface="楷体_GB2312" pitchFamily="49" charset="-122"/>
                <a:sym typeface="Symbol" panose="05050102010706020507" pitchFamily="18" charset="2"/>
              </a:rPr>
              <a:t>n</a:t>
            </a:r>
            <a:r>
              <a:rPr lang="zh-CN" altLang="en-US" b="1" baseline="0">
                <a:solidFill>
                  <a:srgbClr val="0000CC"/>
                </a:solidFill>
                <a:latin typeface="楷体_GB2312" pitchFamily="49" charset="-122"/>
                <a:ea typeface="楷体_GB2312" pitchFamily="49" charset="-122"/>
                <a:sym typeface="Symbol" panose="05050102010706020507" pitchFamily="18" charset="2"/>
              </a:rPr>
              <a:t>充分大的情况</a:t>
            </a:r>
            <a:r>
              <a:rPr lang="en-US" altLang="zh-CN" b="1" baseline="0">
                <a:solidFill>
                  <a:srgbClr val="0000CC"/>
                </a:solidFill>
                <a:latin typeface="楷体_GB2312" pitchFamily="49" charset="-122"/>
                <a:ea typeface="楷体_GB2312" pitchFamily="49" charset="-122"/>
                <a:sym typeface="Symbol" panose="05050102010706020507" pitchFamily="18" charset="2"/>
              </a:rPr>
              <a:t>,</a:t>
            </a:r>
            <a:r>
              <a:rPr lang="zh-CN" altLang="en-US" b="1" baseline="0">
                <a:solidFill>
                  <a:srgbClr val="0000CC"/>
                </a:solidFill>
                <a:latin typeface="楷体_GB2312" pitchFamily="49" charset="-122"/>
                <a:ea typeface="楷体_GB2312" pitchFamily="49" charset="-122"/>
                <a:sym typeface="Symbol" panose="05050102010706020507" pitchFamily="18" charset="2"/>
              </a:rPr>
              <a:t>当问题的规模很小时</a:t>
            </a:r>
            <a:r>
              <a:rPr lang="en-US" altLang="zh-CN" b="1" baseline="0">
                <a:solidFill>
                  <a:srgbClr val="0000CC"/>
                </a:solidFill>
                <a:latin typeface="楷体_GB2312" pitchFamily="49" charset="-122"/>
                <a:ea typeface="楷体_GB2312" pitchFamily="49" charset="-122"/>
                <a:sym typeface="Symbol" panose="05050102010706020507" pitchFamily="18" charset="2"/>
              </a:rPr>
              <a:t>,</a:t>
            </a:r>
            <a:r>
              <a:rPr lang="zh-CN" altLang="en-US" b="1" baseline="0">
                <a:solidFill>
                  <a:srgbClr val="0000CC"/>
                </a:solidFill>
                <a:latin typeface="楷体_GB2312" pitchFamily="49" charset="-122"/>
                <a:ea typeface="楷体_GB2312" pitchFamily="49" charset="-122"/>
                <a:sym typeface="Symbol" panose="05050102010706020507" pitchFamily="18" charset="2"/>
              </a:rPr>
              <a:t>或比较的两算法同阶时</a:t>
            </a:r>
            <a:r>
              <a:rPr lang="en-US" altLang="zh-CN" b="1" baseline="0">
                <a:solidFill>
                  <a:srgbClr val="0000CC"/>
                </a:solidFill>
                <a:latin typeface="楷体_GB2312" pitchFamily="49" charset="-122"/>
                <a:ea typeface="楷体_GB2312" pitchFamily="49" charset="-122"/>
                <a:sym typeface="Symbol" panose="05050102010706020507" pitchFamily="18" charset="2"/>
              </a:rPr>
              <a:t>,</a:t>
            </a:r>
            <a:r>
              <a:rPr lang="zh-CN" altLang="en-US" b="1" baseline="0">
                <a:solidFill>
                  <a:srgbClr val="0000CC"/>
                </a:solidFill>
                <a:latin typeface="楷体_GB2312" pitchFamily="49" charset="-122"/>
                <a:ea typeface="楷体_GB2312" pitchFamily="49" charset="-122"/>
                <a:sym typeface="Symbol" panose="05050102010706020507" pitchFamily="18" charset="2"/>
              </a:rPr>
              <a:t>则不能做这种简化</a:t>
            </a:r>
            <a:r>
              <a:rPr lang="en-US" altLang="zh-CN" b="1" baseline="0">
                <a:solidFill>
                  <a:srgbClr val="0000CC"/>
                </a:solidFill>
                <a:latin typeface="楷体_GB2312" pitchFamily="49" charset="-122"/>
                <a:ea typeface="楷体_GB2312" pitchFamily="49" charset="-122"/>
                <a:sym typeface="Symbol" panose="05050102010706020507"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6"/>
                                        </p:tgtEl>
                                        <p:attrNameLst>
                                          <p:attrName>style.visibility</p:attrName>
                                        </p:attrNameLst>
                                      </p:cBhvr>
                                      <p:to>
                                        <p:strVal val="visible"/>
                                      </p:to>
                                    </p:set>
                                    <p:animEffect transition="in" filter="wipe(left)">
                                      <p:cBhvr>
                                        <p:cTn id="7" dur="500"/>
                                        <p:tgtEl>
                                          <p:spTgt spid="33796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49"/>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37955"/>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379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7954"/>
                                        </p:tgtEl>
                                        <p:attrNameLst>
                                          <p:attrName>style.visibility</p:attrName>
                                        </p:attrNameLst>
                                      </p:cBhvr>
                                      <p:to>
                                        <p:strVal val="visible"/>
                                      </p:to>
                                    </p:set>
                                    <p:animEffect transition="in" filter="wipe(left)">
                                      <p:cBhvr>
                                        <p:cTn id="21" dur="500"/>
                                        <p:tgtEl>
                                          <p:spTgt spid="33795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37967"/>
                                        </p:tgtEl>
                                        <p:attrNameLst>
                                          <p:attrName>style.visibility</p:attrName>
                                        </p:attrNameLst>
                                      </p:cBhvr>
                                      <p:to>
                                        <p:strVal val="visible"/>
                                      </p:to>
                                    </p:set>
                                    <p:animEffect transition="in" filter="wipe(left)">
                                      <p:cBhvr>
                                        <p:cTn id="25" dur="500"/>
                                        <p:tgtEl>
                                          <p:spTgt spid="337967"/>
                                        </p:tgtEl>
                                      </p:cBhvr>
                                    </p:animEffec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499"/>
                                          </p:stCondLst>
                                        </p:cTn>
                                        <p:tgtEl>
                                          <p:spTgt spid="337950"/>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499"/>
                                          </p:stCondLst>
                                        </p:cTn>
                                        <p:tgtEl>
                                          <p:spTgt spid="337961"/>
                                        </p:tgtEl>
                                        <p:attrNameLst>
                                          <p:attrName>style.visibility</p:attrName>
                                        </p:attrNameLst>
                                      </p:cBhvr>
                                      <p:to>
                                        <p:strVal val="visible"/>
                                      </p:to>
                                    </p:set>
                                  </p:childTnLst>
                                </p:cTn>
                              </p:par>
                            </p:childTnLst>
                          </p:cTn>
                        </p:par>
                        <p:par>
                          <p:cTn id="32" fill="hold" nodeType="afterGroup">
                            <p:stCondLst>
                              <p:cond delay="2000"/>
                            </p:stCondLst>
                            <p:childTnLst>
                              <p:par>
                                <p:cTn id="33" presetID="1" presetClass="entr" presetSubtype="0" fill="hold" nodeType="afterEffect">
                                  <p:stCondLst>
                                    <p:cond delay="0"/>
                                  </p:stCondLst>
                                  <p:childTnLst>
                                    <p:set>
                                      <p:cBhvr>
                                        <p:cTn id="34" dur="1" fill="hold">
                                          <p:stCondLst>
                                            <p:cond delay="499"/>
                                          </p:stCondLst>
                                        </p:cTn>
                                        <p:tgtEl>
                                          <p:spTgt spid="3379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7968"/>
                                        </p:tgtEl>
                                        <p:attrNameLst>
                                          <p:attrName>style.visibility</p:attrName>
                                        </p:attrNameLst>
                                      </p:cBhvr>
                                      <p:to>
                                        <p:strVal val="visible"/>
                                      </p:to>
                                    </p:set>
                                    <p:animEffect transition="in" filter="wipe(left)">
                                      <p:cBhvr>
                                        <p:cTn id="39" dur="500"/>
                                        <p:tgtEl>
                                          <p:spTgt spid="33796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3379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69"/>
                                        </p:tgtEl>
                                        <p:attrNameLst>
                                          <p:attrName>style.visibility</p:attrName>
                                        </p:attrNameLst>
                                      </p:cBhvr>
                                      <p:to>
                                        <p:strVal val="visible"/>
                                      </p:to>
                                    </p:set>
                                    <p:animEffect transition="in" filter="wipe(left)">
                                      <p:cBhvr>
                                        <p:cTn id="47" dur="500"/>
                                        <p:tgtEl>
                                          <p:spTgt spid="337969"/>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3379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37958"/>
                                        </p:tgtEl>
                                        <p:attrNameLst>
                                          <p:attrName>style.visibility</p:attrName>
                                        </p:attrNameLst>
                                      </p:cBhvr>
                                      <p:to>
                                        <p:strVal val="visible"/>
                                      </p:to>
                                    </p:set>
                                    <p:animEffect transition="in" filter="wipe(left)">
                                      <p:cBhvr>
                                        <p:cTn id="55" dur="500"/>
                                        <p:tgtEl>
                                          <p:spTgt spid="3379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7970"/>
                                        </p:tgtEl>
                                        <p:attrNameLst>
                                          <p:attrName>style.visibility</p:attrName>
                                        </p:attrNameLst>
                                      </p:cBhvr>
                                      <p:to>
                                        <p:strVal val="visible"/>
                                      </p:to>
                                    </p:set>
                                    <p:animEffect transition="in" filter="wipe(left)">
                                      <p:cBhvr>
                                        <p:cTn id="60" dur="500"/>
                                        <p:tgtEl>
                                          <p:spTgt spid="337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9" grpId="0" autoUpdateAnimBg="0"/>
      <p:bldP spid="337968" grpId="0" autoUpdateAnimBg="0"/>
      <p:bldP spid="337967" grpId="0" autoUpdateAnimBg="0"/>
      <p:bldP spid="337966" grpId="0" autoUpdateAnimBg="0"/>
      <p:bldP spid="3379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15414929-AC26-4F9E-8EAF-939B6BB76AF6}" type="slidenum">
              <a:rPr lang="en-US" altLang="zh-CN" sz="1400" baseline="0"/>
              <a:pPr/>
              <a:t>19</a:t>
            </a:fld>
            <a:endParaRPr lang="en-US" altLang="zh-CN" sz="1400" baseline="0"/>
          </a:p>
        </p:txBody>
      </p:sp>
      <p:sp>
        <p:nvSpPr>
          <p:cNvPr id="28675"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28676" name="Rectangle 18"/>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77" name="Text Box 23"/>
          <p:cNvSpPr txBox="1">
            <a:spLocks noChangeArrowheads="1"/>
          </p:cNvSpPr>
          <p:nvPr/>
        </p:nvSpPr>
        <p:spPr bwMode="auto">
          <a:xfrm>
            <a:off x="381000" y="457200"/>
            <a:ext cx="843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1" baseline="0">
                <a:latin typeface="Century Schoolbook" panose="02040604050505020304" pitchFamily="18" charset="0"/>
                <a:sym typeface="Symbol" panose="05050102010706020507" pitchFamily="18" charset="2"/>
              </a:rPr>
              <a:t>2).</a:t>
            </a:r>
            <a:r>
              <a:rPr lang="zh-CN" altLang="en-US" baseline="0">
                <a:latin typeface="Century Schoolbook" panose="02040604050505020304" pitchFamily="18" charset="0"/>
                <a:ea typeface="黑体" panose="02010609060101010101" pitchFamily="49" charset="-122"/>
              </a:rPr>
              <a:t>渐进性态的阶</a:t>
            </a:r>
            <a:endParaRPr lang="en-US" altLang="en-US" baseline="0">
              <a:latin typeface="Century Schoolbook" panose="02040604050505020304" pitchFamily="18" charset="0"/>
              <a:ea typeface="黑体" panose="02010609060101010101" pitchFamily="49" charset="-122"/>
            </a:endParaRPr>
          </a:p>
        </p:txBody>
      </p:sp>
      <p:sp>
        <p:nvSpPr>
          <p:cNvPr id="338971" name="Text Box 27"/>
          <p:cNvSpPr txBox="1">
            <a:spLocks noChangeArrowheads="1"/>
          </p:cNvSpPr>
          <p:nvPr/>
        </p:nvSpPr>
        <p:spPr bwMode="auto">
          <a:xfrm>
            <a:off x="685800" y="4114800"/>
            <a:ext cx="21875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baseline="0">
                <a:latin typeface="楷体_GB2312" pitchFamily="49" charset="-122"/>
                <a:ea typeface="楷体_GB2312" pitchFamily="49" charset="-122"/>
              </a:rPr>
              <a:t>又如算法</a:t>
            </a:r>
            <a:r>
              <a:rPr lang="en-US" altLang="zh-CN" sz="2400" b="1" baseline="0">
                <a:latin typeface="楷体_GB2312" pitchFamily="49" charset="-122"/>
                <a:ea typeface="楷体_GB2312" pitchFamily="49" charset="-122"/>
              </a:rPr>
              <a:t>1-1</a:t>
            </a:r>
            <a:r>
              <a:rPr lang="zh-CN" altLang="en-US" sz="2400" b="1" baseline="0">
                <a:latin typeface="楷体_GB2312" pitchFamily="49" charset="-122"/>
                <a:ea typeface="楷体_GB2312" pitchFamily="49" charset="-122"/>
              </a:rPr>
              <a:t>中</a:t>
            </a:r>
            <a:endParaRPr lang="zh-CN" altLang="en-US" sz="2400" b="1" u="sng" baseline="0">
              <a:solidFill>
                <a:srgbClr val="800000"/>
              </a:solidFill>
            </a:endParaRPr>
          </a:p>
        </p:txBody>
      </p:sp>
      <p:sp>
        <p:nvSpPr>
          <p:cNvPr id="338972" name="Rectangle 28"/>
          <p:cNvSpPr>
            <a:spLocks noChangeArrowheads="1"/>
          </p:cNvSpPr>
          <p:nvPr/>
        </p:nvSpPr>
        <p:spPr bwMode="auto">
          <a:xfrm>
            <a:off x="1524000" y="4500563"/>
            <a:ext cx="2419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min</a:t>
            </a:r>
            <a:r>
              <a:rPr lang="en-US" altLang="zh-CN" sz="2400" i="1" baseline="0">
                <a:latin typeface="Century Schoolbook" panose="02040604050505020304" pitchFamily="18" charset="0"/>
              </a:rPr>
              <a:t> </a:t>
            </a:r>
            <a:r>
              <a:rPr lang="en-US" altLang="zh-CN" sz="2400" baseline="0">
                <a:latin typeface="Century Schoolbook" panose="02040604050505020304" pitchFamily="18" charset="0"/>
              </a:rPr>
              <a:t>(m)=2a+3t,</a:t>
            </a:r>
          </a:p>
        </p:txBody>
      </p:sp>
      <p:sp>
        <p:nvSpPr>
          <p:cNvPr id="338973" name="Rectangle 29"/>
          <p:cNvSpPr>
            <a:spLocks noChangeArrowheads="1"/>
          </p:cNvSpPr>
          <p:nvPr/>
        </p:nvSpPr>
        <p:spPr bwMode="auto">
          <a:xfrm>
            <a:off x="1524000" y="4953000"/>
            <a:ext cx="4946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max</a:t>
            </a:r>
            <a:r>
              <a:rPr lang="en-US" altLang="zh-CN" sz="2400" baseline="0">
                <a:latin typeface="Century Schoolbook" panose="02040604050505020304" pitchFamily="18" charset="0"/>
              </a:rPr>
              <a:t>(m)=(m+1)a+(2m+1)t+(m-1)s,</a:t>
            </a:r>
          </a:p>
        </p:txBody>
      </p:sp>
      <p:sp>
        <p:nvSpPr>
          <p:cNvPr id="338974" name="Rectangle 30"/>
          <p:cNvSpPr>
            <a:spLocks noChangeArrowheads="1"/>
          </p:cNvSpPr>
          <p:nvPr/>
        </p:nvSpPr>
        <p:spPr bwMode="auto">
          <a:xfrm>
            <a:off x="4114800" y="4495800"/>
            <a:ext cx="21018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min </a:t>
            </a:r>
            <a:r>
              <a:rPr lang="en-US" altLang="zh-CN" sz="2400" baseline="0">
                <a:latin typeface="Century Schoolbook" panose="02040604050505020304" pitchFamily="18" charset="0"/>
              </a:rPr>
              <a:t>(m)=O(1)</a:t>
            </a:r>
          </a:p>
        </p:txBody>
      </p:sp>
      <p:sp>
        <p:nvSpPr>
          <p:cNvPr id="338977" name="Rectangle 33"/>
          <p:cNvSpPr>
            <a:spLocks noChangeArrowheads="1"/>
          </p:cNvSpPr>
          <p:nvPr/>
        </p:nvSpPr>
        <p:spPr bwMode="auto">
          <a:xfrm>
            <a:off x="1524000" y="5486400"/>
            <a:ext cx="2174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max</a:t>
            </a:r>
            <a:r>
              <a:rPr lang="en-US" altLang="zh-CN" sz="2400" baseline="0">
                <a:latin typeface="Century Schoolbook" panose="02040604050505020304" pitchFamily="18" charset="0"/>
              </a:rPr>
              <a:t>(m)=O(m)</a:t>
            </a:r>
          </a:p>
        </p:txBody>
      </p:sp>
      <p:sp>
        <p:nvSpPr>
          <p:cNvPr id="338981" name="Text Box 37"/>
          <p:cNvSpPr txBox="1">
            <a:spLocks noChangeArrowheads="1"/>
          </p:cNvSpPr>
          <p:nvPr/>
        </p:nvSpPr>
        <p:spPr bwMode="auto">
          <a:xfrm>
            <a:off x="685800" y="3200400"/>
            <a:ext cx="7969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baseline="0">
                <a:ea typeface="楷体_GB2312" pitchFamily="49" charset="-122"/>
              </a:rPr>
              <a:t>例如</a:t>
            </a:r>
            <a:endParaRPr lang="zh-CN" altLang="en-US" sz="2800" b="1" u="sng" baseline="0"/>
          </a:p>
        </p:txBody>
      </p:sp>
      <p:sp>
        <p:nvSpPr>
          <p:cNvPr id="338982" name="Text Box 38"/>
          <p:cNvSpPr txBox="1">
            <a:spLocks noChangeArrowheads="1"/>
          </p:cNvSpPr>
          <p:nvPr/>
        </p:nvSpPr>
        <p:spPr bwMode="auto">
          <a:xfrm>
            <a:off x="1524000" y="3200400"/>
            <a:ext cx="13096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3n=O(n),</a:t>
            </a:r>
            <a:endParaRPr lang="en-US" altLang="zh-CN" sz="2800" u="sng" baseline="0"/>
          </a:p>
        </p:txBody>
      </p:sp>
      <p:sp>
        <p:nvSpPr>
          <p:cNvPr id="338983" name="Text Box 39"/>
          <p:cNvSpPr txBox="1">
            <a:spLocks noChangeArrowheads="1"/>
          </p:cNvSpPr>
          <p:nvPr/>
        </p:nvSpPr>
        <p:spPr bwMode="auto">
          <a:xfrm>
            <a:off x="2895600" y="3200400"/>
            <a:ext cx="19383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n+1024=O(n),</a:t>
            </a:r>
            <a:endParaRPr lang="en-US" altLang="zh-CN" sz="2800" u="sng" baseline="0"/>
          </a:p>
        </p:txBody>
      </p:sp>
      <p:sp>
        <p:nvSpPr>
          <p:cNvPr id="338984" name="Text Box 40"/>
          <p:cNvSpPr txBox="1">
            <a:spLocks noChangeArrowheads="1"/>
          </p:cNvSpPr>
          <p:nvPr/>
        </p:nvSpPr>
        <p:spPr bwMode="auto">
          <a:xfrm>
            <a:off x="1524000" y="3657600"/>
            <a:ext cx="1495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a:t>
            </a:r>
            <a:r>
              <a:rPr lang="en-US" altLang="zh-CN" sz="2400" baseline="30000">
                <a:ea typeface="楷体_GB2312" pitchFamily="49" charset="-122"/>
              </a:rPr>
              <a:t>2</a:t>
            </a:r>
            <a:r>
              <a:rPr lang="en-US" altLang="zh-CN" sz="2400" baseline="0">
                <a:ea typeface="楷体_GB2312" pitchFamily="49" charset="-122"/>
              </a:rPr>
              <a:t>=O(n</a:t>
            </a:r>
            <a:r>
              <a:rPr lang="en-US" altLang="zh-CN" sz="2400" baseline="30000">
                <a:ea typeface="楷体_GB2312" pitchFamily="49" charset="-122"/>
              </a:rPr>
              <a:t>3</a:t>
            </a:r>
            <a:r>
              <a:rPr lang="en-US" altLang="zh-CN" sz="2400" baseline="0">
                <a:ea typeface="楷体_GB2312" pitchFamily="49" charset="-122"/>
              </a:rPr>
              <a:t>) ?</a:t>
            </a:r>
          </a:p>
        </p:txBody>
      </p:sp>
      <p:sp>
        <p:nvSpPr>
          <p:cNvPr id="338985" name="Text Box 41"/>
          <p:cNvSpPr txBox="1">
            <a:spLocks noChangeArrowheads="1"/>
          </p:cNvSpPr>
          <p:nvPr/>
        </p:nvSpPr>
        <p:spPr bwMode="auto">
          <a:xfrm>
            <a:off x="3200400" y="3657600"/>
            <a:ext cx="1495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a:t>
            </a:r>
            <a:r>
              <a:rPr lang="en-US" altLang="zh-CN" sz="2400" baseline="30000">
                <a:ea typeface="楷体_GB2312" pitchFamily="49" charset="-122"/>
              </a:rPr>
              <a:t>3</a:t>
            </a:r>
            <a:r>
              <a:rPr lang="en-US" altLang="zh-CN" sz="2400" baseline="0">
                <a:ea typeface="楷体_GB2312" pitchFamily="49" charset="-122"/>
              </a:rPr>
              <a:t>=O(n</a:t>
            </a:r>
            <a:r>
              <a:rPr lang="en-US" altLang="zh-CN" sz="2400" baseline="30000">
                <a:ea typeface="楷体_GB2312" pitchFamily="49" charset="-122"/>
              </a:rPr>
              <a:t>2</a:t>
            </a:r>
            <a:r>
              <a:rPr lang="en-US" altLang="zh-CN" sz="2400" baseline="0">
                <a:ea typeface="楷体_GB2312" pitchFamily="49" charset="-122"/>
              </a:rPr>
              <a:t>) ?</a:t>
            </a:r>
          </a:p>
        </p:txBody>
      </p:sp>
      <p:sp>
        <p:nvSpPr>
          <p:cNvPr id="338986" name="Text Box 42"/>
          <p:cNvSpPr txBox="1">
            <a:spLocks noChangeArrowheads="1"/>
          </p:cNvSpPr>
          <p:nvPr/>
        </p:nvSpPr>
        <p:spPr bwMode="auto">
          <a:xfrm>
            <a:off x="4953000" y="3200400"/>
            <a:ext cx="24717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2n</a:t>
            </a:r>
            <a:r>
              <a:rPr lang="en-US" altLang="zh-CN" sz="2400" baseline="30000">
                <a:ea typeface="楷体_GB2312" pitchFamily="49" charset="-122"/>
              </a:rPr>
              <a:t>2</a:t>
            </a:r>
            <a:r>
              <a:rPr lang="en-US" altLang="zh-CN" sz="2400" baseline="0">
                <a:ea typeface="楷体_GB2312" pitchFamily="49" charset="-122"/>
              </a:rPr>
              <a:t>+11n-10=O(n</a:t>
            </a:r>
            <a:r>
              <a:rPr lang="en-US" altLang="zh-CN" sz="2400" baseline="30000">
                <a:ea typeface="楷体_GB2312" pitchFamily="49" charset="-122"/>
              </a:rPr>
              <a:t>2</a:t>
            </a:r>
            <a:r>
              <a:rPr lang="en-US" altLang="zh-CN" sz="2400" baseline="0">
                <a:ea typeface="楷体_GB2312" pitchFamily="49" charset="-122"/>
              </a:rPr>
              <a:t>)</a:t>
            </a:r>
            <a:endParaRPr lang="en-US" altLang="zh-CN" sz="2800" u="sng" baseline="0"/>
          </a:p>
        </p:txBody>
      </p:sp>
      <p:sp>
        <p:nvSpPr>
          <p:cNvPr id="338988" name="Text Box 44"/>
          <p:cNvSpPr txBox="1">
            <a:spLocks noChangeArrowheads="1"/>
          </p:cNvSpPr>
          <p:nvPr/>
        </p:nvSpPr>
        <p:spPr bwMode="auto">
          <a:xfrm>
            <a:off x="685800" y="1828800"/>
            <a:ext cx="8001000" cy="13731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dist" fontAlgn="base">
              <a:lnSpc>
                <a:spcPct val="120000"/>
              </a:lnSpc>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若存在正常数</a:t>
            </a:r>
            <a:r>
              <a:rPr lang="en-US" altLang="zh-CN" b="1" i="1" baseline="0">
                <a:solidFill>
                  <a:srgbClr val="990000"/>
                </a:solidFill>
                <a:latin typeface="Century Schoolbook" panose="02040604050505020304" pitchFamily="18" charset="0"/>
                <a:sym typeface="Symbol" panose="05050102010706020507" pitchFamily="18" charset="2"/>
              </a:rPr>
              <a:t>c</a:t>
            </a:r>
            <a:r>
              <a:rPr lang="zh-CN" altLang="en-US" b="1" baseline="0">
                <a:solidFill>
                  <a:srgbClr val="990000"/>
                </a:solidFill>
                <a:latin typeface="Century Schoolbook" panose="02040604050505020304" pitchFamily="18" charset="0"/>
                <a:sym typeface="Symbol" panose="05050102010706020507" pitchFamily="18" charset="2"/>
              </a:rPr>
              <a:t>和自然数</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使得当 </a:t>
            </a:r>
            <a:r>
              <a:rPr lang="en-US" altLang="zh-CN" b="1" i="1" baseline="0">
                <a:solidFill>
                  <a:srgbClr val="990000"/>
                </a:solidFill>
                <a:latin typeface="Century Schoolbook" panose="02040604050505020304" pitchFamily="18" charset="0"/>
                <a:sym typeface="Symbol" panose="05050102010706020507" pitchFamily="18" charset="2"/>
              </a:rPr>
              <a:t>N </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时</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有</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cg </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p>
          <a:p>
            <a:pPr algn="dist" fontAlgn="base">
              <a:lnSpc>
                <a:spcPct val="120000"/>
              </a:lnSpc>
              <a:spcBef>
                <a:spcPct val="10000"/>
              </a:spcBef>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则称函数 </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在</a:t>
            </a:r>
            <a:r>
              <a:rPr lang="en-US" altLang="zh-CN" b="1" i="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充分大时有</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上界</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是它的一个上界</a:t>
            </a:r>
            <a:r>
              <a:rPr lang="en-US" altLang="zh-CN" b="1" baseline="0">
                <a:solidFill>
                  <a:srgbClr val="990000"/>
                </a:solidFill>
                <a:latin typeface="Century Schoolbook" panose="02040604050505020304" pitchFamily="18" charset="0"/>
                <a:sym typeface="Symbol" panose="05050102010706020507" pitchFamily="18" charset="2"/>
              </a:rPr>
              <a:t>, </a:t>
            </a:r>
          </a:p>
          <a:p>
            <a:pPr algn="dist" fontAlgn="base">
              <a:lnSpc>
                <a:spcPct val="120000"/>
              </a:lnSpc>
              <a:spcBef>
                <a:spcPct val="10000"/>
              </a:spcBef>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记为 </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=O(</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baseline="0">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也称 </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f(</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r>
              <a:rPr lang="en-US" altLang="zh-CN" b="1" baseline="0">
                <a:latin typeface="Century Schoolbook" panose="02040604050505020304" pitchFamily="18" charset="0"/>
                <a:ea typeface="黑体" panose="02010609060101010101" pitchFamily="49" charset="-122"/>
                <a:sym typeface="Symbol" panose="05050102010706020507" pitchFamily="18" charset="2"/>
              </a:rPr>
              <a:t> </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的</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阶</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不高于</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g </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 </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的</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阶</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endParaRPr lang="en-US" altLang="en-US" baseline="0">
              <a:latin typeface="Century Schoolbook" panose="02040604050505020304" pitchFamily="18" charset="0"/>
              <a:ea typeface="黑体" panose="02010609060101010101" pitchFamily="49" charset="-122"/>
            </a:endParaRPr>
          </a:p>
        </p:txBody>
      </p:sp>
      <p:sp>
        <p:nvSpPr>
          <p:cNvPr id="338989" name="Text Box 45"/>
          <p:cNvSpPr txBox="1">
            <a:spLocks noChangeArrowheads="1"/>
          </p:cNvSpPr>
          <p:nvPr/>
        </p:nvSpPr>
        <p:spPr bwMode="auto">
          <a:xfrm>
            <a:off x="457200" y="838200"/>
            <a:ext cx="6705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设</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和 </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a:t>
            </a:r>
            <a:r>
              <a:rPr lang="zh-CN" altLang="en-US" b="1" baseline="0">
                <a:solidFill>
                  <a:srgbClr val="990000"/>
                </a:solidFill>
                <a:latin typeface="Century Schoolbook" panose="02040604050505020304" pitchFamily="18" charset="0"/>
                <a:sym typeface="Symbol" panose="05050102010706020507" pitchFamily="18" charset="2"/>
              </a:rPr>
              <a:t>是定义在正整数集上的正函数</a:t>
            </a:r>
            <a:r>
              <a:rPr lang="en-US" altLang="zh-CN" b="1" baseline="0">
                <a:solidFill>
                  <a:srgbClr val="990000"/>
                </a:solidFill>
                <a:latin typeface="Century Schoolbook" panose="02040604050505020304" pitchFamily="18" charset="0"/>
                <a:sym typeface="Symbol" panose="05050102010706020507" pitchFamily="18" charset="2"/>
              </a:rPr>
              <a:t>,</a:t>
            </a:r>
            <a:endParaRPr lang="en-US" altLang="en-US" baseline="0">
              <a:latin typeface="Century Schoolbook" panose="02040604050505020304" pitchFamily="18" charset="0"/>
              <a:ea typeface="黑体" panose="02010609060101010101" pitchFamily="49" charset="-122"/>
            </a:endParaRPr>
          </a:p>
        </p:txBody>
      </p:sp>
      <p:sp>
        <p:nvSpPr>
          <p:cNvPr id="338990" name="Rectangle 46"/>
          <p:cNvSpPr>
            <a:spLocks noChangeArrowheads="1"/>
          </p:cNvSpPr>
          <p:nvPr/>
        </p:nvSpPr>
        <p:spPr bwMode="auto">
          <a:xfrm>
            <a:off x="609600" y="1295400"/>
            <a:ext cx="4954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latin typeface="Century Schoolbook" panose="02040604050505020304" pitchFamily="18" charset="0"/>
                <a:sym typeface="Symbol" panose="05050102010706020507" pitchFamily="18" charset="2"/>
              </a:rPr>
              <a:t>(1)</a:t>
            </a:r>
            <a:r>
              <a:rPr lang="zh-CN" altLang="en-US" b="1" baseline="0">
                <a:latin typeface="黑体" panose="02010609060101010101" pitchFamily="49" charset="-122"/>
                <a:ea typeface="黑体" panose="02010609060101010101" pitchFamily="49" charset="-122"/>
                <a:sym typeface="Symbol" panose="05050102010706020507" pitchFamily="18" charset="2"/>
              </a:rPr>
              <a:t>大</a:t>
            </a:r>
            <a:r>
              <a:rPr lang="en-US" altLang="zh-CN" b="1" baseline="0">
                <a:latin typeface="Century Schoolbook" panose="02040604050505020304" pitchFamily="18" charset="0"/>
                <a:ea typeface="黑体" panose="02010609060101010101" pitchFamily="49" charset="-122"/>
                <a:sym typeface="Symbol" panose="05050102010706020507" pitchFamily="18" charset="2"/>
              </a:rPr>
              <a:t>O</a:t>
            </a:r>
            <a:r>
              <a:rPr lang="zh-CN" altLang="en-US" b="1" baseline="0">
                <a:latin typeface="黑体" panose="02010609060101010101" pitchFamily="49" charset="-122"/>
                <a:ea typeface="黑体" panose="02010609060101010101" pitchFamily="49" charset="-122"/>
                <a:sym typeface="Symbol" panose="05050102010706020507" pitchFamily="18" charset="2"/>
              </a:rPr>
              <a:t>表示法</a:t>
            </a:r>
            <a:r>
              <a:rPr lang="zh-CN" altLang="en-US" baseline="0">
                <a:latin typeface="黑体" panose="02010609060101010101" pitchFamily="49" charset="-122"/>
                <a:ea typeface="黑体" panose="02010609060101010101" pitchFamily="49" charset="-122"/>
                <a:sym typeface="Symbol" panose="05050102010706020507" pitchFamily="18" charset="2"/>
              </a:rPr>
              <a:t> </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算法运行时间的上限 </a:t>
            </a:r>
            <a:r>
              <a:rPr lang="en-US" altLang="zh-CN" baseline="0">
                <a:latin typeface="黑体" panose="02010609060101010101" pitchFamily="49" charset="-122"/>
                <a:ea typeface="黑体" panose="02010609060101010101" pitchFamily="49" charset="-122"/>
                <a:sym typeface="Symbol" panose="05050102010706020507"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989"/>
                                        </p:tgtEl>
                                        <p:attrNameLst>
                                          <p:attrName>style.visibility</p:attrName>
                                        </p:attrNameLst>
                                      </p:cBhvr>
                                      <p:to>
                                        <p:strVal val="visible"/>
                                      </p:to>
                                    </p:set>
                                    <p:animEffect transition="in" filter="wipe(left)">
                                      <p:cBhvr>
                                        <p:cTn id="7" dur="500"/>
                                        <p:tgtEl>
                                          <p:spTgt spid="338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90"/>
                                        </p:tgtEl>
                                        <p:attrNameLst>
                                          <p:attrName>style.visibility</p:attrName>
                                        </p:attrNameLst>
                                      </p:cBhvr>
                                      <p:to>
                                        <p:strVal val="visible"/>
                                      </p:to>
                                    </p:set>
                                    <p:animEffect transition="in" filter="wipe(left)">
                                      <p:cBhvr>
                                        <p:cTn id="12" dur="500"/>
                                        <p:tgtEl>
                                          <p:spTgt spid="338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988"/>
                                        </p:tgtEl>
                                        <p:attrNameLst>
                                          <p:attrName>style.visibility</p:attrName>
                                        </p:attrNameLst>
                                      </p:cBhvr>
                                      <p:to>
                                        <p:strVal val="visible"/>
                                      </p:to>
                                    </p:set>
                                    <p:animEffect transition="in" filter="wipe(left)">
                                      <p:cBhvr>
                                        <p:cTn id="17" dur="500"/>
                                        <p:tgtEl>
                                          <p:spTgt spid="338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981"/>
                                        </p:tgtEl>
                                        <p:attrNameLst>
                                          <p:attrName>style.visibility</p:attrName>
                                        </p:attrNameLst>
                                      </p:cBhvr>
                                      <p:to>
                                        <p:strVal val="visible"/>
                                      </p:to>
                                    </p:set>
                                    <p:animEffect transition="in" filter="wipe(left)">
                                      <p:cBhvr>
                                        <p:cTn id="22" dur="500"/>
                                        <p:tgtEl>
                                          <p:spTgt spid="338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982"/>
                                        </p:tgtEl>
                                        <p:attrNameLst>
                                          <p:attrName>style.visibility</p:attrName>
                                        </p:attrNameLst>
                                      </p:cBhvr>
                                      <p:to>
                                        <p:strVal val="visible"/>
                                      </p:to>
                                    </p:set>
                                    <p:animEffect transition="in" filter="wipe(left)">
                                      <p:cBhvr>
                                        <p:cTn id="27" dur="500"/>
                                        <p:tgtEl>
                                          <p:spTgt spid="338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983"/>
                                        </p:tgtEl>
                                        <p:attrNameLst>
                                          <p:attrName>style.visibility</p:attrName>
                                        </p:attrNameLst>
                                      </p:cBhvr>
                                      <p:to>
                                        <p:strVal val="visible"/>
                                      </p:to>
                                    </p:set>
                                    <p:animEffect transition="in" filter="wipe(left)">
                                      <p:cBhvr>
                                        <p:cTn id="32" dur="500"/>
                                        <p:tgtEl>
                                          <p:spTgt spid="338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986"/>
                                        </p:tgtEl>
                                        <p:attrNameLst>
                                          <p:attrName>style.visibility</p:attrName>
                                        </p:attrNameLst>
                                      </p:cBhvr>
                                      <p:to>
                                        <p:strVal val="visible"/>
                                      </p:to>
                                    </p:set>
                                    <p:animEffect transition="in" filter="wipe(left)">
                                      <p:cBhvr>
                                        <p:cTn id="37" dur="500"/>
                                        <p:tgtEl>
                                          <p:spTgt spid="3389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984"/>
                                        </p:tgtEl>
                                        <p:attrNameLst>
                                          <p:attrName>style.visibility</p:attrName>
                                        </p:attrNameLst>
                                      </p:cBhvr>
                                      <p:to>
                                        <p:strVal val="visible"/>
                                      </p:to>
                                    </p:set>
                                    <p:animEffect transition="in" filter="wipe(left)">
                                      <p:cBhvr>
                                        <p:cTn id="42" dur="500"/>
                                        <p:tgtEl>
                                          <p:spTgt spid="3389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985"/>
                                        </p:tgtEl>
                                        <p:attrNameLst>
                                          <p:attrName>style.visibility</p:attrName>
                                        </p:attrNameLst>
                                      </p:cBhvr>
                                      <p:to>
                                        <p:strVal val="visible"/>
                                      </p:to>
                                    </p:set>
                                    <p:animEffect transition="in" filter="wipe(left)">
                                      <p:cBhvr>
                                        <p:cTn id="47" dur="500"/>
                                        <p:tgtEl>
                                          <p:spTgt spid="3389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971"/>
                                        </p:tgtEl>
                                        <p:attrNameLst>
                                          <p:attrName>style.visibility</p:attrName>
                                        </p:attrNameLst>
                                      </p:cBhvr>
                                      <p:to>
                                        <p:strVal val="visible"/>
                                      </p:to>
                                    </p:set>
                                    <p:animEffect transition="in" filter="wipe(left)">
                                      <p:cBhvr>
                                        <p:cTn id="52" dur="500"/>
                                        <p:tgtEl>
                                          <p:spTgt spid="3389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972"/>
                                        </p:tgtEl>
                                        <p:attrNameLst>
                                          <p:attrName>style.visibility</p:attrName>
                                        </p:attrNameLst>
                                      </p:cBhvr>
                                      <p:to>
                                        <p:strVal val="visible"/>
                                      </p:to>
                                    </p:set>
                                    <p:animEffect transition="in" filter="wipe(left)">
                                      <p:cBhvr>
                                        <p:cTn id="57" dur="500"/>
                                        <p:tgtEl>
                                          <p:spTgt spid="3389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8974"/>
                                        </p:tgtEl>
                                        <p:attrNameLst>
                                          <p:attrName>style.visibility</p:attrName>
                                        </p:attrNameLst>
                                      </p:cBhvr>
                                      <p:to>
                                        <p:strVal val="visible"/>
                                      </p:to>
                                    </p:set>
                                    <p:animEffect transition="in" filter="wipe(left)">
                                      <p:cBhvr>
                                        <p:cTn id="62" dur="500"/>
                                        <p:tgtEl>
                                          <p:spTgt spid="3389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973"/>
                                        </p:tgtEl>
                                        <p:attrNameLst>
                                          <p:attrName>style.visibility</p:attrName>
                                        </p:attrNameLst>
                                      </p:cBhvr>
                                      <p:to>
                                        <p:strVal val="visible"/>
                                      </p:to>
                                    </p:set>
                                    <p:animEffect transition="in" filter="wipe(left)">
                                      <p:cBhvr>
                                        <p:cTn id="67" dur="500"/>
                                        <p:tgtEl>
                                          <p:spTgt spid="33897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8977"/>
                                        </p:tgtEl>
                                        <p:attrNameLst>
                                          <p:attrName>style.visibility</p:attrName>
                                        </p:attrNameLst>
                                      </p:cBhvr>
                                      <p:to>
                                        <p:strVal val="visible"/>
                                      </p:to>
                                    </p:set>
                                    <p:animEffect transition="in" filter="wipe(left)">
                                      <p:cBhvr>
                                        <p:cTn id="72" dur="500"/>
                                        <p:tgtEl>
                                          <p:spTgt spid="33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71" grpId="0" autoUpdateAnimBg="0"/>
      <p:bldP spid="338972" grpId="0" autoUpdateAnimBg="0"/>
      <p:bldP spid="338973" grpId="0" autoUpdateAnimBg="0"/>
      <p:bldP spid="338974" grpId="0" autoUpdateAnimBg="0"/>
      <p:bldP spid="338977" grpId="0" autoUpdateAnimBg="0"/>
      <p:bldP spid="338981" grpId="0" autoUpdateAnimBg="0"/>
      <p:bldP spid="338982" grpId="0" autoUpdateAnimBg="0"/>
      <p:bldP spid="338983" grpId="0" autoUpdateAnimBg="0"/>
      <p:bldP spid="338984" grpId="0" autoUpdateAnimBg="0"/>
      <p:bldP spid="338985" grpId="0" autoUpdateAnimBg="0"/>
      <p:bldP spid="338986" grpId="0" autoUpdateAnimBg="0"/>
      <p:bldP spid="338988" grpId="0" animBg="1" autoUpdateAnimBg="0"/>
      <p:bldP spid="338989" grpId="0" autoUpdateAnimBg="0"/>
      <p:bldP spid="3389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39" descr="RE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14"/>
          <p:cNvSpPr txBox="1">
            <a:spLocks noChangeArrowheads="1"/>
          </p:cNvSpPr>
          <p:nvPr/>
        </p:nvSpPr>
        <p:spPr bwMode="auto">
          <a:xfrm>
            <a:off x="2973388" y="152400"/>
            <a:ext cx="18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endParaRPr lang="zh-CN" altLang="zh-CN" sz="1800" baseline="0">
              <a:solidFill>
                <a:srgbClr val="0000CC"/>
              </a:solidFill>
              <a:latin typeface="幼圆" panose="02010509060101010101" pitchFamily="49" charset="-122"/>
              <a:ea typeface="幼圆" panose="02010509060101010101" pitchFamily="49" charset="-122"/>
            </a:endParaRPr>
          </a:p>
        </p:txBody>
      </p:sp>
      <p:sp>
        <p:nvSpPr>
          <p:cNvPr id="14340" name="Text Box 26">
            <a:hlinkClick r:id="rId3" action="ppaction://hlinksldjump"/>
          </p:cNvPr>
          <p:cNvSpPr txBox="1">
            <a:spLocks noChangeArrowheads="1"/>
          </p:cNvSpPr>
          <p:nvPr/>
        </p:nvSpPr>
        <p:spPr bwMode="auto">
          <a:xfrm>
            <a:off x="3200400" y="1066800"/>
            <a:ext cx="3733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第一章  算法概述</a:t>
            </a:r>
            <a:endParaRPr lang="zh-CN" altLang="en-US" sz="2800" baseline="0">
              <a:latin typeface="楷体_GB2312" pitchFamily="49" charset="-122"/>
              <a:ea typeface="楷体_GB2312" pitchFamily="49" charset="-122"/>
            </a:endParaRPr>
          </a:p>
        </p:txBody>
      </p:sp>
      <p:pic>
        <p:nvPicPr>
          <p:cNvPr id="14341" name="Picture 8"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138" y="6248400"/>
            <a:ext cx="78914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2"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138" y="533400"/>
            <a:ext cx="78914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77">
            <a:hlinkClick r:id="rId5" action="ppaction://hlinksldjump"/>
          </p:cNvPr>
          <p:cNvSpPr txBox="1">
            <a:spLocks noChangeArrowheads="1"/>
          </p:cNvSpPr>
          <p:nvPr/>
        </p:nvSpPr>
        <p:spPr bwMode="auto">
          <a:xfrm>
            <a:off x="3200400" y="16764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第二章  递归与分治策略</a:t>
            </a:r>
            <a:endParaRPr lang="zh-CN" altLang="en-US" sz="2800" baseline="0">
              <a:latin typeface="楷体_GB2312" pitchFamily="49" charset="-122"/>
              <a:ea typeface="楷体_GB2312" pitchFamily="49" charset="-122"/>
            </a:endParaRPr>
          </a:p>
        </p:txBody>
      </p:sp>
      <p:sp>
        <p:nvSpPr>
          <p:cNvPr id="14344" name="Text Box 78">
            <a:hlinkClick r:id="rId5" action="ppaction://hlinksldjump"/>
          </p:cNvPr>
          <p:cNvSpPr txBox="1">
            <a:spLocks noChangeArrowheads="1"/>
          </p:cNvSpPr>
          <p:nvPr/>
        </p:nvSpPr>
        <p:spPr bwMode="auto">
          <a:xfrm>
            <a:off x="3200400" y="22860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第三章  动态规划</a:t>
            </a:r>
            <a:endParaRPr lang="zh-CN" altLang="en-US" sz="2800" baseline="0">
              <a:latin typeface="楷体_GB2312" pitchFamily="49" charset="-122"/>
              <a:ea typeface="楷体_GB2312" pitchFamily="49" charset="-122"/>
            </a:endParaRPr>
          </a:p>
        </p:txBody>
      </p:sp>
      <p:sp>
        <p:nvSpPr>
          <p:cNvPr id="14345" name="Text Box 79">
            <a:hlinkClick r:id="rId5" action="ppaction://hlinksldjump"/>
          </p:cNvPr>
          <p:cNvSpPr txBox="1">
            <a:spLocks noChangeArrowheads="1"/>
          </p:cNvSpPr>
          <p:nvPr/>
        </p:nvSpPr>
        <p:spPr bwMode="auto">
          <a:xfrm>
            <a:off x="3200400" y="28956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第四章  贪心算法</a:t>
            </a:r>
            <a:endParaRPr lang="zh-CN" altLang="en-US" sz="2800" baseline="0">
              <a:latin typeface="楷体_GB2312" pitchFamily="49" charset="-122"/>
              <a:ea typeface="楷体_GB2312" pitchFamily="49" charset="-122"/>
            </a:endParaRPr>
          </a:p>
        </p:txBody>
      </p:sp>
      <p:sp>
        <p:nvSpPr>
          <p:cNvPr id="14346" name="Text Box 80">
            <a:hlinkClick r:id="rId5" action="ppaction://hlinksldjump"/>
          </p:cNvPr>
          <p:cNvSpPr txBox="1">
            <a:spLocks noChangeArrowheads="1"/>
          </p:cNvSpPr>
          <p:nvPr/>
        </p:nvSpPr>
        <p:spPr bwMode="auto">
          <a:xfrm>
            <a:off x="3200400" y="35052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第五章  回朔法</a:t>
            </a:r>
            <a:endParaRPr lang="zh-CN" altLang="en-US" sz="2800" baseline="0">
              <a:latin typeface="楷体_GB2312" pitchFamily="49" charset="-122"/>
              <a:ea typeface="楷体_GB2312" pitchFamily="49" charset="-122"/>
            </a:endParaRPr>
          </a:p>
        </p:txBody>
      </p:sp>
      <p:sp>
        <p:nvSpPr>
          <p:cNvPr id="14347" name="Text Box 81">
            <a:hlinkClick r:id="rId5" action="ppaction://hlinksldjump"/>
          </p:cNvPr>
          <p:cNvSpPr txBox="1">
            <a:spLocks noChangeArrowheads="1"/>
          </p:cNvSpPr>
          <p:nvPr/>
        </p:nvSpPr>
        <p:spPr bwMode="auto">
          <a:xfrm>
            <a:off x="3200400" y="41148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第六章  分支限界法</a:t>
            </a:r>
            <a:endParaRPr lang="zh-CN" altLang="en-US" sz="2800" baseline="0">
              <a:latin typeface="楷体_GB2312" pitchFamily="49" charset="-122"/>
              <a:ea typeface="楷体_GB2312" pitchFamily="49" charset="-122"/>
            </a:endParaRPr>
          </a:p>
        </p:txBody>
      </p:sp>
      <p:sp>
        <p:nvSpPr>
          <p:cNvPr id="14348" name="Text Box 82">
            <a:hlinkClick r:id="rId5" action="ppaction://hlinksldjump"/>
          </p:cNvPr>
          <p:cNvSpPr txBox="1">
            <a:spLocks noChangeArrowheads="1"/>
          </p:cNvSpPr>
          <p:nvPr/>
        </p:nvSpPr>
        <p:spPr bwMode="auto">
          <a:xfrm>
            <a:off x="2994025" y="4724400"/>
            <a:ext cx="5465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en-US" altLang="zh-CN" sz="3200" b="1" baseline="0" dirty="0">
                <a:solidFill>
                  <a:srgbClr val="FF0000"/>
                </a:solidFill>
                <a:latin typeface="楷体_GB2312" pitchFamily="49" charset="-122"/>
                <a:ea typeface="楷体_GB2312" pitchFamily="49" charset="-122"/>
              </a:rPr>
              <a:t>*</a:t>
            </a:r>
            <a:r>
              <a:rPr lang="zh-CN" altLang="en-US" sz="3200" b="1" baseline="0" dirty="0">
                <a:latin typeface="楷体_GB2312" pitchFamily="49" charset="-122"/>
                <a:ea typeface="楷体_GB2312" pitchFamily="49" charset="-122"/>
              </a:rPr>
              <a:t>第七章  概率算法</a:t>
            </a:r>
            <a:endParaRPr lang="zh-CN" altLang="en-US" sz="2800" baseline="0" dirty="0">
              <a:latin typeface="楷体_GB2312" pitchFamily="49" charset="-122"/>
              <a:ea typeface="楷体_GB2312" pitchFamily="49" charset="-122"/>
            </a:endParaRPr>
          </a:p>
        </p:txBody>
      </p:sp>
      <p:sp>
        <p:nvSpPr>
          <p:cNvPr id="14349" name="Rectangle 84"/>
          <p:cNvSpPr>
            <a:spLocks noChangeArrowheads="1"/>
          </p:cNvSpPr>
          <p:nvPr/>
        </p:nvSpPr>
        <p:spPr bwMode="auto">
          <a:xfrm>
            <a:off x="762000" y="0"/>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dirty="0">
                <a:solidFill>
                  <a:srgbClr val="660033"/>
                </a:solidFill>
                <a:latin typeface="幼圆" panose="02010509060101010101" pitchFamily="49" charset="-122"/>
                <a:ea typeface="幼圆" panose="02010509060101010101" pitchFamily="49" charset="-122"/>
              </a:rPr>
              <a:t>算法设计与分析 </a:t>
            </a:r>
            <a:r>
              <a:rPr lang="en-US" altLang="zh-CN" sz="1800" b="1" baseline="0" dirty="0">
                <a:solidFill>
                  <a:srgbClr val="660033"/>
                </a:solidFill>
                <a:latin typeface="幼圆" panose="02010509060101010101" pitchFamily="49" charset="-122"/>
                <a:ea typeface="幼圆" panose="02010509060101010101" pitchFamily="49" charset="-122"/>
              </a:rPr>
              <a:t>&gt;</a:t>
            </a:r>
            <a:r>
              <a:rPr lang="zh-CN" altLang="en-US" sz="1800" b="1" baseline="0" dirty="0">
                <a:solidFill>
                  <a:schemeClr val="tx2"/>
                </a:solidFill>
                <a:latin typeface="幼圆" panose="02010509060101010101" pitchFamily="49" charset="-122"/>
                <a:ea typeface="幼圆" panose="02010509060101010101" pitchFamily="49" charset="-122"/>
              </a:rPr>
              <a:t>目录</a:t>
            </a:r>
            <a:endParaRPr lang="zh-CN" altLang="en-US" sz="1800" b="1" baseline="0" dirty="0">
              <a:solidFill>
                <a:schemeClr val="tx2"/>
              </a:solidFill>
              <a:latin typeface="楷体_GB2312" pitchFamily="49" charset="-122"/>
              <a:ea typeface="楷体_GB2312" pitchFamily="49" charset="-122"/>
            </a:endParaRP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灯片编号占位符 3"/>
          <p:cNvSpPr>
            <a:spLocks noGrp="1"/>
          </p:cNvSpPr>
          <p:nvPr>
            <p:ph type="sldNum" sz="quarter" idx="12"/>
          </p:nvPr>
        </p:nvSpPr>
        <p:spPr>
          <a:xfrm>
            <a:off x="7124700" y="6497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EE740B01-E14E-44D5-820C-B1545953DADD}" type="slidenum">
              <a:rPr lang="en-US" altLang="zh-CN" sz="1400" baseline="0"/>
              <a:pPr/>
              <a:t>20</a:t>
            </a:fld>
            <a:endParaRPr lang="en-US" altLang="zh-CN" sz="1400" baseline="0"/>
          </a:p>
        </p:txBody>
      </p:sp>
      <p:sp>
        <p:nvSpPr>
          <p:cNvPr id="4103"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39981" name="Line 13"/>
          <p:cNvSpPr>
            <a:spLocks noChangeShapeType="1"/>
          </p:cNvSpPr>
          <p:nvPr/>
        </p:nvSpPr>
        <p:spPr bwMode="auto">
          <a:xfrm>
            <a:off x="1371600" y="3505200"/>
            <a:ext cx="6705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9982" name="Line 14"/>
          <p:cNvSpPr>
            <a:spLocks noChangeShapeType="1"/>
          </p:cNvSpPr>
          <p:nvPr/>
        </p:nvSpPr>
        <p:spPr bwMode="auto">
          <a:xfrm>
            <a:off x="1371600" y="4648200"/>
            <a:ext cx="6705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9983" name="Rectangle 15"/>
          <p:cNvSpPr>
            <a:spLocks noChangeArrowheads="1"/>
          </p:cNvSpPr>
          <p:nvPr/>
        </p:nvSpPr>
        <p:spPr bwMode="auto">
          <a:xfrm>
            <a:off x="684213" y="3068638"/>
            <a:ext cx="81613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latin typeface="楷体_GB2312" pitchFamily="49" charset="-122"/>
                <a:ea typeface="楷体_GB2312" pitchFamily="49" charset="-122"/>
              </a:rPr>
              <a:t>例如  估计如下二重循环算法在最坏情况下时间复杂性</a:t>
            </a:r>
            <a:r>
              <a:rPr lang="en-US" altLang="zh-CN" b="1" baseline="0">
                <a:latin typeface="Century Schoolbook" panose="02040604050505020304" pitchFamily="18" charset="0"/>
                <a:ea typeface="楷体_GB2312" pitchFamily="49" charset="-122"/>
              </a:rPr>
              <a:t>T(n)</a:t>
            </a:r>
            <a:r>
              <a:rPr lang="zh-CN" altLang="en-US" b="1" baseline="0">
                <a:latin typeface="楷体_GB2312" pitchFamily="49" charset="-122"/>
                <a:ea typeface="楷体_GB2312" pitchFamily="49" charset="-122"/>
              </a:rPr>
              <a:t>的阶</a:t>
            </a:r>
            <a:r>
              <a:rPr lang="en-US" altLang="zh-CN" b="1" baseline="0">
                <a:latin typeface="楷体_GB2312" pitchFamily="49" charset="-122"/>
                <a:ea typeface="楷体_GB2312" pitchFamily="49" charset="-122"/>
              </a:rPr>
              <a:t>.</a:t>
            </a:r>
            <a:endParaRPr lang="en-US" altLang="zh-CN" sz="2000" baseline="0">
              <a:ea typeface="黑体" panose="02010609060101010101" pitchFamily="49" charset="-122"/>
            </a:endParaRPr>
          </a:p>
        </p:txBody>
      </p:sp>
      <p:sp>
        <p:nvSpPr>
          <p:cNvPr id="339985" name="Text Box 17"/>
          <p:cNvSpPr txBox="1">
            <a:spLocks noChangeArrowheads="1"/>
          </p:cNvSpPr>
          <p:nvPr/>
        </p:nvSpPr>
        <p:spPr bwMode="auto">
          <a:xfrm>
            <a:off x="1447800" y="4648200"/>
            <a:ext cx="632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b="1" baseline="0">
                <a:latin typeface="楷体_GB2312" pitchFamily="49" charset="-122"/>
                <a:ea typeface="楷体_GB2312" pitchFamily="49" charset="-122"/>
              </a:rPr>
              <a:t>分析</a:t>
            </a:r>
            <a:r>
              <a:rPr lang="en-US" altLang="zh-CN" b="1" baseline="0">
                <a:latin typeface="楷体_GB2312" pitchFamily="49" charset="-122"/>
                <a:ea typeface="楷体_GB2312" pitchFamily="49" charset="-122"/>
              </a:rPr>
              <a:t>:</a:t>
            </a:r>
            <a:r>
              <a:rPr lang="zh-CN" altLang="en-US" b="1" baseline="0">
                <a:latin typeface="楷体_GB2312" pitchFamily="49" charset="-122"/>
                <a:ea typeface="楷体_GB2312" pitchFamily="49" charset="-122"/>
              </a:rPr>
              <a:t>内循环体只需</a:t>
            </a:r>
            <a:r>
              <a:rPr lang="en-US" altLang="zh-CN" b="1" baseline="0">
                <a:latin typeface="Century Schoolbook" panose="02040604050505020304" pitchFamily="18" charset="0"/>
                <a:ea typeface="楷体_GB2312" pitchFamily="49" charset="-122"/>
              </a:rPr>
              <a:t>O</a:t>
            </a:r>
            <a:r>
              <a:rPr lang="en-US" altLang="zh-CN" b="1" baseline="0">
                <a:latin typeface="楷体_GB2312" pitchFamily="49" charset="-122"/>
                <a:ea typeface="楷体_GB2312" pitchFamily="49" charset="-122"/>
              </a:rPr>
              <a:t>(1)</a:t>
            </a:r>
            <a:r>
              <a:rPr lang="zh-CN" altLang="en-US" b="1" baseline="0">
                <a:latin typeface="楷体_GB2312" pitchFamily="49" charset="-122"/>
                <a:ea typeface="楷体_GB2312" pitchFamily="49" charset="-122"/>
              </a:rPr>
              <a:t>时间</a:t>
            </a:r>
            <a:r>
              <a:rPr lang="en-US" altLang="zh-CN" b="1" baseline="0">
                <a:latin typeface="楷体_GB2312" pitchFamily="49" charset="-122"/>
                <a:ea typeface="楷体_GB2312" pitchFamily="49" charset="-122"/>
              </a:rPr>
              <a:t>,</a:t>
            </a:r>
            <a:r>
              <a:rPr lang="zh-CN" altLang="en-US" b="1" baseline="0">
                <a:latin typeface="楷体_GB2312" pitchFamily="49" charset="-122"/>
                <a:ea typeface="楷体_GB2312" pitchFamily="49" charset="-122"/>
              </a:rPr>
              <a:t>故</a:t>
            </a:r>
            <a:endParaRPr lang="zh-CN" altLang="en-US" b="1" baseline="0"/>
          </a:p>
        </p:txBody>
      </p:sp>
      <p:sp>
        <p:nvSpPr>
          <p:cNvPr id="339986" name="Text Box 18"/>
          <p:cNvSpPr txBox="1">
            <a:spLocks noChangeArrowheads="1"/>
          </p:cNvSpPr>
          <p:nvPr/>
        </p:nvSpPr>
        <p:spPr bwMode="auto">
          <a:xfrm>
            <a:off x="1676400" y="3429000"/>
            <a:ext cx="6999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400" baseline="0">
                <a:latin typeface="Century Schoolbook" panose="02040604050505020304" pitchFamily="18" charset="0"/>
                <a:ea typeface="黑体" panose="02010609060101010101" pitchFamily="49" charset="-122"/>
              </a:rPr>
              <a:t>for i:= 1 to n do</a:t>
            </a:r>
          </a:p>
          <a:p>
            <a:pPr algn="just" fontAlgn="base">
              <a:lnSpc>
                <a:spcPct val="100000"/>
              </a:lnSpc>
            </a:pPr>
            <a:r>
              <a:rPr lang="en-US" altLang="zh-CN" sz="2400" baseline="0">
                <a:latin typeface="Century Schoolbook" panose="02040604050505020304" pitchFamily="18" charset="0"/>
                <a:ea typeface="黑体" panose="02010609060101010101" pitchFamily="49" charset="-122"/>
              </a:rPr>
              <a:t>      for j:=1 to i do</a:t>
            </a:r>
          </a:p>
          <a:p>
            <a:pPr algn="just" fontAlgn="base">
              <a:lnSpc>
                <a:spcPct val="100000"/>
              </a:lnSpc>
            </a:pPr>
            <a:r>
              <a:rPr lang="en-US" altLang="zh-CN" sz="2400" baseline="0">
                <a:latin typeface="Century Schoolbook" panose="02040604050505020304" pitchFamily="18" charset="0"/>
                <a:ea typeface="黑体" panose="02010609060101010101" pitchFamily="49" charset="-122"/>
              </a:rPr>
              <a:t>       {s1,s2,s3,s4} ; //</a:t>
            </a:r>
            <a:r>
              <a:rPr lang="en-US" altLang="zh-CN" sz="2400" baseline="0">
                <a:solidFill>
                  <a:schemeClr val="accent2"/>
                </a:solidFill>
                <a:latin typeface="Century Schoolbook" panose="02040604050505020304" pitchFamily="18" charset="0"/>
                <a:ea typeface="黑体" panose="02010609060101010101" pitchFamily="49" charset="-122"/>
              </a:rPr>
              <a:t>s1,s2,s3,s4</a:t>
            </a:r>
            <a:r>
              <a:rPr lang="zh-CN" altLang="en-US" sz="2400" baseline="0">
                <a:solidFill>
                  <a:schemeClr val="accent2"/>
                </a:solidFill>
                <a:latin typeface="楷体_GB2312" pitchFamily="49" charset="-122"/>
                <a:ea typeface="楷体_GB2312" pitchFamily="49" charset="-122"/>
              </a:rPr>
              <a:t>为单一赋值语句</a:t>
            </a:r>
            <a:endParaRPr lang="zh-CN" altLang="en-US" sz="2400" baseline="0">
              <a:latin typeface="楷体_GB2312" pitchFamily="49" charset="-122"/>
              <a:ea typeface="楷体_GB2312" pitchFamily="49" charset="-122"/>
            </a:endParaRPr>
          </a:p>
        </p:txBody>
      </p:sp>
      <p:graphicFrame>
        <p:nvGraphicFramePr>
          <p:cNvPr id="339987" name="Object 19"/>
          <p:cNvGraphicFramePr>
            <a:graphicFrameLocks noChangeAspect="1"/>
          </p:cNvGraphicFramePr>
          <p:nvPr/>
        </p:nvGraphicFramePr>
        <p:xfrm>
          <a:off x="3154363" y="5018088"/>
          <a:ext cx="854075" cy="779462"/>
        </p:xfrm>
        <a:graphic>
          <a:graphicData uri="http://schemas.openxmlformats.org/presentationml/2006/ole">
            <mc:AlternateContent xmlns:mc="http://schemas.openxmlformats.org/markup-compatibility/2006">
              <mc:Choice xmlns:v="urn:schemas-microsoft-com:vml" Requires="v">
                <p:oleObj spid="_x0000_s4274" name="公式" r:id="rId3" imgW="444114" imgH="406048" progId="">
                  <p:embed/>
                </p:oleObj>
              </mc:Choice>
              <mc:Fallback>
                <p:oleObj name="公式" r:id="rId3" imgW="444114" imgH="406048"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363" y="5018088"/>
                        <a:ext cx="854075"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88" name="Object 20"/>
          <p:cNvGraphicFramePr>
            <a:graphicFrameLocks noChangeAspect="1"/>
          </p:cNvGraphicFramePr>
          <p:nvPr/>
        </p:nvGraphicFramePr>
        <p:xfrm>
          <a:off x="3995738" y="4984750"/>
          <a:ext cx="1811337" cy="846138"/>
        </p:xfrm>
        <a:graphic>
          <a:graphicData uri="http://schemas.openxmlformats.org/presentationml/2006/ole">
            <mc:AlternateContent xmlns:mc="http://schemas.openxmlformats.org/markup-compatibility/2006">
              <mc:Choice xmlns:v="urn:schemas-microsoft-com:vml" Requires="v">
                <p:oleObj spid="_x0000_s4275" name="公式" r:id="rId5" imgW="875920" imgH="406224" progId="">
                  <p:embed/>
                </p:oleObj>
              </mc:Choice>
              <mc:Fallback>
                <p:oleObj name="公式" r:id="rId5" imgW="875920" imgH="406224" progId="">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984750"/>
                        <a:ext cx="1811337"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89" name="Rectangle 21"/>
          <p:cNvSpPr>
            <a:spLocks noChangeArrowheads="1"/>
          </p:cNvSpPr>
          <p:nvPr/>
        </p:nvSpPr>
        <p:spPr bwMode="auto">
          <a:xfrm>
            <a:off x="1503363" y="5910263"/>
            <a:ext cx="1600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b="1" baseline="0">
                <a:ea typeface="楷体_GB2312" pitchFamily="49" charset="-122"/>
              </a:rPr>
              <a:t>外循环共需</a:t>
            </a:r>
            <a:endParaRPr lang="zh-CN" altLang="en-US" sz="2000" b="1" baseline="0"/>
          </a:p>
        </p:txBody>
      </p:sp>
      <p:graphicFrame>
        <p:nvGraphicFramePr>
          <p:cNvPr id="339990" name="Object 22"/>
          <p:cNvGraphicFramePr>
            <a:graphicFrameLocks noChangeAspect="1"/>
          </p:cNvGraphicFramePr>
          <p:nvPr/>
        </p:nvGraphicFramePr>
        <p:xfrm>
          <a:off x="3081338" y="5794375"/>
          <a:ext cx="3790950" cy="685800"/>
        </p:xfrm>
        <a:graphic>
          <a:graphicData uri="http://schemas.openxmlformats.org/presentationml/2006/ole">
            <mc:AlternateContent xmlns:mc="http://schemas.openxmlformats.org/markup-compatibility/2006">
              <mc:Choice xmlns:v="urn:schemas-microsoft-com:vml" Requires="v">
                <p:oleObj spid="_x0000_s4276" name="公式" r:id="rId7" imgW="2197100" imgH="393700" progId="">
                  <p:embed/>
                </p:oleObj>
              </mc:Choice>
              <mc:Fallback>
                <p:oleObj name="公式" r:id="rId7" imgW="2197100" imgH="393700" progId="">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338" y="5794375"/>
                        <a:ext cx="37909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91" name="Rectangle 23"/>
          <p:cNvSpPr>
            <a:spLocks noChangeArrowheads="1"/>
          </p:cNvSpPr>
          <p:nvPr/>
        </p:nvSpPr>
        <p:spPr bwMode="auto">
          <a:xfrm>
            <a:off x="1676400" y="609600"/>
            <a:ext cx="6205538" cy="2427288"/>
          </a:xfrm>
          <a:prstGeom prst="rect">
            <a:avLst/>
          </a:prstGeom>
          <a:solidFill>
            <a:srgbClr val="FFFFCC">
              <a:alpha val="50195"/>
            </a:srgbClr>
          </a:solidFill>
          <a:ln w="38100">
            <a:solidFill>
              <a:srgbClr val="660033"/>
            </a:solidFill>
            <a:miter lim="800000"/>
            <a:headEnd/>
            <a:tailEnd/>
          </a:ln>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5000"/>
              </a:spcBef>
            </a:pPr>
            <a:r>
              <a:rPr lang="en-US" altLang="zh-CN" baseline="0">
                <a:latin typeface="Century Schoolbook" panose="02040604050505020304" pitchFamily="18" charset="0"/>
              </a:rPr>
              <a:t>  </a:t>
            </a:r>
            <a:r>
              <a:rPr lang="en-US" altLang="zh-CN" b="1" baseline="0">
                <a:solidFill>
                  <a:srgbClr val="990000"/>
                </a:solidFill>
                <a:latin typeface="Century Schoolbook" panose="02040604050505020304" pitchFamily="18" charset="0"/>
              </a:rPr>
              <a:t>1. O(f)+O(g)=O(max(f,g))</a:t>
            </a:r>
          </a:p>
          <a:p>
            <a:pPr fontAlgn="base">
              <a:lnSpc>
                <a:spcPct val="110000"/>
              </a:lnSpc>
              <a:spcBef>
                <a:spcPct val="5000"/>
              </a:spcBef>
            </a:pPr>
            <a:r>
              <a:rPr lang="en-US" altLang="zh-CN" b="1" baseline="0">
                <a:solidFill>
                  <a:srgbClr val="990000"/>
                </a:solidFill>
                <a:latin typeface="Century Schoolbook" panose="02040604050505020304" pitchFamily="18" charset="0"/>
              </a:rPr>
              <a:t>  2. O(f)+O(g)=O(f+g)</a:t>
            </a:r>
          </a:p>
          <a:p>
            <a:pPr fontAlgn="base">
              <a:lnSpc>
                <a:spcPct val="110000"/>
              </a:lnSpc>
              <a:spcBef>
                <a:spcPct val="5000"/>
              </a:spcBef>
            </a:pPr>
            <a:r>
              <a:rPr lang="en-US" altLang="zh-CN" b="1" baseline="0">
                <a:solidFill>
                  <a:srgbClr val="990000"/>
                </a:solidFill>
                <a:latin typeface="Century Schoolbook" panose="02040604050505020304" pitchFamily="18" charset="0"/>
              </a:rPr>
              <a:t>  3. O(f)·O(g)=O(f·g)</a:t>
            </a:r>
          </a:p>
          <a:p>
            <a:pPr fontAlgn="base">
              <a:lnSpc>
                <a:spcPct val="110000"/>
              </a:lnSpc>
              <a:spcBef>
                <a:spcPct val="5000"/>
              </a:spcBef>
            </a:pPr>
            <a:r>
              <a:rPr lang="en-US" altLang="zh-CN" b="1" baseline="0">
                <a:solidFill>
                  <a:srgbClr val="990000"/>
                </a:solidFill>
                <a:latin typeface="Century Schoolbook" panose="02040604050505020304" pitchFamily="18" charset="0"/>
              </a:rPr>
              <a:t>  4. </a:t>
            </a:r>
            <a:r>
              <a:rPr lang="en-US" altLang="en-US" b="1" baseline="0">
                <a:solidFill>
                  <a:srgbClr val="990000"/>
                </a:solidFill>
                <a:latin typeface="Century Schoolbook" panose="02040604050505020304" pitchFamily="18" charset="0"/>
              </a:rPr>
              <a:t>如果 </a:t>
            </a:r>
            <a:r>
              <a:rPr lang="en-US" altLang="zh-CN" b="1" baseline="0">
                <a:solidFill>
                  <a:srgbClr val="990000"/>
                </a:solidFill>
                <a:latin typeface="Century Schoolbook" panose="02040604050505020304" pitchFamily="18" charset="0"/>
              </a:rPr>
              <a:t>g(n)=O(f(n)),</a:t>
            </a:r>
            <a:r>
              <a:rPr lang="en-US" altLang="en-US" b="1" baseline="0">
                <a:solidFill>
                  <a:srgbClr val="990000"/>
                </a:solidFill>
                <a:latin typeface="Century Schoolbook" panose="02040604050505020304" pitchFamily="18" charset="0"/>
              </a:rPr>
              <a:t>则 </a:t>
            </a:r>
            <a:r>
              <a:rPr lang="en-US" altLang="zh-CN" b="1" baseline="0">
                <a:solidFill>
                  <a:srgbClr val="990000"/>
                </a:solidFill>
                <a:latin typeface="Century Schoolbook" panose="02040604050505020304" pitchFamily="18" charset="0"/>
              </a:rPr>
              <a:t>O(f)+O(g)=O(f)        </a:t>
            </a:r>
          </a:p>
          <a:p>
            <a:pPr fontAlgn="base">
              <a:lnSpc>
                <a:spcPct val="110000"/>
              </a:lnSpc>
              <a:spcBef>
                <a:spcPct val="5000"/>
              </a:spcBef>
            </a:pPr>
            <a:r>
              <a:rPr lang="en-US" altLang="zh-CN" b="1" baseline="0">
                <a:solidFill>
                  <a:srgbClr val="990000"/>
                </a:solidFill>
                <a:latin typeface="Century Schoolbook" panose="02040604050505020304" pitchFamily="18" charset="0"/>
              </a:rPr>
              <a:t>  5. f=O(f)</a:t>
            </a:r>
          </a:p>
          <a:p>
            <a:pPr fontAlgn="base">
              <a:lnSpc>
                <a:spcPct val="110000"/>
              </a:lnSpc>
              <a:spcBef>
                <a:spcPct val="5000"/>
              </a:spcBef>
            </a:pPr>
            <a:r>
              <a:rPr lang="en-US" altLang="zh-CN" b="1" baseline="0">
                <a:solidFill>
                  <a:srgbClr val="990000"/>
                </a:solidFill>
                <a:latin typeface="Century Schoolbook" panose="02040604050505020304" pitchFamily="18" charset="0"/>
              </a:rPr>
              <a:t>  6. O(cf(n))=O(f(n))</a:t>
            </a:r>
            <a:endParaRPr lang="en-US" altLang="zh-CN" baseline="0">
              <a:solidFill>
                <a:srgbClr val="990000"/>
              </a:solidFill>
              <a:latin typeface="Century Schoolbook" panose="02040604050505020304" pitchFamily="18" charset="0"/>
            </a:endParaRPr>
          </a:p>
        </p:txBody>
      </p:sp>
      <p:sp>
        <p:nvSpPr>
          <p:cNvPr id="339992" name="Rectangle 24"/>
          <p:cNvSpPr>
            <a:spLocks noChangeArrowheads="1"/>
          </p:cNvSpPr>
          <p:nvPr/>
        </p:nvSpPr>
        <p:spPr bwMode="auto">
          <a:xfrm>
            <a:off x="1219200" y="609600"/>
            <a:ext cx="469900" cy="2425700"/>
          </a:xfrm>
          <a:prstGeom prst="rect">
            <a:avLst/>
          </a:prstGeom>
          <a:solidFill>
            <a:srgbClr val="FFFFCC">
              <a:alpha val="50195"/>
            </a:srgbClr>
          </a:solidFill>
          <a:ln w="38100">
            <a:solidFill>
              <a:srgbClr val="660033"/>
            </a:solidFill>
            <a:miter lim="800000"/>
            <a:headEnd/>
            <a:tailEnd/>
          </a:ln>
        </p:spPr>
        <p:txBody>
          <a:bodyPr wrap="none" lIns="90000" tIns="46800" rIns="90000" bIns="46800"/>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
              </a:spcBef>
              <a:spcAft>
                <a:spcPct val="5000"/>
              </a:spcAft>
            </a:pPr>
            <a:endParaRPr lang="en-US" altLang="en-US" sz="800" baseline="0">
              <a:latin typeface="Century Schoolbook" panose="02040604050505020304" pitchFamily="18" charset="0"/>
            </a:endParaRPr>
          </a:p>
          <a:p>
            <a:pPr eaLnBrk="1" hangingPunct="1">
              <a:lnSpc>
                <a:spcPct val="120000"/>
              </a:lnSpc>
              <a:spcBef>
                <a:spcPct val="15000"/>
              </a:spcBef>
              <a:spcAft>
                <a:spcPct val="5000"/>
              </a:spcAft>
            </a:pPr>
            <a:r>
              <a:rPr lang="en-US" altLang="en-US" baseline="0">
                <a:latin typeface="Century Schoolbook" panose="02040604050505020304" pitchFamily="18" charset="0"/>
                <a:ea typeface="黑体" panose="02010609060101010101" pitchFamily="49" charset="-122"/>
              </a:rPr>
              <a:t>运</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算</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法</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则</a:t>
            </a:r>
            <a:endParaRPr lang="en-US" altLang="en-US" baseline="0">
              <a:latin typeface="Century Schoolbook" panose="02040604050505020304" pitchFamily="18" charset="0"/>
            </a:endParaRPr>
          </a:p>
          <a:p>
            <a:pPr eaLnBrk="1" hangingPunct="1">
              <a:lnSpc>
                <a:spcPct val="120000"/>
              </a:lnSpc>
              <a:spcBef>
                <a:spcPct val="5000"/>
              </a:spcBef>
              <a:spcAft>
                <a:spcPct val="5000"/>
              </a:spcAft>
            </a:pPr>
            <a:endParaRPr lang="en-US" altLang="zh-CN" baseline="0">
              <a:latin typeface="Century Schoolbook" panose="02040604050505020304" pitchFamily="18" charset="0"/>
            </a:endParaRPr>
          </a:p>
        </p:txBody>
      </p:sp>
      <p:sp>
        <p:nvSpPr>
          <p:cNvPr id="339993" name="Rectangle 25"/>
          <p:cNvSpPr>
            <a:spLocks noChangeArrowheads="1"/>
          </p:cNvSpPr>
          <p:nvPr/>
        </p:nvSpPr>
        <p:spPr bwMode="auto">
          <a:xfrm>
            <a:off x="1454150" y="5127625"/>
            <a:ext cx="16652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latin typeface="楷体_GB2312" pitchFamily="49" charset="-122"/>
                <a:ea typeface="楷体_GB2312" pitchFamily="49" charset="-122"/>
              </a:rPr>
              <a:t>内循环共需</a:t>
            </a:r>
            <a:r>
              <a:rPr lang="zh-CN" altLang="en-US" sz="2000" b="1" baseline="0"/>
              <a:t>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9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999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39983"/>
                                        </p:tgtEl>
                                        <p:attrNameLst>
                                          <p:attrName>style.visibility</p:attrName>
                                        </p:attrNameLst>
                                      </p:cBhvr>
                                      <p:to>
                                        <p:strVal val="visible"/>
                                      </p:to>
                                    </p:set>
                                    <p:animEffect transition="in" filter="wipe(left)">
                                      <p:cBhvr>
                                        <p:cTn id="14" dur="500"/>
                                        <p:tgtEl>
                                          <p:spTgt spid="3399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39981"/>
                                        </p:tgtEl>
                                        <p:attrNameLst>
                                          <p:attrName>style.visibility</p:attrName>
                                        </p:attrNameLst>
                                      </p:cBhvr>
                                      <p:to>
                                        <p:strVal val="visible"/>
                                      </p:to>
                                    </p:set>
                                    <p:animEffect transition="in" filter="wipe(left)">
                                      <p:cBhvr>
                                        <p:cTn id="19" dur="500"/>
                                        <p:tgtEl>
                                          <p:spTgt spid="33998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9986"/>
                                        </p:tgtEl>
                                        <p:attrNameLst>
                                          <p:attrName>style.visibility</p:attrName>
                                        </p:attrNameLst>
                                      </p:cBhvr>
                                      <p:to>
                                        <p:strVal val="visible"/>
                                      </p:to>
                                    </p:set>
                                    <p:animEffect transition="in" filter="wipe(left)">
                                      <p:cBhvr>
                                        <p:cTn id="24" dur="500"/>
                                        <p:tgtEl>
                                          <p:spTgt spid="3399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39982"/>
                                        </p:tgtEl>
                                        <p:attrNameLst>
                                          <p:attrName>style.visibility</p:attrName>
                                        </p:attrNameLst>
                                      </p:cBhvr>
                                      <p:to>
                                        <p:strVal val="visible"/>
                                      </p:to>
                                    </p:set>
                                    <p:animEffect transition="in" filter="wipe(left)">
                                      <p:cBhvr>
                                        <p:cTn id="29" dur="500"/>
                                        <p:tgtEl>
                                          <p:spTgt spid="33998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9985"/>
                                        </p:tgtEl>
                                        <p:attrNameLst>
                                          <p:attrName>style.visibility</p:attrName>
                                        </p:attrNameLst>
                                      </p:cBhvr>
                                      <p:to>
                                        <p:strVal val="visible"/>
                                      </p:to>
                                    </p:set>
                                    <p:animEffect transition="in" filter="wipe(left)">
                                      <p:cBhvr>
                                        <p:cTn id="34" dur="500"/>
                                        <p:tgtEl>
                                          <p:spTgt spid="3399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9993"/>
                                        </p:tgtEl>
                                        <p:attrNameLst>
                                          <p:attrName>style.visibility</p:attrName>
                                        </p:attrNameLst>
                                      </p:cBhvr>
                                      <p:to>
                                        <p:strVal val="visible"/>
                                      </p:to>
                                    </p:set>
                                    <p:animEffect transition="in" filter="wipe(left)">
                                      <p:cBhvr>
                                        <p:cTn id="39" dur="500"/>
                                        <p:tgtEl>
                                          <p:spTgt spid="339993"/>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39987"/>
                                        </p:tgtEl>
                                        <p:attrNameLst>
                                          <p:attrName>style.visibility</p:attrName>
                                        </p:attrNameLst>
                                      </p:cBhvr>
                                      <p:to>
                                        <p:strVal val="visible"/>
                                      </p:to>
                                    </p:set>
                                    <p:animEffect transition="in" filter="wipe(left)">
                                      <p:cBhvr>
                                        <p:cTn id="43" dur="500"/>
                                        <p:tgtEl>
                                          <p:spTgt spid="339987"/>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339988"/>
                                        </p:tgtEl>
                                        <p:attrNameLst>
                                          <p:attrName>style.visibility</p:attrName>
                                        </p:attrNameLst>
                                      </p:cBhvr>
                                      <p:to>
                                        <p:strVal val="visible"/>
                                      </p:to>
                                    </p:set>
                                    <p:animEffect transition="in" filter="wipe(left)">
                                      <p:cBhvr>
                                        <p:cTn id="47" dur="500"/>
                                        <p:tgtEl>
                                          <p:spTgt spid="3399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9989"/>
                                        </p:tgtEl>
                                        <p:attrNameLst>
                                          <p:attrName>style.visibility</p:attrName>
                                        </p:attrNameLst>
                                      </p:cBhvr>
                                      <p:to>
                                        <p:strVal val="visible"/>
                                      </p:to>
                                    </p:set>
                                    <p:animEffect transition="in" filter="wipe(left)">
                                      <p:cBhvr>
                                        <p:cTn id="52" dur="500"/>
                                        <p:tgtEl>
                                          <p:spTgt spid="339989"/>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339990"/>
                                        </p:tgtEl>
                                        <p:attrNameLst>
                                          <p:attrName>style.visibility</p:attrName>
                                        </p:attrNameLst>
                                      </p:cBhvr>
                                      <p:to>
                                        <p:strVal val="visible"/>
                                      </p:to>
                                    </p:set>
                                    <p:animEffect transition="in" filter="wipe(left)">
                                      <p:cBhvr>
                                        <p:cTn id="56" dur="500"/>
                                        <p:tgtEl>
                                          <p:spTgt spid="33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3" grpId="0" autoUpdateAnimBg="0"/>
      <p:bldP spid="339985" grpId="0" autoUpdateAnimBg="0"/>
      <p:bldP spid="339986" grpId="0" autoUpdateAnimBg="0"/>
      <p:bldP spid="339989" grpId="0" autoUpdateAnimBg="0"/>
      <p:bldP spid="339991" grpId="0" animBg="1" autoUpdateAnimBg="0"/>
      <p:bldP spid="339992" grpId="0" animBg="1" autoUpdateAnimBg="0"/>
      <p:bldP spid="33999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EF3E383-CD9C-4B90-8474-A8B838B4B018}" type="slidenum">
              <a:rPr lang="en-US" altLang="zh-CN" sz="1400" baseline="0"/>
              <a:pPr/>
              <a:t>21</a:t>
            </a:fld>
            <a:endParaRPr lang="en-US" altLang="zh-CN" sz="1400" baseline="0"/>
          </a:p>
        </p:txBody>
      </p:sp>
      <p:sp>
        <p:nvSpPr>
          <p:cNvPr id="29699" name="Rectangle 1033"/>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29700" name="Rectangle 1034"/>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1" name="Text Box 1035"/>
          <p:cNvSpPr txBox="1">
            <a:spLocks noChangeArrowheads="1"/>
          </p:cNvSpPr>
          <p:nvPr/>
        </p:nvSpPr>
        <p:spPr bwMode="auto">
          <a:xfrm>
            <a:off x="609600" y="533400"/>
            <a:ext cx="800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10000"/>
              </a:spcBef>
            </a:pPr>
            <a:r>
              <a:rPr lang="en-US" altLang="zh-CN" baseline="0">
                <a:latin typeface="Century Schoolbook" panose="02040604050505020304" pitchFamily="18" charset="0"/>
                <a:ea typeface="幼圆" panose="02010509060101010101" pitchFamily="49" charset="-122"/>
                <a:sym typeface="Symbol" panose="05050102010706020507" pitchFamily="18" charset="2"/>
              </a:rPr>
              <a:t>(2)</a:t>
            </a:r>
            <a:r>
              <a:rPr lang="zh-CN" altLang="en-US" baseline="0">
                <a:latin typeface="黑体" panose="02010609060101010101" pitchFamily="49" charset="-122"/>
                <a:ea typeface="黑体" panose="02010609060101010101" pitchFamily="49" charset="-122"/>
                <a:sym typeface="Symbol" panose="05050102010706020507" pitchFamily="18" charset="2"/>
              </a:rPr>
              <a:t>大</a:t>
            </a:r>
            <a:r>
              <a:rPr lang="zh-CN" altLang="en-US" baseline="0">
                <a:latin typeface="Century Schoolbook" panose="02040604050505020304" pitchFamily="18" charset="0"/>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表示法 </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算法运行时间的下限）</a:t>
            </a:r>
            <a:endParaRPr lang="zh-CN" altLang="en-US" baseline="0">
              <a:solidFill>
                <a:srgbClr val="990000"/>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344077" name="Text Box 1037"/>
          <p:cNvSpPr txBox="1">
            <a:spLocks noChangeArrowheads="1"/>
          </p:cNvSpPr>
          <p:nvPr/>
        </p:nvSpPr>
        <p:spPr bwMode="auto">
          <a:xfrm>
            <a:off x="762000" y="2971800"/>
            <a:ext cx="7848600" cy="904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f(N)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当且仅当 </a:t>
            </a:r>
            <a:r>
              <a:rPr lang="en-US" altLang="zh-CN" b="1" baseline="0">
                <a:solidFill>
                  <a:srgbClr val="990000"/>
                </a:solidFill>
                <a:latin typeface="Century Schoolbook" panose="02040604050505020304" pitchFamily="18" charset="0"/>
                <a:sym typeface="Symbol" panose="05050102010706020507" pitchFamily="18" charset="2"/>
              </a:rPr>
              <a:t>f(N) =O(</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a:t>
            </a:r>
            <a:r>
              <a:rPr lang="en-US" altLang="zh-CN" b="1" baseline="0">
                <a:solidFill>
                  <a:srgbClr val="990000"/>
                </a:solidFill>
                <a:latin typeface="Century Schoolbook" panose="02040604050505020304" pitchFamily="18" charset="0"/>
                <a:sym typeface="Symbol" panose="05050102010706020507" pitchFamily="18" charset="2"/>
              </a:rPr>
              <a:t>f(N)=(</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称函数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与</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同阶</a:t>
            </a:r>
            <a:r>
              <a:rPr lang="en-US" altLang="zh-CN" b="1" baseline="0">
                <a:solidFill>
                  <a:srgbClr val="990000"/>
                </a:solidFill>
                <a:latin typeface="Century Schoolbook" panose="02040604050505020304" pitchFamily="18" charset="0"/>
                <a:sym typeface="Symbol" panose="05050102010706020507" pitchFamily="18" charset="2"/>
              </a:rPr>
              <a:t>.</a:t>
            </a:r>
            <a:endParaRPr lang="en-US" altLang="zh-CN" b="1" baseline="0">
              <a:latin typeface="Century Schoolbook" panose="02040604050505020304" pitchFamily="18" charset="0"/>
              <a:sym typeface="Symbol" panose="05050102010706020507" pitchFamily="18" charset="2"/>
            </a:endParaRPr>
          </a:p>
        </p:txBody>
      </p:sp>
      <p:sp>
        <p:nvSpPr>
          <p:cNvPr id="344078" name="Text Box 1038"/>
          <p:cNvSpPr txBox="1">
            <a:spLocks noChangeArrowheads="1"/>
          </p:cNvSpPr>
          <p:nvPr/>
        </p:nvSpPr>
        <p:spPr bwMode="auto">
          <a:xfrm>
            <a:off x="684213" y="4149725"/>
            <a:ext cx="78486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10000"/>
              </a:spcBef>
            </a:pPr>
            <a:r>
              <a:rPr lang="zh-CN" altLang="en-US" b="1" baseline="0">
                <a:latin typeface="宋体" panose="02010600030101010101" pitchFamily="2" charset="-122"/>
                <a:sym typeface="Symbol" panose="05050102010706020507" pitchFamily="18" charset="2"/>
              </a:rPr>
              <a:t>算法的渐进复杂性的阶对于算法的效率有着决定性的意义</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多项式阶算法</a:t>
            </a:r>
            <a:r>
              <a:rPr lang="en-US" altLang="zh-CN" b="1" baseline="0">
                <a:latin typeface="宋体" panose="02010600030101010101" pitchFamily="2" charset="-122"/>
                <a:sym typeface="Symbol" panose="05050102010706020507" pitchFamily="18" charset="2"/>
              </a:rPr>
              <a:t>(</a:t>
            </a:r>
            <a:r>
              <a:rPr lang="zh-CN" altLang="en-US" b="1" baseline="0">
                <a:latin typeface="宋体" panose="02010600030101010101" pitchFamily="2" charset="-122"/>
                <a:sym typeface="Symbol" panose="05050102010706020507" pitchFamily="18" charset="2"/>
              </a:rPr>
              <a:t>有效算法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时间复杂性与规模</a:t>
            </a:r>
            <a:r>
              <a:rPr lang="en-US" altLang="zh-CN" b="1" i="1" baseline="0">
                <a:solidFill>
                  <a:srgbClr val="990000"/>
                </a:solidFill>
                <a:latin typeface="宋体" panose="02010600030101010101" pitchFamily="2" charset="-122"/>
                <a:sym typeface="Symbol" panose="05050102010706020507" pitchFamily="18" charset="2"/>
              </a:rPr>
              <a:t>N </a:t>
            </a:r>
            <a:r>
              <a:rPr lang="zh-CN" altLang="en-US" b="1" baseline="0">
                <a:solidFill>
                  <a:srgbClr val="990000"/>
                </a:solidFill>
                <a:latin typeface="宋体" panose="02010600030101010101" pitchFamily="2" charset="-122"/>
                <a:sym typeface="Symbol" panose="05050102010706020507" pitchFamily="18" charset="2"/>
              </a:rPr>
              <a:t>的幂同阶</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指数阶算法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时间复杂性与规模</a:t>
            </a:r>
            <a:r>
              <a:rPr lang="en-US" altLang="zh-CN" b="1" i="1" baseline="0">
                <a:solidFill>
                  <a:srgbClr val="990000"/>
                </a:solidFill>
                <a:latin typeface="宋体" panose="02010600030101010101" pitchFamily="2" charset="-122"/>
                <a:sym typeface="Symbol" panose="05050102010706020507" pitchFamily="18" charset="2"/>
              </a:rPr>
              <a:t>N </a:t>
            </a:r>
            <a:r>
              <a:rPr lang="zh-CN" altLang="en-US" b="1" baseline="0">
                <a:solidFill>
                  <a:srgbClr val="990000"/>
                </a:solidFill>
                <a:latin typeface="宋体" panose="02010600030101010101" pitchFamily="2" charset="-122"/>
                <a:sym typeface="Symbol" panose="05050102010706020507" pitchFamily="18" charset="2"/>
              </a:rPr>
              <a:t>的一个指数函数同阶</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最优算法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时间复杂性达到其下界的算法</a:t>
            </a:r>
            <a:r>
              <a:rPr lang="en-US" altLang="zh-CN" b="1" baseline="0">
                <a:solidFill>
                  <a:srgbClr val="990000"/>
                </a:solidFill>
                <a:latin typeface="宋体" panose="02010600030101010101" pitchFamily="2" charset="-122"/>
                <a:sym typeface="Symbol" panose="05050102010706020507" pitchFamily="18" charset="2"/>
              </a:rPr>
              <a:t>.</a:t>
            </a:r>
          </a:p>
        </p:txBody>
      </p:sp>
      <p:sp>
        <p:nvSpPr>
          <p:cNvPr id="344079" name="Text Box 1039"/>
          <p:cNvSpPr txBox="1">
            <a:spLocks noChangeArrowheads="1"/>
          </p:cNvSpPr>
          <p:nvPr/>
        </p:nvSpPr>
        <p:spPr bwMode="auto">
          <a:xfrm>
            <a:off x="762000" y="990600"/>
            <a:ext cx="7848600" cy="13065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zh-CN" altLang="en-US" b="1" baseline="0">
                <a:solidFill>
                  <a:srgbClr val="990000"/>
                </a:solidFill>
                <a:latin typeface="Century Schoolbook" panose="02040604050505020304" pitchFamily="18" charset="0"/>
                <a:sym typeface="Symbol" panose="05050102010706020507" pitchFamily="18" charset="2"/>
              </a:rPr>
              <a:t>如果正常数</a:t>
            </a:r>
            <a:r>
              <a:rPr lang="en-US" altLang="zh-CN" b="1" i="1" baseline="0">
                <a:solidFill>
                  <a:srgbClr val="990000"/>
                </a:solidFill>
                <a:latin typeface="Century Schoolbook" panose="02040604050505020304" pitchFamily="18" charset="0"/>
                <a:sym typeface="Symbol" panose="05050102010706020507" pitchFamily="18" charset="2"/>
              </a:rPr>
              <a:t>c</a:t>
            </a:r>
            <a:r>
              <a:rPr lang="zh-CN" altLang="en-US" b="1" baseline="0">
                <a:solidFill>
                  <a:srgbClr val="990000"/>
                </a:solidFill>
                <a:latin typeface="Century Schoolbook" panose="02040604050505020304" pitchFamily="18" charset="0"/>
                <a:sym typeface="Symbol" panose="05050102010706020507" pitchFamily="18" charset="2"/>
              </a:rPr>
              <a:t>和自然数</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a:t>
            </a:r>
            <a:r>
              <a:rPr lang="zh-CN" altLang="en-US" b="1" baseline="0">
                <a:solidFill>
                  <a:srgbClr val="990000"/>
                </a:solidFill>
                <a:latin typeface="Century Schoolbook" panose="02040604050505020304" pitchFamily="18" charset="0"/>
                <a:sym typeface="Symbol" panose="05050102010706020507" pitchFamily="18" charset="2"/>
              </a:rPr>
              <a:t>使得当 </a:t>
            </a:r>
            <a:r>
              <a:rPr lang="en-US" altLang="zh-CN" b="1" i="1" baseline="0">
                <a:solidFill>
                  <a:srgbClr val="990000"/>
                </a:solidFill>
                <a:latin typeface="Century Schoolbook" panose="02040604050505020304" pitchFamily="18" charset="0"/>
                <a:sym typeface="Symbol" panose="05050102010706020507" pitchFamily="18" charset="2"/>
              </a:rPr>
              <a:t>N </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时</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有</a:t>
            </a:r>
            <a:r>
              <a:rPr lang="en-US" altLang="zh-CN" b="1" baseline="0">
                <a:solidFill>
                  <a:srgbClr val="990000"/>
                </a:solidFill>
                <a:latin typeface="Century Schoolbook" panose="02040604050505020304" pitchFamily="18" charset="0"/>
                <a:sym typeface="Symbol" panose="05050102010706020507" pitchFamily="18" charset="2"/>
              </a:rPr>
              <a:t>f(N)c</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a:t>
            </a:r>
            <a:r>
              <a:rPr lang="zh-CN" altLang="en-US" b="1" baseline="0">
                <a:solidFill>
                  <a:srgbClr val="990000"/>
                </a:solidFill>
                <a:latin typeface="Century Schoolbook" panose="02040604050505020304" pitchFamily="18" charset="0"/>
                <a:sym typeface="Symbol" panose="05050102010706020507" pitchFamily="18" charset="2"/>
              </a:rPr>
              <a:t>则称函数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在</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充分大时有</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下限</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是它的一个下限</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记为</a:t>
            </a:r>
            <a:r>
              <a:rPr lang="en-US" altLang="zh-CN" b="1" baseline="0">
                <a:solidFill>
                  <a:srgbClr val="990000"/>
                </a:solidFill>
                <a:latin typeface="Century Schoolbook" panose="02040604050505020304" pitchFamily="18" charset="0"/>
                <a:sym typeface="Symbol" panose="05050102010706020507" pitchFamily="18" charset="2"/>
              </a:rPr>
              <a:t>f(N) = (</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  </a:t>
            </a:r>
            <a:r>
              <a:rPr lang="zh-CN" altLang="en-US" b="1" baseline="0">
                <a:solidFill>
                  <a:srgbClr val="990000"/>
                </a:solidFill>
                <a:latin typeface="Century Schoolbook" panose="02040604050505020304" pitchFamily="18" charset="0"/>
                <a:sym typeface="Symbol" panose="05050102010706020507" pitchFamily="18" charset="2"/>
              </a:rPr>
              <a:t>也称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的</a:t>
            </a:r>
            <a:r>
              <a:rPr lang="zh-CN" altLang="en-US" b="1" baseline="0">
                <a:latin typeface="Century Schoolbook" panose="02040604050505020304" pitchFamily="18" charset="0"/>
                <a:sym typeface="Symbol" panose="05050102010706020507" pitchFamily="18" charset="2"/>
              </a:rPr>
              <a:t>阶</a:t>
            </a:r>
            <a:r>
              <a:rPr lang="zh-CN" altLang="en-US" b="1" baseline="0">
                <a:solidFill>
                  <a:srgbClr val="990000"/>
                </a:solidFill>
                <a:latin typeface="Century Schoolbook" panose="02040604050505020304" pitchFamily="18" charset="0"/>
                <a:sym typeface="Symbol" panose="05050102010706020507" pitchFamily="18" charset="2"/>
              </a:rPr>
              <a:t>不低于</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的</a:t>
            </a:r>
            <a:r>
              <a:rPr lang="zh-CN" altLang="en-US" b="1" baseline="0">
                <a:latin typeface="Century Schoolbook" panose="02040604050505020304" pitchFamily="18" charset="0"/>
                <a:sym typeface="Symbol" panose="05050102010706020507" pitchFamily="18" charset="2"/>
              </a:rPr>
              <a:t>阶</a:t>
            </a:r>
            <a:r>
              <a:rPr lang="zh-CN" altLang="en-US" b="1" baseline="0">
                <a:solidFill>
                  <a:srgbClr val="990000"/>
                </a:solidFill>
                <a:latin typeface="Century Schoolbook" panose="02040604050505020304" pitchFamily="18" charset="0"/>
                <a:sym typeface="Symbol" panose="05050102010706020507" pitchFamily="18" charset="2"/>
              </a:rPr>
              <a:t>。</a:t>
            </a:r>
          </a:p>
        </p:txBody>
      </p:sp>
      <p:sp>
        <p:nvSpPr>
          <p:cNvPr id="344080" name="Rectangle 1040"/>
          <p:cNvSpPr>
            <a:spLocks noChangeArrowheads="1"/>
          </p:cNvSpPr>
          <p:nvPr/>
        </p:nvSpPr>
        <p:spPr bwMode="auto">
          <a:xfrm>
            <a:off x="609600" y="2362200"/>
            <a:ext cx="15081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aseline="0">
                <a:latin typeface="Century Schoolbook" panose="02040604050505020304" pitchFamily="18" charset="0"/>
                <a:ea typeface="幼圆" panose="02010509060101010101" pitchFamily="49" charset="-122"/>
                <a:sym typeface="Symbol" panose="05050102010706020507" pitchFamily="18" charset="2"/>
              </a:rPr>
              <a:t>(3)</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表示法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79"/>
                                        </p:tgtEl>
                                        <p:attrNameLst>
                                          <p:attrName>style.visibility</p:attrName>
                                        </p:attrNameLst>
                                      </p:cBhvr>
                                      <p:to>
                                        <p:strVal val="visible"/>
                                      </p:to>
                                    </p:set>
                                    <p:animEffect transition="in" filter="wipe(left)">
                                      <p:cBhvr>
                                        <p:cTn id="7" dur="500"/>
                                        <p:tgtEl>
                                          <p:spTgt spid="344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080"/>
                                        </p:tgtEl>
                                        <p:attrNameLst>
                                          <p:attrName>style.visibility</p:attrName>
                                        </p:attrNameLst>
                                      </p:cBhvr>
                                      <p:to>
                                        <p:strVal val="visible"/>
                                      </p:to>
                                    </p:set>
                                    <p:animEffect transition="in" filter="wipe(left)">
                                      <p:cBhvr>
                                        <p:cTn id="12" dur="500"/>
                                        <p:tgtEl>
                                          <p:spTgt spid="344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077"/>
                                        </p:tgtEl>
                                        <p:attrNameLst>
                                          <p:attrName>style.visibility</p:attrName>
                                        </p:attrNameLst>
                                      </p:cBhvr>
                                      <p:to>
                                        <p:strVal val="visible"/>
                                      </p:to>
                                    </p:set>
                                    <p:animEffect transition="in" filter="wipe(left)">
                                      <p:cBhvr>
                                        <p:cTn id="17" dur="500"/>
                                        <p:tgtEl>
                                          <p:spTgt spid="344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078"/>
                                        </p:tgtEl>
                                        <p:attrNameLst>
                                          <p:attrName>style.visibility</p:attrName>
                                        </p:attrNameLst>
                                      </p:cBhvr>
                                      <p:to>
                                        <p:strVal val="visible"/>
                                      </p:to>
                                    </p:set>
                                    <p:animEffect transition="in" filter="wipe(left)">
                                      <p:cBhvr>
                                        <p:cTn id="22" dur="500"/>
                                        <p:tgtEl>
                                          <p:spTgt spid="344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7" grpId="0" animBg="1" autoUpdateAnimBg="0"/>
      <p:bldP spid="344078" grpId="0" autoUpdateAnimBg="0"/>
      <p:bldP spid="344079" grpId="0" animBg="1" autoUpdateAnimBg="0"/>
      <p:bldP spid="3440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921E057C-DF48-4CC0-8123-D3628FACBA95}" type="slidenum">
              <a:rPr lang="zh-CN" altLang="en-US" sz="800"/>
              <a:pPr/>
              <a:t>22</a:t>
            </a:fld>
            <a:endParaRPr lang="en-US" altLang="zh-CN" sz="1400"/>
          </a:p>
        </p:txBody>
      </p:sp>
      <p:pic>
        <p:nvPicPr>
          <p:cNvPr id="22531" name="Picture 2" descr="25_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1506538"/>
            <a:ext cx="9144000" cy="3100387"/>
          </a:xfrm>
          <a:noFill/>
        </p:spPr>
      </p:pic>
      <p:sp>
        <p:nvSpPr>
          <p:cNvPr id="22532" name="Rectangle 3"/>
          <p:cNvSpPr>
            <a:spLocks noChangeArrowheads="1"/>
          </p:cNvSpPr>
          <p:nvPr/>
        </p:nvSpPr>
        <p:spPr bwMode="auto">
          <a:xfrm>
            <a:off x="842963" y="5102225"/>
            <a:ext cx="1309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a:t>
            </a:r>
            <a:r>
              <a:rPr lang="en-US" altLang="zh-TW">
                <a:ea typeface="新細明體" pitchFamily="18" charset="-120"/>
              </a:rPr>
              <a:t>(g(n))</a:t>
            </a:r>
            <a:endParaRPr lang="zh-CN" altLang="en-US">
              <a:ea typeface="宋体" panose="02010600030101010101" pitchFamily="2" charset="-122"/>
            </a:endParaRPr>
          </a:p>
        </p:txBody>
      </p:sp>
      <p:sp>
        <p:nvSpPr>
          <p:cNvPr id="22533" name="Rectangle 4"/>
          <p:cNvSpPr>
            <a:spLocks noChangeArrowheads="1"/>
          </p:cNvSpPr>
          <p:nvPr/>
        </p:nvSpPr>
        <p:spPr bwMode="auto">
          <a:xfrm>
            <a:off x="947738" y="5962650"/>
            <a:ext cx="1009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a:t>
            </a:r>
            <a:r>
              <a:rPr lang="en-US" altLang="zh-TW">
                <a:ea typeface="新細明體" pitchFamily="18" charset="-120"/>
              </a:rPr>
              <a:t>g(n)</a:t>
            </a:r>
            <a:endParaRPr lang="zh-CN" altLang="en-US">
              <a:ea typeface="宋体" panose="02010600030101010101" pitchFamily="2" charset="-122"/>
            </a:endParaRPr>
          </a:p>
        </p:txBody>
      </p:sp>
      <p:sp>
        <p:nvSpPr>
          <p:cNvPr id="22534" name="AutoShape 5"/>
          <p:cNvSpPr>
            <a:spLocks noChangeArrowheads="1"/>
          </p:cNvSpPr>
          <p:nvPr/>
        </p:nvSpPr>
        <p:spPr bwMode="auto">
          <a:xfrm>
            <a:off x="1281113" y="5465763"/>
            <a:ext cx="344487"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35" name="Rectangle 6"/>
          <p:cNvSpPr>
            <a:spLocks noChangeArrowheads="1"/>
          </p:cNvSpPr>
          <p:nvPr/>
        </p:nvSpPr>
        <p:spPr bwMode="auto">
          <a:xfrm>
            <a:off x="3792538" y="5108575"/>
            <a:ext cx="132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f(n)=O</a:t>
            </a:r>
            <a:r>
              <a:rPr lang="en-US" altLang="zh-TW">
                <a:ea typeface="新細明體" pitchFamily="18" charset="-120"/>
              </a:rPr>
              <a:t>(g(n))</a:t>
            </a:r>
            <a:endParaRPr lang="zh-CN" altLang="en-US">
              <a:ea typeface="宋体" panose="02010600030101010101" pitchFamily="2" charset="-122"/>
            </a:endParaRPr>
          </a:p>
        </p:txBody>
      </p:sp>
      <p:sp>
        <p:nvSpPr>
          <p:cNvPr id="22536" name="Rectangle 7"/>
          <p:cNvSpPr>
            <a:spLocks noChangeArrowheads="1"/>
          </p:cNvSpPr>
          <p:nvPr/>
        </p:nvSpPr>
        <p:spPr bwMode="auto">
          <a:xfrm>
            <a:off x="3852863" y="5969000"/>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b="1">
                <a:ea typeface="新細明體" pitchFamily="18" charset="-120"/>
                <a:sym typeface="Symbol" panose="05050102010706020507" pitchFamily="18" charset="2"/>
              </a:rPr>
              <a:t> </a:t>
            </a:r>
            <a:r>
              <a:rPr lang="en-US" altLang="zh-TW">
                <a:ea typeface="新細明體" pitchFamily="18" charset="-120"/>
              </a:rPr>
              <a:t>g(n)</a:t>
            </a:r>
            <a:endParaRPr lang="zh-CN" altLang="en-US">
              <a:ea typeface="宋体" panose="02010600030101010101" pitchFamily="2" charset="-122"/>
            </a:endParaRPr>
          </a:p>
        </p:txBody>
      </p:sp>
      <p:sp>
        <p:nvSpPr>
          <p:cNvPr id="22537" name="Rectangle 8"/>
          <p:cNvSpPr>
            <a:spLocks noChangeArrowheads="1"/>
          </p:cNvSpPr>
          <p:nvPr/>
        </p:nvSpPr>
        <p:spPr bwMode="auto">
          <a:xfrm>
            <a:off x="6665913" y="5062538"/>
            <a:ext cx="137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a:ea typeface="新細明體" pitchFamily="18" charset="-120"/>
              </a:rPr>
              <a:t>(g(n))</a:t>
            </a:r>
            <a:endParaRPr lang="zh-CN" altLang="en-US">
              <a:ea typeface="宋体" panose="02010600030101010101" pitchFamily="2" charset="-122"/>
            </a:endParaRPr>
          </a:p>
        </p:txBody>
      </p:sp>
      <p:sp>
        <p:nvSpPr>
          <p:cNvPr id="22538" name="Rectangle 9"/>
          <p:cNvSpPr>
            <a:spLocks noChangeArrowheads="1"/>
          </p:cNvSpPr>
          <p:nvPr/>
        </p:nvSpPr>
        <p:spPr bwMode="auto">
          <a:xfrm>
            <a:off x="6726238" y="5922963"/>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b="1">
                <a:ea typeface="新細明體" pitchFamily="18" charset="-120"/>
                <a:sym typeface="Symbol" panose="05050102010706020507" pitchFamily="18" charset="2"/>
              </a:rPr>
              <a:t> </a:t>
            </a:r>
            <a:r>
              <a:rPr lang="en-US" altLang="zh-TW">
                <a:ea typeface="新細明體" pitchFamily="18" charset="-120"/>
              </a:rPr>
              <a:t>g(n)</a:t>
            </a:r>
            <a:endParaRPr lang="zh-CN" altLang="en-US">
              <a:ea typeface="宋体" panose="02010600030101010101" pitchFamily="2" charset="-122"/>
            </a:endParaRPr>
          </a:p>
        </p:txBody>
      </p:sp>
      <p:sp>
        <p:nvSpPr>
          <p:cNvPr id="22539" name="Text Box 10"/>
          <p:cNvSpPr txBox="1">
            <a:spLocks noChangeArrowheads="1"/>
          </p:cNvSpPr>
          <p:nvPr/>
        </p:nvSpPr>
        <p:spPr bwMode="auto">
          <a:xfrm>
            <a:off x="1643063" y="5476875"/>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0" name="AutoShape 11"/>
          <p:cNvSpPr>
            <a:spLocks noChangeArrowheads="1"/>
          </p:cNvSpPr>
          <p:nvPr/>
        </p:nvSpPr>
        <p:spPr bwMode="auto">
          <a:xfrm>
            <a:off x="4122738" y="5499100"/>
            <a:ext cx="344487"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41" name="Text Box 12"/>
          <p:cNvSpPr txBox="1">
            <a:spLocks noChangeArrowheads="1"/>
          </p:cNvSpPr>
          <p:nvPr/>
        </p:nvSpPr>
        <p:spPr bwMode="auto">
          <a:xfrm>
            <a:off x="4484688" y="5510213"/>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2" name="AutoShape 13"/>
          <p:cNvSpPr>
            <a:spLocks noChangeArrowheads="1"/>
          </p:cNvSpPr>
          <p:nvPr/>
        </p:nvSpPr>
        <p:spPr bwMode="auto">
          <a:xfrm>
            <a:off x="7007225" y="5500688"/>
            <a:ext cx="344488"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43" name="Text Box 14"/>
          <p:cNvSpPr txBox="1">
            <a:spLocks noChangeArrowheads="1"/>
          </p:cNvSpPr>
          <p:nvPr/>
        </p:nvSpPr>
        <p:spPr bwMode="auto">
          <a:xfrm>
            <a:off x="7369175" y="5511800"/>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4" name="Rectangle 15"/>
          <p:cNvSpPr>
            <a:spLocks noGrp="1" noChangeArrowheads="1"/>
          </p:cNvSpPr>
          <p:nvPr>
            <p:ph type="title"/>
          </p:nvPr>
        </p:nvSpPr>
        <p:spPr>
          <a:xfrm>
            <a:off x="283808" y="220663"/>
            <a:ext cx="7772400" cy="1143000"/>
          </a:xfrm>
          <a:noFill/>
        </p:spPr>
        <p:txBody>
          <a:bodyPr/>
          <a:lstStyle/>
          <a:p>
            <a:pPr eaLnBrk="1" hangingPunct="1"/>
            <a:r>
              <a:rPr lang="zh-CN" altLang="en-US" sz="4400" dirty="0" smtClean="0">
                <a:ea typeface="楷体_GB2312" pitchFamily="49" charset="-122"/>
              </a:rPr>
              <a:t>渐近分析的符号</a:t>
            </a:r>
          </a:p>
        </p:txBody>
      </p:sp>
    </p:spTree>
    <p:extLst>
      <p:ext uri="{BB962C8B-B14F-4D97-AF65-F5344CB8AC3E}">
        <p14:creationId xmlns:p14="http://schemas.microsoft.com/office/powerpoint/2010/main" val="1187794245"/>
      </p:ext>
    </p:extLst>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36159CAC-3316-46EE-A424-8C5DACC70FCC}" type="slidenum">
              <a:rPr lang="en-US" altLang="zh-CN" sz="1400" baseline="0"/>
              <a:pPr/>
              <a:t>23</a:t>
            </a:fld>
            <a:endParaRPr lang="en-US" altLang="zh-CN" sz="1400" baseline="0"/>
          </a:p>
        </p:txBody>
      </p:sp>
      <p:sp>
        <p:nvSpPr>
          <p:cNvPr id="30723"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pic>
        <p:nvPicPr>
          <p:cNvPr id="366603" name="Picture 11" descr="未定标题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2084388"/>
            <a:ext cx="457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04" name="Text Box 12"/>
          <p:cNvSpPr txBox="1">
            <a:spLocks noChangeArrowheads="1"/>
          </p:cNvSpPr>
          <p:nvPr/>
        </p:nvSpPr>
        <p:spPr bwMode="auto">
          <a:xfrm>
            <a:off x="5181600" y="5638800"/>
            <a:ext cx="2657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aseline="0"/>
              <a:t>图</a:t>
            </a:r>
            <a:r>
              <a:rPr lang="en-US" altLang="zh-CN" sz="2000" baseline="0"/>
              <a:t>1</a:t>
            </a:r>
            <a:r>
              <a:rPr lang="en-US" altLang="zh-CN" sz="2000" u="sng" baseline="0"/>
              <a:t> </a:t>
            </a:r>
            <a:r>
              <a:rPr lang="zh-CN" altLang="en-US" sz="2000" baseline="0"/>
              <a:t>时间函数的增长率</a:t>
            </a:r>
            <a:endParaRPr lang="zh-CN" altLang="en-US" sz="2000" u="sng" baseline="0"/>
          </a:p>
        </p:txBody>
      </p:sp>
      <p:sp>
        <p:nvSpPr>
          <p:cNvPr id="366605" name="Text Box 13"/>
          <p:cNvSpPr txBox="1">
            <a:spLocks noChangeArrowheads="1"/>
          </p:cNvSpPr>
          <p:nvPr/>
        </p:nvSpPr>
        <p:spPr bwMode="auto">
          <a:xfrm>
            <a:off x="595313" y="490538"/>
            <a:ext cx="25130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solidFill>
                  <a:srgbClr val="800000"/>
                </a:solidFill>
              </a:rPr>
              <a:t>常见的多项式阶有</a:t>
            </a:r>
            <a:r>
              <a:rPr lang="en-US" altLang="zh-CN" b="1" baseline="0">
                <a:solidFill>
                  <a:srgbClr val="800000"/>
                </a:solidFill>
              </a:rPr>
              <a:t>:</a:t>
            </a:r>
            <a:endParaRPr lang="en-US" altLang="zh-CN" sz="2800" b="1" u="sng" baseline="0">
              <a:solidFill>
                <a:srgbClr val="800000"/>
              </a:solidFill>
            </a:endParaRPr>
          </a:p>
        </p:txBody>
      </p:sp>
      <p:sp>
        <p:nvSpPr>
          <p:cNvPr id="366606" name="Rectangle 14"/>
          <p:cNvSpPr>
            <a:spLocks noChangeArrowheads="1"/>
          </p:cNvSpPr>
          <p:nvPr/>
        </p:nvSpPr>
        <p:spPr bwMode="auto">
          <a:xfrm>
            <a:off x="838200" y="914400"/>
            <a:ext cx="9604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O(1)&lt;</a:t>
            </a:r>
          </a:p>
        </p:txBody>
      </p:sp>
      <p:sp>
        <p:nvSpPr>
          <p:cNvPr id="366607" name="Rectangle 15"/>
          <p:cNvSpPr>
            <a:spLocks noChangeArrowheads="1"/>
          </p:cNvSpPr>
          <p:nvPr/>
        </p:nvSpPr>
        <p:spPr bwMode="auto">
          <a:xfrm>
            <a:off x="1676400" y="914400"/>
            <a:ext cx="14335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O(logn)&lt;</a:t>
            </a:r>
          </a:p>
        </p:txBody>
      </p:sp>
      <p:sp>
        <p:nvSpPr>
          <p:cNvPr id="366608" name="Rectangle 16"/>
          <p:cNvSpPr>
            <a:spLocks noChangeArrowheads="1"/>
          </p:cNvSpPr>
          <p:nvPr/>
        </p:nvSpPr>
        <p:spPr bwMode="auto">
          <a:xfrm>
            <a:off x="2971800" y="914400"/>
            <a:ext cx="9921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O(n)&lt;</a:t>
            </a:r>
          </a:p>
        </p:txBody>
      </p:sp>
      <p:sp>
        <p:nvSpPr>
          <p:cNvPr id="366609" name="Rectangle 17"/>
          <p:cNvSpPr>
            <a:spLocks noChangeArrowheads="1"/>
          </p:cNvSpPr>
          <p:nvPr/>
        </p:nvSpPr>
        <p:spPr bwMode="auto">
          <a:xfrm>
            <a:off x="3886200" y="914400"/>
            <a:ext cx="1625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O(nlogn)&lt;</a:t>
            </a:r>
          </a:p>
        </p:txBody>
      </p:sp>
      <p:sp>
        <p:nvSpPr>
          <p:cNvPr id="366610" name="Rectangle 18"/>
          <p:cNvSpPr>
            <a:spLocks noChangeArrowheads="1"/>
          </p:cNvSpPr>
          <p:nvPr/>
        </p:nvSpPr>
        <p:spPr bwMode="auto">
          <a:xfrm>
            <a:off x="5334000" y="914400"/>
            <a:ext cx="11017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2</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)&lt;</a:t>
            </a:r>
          </a:p>
        </p:txBody>
      </p:sp>
      <p:sp>
        <p:nvSpPr>
          <p:cNvPr id="366611" name="Rectangle 19"/>
          <p:cNvSpPr>
            <a:spLocks noChangeArrowheads="1"/>
          </p:cNvSpPr>
          <p:nvPr/>
        </p:nvSpPr>
        <p:spPr bwMode="auto">
          <a:xfrm>
            <a:off x="6324600" y="914400"/>
            <a:ext cx="9318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3</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a:t>
            </a:r>
          </a:p>
        </p:txBody>
      </p:sp>
      <p:sp>
        <p:nvSpPr>
          <p:cNvPr id="366612" name="Rectangle 20"/>
          <p:cNvSpPr>
            <a:spLocks noChangeArrowheads="1"/>
          </p:cNvSpPr>
          <p:nvPr/>
        </p:nvSpPr>
        <p:spPr bwMode="auto">
          <a:xfrm>
            <a:off x="2819400" y="1524000"/>
            <a:ext cx="10906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O(2</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)&lt;</a:t>
            </a:r>
          </a:p>
        </p:txBody>
      </p:sp>
      <p:sp>
        <p:nvSpPr>
          <p:cNvPr id="366613" name="Rectangle 21"/>
          <p:cNvSpPr>
            <a:spLocks noChangeArrowheads="1"/>
          </p:cNvSpPr>
          <p:nvPr/>
        </p:nvSpPr>
        <p:spPr bwMode="auto">
          <a:xfrm>
            <a:off x="3733800" y="1524000"/>
            <a:ext cx="10747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O(n!)&lt;</a:t>
            </a:r>
          </a:p>
        </p:txBody>
      </p:sp>
      <p:sp>
        <p:nvSpPr>
          <p:cNvPr id="366614" name="Rectangle 22"/>
          <p:cNvSpPr>
            <a:spLocks noChangeArrowheads="1"/>
          </p:cNvSpPr>
          <p:nvPr/>
        </p:nvSpPr>
        <p:spPr bwMode="auto">
          <a:xfrm>
            <a:off x="4724400" y="1524000"/>
            <a:ext cx="9525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a:t>
            </a:r>
          </a:p>
        </p:txBody>
      </p:sp>
      <p:sp>
        <p:nvSpPr>
          <p:cNvPr id="366615" name="Text Box 23"/>
          <p:cNvSpPr txBox="1">
            <a:spLocks noChangeArrowheads="1"/>
          </p:cNvSpPr>
          <p:nvPr/>
        </p:nvSpPr>
        <p:spPr bwMode="auto">
          <a:xfrm>
            <a:off x="609600" y="1524000"/>
            <a:ext cx="22320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solidFill>
                  <a:srgbClr val="800000"/>
                </a:solidFill>
              </a:rPr>
              <a:t>常见的指数阶有</a:t>
            </a:r>
            <a:r>
              <a:rPr lang="en-US" altLang="zh-CN" b="1" baseline="0">
                <a:solidFill>
                  <a:srgbClr val="800000"/>
                </a:solidFill>
              </a:rPr>
              <a:t>:</a:t>
            </a:r>
            <a:endParaRPr lang="en-US" altLang="zh-CN" sz="2800" b="1" u="sng" baseline="0">
              <a:solidFill>
                <a:srgbClr val="800000"/>
              </a:solidFill>
            </a:endParaRPr>
          </a:p>
        </p:txBody>
      </p:sp>
      <p:pic>
        <p:nvPicPr>
          <p:cNvPr id="366616" name="Picture 24" descr="ball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384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17" name="Text Box 25"/>
          <p:cNvSpPr txBox="1">
            <a:spLocks noChangeArrowheads="1"/>
          </p:cNvSpPr>
          <p:nvPr/>
        </p:nvSpPr>
        <p:spPr bwMode="auto">
          <a:xfrm>
            <a:off x="457200" y="2233613"/>
            <a:ext cx="39528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1" baseline="0">
                <a:solidFill>
                  <a:schemeClr val="accent2"/>
                </a:solidFill>
                <a:ea typeface="楷体_GB2312" pitchFamily="49" charset="-122"/>
              </a:rPr>
              <a:t>对规模较小的问题</a:t>
            </a:r>
            <a:r>
              <a:rPr lang="en-US" altLang="zh-CN" sz="2400" b="1" baseline="0">
                <a:solidFill>
                  <a:schemeClr val="accent2"/>
                </a:solidFill>
                <a:ea typeface="楷体_GB2312" pitchFamily="49" charset="-122"/>
              </a:rPr>
              <a:t>,</a:t>
            </a:r>
            <a:r>
              <a:rPr lang="zh-CN" altLang="en-US" sz="2400" b="1" baseline="0">
                <a:solidFill>
                  <a:schemeClr val="accent2"/>
                </a:solidFill>
                <a:ea typeface="楷体_GB2312" pitchFamily="49" charset="-122"/>
              </a:rPr>
              <a:t>决定算法</a:t>
            </a:r>
          </a:p>
          <a:p>
            <a:pPr eaLnBrk="1" hangingPunct="1">
              <a:lnSpc>
                <a:spcPct val="120000"/>
              </a:lnSpc>
            </a:pPr>
            <a:r>
              <a:rPr lang="zh-CN" altLang="en-US" sz="2400" b="1" baseline="0">
                <a:solidFill>
                  <a:schemeClr val="accent2"/>
                </a:solidFill>
                <a:ea typeface="楷体_GB2312" pitchFamily="49" charset="-122"/>
              </a:rPr>
              <a:t>工作效率的可能是算法的简</a:t>
            </a:r>
          </a:p>
          <a:p>
            <a:pPr eaLnBrk="1" hangingPunct="1">
              <a:lnSpc>
                <a:spcPct val="120000"/>
              </a:lnSpc>
            </a:pPr>
            <a:r>
              <a:rPr lang="zh-CN" altLang="en-US" sz="2400" b="1" baseline="0">
                <a:solidFill>
                  <a:schemeClr val="accent2"/>
                </a:solidFill>
                <a:ea typeface="楷体_GB2312" pitchFamily="49" charset="-122"/>
              </a:rPr>
              <a:t>单性而不是算法执行的时间</a:t>
            </a:r>
            <a:r>
              <a:rPr lang="en-US" altLang="zh-CN" sz="2400" b="1" baseline="0">
                <a:solidFill>
                  <a:schemeClr val="accent2"/>
                </a:solidFill>
                <a:ea typeface="楷体_GB2312" pitchFamily="49" charset="-122"/>
              </a:rPr>
              <a:t>.</a:t>
            </a:r>
          </a:p>
        </p:txBody>
      </p:sp>
      <p:sp>
        <p:nvSpPr>
          <p:cNvPr id="366618" name="Text Box 26"/>
          <p:cNvSpPr txBox="1">
            <a:spLocks noChangeArrowheads="1"/>
          </p:cNvSpPr>
          <p:nvPr/>
        </p:nvSpPr>
        <p:spPr bwMode="auto">
          <a:xfrm>
            <a:off x="381000" y="3657600"/>
            <a:ext cx="3952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1" baseline="0">
                <a:solidFill>
                  <a:schemeClr val="accent2"/>
                </a:solidFill>
                <a:ea typeface="楷体_GB2312" pitchFamily="49" charset="-122"/>
              </a:rPr>
              <a:t>当比较两个算法的效率时</a:t>
            </a:r>
            <a:r>
              <a:rPr lang="en-US" altLang="zh-CN" sz="2400" b="1" baseline="0">
                <a:solidFill>
                  <a:schemeClr val="accent2"/>
                </a:solidFill>
                <a:ea typeface="楷体_GB2312" pitchFamily="49" charset="-122"/>
              </a:rPr>
              <a:t>,</a:t>
            </a:r>
          </a:p>
          <a:p>
            <a:pPr eaLnBrk="1" hangingPunct="1">
              <a:lnSpc>
                <a:spcPct val="120000"/>
              </a:lnSpc>
            </a:pPr>
            <a:r>
              <a:rPr lang="zh-CN" altLang="en-US" sz="2400" b="1" baseline="0">
                <a:solidFill>
                  <a:schemeClr val="accent2"/>
                </a:solidFill>
                <a:ea typeface="楷体_GB2312" pitchFamily="49" charset="-122"/>
              </a:rPr>
              <a:t>若两个算法是同阶的</a:t>
            </a:r>
            <a:r>
              <a:rPr lang="en-US" altLang="zh-CN" sz="2400" b="1" baseline="0">
                <a:solidFill>
                  <a:schemeClr val="accent2"/>
                </a:solidFill>
                <a:ea typeface="楷体_GB2312" pitchFamily="49" charset="-122"/>
              </a:rPr>
              <a:t>,</a:t>
            </a:r>
            <a:r>
              <a:rPr lang="zh-CN" altLang="en-US" sz="2400" b="1" baseline="0">
                <a:solidFill>
                  <a:schemeClr val="accent2"/>
                </a:solidFill>
                <a:ea typeface="楷体_GB2312" pitchFamily="49" charset="-122"/>
              </a:rPr>
              <a:t>必须进</a:t>
            </a:r>
          </a:p>
          <a:p>
            <a:pPr eaLnBrk="1" hangingPunct="1">
              <a:lnSpc>
                <a:spcPct val="120000"/>
              </a:lnSpc>
            </a:pPr>
            <a:r>
              <a:rPr lang="zh-CN" altLang="en-US" sz="2400" b="1" baseline="0">
                <a:solidFill>
                  <a:schemeClr val="accent2"/>
                </a:solidFill>
                <a:ea typeface="楷体_GB2312" pitchFamily="49" charset="-122"/>
              </a:rPr>
              <a:t>一步考察阶的常数因子才能</a:t>
            </a:r>
          </a:p>
          <a:p>
            <a:pPr eaLnBrk="1" hangingPunct="1">
              <a:lnSpc>
                <a:spcPct val="120000"/>
              </a:lnSpc>
            </a:pPr>
            <a:r>
              <a:rPr lang="zh-CN" altLang="en-US" sz="2400" b="1" baseline="0">
                <a:solidFill>
                  <a:schemeClr val="accent2"/>
                </a:solidFill>
                <a:ea typeface="楷体_GB2312" pitchFamily="49" charset="-122"/>
              </a:rPr>
              <a:t>辨别优劣</a:t>
            </a:r>
            <a:r>
              <a:rPr lang="en-US" altLang="zh-CN" sz="2400" b="1" baseline="0">
                <a:solidFill>
                  <a:schemeClr val="accent2"/>
                </a:solidFill>
                <a:ea typeface="楷体_GB2312" pitchFamily="49" charset="-122"/>
              </a:rPr>
              <a:t>.</a:t>
            </a:r>
          </a:p>
        </p:txBody>
      </p:sp>
      <p:pic>
        <p:nvPicPr>
          <p:cNvPr id="366619" name="Picture 27" descr="ball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8100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605"/>
                                        </p:tgtEl>
                                        <p:attrNameLst>
                                          <p:attrName>style.visibility</p:attrName>
                                        </p:attrNameLst>
                                      </p:cBhvr>
                                      <p:to>
                                        <p:strVal val="visible"/>
                                      </p:to>
                                    </p:set>
                                    <p:animEffect transition="in" filter="wipe(left)">
                                      <p:cBhvr>
                                        <p:cTn id="7" dur="500"/>
                                        <p:tgtEl>
                                          <p:spTgt spid="36660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6606"/>
                                        </p:tgtEl>
                                        <p:attrNameLst>
                                          <p:attrName>style.visibility</p:attrName>
                                        </p:attrNameLst>
                                      </p:cBhvr>
                                      <p:to>
                                        <p:strVal val="visible"/>
                                      </p:to>
                                    </p:set>
                                    <p:animEffect transition="in" filter="wipe(left)">
                                      <p:cBhvr>
                                        <p:cTn id="11" dur="500"/>
                                        <p:tgtEl>
                                          <p:spTgt spid="36660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6607"/>
                                        </p:tgtEl>
                                        <p:attrNameLst>
                                          <p:attrName>style.visibility</p:attrName>
                                        </p:attrNameLst>
                                      </p:cBhvr>
                                      <p:to>
                                        <p:strVal val="visible"/>
                                      </p:to>
                                    </p:set>
                                    <p:animEffect transition="in" filter="wipe(left)">
                                      <p:cBhvr>
                                        <p:cTn id="15" dur="500"/>
                                        <p:tgtEl>
                                          <p:spTgt spid="36660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6608"/>
                                        </p:tgtEl>
                                        <p:attrNameLst>
                                          <p:attrName>style.visibility</p:attrName>
                                        </p:attrNameLst>
                                      </p:cBhvr>
                                      <p:to>
                                        <p:strVal val="visible"/>
                                      </p:to>
                                    </p:set>
                                    <p:animEffect transition="in" filter="wipe(left)">
                                      <p:cBhvr>
                                        <p:cTn id="19" dur="500"/>
                                        <p:tgtEl>
                                          <p:spTgt spid="366608"/>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6609"/>
                                        </p:tgtEl>
                                        <p:attrNameLst>
                                          <p:attrName>style.visibility</p:attrName>
                                        </p:attrNameLst>
                                      </p:cBhvr>
                                      <p:to>
                                        <p:strVal val="visible"/>
                                      </p:to>
                                    </p:set>
                                    <p:animEffect transition="in" filter="wipe(left)">
                                      <p:cBhvr>
                                        <p:cTn id="23" dur="500"/>
                                        <p:tgtEl>
                                          <p:spTgt spid="36660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6610"/>
                                        </p:tgtEl>
                                        <p:attrNameLst>
                                          <p:attrName>style.visibility</p:attrName>
                                        </p:attrNameLst>
                                      </p:cBhvr>
                                      <p:to>
                                        <p:strVal val="visible"/>
                                      </p:to>
                                    </p:set>
                                    <p:animEffect transition="in" filter="wipe(left)">
                                      <p:cBhvr>
                                        <p:cTn id="27" dur="500"/>
                                        <p:tgtEl>
                                          <p:spTgt spid="36661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6611"/>
                                        </p:tgtEl>
                                        <p:attrNameLst>
                                          <p:attrName>style.visibility</p:attrName>
                                        </p:attrNameLst>
                                      </p:cBhvr>
                                      <p:to>
                                        <p:strVal val="visible"/>
                                      </p:to>
                                    </p:set>
                                    <p:animEffect transition="in" filter="wipe(left)">
                                      <p:cBhvr>
                                        <p:cTn id="31" dur="500"/>
                                        <p:tgtEl>
                                          <p:spTgt spid="366611"/>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66615"/>
                                        </p:tgtEl>
                                        <p:attrNameLst>
                                          <p:attrName>style.visibility</p:attrName>
                                        </p:attrNameLst>
                                      </p:cBhvr>
                                      <p:to>
                                        <p:strVal val="visible"/>
                                      </p:to>
                                    </p:set>
                                    <p:animEffect transition="in" filter="wipe(left)">
                                      <p:cBhvr>
                                        <p:cTn id="35" dur="500"/>
                                        <p:tgtEl>
                                          <p:spTgt spid="36661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66612"/>
                                        </p:tgtEl>
                                        <p:attrNameLst>
                                          <p:attrName>style.visibility</p:attrName>
                                        </p:attrNameLst>
                                      </p:cBhvr>
                                      <p:to>
                                        <p:strVal val="visible"/>
                                      </p:to>
                                    </p:set>
                                    <p:animEffect transition="in" filter="wipe(left)">
                                      <p:cBhvr>
                                        <p:cTn id="39" dur="500"/>
                                        <p:tgtEl>
                                          <p:spTgt spid="366612"/>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66613"/>
                                        </p:tgtEl>
                                        <p:attrNameLst>
                                          <p:attrName>style.visibility</p:attrName>
                                        </p:attrNameLst>
                                      </p:cBhvr>
                                      <p:to>
                                        <p:strVal val="visible"/>
                                      </p:to>
                                    </p:set>
                                    <p:animEffect transition="in" filter="wipe(left)">
                                      <p:cBhvr>
                                        <p:cTn id="43" dur="500"/>
                                        <p:tgtEl>
                                          <p:spTgt spid="366613"/>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66614"/>
                                        </p:tgtEl>
                                        <p:attrNameLst>
                                          <p:attrName>style.visibility</p:attrName>
                                        </p:attrNameLst>
                                      </p:cBhvr>
                                      <p:to>
                                        <p:strVal val="visible"/>
                                      </p:to>
                                    </p:set>
                                    <p:animEffect transition="in" filter="wipe(left)">
                                      <p:cBhvr>
                                        <p:cTn id="47" dur="500"/>
                                        <p:tgtEl>
                                          <p:spTgt spid="3666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366603"/>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3666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66616"/>
                                        </p:tgtEl>
                                        <p:attrNameLst>
                                          <p:attrName>style.visibility</p:attrName>
                                        </p:attrNameLst>
                                      </p:cBhvr>
                                      <p:to>
                                        <p:strVal val="visible"/>
                                      </p:to>
                                    </p:set>
                                    <p:animEffect transition="in" filter="wipe(left)">
                                      <p:cBhvr>
                                        <p:cTn id="59" dur="500"/>
                                        <p:tgtEl>
                                          <p:spTgt spid="366616"/>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66617"/>
                                        </p:tgtEl>
                                        <p:attrNameLst>
                                          <p:attrName>style.visibility</p:attrName>
                                        </p:attrNameLst>
                                      </p:cBhvr>
                                      <p:to>
                                        <p:strVal val="visible"/>
                                      </p:to>
                                    </p:set>
                                    <p:animEffect transition="in" filter="wipe(left)">
                                      <p:cBhvr>
                                        <p:cTn id="63" dur="500"/>
                                        <p:tgtEl>
                                          <p:spTgt spid="36661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66619"/>
                                        </p:tgtEl>
                                        <p:attrNameLst>
                                          <p:attrName>style.visibility</p:attrName>
                                        </p:attrNameLst>
                                      </p:cBhvr>
                                      <p:to>
                                        <p:strVal val="visible"/>
                                      </p:to>
                                    </p:set>
                                    <p:animEffect transition="in" filter="wipe(left)">
                                      <p:cBhvr>
                                        <p:cTn id="68" dur="500"/>
                                        <p:tgtEl>
                                          <p:spTgt spid="366619"/>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66618"/>
                                        </p:tgtEl>
                                        <p:attrNameLst>
                                          <p:attrName>style.visibility</p:attrName>
                                        </p:attrNameLst>
                                      </p:cBhvr>
                                      <p:to>
                                        <p:strVal val="visible"/>
                                      </p:to>
                                    </p:set>
                                    <p:animEffect transition="in" filter="wipe(left)">
                                      <p:cBhvr>
                                        <p:cTn id="72" dur="500"/>
                                        <p:tgtEl>
                                          <p:spTgt spid="36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4" grpId="0" autoUpdateAnimBg="0"/>
      <p:bldP spid="366605" grpId="0" autoUpdateAnimBg="0"/>
      <p:bldP spid="366606" grpId="0" autoUpdateAnimBg="0"/>
      <p:bldP spid="366607" grpId="0" autoUpdateAnimBg="0"/>
      <p:bldP spid="366608" grpId="0" autoUpdateAnimBg="0"/>
      <p:bldP spid="366609" grpId="0" autoUpdateAnimBg="0"/>
      <p:bldP spid="366610" grpId="0" autoUpdateAnimBg="0"/>
      <p:bldP spid="366611" grpId="0" autoUpdateAnimBg="0"/>
      <p:bldP spid="366612" grpId="0" autoUpdateAnimBg="0"/>
      <p:bldP spid="366613" grpId="0" autoUpdateAnimBg="0"/>
      <p:bldP spid="366614" grpId="0" autoUpdateAnimBg="0"/>
      <p:bldP spid="366615" grpId="0" autoUpdateAnimBg="0"/>
      <p:bldP spid="366617" grpId="0" autoUpdateAnimBg="0"/>
      <p:bldP spid="36661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C14658B3-31AA-41A5-BC65-D230DAB9B0B7}" type="slidenum">
              <a:rPr lang="zh-CN" altLang="en-US" sz="800"/>
              <a:pPr/>
              <a:t>24</a:t>
            </a:fld>
            <a:endParaRPr lang="en-US" altLang="zh-CN" sz="1400"/>
          </a:p>
        </p:txBody>
      </p:sp>
      <p:sp>
        <p:nvSpPr>
          <p:cNvPr id="30723" name="Rectangle 2"/>
          <p:cNvSpPr>
            <a:spLocks noGrp="1" noChangeArrowheads="1"/>
          </p:cNvSpPr>
          <p:nvPr>
            <p:ph type="body" idx="1"/>
          </p:nvPr>
        </p:nvSpPr>
        <p:spPr>
          <a:xfrm>
            <a:off x="147638" y="1103313"/>
            <a:ext cx="8996362" cy="3911600"/>
          </a:xfrm>
        </p:spPr>
        <p:txBody>
          <a:bodyPr/>
          <a:lstStyle/>
          <a:p>
            <a:pPr marL="0" indent="0" eaLnBrk="1" hangingPunct="1"/>
            <a:r>
              <a:rPr lang="zh-CN" altLang="en-US" sz="2800" b="1" dirty="0" smtClean="0">
                <a:ea typeface="新細明體" pitchFamily="18" charset="-120"/>
              </a:rPr>
              <a:t>多项式</a:t>
            </a:r>
            <a:r>
              <a:rPr lang="en-US" altLang="zh-TW" sz="2800" b="1" dirty="0" smtClean="0">
                <a:ea typeface="新細明體" pitchFamily="18" charset="-120"/>
              </a:rPr>
              <a:t>.  </a:t>
            </a:r>
            <a:r>
              <a:rPr lang="en-US" altLang="zh-TW" sz="2800" b="1" dirty="0" smtClean="0">
                <a:solidFill>
                  <a:schemeClr val="tx1"/>
                </a:solidFill>
                <a:ea typeface="新細明體" pitchFamily="18" charset="-120"/>
              </a:rPr>
              <a:t>a</a:t>
            </a:r>
            <a:r>
              <a:rPr lang="en-US" altLang="zh-TW" sz="2800" b="1" baseline="-25000" dirty="0" smtClean="0">
                <a:solidFill>
                  <a:schemeClr val="tx1"/>
                </a:solidFill>
                <a:ea typeface="新細明體" pitchFamily="18" charset="-120"/>
              </a:rPr>
              <a:t>0</a:t>
            </a:r>
            <a:r>
              <a:rPr lang="en-US" altLang="zh-TW" sz="2800" b="1" dirty="0" smtClean="0">
                <a:solidFill>
                  <a:schemeClr val="tx1"/>
                </a:solidFill>
                <a:ea typeface="新細明體" pitchFamily="18" charset="-120"/>
              </a:rPr>
              <a:t> + a</a:t>
            </a:r>
            <a:r>
              <a:rPr lang="en-US" altLang="zh-TW" sz="2800" b="1" baseline="-25000" dirty="0" smtClean="0">
                <a:solidFill>
                  <a:schemeClr val="tx1"/>
                </a:solidFill>
                <a:ea typeface="新細明體" pitchFamily="18" charset="-120"/>
              </a:rPr>
              <a:t>1</a:t>
            </a:r>
            <a:r>
              <a:rPr lang="en-US" altLang="zh-TW" sz="2800" b="1" dirty="0" smtClean="0">
                <a:solidFill>
                  <a:schemeClr val="tx1"/>
                </a:solidFill>
                <a:ea typeface="新細明體" pitchFamily="18" charset="-120"/>
              </a:rPr>
              <a:t>n + … + </a:t>
            </a:r>
            <a:r>
              <a:rPr lang="en-US" altLang="zh-TW" sz="2800" b="1" dirty="0" err="1" smtClean="0">
                <a:solidFill>
                  <a:schemeClr val="tx1"/>
                </a:solidFill>
                <a:ea typeface="新細明體" pitchFamily="18" charset="-120"/>
              </a:rPr>
              <a:t>a</a:t>
            </a:r>
            <a:r>
              <a:rPr lang="en-US" altLang="zh-TW" sz="2800" b="1" baseline="-25000" dirty="0" err="1" smtClean="0">
                <a:solidFill>
                  <a:schemeClr val="tx1"/>
                </a:solidFill>
                <a:ea typeface="新細明體" pitchFamily="18" charset="-120"/>
              </a:rPr>
              <a:t>d</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d</a:t>
            </a:r>
            <a:r>
              <a:rPr lang="en-US" altLang="zh-TW" sz="2800" b="1" dirty="0" smtClean="0">
                <a:solidFill>
                  <a:schemeClr val="tx1"/>
                </a:solidFill>
                <a:ea typeface="新細明體" pitchFamily="18" charset="-120"/>
              </a:rPr>
              <a:t>  </a:t>
            </a:r>
            <a:r>
              <a:rPr lang="en-US" altLang="zh-CN" sz="2800" b="1" dirty="0" smtClean="0">
                <a:solidFill>
                  <a:schemeClr val="tx1"/>
                </a:solidFill>
                <a:ea typeface="新細明體" pitchFamily="18" charset="-120"/>
              </a:rPr>
              <a:t>=</a:t>
            </a:r>
            <a:r>
              <a:rPr lang="en-US" altLang="zh-TW" sz="2800" b="1" dirty="0" smtClean="0">
                <a:solidFill>
                  <a:schemeClr val="tx1"/>
                </a:solidFill>
                <a:ea typeface="新細明體" pitchFamily="18" charset="-120"/>
              </a:rPr>
              <a:t> </a:t>
            </a:r>
            <a:r>
              <a:rPr lang="en-US" altLang="zh-TW" sz="2800" b="1" dirty="0" smtClean="0">
                <a:solidFill>
                  <a:schemeClr val="tx1"/>
                </a:solidFill>
                <a:ea typeface="新細明體" pitchFamily="18" charset="-120"/>
                <a:sym typeface="Symbol" panose="05050102010706020507" pitchFamily="18" charset="2"/>
              </a:rPr>
              <a:t></a:t>
            </a:r>
            <a:r>
              <a:rPr lang="en-US" altLang="zh-TW" sz="2800" b="1" dirty="0" smtClean="0">
                <a:solidFill>
                  <a:schemeClr val="tx1"/>
                </a:solidFill>
                <a:ea typeface="新細明體" pitchFamily="18" charset="-120"/>
              </a:rPr>
              <a:t>(</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d</a:t>
            </a:r>
            <a:r>
              <a:rPr lang="en-US" altLang="zh-TW" sz="2800" b="1" dirty="0" smtClean="0">
                <a:solidFill>
                  <a:schemeClr val="tx1"/>
                </a:solidFill>
                <a:ea typeface="新細明體" pitchFamily="18" charset="-120"/>
              </a:rPr>
              <a:t>) </a:t>
            </a:r>
            <a:r>
              <a:rPr lang="zh-CN" altLang="en-US" sz="2800" b="1" dirty="0" smtClean="0">
                <a:solidFill>
                  <a:schemeClr val="tx1"/>
                </a:solidFill>
                <a:ea typeface="新細明體" pitchFamily="18" charset="-120"/>
              </a:rPr>
              <a:t>其中</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a</a:t>
            </a:r>
            <a:r>
              <a:rPr lang="en-US" altLang="zh-TW" sz="2800" b="1" baseline="-25000" dirty="0" smtClean="0">
                <a:solidFill>
                  <a:schemeClr val="tx1"/>
                </a:solidFill>
                <a:ea typeface="新細明體" pitchFamily="18" charset="-120"/>
              </a:rPr>
              <a:t>d</a:t>
            </a:r>
            <a:r>
              <a:rPr lang="en-US" altLang="zh-TW" sz="2800" b="1" dirty="0" smtClean="0">
                <a:solidFill>
                  <a:schemeClr val="tx1"/>
                </a:solidFill>
                <a:ea typeface="新細明體" pitchFamily="18" charset="-120"/>
              </a:rPr>
              <a:t> &gt; 0. </a:t>
            </a:r>
          </a:p>
          <a:p>
            <a:pPr marL="0" indent="0" eaLnBrk="1" hangingPunct="1"/>
            <a:endParaRPr lang="en-US" altLang="zh-TW" sz="2800" b="1" dirty="0" smtClean="0">
              <a:ea typeface="新細明體" pitchFamily="18" charset="-120"/>
            </a:endParaRPr>
          </a:p>
          <a:p>
            <a:pPr marL="0" indent="0" eaLnBrk="1" hangingPunct="1"/>
            <a:r>
              <a:rPr lang="zh-CN" altLang="en-US" sz="2800" b="1" dirty="0" smtClean="0">
                <a:ea typeface="新細明體" pitchFamily="18" charset="-120"/>
              </a:rPr>
              <a:t>对数</a:t>
            </a:r>
            <a:r>
              <a:rPr lang="en-US" altLang="zh-TW" sz="2800" b="1" dirty="0" smtClean="0">
                <a:ea typeface="新細明體" pitchFamily="18" charset="-120"/>
              </a:rPr>
              <a:t>.  </a:t>
            </a:r>
            <a:r>
              <a:rPr lang="en-US" altLang="zh-TW" sz="2800" b="1" dirty="0" smtClean="0">
                <a:solidFill>
                  <a:schemeClr val="tx1"/>
                </a:solidFill>
                <a:ea typeface="新細明體" pitchFamily="18" charset="-120"/>
              </a:rPr>
              <a:t>O(log</a:t>
            </a:r>
            <a:r>
              <a:rPr lang="en-US" altLang="zh-TW" sz="2800" b="1" baseline="-25000" dirty="0" smtClean="0">
                <a:solidFill>
                  <a:schemeClr val="tx1"/>
                </a:solidFill>
                <a:ea typeface="新細明體" pitchFamily="18" charset="-120"/>
              </a:rPr>
              <a:t> a </a:t>
            </a:r>
            <a:r>
              <a:rPr lang="en-US" altLang="zh-TW" sz="2800" b="1" dirty="0" smtClean="0">
                <a:solidFill>
                  <a:schemeClr val="tx1"/>
                </a:solidFill>
                <a:ea typeface="新細明體" pitchFamily="18" charset="-120"/>
              </a:rPr>
              <a:t>n) = O(log</a:t>
            </a:r>
            <a:r>
              <a:rPr lang="en-US" altLang="zh-TW" sz="2800" b="1" baseline="-25000" dirty="0" smtClean="0">
                <a:solidFill>
                  <a:schemeClr val="tx1"/>
                </a:solidFill>
                <a:ea typeface="新細明體" pitchFamily="18" charset="-120"/>
              </a:rPr>
              <a:t> b </a:t>
            </a:r>
            <a:r>
              <a:rPr lang="en-US" altLang="zh-TW" sz="2800" b="1" dirty="0" smtClean="0">
                <a:solidFill>
                  <a:schemeClr val="tx1"/>
                </a:solidFill>
                <a:ea typeface="新細明體" pitchFamily="18" charset="-120"/>
              </a:rPr>
              <a:t>n) </a:t>
            </a:r>
            <a:r>
              <a:rPr lang="zh-CN" altLang="en-US" sz="2800" b="1" dirty="0" smtClean="0">
                <a:solidFill>
                  <a:schemeClr val="tx1"/>
                </a:solidFill>
                <a:ea typeface="新細明體" pitchFamily="18" charset="-120"/>
              </a:rPr>
              <a:t>其中</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a, b &gt; 0</a:t>
            </a:r>
            <a:r>
              <a:rPr lang="zh-CN" altLang="en-US" sz="2800" b="1" dirty="0" smtClean="0">
                <a:solidFill>
                  <a:schemeClr val="tx1"/>
                </a:solidFill>
                <a:ea typeface="新細明體" pitchFamily="18" charset="-120"/>
              </a:rPr>
              <a:t>为常数</a:t>
            </a:r>
            <a:r>
              <a:rPr lang="en-US" altLang="zh-TW" sz="2800" b="1" dirty="0" smtClean="0">
                <a:solidFill>
                  <a:schemeClr val="tx1"/>
                </a:solidFill>
                <a:ea typeface="新細明體" pitchFamily="18" charset="-120"/>
              </a:rPr>
              <a:t>.</a:t>
            </a:r>
          </a:p>
          <a:p>
            <a:pPr marL="0" indent="0" eaLnBrk="1" hangingPunct="1"/>
            <a:endParaRPr lang="zh-CN" altLang="en-US" sz="2800" b="1" dirty="0" smtClean="0">
              <a:ea typeface="新細明體" pitchFamily="18" charset="-120"/>
            </a:endParaRPr>
          </a:p>
          <a:p>
            <a:pPr marL="0" indent="0" eaLnBrk="1" hangingPunct="1"/>
            <a:r>
              <a:rPr lang="zh-CN" altLang="en-US" sz="2800" b="1" dirty="0" smtClean="0">
                <a:ea typeface="新細明體" pitchFamily="18" charset="-120"/>
              </a:rPr>
              <a:t>对数</a:t>
            </a:r>
            <a:r>
              <a:rPr lang="en-US" altLang="zh-TW" sz="2800" b="1" dirty="0" smtClean="0">
                <a:ea typeface="新細明體" pitchFamily="18" charset="-120"/>
              </a:rPr>
              <a:t>.  </a:t>
            </a:r>
            <a:r>
              <a:rPr lang="zh-CN" altLang="en-US" sz="2800" b="1" dirty="0" smtClean="0">
                <a:solidFill>
                  <a:schemeClr val="tx1"/>
                </a:solidFill>
                <a:ea typeface="新細明體" pitchFamily="18" charset="-120"/>
              </a:rPr>
              <a:t>对任意</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x &gt; 0,  log n = O(</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x</a:t>
            </a:r>
            <a:r>
              <a:rPr lang="en-US" altLang="zh-TW" sz="2800" b="1" dirty="0" smtClean="0">
                <a:solidFill>
                  <a:schemeClr val="tx1"/>
                </a:solidFill>
                <a:ea typeface="新細明體" pitchFamily="18" charset="-120"/>
              </a:rPr>
              <a:t>).</a:t>
            </a:r>
          </a:p>
          <a:p>
            <a:pPr marL="0" indent="0" eaLnBrk="1" hangingPunct="1"/>
            <a:endParaRPr lang="en-US" altLang="zh-TW" sz="2800" b="1" dirty="0" smtClean="0">
              <a:solidFill>
                <a:schemeClr val="tx1"/>
              </a:solidFill>
              <a:ea typeface="新細明體" pitchFamily="18" charset="-120"/>
            </a:endParaRPr>
          </a:p>
          <a:p>
            <a:pPr marL="0" indent="0" eaLnBrk="1" hangingPunct="1"/>
            <a:r>
              <a:rPr lang="zh-CN" altLang="en-US" sz="2800" b="1" dirty="0" smtClean="0">
                <a:ea typeface="新細明體" pitchFamily="18" charset="-120"/>
              </a:rPr>
              <a:t>指数</a:t>
            </a:r>
            <a:r>
              <a:rPr lang="en-US" altLang="zh-TW" sz="2800" b="1" dirty="0" smtClean="0">
                <a:ea typeface="新細明體" pitchFamily="18" charset="-120"/>
              </a:rPr>
              <a:t>.  </a:t>
            </a:r>
            <a:r>
              <a:rPr lang="zh-CN" altLang="en-US" sz="2800" b="1" dirty="0" smtClean="0">
                <a:solidFill>
                  <a:schemeClr val="tx1"/>
                </a:solidFill>
                <a:ea typeface="新細明體" pitchFamily="18" charset="-120"/>
              </a:rPr>
              <a:t>对任意</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r &gt; 1 </a:t>
            </a:r>
            <a:r>
              <a:rPr lang="zh-CN" altLang="en-US" sz="2800" b="1" dirty="0" smtClean="0">
                <a:solidFill>
                  <a:schemeClr val="tx1"/>
                </a:solidFill>
                <a:ea typeface="新細明體" pitchFamily="18" charset="-120"/>
              </a:rPr>
              <a:t>和</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d &gt; 0,  </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d</a:t>
            </a:r>
            <a:r>
              <a:rPr lang="en-US" altLang="zh-TW" sz="2800" b="1" dirty="0" smtClean="0">
                <a:solidFill>
                  <a:schemeClr val="tx1"/>
                </a:solidFill>
                <a:ea typeface="新細明體" pitchFamily="18" charset="-120"/>
              </a:rPr>
              <a:t> = O(</a:t>
            </a:r>
            <a:r>
              <a:rPr lang="en-US" altLang="zh-TW" sz="2800" b="1" dirty="0" err="1" smtClean="0">
                <a:solidFill>
                  <a:schemeClr val="tx1"/>
                </a:solidFill>
                <a:ea typeface="新細明體" pitchFamily="18" charset="-120"/>
              </a:rPr>
              <a:t>r</a:t>
            </a:r>
            <a:r>
              <a:rPr lang="en-US" altLang="zh-TW" sz="2800" b="1" baseline="30000" dirty="0" err="1" smtClean="0">
                <a:solidFill>
                  <a:schemeClr val="tx1"/>
                </a:solidFill>
                <a:ea typeface="新細明體" pitchFamily="18" charset="-120"/>
              </a:rPr>
              <a:t>n</a:t>
            </a:r>
            <a:r>
              <a:rPr lang="en-US" altLang="zh-TW" sz="2800" b="1" dirty="0" smtClean="0">
                <a:solidFill>
                  <a:schemeClr val="tx1"/>
                </a:solidFill>
                <a:ea typeface="新細明體" pitchFamily="18" charset="-120"/>
              </a:rPr>
              <a:t>).</a:t>
            </a:r>
          </a:p>
        </p:txBody>
      </p:sp>
      <p:sp>
        <p:nvSpPr>
          <p:cNvPr id="30724" name="Rectangle 3"/>
          <p:cNvSpPr>
            <a:spLocks noGrp="1" noChangeArrowheads="1"/>
          </p:cNvSpPr>
          <p:nvPr>
            <p:ph type="title"/>
          </p:nvPr>
        </p:nvSpPr>
        <p:spPr>
          <a:xfrm>
            <a:off x="685800" y="44624"/>
            <a:ext cx="7772400" cy="1143000"/>
          </a:xfrm>
          <a:noFill/>
        </p:spPr>
        <p:txBody>
          <a:bodyPr/>
          <a:lstStyle/>
          <a:p>
            <a:pPr eaLnBrk="1" hangingPunct="1"/>
            <a:r>
              <a:rPr lang="zh-CN" altLang="en-US" sz="4400" dirty="0" smtClean="0">
                <a:ea typeface="楷体_GB2312" pitchFamily="49" charset="-122"/>
              </a:rPr>
              <a:t>最常用的关系式</a:t>
            </a:r>
          </a:p>
        </p:txBody>
      </p:sp>
      <p:sp>
        <p:nvSpPr>
          <p:cNvPr id="678916" name="Text Box 4"/>
          <p:cNvSpPr txBox="1">
            <a:spLocks noChangeArrowheads="1"/>
          </p:cNvSpPr>
          <p:nvPr/>
        </p:nvSpPr>
        <p:spPr bwMode="auto">
          <a:xfrm>
            <a:off x="2771800" y="6309320"/>
            <a:ext cx="2489200" cy="460896"/>
          </a:xfrm>
          <a:prstGeom prst="rect">
            <a:avLst/>
          </a:prstGeom>
          <a:noFill/>
          <a:ln>
            <a:noFill/>
          </a:ln>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zh-CN" altLang="en-US" sz="3200" b="1" dirty="0">
                <a:solidFill>
                  <a:srgbClr val="FF0000"/>
                </a:solidFill>
                <a:latin typeface="宋体" panose="02010600030101010101" pitchFamily="2" charset="-122"/>
                <a:ea typeface="宋体" panose="02010600030101010101" pitchFamily="2" charset="-122"/>
              </a:rPr>
              <a:t>重点记住内容！</a:t>
            </a:r>
          </a:p>
        </p:txBody>
      </p:sp>
    </p:spTree>
    <p:extLst>
      <p:ext uri="{BB962C8B-B14F-4D97-AF65-F5344CB8AC3E}">
        <p14:creationId xmlns:p14="http://schemas.microsoft.com/office/powerpoint/2010/main" val="15900736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8916"/>
                                        </p:tgtEl>
                                        <p:attrNameLst>
                                          <p:attrName>style.visibility</p:attrName>
                                        </p:attrNameLst>
                                      </p:cBhvr>
                                      <p:to>
                                        <p:strVal val="visible"/>
                                      </p:to>
                                    </p:set>
                                    <p:anim calcmode="lin" valueType="num">
                                      <p:cBhvr additive="base">
                                        <p:cTn id="7" dur="500" fill="hold"/>
                                        <p:tgtEl>
                                          <p:spTgt spid="678916"/>
                                        </p:tgtEl>
                                        <p:attrNameLst>
                                          <p:attrName>ppt_x</p:attrName>
                                        </p:attrNameLst>
                                      </p:cBhvr>
                                      <p:tavLst>
                                        <p:tav tm="0">
                                          <p:val>
                                            <p:strVal val="#ppt_x"/>
                                          </p:val>
                                        </p:tav>
                                        <p:tav tm="100000">
                                          <p:val>
                                            <p:strVal val="#ppt_x"/>
                                          </p:val>
                                        </p:tav>
                                      </p:tavLst>
                                    </p:anim>
                                    <p:anim calcmode="lin" valueType="num">
                                      <p:cBhvr additive="base">
                                        <p:cTn id="8" dur="500" fill="hold"/>
                                        <p:tgtEl>
                                          <p:spTgt spid="67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Grp="1" noChangeArrowheads="1"/>
          </p:cNvSpPr>
          <p:nvPr>
            <p:ph type="title"/>
          </p:nvPr>
        </p:nvSpPr>
        <p:spPr/>
        <p:txBody>
          <a:bodyPr/>
          <a:lstStyle/>
          <a:p>
            <a:r>
              <a:rPr lang="en-US" altLang="zh-CN" sz="3200" b="1" dirty="0" smtClean="0">
                <a:solidFill>
                  <a:srgbClr val="0000FF"/>
                </a:solidFill>
              </a:rPr>
              <a:t>4. </a:t>
            </a:r>
            <a:r>
              <a:rPr lang="zh-CN" altLang="en-US" sz="3200" b="1" dirty="0" smtClean="0">
                <a:solidFill>
                  <a:srgbClr val="0000FF"/>
                </a:solidFill>
              </a:rPr>
              <a:t>算法分析</a:t>
            </a:r>
            <a:r>
              <a:rPr lang="zh-CN" altLang="en-US" sz="3200" b="1" dirty="0">
                <a:solidFill>
                  <a:srgbClr val="0000FF"/>
                </a:solidFill>
              </a:rPr>
              <a:t>中常见的复杂性函数</a:t>
            </a:r>
          </a:p>
        </p:txBody>
      </p:sp>
      <p:pic>
        <p:nvPicPr>
          <p:cNvPr id="136196"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95400" y="1768475"/>
            <a:ext cx="6710363" cy="4000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304953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Rectangle 5"/>
          <p:cNvSpPr>
            <a:spLocks noGrp="1" noChangeArrowheads="1"/>
          </p:cNvSpPr>
          <p:nvPr>
            <p:ph type="title"/>
          </p:nvPr>
        </p:nvSpPr>
        <p:spPr/>
        <p:txBody>
          <a:bodyPr/>
          <a:lstStyle/>
          <a:p>
            <a:r>
              <a:rPr lang="zh-CN" altLang="en-US" sz="3200" b="1">
                <a:solidFill>
                  <a:srgbClr val="0000FF"/>
                </a:solidFill>
              </a:rPr>
              <a:t>小规模数据</a:t>
            </a:r>
          </a:p>
        </p:txBody>
      </p:sp>
      <p:pic>
        <p:nvPicPr>
          <p:cNvPr id="138244"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79613" y="1844675"/>
            <a:ext cx="6192837" cy="435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040996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5"/>
          <p:cNvSpPr>
            <a:spLocks noGrp="1" noChangeArrowheads="1"/>
          </p:cNvSpPr>
          <p:nvPr>
            <p:ph type="title"/>
          </p:nvPr>
        </p:nvSpPr>
        <p:spPr/>
        <p:txBody>
          <a:bodyPr/>
          <a:lstStyle/>
          <a:p>
            <a:r>
              <a:rPr lang="zh-CN" altLang="en-US" sz="3200" b="1">
                <a:solidFill>
                  <a:srgbClr val="0000FF"/>
                </a:solidFill>
              </a:rPr>
              <a:t>中等规模数据</a:t>
            </a:r>
          </a:p>
        </p:txBody>
      </p:sp>
      <p:pic>
        <p:nvPicPr>
          <p:cNvPr id="140292"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95513" y="1989138"/>
            <a:ext cx="6119812"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367621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CD24B27A-4285-4DF8-8CCC-00C3C2A369D2}" type="slidenum">
              <a:rPr lang="en-US" altLang="zh-CN" sz="1400" baseline="0"/>
              <a:pPr/>
              <a:t>28</a:t>
            </a:fld>
            <a:endParaRPr lang="en-US" altLang="zh-CN" sz="1400" baseline="0"/>
          </a:p>
        </p:txBody>
      </p:sp>
      <p:sp>
        <p:nvSpPr>
          <p:cNvPr id="5132"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5133"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34" name="Text Box 11"/>
          <p:cNvSpPr txBox="1">
            <a:spLocks noChangeArrowheads="1"/>
          </p:cNvSpPr>
          <p:nvPr/>
        </p:nvSpPr>
        <p:spPr bwMode="auto">
          <a:xfrm>
            <a:off x="228600" y="457200"/>
            <a:ext cx="8915400" cy="588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sz="2400" baseline="0">
                <a:latin typeface="黑体" panose="02010609060101010101" pitchFamily="49" charset="-122"/>
                <a:ea typeface="黑体" panose="02010609060101010101" pitchFamily="49" charset="-122"/>
              </a:rPr>
              <a:t> 3.</a:t>
            </a:r>
            <a:r>
              <a:rPr lang="zh-CN" altLang="en-US" sz="2400" baseline="0">
                <a:latin typeface="黑体" panose="02010609060101010101" pitchFamily="49" charset="-122"/>
                <a:ea typeface="黑体" panose="02010609060101010101" pitchFamily="49" charset="-122"/>
              </a:rPr>
              <a:t>渐进分析</a:t>
            </a:r>
            <a:endParaRPr lang="zh-CN" altLang="en-US" sz="2000" baseline="0">
              <a:solidFill>
                <a:srgbClr val="990000"/>
              </a:solidFill>
              <a:ea typeface="黑体" panose="02010609060101010101" pitchFamily="49" charset="-122"/>
            </a:endParaRPr>
          </a:p>
          <a:p>
            <a:pPr fontAlgn="base">
              <a:lnSpc>
                <a:spcPct val="120000"/>
              </a:lnSpc>
            </a:pPr>
            <a:r>
              <a:rPr lang="en-US" altLang="en-US" sz="2000" baseline="0">
                <a:solidFill>
                  <a:srgbClr val="990000"/>
                </a:solidFill>
                <a:latin typeface="Century Schoolbook" panose="02040604050505020304" pitchFamily="18" charset="0"/>
                <a:ea typeface="黑体" panose="02010609060101010101" pitchFamily="49" charset="-122"/>
              </a:rPr>
              <a:t>    </a:t>
            </a:r>
            <a:r>
              <a:rPr lang="en-US" altLang="en-US" sz="2000" baseline="0">
                <a:solidFill>
                  <a:srgbClr val="990000"/>
                </a:solidFill>
                <a:ea typeface="黑体" panose="02010609060101010101" pitchFamily="49" charset="-122"/>
              </a:rPr>
              <a:t>时间复杂性渐进阶分析的规则:</a:t>
            </a:r>
            <a:r>
              <a:rPr lang="en-US" altLang="zh-CN" sz="2000" baseline="0">
                <a:solidFill>
                  <a:srgbClr val="990000"/>
                </a:solidFill>
                <a:ea typeface="幼圆" panose="02010509060101010101" pitchFamily="49" charset="-122"/>
              </a:rPr>
              <a:t>(</a:t>
            </a:r>
            <a:r>
              <a:rPr lang="zh-CN" altLang="en-US" sz="2000" baseline="0">
                <a:solidFill>
                  <a:srgbClr val="990000"/>
                </a:solidFill>
                <a:ea typeface="幼圆" panose="02010509060101010101" pitchFamily="49" charset="-122"/>
              </a:rPr>
              <a:t>最坏情况</a:t>
            </a:r>
            <a:r>
              <a:rPr lang="en-US" altLang="zh-CN" sz="2000" baseline="0">
                <a:solidFill>
                  <a:srgbClr val="990000"/>
                </a:solidFill>
                <a:ea typeface="幼圆" panose="02010509060101010101" pitchFamily="49" charset="-122"/>
              </a:rPr>
              <a:t>)</a:t>
            </a:r>
          </a:p>
          <a:p>
            <a:pPr fontAlgn="base">
              <a:lnSpc>
                <a:spcPct val="120000"/>
              </a:lnSpc>
              <a:spcBef>
                <a:spcPct val="20000"/>
              </a:spcBef>
            </a:pPr>
            <a:r>
              <a:rPr lang="en-US" altLang="en-US" sz="2000" baseline="0">
                <a:solidFill>
                  <a:srgbClr val="990000"/>
                </a:solidFill>
                <a:ea typeface="黑体" panose="02010609060101010101" pitchFamily="49" charset="-122"/>
              </a:rPr>
              <a:t> </a:t>
            </a:r>
            <a:r>
              <a:rPr lang="en-US" altLang="zh-CN" baseline="0">
                <a:solidFill>
                  <a:srgbClr val="990000"/>
                </a:solidFill>
              </a:rPr>
              <a:t>1). </a:t>
            </a:r>
            <a:r>
              <a:rPr lang="en-US" altLang="en-US" baseline="0">
                <a:solidFill>
                  <a:srgbClr val="990000"/>
                </a:solidFill>
              </a:rPr>
              <a:t>赋值,比较,算术运算,逻辑运算,读写单个变量(常量)只需1单位时间</a:t>
            </a:r>
          </a:p>
          <a:p>
            <a:pPr fontAlgn="base">
              <a:lnSpc>
                <a:spcPct val="120000"/>
              </a:lnSpc>
              <a:spcBef>
                <a:spcPct val="20000"/>
              </a:spcBef>
            </a:pPr>
            <a:r>
              <a:rPr lang="en-US" altLang="en-US" baseline="0">
                <a:solidFill>
                  <a:srgbClr val="990000"/>
                </a:solidFill>
              </a:rPr>
              <a:t> 2)</a:t>
            </a:r>
            <a:r>
              <a:rPr lang="en-US" altLang="zh-CN" baseline="0">
                <a:solidFill>
                  <a:srgbClr val="990000"/>
                </a:solidFill>
              </a:rPr>
              <a:t>. </a:t>
            </a:r>
            <a:r>
              <a:rPr lang="en-US" altLang="en-US" baseline="0">
                <a:solidFill>
                  <a:srgbClr val="990000"/>
                </a:solidFill>
              </a:rPr>
              <a:t>执行条件语句 </a:t>
            </a:r>
            <a:r>
              <a:rPr lang="en-US" altLang="zh-CN" b="1" baseline="0">
                <a:solidFill>
                  <a:srgbClr val="990000"/>
                </a:solidFill>
              </a:rPr>
              <a:t>if</a:t>
            </a:r>
            <a:r>
              <a:rPr lang="en-US" altLang="zh-CN" baseline="0">
                <a:solidFill>
                  <a:srgbClr val="990000"/>
                </a:solidFill>
              </a:rPr>
              <a:t> </a:t>
            </a:r>
            <a:r>
              <a:rPr lang="en-US" altLang="zh-CN" b="1" i="1" baseline="0">
                <a:solidFill>
                  <a:srgbClr val="990000"/>
                </a:solidFill>
              </a:rPr>
              <a:t>c</a:t>
            </a:r>
            <a:r>
              <a:rPr lang="en-US" altLang="zh-CN" baseline="0">
                <a:solidFill>
                  <a:srgbClr val="990000"/>
                </a:solidFill>
              </a:rPr>
              <a:t> </a:t>
            </a:r>
            <a:r>
              <a:rPr lang="en-US" altLang="zh-CN" b="1" baseline="0">
                <a:solidFill>
                  <a:srgbClr val="990000"/>
                </a:solidFill>
              </a:rPr>
              <a:t>then</a:t>
            </a:r>
            <a:r>
              <a:rPr lang="en-US" altLang="zh-CN" baseline="0">
                <a:solidFill>
                  <a:srgbClr val="990000"/>
                </a:solidFill>
              </a:rPr>
              <a:t> S1 </a:t>
            </a:r>
            <a:r>
              <a:rPr lang="en-US" altLang="zh-CN" b="1" baseline="0">
                <a:solidFill>
                  <a:srgbClr val="990000"/>
                </a:solidFill>
              </a:rPr>
              <a:t>else </a:t>
            </a:r>
            <a:r>
              <a:rPr lang="en-US" altLang="zh-CN" baseline="0">
                <a:solidFill>
                  <a:srgbClr val="990000"/>
                </a:solidFill>
              </a:rPr>
              <a:t>S2 </a:t>
            </a:r>
            <a:r>
              <a:rPr lang="en-US" altLang="en-US" baseline="0">
                <a:solidFill>
                  <a:srgbClr val="990000"/>
                </a:solidFill>
              </a:rPr>
              <a:t>的时间为</a:t>
            </a:r>
            <a:r>
              <a:rPr lang="en-US" altLang="zh-CN" b="1" baseline="0">
                <a:solidFill>
                  <a:srgbClr val="990000"/>
                </a:solidFill>
              </a:rPr>
              <a:t>T</a:t>
            </a:r>
            <a:r>
              <a:rPr lang="en-US" altLang="zh-CN" i="1">
                <a:solidFill>
                  <a:srgbClr val="990000"/>
                </a:solidFill>
              </a:rPr>
              <a:t>C </a:t>
            </a:r>
            <a:r>
              <a:rPr lang="en-US" altLang="zh-CN" b="1" baseline="0">
                <a:solidFill>
                  <a:srgbClr val="990000"/>
                </a:solidFill>
              </a:rPr>
              <a:t>+max(T</a:t>
            </a:r>
            <a:r>
              <a:rPr lang="en-US" altLang="zh-CN">
                <a:solidFill>
                  <a:srgbClr val="990000"/>
                </a:solidFill>
              </a:rPr>
              <a:t>S1</a:t>
            </a:r>
            <a:r>
              <a:rPr lang="en-US" altLang="zh-CN" b="1" baseline="0">
                <a:solidFill>
                  <a:srgbClr val="990000"/>
                </a:solidFill>
              </a:rPr>
              <a:t>,T</a:t>
            </a:r>
            <a:r>
              <a:rPr lang="en-US" altLang="zh-CN">
                <a:solidFill>
                  <a:srgbClr val="990000"/>
                </a:solidFill>
              </a:rPr>
              <a:t>S2</a:t>
            </a:r>
            <a:r>
              <a:rPr lang="en-US" altLang="zh-CN" b="1" baseline="0">
                <a:solidFill>
                  <a:srgbClr val="990000"/>
                </a:solidFill>
              </a:rPr>
              <a:t>).</a:t>
            </a:r>
            <a:r>
              <a:rPr lang="en-US" altLang="zh-CN" baseline="0">
                <a:solidFill>
                  <a:srgbClr val="990000"/>
                </a:solidFill>
              </a:rPr>
              <a:t> </a:t>
            </a:r>
          </a:p>
          <a:p>
            <a:pPr fontAlgn="base">
              <a:lnSpc>
                <a:spcPct val="120000"/>
              </a:lnSpc>
              <a:spcBef>
                <a:spcPct val="20000"/>
              </a:spcBef>
            </a:pPr>
            <a:r>
              <a:rPr lang="en-US" altLang="zh-CN" baseline="0">
                <a:solidFill>
                  <a:srgbClr val="990000"/>
                </a:solidFill>
              </a:rPr>
              <a:t> 3). </a:t>
            </a:r>
            <a:r>
              <a:rPr lang="en-US" altLang="en-US" baseline="0">
                <a:solidFill>
                  <a:srgbClr val="990000"/>
                </a:solidFill>
              </a:rPr>
              <a:t>选择语句 </a:t>
            </a:r>
            <a:r>
              <a:rPr lang="en-US" altLang="zh-CN" b="1" baseline="0">
                <a:solidFill>
                  <a:srgbClr val="990000"/>
                </a:solidFill>
              </a:rPr>
              <a:t>case</a:t>
            </a:r>
            <a:r>
              <a:rPr lang="en-US" altLang="zh-CN" baseline="0">
                <a:solidFill>
                  <a:srgbClr val="990000"/>
                </a:solidFill>
              </a:rPr>
              <a:t> </a:t>
            </a:r>
            <a:r>
              <a:rPr lang="en-US" altLang="zh-CN" b="1" baseline="0">
                <a:solidFill>
                  <a:srgbClr val="990000"/>
                </a:solidFill>
              </a:rPr>
              <a:t>A</a:t>
            </a:r>
            <a:r>
              <a:rPr lang="en-US" altLang="zh-CN" baseline="0">
                <a:solidFill>
                  <a:srgbClr val="990000"/>
                </a:solidFill>
              </a:rPr>
              <a:t> </a:t>
            </a:r>
            <a:r>
              <a:rPr lang="en-US" altLang="zh-CN" b="1" baseline="0">
                <a:solidFill>
                  <a:srgbClr val="990000"/>
                </a:solidFill>
              </a:rPr>
              <a:t>of</a:t>
            </a:r>
            <a:r>
              <a:rPr lang="en-US" altLang="zh-CN" baseline="0">
                <a:solidFill>
                  <a:srgbClr val="990000"/>
                </a:solidFill>
              </a:rPr>
              <a:t>  </a:t>
            </a:r>
            <a:r>
              <a:rPr lang="en-US" altLang="zh-CN" b="1" baseline="0" noProof="1">
                <a:solidFill>
                  <a:srgbClr val="990000"/>
                </a:solidFill>
              </a:rPr>
              <a:t>a1</a:t>
            </a:r>
            <a:r>
              <a:rPr lang="en-US" altLang="zh-CN" baseline="0" noProof="1">
                <a:solidFill>
                  <a:srgbClr val="990000"/>
                </a:solidFill>
              </a:rPr>
              <a:t>: </a:t>
            </a:r>
            <a:r>
              <a:rPr lang="en-US" altLang="zh-CN" b="1" baseline="0" noProof="1">
                <a:solidFill>
                  <a:srgbClr val="990000"/>
                </a:solidFill>
              </a:rPr>
              <a:t>s1</a:t>
            </a:r>
            <a:r>
              <a:rPr lang="zh-CN" altLang="en-US" b="1" baseline="0">
                <a:solidFill>
                  <a:srgbClr val="990000"/>
                </a:solidFill>
              </a:rPr>
              <a:t>；</a:t>
            </a:r>
            <a:r>
              <a:rPr lang="en-US" altLang="zh-CN" b="1" baseline="0">
                <a:solidFill>
                  <a:srgbClr val="990000"/>
                </a:solidFill>
              </a:rPr>
              <a:t>a2</a:t>
            </a:r>
            <a:r>
              <a:rPr lang="en-US" altLang="zh-CN" baseline="0">
                <a:solidFill>
                  <a:srgbClr val="990000"/>
                </a:solidFill>
              </a:rPr>
              <a:t>: </a:t>
            </a:r>
            <a:r>
              <a:rPr lang="en-US" altLang="zh-CN" b="1" baseline="0">
                <a:solidFill>
                  <a:srgbClr val="990000"/>
                </a:solidFill>
              </a:rPr>
              <a:t>s2</a:t>
            </a:r>
            <a:r>
              <a:rPr lang="zh-CN" altLang="en-US" b="1" baseline="0">
                <a:solidFill>
                  <a:srgbClr val="990000"/>
                </a:solidFill>
              </a:rPr>
              <a:t>；</a:t>
            </a:r>
            <a:r>
              <a:rPr lang="en-US" altLang="zh-CN" baseline="0">
                <a:solidFill>
                  <a:srgbClr val="990000"/>
                </a:solidFill>
              </a:rPr>
              <a:t>...</a:t>
            </a:r>
            <a:r>
              <a:rPr lang="zh-CN" altLang="en-US" baseline="0">
                <a:solidFill>
                  <a:srgbClr val="990000"/>
                </a:solidFill>
              </a:rPr>
              <a:t>；</a:t>
            </a:r>
            <a:r>
              <a:rPr lang="zh-CN" altLang="zh-CN" baseline="0" noProof="1">
                <a:solidFill>
                  <a:srgbClr val="990000"/>
                </a:solidFill>
              </a:rPr>
              <a:t> </a:t>
            </a:r>
            <a:r>
              <a:rPr lang="en-US" altLang="zh-CN" b="1" i="1" baseline="0">
                <a:solidFill>
                  <a:srgbClr val="990000"/>
                </a:solidFill>
              </a:rPr>
              <a:t>am</a:t>
            </a:r>
            <a:r>
              <a:rPr lang="en-US" altLang="zh-CN" baseline="0">
                <a:solidFill>
                  <a:srgbClr val="990000"/>
                </a:solidFill>
              </a:rPr>
              <a:t>: </a:t>
            </a:r>
            <a:r>
              <a:rPr lang="en-US" altLang="zh-CN" b="1" i="1" baseline="0">
                <a:solidFill>
                  <a:srgbClr val="990000"/>
                </a:solidFill>
              </a:rPr>
              <a:t>sm</a:t>
            </a:r>
            <a:r>
              <a:rPr lang="en-US" altLang="zh-CN" i="1" baseline="0">
                <a:solidFill>
                  <a:srgbClr val="990000"/>
                </a:solidFill>
              </a:rPr>
              <a:t> </a:t>
            </a:r>
          </a:p>
          <a:p>
            <a:pPr fontAlgn="base">
              <a:lnSpc>
                <a:spcPct val="120000"/>
              </a:lnSpc>
              <a:spcBef>
                <a:spcPct val="5000"/>
              </a:spcBef>
            </a:pPr>
            <a:r>
              <a:rPr lang="en-US" altLang="zh-CN" i="1" baseline="0">
                <a:solidFill>
                  <a:srgbClr val="990000"/>
                </a:solidFill>
              </a:rPr>
              <a:t>      </a:t>
            </a:r>
            <a:r>
              <a:rPr lang="en-US" altLang="en-US" baseline="0">
                <a:solidFill>
                  <a:srgbClr val="990000"/>
                </a:solidFill>
              </a:rPr>
              <a:t>需要</a:t>
            </a:r>
            <a:r>
              <a:rPr lang="zh-CN" altLang="en-US" baseline="0">
                <a:solidFill>
                  <a:srgbClr val="990000"/>
                </a:solidFill>
              </a:rPr>
              <a:t>的</a:t>
            </a:r>
            <a:r>
              <a:rPr lang="en-US" altLang="en-US" baseline="0">
                <a:solidFill>
                  <a:srgbClr val="990000"/>
                </a:solidFill>
              </a:rPr>
              <a:t>时间</a:t>
            </a:r>
            <a:r>
              <a:rPr lang="zh-CN" altLang="en-US" baseline="0">
                <a:solidFill>
                  <a:srgbClr val="990000"/>
                </a:solidFill>
              </a:rPr>
              <a:t>为 </a:t>
            </a:r>
            <a:r>
              <a:rPr lang="en-US" altLang="zh-CN" b="1" baseline="0">
                <a:solidFill>
                  <a:srgbClr val="990000"/>
                </a:solidFill>
              </a:rPr>
              <a:t>max</a:t>
            </a:r>
            <a:r>
              <a:rPr lang="zh-CN" altLang="en-US" b="1" baseline="0">
                <a:solidFill>
                  <a:srgbClr val="990000"/>
                </a:solidFill>
              </a:rPr>
              <a:t>（</a:t>
            </a:r>
            <a:r>
              <a:rPr lang="en-US" altLang="zh-CN" b="1" baseline="0">
                <a:solidFill>
                  <a:srgbClr val="990000"/>
                </a:solidFill>
              </a:rPr>
              <a:t>T</a:t>
            </a:r>
            <a:r>
              <a:rPr lang="en-US" altLang="zh-CN" b="1">
                <a:solidFill>
                  <a:srgbClr val="990000"/>
                </a:solidFill>
              </a:rPr>
              <a:t>S1</a:t>
            </a:r>
            <a:r>
              <a:rPr lang="en-US" altLang="zh-CN" b="1" baseline="0">
                <a:solidFill>
                  <a:srgbClr val="990000"/>
                </a:solidFill>
              </a:rPr>
              <a:t>,T</a:t>
            </a:r>
            <a:r>
              <a:rPr lang="en-US" altLang="zh-CN" b="1">
                <a:solidFill>
                  <a:srgbClr val="990000"/>
                </a:solidFill>
              </a:rPr>
              <a:t>S2 </a:t>
            </a:r>
            <a:r>
              <a:rPr lang="en-US" altLang="zh-CN" b="1" baseline="0" noProof="1">
                <a:solidFill>
                  <a:srgbClr val="990000"/>
                </a:solidFill>
              </a:rPr>
              <a:t>,..., </a:t>
            </a:r>
            <a:r>
              <a:rPr lang="en-US" altLang="zh-CN" b="1" baseline="0">
                <a:solidFill>
                  <a:srgbClr val="990000"/>
                </a:solidFill>
              </a:rPr>
              <a:t>T</a:t>
            </a:r>
            <a:r>
              <a:rPr lang="en-US" altLang="zh-CN" b="1">
                <a:solidFill>
                  <a:srgbClr val="990000"/>
                </a:solidFill>
              </a:rPr>
              <a:t>Sm</a:t>
            </a:r>
            <a:r>
              <a:rPr lang="zh-CN" altLang="en-US" baseline="0">
                <a:solidFill>
                  <a:srgbClr val="990000"/>
                </a:solidFill>
              </a:rPr>
              <a:t>）</a:t>
            </a:r>
            <a:r>
              <a:rPr lang="en-US" altLang="zh-CN" baseline="0">
                <a:solidFill>
                  <a:srgbClr val="990000"/>
                </a:solidFill>
              </a:rPr>
              <a:t>.</a:t>
            </a:r>
          </a:p>
          <a:p>
            <a:pPr fontAlgn="base">
              <a:lnSpc>
                <a:spcPct val="120000"/>
              </a:lnSpc>
              <a:spcBef>
                <a:spcPct val="20000"/>
              </a:spcBef>
            </a:pPr>
            <a:r>
              <a:rPr lang="en-US" altLang="zh-CN" baseline="0">
                <a:solidFill>
                  <a:srgbClr val="990000"/>
                </a:solidFill>
              </a:rPr>
              <a:t> 4). </a:t>
            </a:r>
            <a:r>
              <a:rPr lang="en-US" altLang="en-US" baseline="0">
                <a:solidFill>
                  <a:srgbClr val="990000"/>
                </a:solidFill>
              </a:rPr>
              <a:t>访问数组的单个分量或纪录的单个域需要</a:t>
            </a:r>
            <a:r>
              <a:rPr lang="en-US" altLang="en-US" b="1" baseline="0">
                <a:solidFill>
                  <a:srgbClr val="990000"/>
                </a:solidFill>
              </a:rPr>
              <a:t>一个单位时间</a:t>
            </a:r>
            <a:r>
              <a:rPr lang="en-US" altLang="en-US" baseline="0">
                <a:solidFill>
                  <a:srgbClr val="990000"/>
                </a:solidFill>
              </a:rPr>
              <a:t>.</a:t>
            </a:r>
          </a:p>
          <a:p>
            <a:pPr fontAlgn="base">
              <a:lnSpc>
                <a:spcPct val="120000"/>
              </a:lnSpc>
              <a:spcBef>
                <a:spcPct val="20000"/>
              </a:spcBef>
            </a:pPr>
            <a:r>
              <a:rPr lang="en-US" altLang="en-US" baseline="0">
                <a:solidFill>
                  <a:srgbClr val="990000"/>
                </a:solidFill>
              </a:rPr>
              <a:t> 5)</a:t>
            </a:r>
            <a:r>
              <a:rPr lang="en-US" altLang="zh-CN" baseline="0">
                <a:solidFill>
                  <a:srgbClr val="990000"/>
                </a:solidFill>
              </a:rPr>
              <a:t>. </a:t>
            </a:r>
            <a:r>
              <a:rPr lang="en-US" altLang="en-US" baseline="0">
                <a:solidFill>
                  <a:srgbClr val="990000"/>
                </a:solidFill>
              </a:rPr>
              <a:t>执行</a:t>
            </a:r>
            <a:r>
              <a:rPr lang="en-US" altLang="zh-CN" b="1" baseline="0">
                <a:solidFill>
                  <a:srgbClr val="990000"/>
                </a:solidFill>
              </a:rPr>
              <a:t>for</a:t>
            </a:r>
            <a:r>
              <a:rPr lang="en-US" altLang="en-US" baseline="0">
                <a:solidFill>
                  <a:srgbClr val="990000"/>
                </a:solidFill>
              </a:rPr>
              <a:t>循环语句的时间=</a:t>
            </a:r>
            <a:r>
              <a:rPr lang="en-US" altLang="en-US" b="1" baseline="0">
                <a:solidFill>
                  <a:srgbClr val="990000"/>
                </a:solidFill>
              </a:rPr>
              <a:t>执行循环体时间*循环次数.</a:t>
            </a:r>
          </a:p>
          <a:p>
            <a:pPr fontAlgn="base">
              <a:lnSpc>
                <a:spcPct val="120000"/>
              </a:lnSpc>
              <a:spcBef>
                <a:spcPct val="20000"/>
              </a:spcBef>
            </a:pPr>
            <a:r>
              <a:rPr lang="en-US" altLang="en-US" baseline="0">
                <a:solidFill>
                  <a:srgbClr val="990000"/>
                </a:solidFill>
              </a:rPr>
              <a:t> 6)</a:t>
            </a:r>
            <a:r>
              <a:rPr lang="en-US" altLang="zh-CN" baseline="0">
                <a:solidFill>
                  <a:srgbClr val="990000"/>
                </a:solidFill>
              </a:rPr>
              <a:t>. </a:t>
            </a:r>
            <a:r>
              <a:rPr lang="en-US" altLang="zh-CN" b="1" baseline="0">
                <a:solidFill>
                  <a:srgbClr val="990000"/>
                </a:solidFill>
              </a:rPr>
              <a:t>while</a:t>
            </a:r>
            <a:r>
              <a:rPr lang="en-US" altLang="zh-CN" baseline="0">
                <a:solidFill>
                  <a:srgbClr val="990000"/>
                </a:solidFill>
              </a:rPr>
              <a:t> </a:t>
            </a:r>
            <a:r>
              <a:rPr lang="en-US" altLang="zh-CN" b="1" i="1" baseline="0">
                <a:solidFill>
                  <a:srgbClr val="990000"/>
                </a:solidFill>
              </a:rPr>
              <a:t>c</a:t>
            </a:r>
            <a:r>
              <a:rPr lang="en-US" altLang="zh-CN" i="1" baseline="0">
                <a:solidFill>
                  <a:srgbClr val="990000"/>
                </a:solidFill>
              </a:rPr>
              <a:t> </a:t>
            </a:r>
            <a:r>
              <a:rPr lang="en-US" altLang="zh-CN" b="1" baseline="0">
                <a:solidFill>
                  <a:srgbClr val="990000"/>
                </a:solidFill>
              </a:rPr>
              <a:t>do</a:t>
            </a:r>
            <a:r>
              <a:rPr lang="en-US" altLang="zh-CN" baseline="0">
                <a:solidFill>
                  <a:srgbClr val="990000"/>
                </a:solidFill>
              </a:rPr>
              <a:t> </a:t>
            </a:r>
            <a:r>
              <a:rPr lang="en-US" altLang="zh-CN" b="1" i="1" baseline="0">
                <a:solidFill>
                  <a:srgbClr val="990000"/>
                </a:solidFill>
              </a:rPr>
              <a:t>s</a:t>
            </a:r>
            <a:r>
              <a:rPr lang="en-US" altLang="zh-CN" i="1" baseline="0">
                <a:solidFill>
                  <a:srgbClr val="990000"/>
                </a:solidFill>
              </a:rPr>
              <a:t> </a:t>
            </a:r>
            <a:r>
              <a:rPr lang="en-US" altLang="zh-CN" baseline="0">
                <a:solidFill>
                  <a:srgbClr val="990000"/>
                </a:solidFill>
              </a:rPr>
              <a:t>(</a:t>
            </a:r>
            <a:r>
              <a:rPr lang="en-US" altLang="zh-CN" b="1" baseline="0">
                <a:solidFill>
                  <a:srgbClr val="990000"/>
                </a:solidFill>
              </a:rPr>
              <a:t>repeat</a:t>
            </a:r>
            <a:r>
              <a:rPr lang="en-US" altLang="zh-CN" baseline="0">
                <a:solidFill>
                  <a:srgbClr val="990000"/>
                </a:solidFill>
              </a:rPr>
              <a:t> </a:t>
            </a:r>
            <a:r>
              <a:rPr lang="en-US" altLang="zh-CN" b="1" i="1" baseline="0">
                <a:solidFill>
                  <a:srgbClr val="990000"/>
                </a:solidFill>
              </a:rPr>
              <a:t>s</a:t>
            </a:r>
            <a:r>
              <a:rPr lang="en-US" altLang="zh-CN" b="1" baseline="0">
                <a:solidFill>
                  <a:srgbClr val="990000"/>
                </a:solidFill>
              </a:rPr>
              <a:t> until </a:t>
            </a:r>
            <a:r>
              <a:rPr lang="en-US" altLang="zh-CN" b="1" i="1" baseline="0">
                <a:solidFill>
                  <a:srgbClr val="990000"/>
                </a:solidFill>
              </a:rPr>
              <a:t>c</a:t>
            </a:r>
            <a:r>
              <a:rPr lang="en-US" altLang="zh-CN" b="1" baseline="0">
                <a:solidFill>
                  <a:srgbClr val="990000"/>
                </a:solidFill>
              </a:rPr>
              <a:t>)</a:t>
            </a:r>
            <a:r>
              <a:rPr lang="en-US" altLang="en-US" baseline="0">
                <a:solidFill>
                  <a:srgbClr val="990000"/>
                </a:solidFill>
              </a:rPr>
              <a:t>语句时</a:t>
            </a:r>
            <a:r>
              <a:rPr lang="zh-CN" altLang="en-US" baseline="0">
                <a:solidFill>
                  <a:srgbClr val="990000"/>
                </a:solidFill>
              </a:rPr>
              <a:t>间</a:t>
            </a:r>
            <a:r>
              <a:rPr lang="en-US" altLang="zh-CN" baseline="0">
                <a:solidFill>
                  <a:srgbClr val="990000"/>
                </a:solidFill>
              </a:rPr>
              <a:t>=</a:t>
            </a:r>
            <a:r>
              <a:rPr lang="en-US" altLang="en-US" b="1" baseline="0">
                <a:solidFill>
                  <a:srgbClr val="990000"/>
                </a:solidFill>
              </a:rPr>
              <a:t>(</a:t>
            </a:r>
            <a:r>
              <a:rPr lang="en-US" altLang="zh-CN" b="1" baseline="0">
                <a:solidFill>
                  <a:srgbClr val="990000"/>
                </a:solidFill>
              </a:rPr>
              <a:t>T</a:t>
            </a:r>
            <a:r>
              <a:rPr lang="en-US" altLang="zh-CN" b="1" i="1" baseline="0">
                <a:solidFill>
                  <a:srgbClr val="990000"/>
                </a:solidFill>
              </a:rPr>
              <a:t>c</a:t>
            </a:r>
            <a:r>
              <a:rPr lang="en-US" altLang="zh-CN" b="1" baseline="0">
                <a:solidFill>
                  <a:srgbClr val="990000"/>
                </a:solidFill>
              </a:rPr>
              <a:t>+T</a:t>
            </a:r>
            <a:r>
              <a:rPr lang="en-US" altLang="zh-CN" b="1" i="1" baseline="0">
                <a:solidFill>
                  <a:srgbClr val="990000"/>
                </a:solidFill>
              </a:rPr>
              <a:t>s</a:t>
            </a:r>
            <a:r>
              <a:rPr lang="en-US" altLang="zh-CN" b="1" baseline="0">
                <a:solidFill>
                  <a:srgbClr val="990000"/>
                </a:solidFill>
              </a:rPr>
              <a:t>)*</a:t>
            </a:r>
            <a:r>
              <a:rPr lang="en-US" altLang="en-US" b="1" baseline="0">
                <a:solidFill>
                  <a:srgbClr val="990000"/>
                </a:solidFill>
              </a:rPr>
              <a:t>循环次数.</a:t>
            </a:r>
            <a:endParaRPr lang="en-US" altLang="en-US" baseline="0">
              <a:solidFill>
                <a:srgbClr val="990000"/>
              </a:solidFill>
            </a:endParaRPr>
          </a:p>
          <a:p>
            <a:pPr fontAlgn="base">
              <a:lnSpc>
                <a:spcPct val="120000"/>
              </a:lnSpc>
              <a:spcBef>
                <a:spcPct val="20000"/>
              </a:spcBef>
            </a:pPr>
            <a:r>
              <a:rPr lang="en-US" altLang="en-US" baseline="0">
                <a:solidFill>
                  <a:srgbClr val="990000"/>
                </a:solidFill>
              </a:rPr>
              <a:t> 7)</a:t>
            </a:r>
            <a:r>
              <a:rPr lang="en-US" altLang="zh-CN" baseline="0">
                <a:solidFill>
                  <a:srgbClr val="990000"/>
                </a:solidFill>
              </a:rPr>
              <a:t>. </a:t>
            </a:r>
            <a:r>
              <a:rPr lang="en-US" altLang="en-US" baseline="0">
                <a:solidFill>
                  <a:srgbClr val="990000"/>
                </a:solidFill>
              </a:rPr>
              <a:t>用</a:t>
            </a:r>
            <a:r>
              <a:rPr lang="en-US" altLang="zh-CN" b="1" baseline="0">
                <a:solidFill>
                  <a:srgbClr val="990000"/>
                </a:solidFill>
              </a:rPr>
              <a:t>goto</a:t>
            </a:r>
            <a:r>
              <a:rPr lang="en-US" altLang="en-US" baseline="0">
                <a:solidFill>
                  <a:srgbClr val="990000"/>
                </a:solidFill>
              </a:rPr>
              <a:t>从循环体内跳到循环体</a:t>
            </a:r>
            <a:r>
              <a:rPr lang="zh-CN" altLang="en-US" baseline="0">
                <a:solidFill>
                  <a:srgbClr val="990000"/>
                </a:solidFill>
              </a:rPr>
              <a:t>末</a:t>
            </a:r>
            <a:r>
              <a:rPr lang="en-US" altLang="en-US" baseline="0">
                <a:solidFill>
                  <a:srgbClr val="990000"/>
                </a:solidFill>
              </a:rPr>
              <a:t>或循环后面的语句时,不需额外时间</a:t>
            </a:r>
          </a:p>
          <a:p>
            <a:pPr fontAlgn="base">
              <a:lnSpc>
                <a:spcPct val="120000"/>
              </a:lnSpc>
              <a:spcBef>
                <a:spcPct val="20000"/>
              </a:spcBef>
            </a:pPr>
            <a:r>
              <a:rPr lang="en-US" altLang="en-US" baseline="0">
                <a:solidFill>
                  <a:srgbClr val="990000"/>
                </a:solidFill>
              </a:rPr>
              <a:t> 8)</a:t>
            </a:r>
            <a:r>
              <a:rPr lang="en-US" altLang="zh-CN" baseline="0">
                <a:solidFill>
                  <a:srgbClr val="990000"/>
                </a:solidFill>
              </a:rPr>
              <a:t>. </a:t>
            </a:r>
            <a:r>
              <a:rPr lang="en-US" altLang="en-US" baseline="0">
                <a:solidFill>
                  <a:srgbClr val="990000"/>
                </a:solidFill>
              </a:rPr>
              <a:t>过程或函数调用语句</a:t>
            </a:r>
          </a:p>
          <a:p>
            <a:pPr fontAlgn="base">
              <a:lnSpc>
                <a:spcPct val="120000"/>
              </a:lnSpc>
              <a:spcBef>
                <a:spcPct val="5000"/>
              </a:spcBef>
            </a:pPr>
            <a:r>
              <a:rPr lang="en-US" altLang="en-US" baseline="0">
                <a:solidFill>
                  <a:srgbClr val="990000"/>
                </a:solidFill>
              </a:rPr>
              <a:t>      对非递归调用,根据调用层次由里向外用规则1-7进行分析； </a:t>
            </a:r>
          </a:p>
          <a:p>
            <a:pPr fontAlgn="base">
              <a:lnSpc>
                <a:spcPct val="120000"/>
              </a:lnSpc>
              <a:spcBef>
                <a:spcPct val="5000"/>
              </a:spcBef>
            </a:pPr>
            <a:r>
              <a:rPr lang="en-US" altLang="en-US" baseline="0">
                <a:solidFill>
                  <a:srgbClr val="990000"/>
                </a:solidFill>
              </a:rPr>
              <a:t>      对递归调用,可建立关于</a:t>
            </a:r>
            <a:r>
              <a:rPr lang="en-US" altLang="zh-CN" b="1" baseline="0">
                <a:solidFill>
                  <a:srgbClr val="990000"/>
                </a:solidFill>
              </a:rPr>
              <a:t>T(n)</a:t>
            </a:r>
            <a:r>
              <a:rPr lang="zh-CN" altLang="en-US" b="1" baseline="0">
                <a:solidFill>
                  <a:srgbClr val="990000"/>
                </a:solidFill>
              </a:rPr>
              <a:t>的</a:t>
            </a:r>
            <a:r>
              <a:rPr lang="en-US" altLang="en-US" baseline="0">
                <a:solidFill>
                  <a:srgbClr val="990000"/>
                </a:solidFill>
              </a:rPr>
              <a:t>递归方程,求解该方程得到</a:t>
            </a:r>
            <a:r>
              <a:rPr lang="en-US" altLang="zh-CN" b="1" baseline="0">
                <a:solidFill>
                  <a:srgbClr val="990000"/>
                </a:solidFill>
              </a:rPr>
              <a:t>T(n)</a:t>
            </a:r>
            <a:r>
              <a:rPr lang="en-US" altLang="zh-CN" baseline="0">
                <a:solidFill>
                  <a:srgbClr val="990000"/>
                </a:solidFill>
              </a:rPr>
              <a:t>. </a:t>
            </a:r>
          </a:p>
        </p:txBody>
      </p:sp>
      <p:graphicFrame>
        <p:nvGraphicFramePr>
          <p:cNvPr id="355340" name="Object 12"/>
          <p:cNvGraphicFramePr>
            <a:graphicFrameLocks noChangeAspect="1"/>
          </p:cNvGraphicFramePr>
          <p:nvPr/>
        </p:nvGraphicFramePr>
        <p:xfrm>
          <a:off x="152400" y="1371600"/>
          <a:ext cx="206375" cy="304800"/>
        </p:xfrm>
        <a:graphic>
          <a:graphicData uri="http://schemas.openxmlformats.org/presentationml/2006/ole">
            <mc:AlternateContent xmlns:mc="http://schemas.openxmlformats.org/markup-compatibility/2006">
              <mc:Choice xmlns:v="urn:schemas-microsoft-com:vml" Requires="v">
                <p:oleObj spid="_x0000_s5562" name="Clip" r:id="rId3" imgW="2247900" imgH="3306763" progId="">
                  <p:embed/>
                </p:oleObj>
              </mc:Choice>
              <mc:Fallback>
                <p:oleObj name="Clip" r:id="rId3" imgW="2247900" imgH="3306763" progId="">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1" name="Object 13"/>
          <p:cNvGraphicFramePr>
            <a:graphicFrameLocks noChangeAspect="1"/>
          </p:cNvGraphicFramePr>
          <p:nvPr/>
        </p:nvGraphicFramePr>
        <p:xfrm>
          <a:off x="152400" y="1828800"/>
          <a:ext cx="206375" cy="304800"/>
        </p:xfrm>
        <a:graphic>
          <a:graphicData uri="http://schemas.openxmlformats.org/presentationml/2006/ole">
            <mc:AlternateContent xmlns:mc="http://schemas.openxmlformats.org/markup-compatibility/2006">
              <mc:Choice xmlns:v="urn:schemas-microsoft-com:vml" Requires="v">
                <p:oleObj spid="_x0000_s5563" name="Clip" r:id="rId5" imgW="2247900" imgH="3306763" progId="">
                  <p:embed/>
                </p:oleObj>
              </mc:Choice>
              <mc:Fallback>
                <p:oleObj name="Clip" r:id="rId5" imgW="2247900" imgH="3306763" progId="">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2" name="Object 14"/>
          <p:cNvGraphicFramePr>
            <a:graphicFrameLocks noChangeAspect="1"/>
          </p:cNvGraphicFramePr>
          <p:nvPr/>
        </p:nvGraphicFramePr>
        <p:xfrm>
          <a:off x="152400" y="2362200"/>
          <a:ext cx="206375" cy="304800"/>
        </p:xfrm>
        <a:graphic>
          <a:graphicData uri="http://schemas.openxmlformats.org/presentationml/2006/ole">
            <mc:AlternateContent xmlns:mc="http://schemas.openxmlformats.org/markup-compatibility/2006">
              <mc:Choice xmlns:v="urn:schemas-microsoft-com:vml" Requires="v">
                <p:oleObj spid="_x0000_s5564" name="Clip" r:id="rId6" imgW="2247900" imgH="3306763" progId="">
                  <p:embed/>
                </p:oleObj>
              </mc:Choice>
              <mc:Fallback>
                <p:oleObj name="Clip" r:id="rId6" imgW="2247900" imgH="3306763" progId="">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3622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3" name="Object 15"/>
          <p:cNvGraphicFramePr>
            <a:graphicFrameLocks noChangeAspect="1"/>
          </p:cNvGraphicFramePr>
          <p:nvPr/>
        </p:nvGraphicFramePr>
        <p:xfrm>
          <a:off x="152400" y="3200400"/>
          <a:ext cx="206375" cy="304800"/>
        </p:xfrm>
        <a:graphic>
          <a:graphicData uri="http://schemas.openxmlformats.org/presentationml/2006/ole">
            <mc:AlternateContent xmlns:mc="http://schemas.openxmlformats.org/markup-compatibility/2006">
              <mc:Choice xmlns:v="urn:schemas-microsoft-com:vml" Requires="v">
                <p:oleObj spid="_x0000_s5565" name="Clip" r:id="rId7" imgW="2247900" imgH="3306763" progId="">
                  <p:embed/>
                </p:oleObj>
              </mc:Choice>
              <mc:Fallback>
                <p:oleObj name="Clip" r:id="rId7" imgW="2247900" imgH="3306763" progId="">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004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4" name="Object 16"/>
          <p:cNvGraphicFramePr>
            <a:graphicFrameLocks noChangeAspect="1"/>
          </p:cNvGraphicFramePr>
          <p:nvPr/>
        </p:nvGraphicFramePr>
        <p:xfrm>
          <a:off x="152400" y="3657600"/>
          <a:ext cx="206375" cy="304800"/>
        </p:xfrm>
        <a:graphic>
          <a:graphicData uri="http://schemas.openxmlformats.org/presentationml/2006/ole">
            <mc:AlternateContent xmlns:mc="http://schemas.openxmlformats.org/markup-compatibility/2006">
              <mc:Choice xmlns:v="urn:schemas-microsoft-com:vml" Requires="v">
                <p:oleObj spid="_x0000_s5566" name="Clip" r:id="rId8" imgW="2247900" imgH="3306763" progId="">
                  <p:embed/>
                </p:oleObj>
              </mc:Choice>
              <mc:Fallback>
                <p:oleObj name="Clip" r:id="rId8" imgW="2247900" imgH="3306763" progId="">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57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5" name="Object 17"/>
          <p:cNvGraphicFramePr>
            <a:graphicFrameLocks noChangeAspect="1"/>
          </p:cNvGraphicFramePr>
          <p:nvPr/>
        </p:nvGraphicFramePr>
        <p:xfrm>
          <a:off x="152400" y="4191000"/>
          <a:ext cx="206375" cy="304800"/>
        </p:xfrm>
        <a:graphic>
          <a:graphicData uri="http://schemas.openxmlformats.org/presentationml/2006/ole">
            <mc:AlternateContent xmlns:mc="http://schemas.openxmlformats.org/markup-compatibility/2006">
              <mc:Choice xmlns:v="urn:schemas-microsoft-com:vml" Requires="v">
                <p:oleObj spid="_x0000_s5567" name="Clip" r:id="rId9" imgW="2247900" imgH="3306763" progId="">
                  <p:embed/>
                </p:oleObj>
              </mc:Choice>
              <mc:Fallback>
                <p:oleObj name="Clip" r:id="rId9" imgW="2247900" imgH="3306763"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910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6" name="Object 18"/>
          <p:cNvGraphicFramePr>
            <a:graphicFrameLocks noChangeAspect="1"/>
          </p:cNvGraphicFramePr>
          <p:nvPr/>
        </p:nvGraphicFramePr>
        <p:xfrm>
          <a:off x="152400" y="4724400"/>
          <a:ext cx="206375" cy="304800"/>
        </p:xfrm>
        <a:graphic>
          <a:graphicData uri="http://schemas.openxmlformats.org/presentationml/2006/ole">
            <mc:AlternateContent xmlns:mc="http://schemas.openxmlformats.org/markup-compatibility/2006">
              <mc:Choice xmlns:v="urn:schemas-microsoft-com:vml" Requires="v">
                <p:oleObj spid="_x0000_s5568" name="Clip" r:id="rId10" imgW="2247900" imgH="3306763" progId="">
                  <p:embed/>
                </p:oleObj>
              </mc:Choice>
              <mc:Fallback>
                <p:oleObj name="Clip" r:id="rId10" imgW="2247900" imgH="3306763" progId="">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244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8" name="Object 20"/>
          <p:cNvGraphicFramePr>
            <a:graphicFrameLocks noChangeAspect="1"/>
          </p:cNvGraphicFramePr>
          <p:nvPr/>
        </p:nvGraphicFramePr>
        <p:xfrm>
          <a:off x="152400" y="5181600"/>
          <a:ext cx="206375" cy="304800"/>
        </p:xfrm>
        <a:graphic>
          <a:graphicData uri="http://schemas.openxmlformats.org/presentationml/2006/ole">
            <mc:AlternateContent xmlns:mc="http://schemas.openxmlformats.org/markup-compatibility/2006">
              <mc:Choice xmlns:v="urn:schemas-microsoft-com:vml" Requires="v">
                <p:oleObj spid="_x0000_s5569" name="Clip" r:id="rId11" imgW="2247900" imgH="3306763" progId="">
                  <p:embed/>
                </p:oleObj>
              </mc:Choice>
              <mc:Fallback>
                <p:oleObj name="Clip" r:id="rId11" imgW="2247900" imgH="3306763" progId="">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181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9" name="AutoShape 21">
            <a:hlinkClick r:id="rId12" action="ppaction://hlinksldjump" highlightClick="1"/>
          </p:cNvPr>
          <p:cNvSpPr>
            <a:spLocks noChangeArrowheads="1"/>
          </p:cNvSpPr>
          <p:nvPr/>
        </p:nvSpPr>
        <p:spPr bwMode="auto">
          <a:xfrm>
            <a:off x="7620000" y="533400"/>
            <a:ext cx="990600" cy="381000"/>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a:solidFill>
                  <a:schemeClr val="bg1"/>
                </a:solidFill>
                <a:ea typeface="幼圆" pitchFamily="49" charset="-122"/>
              </a:rPr>
              <a:t>例 题</a:t>
            </a:r>
            <a:r>
              <a:rPr lang="en-US" altLang="zh-CN" sz="1600" b="1" baseline="0">
                <a:solidFill>
                  <a:schemeClr val="bg1"/>
                </a:solidFill>
                <a:ea typeface="幼圆" pitchFamily="49" charset="-122"/>
              </a:rPr>
              <a:t>1-1</a:t>
            </a:r>
            <a:endParaRPr lang="en-US" altLang="zh-CN" sz="2000" baseline="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5340"/>
                                        </p:tgtEl>
                                        <p:attrNameLst>
                                          <p:attrName>style.visibility</p:attrName>
                                        </p:attrNameLst>
                                      </p:cBhvr>
                                      <p:to>
                                        <p:strVal val="visible"/>
                                      </p:to>
                                    </p:set>
                                  </p:childTnLst>
                                  <p:subTnLst>
                                    <p:set>
                                      <p:cBhvr override="childStyle">
                                        <p:cTn dur="1" fill="hold" display="0" masterRel="nextClick" afterEffect="1"/>
                                        <p:tgtEl>
                                          <p:spTgt spid="35534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5341"/>
                                        </p:tgtEl>
                                        <p:attrNameLst>
                                          <p:attrName>style.visibility</p:attrName>
                                        </p:attrNameLst>
                                      </p:cBhvr>
                                      <p:to>
                                        <p:strVal val="visible"/>
                                      </p:to>
                                    </p:set>
                                  </p:childTnLst>
                                  <p:subTnLst>
                                    <p:set>
                                      <p:cBhvr override="childStyle">
                                        <p:cTn dur="1" fill="hold" display="0" masterRel="nextClick" afterEffect="1"/>
                                        <p:tgtEl>
                                          <p:spTgt spid="35534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5342"/>
                                        </p:tgtEl>
                                        <p:attrNameLst>
                                          <p:attrName>style.visibility</p:attrName>
                                        </p:attrNameLst>
                                      </p:cBhvr>
                                      <p:to>
                                        <p:strVal val="visible"/>
                                      </p:to>
                                    </p:set>
                                  </p:childTnLst>
                                  <p:subTnLst>
                                    <p:set>
                                      <p:cBhvr override="childStyle">
                                        <p:cTn dur="1" fill="hold" display="0" masterRel="nextClick" afterEffect="1"/>
                                        <p:tgtEl>
                                          <p:spTgt spid="35534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5343"/>
                                        </p:tgtEl>
                                        <p:attrNameLst>
                                          <p:attrName>style.visibility</p:attrName>
                                        </p:attrNameLst>
                                      </p:cBhvr>
                                      <p:to>
                                        <p:strVal val="visible"/>
                                      </p:to>
                                    </p:set>
                                  </p:childTnLst>
                                  <p:subTnLst>
                                    <p:set>
                                      <p:cBhvr override="childStyle">
                                        <p:cTn dur="1" fill="hold" display="0" masterRel="nextClick" afterEffect="1"/>
                                        <p:tgtEl>
                                          <p:spTgt spid="35534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5344"/>
                                        </p:tgtEl>
                                        <p:attrNameLst>
                                          <p:attrName>style.visibility</p:attrName>
                                        </p:attrNameLst>
                                      </p:cBhvr>
                                      <p:to>
                                        <p:strVal val="visible"/>
                                      </p:to>
                                    </p:set>
                                  </p:childTnLst>
                                  <p:subTnLst>
                                    <p:set>
                                      <p:cBhvr override="childStyle">
                                        <p:cTn dur="1" fill="hold" display="0" masterRel="nextClick" afterEffect="1"/>
                                        <p:tgtEl>
                                          <p:spTgt spid="35534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5345"/>
                                        </p:tgtEl>
                                        <p:attrNameLst>
                                          <p:attrName>style.visibility</p:attrName>
                                        </p:attrNameLst>
                                      </p:cBhvr>
                                      <p:to>
                                        <p:strVal val="visible"/>
                                      </p:to>
                                    </p:set>
                                  </p:childTnLst>
                                  <p:subTnLst>
                                    <p:set>
                                      <p:cBhvr override="childStyle">
                                        <p:cTn dur="1" fill="hold" display="0" masterRel="nextClick" afterEffect="1"/>
                                        <p:tgtEl>
                                          <p:spTgt spid="35534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5346"/>
                                        </p:tgtEl>
                                        <p:attrNameLst>
                                          <p:attrName>style.visibility</p:attrName>
                                        </p:attrNameLst>
                                      </p:cBhvr>
                                      <p:to>
                                        <p:strVal val="visible"/>
                                      </p:to>
                                    </p:set>
                                  </p:childTnLst>
                                  <p:subTnLst>
                                    <p:set>
                                      <p:cBhvr override="childStyle">
                                        <p:cTn dur="1" fill="hold" display="0" masterRel="nextClick" afterEffect="1"/>
                                        <p:tgtEl>
                                          <p:spTgt spid="35534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5348"/>
                                        </p:tgtEl>
                                        <p:attrNameLst>
                                          <p:attrName>style.visibility</p:attrName>
                                        </p:attrNameLst>
                                      </p:cBhvr>
                                      <p:to>
                                        <p:strVal val="visible"/>
                                      </p:to>
                                    </p:set>
                                  </p:childTnLst>
                                  <p:subTnLst>
                                    <p:set>
                                      <p:cBhvr override="childStyle">
                                        <p:cTn dur="1" fill="hold" display="0" masterRel="nextClick" afterEffect="1"/>
                                        <p:tgtEl>
                                          <p:spTgt spid="3553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1746"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48"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1749"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31750" name="Text Box 11"/>
          <p:cNvSpPr txBox="1">
            <a:spLocks noChangeArrowheads="1"/>
          </p:cNvSpPr>
          <p:nvPr/>
        </p:nvSpPr>
        <p:spPr bwMode="auto">
          <a:xfrm>
            <a:off x="395288" y="404813"/>
            <a:ext cx="8432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pPr>
            <a:r>
              <a:rPr lang="en-US" altLang="zh-CN" sz="2400" baseline="0">
                <a:ea typeface="黑体" panose="02010609060101010101" pitchFamily="49" charset="-122"/>
              </a:rPr>
              <a:t>           </a:t>
            </a:r>
            <a:endParaRPr lang="en-US" altLang="en-US" sz="2000" baseline="0">
              <a:solidFill>
                <a:srgbClr val="990000"/>
              </a:solidFill>
              <a:latin typeface="Century Schoolbook" panose="02040604050505020304" pitchFamily="18" charset="0"/>
            </a:endParaRPr>
          </a:p>
        </p:txBody>
      </p:sp>
      <p:sp>
        <p:nvSpPr>
          <p:cNvPr id="437260" name="Line 12"/>
          <p:cNvSpPr>
            <a:spLocks noChangeShapeType="1"/>
          </p:cNvSpPr>
          <p:nvPr/>
        </p:nvSpPr>
        <p:spPr bwMode="auto">
          <a:xfrm>
            <a:off x="381000" y="838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7261" name="Line 13"/>
          <p:cNvSpPr>
            <a:spLocks noChangeShapeType="1"/>
          </p:cNvSpPr>
          <p:nvPr/>
        </p:nvSpPr>
        <p:spPr bwMode="auto">
          <a:xfrm>
            <a:off x="381000" y="541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753" name="Rectangle 14"/>
          <p:cNvSpPr>
            <a:spLocks noChangeArrowheads="1"/>
          </p:cNvSpPr>
          <p:nvPr/>
        </p:nvSpPr>
        <p:spPr bwMode="auto">
          <a:xfrm>
            <a:off x="1476375" y="333375"/>
            <a:ext cx="4676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算法1-2:</a:t>
            </a:r>
            <a:r>
              <a:rPr lang="zh-CN" altLang="en-US" sz="2000" baseline="0">
                <a:ea typeface="黑体" panose="02010609060101010101" pitchFamily="49" charset="-122"/>
              </a:rPr>
              <a:t>二分</a:t>
            </a:r>
            <a:r>
              <a:rPr lang="en-US" altLang="en-US" sz="2000" baseline="0">
                <a:ea typeface="黑体" panose="02010609060101010101" pitchFamily="49" charset="-122"/>
              </a:rPr>
              <a:t>查找 (</a:t>
            </a:r>
            <a:r>
              <a:rPr lang="zh-CN" altLang="en-US" sz="2000" baseline="0">
                <a:ea typeface="黑体" panose="02010609060101010101" pitchFamily="49" charset="-122"/>
              </a:rPr>
              <a:t>假定</a:t>
            </a:r>
            <a:r>
              <a:rPr lang="en-US" altLang="zh-CN" sz="2000" baseline="0">
                <a:ea typeface="黑体" panose="02010609060101010101" pitchFamily="49" charset="-122"/>
              </a:rPr>
              <a:t>c</a:t>
            </a:r>
            <a:r>
              <a:rPr lang="zh-CN" altLang="en-US" sz="2000" baseline="0">
                <a:ea typeface="黑体" panose="02010609060101010101" pitchFamily="49" charset="-122"/>
              </a:rPr>
              <a:t>是</a:t>
            </a:r>
            <a:r>
              <a:rPr lang="en-US" altLang="zh-CN" sz="2000" baseline="0">
                <a:ea typeface="黑体" panose="02010609060101010101" pitchFamily="49" charset="-122"/>
              </a:rPr>
              <a:t>A</a:t>
            </a:r>
            <a:r>
              <a:rPr lang="zh-CN" altLang="en-US" sz="2000" baseline="0">
                <a:ea typeface="黑体" panose="02010609060101010101" pitchFamily="49" charset="-122"/>
              </a:rPr>
              <a:t>的最后一元</a:t>
            </a:r>
            <a:r>
              <a:rPr lang="en-US" altLang="en-US" sz="2000" baseline="0">
                <a:ea typeface="黑体" panose="02010609060101010101" pitchFamily="49" charset="-122"/>
              </a:rPr>
              <a:t>)</a:t>
            </a:r>
            <a:endParaRPr lang="en-US" altLang="zh-CN" sz="2000" baseline="0">
              <a:ea typeface="黑体" panose="02010609060101010101" pitchFamily="49" charset="-122"/>
            </a:endParaRPr>
          </a:p>
        </p:txBody>
      </p:sp>
      <p:sp>
        <p:nvSpPr>
          <p:cNvPr id="437263" name="AutoShape 15">
            <a:hlinkClick r:id="" action="ppaction://noaction" highlightClick="1"/>
          </p:cNvPr>
          <p:cNvSpPr>
            <a:spLocks noChangeArrowheads="1"/>
          </p:cNvSpPr>
          <p:nvPr/>
        </p:nvSpPr>
        <p:spPr bwMode="auto">
          <a:xfrm>
            <a:off x="381000" y="402223"/>
            <a:ext cx="102235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1-2</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37264" name="Text Box 16"/>
          <p:cNvSpPr txBox="1">
            <a:spLocks noChangeArrowheads="1"/>
          </p:cNvSpPr>
          <p:nvPr/>
        </p:nvSpPr>
        <p:spPr bwMode="auto">
          <a:xfrm>
            <a:off x="395288" y="5516563"/>
            <a:ext cx="853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问题规模为</a:t>
            </a:r>
            <a:r>
              <a:rPr lang="en-US" altLang="zh-CN" sz="2000" b="1" baseline="0"/>
              <a:t>m,</a:t>
            </a:r>
            <a:r>
              <a:rPr lang="zh-CN" altLang="en-US" sz="2000" b="1" baseline="0"/>
              <a:t>元运算执行时间设为赋值</a:t>
            </a:r>
            <a:r>
              <a:rPr lang="en-US" altLang="zh-CN" sz="2000" b="1" baseline="0"/>
              <a:t>a,</a:t>
            </a:r>
            <a:r>
              <a:rPr lang="zh-CN" altLang="en-US" sz="2000" b="1" baseline="0"/>
              <a:t>判断</a:t>
            </a:r>
            <a:r>
              <a:rPr lang="en-US" altLang="zh-CN" sz="2000" b="1" baseline="0"/>
              <a:t>t, </a:t>
            </a:r>
            <a:r>
              <a:rPr lang="zh-CN" altLang="en-US" sz="2000" b="1" baseline="0"/>
              <a:t>加法</a:t>
            </a:r>
            <a:r>
              <a:rPr lang="en-US" altLang="zh-CN" sz="2000" b="1" baseline="0"/>
              <a:t>s, </a:t>
            </a:r>
            <a:r>
              <a:rPr lang="zh-CN" altLang="en-US" sz="2000" b="1" baseline="0"/>
              <a:t>除法</a:t>
            </a:r>
            <a:r>
              <a:rPr lang="en-US" altLang="zh-CN" sz="2000" b="1" baseline="0"/>
              <a:t>d, </a:t>
            </a:r>
            <a:r>
              <a:rPr lang="zh-CN" altLang="en-US" sz="2000" b="1" baseline="0"/>
              <a:t>减法</a:t>
            </a:r>
            <a:r>
              <a:rPr lang="en-US" altLang="zh-CN" sz="2000" b="1" baseline="0"/>
              <a:t>b.</a:t>
            </a:r>
            <a:endParaRPr lang="en-US" altLang="zh-CN" sz="2000" b="1" baseline="0">
              <a:solidFill>
                <a:srgbClr val="800000"/>
              </a:solidFill>
            </a:endParaRPr>
          </a:p>
        </p:txBody>
      </p:sp>
      <p:sp>
        <p:nvSpPr>
          <p:cNvPr id="437265" name="Rectangle 17"/>
          <p:cNvSpPr>
            <a:spLocks noChangeArrowheads="1"/>
          </p:cNvSpPr>
          <p:nvPr/>
        </p:nvSpPr>
        <p:spPr bwMode="auto">
          <a:xfrm>
            <a:off x="381000" y="5791200"/>
            <a:ext cx="794670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rPr>
              <a:t>最坏情况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max</a:t>
            </a:r>
            <a:r>
              <a:rPr lang="en-US" altLang="zh-CN" sz="2000" b="1" baseline="0" dirty="0">
                <a:latin typeface="Century Schoolbook" panose="02040604050505020304" pitchFamily="18" charset="0"/>
              </a:rPr>
              <a:t>(m) = </a:t>
            </a:r>
            <a:r>
              <a:rPr lang="en-US" altLang="zh-CN" sz="2000" b="1" baseline="0" dirty="0" smtClean="0">
                <a:latin typeface="Century Schoolbook" panose="02040604050505020304" pitchFamily="18" charset="0"/>
              </a:rPr>
              <a:t>7a+11t+2s+d+(2a+2s+7t+d) </a:t>
            </a:r>
            <a:r>
              <a:rPr lang="en-US" altLang="zh-CN" sz="2000" b="1" baseline="0" dirty="0" err="1" smtClean="0">
                <a:latin typeface="Century Schoolbook" panose="02040604050505020304" pitchFamily="18" charset="0"/>
              </a:rPr>
              <a:t>logm</a:t>
            </a:r>
            <a:r>
              <a:rPr lang="en-US" altLang="zh-CN" sz="2000" b="1" baseline="0" dirty="0" smtClean="0">
                <a:latin typeface="Century Schoolbook" panose="02040604050505020304" pitchFamily="18" charset="0"/>
              </a:rPr>
              <a:t> </a:t>
            </a:r>
            <a:r>
              <a:rPr lang="en-US" altLang="zh-CN" sz="2000" b="1" baseline="0" dirty="0" smtClean="0">
                <a:latin typeface="Century Schoolbook" panose="02040604050505020304" pitchFamily="18" charset="0"/>
                <a:ea typeface="黑体" panose="02010609060101010101" pitchFamily="49" charset="-122"/>
              </a:rPr>
              <a:t>=21+12logm</a:t>
            </a:r>
            <a:endParaRPr lang="en-US" altLang="zh-CN" sz="2000" b="1" baseline="0" dirty="0">
              <a:latin typeface="Century Schoolbook" panose="02040604050505020304" pitchFamily="18" charset="0"/>
              <a:ea typeface="黑体" panose="02010609060101010101" pitchFamily="49" charset="-122"/>
            </a:endParaRPr>
          </a:p>
        </p:txBody>
      </p:sp>
      <p:sp>
        <p:nvSpPr>
          <p:cNvPr id="437266" name="Text Box 18"/>
          <p:cNvSpPr txBox="1">
            <a:spLocks noChangeArrowheads="1"/>
          </p:cNvSpPr>
          <p:nvPr/>
        </p:nvSpPr>
        <p:spPr bwMode="auto">
          <a:xfrm>
            <a:off x="395288" y="765175"/>
            <a:ext cx="8432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function b-search(c)</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L:=1;  U:=m;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2</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found:=false;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while not found  and U&gt;=L do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:=(L+U)div2;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3</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c=A[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found:=</a:t>
            </a:r>
            <a:r>
              <a:rPr lang="en-US" altLang="zh-CN" sz="2000" baseline="0" dirty="0" smtClean="0">
                <a:latin typeface="Century Schoolbook" panose="02040604050505020304" pitchFamily="18" charset="0"/>
                <a:ea typeface="黑体" panose="02010609060101010101" pitchFamily="49" charset="-122"/>
              </a:rPr>
              <a:t>true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if c&gt;A[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                       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L:=i+1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U:=i-1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smtClean="0">
                <a:latin typeface="Century Schoolbook" panose="02040604050505020304" pitchFamily="18" charset="0"/>
                <a:ea typeface="黑体" panose="02010609060101010101" pitchFamily="49" charset="-122"/>
              </a:rPr>
              <a:t>        if found                                                                                        </a:t>
            </a:r>
            <a:r>
              <a:rPr lang="en-US" altLang="zh-CN" sz="2000" baseline="0" dirty="0" smtClean="0">
                <a:solidFill>
                  <a:srgbClr val="990000"/>
                </a:solidFill>
                <a:latin typeface="Century Schoolbook" panose="02040604050505020304" pitchFamily="18" charset="0"/>
                <a:ea typeface="黑体" panose="02010609060101010101" pitchFamily="49" charset="-122"/>
              </a:rPr>
              <a:t> 1</a:t>
            </a:r>
          </a:p>
          <a:p>
            <a:pPr algn="just" fontAlgn="base">
              <a:lnSpc>
                <a:spcPct val="100000"/>
              </a:lnSpc>
            </a:pP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latin typeface="Century Schoolbook" panose="02040604050505020304" pitchFamily="18" charset="0"/>
                <a:ea typeface="黑体" panose="02010609060101010101" pitchFamily="49" charset="-122"/>
              </a:rPr>
              <a:t>then b-search:=</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b-search:=0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幼圆" panose="02010509060101010101" pitchFamily="49" charset="-122"/>
              <a:sym typeface="Symbol" panose="05050102010706020507" pitchFamily="18" charset="2"/>
            </a:endParaRPr>
          </a:p>
        </p:txBody>
      </p:sp>
      <p:sp>
        <p:nvSpPr>
          <p:cNvPr id="437269" name="Text Box 21"/>
          <p:cNvSpPr txBox="1">
            <a:spLocks noChangeArrowheads="1"/>
          </p:cNvSpPr>
          <p:nvPr/>
        </p:nvSpPr>
        <p:spPr bwMode="auto">
          <a:xfrm>
            <a:off x="7596336" y="2420888"/>
            <a:ext cx="1066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aseline="0" dirty="0">
                <a:solidFill>
                  <a:srgbClr val="990000"/>
                </a:solidFill>
              </a:rPr>
              <a:t>Logm+1</a:t>
            </a:r>
            <a:endParaRPr lang="en-US" altLang="zh-CN" sz="2000" dirty="0">
              <a:solidFill>
                <a:srgbClr val="990000"/>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7260"/>
                                        </p:tgtEl>
                                        <p:attrNameLst>
                                          <p:attrName>style.visibility</p:attrName>
                                        </p:attrNameLst>
                                      </p:cBhvr>
                                      <p:to>
                                        <p:strVal val="visible"/>
                                      </p:to>
                                    </p:set>
                                    <p:animEffect transition="in" filter="wipe(left)">
                                      <p:cBhvr>
                                        <p:cTn id="7" dur="500"/>
                                        <p:tgtEl>
                                          <p:spTgt spid="437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7266"/>
                                        </p:tgtEl>
                                        <p:attrNameLst>
                                          <p:attrName>style.visibility</p:attrName>
                                        </p:attrNameLst>
                                      </p:cBhvr>
                                      <p:to>
                                        <p:strVal val="visible"/>
                                      </p:to>
                                    </p:set>
                                    <p:animEffect transition="in" filter="wipe(left)">
                                      <p:cBhvr>
                                        <p:cTn id="12" dur="500"/>
                                        <p:tgtEl>
                                          <p:spTgt spid="437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7261"/>
                                        </p:tgtEl>
                                        <p:attrNameLst>
                                          <p:attrName>style.visibility</p:attrName>
                                        </p:attrNameLst>
                                      </p:cBhvr>
                                      <p:to>
                                        <p:strVal val="visible"/>
                                      </p:to>
                                    </p:set>
                                    <p:animEffect transition="in" filter="wipe(left)">
                                      <p:cBhvr>
                                        <p:cTn id="17" dur="500"/>
                                        <p:tgtEl>
                                          <p:spTgt spid="437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7269"/>
                                        </p:tgtEl>
                                        <p:attrNameLst>
                                          <p:attrName>style.visibility</p:attrName>
                                        </p:attrNameLst>
                                      </p:cBhvr>
                                      <p:to>
                                        <p:strVal val="visible"/>
                                      </p:to>
                                    </p:set>
                                    <p:animEffect transition="in" filter="wipe(left)">
                                      <p:cBhvr>
                                        <p:cTn id="22" dur="500"/>
                                        <p:tgtEl>
                                          <p:spTgt spid="437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7264"/>
                                        </p:tgtEl>
                                        <p:attrNameLst>
                                          <p:attrName>style.visibility</p:attrName>
                                        </p:attrNameLst>
                                      </p:cBhvr>
                                      <p:to>
                                        <p:strVal val="visible"/>
                                      </p:to>
                                    </p:set>
                                    <p:animEffect transition="in" filter="wipe(left)">
                                      <p:cBhvr>
                                        <p:cTn id="27" dur="500"/>
                                        <p:tgtEl>
                                          <p:spTgt spid="4372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7265"/>
                                        </p:tgtEl>
                                        <p:attrNameLst>
                                          <p:attrName>style.visibility</p:attrName>
                                        </p:attrNameLst>
                                      </p:cBhvr>
                                      <p:to>
                                        <p:strVal val="visible"/>
                                      </p:to>
                                    </p:set>
                                    <p:animEffect transition="in" filter="wipe(left)">
                                      <p:cBhvr>
                                        <p:cTn id="32" dur="500"/>
                                        <p:tgtEl>
                                          <p:spTgt spid="43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4" grpId="0" autoUpdateAnimBg="0"/>
      <p:bldP spid="437265" grpId="0" autoUpdateAnimBg="0"/>
      <p:bldP spid="437266" grpId="0" autoUpdateAnimBg="0"/>
      <p:bldP spid="43726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5362"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3"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0" name="Text Box 4"/>
          <p:cNvSpPr txBox="1">
            <a:spLocks noChangeArrowheads="1"/>
          </p:cNvSpPr>
          <p:nvPr/>
        </p:nvSpPr>
        <p:spPr bwMode="auto">
          <a:xfrm>
            <a:off x="2133600" y="533400"/>
            <a:ext cx="4800600" cy="762000"/>
          </a:xfrm>
          <a:prstGeom prst="rect">
            <a:avLst/>
          </a:prstGeom>
          <a:noFill/>
          <a:ln>
            <a:noFill/>
          </a:ln>
          <a:effectLst/>
          <a:extLst/>
        </p:spPr>
        <p:txBody>
          <a:bodyPr/>
          <a:lstStyle/>
          <a:p>
            <a:pPr algn="ctr" eaLnBrk="1" fontAlgn="base" hangingPunct="1">
              <a:lnSpc>
                <a:spcPct val="100000"/>
              </a:lnSpc>
              <a:defRPr/>
            </a:pPr>
            <a:r>
              <a:rPr kumimoji="0" lang="zh-CN" altLang="en-US" sz="4400" b="1" baseline="0" dirty="0" smtClean="0">
                <a:solidFill>
                  <a:schemeClr val="tx2"/>
                </a:solidFill>
                <a:effectLst>
                  <a:outerShdw blurRad="38100" dist="38100" dir="2700000" algn="tl">
                    <a:srgbClr val="C0C0C0"/>
                  </a:outerShdw>
                </a:effectLst>
                <a:latin typeface="Garamond" pitchFamily="18" charset="0"/>
              </a:rPr>
              <a:t>教材及参考书</a:t>
            </a:r>
            <a:endParaRPr lang="zh-CN" altLang="en-US" sz="5400" b="1" baseline="0" dirty="0">
              <a:latin typeface="宋体" pitchFamily="2" charset="-122"/>
            </a:endParaRPr>
          </a:p>
          <a:p>
            <a:pPr algn="dist" eaLnBrk="1" fontAlgn="base" hangingPunct="1">
              <a:lnSpc>
                <a:spcPct val="100000"/>
              </a:lnSpc>
              <a:defRPr/>
            </a:pPr>
            <a:endParaRPr lang="en-US" altLang="zh-CN" sz="5400" b="1" baseline="0" dirty="0">
              <a:latin typeface="隶书" pitchFamily="49" charset="-122"/>
              <a:ea typeface="隶书" pitchFamily="49" charset="-122"/>
            </a:endParaRPr>
          </a:p>
        </p:txBody>
      </p:sp>
      <p:sp>
        <p:nvSpPr>
          <p:cNvPr id="15365" name="Rectangle 9"/>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6" name="Rectangle 10"/>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9547" name="Text Box 11" descr="羊皮纸"/>
          <p:cNvSpPr txBox="1">
            <a:spLocks noChangeArrowheads="1"/>
          </p:cNvSpPr>
          <p:nvPr/>
        </p:nvSpPr>
        <p:spPr bwMode="auto">
          <a:xfrm>
            <a:off x="539750" y="1295400"/>
            <a:ext cx="7848600" cy="4654550"/>
          </a:xfrm>
          <a:prstGeom prst="rect">
            <a:avLst/>
          </a:prstGeom>
          <a:blipFill dpi="0" rotWithShape="0">
            <a:blip r:embed="rId5" cstate="print"/>
            <a:srcRect/>
            <a:tile tx="0" ty="0" sx="100000" sy="100000" flip="none" algn="tl"/>
          </a:blipFill>
          <a:ln>
            <a:noFill/>
          </a:ln>
          <a:effectLst/>
          <a:extLst/>
        </p:spPr>
        <p:txBody>
          <a:bodyPr/>
          <a:lstStyle/>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计算机算法设计与分析（第</a:t>
            </a:r>
            <a:r>
              <a:rPr kumimoji="0" lang="en-US" altLang="zh-CN" sz="2400" b="1" baseline="0" dirty="0">
                <a:effectLst>
                  <a:outerShdw blurRad="38100" dist="38100" dir="2700000" algn="tl">
                    <a:srgbClr val="FFFFFF"/>
                  </a:outerShdw>
                </a:effectLst>
                <a:latin typeface="+mj-ea"/>
                <a:ea typeface="+mj-ea"/>
              </a:rPr>
              <a:t>4</a:t>
            </a:r>
            <a:r>
              <a:rPr kumimoji="0" lang="zh-CN" altLang="en-US" sz="2400" b="1" baseline="0" dirty="0">
                <a:effectLst>
                  <a:outerShdw blurRad="38100" dist="38100" dir="2700000" algn="tl">
                    <a:srgbClr val="FFFFFF"/>
                  </a:outerShdw>
                </a:effectLst>
                <a:latin typeface="+mj-ea"/>
                <a:ea typeface="+mj-ea"/>
              </a:rPr>
              <a:t>版） ，王晓东著，电子工业出版社，</a:t>
            </a:r>
            <a:r>
              <a:rPr kumimoji="0" lang="en-US" altLang="zh-CN" sz="2400" b="1" baseline="0" dirty="0">
                <a:effectLst>
                  <a:outerShdw blurRad="38100" dist="38100" dir="2700000" algn="tl">
                    <a:srgbClr val="FFFFFF"/>
                  </a:outerShdw>
                </a:effectLst>
                <a:latin typeface="+mj-ea"/>
                <a:ea typeface="+mj-ea"/>
              </a:rPr>
              <a:t>2012</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计算机算法基础（第二版），余祥宣等著，华中理工大学出版社，</a:t>
            </a:r>
            <a:r>
              <a:rPr kumimoji="0" lang="en-US" altLang="zh-CN" sz="2400" b="1" baseline="0" dirty="0">
                <a:effectLst>
                  <a:outerShdw blurRad="38100" dist="38100" dir="2700000" algn="tl">
                    <a:srgbClr val="FFFFFF"/>
                  </a:outerShdw>
                </a:effectLst>
                <a:latin typeface="+mj-ea"/>
                <a:ea typeface="+mj-ea"/>
              </a:rPr>
              <a:t>2000</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计算机算法导引</a:t>
            </a:r>
            <a:r>
              <a:rPr kumimoji="0" lang="en-US" altLang="zh-CN" sz="2400" b="1" baseline="0" dirty="0">
                <a:effectLst>
                  <a:outerShdw blurRad="38100" dist="38100" dir="2700000" algn="tl">
                    <a:srgbClr val="FFFFFF"/>
                  </a:outerShdw>
                </a:effectLst>
                <a:latin typeface="+mj-ea"/>
                <a:ea typeface="+mj-ea"/>
              </a:rPr>
              <a:t>——</a:t>
            </a:r>
            <a:r>
              <a:rPr kumimoji="0" lang="zh-CN" altLang="en-US" sz="2400" b="1" baseline="0" dirty="0">
                <a:effectLst>
                  <a:outerShdw blurRad="38100" dist="38100" dir="2700000" algn="tl">
                    <a:srgbClr val="FFFFFF"/>
                  </a:outerShdw>
                </a:effectLst>
                <a:latin typeface="+mj-ea"/>
                <a:ea typeface="+mj-ea"/>
              </a:rPr>
              <a:t>设计与分析，卢开澄著，清华大学出版社，</a:t>
            </a:r>
            <a:r>
              <a:rPr kumimoji="0" lang="en-US" altLang="zh-CN" sz="2400" b="1" baseline="0" dirty="0">
                <a:effectLst>
                  <a:outerShdw blurRad="38100" dist="38100" dir="2700000" algn="tl">
                    <a:srgbClr val="FFFFFF"/>
                  </a:outerShdw>
                </a:effectLst>
                <a:latin typeface="+mj-ea"/>
                <a:ea typeface="+mj-ea"/>
              </a:rPr>
              <a:t>1996</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计算机算法设计与分析，卢开澄，中国铁道出版社，</a:t>
            </a:r>
            <a:r>
              <a:rPr kumimoji="0" lang="en-US" altLang="zh-CN" sz="2400" b="1" baseline="0" dirty="0">
                <a:effectLst>
                  <a:outerShdw blurRad="38100" dist="38100" dir="2700000" algn="tl">
                    <a:srgbClr val="FFFFFF"/>
                  </a:outerShdw>
                </a:effectLst>
                <a:latin typeface="+mj-ea"/>
                <a:ea typeface="+mj-ea"/>
              </a:rPr>
              <a:t>1998</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100000"/>
              <a:buFont typeface="+mj-lt"/>
              <a:buAutoNum type="arabicPeriod"/>
              <a:defRPr/>
            </a:pPr>
            <a:r>
              <a:rPr kumimoji="0" lang="en-US" altLang="zh-CN" sz="2400" b="1" baseline="0" dirty="0">
                <a:effectLst>
                  <a:outerShdw blurRad="38100" dist="38100" dir="2700000" algn="tl">
                    <a:srgbClr val="FFFFFF"/>
                  </a:outerShdw>
                </a:effectLst>
                <a:latin typeface="+mj-ea"/>
                <a:ea typeface="+mj-ea"/>
              </a:rPr>
              <a:t>Introduction to Algorithms</a:t>
            </a:r>
            <a:r>
              <a:rPr kumimoji="0" lang="zh-CN" altLang="en-US" sz="2400" b="1" baseline="0" dirty="0">
                <a:effectLst>
                  <a:outerShdw blurRad="38100" dist="38100" dir="2700000" algn="tl">
                    <a:srgbClr val="FFFFFF"/>
                  </a:outerShdw>
                </a:effectLst>
                <a:latin typeface="+mj-ea"/>
                <a:ea typeface="+mj-ea"/>
              </a:rPr>
              <a:t>（第二版 影印版），</a:t>
            </a:r>
            <a:r>
              <a:rPr kumimoji="0" lang="en-US" altLang="zh-CN" sz="2400" b="1" baseline="0" dirty="0">
                <a:effectLst>
                  <a:outerShdw blurRad="38100" dist="38100" dir="2700000" algn="tl">
                    <a:srgbClr val="FFFFFF"/>
                  </a:outerShdw>
                </a:effectLst>
                <a:latin typeface="+mj-ea"/>
                <a:ea typeface="+mj-ea"/>
              </a:rPr>
              <a:t>Thomas H. </a:t>
            </a:r>
            <a:r>
              <a:rPr kumimoji="0" lang="en-US" altLang="zh-CN" sz="2400" b="1" baseline="0" dirty="0" err="1">
                <a:effectLst>
                  <a:outerShdw blurRad="38100" dist="38100" dir="2700000" algn="tl">
                    <a:srgbClr val="FFFFFF"/>
                  </a:outerShdw>
                </a:effectLst>
                <a:latin typeface="+mj-ea"/>
                <a:ea typeface="+mj-ea"/>
              </a:rPr>
              <a:t>Cormen</a:t>
            </a:r>
            <a:r>
              <a:rPr kumimoji="0" lang="zh-CN" altLang="en-US" sz="2400" b="1" baseline="0" dirty="0">
                <a:effectLst>
                  <a:outerShdw blurRad="38100" dist="38100" dir="2700000" algn="tl">
                    <a:srgbClr val="FFFFFF"/>
                  </a:outerShdw>
                </a:effectLst>
                <a:latin typeface="+mj-ea"/>
                <a:ea typeface="+mj-ea"/>
              </a:rPr>
              <a:t>著，高等教育出版社</a:t>
            </a:r>
          </a:p>
        </p:txBody>
      </p:sp>
      <p:sp>
        <p:nvSpPr>
          <p:cNvPr id="15368" name="Rectangle 12"/>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en-US" sz="2000" baseline="0">
                <a:solidFill>
                  <a:srgbClr val="990000"/>
                </a:solidFill>
                <a:latin typeface="Century Schoolbook" panose="02040604050505020304" pitchFamily="18" charset="0"/>
              </a:rPr>
              <a:t>              已知不重复且从小到大排列的</a:t>
            </a:r>
            <a:r>
              <a:rPr lang="en-US" altLang="zh-CN" sz="2000" baseline="0">
                <a:solidFill>
                  <a:srgbClr val="990000"/>
                </a:solidFill>
                <a:latin typeface="Century Schoolbook" panose="02040604050505020304" pitchFamily="18" charset="0"/>
              </a:rPr>
              <a:t>m</a:t>
            </a:r>
            <a:r>
              <a:rPr lang="en-US" altLang="en-US" sz="2000" baseline="0">
                <a:solidFill>
                  <a:srgbClr val="990000"/>
                </a:solidFill>
                <a:latin typeface="Century Schoolbook" panose="02040604050505020304" pitchFamily="18" charset="0"/>
              </a:rPr>
              <a:t>个整数的数组</a:t>
            </a:r>
            <a:r>
              <a:rPr lang="en-US" altLang="zh-CN" sz="2000" baseline="0">
                <a:solidFill>
                  <a:srgbClr val="990000"/>
                </a:solidFill>
                <a:latin typeface="Century Schoolbook" panose="02040604050505020304" pitchFamily="18" charset="0"/>
              </a:rPr>
              <a:t>A[1...m],m=2</a:t>
            </a:r>
            <a:r>
              <a:rPr lang="en-US" altLang="zh-CN" sz="2000" baseline="30000">
                <a:solidFill>
                  <a:srgbClr val="990000"/>
                </a:solidFill>
                <a:latin typeface="Century Schoolbook" panose="02040604050505020304" pitchFamily="18" charset="0"/>
              </a:rPr>
              <a:t>K</a:t>
            </a:r>
            <a:r>
              <a:rPr lang="en-US" altLang="zh-CN" sz="2000" baseline="0">
                <a:solidFill>
                  <a:srgbClr val="990000"/>
                </a:solidFill>
                <a:latin typeface="Century Schoolbook" panose="02040604050505020304" pitchFamily="18" charset="0"/>
              </a:rPr>
              <a:t>,</a:t>
            </a:r>
          </a:p>
          <a:p>
            <a:pPr eaLnBrk="1" hangingPunct="1">
              <a:lnSpc>
                <a:spcPct val="110000"/>
              </a:lnSpc>
            </a:pPr>
            <a:r>
              <a:rPr lang="en-US" altLang="zh-CN" sz="2000" baseline="0">
                <a:solidFill>
                  <a:srgbClr val="990000"/>
                </a:solidFill>
                <a:latin typeface="Century Schoolbook" panose="02040604050505020304" pitchFamily="18" charset="0"/>
              </a:rPr>
              <a:t>K</a:t>
            </a:r>
            <a:r>
              <a:rPr lang="en-US" altLang="en-US" sz="2000" baseline="0">
                <a:solidFill>
                  <a:srgbClr val="990000"/>
                </a:solidFill>
                <a:latin typeface="Century Schoolbook" panose="02040604050505020304" pitchFamily="18" charset="0"/>
              </a:rPr>
              <a:t>为正整数.对于给定的整数</a:t>
            </a:r>
            <a:r>
              <a:rPr lang="en-US" altLang="zh-CN" sz="2000" baseline="0">
                <a:solidFill>
                  <a:srgbClr val="990000"/>
                </a:solidFill>
                <a:latin typeface="Century Schoolbook" panose="02040604050505020304" pitchFamily="18" charset="0"/>
              </a:rPr>
              <a:t>c,</a:t>
            </a:r>
            <a:r>
              <a:rPr lang="en-US" altLang="en-US" sz="2000" baseline="0">
                <a:solidFill>
                  <a:srgbClr val="990000"/>
                </a:solidFill>
                <a:latin typeface="Century Schoolbook" panose="02040604050505020304" pitchFamily="18" charset="0"/>
              </a:rPr>
              <a:t>要求找到一个下标</a:t>
            </a:r>
            <a:r>
              <a:rPr lang="en-US" altLang="zh-CN" sz="2000" baseline="0">
                <a:solidFill>
                  <a:srgbClr val="990000"/>
                </a:solidFill>
                <a:latin typeface="Century Schoolbook" panose="02040604050505020304" pitchFamily="18" charset="0"/>
              </a:rPr>
              <a:t>i,</a:t>
            </a:r>
            <a:r>
              <a:rPr lang="en-US" altLang="en-US" sz="2000" baseline="0">
                <a:solidFill>
                  <a:srgbClr val="990000"/>
                </a:solidFill>
                <a:latin typeface="Century Schoolbook" panose="02040604050505020304" pitchFamily="18" charset="0"/>
              </a:rPr>
              <a:t>使得</a:t>
            </a:r>
            <a:r>
              <a:rPr lang="en-US" altLang="zh-CN" sz="2000" baseline="0">
                <a:solidFill>
                  <a:srgbClr val="990000"/>
                </a:solidFill>
                <a:latin typeface="Century Schoolbook" panose="02040604050505020304" pitchFamily="18" charset="0"/>
              </a:rPr>
              <a:t>A[i]=c.</a:t>
            </a:r>
            <a:r>
              <a:rPr lang="en-US" altLang="en-US" sz="2000" baseline="0">
                <a:solidFill>
                  <a:srgbClr val="990000"/>
                </a:solidFill>
                <a:latin typeface="Century Schoolbook" panose="02040604050505020304" pitchFamily="18" charset="0"/>
              </a:rPr>
              <a:t>找不到返回0.</a:t>
            </a:r>
            <a:endParaRPr lang="en-US" altLang="zh-CN" sz="2000" baseline="0">
              <a:solidFill>
                <a:srgbClr val="990000"/>
              </a:solidFill>
              <a:latin typeface="Century Schoolbook" panose="02040604050505020304" pitchFamily="18" charset="0"/>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1-3</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32778" name="Rectangle 15"/>
          <p:cNvSpPr>
            <a:spLocks noChangeArrowheads="1"/>
          </p:cNvSpPr>
          <p:nvPr/>
        </p:nvSpPr>
        <p:spPr bwMode="auto">
          <a:xfrm>
            <a:off x="762000" y="1295400"/>
            <a:ext cx="7254848"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sz="2000" baseline="0" dirty="0">
                <a:latin typeface="Century Schoolbook" panose="02040604050505020304" pitchFamily="18" charset="0"/>
                <a:ea typeface="黑体" panose="02010609060101010101" pitchFamily="49" charset="-122"/>
              </a:rPr>
              <a:t>function b-search(</a:t>
            </a:r>
            <a:r>
              <a:rPr lang="en-US" altLang="zh-CN" sz="2000" baseline="0" dirty="0" err="1">
                <a:latin typeface="Century Schoolbook" panose="02040604050505020304" pitchFamily="18" charset="0"/>
                <a:ea typeface="黑体" panose="02010609060101010101" pitchFamily="49" charset="-122"/>
              </a:rPr>
              <a:t>c,L,U</a:t>
            </a:r>
            <a:r>
              <a:rPr lang="en-US" altLang="zh-CN" sz="2000" baseline="0" dirty="0">
                <a:latin typeface="Century Schoolbook" panose="02040604050505020304" pitchFamily="18" charset="0"/>
                <a:ea typeface="黑体" panose="02010609060101010101" pitchFamily="49" charset="-122"/>
              </a:rPr>
              <a:t>)</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U&lt;L  then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  index:=(L+U)div2 ;		                              </a:t>
            </a:r>
            <a:r>
              <a:rPr lang="en-US" altLang="zh-CN" sz="2000" baseline="0" dirty="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element:=A[index];		                              </a:t>
            </a:r>
            <a:r>
              <a:rPr lang="en-US" altLang="zh-CN" sz="2000" baseline="0" dirty="0">
                <a:solidFill>
                  <a:srgbClr val="990000"/>
                </a:solidFill>
                <a:latin typeface="Century Schoolbook" panose="02040604050505020304" pitchFamily="18" charset="0"/>
                <a:ea typeface="黑体" panose="02010609060101010101" pitchFamily="49" charset="-122"/>
              </a:rPr>
              <a:t>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element = c   then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index;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if  element &gt;c then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a:t>
            </a:r>
            <a:r>
              <a:rPr lang="en-US" altLang="zh-CN" sz="2000" baseline="0" dirty="0" err="1">
                <a:latin typeface="Century Schoolbook" panose="02040604050505020304" pitchFamily="18" charset="0"/>
                <a:ea typeface="黑体" panose="02010609060101010101" pitchFamily="49" charset="-122"/>
              </a:rPr>
              <a:t>c,L</a:t>
            </a:r>
            <a:r>
              <a:rPr lang="en-US" altLang="zh-CN" sz="2000" baseline="0" dirty="0">
                <a:latin typeface="Century Schoolbook" panose="02040604050505020304" pitchFamily="18" charset="0"/>
                <a:ea typeface="黑体" panose="02010609060101010101" pitchFamily="49" charset="-122"/>
              </a:rPr>
              <a:t>, index-1);            </a:t>
            </a:r>
            <a:r>
              <a:rPr lang="en-US" altLang="zh-CN" sz="2000" baseline="0" dirty="0">
                <a:solidFill>
                  <a:srgbClr val="990000"/>
                </a:solidFill>
                <a:latin typeface="Century Schoolbook" panose="02040604050505020304" pitchFamily="18" charset="0"/>
                <a:ea typeface="黑体" panose="02010609060101010101" pitchFamily="49" charset="-122"/>
              </a:rPr>
              <a:t>3+T(m/2)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b-search(c,index+1,U);            </a:t>
            </a:r>
            <a:r>
              <a:rPr lang="en-US" altLang="zh-CN" sz="2000" baseline="0" dirty="0">
                <a:solidFill>
                  <a:srgbClr val="990000"/>
                </a:solidFill>
                <a:latin typeface="Century Schoolbook" panose="02040604050505020304" pitchFamily="18" charset="0"/>
                <a:ea typeface="黑体" panose="02010609060101010101" pitchFamily="49" charset="-122"/>
              </a:rPr>
              <a:t>3+T(m/2)</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    }</a:t>
            </a:r>
          </a:p>
        </p:txBody>
      </p:sp>
      <p:sp>
        <p:nvSpPr>
          <p:cNvPr id="400400" name="Rectangle 16"/>
          <p:cNvSpPr>
            <a:spLocks noChangeArrowheads="1"/>
          </p:cNvSpPr>
          <p:nvPr/>
        </p:nvSpPr>
        <p:spPr bwMode="auto">
          <a:xfrm>
            <a:off x="304800" y="5029200"/>
            <a:ext cx="8686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1" baseline="0">
                <a:latin typeface="Century Schoolbook" panose="02040604050505020304" pitchFamily="18" charset="0"/>
                <a:ea typeface="黑体" panose="02010609060101010101" pitchFamily="49" charset="-122"/>
              </a:rPr>
              <a:t>设</a:t>
            </a:r>
            <a:r>
              <a:rPr lang="en-US" altLang="zh-CN" sz="2000" b="1" baseline="0">
                <a:latin typeface="Century Schoolbook" panose="02040604050505020304" pitchFamily="18" charset="0"/>
                <a:ea typeface="黑体" panose="02010609060101010101" pitchFamily="49" charset="-122"/>
              </a:rPr>
              <a:t>T(m)</a:t>
            </a:r>
            <a:r>
              <a:rPr lang="zh-CN" altLang="en-US" sz="2000" b="1" baseline="0">
                <a:latin typeface="Century Schoolbook" panose="02040604050505020304" pitchFamily="18" charset="0"/>
                <a:ea typeface="黑体" panose="02010609060101010101" pitchFamily="49" charset="-122"/>
              </a:rPr>
              <a:t>是</a:t>
            </a:r>
            <a:r>
              <a:rPr lang="en-US" altLang="zh-CN" sz="2000" b="1" baseline="0">
                <a:latin typeface="Century Schoolbook" panose="02040604050505020304" pitchFamily="18" charset="0"/>
                <a:ea typeface="黑体" panose="02010609060101010101" pitchFamily="49" charset="-122"/>
              </a:rPr>
              <a:t>b-search</a:t>
            </a:r>
            <a:r>
              <a:rPr lang="zh-CN" altLang="en-US" sz="2000" b="1" baseline="0">
                <a:latin typeface="Century Schoolbook" panose="02040604050505020304" pitchFamily="18" charset="0"/>
                <a:ea typeface="黑体" panose="02010609060101010101" pitchFamily="49" charset="-122"/>
              </a:rPr>
              <a:t>在最坏情况下的时间复杂性</a:t>
            </a:r>
            <a:r>
              <a:rPr lang="en-US" altLang="zh-CN" sz="2000" b="1" baseline="0">
                <a:latin typeface="Century Schoolbook" panose="02040604050505020304" pitchFamily="18" charset="0"/>
                <a:ea typeface="黑体" panose="02010609060101010101" pitchFamily="49" charset="-122"/>
              </a:rPr>
              <a:t>,</a:t>
            </a:r>
            <a:r>
              <a:rPr lang="zh-CN" altLang="en-US" sz="2000" b="1" baseline="0">
                <a:latin typeface="Century Schoolbook" panose="02040604050505020304" pitchFamily="18" charset="0"/>
                <a:ea typeface="黑体" panose="02010609060101010101" pitchFamily="49" charset="-122"/>
              </a:rPr>
              <a:t>则</a:t>
            </a:r>
            <a:r>
              <a:rPr lang="en-US" altLang="zh-CN" sz="2000" b="1" baseline="0">
                <a:latin typeface="Century Schoolbook" panose="02040604050505020304" pitchFamily="18" charset="0"/>
                <a:ea typeface="黑体" panose="02010609060101010101" pitchFamily="49" charset="-122"/>
              </a:rPr>
              <a:t>T(m)</a:t>
            </a:r>
            <a:r>
              <a:rPr lang="zh-CN" altLang="en-US" sz="2000" b="1" baseline="0">
                <a:latin typeface="Century Schoolbook" panose="02040604050505020304" pitchFamily="18" charset="0"/>
                <a:ea typeface="黑体" panose="02010609060101010101" pitchFamily="49" charset="-122"/>
              </a:rPr>
              <a:t>满足如下递归方程</a:t>
            </a:r>
            <a:r>
              <a:rPr lang="en-US" altLang="zh-CN" sz="2000" b="1" baseline="0">
                <a:latin typeface="Century Schoolbook" panose="02040604050505020304" pitchFamily="18" charset="0"/>
                <a:ea typeface="黑体" panose="02010609060101010101" pitchFamily="49" charset="-122"/>
              </a:rPr>
              <a:t>:</a:t>
            </a:r>
          </a:p>
        </p:txBody>
      </p:sp>
      <p:sp>
        <p:nvSpPr>
          <p:cNvPr id="400401" name="AutoShape 17"/>
          <p:cNvSpPr>
            <a:spLocks/>
          </p:cNvSpPr>
          <p:nvPr/>
        </p:nvSpPr>
        <p:spPr bwMode="auto">
          <a:xfrm>
            <a:off x="1447800" y="5562600"/>
            <a:ext cx="76200" cy="762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00402" name="Text Box 18"/>
          <p:cNvSpPr txBox="1">
            <a:spLocks noChangeArrowheads="1"/>
          </p:cNvSpPr>
          <p:nvPr/>
        </p:nvSpPr>
        <p:spPr bwMode="auto">
          <a:xfrm>
            <a:off x="1600200" y="5419725"/>
            <a:ext cx="216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2          </a:t>
            </a:r>
            <a:r>
              <a:rPr lang="en-US" altLang="zh-CN" sz="900" b="1" baseline="0">
                <a:latin typeface="幼圆" panose="02010509060101010101" pitchFamily="49" charset="-122"/>
                <a:ea typeface="幼圆" panose="02010509060101010101" pitchFamily="49" charset="-122"/>
              </a:rPr>
              <a:t> </a:t>
            </a:r>
            <a:r>
              <a:rPr lang="en-US" altLang="zh-CN" sz="2000" b="1" baseline="0">
                <a:latin typeface="Century Schoolbook" panose="02040604050505020304" pitchFamily="18" charset="0"/>
                <a:ea typeface="幼圆" panose="02010509060101010101" pitchFamily="49" charset="-122"/>
              </a:rPr>
              <a:t>m=</a:t>
            </a:r>
            <a:r>
              <a:rPr lang="en-US" altLang="zh-CN" sz="2000" b="1" baseline="0">
                <a:latin typeface="幼圆" panose="02010509060101010101" pitchFamily="49" charset="-122"/>
                <a:ea typeface="幼圆" panose="02010509060101010101" pitchFamily="49" charset="-122"/>
              </a:rPr>
              <a:t>0</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400403" name="Text Box 19"/>
          <p:cNvSpPr txBox="1">
            <a:spLocks noChangeArrowheads="1"/>
          </p:cNvSpPr>
          <p:nvPr/>
        </p:nvSpPr>
        <p:spPr bwMode="auto">
          <a:xfrm>
            <a:off x="1524000" y="5791200"/>
            <a:ext cx="2339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13          </a:t>
            </a:r>
            <a:r>
              <a:rPr lang="en-US" altLang="zh-CN" sz="2000" b="1" baseline="0">
                <a:latin typeface="Century Schoolbook" panose="02040604050505020304" pitchFamily="18" charset="0"/>
                <a:ea typeface="幼圆" panose="02010509060101010101" pitchFamily="49" charset="-122"/>
              </a:rPr>
              <a:t>m=1</a:t>
            </a:r>
            <a:r>
              <a:rPr lang="en-US" altLang="zh-CN" sz="2000" b="1" baseline="0">
                <a:latin typeface="幼圆" panose="02010509060101010101" pitchFamily="49" charset="-122"/>
                <a:ea typeface="幼圆" panose="02010509060101010101" pitchFamily="49" charset="-122"/>
              </a:rPr>
              <a:t>   </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400404" name="Text Box 20"/>
          <p:cNvSpPr txBox="1">
            <a:spLocks noChangeArrowheads="1"/>
          </p:cNvSpPr>
          <p:nvPr/>
        </p:nvSpPr>
        <p:spPr bwMode="auto">
          <a:xfrm>
            <a:off x="1524000" y="6134100"/>
            <a:ext cx="2276883"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dirty="0" smtClean="0">
                <a:latin typeface="幼圆" panose="02010509060101010101" pitchFamily="49" charset="-122"/>
                <a:ea typeface="幼圆" panose="02010509060101010101" pitchFamily="49" charset="-122"/>
              </a:rPr>
              <a:t>11+T(</a:t>
            </a:r>
            <a:r>
              <a:rPr lang="en-US" altLang="zh-CN" sz="2000" b="1" baseline="0" dirty="0" smtClean="0">
                <a:latin typeface="Century Schoolbook" panose="02040604050505020304" pitchFamily="18" charset="0"/>
                <a:ea typeface="幼圆" panose="02010509060101010101" pitchFamily="49" charset="-122"/>
              </a:rPr>
              <a:t>m</a:t>
            </a:r>
            <a:r>
              <a:rPr lang="en-US" altLang="zh-CN" sz="2000" b="1" baseline="0" dirty="0" smtClean="0">
                <a:latin typeface="幼圆" panose="02010509060101010101" pitchFamily="49" charset="-122"/>
                <a:ea typeface="幼圆" panose="02010509060101010101" pitchFamily="49" charset="-122"/>
              </a:rPr>
              <a:t>/2</a:t>
            </a:r>
            <a:r>
              <a:rPr lang="en-US" altLang="zh-CN" sz="2000" b="1" baseline="0" dirty="0">
                <a:latin typeface="幼圆" panose="02010509060101010101" pitchFamily="49" charset="-122"/>
                <a:ea typeface="幼圆" panose="02010509060101010101" pitchFamily="49" charset="-122"/>
              </a:rPr>
              <a:t>)  </a:t>
            </a:r>
            <a:r>
              <a:rPr lang="en-US" altLang="zh-CN" sz="2000" b="1" baseline="0" dirty="0">
                <a:latin typeface="Century Schoolbook" panose="02040604050505020304" pitchFamily="18" charset="0"/>
                <a:ea typeface="幼圆" panose="02010509060101010101" pitchFamily="49" charset="-122"/>
              </a:rPr>
              <a:t>m&gt;1</a:t>
            </a:r>
            <a:endParaRPr lang="en-US" altLang="zh-CN" sz="2000" b="1" baseline="0" dirty="0">
              <a:solidFill>
                <a:schemeClr val="bg1"/>
              </a:solidFill>
              <a:latin typeface="Century Schoolbook" panose="02040604050505020304" pitchFamily="18" charset="0"/>
              <a:ea typeface="幼圆" panose="02010509060101010101" pitchFamily="49" charset="-122"/>
            </a:endParaRPr>
          </a:p>
        </p:txBody>
      </p:sp>
      <p:sp>
        <p:nvSpPr>
          <p:cNvPr id="400405" name="Rectangle 21"/>
          <p:cNvSpPr>
            <a:spLocks noChangeArrowheads="1"/>
          </p:cNvSpPr>
          <p:nvPr/>
        </p:nvSpPr>
        <p:spPr bwMode="auto">
          <a:xfrm>
            <a:off x="623888" y="5768975"/>
            <a:ext cx="882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80000"/>
              </a:lnSpc>
            </a:pPr>
            <a:r>
              <a:rPr lang="en-US" altLang="zh-CN" sz="1800" b="1" baseline="0">
                <a:latin typeface="Century Schoolbook" panose="02040604050505020304" pitchFamily="18" charset="0"/>
                <a:ea typeface="黑体" panose="02010609060101010101" pitchFamily="49" charset="-122"/>
              </a:rPr>
              <a:t>T(m)=</a:t>
            </a:r>
          </a:p>
        </p:txBody>
      </p:sp>
      <p:sp>
        <p:nvSpPr>
          <p:cNvPr id="400406" name="Rectangle 22"/>
          <p:cNvSpPr>
            <a:spLocks noChangeArrowheads="1"/>
          </p:cNvSpPr>
          <p:nvPr/>
        </p:nvSpPr>
        <p:spPr bwMode="auto">
          <a:xfrm>
            <a:off x="4114800" y="5486400"/>
            <a:ext cx="43434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ea typeface="黑体" panose="02010609060101010101" pitchFamily="49" charset="-122"/>
              </a:rPr>
              <a:t>解得</a:t>
            </a:r>
            <a:r>
              <a:rPr lang="en-US" altLang="zh-CN" sz="2000" b="1" baseline="0" dirty="0">
                <a:latin typeface="Century Schoolbook" panose="02040604050505020304" pitchFamily="18" charset="0"/>
                <a:ea typeface="黑体" panose="02010609060101010101" pitchFamily="49" charset="-122"/>
              </a:rPr>
              <a:t>:  T(m) </a:t>
            </a:r>
            <a:r>
              <a:rPr lang="en-US" altLang="zh-CN" sz="2000" b="1" baseline="0" dirty="0" smtClean="0">
                <a:latin typeface="Century Schoolbook" panose="02040604050505020304" pitchFamily="18" charset="0"/>
                <a:ea typeface="黑体" panose="02010609060101010101" pitchFamily="49" charset="-122"/>
              </a:rPr>
              <a:t>=logm+13</a:t>
            </a:r>
            <a:r>
              <a:rPr lang="en-US" altLang="zh-CN" sz="2000" b="1" baseline="0" dirty="0">
                <a:latin typeface="Century Schoolbook" panose="02040604050505020304" pitchFamily="18" charset="0"/>
                <a:ea typeface="黑体" panose="02010609060101010101" pitchFamily="49" charset="-122"/>
              </a:rPr>
              <a:t>= </a:t>
            </a:r>
            <a:r>
              <a:rPr lang="en-US" altLang="zh-CN" sz="2000" b="1" baseline="0" dirty="0">
                <a:latin typeface="Century Schoolbook" panose="02040604050505020304" pitchFamily="18" charset="0"/>
                <a:ea typeface="黑体" panose="02010609060101010101" pitchFamily="49" charset="-122"/>
                <a:sym typeface="Symbol" panose="05050102010706020507" pitchFamily="18" charset="2"/>
              </a:rPr>
              <a:t></a:t>
            </a:r>
            <a:r>
              <a:rPr lang="en-US" altLang="zh-CN" sz="2000" b="1" baseline="0" dirty="0">
                <a:latin typeface="Century Schoolbook" panose="02040604050505020304" pitchFamily="18" charset="0"/>
                <a:ea typeface="黑体" panose="02010609060101010101" pitchFamily="49" charset="-122"/>
              </a:rPr>
              <a:t>(</a:t>
            </a:r>
            <a:r>
              <a:rPr lang="en-US" altLang="zh-CN" sz="2000" b="1" baseline="0" dirty="0" err="1">
                <a:latin typeface="Century Schoolbook" panose="02040604050505020304" pitchFamily="18" charset="0"/>
                <a:ea typeface="黑体" panose="02010609060101010101" pitchFamily="49" charset="-122"/>
              </a:rPr>
              <a:t>logm</a:t>
            </a:r>
            <a:r>
              <a:rPr lang="en-US" altLang="zh-CN" sz="2000" b="1" baseline="0" dirty="0">
                <a:latin typeface="Century Schoolbook" panose="02040604050505020304" pitchFamily="18" charset="0"/>
                <a:ea typeface="黑体" panose="02010609060101010101" pitchFamily="49" charset="-122"/>
              </a:rPr>
              <a:t>)</a:t>
            </a: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算法1-3:</a:t>
            </a:r>
            <a:r>
              <a:rPr lang="zh-CN" altLang="en-US" sz="2000" baseline="0">
                <a:ea typeface="黑体" panose="02010609060101010101" pitchFamily="49" charset="-122"/>
              </a:rPr>
              <a:t>二分</a:t>
            </a:r>
            <a:r>
              <a:rPr lang="en-US" altLang="en-US" sz="2000" baseline="0">
                <a:ea typeface="黑体" panose="02010609060101010101" pitchFamily="49" charset="-122"/>
              </a:rPr>
              <a:t>查找</a:t>
            </a:r>
            <a:r>
              <a:rPr lang="zh-CN" altLang="en-US" sz="2000" baseline="0">
                <a:ea typeface="黑体" panose="02010609060101010101" pitchFamily="49" charset="-122"/>
              </a:rPr>
              <a:t>递归算法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4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4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4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P spid="400401" grpId="0" animBg="1"/>
      <p:bldP spid="400402" grpId="0" autoUpdateAnimBg="0"/>
      <p:bldP spid="400403" grpId="0" autoUpdateAnimBg="0"/>
      <p:bldP spid="400404" grpId="0" autoUpdateAnimBg="0"/>
      <p:bldP spid="400405" grpId="0" autoUpdateAnimBg="0"/>
      <p:bldP spid="40040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en-US" sz="2000" baseline="0">
                <a:solidFill>
                  <a:srgbClr val="990000"/>
                </a:solidFill>
                <a:latin typeface="Century Schoolbook" panose="02040604050505020304" pitchFamily="18" charset="0"/>
              </a:rPr>
              <a:t>              已知不重复且从小到大排列的</a:t>
            </a:r>
            <a:r>
              <a:rPr lang="en-US" altLang="zh-CN" sz="2000" baseline="0">
                <a:solidFill>
                  <a:srgbClr val="990000"/>
                </a:solidFill>
                <a:latin typeface="Century Schoolbook" panose="02040604050505020304" pitchFamily="18" charset="0"/>
              </a:rPr>
              <a:t>m</a:t>
            </a:r>
            <a:r>
              <a:rPr lang="en-US" altLang="en-US" sz="2000" baseline="0">
                <a:solidFill>
                  <a:srgbClr val="990000"/>
                </a:solidFill>
                <a:latin typeface="Century Schoolbook" panose="02040604050505020304" pitchFamily="18" charset="0"/>
              </a:rPr>
              <a:t>个整数的数组</a:t>
            </a:r>
            <a:r>
              <a:rPr lang="en-US" altLang="zh-CN" sz="2000" baseline="0">
                <a:solidFill>
                  <a:srgbClr val="990000"/>
                </a:solidFill>
                <a:latin typeface="Century Schoolbook" panose="02040604050505020304" pitchFamily="18" charset="0"/>
              </a:rPr>
              <a:t>A[1...m],m=2</a:t>
            </a:r>
            <a:r>
              <a:rPr lang="en-US" altLang="zh-CN" sz="2000" baseline="30000">
                <a:solidFill>
                  <a:srgbClr val="990000"/>
                </a:solidFill>
                <a:latin typeface="Century Schoolbook" panose="02040604050505020304" pitchFamily="18" charset="0"/>
              </a:rPr>
              <a:t>K</a:t>
            </a:r>
            <a:r>
              <a:rPr lang="en-US" altLang="zh-CN" sz="2000" baseline="0">
                <a:solidFill>
                  <a:srgbClr val="990000"/>
                </a:solidFill>
                <a:latin typeface="Century Schoolbook" panose="02040604050505020304" pitchFamily="18" charset="0"/>
              </a:rPr>
              <a:t>,</a:t>
            </a:r>
          </a:p>
          <a:p>
            <a:pPr eaLnBrk="1" hangingPunct="1">
              <a:lnSpc>
                <a:spcPct val="110000"/>
              </a:lnSpc>
            </a:pPr>
            <a:r>
              <a:rPr lang="en-US" altLang="zh-CN" sz="2000" baseline="0">
                <a:solidFill>
                  <a:srgbClr val="990000"/>
                </a:solidFill>
                <a:latin typeface="Century Schoolbook" panose="02040604050505020304" pitchFamily="18" charset="0"/>
              </a:rPr>
              <a:t>K</a:t>
            </a:r>
            <a:r>
              <a:rPr lang="en-US" altLang="en-US" sz="2000" baseline="0">
                <a:solidFill>
                  <a:srgbClr val="990000"/>
                </a:solidFill>
                <a:latin typeface="Century Schoolbook" panose="02040604050505020304" pitchFamily="18" charset="0"/>
              </a:rPr>
              <a:t>为正整数.对于给定的整数</a:t>
            </a:r>
            <a:r>
              <a:rPr lang="en-US" altLang="zh-CN" sz="2000" baseline="0">
                <a:solidFill>
                  <a:srgbClr val="990000"/>
                </a:solidFill>
                <a:latin typeface="Century Schoolbook" panose="02040604050505020304" pitchFamily="18" charset="0"/>
              </a:rPr>
              <a:t>c,</a:t>
            </a:r>
            <a:r>
              <a:rPr lang="en-US" altLang="en-US" sz="2000" baseline="0">
                <a:solidFill>
                  <a:srgbClr val="990000"/>
                </a:solidFill>
                <a:latin typeface="Century Schoolbook" panose="02040604050505020304" pitchFamily="18" charset="0"/>
              </a:rPr>
              <a:t>要求找到一个下标</a:t>
            </a:r>
            <a:r>
              <a:rPr lang="en-US" altLang="zh-CN" sz="2000" baseline="0">
                <a:solidFill>
                  <a:srgbClr val="990000"/>
                </a:solidFill>
                <a:latin typeface="Century Schoolbook" panose="02040604050505020304" pitchFamily="18" charset="0"/>
              </a:rPr>
              <a:t>i,</a:t>
            </a:r>
            <a:r>
              <a:rPr lang="en-US" altLang="en-US" sz="2000" baseline="0">
                <a:solidFill>
                  <a:srgbClr val="990000"/>
                </a:solidFill>
                <a:latin typeface="Century Schoolbook" panose="02040604050505020304" pitchFamily="18" charset="0"/>
              </a:rPr>
              <a:t>使得</a:t>
            </a:r>
            <a:r>
              <a:rPr lang="en-US" altLang="zh-CN" sz="2000" baseline="0">
                <a:solidFill>
                  <a:srgbClr val="990000"/>
                </a:solidFill>
                <a:latin typeface="Century Schoolbook" panose="02040604050505020304" pitchFamily="18" charset="0"/>
              </a:rPr>
              <a:t>A[i]=c.</a:t>
            </a:r>
            <a:r>
              <a:rPr lang="en-US" altLang="en-US" sz="2000" baseline="0">
                <a:solidFill>
                  <a:srgbClr val="990000"/>
                </a:solidFill>
                <a:latin typeface="Century Schoolbook" panose="02040604050505020304" pitchFamily="18" charset="0"/>
              </a:rPr>
              <a:t>找不到返回0.</a:t>
            </a:r>
            <a:endParaRPr lang="en-US" altLang="zh-CN" sz="2000" baseline="0">
              <a:solidFill>
                <a:srgbClr val="990000"/>
              </a:solidFill>
              <a:latin typeface="Century Schoolbook" panose="02040604050505020304" pitchFamily="18" charset="0"/>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1-3</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32778" name="Rectangle 15"/>
          <p:cNvSpPr>
            <a:spLocks noChangeArrowheads="1"/>
          </p:cNvSpPr>
          <p:nvPr/>
        </p:nvSpPr>
        <p:spPr bwMode="auto">
          <a:xfrm>
            <a:off x="762000" y="1295400"/>
            <a:ext cx="7905026"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sz="2000" baseline="0" dirty="0">
                <a:latin typeface="Century Schoolbook" panose="02040604050505020304" pitchFamily="18" charset="0"/>
                <a:ea typeface="黑体" panose="02010609060101010101" pitchFamily="49" charset="-122"/>
              </a:rPr>
              <a:t>function b-search(</a:t>
            </a:r>
            <a:r>
              <a:rPr lang="en-US" altLang="zh-CN" sz="2000" baseline="0" dirty="0" err="1">
                <a:latin typeface="Century Schoolbook" panose="02040604050505020304" pitchFamily="18" charset="0"/>
                <a:ea typeface="黑体" panose="02010609060101010101" pitchFamily="49" charset="-122"/>
              </a:rPr>
              <a:t>c,L,U</a:t>
            </a:r>
            <a:r>
              <a:rPr lang="en-US" altLang="zh-CN" sz="2000" baseline="0" dirty="0">
                <a:latin typeface="Century Schoolbook" panose="02040604050505020304" pitchFamily="18" charset="0"/>
                <a:ea typeface="黑体" panose="02010609060101010101" pitchFamily="49" charset="-122"/>
              </a:rPr>
              <a:t>)</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U&lt;L  then 				                              </a:t>
            </a:r>
            <a:r>
              <a:rPr lang="en-US" altLang="zh-CN" sz="2000" baseline="0" dirty="0" smtClean="0">
                <a:solidFill>
                  <a:srgbClr val="990000"/>
                </a:solidFill>
                <a:latin typeface="Century Schoolbook" panose="02040604050505020304" pitchFamily="18" charset="0"/>
                <a:ea typeface="黑体" panose="02010609060101010101" pitchFamily="49" charset="-122"/>
              </a:rPr>
              <a:t>1           1</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  index:=(L+U)div2 ;		                              </a:t>
            </a:r>
            <a:r>
              <a:rPr lang="en-US" altLang="zh-CN" sz="2000" baseline="0" dirty="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element:=A[index];		                              </a:t>
            </a:r>
            <a:r>
              <a:rPr lang="en-US" altLang="zh-CN" sz="2000" baseline="0" dirty="0">
                <a:solidFill>
                  <a:srgbClr val="990000"/>
                </a:solidFill>
                <a:latin typeface="Century Schoolbook" panose="02040604050505020304" pitchFamily="18" charset="0"/>
                <a:ea typeface="黑体" panose="02010609060101010101" pitchFamily="49" charset="-122"/>
              </a:rPr>
              <a:t>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element = c   then		                             </a:t>
            </a:r>
            <a:r>
              <a:rPr lang="en-US" altLang="zh-CN" sz="2000" baseline="0" dirty="0">
                <a:solidFill>
                  <a:srgbClr val="990000"/>
                </a:solidFill>
                <a:latin typeface="Century Schoolbook" panose="02040604050505020304" pitchFamily="18" charset="0"/>
                <a:ea typeface="黑体" panose="02010609060101010101" pitchFamily="49" charset="-122"/>
              </a:rPr>
              <a:t> 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index;		                              </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if  element &gt;c then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a:t>
            </a:r>
            <a:r>
              <a:rPr lang="en-US" altLang="zh-CN" sz="2000" baseline="0" dirty="0" err="1">
                <a:latin typeface="Century Schoolbook" panose="02040604050505020304" pitchFamily="18" charset="0"/>
                <a:ea typeface="黑体" panose="02010609060101010101" pitchFamily="49" charset="-122"/>
              </a:rPr>
              <a:t>c,L</a:t>
            </a:r>
            <a:r>
              <a:rPr lang="en-US" altLang="zh-CN" sz="2000" baseline="0" dirty="0">
                <a:latin typeface="Century Schoolbook" panose="02040604050505020304" pitchFamily="18" charset="0"/>
                <a:ea typeface="黑体" panose="02010609060101010101" pitchFamily="49" charset="-122"/>
              </a:rPr>
              <a:t>, index-1);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r>
              <a:rPr lang="en-US" altLang="zh-CN" sz="2000" baseline="0" dirty="0" smtClean="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a:t>
            </a:r>
            <a:r>
              <a:rPr lang="en-US" altLang="zh-CN" sz="2000" baseline="0" dirty="0" smtClean="0">
                <a:latin typeface="Century Schoolbook" panose="02040604050505020304" pitchFamily="18" charset="0"/>
                <a:ea typeface="黑体" panose="02010609060101010101" pitchFamily="49" charset="-122"/>
              </a:rPr>
              <a:t>                                                                                 or</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b-search(c,index+1,U);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smtClean="0">
                <a:latin typeface="Century Schoolbook" panose="02040604050505020304" pitchFamily="18" charset="0"/>
                <a:ea typeface="黑体" panose="02010609060101010101" pitchFamily="49" charset="-122"/>
              </a:rPr>
              <a:t>         };    }</a:t>
            </a:r>
            <a:endParaRPr lang="en-US" altLang="zh-CN" sz="2000" baseline="0" dirty="0">
              <a:latin typeface="Century Schoolbook" panose="02040604050505020304" pitchFamily="18" charset="0"/>
              <a:ea typeface="黑体" panose="02010609060101010101" pitchFamily="49" charset="-122"/>
            </a:endParaRPr>
          </a:p>
        </p:txBody>
      </p:sp>
      <p:sp>
        <p:nvSpPr>
          <p:cNvPr id="400400" name="Rectangle 16"/>
          <p:cNvSpPr>
            <a:spLocks noChangeArrowheads="1"/>
          </p:cNvSpPr>
          <p:nvPr/>
        </p:nvSpPr>
        <p:spPr bwMode="auto">
          <a:xfrm>
            <a:off x="304800" y="5029200"/>
            <a:ext cx="868680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1" baseline="0" dirty="0">
                <a:latin typeface="Century Schoolbook" panose="02040604050505020304" pitchFamily="18" charset="0"/>
                <a:ea typeface="黑体" panose="02010609060101010101" pitchFamily="49" charset="-122"/>
              </a:rPr>
              <a:t>设</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是</a:t>
            </a:r>
            <a:r>
              <a:rPr lang="en-US" altLang="zh-CN" sz="2000" b="1" baseline="0" dirty="0">
                <a:latin typeface="Century Schoolbook" panose="02040604050505020304" pitchFamily="18" charset="0"/>
                <a:ea typeface="黑体" panose="02010609060101010101" pitchFamily="49" charset="-122"/>
              </a:rPr>
              <a:t>b-search</a:t>
            </a:r>
            <a:r>
              <a:rPr lang="zh-CN" altLang="en-US" sz="2000" b="1" baseline="0" dirty="0">
                <a:latin typeface="Century Schoolbook" panose="02040604050505020304" pitchFamily="18" charset="0"/>
                <a:ea typeface="黑体" panose="02010609060101010101" pitchFamily="49" charset="-122"/>
              </a:rPr>
              <a:t>在</a:t>
            </a:r>
            <a:r>
              <a:rPr lang="zh-CN" altLang="en-US" sz="2000" b="1" baseline="0" dirty="0" smtClean="0">
                <a:latin typeface="Century Schoolbook" panose="02040604050505020304" pitchFamily="18" charset="0"/>
                <a:ea typeface="黑体" panose="02010609060101010101" pitchFamily="49" charset="-122"/>
              </a:rPr>
              <a:t>最坏况的</a:t>
            </a:r>
            <a:r>
              <a:rPr lang="zh-CN" altLang="en-US" sz="2000" b="1" baseline="0" dirty="0">
                <a:latin typeface="Century Schoolbook" panose="02040604050505020304" pitchFamily="18" charset="0"/>
                <a:ea typeface="黑体" panose="02010609060101010101" pitchFamily="49" charset="-122"/>
              </a:rPr>
              <a:t>时间复杂性</a:t>
            </a:r>
            <a:r>
              <a:rPr lang="en-US" altLang="zh-CN" sz="2000" b="1" baseline="0" dirty="0">
                <a:latin typeface="Century Schoolbook" panose="02040604050505020304" pitchFamily="18" charset="0"/>
                <a:ea typeface="黑体" panose="02010609060101010101" pitchFamily="49" charset="-122"/>
              </a:rPr>
              <a:t>,</a:t>
            </a:r>
            <a:r>
              <a:rPr lang="zh-CN" altLang="en-US" sz="2000" b="1" baseline="0" dirty="0">
                <a:latin typeface="Century Schoolbook" panose="02040604050505020304" pitchFamily="18" charset="0"/>
                <a:ea typeface="黑体" panose="02010609060101010101" pitchFamily="49" charset="-122"/>
              </a:rPr>
              <a:t>则</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满足如下递归方程</a:t>
            </a:r>
            <a:r>
              <a:rPr lang="en-US" altLang="zh-CN" sz="2000" b="1" baseline="0" dirty="0" smtClean="0">
                <a:latin typeface="Century Schoolbook" panose="02040604050505020304" pitchFamily="18" charset="0"/>
                <a:ea typeface="黑体" panose="02010609060101010101" pitchFamily="49" charset="-122"/>
              </a:rPr>
              <a:t>:</a:t>
            </a:r>
          </a:p>
          <a:p>
            <a:pPr fontAlgn="base">
              <a:lnSpc>
                <a:spcPct val="100000"/>
              </a:lnSpc>
            </a:pPr>
            <a:endParaRPr lang="en-US" altLang="zh-CN" sz="2000" b="1"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1" baseline="0" dirty="0" smtClean="0">
                <a:latin typeface="Century Schoolbook" panose="02040604050505020304" pitchFamily="18" charset="0"/>
                <a:ea typeface="黑体" panose="02010609060101010101" pitchFamily="49" charset="-122"/>
              </a:rPr>
              <a:t>T(m)=1+3+2+1+1+3+1+1=13   (m=1)</a:t>
            </a:r>
            <a:endParaRPr lang="en-US" altLang="zh-CN" sz="2000" b="1" baseline="0" dirty="0">
              <a:latin typeface="Century Schoolbook" panose="02040604050505020304" pitchFamily="18" charset="0"/>
              <a:ea typeface="黑体" panose="02010609060101010101" pitchFamily="49" charset="-122"/>
            </a:endParaRP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算法1-3:</a:t>
            </a:r>
            <a:r>
              <a:rPr lang="zh-CN" altLang="en-US" sz="2000" baseline="0">
                <a:ea typeface="黑体" panose="02010609060101010101" pitchFamily="49" charset="-122"/>
              </a:rPr>
              <a:t>二分</a:t>
            </a:r>
            <a:r>
              <a:rPr lang="en-US" altLang="en-US" sz="2000" baseline="0">
                <a:ea typeface="黑体" panose="02010609060101010101" pitchFamily="49" charset="-122"/>
              </a:rPr>
              <a:t>查找</a:t>
            </a:r>
            <a:r>
              <a:rPr lang="zh-CN" altLang="en-US" sz="2000" baseline="0">
                <a:ea typeface="黑体" panose="02010609060101010101" pitchFamily="49" charset="-122"/>
              </a:rPr>
              <a:t>递归算法</a:t>
            </a:r>
          </a:p>
        </p:txBody>
      </p:sp>
      <p:sp>
        <p:nvSpPr>
          <p:cNvPr id="2" name="文本框 1"/>
          <p:cNvSpPr txBox="1"/>
          <p:nvPr/>
        </p:nvSpPr>
        <p:spPr>
          <a:xfrm>
            <a:off x="7236296" y="1196752"/>
            <a:ext cx="792088" cy="422167"/>
          </a:xfrm>
          <a:prstGeom prst="rect">
            <a:avLst/>
          </a:prstGeom>
          <a:noFill/>
        </p:spPr>
        <p:txBody>
          <a:bodyPr wrap="square" rtlCol="0">
            <a:spAutoFit/>
          </a:bodyPr>
          <a:lstStyle/>
          <a:p>
            <a:r>
              <a:rPr lang="en-US" altLang="zh-CN" sz="2800" dirty="0" smtClean="0"/>
              <a:t>m=1</a:t>
            </a:r>
            <a:endParaRPr lang="zh-CN" altLang="en-US" sz="2800" dirty="0"/>
          </a:p>
        </p:txBody>
      </p:sp>
      <p:sp>
        <p:nvSpPr>
          <p:cNvPr id="3" name="下弧形箭头 2"/>
          <p:cNvSpPr/>
          <p:nvPr/>
        </p:nvSpPr>
        <p:spPr bwMode="auto">
          <a:xfrm>
            <a:off x="7740352" y="4653136"/>
            <a:ext cx="864096" cy="144016"/>
          </a:xfrm>
          <a:prstGeom prst="curvedUpArrow">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2200" b="0" i="0" u="none" strike="noStrike" cap="none" normalizeH="0" baseline="-25000" smtClean="0">
              <a:ln>
                <a:noFill/>
              </a:ln>
              <a:solidFill>
                <a:schemeClr val="tx1"/>
              </a:solidFill>
              <a:effectLst/>
              <a:latin typeface="Times New Roman" pitchFamily="18" charset="0"/>
              <a:ea typeface="宋体" pitchFamily="2" charset="-122"/>
            </a:endParaRPr>
          </a:p>
        </p:txBody>
      </p:sp>
      <p:sp>
        <p:nvSpPr>
          <p:cNvPr id="5" name="直角上箭头 4"/>
          <p:cNvSpPr/>
          <p:nvPr/>
        </p:nvSpPr>
        <p:spPr bwMode="auto">
          <a:xfrm>
            <a:off x="7308304" y="1988840"/>
            <a:ext cx="576064" cy="2743944"/>
          </a:xfrm>
          <a:prstGeom prst="bentUpArrow">
            <a:avLst/>
          </a:prstGeom>
          <a:solidFill>
            <a:srgbClr val="FFCC00"/>
          </a:solidFill>
          <a:ln>
            <a:noFill/>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2200" b="0" i="0" u="none" strike="noStrike" cap="none" normalizeH="0" baseline="-2500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40280021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en-US" sz="2000" baseline="0">
                <a:solidFill>
                  <a:srgbClr val="990000"/>
                </a:solidFill>
                <a:latin typeface="Century Schoolbook" panose="02040604050505020304" pitchFamily="18" charset="0"/>
              </a:rPr>
              <a:t>              已知不重复且从小到大排列的</a:t>
            </a:r>
            <a:r>
              <a:rPr lang="en-US" altLang="zh-CN" sz="2000" baseline="0">
                <a:solidFill>
                  <a:srgbClr val="990000"/>
                </a:solidFill>
                <a:latin typeface="Century Schoolbook" panose="02040604050505020304" pitchFamily="18" charset="0"/>
              </a:rPr>
              <a:t>m</a:t>
            </a:r>
            <a:r>
              <a:rPr lang="en-US" altLang="en-US" sz="2000" baseline="0">
                <a:solidFill>
                  <a:srgbClr val="990000"/>
                </a:solidFill>
                <a:latin typeface="Century Schoolbook" panose="02040604050505020304" pitchFamily="18" charset="0"/>
              </a:rPr>
              <a:t>个整数的数组</a:t>
            </a:r>
            <a:r>
              <a:rPr lang="en-US" altLang="zh-CN" sz="2000" baseline="0">
                <a:solidFill>
                  <a:srgbClr val="990000"/>
                </a:solidFill>
                <a:latin typeface="Century Schoolbook" panose="02040604050505020304" pitchFamily="18" charset="0"/>
              </a:rPr>
              <a:t>A[1...m],m=2</a:t>
            </a:r>
            <a:r>
              <a:rPr lang="en-US" altLang="zh-CN" sz="2000" baseline="30000">
                <a:solidFill>
                  <a:srgbClr val="990000"/>
                </a:solidFill>
                <a:latin typeface="Century Schoolbook" panose="02040604050505020304" pitchFamily="18" charset="0"/>
              </a:rPr>
              <a:t>K</a:t>
            </a:r>
            <a:r>
              <a:rPr lang="en-US" altLang="zh-CN" sz="2000" baseline="0">
                <a:solidFill>
                  <a:srgbClr val="990000"/>
                </a:solidFill>
                <a:latin typeface="Century Schoolbook" panose="02040604050505020304" pitchFamily="18" charset="0"/>
              </a:rPr>
              <a:t>,</a:t>
            </a:r>
          </a:p>
          <a:p>
            <a:pPr eaLnBrk="1" hangingPunct="1">
              <a:lnSpc>
                <a:spcPct val="110000"/>
              </a:lnSpc>
            </a:pPr>
            <a:r>
              <a:rPr lang="en-US" altLang="zh-CN" sz="2000" baseline="0">
                <a:solidFill>
                  <a:srgbClr val="990000"/>
                </a:solidFill>
                <a:latin typeface="Century Schoolbook" panose="02040604050505020304" pitchFamily="18" charset="0"/>
              </a:rPr>
              <a:t>K</a:t>
            </a:r>
            <a:r>
              <a:rPr lang="en-US" altLang="en-US" sz="2000" baseline="0">
                <a:solidFill>
                  <a:srgbClr val="990000"/>
                </a:solidFill>
                <a:latin typeface="Century Schoolbook" panose="02040604050505020304" pitchFamily="18" charset="0"/>
              </a:rPr>
              <a:t>为正整数.对于给定的整数</a:t>
            </a:r>
            <a:r>
              <a:rPr lang="en-US" altLang="zh-CN" sz="2000" baseline="0">
                <a:solidFill>
                  <a:srgbClr val="990000"/>
                </a:solidFill>
                <a:latin typeface="Century Schoolbook" panose="02040604050505020304" pitchFamily="18" charset="0"/>
              </a:rPr>
              <a:t>c,</a:t>
            </a:r>
            <a:r>
              <a:rPr lang="en-US" altLang="en-US" sz="2000" baseline="0">
                <a:solidFill>
                  <a:srgbClr val="990000"/>
                </a:solidFill>
                <a:latin typeface="Century Schoolbook" panose="02040604050505020304" pitchFamily="18" charset="0"/>
              </a:rPr>
              <a:t>要求找到一个下标</a:t>
            </a:r>
            <a:r>
              <a:rPr lang="en-US" altLang="zh-CN" sz="2000" baseline="0">
                <a:solidFill>
                  <a:srgbClr val="990000"/>
                </a:solidFill>
                <a:latin typeface="Century Schoolbook" panose="02040604050505020304" pitchFamily="18" charset="0"/>
              </a:rPr>
              <a:t>i,</a:t>
            </a:r>
            <a:r>
              <a:rPr lang="en-US" altLang="en-US" sz="2000" baseline="0">
                <a:solidFill>
                  <a:srgbClr val="990000"/>
                </a:solidFill>
                <a:latin typeface="Century Schoolbook" panose="02040604050505020304" pitchFamily="18" charset="0"/>
              </a:rPr>
              <a:t>使得</a:t>
            </a:r>
            <a:r>
              <a:rPr lang="en-US" altLang="zh-CN" sz="2000" baseline="0">
                <a:solidFill>
                  <a:srgbClr val="990000"/>
                </a:solidFill>
                <a:latin typeface="Century Schoolbook" panose="02040604050505020304" pitchFamily="18" charset="0"/>
              </a:rPr>
              <a:t>A[i]=c.</a:t>
            </a:r>
            <a:r>
              <a:rPr lang="en-US" altLang="en-US" sz="2000" baseline="0">
                <a:solidFill>
                  <a:srgbClr val="990000"/>
                </a:solidFill>
                <a:latin typeface="Century Schoolbook" panose="02040604050505020304" pitchFamily="18" charset="0"/>
              </a:rPr>
              <a:t>找不到返回0.</a:t>
            </a:r>
            <a:endParaRPr lang="en-US" altLang="zh-CN" sz="2000" baseline="0">
              <a:solidFill>
                <a:srgbClr val="990000"/>
              </a:solidFill>
              <a:latin typeface="Century Schoolbook" panose="02040604050505020304" pitchFamily="18" charset="0"/>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1-3</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32778" name="Rectangle 15"/>
          <p:cNvSpPr>
            <a:spLocks noChangeArrowheads="1"/>
          </p:cNvSpPr>
          <p:nvPr/>
        </p:nvSpPr>
        <p:spPr bwMode="auto">
          <a:xfrm>
            <a:off x="762000" y="1295400"/>
            <a:ext cx="7185278"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sz="2000" baseline="0" dirty="0">
                <a:latin typeface="Century Schoolbook" panose="02040604050505020304" pitchFamily="18" charset="0"/>
                <a:ea typeface="黑体" panose="02010609060101010101" pitchFamily="49" charset="-122"/>
              </a:rPr>
              <a:t>function b-search(</a:t>
            </a:r>
            <a:r>
              <a:rPr lang="en-US" altLang="zh-CN" sz="2000" baseline="0" dirty="0" err="1">
                <a:latin typeface="Century Schoolbook" panose="02040604050505020304" pitchFamily="18" charset="0"/>
                <a:ea typeface="黑体" panose="02010609060101010101" pitchFamily="49" charset="-122"/>
              </a:rPr>
              <a:t>c,L,U</a:t>
            </a:r>
            <a:r>
              <a:rPr lang="en-US" altLang="zh-CN" sz="2000" baseline="0" dirty="0">
                <a:latin typeface="Century Schoolbook" panose="02040604050505020304" pitchFamily="18" charset="0"/>
                <a:ea typeface="黑体" panose="02010609060101010101" pitchFamily="49" charset="-122"/>
              </a:rPr>
              <a:t>)</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U&lt;L  then 				                              </a:t>
            </a:r>
            <a:r>
              <a:rPr lang="en-US" altLang="zh-CN" sz="2000" baseline="0" dirty="0" smtClean="0">
                <a:solidFill>
                  <a:srgbClr val="990000"/>
                </a:solidFill>
                <a:latin typeface="Century Schoolbook" panose="02040604050505020304" pitchFamily="18" charset="0"/>
                <a:ea typeface="黑体" panose="02010609060101010101" pitchFamily="49" charset="-122"/>
              </a:rPr>
              <a:t>1</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  </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  index:=(L+U)div2 ;		                              </a:t>
            </a:r>
            <a:r>
              <a:rPr lang="en-US" altLang="zh-CN" sz="2000" baseline="0" dirty="0" smtClean="0">
                <a:solidFill>
                  <a:srgbClr val="990000"/>
                </a:solidFill>
                <a:latin typeface="Century Schoolbook" panose="02040604050505020304" pitchFamily="18" charset="0"/>
                <a:ea typeface="黑体" panose="02010609060101010101" pitchFamily="49" charset="-122"/>
              </a:rPr>
              <a:t>3          </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element:=A[index];		                              </a:t>
            </a:r>
            <a:r>
              <a:rPr lang="en-US" altLang="zh-CN" sz="2000" baseline="0" dirty="0">
                <a:solidFill>
                  <a:srgbClr val="990000"/>
                </a:solidFill>
                <a:latin typeface="Century Schoolbook" panose="02040604050505020304" pitchFamily="18" charset="0"/>
                <a:ea typeface="黑体" panose="02010609060101010101" pitchFamily="49" charset="-122"/>
              </a:rPr>
              <a:t>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element = c   then		                             </a:t>
            </a:r>
            <a:r>
              <a:rPr lang="en-US" altLang="zh-CN" sz="2000" baseline="0" dirty="0">
                <a:solidFill>
                  <a:srgbClr val="990000"/>
                </a:solidFill>
                <a:latin typeface="Century Schoolbook" panose="02040604050505020304" pitchFamily="18" charset="0"/>
                <a:ea typeface="黑体" panose="02010609060101010101" pitchFamily="49" charset="-122"/>
              </a:rPr>
              <a:t> 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index;		                              </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if  element &gt;c then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a:t>
            </a:r>
            <a:r>
              <a:rPr lang="en-US" altLang="zh-CN" sz="2000" baseline="0" dirty="0" err="1">
                <a:latin typeface="Century Schoolbook" panose="02040604050505020304" pitchFamily="18" charset="0"/>
                <a:ea typeface="黑体" panose="02010609060101010101" pitchFamily="49" charset="-122"/>
              </a:rPr>
              <a:t>c,L</a:t>
            </a:r>
            <a:r>
              <a:rPr lang="en-US" altLang="zh-CN" sz="2000" baseline="0" dirty="0">
                <a:latin typeface="Century Schoolbook" panose="02040604050505020304" pitchFamily="18" charset="0"/>
                <a:ea typeface="黑体" panose="02010609060101010101" pitchFamily="49" charset="-122"/>
              </a:rPr>
              <a:t>, index-1);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r>
              <a:rPr lang="en-US" altLang="zh-CN" sz="2000" baseline="0" dirty="0" smtClean="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a:t>
            </a:r>
            <a:r>
              <a:rPr lang="en-US" altLang="zh-CN" sz="2000" baseline="0" dirty="0" smtClean="0">
                <a:latin typeface="Century Schoolbook" panose="02040604050505020304" pitchFamily="18" charset="0"/>
                <a:ea typeface="黑体" panose="02010609060101010101" pitchFamily="49" charset="-122"/>
              </a:rPr>
              <a:t>                                                                                  or</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b-search(c,index+1,U);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smtClean="0">
                <a:latin typeface="Century Schoolbook" panose="02040604050505020304" pitchFamily="18" charset="0"/>
                <a:ea typeface="黑体" panose="02010609060101010101" pitchFamily="49" charset="-122"/>
              </a:rPr>
              <a:t>         };    }</a:t>
            </a:r>
            <a:endParaRPr lang="en-US" altLang="zh-CN" sz="2000" baseline="0" dirty="0">
              <a:latin typeface="Century Schoolbook" panose="02040604050505020304" pitchFamily="18" charset="0"/>
              <a:ea typeface="黑体" panose="02010609060101010101" pitchFamily="49" charset="-122"/>
            </a:endParaRPr>
          </a:p>
        </p:txBody>
      </p:sp>
      <p:sp>
        <p:nvSpPr>
          <p:cNvPr id="400400" name="Rectangle 16"/>
          <p:cNvSpPr>
            <a:spLocks noChangeArrowheads="1"/>
          </p:cNvSpPr>
          <p:nvPr/>
        </p:nvSpPr>
        <p:spPr bwMode="auto">
          <a:xfrm>
            <a:off x="304800" y="5029200"/>
            <a:ext cx="868680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1" baseline="0" dirty="0">
                <a:latin typeface="Century Schoolbook" panose="02040604050505020304" pitchFamily="18" charset="0"/>
                <a:ea typeface="黑体" panose="02010609060101010101" pitchFamily="49" charset="-122"/>
              </a:rPr>
              <a:t>设</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是</a:t>
            </a:r>
            <a:r>
              <a:rPr lang="en-US" altLang="zh-CN" sz="2000" b="1" baseline="0" dirty="0">
                <a:latin typeface="Century Schoolbook" panose="02040604050505020304" pitchFamily="18" charset="0"/>
                <a:ea typeface="黑体" panose="02010609060101010101" pitchFamily="49" charset="-122"/>
              </a:rPr>
              <a:t>b-search</a:t>
            </a:r>
            <a:r>
              <a:rPr lang="zh-CN" altLang="en-US" sz="2000" b="1" baseline="0" dirty="0">
                <a:latin typeface="Century Schoolbook" panose="02040604050505020304" pitchFamily="18" charset="0"/>
                <a:ea typeface="黑体" panose="02010609060101010101" pitchFamily="49" charset="-122"/>
              </a:rPr>
              <a:t>在</a:t>
            </a:r>
            <a:r>
              <a:rPr lang="zh-CN" altLang="en-US" sz="2000" b="1" baseline="0" dirty="0" smtClean="0">
                <a:latin typeface="Century Schoolbook" panose="02040604050505020304" pitchFamily="18" charset="0"/>
                <a:ea typeface="黑体" panose="02010609060101010101" pitchFamily="49" charset="-122"/>
              </a:rPr>
              <a:t>最坏况的</a:t>
            </a:r>
            <a:r>
              <a:rPr lang="zh-CN" altLang="en-US" sz="2000" b="1" baseline="0" dirty="0">
                <a:latin typeface="Century Schoolbook" panose="02040604050505020304" pitchFamily="18" charset="0"/>
                <a:ea typeface="黑体" panose="02010609060101010101" pitchFamily="49" charset="-122"/>
              </a:rPr>
              <a:t>时间复杂性</a:t>
            </a:r>
            <a:r>
              <a:rPr lang="en-US" altLang="zh-CN" sz="2000" b="1" baseline="0" dirty="0">
                <a:latin typeface="Century Schoolbook" panose="02040604050505020304" pitchFamily="18" charset="0"/>
                <a:ea typeface="黑体" panose="02010609060101010101" pitchFamily="49" charset="-122"/>
              </a:rPr>
              <a:t>,</a:t>
            </a:r>
            <a:r>
              <a:rPr lang="zh-CN" altLang="en-US" sz="2000" b="1" baseline="0" dirty="0">
                <a:latin typeface="Century Schoolbook" panose="02040604050505020304" pitchFamily="18" charset="0"/>
                <a:ea typeface="黑体" panose="02010609060101010101" pitchFamily="49" charset="-122"/>
              </a:rPr>
              <a:t>则</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满足如下递归方程</a:t>
            </a:r>
            <a:r>
              <a:rPr lang="en-US" altLang="zh-CN" sz="2000" b="1" baseline="0" dirty="0" smtClean="0">
                <a:latin typeface="Century Schoolbook" panose="02040604050505020304" pitchFamily="18" charset="0"/>
                <a:ea typeface="黑体" panose="02010609060101010101" pitchFamily="49" charset="-122"/>
              </a:rPr>
              <a:t>:</a:t>
            </a:r>
          </a:p>
          <a:p>
            <a:pPr fontAlgn="base">
              <a:lnSpc>
                <a:spcPct val="100000"/>
              </a:lnSpc>
            </a:pPr>
            <a:endParaRPr lang="en-US" altLang="zh-CN" sz="2000" b="1"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1" baseline="0" dirty="0" smtClean="0">
                <a:latin typeface="Century Schoolbook" panose="02040604050505020304" pitchFamily="18" charset="0"/>
                <a:ea typeface="黑体" panose="02010609060101010101" pitchFamily="49" charset="-122"/>
              </a:rPr>
              <a:t>T(m)=1+3+2+1+1+3+T(m/2)=11+T(m/2)   (m&gt;1)</a:t>
            </a:r>
            <a:endParaRPr lang="en-US" altLang="zh-CN" sz="2000" b="1" baseline="0" dirty="0">
              <a:latin typeface="Century Schoolbook" panose="02040604050505020304" pitchFamily="18" charset="0"/>
              <a:ea typeface="黑体" panose="02010609060101010101" pitchFamily="49" charset="-122"/>
            </a:endParaRP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算法1-3:</a:t>
            </a:r>
            <a:r>
              <a:rPr lang="zh-CN" altLang="en-US" sz="2000" baseline="0">
                <a:ea typeface="黑体" panose="02010609060101010101" pitchFamily="49" charset="-122"/>
              </a:rPr>
              <a:t>二分</a:t>
            </a:r>
            <a:r>
              <a:rPr lang="en-US" altLang="en-US" sz="2000" baseline="0">
                <a:ea typeface="黑体" panose="02010609060101010101" pitchFamily="49" charset="-122"/>
              </a:rPr>
              <a:t>查找</a:t>
            </a:r>
            <a:r>
              <a:rPr lang="zh-CN" altLang="en-US" sz="2000" baseline="0">
                <a:ea typeface="黑体" panose="02010609060101010101" pitchFamily="49" charset="-122"/>
              </a:rPr>
              <a:t>递归算法</a:t>
            </a:r>
          </a:p>
        </p:txBody>
      </p:sp>
      <p:sp>
        <p:nvSpPr>
          <p:cNvPr id="2" name="文本框 1"/>
          <p:cNvSpPr txBox="1"/>
          <p:nvPr/>
        </p:nvSpPr>
        <p:spPr>
          <a:xfrm>
            <a:off x="6732240" y="1196752"/>
            <a:ext cx="792088" cy="422167"/>
          </a:xfrm>
          <a:prstGeom prst="rect">
            <a:avLst/>
          </a:prstGeom>
          <a:noFill/>
        </p:spPr>
        <p:txBody>
          <a:bodyPr wrap="square" rtlCol="0">
            <a:spAutoFit/>
          </a:bodyPr>
          <a:lstStyle/>
          <a:p>
            <a:r>
              <a:rPr lang="en-US" altLang="zh-CN" sz="2800" dirty="0" smtClean="0"/>
              <a:t>m&gt;1</a:t>
            </a:r>
            <a:endParaRPr lang="zh-CN" altLang="en-US" sz="2800" dirty="0"/>
          </a:p>
        </p:txBody>
      </p:sp>
      <p:sp>
        <p:nvSpPr>
          <p:cNvPr id="3" name="下弧形箭头 2"/>
          <p:cNvSpPr/>
          <p:nvPr/>
        </p:nvSpPr>
        <p:spPr bwMode="auto">
          <a:xfrm>
            <a:off x="7740352" y="4653136"/>
            <a:ext cx="864096" cy="144016"/>
          </a:xfrm>
          <a:prstGeom prst="curvedUpArrow">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2200" b="0" i="0" u="none" strike="noStrike" cap="none" normalizeH="0" baseline="-2500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4935395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pic>
        <p:nvPicPr>
          <p:cNvPr id="6149" name="Picture 2" descr="BGAMEX"/>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050" y="260350"/>
            <a:ext cx="8763000"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8"/>
          <p:cNvSpPr>
            <a:spLocks noChangeArrowheads="1"/>
          </p:cNvSpPr>
          <p:nvPr/>
        </p:nvSpPr>
        <p:spPr bwMode="auto">
          <a:xfrm>
            <a:off x="457200" y="6705600"/>
            <a:ext cx="360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1"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6152" name="Rectangle 10"/>
          <p:cNvSpPr>
            <a:spLocks noChangeArrowheads="1"/>
          </p:cNvSpPr>
          <p:nvPr/>
        </p:nvSpPr>
        <p:spPr bwMode="auto">
          <a:xfrm>
            <a:off x="395288" y="404813"/>
            <a:ext cx="8458200" cy="6103937"/>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6153" name="Line 11"/>
          <p:cNvSpPr>
            <a:spLocks noChangeShapeType="1"/>
          </p:cNvSpPr>
          <p:nvPr/>
        </p:nvSpPr>
        <p:spPr bwMode="auto">
          <a:xfrm>
            <a:off x="381000" y="10668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54" name="Line 12"/>
          <p:cNvSpPr>
            <a:spLocks noChangeShapeType="1"/>
          </p:cNvSpPr>
          <p:nvPr/>
        </p:nvSpPr>
        <p:spPr bwMode="auto">
          <a:xfrm>
            <a:off x="381000" y="4800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55" name="Rectangle 13"/>
          <p:cNvSpPr>
            <a:spLocks noChangeArrowheads="1"/>
          </p:cNvSpPr>
          <p:nvPr/>
        </p:nvSpPr>
        <p:spPr bwMode="auto">
          <a:xfrm>
            <a:off x="381000" y="381000"/>
            <a:ext cx="836771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000" baseline="0" dirty="0">
                <a:latin typeface="Century Schoolbook" panose="02040604050505020304" pitchFamily="18" charset="0"/>
                <a:ea typeface="黑体" panose="02010609060101010101" pitchFamily="49" charset="-122"/>
              </a:rPr>
              <a:t>               </a:t>
            </a:r>
            <a:r>
              <a:rPr lang="zh-CN" altLang="en-US" sz="2000" baseline="0" dirty="0">
                <a:solidFill>
                  <a:srgbClr val="990000"/>
                </a:solidFill>
                <a:latin typeface="Century Schoolbook" panose="02040604050505020304" pitchFamily="18" charset="0"/>
                <a:ea typeface="黑体" panose="02010609060101010101" pitchFamily="49" charset="-122"/>
              </a:rPr>
              <a:t>求 </a:t>
            </a:r>
            <a:r>
              <a:rPr lang="en-US" altLang="zh-CN" sz="2000" baseline="0" dirty="0">
                <a:solidFill>
                  <a:srgbClr val="990000"/>
                </a:solidFill>
                <a:latin typeface="Century Schoolbook" panose="02040604050505020304" pitchFamily="18" charset="0"/>
                <a:ea typeface="黑体" panose="02010609060101010101" pitchFamily="49" charset="-122"/>
              </a:rPr>
              <a:t>Fibonacci </a:t>
            </a:r>
            <a:r>
              <a:rPr lang="en-US" altLang="en-US" sz="2000" baseline="0" dirty="0" err="1">
                <a:solidFill>
                  <a:srgbClr val="990000"/>
                </a:solidFill>
                <a:latin typeface="Century Schoolbook" panose="02040604050505020304" pitchFamily="18" charset="0"/>
                <a:ea typeface="黑体" panose="02010609060101010101" pitchFamily="49" charset="-122"/>
              </a:rPr>
              <a:t>数列的前</a:t>
            </a:r>
            <a:r>
              <a:rPr lang="en-US" altLang="zh-CN" sz="2000" baseline="0" dirty="0" err="1">
                <a:solidFill>
                  <a:srgbClr val="990000"/>
                </a:solidFill>
                <a:latin typeface="Century Schoolbook" panose="02040604050505020304" pitchFamily="18" charset="0"/>
                <a:ea typeface="黑体" panose="02010609060101010101" pitchFamily="49" charset="-122"/>
              </a:rPr>
              <a:t>N</a:t>
            </a:r>
            <a:r>
              <a:rPr lang="en-US" altLang="en-US" sz="2000" baseline="0" dirty="0" err="1">
                <a:solidFill>
                  <a:srgbClr val="990000"/>
                </a:solidFill>
                <a:latin typeface="Century Schoolbook" panose="02040604050505020304" pitchFamily="18" charset="0"/>
                <a:ea typeface="黑体" panose="02010609060101010101" pitchFamily="49" charset="-122"/>
              </a:rPr>
              <a:t>项</a:t>
            </a:r>
            <a:r>
              <a:rPr lang="en-US" altLang="en-US" sz="2000" baseline="0" dirty="0">
                <a:solidFill>
                  <a:srgbClr val="990000"/>
                </a:solidFill>
                <a:latin typeface="Century Schoolbook" panose="02040604050505020304" pitchFamily="18" charset="0"/>
                <a:ea typeface="黑体" panose="02010609060101010101" pitchFamily="49" charset="-122"/>
              </a:rPr>
              <a:t> </a:t>
            </a:r>
            <a:r>
              <a:rPr lang="en-US" altLang="zh-CN" sz="2000" b="1" i="1" baseline="0" dirty="0">
                <a:solidFill>
                  <a:srgbClr val="990000"/>
                </a:solidFill>
                <a:latin typeface="Century Schoolbook" panose="02040604050505020304" pitchFamily="18" charset="0"/>
                <a:ea typeface="黑体" panose="02010609060101010101" pitchFamily="49" charset="-122"/>
              </a:rPr>
              <a:t>a</a:t>
            </a:r>
            <a:r>
              <a:rPr lang="en-US" altLang="zh-CN" sz="2000" b="1" i="1" dirty="0">
                <a:solidFill>
                  <a:srgbClr val="990000"/>
                </a:solidFill>
                <a:latin typeface="Century Schoolbook" panose="02040604050505020304" pitchFamily="18" charset="0"/>
                <a:ea typeface="黑体" panose="02010609060101010101" pitchFamily="49" charset="-122"/>
              </a:rPr>
              <a:t>0 </a:t>
            </a:r>
            <a:r>
              <a:rPr lang="en-US" altLang="zh-CN" sz="2000" b="1" i="1" baseline="0" dirty="0">
                <a:solidFill>
                  <a:srgbClr val="990000"/>
                </a:solidFill>
                <a:latin typeface="Century Schoolbook" panose="02040604050505020304" pitchFamily="18" charset="0"/>
                <a:ea typeface="黑体" panose="02010609060101010101" pitchFamily="49" charset="-122"/>
              </a:rPr>
              <a:t>, a</a:t>
            </a:r>
            <a:r>
              <a:rPr lang="en-US" altLang="zh-CN" sz="2000" b="1" i="1" dirty="0">
                <a:solidFill>
                  <a:srgbClr val="990000"/>
                </a:solidFill>
                <a:latin typeface="Century Schoolbook" panose="02040604050505020304" pitchFamily="18" charset="0"/>
                <a:ea typeface="黑体" panose="02010609060101010101" pitchFamily="49" charset="-122"/>
              </a:rPr>
              <a:t>1 </a:t>
            </a:r>
            <a:r>
              <a:rPr lang="en-US" altLang="zh-CN" sz="2000" b="1" i="1" baseline="0" dirty="0">
                <a:solidFill>
                  <a:srgbClr val="990000"/>
                </a:solidFill>
                <a:latin typeface="Century Schoolbook" panose="02040604050505020304" pitchFamily="18" charset="0"/>
                <a:ea typeface="黑体" panose="02010609060101010101" pitchFamily="49" charset="-122"/>
              </a:rPr>
              <a:t>, …  </a:t>
            </a:r>
            <a:r>
              <a:rPr lang="en-US" altLang="zh-CN" sz="2000" b="1" i="1" baseline="0" dirty="0" err="1">
                <a:solidFill>
                  <a:srgbClr val="990000"/>
                </a:solidFill>
                <a:latin typeface="Century Schoolbook" panose="02040604050505020304" pitchFamily="18" charset="0"/>
                <a:ea typeface="黑体" panose="02010609060101010101" pitchFamily="49" charset="-122"/>
              </a:rPr>
              <a:t>a</a:t>
            </a:r>
            <a:r>
              <a:rPr lang="en-US" altLang="zh-CN" sz="2000" b="1" i="1" dirty="0" err="1">
                <a:solidFill>
                  <a:srgbClr val="990000"/>
                </a:solidFill>
                <a:latin typeface="Century Schoolbook" panose="02040604050505020304" pitchFamily="18" charset="0"/>
                <a:ea typeface="黑体" panose="02010609060101010101" pitchFamily="49" charset="-122"/>
              </a:rPr>
              <a:t>N</a:t>
            </a:r>
            <a:r>
              <a:rPr lang="en-US" altLang="zh-CN" sz="2000" i="1" dirty="0">
                <a:solidFill>
                  <a:srgbClr val="990000"/>
                </a:solidFill>
                <a:latin typeface="Century Schoolbook" panose="02040604050505020304" pitchFamily="18" charset="0"/>
                <a:ea typeface="黑体" panose="02010609060101010101" pitchFamily="49" charset="-122"/>
              </a:rPr>
              <a:t> </a:t>
            </a:r>
            <a:r>
              <a:rPr lang="zh-CN" altLang="en-US" sz="2000" baseline="0" dirty="0">
                <a:solidFill>
                  <a:srgbClr val="990000"/>
                </a:solidFill>
                <a:latin typeface="Century Schoolbook" panose="02040604050505020304" pitchFamily="18" charset="0"/>
                <a:ea typeface="黑体" panose="02010609060101010101" pitchFamily="49" charset="-122"/>
              </a:rPr>
              <a:t>其中</a:t>
            </a:r>
            <a:r>
              <a:rPr lang="en-US" altLang="zh-CN" sz="2000" baseline="0" dirty="0">
                <a:solidFill>
                  <a:srgbClr val="990000"/>
                </a:solidFill>
                <a:latin typeface="Century Schoolbook" panose="02040604050505020304" pitchFamily="18" charset="0"/>
                <a:ea typeface="黑体" panose="02010609060101010101" pitchFamily="49" charset="-122"/>
              </a:rPr>
              <a:t>,  </a:t>
            </a:r>
            <a:r>
              <a:rPr lang="en-US" altLang="zh-CN" sz="2000" i="1" baseline="0" dirty="0">
                <a:solidFill>
                  <a:srgbClr val="990000"/>
                </a:solidFill>
                <a:latin typeface="Century Schoolbook" panose="02040604050505020304" pitchFamily="18" charset="0"/>
                <a:ea typeface="黑体" panose="02010609060101010101" pitchFamily="49" charset="-122"/>
              </a:rPr>
              <a:t>a</a:t>
            </a:r>
            <a:r>
              <a:rPr lang="en-US" altLang="zh-CN" sz="2000" i="1" dirty="0">
                <a:solidFill>
                  <a:srgbClr val="990000"/>
                </a:solidFill>
                <a:latin typeface="Century Schoolbook" panose="02040604050505020304" pitchFamily="18" charset="0"/>
                <a:ea typeface="黑体" panose="02010609060101010101" pitchFamily="49" charset="-122"/>
              </a:rPr>
              <a:t>0 </a:t>
            </a:r>
            <a:r>
              <a:rPr lang="en-US" altLang="zh-CN" sz="2000" i="1"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0</a:t>
            </a:r>
            <a:r>
              <a:rPr lang="en-US" altLang="zh-CN" sz="2000" i="1" baseline="0" dirty="0">
                <a:solidFill>
                  <a:srgbClr val="990000"/>
                </a:solidFill>
                <a:latin typeface="Century Schoolbook" panose="02040604050505020304" pitchFamily="18" charset="0"/>
                <a:ea typeface="黑体" panose="02010609060101010101" pitchFamily="49" charset="-122"/>
              </a:rPr>
              <a:t>, a</a:t>
            </a:r>
            <a:r>
              <a:rPr lang="en-US" altLang="zh-CN" sz="2000" i="1" dirty="0">
                <a:solidFill>
                  <a:srgbClr val="990000"/>
                </a:solidFill>
                <a:latin typeface="Century Schoolbook" panose="02040604050505020304" pitchFamily="18" charset="0"/>
                <a:ea typeface="黑体" panose="02010609060101010101" pitchFamily="49" charset="-122"/>
              </a:rPr>
              <a:t>1 </a:t>
            </a:r>
            <a:r>
              <a:rPr lang="en-US" altLang="zh-CN" sz="2000" i="1"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i="1" baseline="0" dirty="0">
                <a:solidFill>
                  <a:srgbClr val="990000"/>
                </a:solidFill>
                <a:latin typeface="Century Schoolbook" panose="02040604050505020304" pitchFamily="18" charset="0"/>
                <a:ea typeface="黑体" panose="02010609060101010101" pitchFamily="49" charset="-122"/>
              </a:rPr>
              <a:t>, </a:t>
            </a:r>
          </a:p>
          <a:p>
            <a:pPr fontAlgn="base">
              <a:lnSpc>
                <a:spcPct val="100000"/>
              </a:lnSpc>
            </a:pPr>
            <a:r>
              <a:rPr lang="en-US" altLang="zh-CN" sz="2000" b="1" i="1" baseline="0" dirty="0">
                <a:solidFill>
                  <a:srgbClr val="990000"/>
                </a:solidFill>
                <a:latin typeface="Century Schoolbook" panose="02040604050505020304" pitchFamily="18" charset="0"/>
                <a:ea typeface="黑体" panose="02010609060101010101" pitchFamily="49" charset="-122"/>
              </a:rPr>
              <a:t>               </a:t>
            </a:r>
            <a:r>
              <a:rPr lang="en-US" altLang="zh-CN" sz="2000" b="1" i="1" baseline="0" dirty="0" err="1">
                <a:solidFill>
                  <a:srgbClr val="990000"/>
                </a:solidFill>
                <a:latin typeface="Century Schoolbook" panose="02040604050505020304" pitchFamily="18" charset="0"/>
                <a:ea typeface="黑体" panose="02010609060101010101" pitchFamily="49" charset="-122"/>
              </a:rPr>
              <a:t>a</a:t>
            </a:r>
            <a:r>
              <a:rPr lang="en-US" altLang="zh-CN" sz="2000" b="1" i="1" dirty="0" err="1">
                <a:solidFill>
                  <a:srgbClr val="990000"/>
                </a:solidFill>
                <a:latin typeface="Century Schoolbook" panose="02040604050505020304" pitchFamily="18" charset="0"/>
                <a:ea typeface="黑体" panose="02010609060101010101" pitchFamily="49" charset="-122"/>
              </a:rPr>
              <a:t>i</a:t>
            </a:r>
            <a:r>
              <a:rPr lang="en-US" altLang="zh-CN" sz="2000" b="1" i="1" baseline="0" dirty="0">
                <a:solidFill>
                  <a:srgbClr val="990000"/>
                </a:solidFill>
                <a:latin typeface="Century Schoolbook" panose="02040604050505020304" pitchFamily="18" charset="0"/>
                <a:ea typeface="黑体" panose="02010609060101010101" pitchFamily="49" charset="-122"/>
              </a:rPr>
              <a:t>= a</a:t>
            </a:r>
            <a:r>
              <a:rPr lang="en-US" altLang="zh-CN" sz="2000" b="1" i="1" dirty="0">
                <a:solidFill>
                  <a:srgbClr val="990000"/>
                </a:solidFill>
                <a:latin typeface="Century Schoolbook" panose="02040604050505020304" pitchFamily="18" charset="0"/>
                <a:ea typeface="黑体" panose="02010609060101010101" pitchFamily="49" charset="-122"/>
              </a:rPr>
              <a:t>i-1</a:t>
            </a:r>
            <a:r>
              <a:rPr lang="en-US" altLang="zh-CN" sz="2000" b="1" baseline="0" dirty="0">
                <a:solidFill>
                  <a:srgbClr val="990000"/>
                </a:solidFill>
                <a:latin typeface="Century Schoolbook" panose="02040604050505020304" pitchFamily="18" charset="0"/>
                <a:ea typeface="黑体" panose="02010609060101010101" pitchFamily="49" charset="-122"/>
              </a:rPr>
              <a:t>+</a:t>
            </a:r>
            <a:r>
              <a:rPr lang="en-US" altLang="zh-CN" sz="2000" b="1" i="1" baseline="0" dirty="0">
                <a:solidFill>
                  <a:srgbClr val="990000"/>
                </a:solidFill>
                <a:latin typeface="Century Schoolbook" panose="02040604050505020304" pitchFamily="18" charset="0"/>
                <a:ea typeface="黑体" panose="02010609060101010101" pitchFamily="49" charset="-122"/>
              </a:rPr>
              <a:t> a</a:t>
            </a:r>
            <a:r>
              <a:rPr lang="en-US" altLang="zh-CN" sz="2000" b="1" i="1" dirty="0">
                <a:solidFill>
                  <a:srgbClr val="990000"/>
                </a:solidFill>
                <a:latin typeface="Century Schoolbook" panose="02040604050505020304" pitchFamily="18" charset="0"/>
                <a:ea typeface="黑体" panose="02010609060101010101" pitchFamily="49" charset="-122"/>
              </a:rPr>
              <a:t>i-2</a:t>
            </a:r>
          </a:p>
          <a:p>
            <a:pPr fontAlgn="base">
              <a:lnSpc>
                <a:spcPct val="100000"/>
              </a:lnSpc>
            </a:pPr>
            <a:r>
              <a:rPr lang="en-US" altLang="en-US" sz="2000" baseline="0" dirty="0">
                <a:ea typeface="黑体" panose="02010609060101010101" pitchFamily="49" charset="-122"/>
              </a:rPr>
              <a:t>算法1-4</a:t>
            </a:r>
          </a:p>
        </p:txBody>
      </p:sp>
      <p:sp>
        <p:nvSpPr>
          <p:cNvPr id="6156" name="Text Box 14"/>
          <p:cNvSpPr txBox="1">
            <a:spLocks noChangeArrowheads="1"/>
          </p:cNvSpPr>
          <p:nvPr/>
        </p:nvSpPr>
        <p:spPr bwMode="auto">
          <a:xfrm>
            <a:off x="1403350" y="981075"/>
            <a:ext cx="7345363"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20000"/>
              </a:spcBef>
            </a:pPr>
            <a:r>
              <a:rPr lang="en-US" altLang="zh-CN" sz="2000" baseline="0" dirty="0">
                <a:latin typeface="Century Schoolbook" panose="02040604050505020304" pitchFamily="18" charset="0"/>
              </a:rPr>
              <a:t>Procedure  </a:t>
            </a:r>
            <a:r>
              <a:rPr lang="en-US" altLang="zh-CN" sz="2000" baseline="0" dirty="0" err="1">
                <a:latin typeface="Century Schoolbook" panose="02040604050505020304" pitchFamily="18" charset="0"/>
              </a:rPr>
              <a:t>seq</a:t>
            </a:r>
            <a:r>
              <a:rPr lang="en-US" altLang="zh-CN" sz="2000" baseline="0" dirty="0">
                <a:latin typeface="Century Schoolbook" panose="02040604050505020304" pitchFamily="18" charset="0"/>
              </a:rPr>
              <a:t>(n)</a:t>
            </a:r>
          </a:p>
          <a:p>
            <a:pPr fontAlgn="base">
              <a:lnSpc>
                <a:spcPct val="95000"/>
              </a:lnSpc>
            </a:pPr>
            <a:r>
              <a:rPr lang="en-US" altLang="zh-CN" sz="2000" baseline="0" dirty="0">
                <a:latin typeface="Century Schoolbook" panose="02040604050505020304" pitchFamily="18" charset="0"/>
              </a:rPr>
              <a:t>    function A(n)</a:t>
            </a:r>
          </a:p>
          <a:p>
            <a:pPr fontAlgn="base">
              <a:lnSpc>
                <a:spcPct val="95000"/>
              </a:lnSpc>
            </a:pPr>
            <a:r>
              <a:rPr lang="en-US" altLang="zh-CN" sz="2000" baseline="0" dirty="0">
                <a:latin typeface="Century Schoolbook" panose="02040604050505020304" pitchFamily="18" charset="0"/>
              </a:rPr>
              <a:t>    { if  n=0  then				    </a:t>
            </a:r>
            <a:r>
              <a:rPr lang="en-US" altLang="zh-CN" sz="2000" baseline="0" dirty="0">
                <a:solidFill>
                  <a:srgbClr val="990000"/>
                </a:solidFill>
                <a:latin typeface="Century Schoolbook" panose="02040604050505020304" pitchFamily="18" charset="0"/>
              </a:rPr>
              <a:t>1</a:t>
            </a:r>
            <a:r>
              <a:rPr lang="en-US" altLang="zh-CN" sz="2000" baseline="0" dirty="0">
                <a:latin typeface="Century Schoolbook" panose="02040604050505020304" pitchFamily="18" charset="0"/>
              </a:rPr>
              <a:t>	          </a:t>
            </a:r>
          </a:p>
          <a:p>
            <a:pPr fontAlgn="base">
              <a:lnSpc>
                <a:spcPct val="95000"/>
              </a:lnSpc>
            </a:pPr>
            <a:r>
              <a:rPr lang="en-US" altLang="zh-CN" sz="2000" baseline="0" dirty="0">
                <a:latin typeface="Century Schoolbook" panose="02040604050505020304" pitchFamily="18" charset="0"/>
              </a:rPr>
              <a:t>          A:=0                                                    </a:t>
            </a:r>
            <a:r>
              <a:rPr lang="en-US" altLang="zh-CN" sz="2000" baseline="0" dirty="0" smtClean="0">
                <a:latin typeface="Century Schoolbook" panose="02040604050505020304" pitchFamily="18" charset="0"/>
              </a:rPr>
              <a:t>                   </a:t>
            </a:r>
            <a:r>
              <a:rPr lang="en-US" altLang="zh-CN" sz="2000" baseline="0" dirty="0">
                <a:solidFill>
                  <a:srgbClr val="990000"/>
                </a:solidFill>
                <a:latin typeface="Century Schoolbook" panose="02040604050505020304" pitchFamily="18" charset="0"/>
              </a:rPr>
              <a:t>1</a:t>
            </a:r>
          </a:p>
          <a:p>
            <a:pPr fontAlgn="base">
              <a:lnSpc>
                <a:spcPct val="95000"/>
              </a:lnSpc>
            </a:pPr>
            <a:r>
              <a:rPr lang="en-US" altLang="zh-CN" sz="2000" baseline="0" dirty="0">
                <a:latin typeface="Century Schoolbook" panose="02040604050505020304" pitchFamily="18" charset="0"/>
              </a:rPr>
              <a:t>      else if  n=1 then			    </a:t>
            </a:r>
            <a:r>
              <a:rPr lang="en-US" altLang="zh-CN" sz="2000" baseline="0" dirty="0">
                <a:solidFill>
                  <a:srgbClr val="990000"/>
                </a:solidFill>
                <a:latin typeface="Century Schoolbook" panose="02040604050505020304" pitchFamily="18" charset="0"/>
              </a:rPr>
              <a:t>1</a:t>
            </a:r>
          </a:p>
          <a:p>
            <a:pPr fontAlgn="base">
              <a:lnSpc>
                <a:spcPct val="95000"/>
              </a:lnSpc>
            </a:pPr>
            <a:r>
              <a:rPr lang="en-US" altLang="zh-CN" sz="2000" baseline="0" dirty="0">
                <a:latin typeface="Century Schoolbook" panose="02040604050505020304" pitchFamily="18" charset="0"/>
              </a:rPr>
              <a:t>                 A:=1			               </a:t>
            </a:r>
            <a:r>
              <a:rPr lang="en-US" altLang="zh-CN" sz="2000" baseline="0" dirty="0" smtClean="0">
                <a:latin typeface="Century Schoolbook" panose="02040604050505020304" pitchFamily="18" charset="0"/>
              </a:rPr>
              <a:t>      </a:t>
            </a:r>
            <a:r>
              <a:rPr lang="en-US" altLang="zh-CN" sz="2000" baseline="0" dirty="0">
                <a:solidFill>
                  <a:srgbClr val="990000"/>
                </a:solidFill>
                <a:latin typeface="Century Schoolbook" panose="02040604050505020304" pitchFamily="18" charset="0"/>
              </a:rPr>
              <a:t>1</a:t>
            </a:r>
            <a:r>
              <a:rPr lang="en-US" altLang="zh-CN" sz="2000" baseline="0" dirty="0">
                <a:latin typeface="Century Schoolbook" panose="02040604050505020304" pitchFamily="18" charset="0"/>
              </a:rPr>
              <a:t>	</a:t>
            </a:r>
          </a:p>
          <a:p>
            <a:pPr fontAlgn="base">
              <a:lnSpc>
                <a:spcPct val="95000"/>
              </a:lnSpc>
            </a:pPr>
            <a:r>
              <a:rPr lang="en-US" altLang="zh-CN" sz="2000" baseline="0" dirty="0">
                <a:latin typeface="Century Schoolbook" panose="02040604050505020304" pitchFamily="18" charset="0"/>
              </a:rPr>
              <a:t>             else A:=A(n-1)+A(n-2)	                  </a:t>
            </a:r>
            <a:r>
              <a:rPr lang="en-US" altLang="zh-CN" sz="2000" baseline="0" dirty="0">
                <a:solidFill>
                  <a:srgbClr val="990000"/>
                </a:solidFill>
                <a:latin typeface="Century Schoolbook" panose="02040604050505020304" pitchFamily="18" charset="0"/>
              </a:rPr>
              <a:t>6+F(n-1)+F(n-2) </a:t>
            </a:r>
          </a:p>
          <a:p>
            <a:pPr fontAlgn="base">
              <a:lnSpc>
                <a:spcPct val="95000"/>
              </a:lnSpc>
            </a:pPr>
            <a:r>
              <a:rPr lang="en-US" altLang="zh-CN" sz="2000" baseline="0" dirty="0">
                <a:latin typeface="Century Schoolbook" panose="02040604050505020304" pitchFamily="18" charset="0"/>
              </a:rPr>
              <a:t>      };</a:t>
            </a:r>
          </a:p>
          <a:p>
            <a:pPr fontAlgn="base">
              <a:lnSpc>
                <a:spcPct val="95000"/>
              </a:lnSpc>
            </a:pPr>
            <a:r>
              <a:rPr lang="en-US" altLang="zh-CN" sz="2000" baseline="0" dirty="0">
                <a:latin typeface="Century Schoolbook" panose="02040604050505020304" pitchFamily="18" charset="0"/>
              </a:rPr>
              <a:t>   { if  n&lt;0  then                                               </a:t>
            </a:r>
            <a:r>
              <a:rPr lang="en-US" altLang="zh-CN" sz="2000" baseline="0" dirty="0">
                <a:solidFill>
                  <a:srgbClr val="990000"/>
                </a:solidFill>
                <a:latin typeface="Century Schoolbook" panose="02040604050505020304" pitchFamily="18" charset="0"/>
              </a:rPr>
              <a:t> </a:t>
            </a:r>
            <a:r>
              <a:rPr lang="en-US" altLang="zh-CN" sz="2000" baseline="0" dirty="0" smtClean="0">
                <a:solidFill>
                  <a:srgbClr val="990000"/>
                </a:solidFill>
                <a:latin typeface="Century Schoolbook" panose="02040604050505020304" pitchFamily="18" charset="0"/>
              </a:rPr>
              <a:t>             1</a:t>
            </a:r>
            <a:endParaRPr lang="en-US" altLang="zh-CN" sz="2000" baseline="0" dirty="0">
              <a:solidFill>
                <a:srgbClr val="990000"/>
              </a:solidFill>
              <a:latin typeface="Century Schoolbook" panose="02040604050505020304" pitchFamily="18" charset="0"/>
            </a:endParaRPr>
          </a:p>
          <a:p>
            <a:pPr fontAlgn="base">
              <a:lnSpc>
                <a:spcPct val="95000"/>
              </a:lnSpc>
            </a:pPr>
            <a:r>
              <a:rPr lang="en-US" altLang="zh-CN" sz="2000" baseline="0" dirty="0">
                <a:latin typeface="Century Schoolbook" panose="02040604050505020304" pitchFamily="18" charset="0"/>
              </a:rPr>
              <a:t>          error</a:t>
            </a:r>
          </a:p>
          <a:p>
            <a:pPr fontAlgn="base">
              <a:lnSpc>
                <a:spcPct val="95000"/>
              </a:lnSpc>
            </a:pPr>
            <a:r>
              <a:rPr lang="en-US" altLang="zh-CN" sz="2000" baseline="0" dirty="0">
                <a:latin typeface="Century Schoolbook" panose="02040604050505020304" pitchFamily="18" charset="0"/>
              </a:rPr>
              <a:t>     else  for i:=0 to n do				</a:t>
            </a:r>
          </a:p>
          <a:p>
            <a:pPr fontAlgn="base">
              <a:lnSpc>
                <a:spcPct val="95000"/>
              </a:lnSpc>
            </a:pPr>
            <a:r>
              <a:rPr lang="en-US" altLang="zh-CN" sz="2000" baseline="0" dirty="0"/>
              <a:t>	   </a:t>
            </a:r>
            <a:r>
              <a:rPr lang="en-US" altLang="zh-CN" sz="2000" baseline="0" dirty="0" err="1">
                <a:latin typeface="Century Schoolbook" panose="02040604050505020304" pitchFamily="18" charset="0"/>
              </a:rPr>
              <a:t>writeln</a:t>
            </a:r>
            <a:r>
              <a:rPr lang="en-US" altLang="zh-CN" sz="2000" baseline="0" dirty="0">
                <a:latin typeface="Century Schoolbook" panose="02040604050505020304" pitchFamily="18" charset="0"/>
              </a:rPr>
              <a:t> (A(</a:t>
            </a:r>
            <a:r>
              <a:rPr lang="en-US" altLang="zh-CN" sz="2000" baseline="0" dirty="0" err="1">
                <a:latin typeface="Century Schoolbook" panose="02040604050505020304" pitchFamily="18" charset="0"/>
              </a:rPr>
              <a:t>i</a:t>
            </a:r>
            <a:r>
              <a:rPr lang="en-US" altLang="zh-CN" sz="2000" baseline="0" dirty="0">
                <a:latin typeface="Century Schoolbook" panose="02040604050505020304" pitchFamily="18" charset="0"/>
              </a:rPr>
              <a:t>))		                       </a:t>
            </a:r>
            <a:r>
              <a:rPr lang="en-US" altLang="zh-CN" sz="2000" baseline="0" dirty="0">
                <a:solidFill>
                  <a:srgbClr val="990000"/>
                </a:solidFill>
                <a:latin typeface="Century Schoolbook" panose="02040604050505020304" pitchFamily="18" charset="0"/>
                <a:ea typeface="黑体" panose="02010609060101010101" pitchFamily="49" charset="-122"/>
              </a:rPr>
              <a:t>(1+F(</a:t>
            </a:r>
            <a:r>
              <a:rPr lang="en-US" altLang="zh-CN" sz="2000" i="1" baseline="0" dirty="0" err="1">
                <a:solidFill>
                  <a:srgbClr val="990000"/>
                </a:solidFill>
                <a:latin typeface="Century Schoolbook" panose="02040604050505020304" pitchFamily="18" charset="0"/>
                <a:ea typeface="黑体" panose="02010609060101010101" pitchFamily="49" charset="-122"/>
              </a:rPr>
              <a:t>i</a:t>
            </a:r>
            <a:r>
              <a:rPr lang="en-US" altLang="zh-CN" sz="2000" baseline="0" dirty="0">
                <a:solidFill>
                  <a:srgbClr val="990000"/>
                </a:solidFill>
                <a:latin typeface="Century Schoolbook" panose="02040604050505020304" pitchFamily="18" charset="0"/>
                <a:ea typeface="黑体" panose="02010609060101010101" pitchFamily="49" charset="-122"/>
              </a:rPr>
              <a:t>))</a:t>
            </a:r>
          </a:p>
          <a:p>
            <a:pPr fontAlgn="base">
              <a:lnSpc>
                <a:spcPct val="95000"/>
              </a:lnSpc>
            </a:pPr>
            <a:r>
              <a:rPr lang="en-US" altLang="zh-CN" sz="2000" baseline="0" dirty="0">
                <a:latin typeface="Century Schoolbook" panose="02040604050505020304" pitchFamily="18" charset="0"/>
              </a:rPr>
              <a:t>       };</a:t>
            </a:r>
          </a:p>
        </p:txBody>
      </p:sp>
      <p:sp>
        <p:nvSpPr>
          <p:cNvPr id="399375" name="Rectangle 15"/>
          <p:cNvSpPr>
            <a:spLocks noChangeArrowheads="1"/>
          </p:cNvSpPr>
          <p:nvPr/>
        </p:nvSpPr>
        <p:spPr bwMode="auto">
          <a:xfrm>
            <a:off x="457200" y="4800600"/>
            <a:ext cx="7842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aseline="0">
                <a:latin typeface="Century Schoolbook" panose="02040604050505020304" pitchFamily="18" charset="0"/>
                <a:ea typeface="黑体" panose="02010609060101010101" pitchFamily="49" charset="-122"/>
              </a:rPr>
              <a:t>设</a:t>
            </a:r>
            <a:r>
              <a:rPr lang="en-US" altLang="zh-CN" sz="2000" baseline="0">
                <a:latin typeface="Century Schoolbook" panose="02040604050505020304" pitchFamily="18" charset="0"/>
                <a:ea typeface="黑体" panose="02010609060101010101" pitchFamily="49" charset="-122"/>
              </a:rPr>
              <a:t>F(n)</a:t>
            </a:r>
            <a:r>
              <a:rPr lang="zh-CN" altLang="en-US" sz="2000" baseline="0">
                <a:latin typeface="Century Schoolbook" panose="02040604050505020304" pitchFamily="18" charset="0"/>
                <a:ea typeface="黑体" panose="02010609060101010101" pitchFamily="49" charset="-122"/>
              </a:rPr>
              <a:t>是函数</a:t>
            </a:r>
            <a:r>
              <a:rPr lang="en-US" altLang="zh-CN" sz="2000" baseline="0">
                <a:latin typeface="Century Schoolbook" panose="02040604050505020304" pitchFamily="18" charset="0"/>
                <a:ea typeface="黑体" panose="02010609060101010101" pitchFamily="49" charset="-122"/>
              </a:rPr>
              <a:t>A</a:t>
            </a:r>
            <a:r>
              <a:rPr lang="zh-CN" altLang="en-US" sz="2000" baseline="0">
                <a:latin typeface="Century Schoolbook" panose="02040604050505020304" pitchFamily="18" charset="0"/>
                <a:ea typeface="黑体" panose="02010609060101010101" pitchFamily="49" charset="-122"/>
              </a:rPr>
              <a:t>在最坏情况下的时间复杂性</a:t>
            </a:r>
            <a:r>
              <a:rPr lang="en-US" altLang="zh-CN" sz="2000" baseline="0">
                <a:latin typeface="Century Schoolbook" panose="02040604050505020304" pitchFamily="18" charset="0"/>
                <a:ea typeface="黑体" panose="02010609060101010101" pitchFamily="49" charset="-122"/>
              </a:rPr>
              <a:t>,</a:t>
            </a:r>
            <a:r>
              <a:rPr lang="zh-CN" altLang="en-US" sz="2000" baseline="0">
                <a:latin typeface="Century Schoolbook" panose="02040604050505020304" pitchFamily="18" charset="0"/>
                <a:ea typeface="黑体" panose="02010609060101010101" pitchFamily="49" charset="-122"/>
              </a:rPr>
              <a:t>则</a:t>
            </a:r>
            <a:r>
              <a:rPr lang="en-US" altLang="zh-CN" sz="2000" baseline="0">
                <a:latin typeface="Century Schoolbook" panose="02040604050505020304" pitchFamily="18" charset="0"/>
                <a:ea typeface="黑体" panose="02010609060101010101" pitchFamily="49" charset="-122"/>
              </a:rPr>
              <a:t>F(n)</a:t>
            </a:r>
            <a:r>
              <a:rPr lang="zh-CN" altLang="en-US" sz="2000" baseline="0">
                <a:latin typeface="Century Schoolbook" panose="02040604050505020304" pitchFamily="18" charset="0"/>
                <a:ea typeface="黑体" panose="02010609060101010101" pitchFamily="49" charset="-122"/>
              </a:rPr>
              <a:t>满足如下递归方程</a:t>
            </a:r>
            <a:r>
              <a:rPr lang="en-US" altLang="zh-CN" sz="2000" baseline="0">
                <a:latin typeface="Century Schoolbook" panose="02040604050505020304" pitchFamily="18" charset="0"/>
                <a:ea typeface="黑体" panose="02010609060101010101" pitchFamily="49" charset="-122"/>
              </a:rPr>
              <a:t>:</a:t>
            </a:r>
          </a:p>
        </p:txBody>
      </p:sp>
      <p:sp>
        <p:nvSpPr>
          <p:cNvPr id="399377" name="AutoShape 17"/>
          <p:cNvSpPr>
            <a:spLocks/>
          </p:cNvSpPr>
          <p:nvPr/>
        </p:nvSpPr>
        <p:spPr bwMode="auto">
          <a:xfrm>
            <a:off x="2667000" y="5281613"/>
            <a:ext cx="152400" cy="738187"/>
          </a:xfrm>
          <a:prstGeom prst="leftBrace">
            <a:avLst>
              <a:gd name="adj1" fmla="val 4036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99378" name="Text Box 18"/>
          <p:cNvSpPr txBox="1">
            <a:spLocks noChangeArrowheads="1"/>
          </p:cNvSpPr>
          <p:nvPr/>
        </p:nvSpPr>
        <p:spPr bwMode="auto">
          <a:xfrm>
            <a:off x="2819400" y="51054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2       n=0</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399379" name="Text Box 19"/>
          <p:cNvSpPr txBox="1">
            <a:spLocks noChangeArrowheads="1"/>
          </p:cNvSpPr>
          <p:nvPr/>
        </p:nvSpPr>
        <p:spPr bwMode="auto">
          <a:xfrm>
            <a:off x="2819400" y="5410200"/>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3       n=1   </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399380" name="Text Box 20"/>
          <p:cNvSpPr txBox="1">
            <a:spLocks noChangeArrowheads="1"/>
          </p:cNvSpPr>
          <p:nvPr/>
        </p:nvSpPr>
        <p:spPr bwMode="auto">
          <a:xfrm>
            <a:off x="2819400" y="5715000"/>
            <a:ext cx="312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dirty="0" smtClean="0">
                <a:latin typeface="幼圆" panose="02010509060101010101" pitchFamily="49" charset="-122"/>
                <a:ea typeface="幼圆" panose="02010509060101010101" pitchFamily="49" charset="-122"/>
              </a:rPr>
              <a:t>8</a:t>
            </a:r>
            <a:r>
              <a:rPr lang="en-US" altLang="zh-CN" sz="2000" b="1" baseline="0" dirty="0">
                <a:latin typeface="幼圆" panose="02010509060101010101" pitchFamily="49" charset="-122"/>
                <a:ea typeface="幼圆" panose="02010509060101010101" pitchFamily="49" charset="-122"/>
              </a:rPr>
              <a:t>+ </a:t>
            </a:r>
            <a:r>
              <a:rPr lang="en-US" altLang="zh-CN" sz="2000" b="1" baseline="0" dirty="0">
                <a:latin typeface="Century Schoolbook" panose="02040604050505020304" pitchFamily="18" charset="0"/>
              </a:rPr>
              <a:t>F(n-1)+ F(n-2)</a:t>
            </a:r>
            <a:r>
              <a:rPr lang="en-US" altLang="zh-CN" sz="2000" b="1" baseline="0" dirty="0">
                <a:latin typeface="幼圆" panose="02010509060101010101" pitchFamily="49" charset="-122"/>
                <a:ea typeface="幼圆" panose="02010509060101010101" pitchFamily="49" charset="-122"/>
              </a:rPr>
              <a:t>   n&gt;1</a:t>
            </a:r>
          </a:p>
        </p:txBody>
      </p:sp>
      <p:sp>
        <p:nvSpPr>
          <p:cNvPr id="399381" name="Rectangle 21"/>
          <p:cNvSpPr>
            <a:spLocks noChangeArrowheads="1"/>
          </p:cNvSpPr>
          <p:nvPr/>
        </p:nvSpPr>
        <p:spPr bwMode="auto">
          <a:xfrm>
            <a:off x="1828800" y="5407025"/>
            <a:ext cx="89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80000"/>
              </a:lnSpc>
            </a:pPr>
            <a:r>
              <a:rPr lang="en-US" altLang="zh-CN" sz="2000" b="1" baseline="0">
                <a:latin typeface="Century Schoolbook" panose="02040604050505020304" pitchFamily="18" charset="0"/>
                <a:ea typeface="黑体" panose="02010609060101010101" pitchFamily="49" charset="-122"/>
              </a:rPr>
              <a:t>F(n)=</a:t>
            </a:r>
          </a:p>
        </p:txBody>
      </p:sp>
      <p:sp>
        <p:nvSpPr>
          <p:cNvPr id="399383" name="AutoShape 23">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1-4</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graphicFrame>
        <p:nvGraphicFramePr>
          <p:cNvPr id="6147" name="Object 24"/>
          <p:cNvGraphicFramePr>
            <a:graphicFrameLocks noChangeAspect="1"/>
          </p:cNvGraphicFramePr>
          <p:nvPr/>
        </p:nvGraphicFramePr>
        <p:xfrm>
          <a:off x="6228184" y="4005263"/>
          <a:ext cx="730250" cy="795337"/>
        </p:xfrm>
        <a:graphic>
          <a:graphicData uri="http://schemas.openxmlformats.org/presentationml/2006/ole">
            <mc:AlternateContent xmlns:mc="http://schemas.openxmlformats.org/markup-compatibility/2006">
              <mc:Choice xmlns:v="urn:schemas-microsoft-com:vml" Requires="v">
                <p:oleObj spid="_x0000_s6236" name="公式" r:id="rId6" imgW="355446" imgH="507780" progId="">
                  <p:embed/>
                </p:oleObj>
              </mc:Choice>
              <mc:Fallback>
                <p:oleObj name="公式" r:id="rId6" imgW="355446" imgH="507780" progId="">
                  <p:embed/>
                  <p:pic>
                    <p:nvPicPr>
                      <p:cNvPr id="0"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4005263"/>
                        <a:ext cx="73025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5" grpId="0" autoUpdateAnimBg="0"/>
      <p:bldP spid="399377" grpId="0" animBg="1"/>
      <p:bldP spid="399378" grpId="0" autoUpdateAnimBg="0"/>
      <p:bldP spid="399379" grpId="0" autoUpdateAnimBg="0"/>
      <p:bldP spid="399380" grpId="0" autoUpdateAnimBg="0"/>
      <p:bldP spid="39938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z="3200" b="1">
                <a:solidFill>
                  <a:srgbClr val="3907F1"/>
                </a:solidFill>
              </a:rPr>
              <a:t>算法分析的基本法则</a:t>
            </a:r>
            <a:endParaRPr lang="zh-CN" altLang="en-US"/>
          </a:p>
        </p:txBody>
      </p:sp>
      <p:sp>
        <p:nvSpPr>
          <p:cNvPr id="110595" name="Rectangle 3"/>
          <p:cNvSpPr>
            <a:spLocks noGrp="1" noChangeArrowheads="1"/>
          </p:cNvSpPr>
          <p:nvPr>
            <p:ph type="body" idx="1"/>
          </p:nvPr>
        </p:nvSpPr>
        <p:spPr>
          <a:xfrm>
            <a:off x="1257300" y="1628775"/>
            <a:ext cx="7772400" cy="4824413"/>
          </a:xfrm>
        </p:spPr>
        <p:txBody>
          <a:bodyPr/>
          <a:lstStyle/>
          <a:p>
            <a:pPr>
              <a:lnSpc>
                <a:spcPct val="80000"/>
              </a:lnSpc>
            </a:pPr>
            <a:r>
              <a:rPr lang="zh-CN" altLang="en-US" sz="2400" b="1">
                <a:solidFill>
                  <a:srgbClr val="3907F1"/>
                </a:solidFill>
              </a:rPr>
              <a:t>非递归算法：</a:t>
            </a:r>
          </a:p>
          <a:p>
            <a:pPr>
              <a:lnSpc>
                <a:spcPct val="150000"/>
              </a:lnSpc>
            </a:pPr>
            <a:r>
              <a:rPr lang="zh-CN" altLang="en-US" sz="2000"/>
              <a:t>（</a:t>
            </a:r>
            <a:r>
              <a:rPr lang="en-US" altLang="zh-CN" sz="2000"/>
              <a:t>1</a:t>
            </a:r>
            <a:r>
              <a:rPr lang="zh-CN" altLang="en-US" sz="2000"/>
              <a:t>）</a:t>
            </a:r>
            <a:r>
              <a:rPr lang="en-US" altLang="zh-CN" sz="2000"/>
              <a:t>for / while </a:t>
            </a:r>
            <a:r>
              <a:rPr lang="zh-CN" altLang="en-US" sz="2000"/>
              <a:t>循环</a:t>
            </a:r>
          </a:p>
          <a:p>
            <a:pPr>
              <a:lnSpc>
                <a:spcPct val="150000"/>
              </a:lnSpc>
            </a:pPr>
            <a:r>
              <a:rPr lang="zh-CN" altLang="en-US" sz="2000"/>
              <a:t>循环体内计算时间*循环次数；</a:t>
            </a:r>
          </a:p>
          <a:p>
            <a:pPr>
              <a:lnSpc>
                <a:spcPct val="150000"/>
              </a:lnSpc>
            </a:pPr>
            <a:r>
              <a:rPr lang="zh-CN" altLang="en-US" sz="2000"/>
              <a:t>（</a:t>
            </a:r>
            <a:r>
              <a:rPr lang="en-US" altLang="zh-CN" sz="2000"/>
              <a:t>2</a:t>
            </a:r>
            <a:r>
              <a:rPr lang="zh-CN" altLang="en-US" sz="2000"/>
              <a:t>）嵌套循环</a:t>
            </a:r>
          </a:p>
          <a:p>
            <a:pPr>
              <a:lnSpc>
                <a:spcPct val="150000"/>
              </a:lnSpc>
            </a:pPr>
            <a:r>
              <a:rPr lang="zh-CN" altLang="en-US" sz="2000"/>
              <a:t>循环体内计算时间*所有循环次数；</a:t>
            </a:r>
          </a:p>
          <a:p>
            <a:pPr>
              <a:lnSpc>
                <a:spcPct val="150000"/>
              </a:lnSpc>
            </a:pPr>
            <a:r>
              <a:rPr lang="zh-CN" altLang="en-US" sz="2000"/>
              <a:t>（</a:t>
            </a:r>
            <a:r>
              <a:rPr lang="en-US" altLang="zh-CN" sz="2000"/>
              <a:t>3</a:t>
            </a:r>
            <a:r>
              <a:rPr lang="zh-CN" altLang="en-US" sz="2000"/>
              <a:t>）顺序语句</a:t>
            </a:r>
          </a:p>
          <a:p>
            <a:pPr>
              <a:lnSpc>
                <a:spcPct val="150000"/>
              </a:lnSpc>
            </a:pPr>
            <a:r>
              <a:rPr lang="zh-CN" altLang="en-US" sz="2000"/>
              <a:t>各语句计算时间相加；</a:t>
            </a:r>
          </a:p>
          <a:p>
            <a:pPr>
              <a:lnSpc>
                <a:spcPct val="150000"/>
              </a:lnSpc>
            </a:pPr>
            <a:r>
              <a:rPr lang="zh-CN" altLang="en-US" sz="2000"/>
              <a:t>（</a:t>
            </a:r>
            <a:r>
              <a:rPr lang="en-US" altLang="zh-CN" sz="2000"/>
              <a:t>4</a:t>
            </a:r>
            <a:r>
              <a:rPr lang="zh-CN" altLang="en-US" sz="2000"/>
              <a:t>）</a:t>
            </a:r>
            <a:r>
              <a:rPr lang="en-US" altLang="zh-CN" sz="2000"/>
              <a:t>if-else</a:t>
            </a:r>
            <a:r>
              <a:rPr lang="zh-CN" altLang="en-US" sz="2000"/>
              <a:t>语句</a:t>
            </a:r>
          </a:p>
          <a:p>
            <a:pPr>
              <a:lnSpc>
                <a:spcPct val="150000"/>
              </a:lnSpc>
            </a:pPr>
            <a:r>
              <a:rPr lang="en-US" altLang="zh-CN" sz="2000"/>
              <a:t>if</a:t>
            </a:r>
            <a:r>
              <a:rPr lang="zh-CN" altLang="en-US" sz="2000"/>
              <a:t>语句计算时间和</a:t>
            </a:r>
            <a:r>
              <a:rPr lang="en-US" altLang="zh-CN" sz="2000"/>
              <a:t>else</a:t>
            </a:r>
            <a:r>
              <a:rPr lang="zh-CN" altLang="en-US" sz="2000"/>
              <a:t>语句计算时间的较大者。</a:t>
            </a:r>
          </a:p>
        </p:txBody>
      </p:sp>
    </p:spTree>
    <p:extLst>
      <p:ext uri="{BB962C8B-B14F-4D97-AF65-F5344CB8AC3E}">
        <p14:creationId xmlns:p14="http://schemas.microsoft.com/office/powerpoint/2010/main" val="229024012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32BDDE8-949E-4557-BC21-D7D984B77854}" type="slidenum">
              <a:rPr lang="en-US" altLang="zh-CN" sz="1400" baseline="0"/>
              <a:pPr/>
              <a:t>35</a:t>
            </a:fld>
            <a:endParaRPr lang="en-US" altLang="zh-CN" sz="1400" baseline="0"/>
          </a:p>
        </p:txBody>
      </p:sp>
      <p:sp>
        <p:nvSpPr>
          <p:cNvPr id="9224"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9225"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26" name="Text Box 12"/>
          <p:cNvSpPr txBox="1">
            <a:spLocks noChangeArrowheads="1"/>
          </p:cNvSpPr>
          <p:nvPr/>
        </p:nvSpPr>
        <p:spPr bwMode="auto">
          <a:xfrm>
            <a:off x="533400" y="1143000"/>
            <a:ext cx="81534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对问题处理能力、运行时间有影响的因素有：</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硬件设备的性能</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系统软件</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输入数据</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起决定性作用的是算法渐近复杂度。</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在问题规模较小时，常数因子也不可忽视。</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实际工作中考虑的因素</a:t>
            </a:r>
          </a:p>
        </p:txBody>
      </p:sp>
      <p:sp>
        <p:nvSpPr>
          <p:cNvPr id="9227" name="Rectangle 13"/>
          <p:cNvSpPr>
            <a:spLocks noChangeArrowheads="1"/>
          </p:cNvSpPr>
          <p:nvPr/>
        </p:nvSpPr>
        <p:spPr bwMode="auto">
          <a:xfrm>
            <a:off x="381000" y="495300"/>
            <a:ext cx="2873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000" baseline="0">
                <a:latin typeface="黑体" panose="02010609060101010101" pitchFamily="49" charset="-122"/>
                <a:ea typeface="黑体" panose="02010609060101010101" pitchFamily="49" charset="-122"/>
              </a:rPr>
              <a:t>5 </a:t>
            </a:r>
            <a:r>
              <a:rPr lang="zh-CN" altLang="en-US" sz="2400" baseline="0">
                <a:latin typeface="黑体" panose="02010609060101010101" pitchFamily="49" charset="-122"/>
                <a:ea typeface="黑体" panose="02010609060101010101" pitchFamily="49" charset="-122"/>
              </a:rPr>
              <a:t>算法复杂度的影响</a:t>
            </a:r>
          </a:p>
        </p:txBody>
      </p:sp>
      <p:graphicFrame>
        <p:nvGraphicFramePr>
          <p:cNvPr id="445456" name="Object 16"/>
          <p:cNvGraphicFramePr>
            <a:graphicFrameLocks noChangeAspect="1"/>
          </p:cNvGraphicFramePr>
          <p:nvPr/>
        </p:nvGraphicFramePr>
        <p:xfrm>
          <a:off x="304800" y="1219200"/>
          <a:ext cx="206375" cy="304800"/>
        </p:xfrm>
        <a:graphic>
          <a:graphicData uri="http://schemas.openxmlformats.org/presentationml/2006/ole">
            <mc:AlternateContent xmlns:mc="http://schemas.openxmlformats.org/markup-compatibility/2006">
              <mc:Choice xmlns:v="urn:schemas-microsoft-com:vml" Requires="v">
                <p:oleObj spid="_x0000_s9442" name="Clip" r:id="rId3" imgW="2247900" imgH="3306763" progId="">
                  <p:embed/>
                </p:oleObj>
              </mc:Choice>
              <mc:Fallback>
                <p:oleObj name="Clip" r:id="rId3" imgW="2247900" imgH="3306763" progId="">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7" name="Object 17"/>
          <p:cNvGraphicFramePr>
            <a:graphicFrameLocks noChangeAspect="1"/>
          </p:cNvGraphicFramePr>
          <p:nvPr/>
        </p:nvGraphicFramePr>
        <p:xfrm>
          <a:off x="228600" y="3086100"/>
          <a:ext cx="206375" cy="304800"/>
        </p:xfrm>
        <a:graphic>
          <a:graphicData uri="http://schemas.openxmlformats.org/presentationml/2006/ole">
            <mc:AlternateContent xmlns:mc="http://schemas.openxmlformats.org/markup-compatibility/2006">
              <mc:Choice xmlns:v="urn:schemas-microsoft-com:vml" Requires="v">
                <p:oleObj spid="_x0000_s9443" name="Clip" r:id="rId5" imgW="2247900" imgH="3306763" progId="">
                  <p:embed/>
                </p:oleObj>
              </mc:Choice>
              <mc:Fallback>
                <p:oleObj name="Clip" r:id="rId5" imgW="2247900" imgH="3306763" progId="">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861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8" name="Object 18"/>
          <p:cNvGraphicFramePr>
            <a:graphicFrameLocks noChangeAspect="1"/>
          </p:cNvGraphicFramePr>
          <p:nvPr/>
        </p:nvGraphicFramePr>
        <p:xfrm>
          <a:off x="228600" y="3573463"/>
          <a:ext cx="206375" cy="304800"/>
        </p:xfrm>
        <a:graphic>
          <a:graphicData uri="http://schemas.openxmlformats.org/presentationml/2006/ole">
            <mc:AlternateContent xmlns:mc="http://schemas.openxmlformats.org/markup-compatibility/2006">
              <mc:Choice xmlns:v="urn:schemas-microsoft-com:vml" Requires="v">
                <p:oleObj spid="_x0000_s9444" name="Clip" r:id="rId6" imgW="2247900" imgH="3306763" progId="">
                  <p:embed/>
                </p:oleObj>
              </mc:Choice>
              <mc:Fallback>
                <p:oleObj name="Clip" r:id="rId6" imgW="2247900" imgH="3306763" progId="">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73463"/>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9" name="Object 19"/>
          <p:cNvGraphicFramePr>
            <a:graphicFrameLocks noChangeAspect="1"/>
          </p:cNvGraphicFramePr>
          <p:nvPr/>
        </p:nvGraphicFramePr>
        <p:xfrm>
          <a:off x="228600" y="3987800"/>
          <a:ext cx="206375" cy="304800"/>
        </p:xfrm>
        <a:graphic>
          <a:graphicData uri="http://schemas.openxmlformats.org/presentationml/2006/ole">
            <mc:AlternateContent xmlns:mc="http://schemas.openxmlformats.org/markup-compatibility/2006">
              <mc:Choice xmlns:v="urn:schemas-microsoft-com:vml" Requires="v">
                <p:oleObj spid="_x0000_s9445" name="Clip" r:id="rId7" imgW="2247900" imgH="3306763" progId="">
                  <p:embed/>
                </p:oleObj>
              </mc:Choice>
              <mc:Fallback>
                <p:oleObj name="Clip" r:id="rId7" imgW="2247900" imgH="3306763" progId="">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878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5456"/>
                                        </p:tgtEl>
                                        <p:attrNameLst>
                                          <p:attrName>style.visibility</p:attrName>
                                        </p:attrNameLst>
                                      </p:cBhvr>
                                      <p:to>
                                        <p:strVal val="visible"/>
                                      </p:to>
                                    </p:set>
                                  </p:childTnLst>
                                  <p:subTnLst>
                                    <p:set>
                                      <p:cBhvr override="childStyle">
                                        <p:cTn dur="1" fill="hold" display="0" masterRel="nextClick" afterEffect="1"/>
                                        <p:tgtEl>
                                          <p:spTgt spid="44545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5457"/>
                                        </p:tgtEl>
                                        <p:attrNameLst>
                                          <p:attrName>style.visibility</p:attrName>
                                        </p:attrNameLst>
                                      </p:cBhvr>
                                      <p:to>
                                        <p:strVal val="visible"/>
                                      </p:to>
                                    </p:set>
                                  </p:childTnLst>
                                  <p:subTnLst>
                                    <p:set>
                                      <p:cBhvr override="childStyle">
                                        <p:cTn dur="1" fill="hold" display="0" masterRel="nextClick" afterEffect="1"/>
                                        <p:tgtEl>
                                          <p:spTgt spid="44545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5458"/>
                                        </p:tgtEl>
                                        <p:attrNameLst>
                                          <p:attrName>style.visibility</p:attrName>
                                        </p:attrNameLst>
                                      </p:cBhvr>
                                      <p:to>
                                        <p:strVal val="visible"/>
                                      </p:to>
                                    </p:set>
                                  </p:childTnLst>
                                  <p:subTnLst>
                                    <p:set>
                                      <p:cBhvr override="childStyle">
                                        <p:cTn dur="1" fill="hold" display="0" masterRel="nextClick" afterEffect="1"/>
                                        <p:tgtEl>
                                          <p:spTgt spid="44545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45459"/>
                                        </p:tgtEl>
                                        <p:attrNameLst>
                                          <p:attrName>style.visibility</p:attrName>
                                        </p:attrNameLst>
                                      </p:cBhvr>
                                      <p:to>
                                        <p:strVal val="visible"/>
                                      </p:to>
                                    </p:set>
                                  </p:childTnLst>
                                  <p:subTnLst>
                                    <p:set>
                                      <p:cBhvr override="childStyle">
                                        <p:cTn dur="1" fill="hold" display="0" masterRel="nextClick" afterEffect="1"/>
                                        <p:tgtEl>
                                          <p:spTgt spid="4454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FD6B232F-5D01-4926-91FE-0907E1360406}" type="slidenum">
              <a:rPr lang="en-US" altLang="zh-CN" sz="1400" baseline="0"/>
              <a:pPr/>
              <a:t>36</a:t>
            </a:fld>
            <a:endParaRPr lang="en-US" altLang="zh-CN" sz="1400" baseline="0"/>
          </a:p>
        </p:txBody>
      </p:sp>
      <p:sp>
        <p:nvSpPr>
          <p:cNvPr id="33795" name="Rectangle 2057"/>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3796" name="Rectangle 2058"/>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3" name="Text Box 2059"/>
          <p:cNvSpPr txBox="1">
            <a:spLocks noChangeArrowheads="1"/>
          </p:cNvSpPr>
          <p:nvPr/>
        </p:nvSpPr>
        <p:spPr bwMode="auto">
          <a:xfrm>
            <a:off x="533400" y="765175"/>
            <a:ext cx="7639050" cy="3240088"/>
          </a:xfrm>
          <a:prstGeom prst="rect">
            <a:avLst/>
          </a:prstGeom>
          <a:noFill/>
          <a:ln>
            <a:noFill/>
          </a:ln>
          <a:effectLst/>
          <a:extLst/>
        </p:spPr>
        <p:txBody>
          <a:bodyPr/>
          <a:lstStyle>
            <a:lvl1pPr defTabSz="958850">
              <a:tabLst>
                <a:tab pos="1050925" algn="l"/>
              </a:tabLst>
              <a:defRPr kumimoji="1" sz="2200" baseline="-25000">
                <a:solidFill>
                  <a:schemeClr val="tx1"/>
                </a:solidFill>
                <a:latin typeface="Times New Roman" pitchFamily="18" charset="0"/>
                <a:ea typeface="宋体" pitchFamily="2" charset="-122"/>
              </a:defRPr>
            </a:lvl1pPr>
            <a:lvl2pPr marL="742950" indent="-285750" defTabSz="958850">
              <a:tabLst>
                <a:tab pos="1050925" algn="l"/>
              </a:tabLst>
              <a:defRPr kumimoji="1" sz="2200" baseline="-25000">
                <a:solidFill>
                  <a:schemeClr val="tx1"/>
                </a:solidFill>
                <a:latin typeface="Times New Roman" pitchFamily="18" charset="0"/>
                <a:ea typeface="宋体" pitchFamily="2" charset="-122"/>
              </a:defRPr>
            </a:lvl2pPr>
            <a:lvl3pPr marL="1143000" indent="-228600" defTabSz="958850">
              <a:tabLst>
                <a:tab pos="1050925" algn="l"/>
              </a:tabLst>
              <a:defRPr kumimoji="1" sz="2200" baseline="-25000">
                <a:solidFill>
                  <a:schemeClr val="tx1"/>
                </a:solidFill>
                <a:latin typeface="Times New Roman" pitchFamily="18" charset="0"/>
                <a:ea typeface="宋体" pitchFamily="2" charset="-122"/>
              </a:defRPr>
            </a:lvl3pPr>
            <a:lvl4pPr marL="1600200" indent="-228600" defTabSz="958850">
              <a:tabLst>
                <a:tab pos="1050925" algn="l"/>
              </a:tabLst>
              <a:defRPr kumimoji="1" sz="2200" baseline="-25000">
                <a:solidFill>
                  <a:schemeClr val="tx1"/>
                </a:solidFill>
                <a:latin typeface="Times New Roman" pitchFamily="18" charset="0"/>
                <a:ea typeface="宋体" pitchFamily="2" charset="-122"/>
              </a:defRPr>
            </a:lvl4pPr>
            <a:lvl5pPr marL="2057400" indent="-228600" defTabSz="958850">
              <a:tabLst>
                <a:tab pos="1050925" algn="l"/>
              </a:tabLst>
              <a:defRPr kumimoji="1" sz="2200" baseline="-25000">
                <a:solidFill>
                  <a:schemeClr val="tx1"/>
                </a:solidFill>
                <a:latin typeface="Times New Roman" pitchFamily="18" charset="0"/>
                <a:ea typeface="宋体"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9pPr>
          </a:lstStyle>
          <a:p>
            <a:pPr fontAlgn="base">
              <a:lnSpc>
                <a:spcPct val="120000"/>
              </a:lnSpc>
              <a:defRPr/>
            </a:pPr>
            <a:r>
              <a:rPr lang="zh-CN" altLang="en-US" sz="2000" b="1" baseline="0" dirty="0" smtClean="0">
                <a:solidFill>
                  <a:srgbClr val="990000"/>
                </a:solidFill>
                <a:latin typeface="+mn-ea"/>
                <a:ea typeface="+mn-ea"/>
              </a:rPr>
              <a:t>例</a:t>
            </a:r>
            <a:r>
              <a:rPr lang="en-US" altLang="zh-CN" sz="2000" b="1" baseline="0" dirty="0" smtClean="0">
                <a:solidFill>
                  <a:srgbClr val="990000"/>
                </a:solidFill>
                <a:latin typeface="+mn-ea"/>
                <a:ea typeface="+mn-ea"/>
              </a:rPr>
              <a:t>1-5</a:t>
            </a:r>
            <a:r>
              <a:rPr lang="zh-CN" altLang="en-US" sz="2000" b="1" baseline="0" dirty="0" smtClean="0">
                <a:solidFill>
                  <a:srgbClr val="990000"/>
                </a:solidFill>
                <a:latin typeface="+mn-ea"/>
                <a:ea typeface="+mn-ea"/>
              </a:rPr>
              <a:t>：</a:t>
            </a:r>
            <a:r>
              <a:rPr lang="zh-CN" altLang="en-US" sz="2000" b="1" baseline="0" dirty="0" smtClean="0">
                <a:ea typeface="楷体" pitchFamily="49" charset="-122"/>
              </a:rPr>
              <a:t>解决某问题有三种算法，复杂性分别为</a:t>
            </a:r>
            <a:r>
              <a:rPr lang="en-US" altLang="zh-CN" sz="2000" b="1" baseline="0" dirty="0" smtClean="0">
                <a:ea typeface="楷体" pitchFamily="49" charset="-122"/>
              </a:rPr>
              <a:t>1000N</a:t>
            </a:r>
            <a:r>
              <a:rPr lang="zh-CN" altLang="en-US" sz="2000" b="1" baseline="0" dirty="0" smtClean="0">
                <a:ea typeface="楷体" pitchFamily="49" charset="-122"/>
              </a:rPr>
              <a:t>，</a:t>
            </a:r>
            <a:r>
              <a:rPr lang="en-US" altLang="zh-CN" sz="2000" b="1" baseline="0" dirty="0" smtClean="0">
                <a:ea typeface="楷体" pitchFamily="49" charset="-122"/>
              </a:rPr>
              <a:t>10N</a:t>
            </a:r>
            <a:r>
              <a:rPr lang="en-US" altLang="zh-CN" sz="2000" b="1" baseline="30000" dirty="0" smtClean="0">
                <a:ea typeface="楷体" pitchFamily="49" charset="-122"/>
              </a:rPr>
              <a:t>2</a:t>
            </a:r>
            <a:r>
              <a:rPr lang="zh-CN" altLang="en-US" sz="2000" b="1" baseline="0" dirty="0" smtClean="0">
                <a:ea typeface="楷体" pitchFamily="49" charset="-122"/>
              </a:rPr>
              <a:t>， </a:t>
            </a:r>
            <a:r>
              <a:rPr lang="en-US" altLang="zh-CN" sz="2000" b="1" baseline="0" dirty="0" smtClean="0">
                <a:ea typeface="楷体" pitchFamily="49" charset="-122"/>
              </a:rPr>
              <a:t>2</a:t>
            </a:r>
            <a:r>
              <a:rPr lang="en-US" altLang="zh-CN" sz="2000" b="1" baseline="30000" dirty="0" smtClean="0">
                <a:ea typeface="楷体" pitchFamily="49" charset="-122"/>
              </a:rPr>
              <a:t>N</a:t>
            </a:r>
            <a:r>
              <a:rPr lang="en-US" altLang="zh-CN" sz="2000" b="1" baseline="0" dirty="0" smtClean="0">
                <a:ea typeface="楷体" pitchFamily="49" charset="-122"/>
              </a:rPr>
              <a:t> </a:t>
            </a:r>
            <a:r>
              <a:rPr lang="zh-CN" altLang="en-US" sz="2000" b="1" baseline="0" dirty="0" smtClean="0">
                <a:ea typeface="楷体" pitchFamily="49" charset="-122"/>
              </a:rPr>
              <a:t>，在一台机器上可处理问题的规模分别为</a:t>
            </a:r>
            <a:r>
              <a:rPr lang="en-US" altLang="zh-CN" sz="2000" b="1" baseline="0" dirty="0" smtClean="0">
                <a:ea typeface="楷体" pitchFamily="49" charset="-122"/>
              </a:rPr>
              <a:t>S1 </a:t>
            </a:r>
            <a:r>
              <a:rPr lang="zh-CN" altLang="en-US" sz="2000" b="1" baseline="0" dirty="0" smtClean="0">
                <a:ea typeface="楷体" pitchFamily="49" charset="-122"/>
              </a:rPr>
              <a:t>， </a:t>
            </a:r>
            <a:r>
              <a:rPr lang="en-US" altLang="zh-CN" sz="2000" b="1" baseline="0" dirty="0" smtClean="0">
                <a:ea typeface="楷体" pitchFamily="49" charset="-122"/>
              </a:rPr>
              <a:t>S2 </a:t>
            </a:r>
            <a:r>
              <a:rPr lang="zh-CN" altLang="en-US" sz="2000" b="1" baseline="0" dirty="0" smtClean="0">
                <a:ea typeface="楷体" pitchFamily="49" charset="-122"/>
              </a:rPr>
              <a:t>， </a:t>
            </a:r>
            <a:r>
              <a:rPr lang="en-US" altLang="zh-CN" sz="2000" b="1" baseline="0" dirty="0" smtClean="0">
                <a:ea typeface="楷体" pitchFamily="49" charset="-122"/>
              </a:rPr>
              <a:t>S3 </a:t>
            </a:r>
            <a:r>
              <a:rPr lang="zh-CN" altLang="en-US" sz="2000" b="1" baseline="0" dirty="0" smtClean="0">
                <a:ea typeface="楷体" pitchFamily="49" charset="-122"/>
              </a:rPr>
              <a:t>。若机器速度提高到原来的</a:t>
            </a:r>
            <a:r>
              <a:rPr lang="en-US" altLang="zh-CN" sz="2000" b="1" baseline="0" dirty="0" smtClean="0">
                <a:ea typeface="楷体" pitchFamily="49" charset="-122"/>
              </a:rPr>
              <a:t>10</a:t>
            </a:r>
            <a:r>
              <a:rPr lang="zh-CN" altLang="en-US" sz="2000" b="1" baseline="0" dirty="0" smtClean="0">
                <a:ea typeface="楷体" pitchFamily="49" charset="-122"/>
              </a:rPr>
              <a:t>倍，问在同样时间内可处理问题的大小如何？</a:t>
            </a:r>
          </a:p>
          <a:p>
            <a:pPr fontAlgn="base">
              <a:lnSpc>
                <a:spcPct val="120000"/>
              </a:lnSpc>
              <a:defRPr/>
            </a:pPr>
            <a:r>
              <a:rPr lang="zh-CN" altLang="en-US" sz="2000" b="1" baseline="0" dirty="0" smtClean="0">
                <a:ea typeface="楷体" pitchFamily="49" charset="-122"/>
              </a:rPr>
              <a:t>解： </a:t>
            </a:r>
          </a:p>
          <a:p>
            <a:pPr fontAlgn="base">
              <a:lnSpc>
                <a:spcPct val="120000"/>
              </a:lnSpc>
              <a:defRPr/>
            </a:pPr>
            <a:r>
              <a:rPr lang="zh-CN" altLang="en-US" sz="2000" b="1" baseline="0" dirty="0" smtClean="0">
                <a:ea typeface="楷体" pitchFamily="49" charset="-122"/>
              </a:rPr>
              <a:t>       复杂性       原来处理问题规模      速度提高以后处理问题规模    </a:t>
            </a:r>
          </a:p>
          <a:p>
            <a:pPr fontAlgn="base">
              <a:lnSpc>
                <a:spcPct val="120000"/>
              </a:lnSpc>
              <a:defRPr/>
            </a:pPr>
            <a:r>
              <a:rPr lang="zh-CN" altLang="en-US" sz="2000" b="1" baseline="0" dirty="0" smtClean="0">
                <a:ea typeface="楷体" pitchFamily="49" charset="-122"/>
              </a:rPr>
              <a:t>        </a:t>
            </a:r>
            <a:r>
              <a:rPr lang="en-US" altLang="zh-CN" sz="2000" b="1" baseline="0" dirty="0" smtClean="0">
                <a:ea typeface="楷体" pitchFamily="49" charset="-122"/>
              </a:rPr>
              <a:t>1000N                  S1                                 10S1</a:t>
            </a:r>
          </a:p>
          <a:p>
            <a:pPr fontAlgn="base">
              <a:lnSpc>
                <a:spcPct val="120000"/>
              </a:lnSpc>
              <a:defRPr/>
            </a:pPr>
            <a:r>
              <a:rPr lang="en-US" altLang="zh-CN" sz="2000" b="1" baseline="0" dirty="0" smtClean="0">
                <a:ea typeface="楷体" pitchFamily="49" charset="-122"/>
              </a:rPr>
              <a:t>            10N</a:t>
            </a:r>
            <a:r>
              <a:rPr lang="en-US" altLang="zh-CN" sz="2000" b="1" baseline="30000" dirty="0" smtClean="0">
                <a:ea typeface="楷体" pitchFamily="49" charset="-122"/>
              </a:rPr>
              <a:t>2</a:t>
            </a:r>
            <a:r>
              <a:rPr lang="en-US" altLang="zh-CN" sz="2000" b="1" baseline="0" dirty="0" smtClean="0">
                <a:ea typeface="楷体" pitchFamily="49" charset="-122"/>
              </a:rPr>
              <a:t>                 S2                              3.16S2</a:t>
            </a:r>
          </a:p>
          <a:p>
            <a:pPr fontAlgn="base">
              <a:lnSpc>
                <a:spcPct val="120000"/>
              </a:lnSpc>
              <a:defRPr/>
            </a:pPr>
            <a:r>
              <a:rPr lang="en-US" altLang="zh-CN" sz="2000" b="1" baseline="0" dirty="0" smtClean="0">
                <a:ea typeface="楷体" pitchFamily="49" charset="-122"/>
              </a:rPr>
              <a:t>                2</a:t>
            </a:r>
            <a:r>
              <a:rPr lang="en-US" altLang="zh-CN" sz="2000" b="1" baseline="30000" dirty="0" smtClean="0">
                <a:ea typeface="楷体" pitchFamily="49" charset="-122"/>
              </a:rPr>
              <a:t>N</a:t>
            </a:r>
            <a:r>
              <a:rPr lang="en-US" altLang="zh-CN" sz="2000" b="1" baseline="0" dirty="0" smtClean="0">
                <a:ea typeface="楷体" pitchFamily="49" charset="-122"/>
              </a:rPr>
              <a:t>                  S3                                </a:t>
            </a:r>
            <a:r>
              <a:rPr lang="en-US" altLang="zh-CN" sz="2000" b="1" baseline="0" dirty="0" err="1" smtClean="0">
                <a:ea typeface="楷体" pitchFamily="49" charset="-122"/>
              </a:rPr>
              <a:t>S3</a:t>
            </a:r>
            <a:r>
              <a:rPr lang="en-US" altLang="zh-CN" sz="2000" b="1" baseline="0" dirty="0" smtClean="0">
                <a:ea typeface="楷体" pitchFamily="49" charset="-122"/>
              </a:rPr>
              <a:t> +log10≈ S3 +3.32</a:t>
            </a:r>
          </a:p>
          <a:p>
            <a:pPr fontAlgn="base">
              <a:lnSpc>
                <a:spcPct val="120000"/>
              </a:lnSpc>
              <a:defRPr/>
            </a:pPr>
            <a:endParaRPr lang="en-US" altLang="zh-CN" sz="2000" b="1" baseline="0" dirty="0" smtClean="0">
              <a:ea typeface="楷体" pitchFamily="49" charset="-122"/>
            </a:endParaRP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AD5CFEAC-6A36-4F55-83B2-BA0EC0BFF6FE}" type="slidenum">
              <a:rPr lang="en-US" altLang="zh-CN" sz="1400" baseline="0"/>
              <a:pPr/>
              <a:t>37</a:t>
            </a:fld>
            <a:endParaRPr lang="en-US" altLang="zh-CN" sz="1400" baseline="0"/>
          </a:p>
        </p:txBody>
      </p:sp>
      <p:pic>
        <p:nvPicPr>
          <p:cNvPr id="34819" name="Picture 3"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81000"/>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4821"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2" name="Text Box 12"/>
          <p:cNvSpPr txBox="1">
            <a:spLocks noChangeArrowheads="1"/>
          </p:cNvSpPr>
          <p:nvPr/>
        </p:nvSpPr>
        <p:spPr bwMode="auto">
          <a:xfrm>
            <a:off x="533400" y="1143000"/>
            <a:ext cx="778351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20000"/>
              </a:spcBef>
            </a:pPr>
            <a:r>
              <a:rPr lang="zh-CN" altLang="en-US" sz="2400" b="1" baseline="0" dirty="0" smtClean="0">
                <a:solidFill>
                  <a:srgbClr val="990000"/>
                </a:solidFill>
                <a:ea typeface="楷体" panose="02010609060101010101" pitchFamily="49" charset="-122"/>
              </a:rPr>
              <a:t>例</a:t>
            </a:r>
            <a:r>
              <a:rPr lang="en-US" altLang="zh-CN" sz="2400" b="1" baseline="0" dirty="0" smtClean="0">
                <a:solidFill>
                  <a:srgbClr val="990000"/>
                </a:solidFill>
                <a:ea typeface="楷体" panose="02010609060101010101" pitchFamily="49" charset="-122"/>
              </a:rPr>
              <a:t>1-6</a:t>
            </a:r>
            <a:r>
              <a:rPr lang="zh-CN" altLang="en-US" sz="2400" b="1" baseline="0" dirty="0" smtClean="0">
                <a:solidFill>
                  <a:srgbClr val="990000"/>
                </a:solidFill>
                <a:ea typeface="楷体" panose="02010609060101010101" pitchFamily="49" charset="-122"/>
              </a:rPr>
              <a:t>：</a:t>
            </a:r>
            <a:r>
              <a:rPr kumimoji="0" lang="zh-CN" altLang="en-US" sz="2400" b="1" baseline="0" dirty="0">
                <a:ea typeface="楷体" panose="02010609060101010101" pitchFamily="49" charset="-122"/>
              </a:rPr>
              <a:t>问题</a:t>
            </a:r>
            <a:r>
              <a:rPr kumimoji="0" lang="en-US" altLang="zh-CN" sz="2400" b="1" baseline="0" dirty="0">
                <a:ea typeface="楷体" panose="02010609060101010101" pitchFamily="49" charset="-122"/>
              </a:rPr>
              <a:t>P</a:t>
            </a:r>
            <a:r>
              <a:rPr kumimoji="0" lang="zh-CN" altLang="en-US" sz="2400" b="1" baseline="0" dirty="0">
                <a:ea typeface="楷体" panose="02010609060101010101" pitchFamily="49" charset="-122"/>
              </a:rPr>
              <a:t>的算法复杂度为</a:t>
            </a:r>
            <a:r>
              <a:rPr kumimoji="0" lang="en-US" altLang="zh-CN" sz="2400" b="1" baseline="0" dirty="0">
                <a:ea typeface="楷体" panose="02010609060101010101" pitchFamily="49" charset="-122"/>
              </a:rPr>
              <a:t>T(n)=n</a:t>
            </a:r>
            <a:r>
              <a:rPr kumimoji="0" lang="en-US" altLang="zh-CN" sz="2400" b="1" baseline="30000" dirty="0">
                <a:ea typeface="楷体" panose="02010609060101010101" pitchFamily="49" charset="-122"/>
              </a:rPr>
              <a:t>3</a:t>
            </a:r>
            <a:r>
              <a:rPr kumimoji="0" lang="zh-CN" altLang="en-US" sz="2400" b="1" baseline="0" dirty="0">
                <a:ea typeface="楷体" panose="02010609060101010101" pitchFamily="49" charset="-122"/>
              </a:rPr>
              <a:t>（毫秒），现改善为</a:t>
            </a:r>
            <a:r>
              <a:rPr kumimoji="0" lang="en-US" altLang="zh-CN" sz="2400" b="1" baseline="0" dirty="0">
                <a:ea typeface="楷体" panose="02010609060101010101" pitchFamily="49" charset="-122"/>
              </a:rPr>
              <a:t>T(n)=n</a:t>
            </a:r>
            <a:r>
              <a:rPr kumimoji="0" lang="en-US" altLang="zh-CN" sz="2400" b="1" baseline="30000" dirty="0">
                <a:ea typeface="楷体" panose="02010609060101010101" pitchFamily="49" charset="-122"/>
              </a:rPr>
              <a:t>2</a:t>
            </a:r>
            <a:r>
              <a:rPr kumimoji="0" lang="zh-CN" altLang="en-US" sz="2400" b="1" baseline="0" dirty="0">
                <a:ea typeface="楷体" panose="02010609060101010101" pitchFamily="49" charset="-122"/>
              </a:rPr>
              <a:t>（毫秒）。问原来运行一小时的问题实例，现在要运行多少时间？</a:t>
            </a:r>
          </a:p>
        </p:txBody>
      </p:sp>
      <p:sp>
        <p:nvSpPr>
          <p:cNvPr id="446485" name="Rectangle 21"/>
          <p:cNvSpPr>
            <a:spLocks noChangeArrowheads="1"/>
          </p:cNvSpPr>
          <p:nvPr/>
        </p:nvSpPr>
        <p:spPr bwMode="auto">
          <a:xfrm>
            <a:off x="381000" y="2378075"/>
            <a:ext cx="64008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1">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50000"/>
              </a:spcBef>
            </a:pPr>
            <a:r>
              <a:rPr kumimoji="0" lang="zh-CN" altLang="en-US" sz="2400" b="1" baseline="0">
                <a:solidFill>
                  <a:schemeClr val="accent2"/>
                </a:solidFill>
                <a:ea typeface="楷体" panose="02010609060101010101" pitchFamily="49" charset="-122"/>
              </a:rPr>
              <a:t>解：</a:t>
            </a:r>
            <a:r>
              <a:rPr kumimoji="0" lang="zh-CN" altLang="en-US" sz="2400" b="1" baseline="0">
                <a:ea typeface="楷体" panose="02010609060101010101" pitchFamily="49" charset="-122"/>
              </a:rPr>
              <a:t>设实例大小为</a:t>
            </a:r>
            <a:r>
              <a:rPr kumimoji="0" lang="en-US" altLang="zh-CN" sz="2400" b="1" baseline="0">
                <a:ea typeface="楷体" panose="02010609060101010101" pitchFamily="49" charset="-122"/>
              </a:rPr>
              <a:t>n</a:t>
            </a:r>
            <a:r>
              <a:rPr kumimoji="0" lang="zh-CN" altLang="en-US" sz="2400" b="1" baseline="0">
                <a:ea typeface="楷体" panose="02010609060101010101" pitchFamily="49" charset="-122"/>
              </a:rPr>
              <a:t>，</a:t>
            </a:r>
          </a:p>
          <a:p>
            <a:pPr eaLnBrk="1" fontAlgn="base" hangingPunct="1">
              <a:lnSpc>
                <a:spcPct val="100000"/>
              </a:lnSpc>
              <a:spcBef>
                <a:spcPct val="50000"/>
              </a:spcBef>
            </a:pPr>
            <a:r>
              <a:rPr kumimoji="0" lang="zh-CN" altLang="en-US" sz="2400" b="1" baseline="0">
                <a:ea typeface="楷体" panose="02010609060101010101" pitchFamily="49" charset="-122"/>
              </a:rPr>
              <a:t>        则 </a:t>
            </a:r>
            <a:r>
              <a:rPr kumimoji="0" lang="en-US" altLang="zh-CN" sz="2400" b="1" baseline="0">
                <a:ea typeface="楷体" panose="02010609060101010101" pitchFamily="49" charset="-122"/>
              </a:rPr>
              <a:t>n</a:t>
            </a:r>
            <a:r>
              <a:rPr kumimoji="0" lang="en-US" altLang="zh-CN" sz="2400" b="1" baseline="30000">
                <a:ea typeface="楷体" panose="02010609060101010101" pitchFamily="49" charset="-122"/>
              </a:rPr>
              <a:t>3</a:t>
            </a:r>
            <a:r>
              <a:rPr kumimoji="0" lang="en-US" altLang="zh-CN" sz="2400" b="1" baseline="0">
                <a:ea typeface="楷体" panose="02010609060101010101" pitchFamily="49" charset="-122"/>
              </a:rPr>
              <a:t>=3600*1000</a:t>
            </a:r>
          </a:p>
          <a:p>
            <a:pPr eaLnBrk="1" fontAlgn="base" hangingPunct="1">
              <a:lnSpc>
                <a:spcPct val="100000"/>
              </a:lnSpc>
              <a:spcBef>
                <a:spcPct val="50000"/>
              </a:spcBef>
            </a:pPr>
            <a:r>
              <a:rPr kumimoji="0" lang="en-US" altLang="zh-CN" sz="2400" b="1" baseline="0">
                <a:ea typeface="楷体" panose="02010609060101010101" pitchFamily="49" charset="-122"/>
              </a:rPr>
              <a:t>        n=153.3</a:t>
            </a:r>
          </a:p>
          <a:p>
            <a:pPr eaLnBrk="1" fontAlgn="base" hangingPunct="1">
              <a:lnSpc>
                <a:spcPct val="100000"/>
              </a:lnSpc>
              <a:spcBef>
                <a:spcPct val="50000"/>
              </a:spcBef>
            </a:pPr>
            <a:r>
              <a:rPr kumimoji="0" lang="en-US" altLang="zh-CN" sz="2400" b="1" baseline="0">
                <a:ea typeface="楷体" panose="02010609060101010101" pitchFamily="49" charset="-122"/>
              </a:rPr>
              <a:t>       ∴ </a:t>
            </a:r>
            <a:r>
              <a:rPr kumimoji="0" lang="zh-CN" altLang="en-US" sz="2400" b="1" baseline="0">
                <a:ea typeface="楷体" panose="02010609060101010101" pitchFamily="49" charset="-122"/>
              </a:rPr>
              <a:t>现在需要时间</a:t>
            </a:r>
            <a:r>
              <a:rPr kumimoji="0" lang="en-US" altLang="zh-CN" sz="2400" b="1" baseline="0">
                <a:ea typeface="楷体" panose="02010609060101010101" pitchFamily="49" charset="-122"/>
              </a:rPr>
              <a:t>t=153.3</a:t>
            </a:r>
            <a:r>
              <a:rPr kumimoji="0" lang="en-US" altLang="zh-CN" sz="2400" b="1" baseline="30000">
                <a:ea typeface="楷体" panose="02010609060101010101" pitchFamily="49" charset="-122"/>
              </a:rPr>
              <a:t>2</a:t>
            </a:r>
            <a:r>
              <a:rPr kumimoji="0" lang="zh-CN" altLang="en-US" sz="2400" b="1" baseline="0">
                <a:ea typeface="楷体" panose="02010609060101010101" pitchFamily="49" charset="-122"/>
              </a:rPr>
              <a:t>毫秒≈ </a:t>
            </a:r>
            <a:r>
              <a:rPr kumimoji="0" lang="en-US" altLang="zh-CN" sz="2400" b="1" baseline="0">
                <a:ea typeface="楷体" panose="02010609060101010101" pitchFamily="49" charset="-122"/>
              </a:rPr>
              <a:t>23.5</a:t>
            </a:r>
            <a:r>
              <a:rPr kumimoji="0" lang="zh-CN" altLang="en-US" sz="2400" b="1" baseline="0">
                <a:ea typeface="楷体" panose="02010609060101010101" pitchFamily="49" charset="-122"/>
              </a:rPr>
              <a:t>秒</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6485"/>
                                        </p:tgtEl>
                                        <p:attrNameLst>
                                          <p:attrName>style.visibility</p:attrName>
                                        </p:attrNameLst>
                                      </p:cBhvr>
                                      <p:to>
                                        <p:strVal val="visible"/>
                                      </p:to>
                                    </p:set>
                                    <p:anim calcmode="lin" valueType="num">
                                      <p:cBhvr additive="base">
                                        <p:cTn id="7" dur="500" fill="hold"/>
                                        <p:tgtEl>
                                          <p:spTgt spid="446485"/>
                                        </p:tgtEl>
                                        <p:attrNameLst>
                                          <p:attrName>ppt_x</p:attrName>
                                        </p:attrNameLst>
                                      </p:cBhvr>
                                      <p:tavLst>
                                        <p:tav tm="0">
                                          <p:val>
                                            <p:strVal val="0-#ppt_w/2"/>
                                          </p:val>
                                        </p:tav>
                                        <p:tav tm="100000">
                                          <p:val>
                                            <p:strVal val="#ppt_x"/>
                                          </p:val>
                                        </p:tav>
                                      </p:tavLst>
                                    </p:anim>
                                    <p:anim calcmode="lin" valueType="num">
                                      <p:cBhvr additive="base">
                                        <p:cTn id="8" dur="500" fill="hold"/>
                                        <p:tgtEl>
                                          <p:spTgt spid="446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sz="2800" b="1" dirty="0" smtClean="0">
                <a:solidFill>
                  <a:srgbClr val="0000FF"/>
                </a:solidFill>
              </a:rPr>
              <a:t>6. </a:t>
            </a:r>
            <a:r>
              <a:rPr lang="zh-CN" altLang="en-US" sz="2800" b="1" dirty="0" smtClean="0">
                <a:solidFill>
                  <a:srgbClr val="0000FF"/>
                </a:solidFill>
              </a:rPr>
              <a:t>算法</a:t>
            </a:r>
            <a:r>
              <a:rPr lang="zh-CN" altLang="en-US" sz="2800" b="1" dirty="0">
                <a:solidFill>
                  <a:srgbClr val="0000FF"/>
                </a:solidFill>
              </a:rPr>
              <a:t>渐近复杂性分析中常用函数</a:t>
            </a:r>
          </a:p>
        </p:txBody>
      </p:sp>
      <p:sp>
        <p:nvSpPr>
          <p:cNvPr id="118787" name="Rectangle 3"/>
          <p:cNvSpPr>
            <a:spLocks noGrp="1" noChangeArrowheads="1"/>
          </p:cNvSpPr>
          <p:nvPr>
            <p:ph type="body" idx="1"/>
          </p:nvPr>
        </p:nvSpPr>
        <p:spPr/>
        <p:txBody>
          <a:bodyPr/>
          <a:lstStyle/>
          <a:p>
            <a:pPr>
              <a:lnSpc>
                <a:spcPct val="120000"/>
              </a:lnSpc>
            </a:pPr>
            <a:r>
              <a:rPr lang="zh-CN" altLang="en-US" sz="2400" b="1">
                <a:solidFill>
                  <a:srgbClr val="3907F1"/>
                </a:solidFill>
              </a:rPr>
              <a:t>（</a:t>
            </a:r>
            <a:r>
              <a:rPr lang="en-US" altLang="zh-CN" sz="2400" b="1">
                <a:solidFill>
                  <a:srgbClr val="3907F1"/>
                </a:solidFill>
              </a:rPr>
              <a:t>1</a:t>
            </a:r>
            <a:r>
              <a:rPr lang="zh-CN" altLang="en-US" sz="2400" b="1">
                <a:solidFill>
                  <a:srgbClr val="3907F1"/>
                </a:solidFill>
              </a:rPr>
              <a:t>）单调函数</a:t>
            </a:r>
          </a:p>
          <a:p>
            <a:pPr>
              <a:lnSpc>
                <a:spcPct val="120000"/>
              </a:lnSpc>
            </a:pPr>
            <a:r>
              <a:rPr lang="zh-CN" altLang="en-US" sz="2400"/>
              <a:t>单调递增：</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r>
              <a:rPr lang="en-US" altLang="zh-CN" sz="2400"/>
              <a:t> ;</a:t>
            </a:r>
          </a:p>
          <a:p>
            <a:pPr>
              <a:lnSpc>
                <a:spcPct val="120000"/>
              </a:lnSpc>
            </a:pPr>
            <a:r>
              <a:rPr lang="zh-CN" altLang="en-US" sz="2400"/>
              <a:t>单调递减：</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a:t>严格单调递增：</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a:t>严格单调递减：</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&gt;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2</a:t>
            </a:r>
            <a:r>
              <a:rPr lang="zh-CN" altLang="en-US" sz="2400" b="1">
                <a:solidFill>
                  <a:srgbClr val="3907F1"/>
                </a:solidFill>
                <a:sym typeface="Symbol" panose="05050102010706020507" pitchFamily="18" charset="2"/>
              </a:rPr>
              <a:t>）取整函数</a:t>
            </a:r>
          </a:p>
          <a:p>
            <a:pPr>
              <a:lnSpc>
                <a:spcPct val="120000"/>
              </a:lnSpc>
            </a:pPr>
            <a:r>
              <a:rPr lang="zh-CN" altLang="en-US" sz="2400">
                <a:sym typeface="Symbol" panose="05050102010706020507" pitchFamily="18" charset="2"/>
              </a:rPr>
              <a:t>  </a:t>
            </a:r>
            <a:r>
              <a:rPr lang="en-US" altLang="zh-CN" sz="2400" i="1">
                <a:sym typeface="Symbol" panose="05050102010706020507" pitchFamily="18" charset="2"/>
              </a:rPr>
              <a:t>x </a:t>
            </a:r>
            <a:r>
              <a:rPr lang="en-US" altLang="zh-CN" sz="2400">
                <a:sym typeface="Symbol" panose="05050102010706020507" pitchFamily="18" charset="2"/>
              </a:rPr>
              <a:t> </a:t>
            </a:r>
            <a:r>
              <a:rPr lang="zh-CN" altLang="en-US" sz="2400">
                <a:sym typeface="Symbol" panose="05050102010706020507" pitchFamily="18" charset="2"/>
              </a:rPr>
              <a:t>：不大于</a:t>
            </a:r>
            <a:r>
              <a:rPr lang="en-US" altLang="zh-CN" sz="2400" i="1">
                <a:sym typeface="Symbol" panose="05050102010706020507" pitchFamily="18" charset="2"/>
              </a:rPr>
              <a:t>x</a:t>
            </a:r>
            <a:r>
              <a:rPr lang="zh-CN" altLang="en-US" sz="2400">
                <a:sym typeface="Symbol" panose="05050102010706020507" pitchFamily="18" charset="2"/>
              </a:rPr>
              <a:t>的最大整数；</a:t>
            </a:r>
          </a:p>
          <a:p>
            <a:pPr>
              <a:lnSpc>
                <a:spcPct val="120000"/>
              </a:lnSpc>
            </a:pPr>
            <a:r>
              <a:rPr lang="zh-CN" altLang="en-US" sz="2400">
                <a:sym typeface="Symbol" panose="05050102010706020507" pitchFamily="18" charset="2"/>
              </a:rPr>
              <a:t> </a:t>
            </a:r>
            <a:r>
              <a:rPr lang="zh-CN" altLang="en-US" sz="2400" i="1">
                <a:sym typeface="Symbol" panose="05050102010706020507" pitchFamily="18" charset="2"/>
              </a:rPr>
              <a:t> </a:t>
            </a:r>
            <a:r>
              <a:rPr lang="en-US" altLang="zh-CN" sz="2400" i="1">
                <a:sym typeface="Symbol" panose="05050102010706020507" pitchFamily="18" charset="2"/>
              </a:rPr>
              <a:t>x</a:t>
            </a:r>
            <a:r>
              <a:rPr lang="en-US" altLang="zh-CN" sz="2400">
                <a:sym typeface="Symbol" panose="05050102010706020507" pitchFamily="18" charset="2"/>
              </a:rPr>
              <a:t>  </a:t>
            </a:r>
            <a:r>
              <a:rPr lang="zh-CN" altLang="en-US" sz="2400">
                <a:sym typeface="Symbol" panose="05050102010706020507" pitchFamily="18" charset="2"/>
              </a:rPr>
              <a:t>：不小于</a:t>
            </a:r>
            <a:r>
              <a:rPr lang="en-US" altLang="zh-CN" sz="2400" i="1">
                <a:sym typeface="Symbol" panose="05050102010706020507" pitchFamily="18" charset="2"/>
              </a:rPr>
              <a:t>x</a:t>
            </a:r>
            <a:r>
              <a:rPr lang="zh-CN" altLang="en-US" sz="2400">
                <a:sym typeface="Symbol" panose="05050102010706020507" pitchFamily="18" charset="2"/>
              </a:rPr>
              <a:t>的最小整数。 </a:t>
            </a:r>
          </a:p>
        </p:txBody>
      </p:sp>
    </p:spTree>
    <p:extLst>
      <p:ext uri="{BB962C8B-B14F-4D97-AF65-F5344CB8AC3E}">
        <p14:creationId xmlns:p14="http://schemas.microsoft.com/office/powerpoint/2010/main" val="28238411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2800" b="1">
                <a:solidFill>
                  <a:srgbClr val="3907F1"/>
                </a:solidFill>
                <a:sym typeface="Symbol" panose="05050102010706020507" pitchFamily="18" charset="2"/>
              </a:rPr>
              <a:t>取整函数的若干性质</a:t>
            </a:r>
          </a:p>
        </p:txBody>
      </p:sp>
      <p:sp>
        <p:nvSpPr>
          <p:cNvPr id="119811" name="Rectangle 3"/>
          <p:cNvSpPr>
            <a:spLocks noGrp="1" noChangeArrowheads="1"/>
          </p:cNvSpPr>
          <p:nvPr>
            <p:ph type="body" idx="1"/>
          </p:nvPr>
        </p:nvSpPr>
        <p:spPr>
          <a:xfrm>
            <a:off x="1257300" y="1700213"/>
            <a:ext cx="7772400" cy="4752975"/>
          </a:xfrm>
        </p:spPr>
        <p:txBody>
          <a:bodyPr/>
          <a:lstStyle/>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x</a:t>
            </a:r>
            <a:r>
              <a:rPr lang="en-US" altLang="zh-CN" sz="2000">
                <a:sym typeface="Symbol" panose="05050102010706020507" pitchFamily="18" charset="2"/>
              </a:rPr>
              <a:t>-1 &lt;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 x</a:t>
            </a:r>
            <a:r>
              <a:rPr lang="en-US" altLang="zh-CN" sz="2000">
                <a:sym typeface="Symbol" panose="05050102010706020507" pitchFamily="18" charset="2"/>
              </a:rPr>
              <a:t>  &lt; </a:t>
            </a:r>
            <a:r>
              <a:rPr lang="en-US" altLang="zh-CN" sz="2000" i="1">
                <a:sym typeface="Symbol" panose="05050102010706020507" pitchFamily="18" charset="2"/>
              </a:rPr>
              <a:t>x</a:t>
            </a:r>
            <a:r>
              <a:rPr lang="en-US" altLang="zh-CN" sz="2000">
                <a:sym typeface="Symbol" panose="05050102010706020507" pitchFamily="18" charset="2"/>
              </a:rPr>
              <a:t>+1</a:t>
            </a:r>
            <a:r>
              <a:rPr lang="zh-CN" altLang="en-US" sz="2000">
                <a:sym typeface="Symbol" panose="05050102010706020507" pitchFamily="18" charset="2"/>
              </a:rPr>
              <a:t>；</a:t>
            </a:r>
          </a:p>
          <a:p>
            <a:pPr>
              <a:lnSpc>
                <a:spcPct val="150000"/>
              </a:lnSpc>
            </a:pPr>
            <a:r>
              <a:rPr lang="zh-CN" altLang="en-US" sz="2000"/>
              <a:t> </a:t>
            </a:r>
            <a:r>
              <a:rPr lang="zh-CN" altLang="en-US" sz="2000">
                <a:sym typeface="Symbol" panose="05050102010706020507" pitchFamily="18" charset="2"/>
              </a:rPr>
              <a:t> </a:t>
            </a:r>
            <a:r>
              <a:rPr lang="en-US" altLang="zh-CN" sz="2000" i="1">
                <a:sym typeface="Symbol" panose="05050102010706020507" pitchFamily="18" charset="2"/>
              </a:rPr>
              <a:t>n</a:t>
            </a:r>
            <a:r>
              <a:rPr lang="en-US" altLang="zh-CN" sz="2000">
                <a:sym typeface="Symbol" panose="05050102010706020507" pitchFamily="18" charset="2"/>
              </a:rPr>
              <a:t>/2</a:t>
            </a:r>
            <a:r>
              <a:rPr lang="en-US" altLang="zh-CN" sz="2000" i="1">
                <a:sym typeface="Symbol" panose="05050102010706020507" pitchFamily="18" charset="2"/>
              </a:rPr>
              <a:t> </a:t>
            </a:r>
            <a:r>
              <a:rPr lang="en-US" altLang="zh-CN" sz="2000">
                <a:sym typeface="Symbol" panose="05050102010706020507" pitchFamily="18" charset="2"/>
              </a:rPr>
              <a:t>  +  </a:t>
            </a:r>
            <a:r>
              <a:rPr lang="en-US" altLang="zh-CN" sz="2000" i="1">
                <a:sym typeface="Symbol" panose="05050102010706020507" pitchFamily="18" charset="2"/>
              </a:rPr>
              <a:t> n</a:t>
            </a:r>
            <a:r>
              <a:rPr lang="en-US" altLang="zh-CN" sz="2000">
                <a:sym typeface="Symbol" panose="05050102010706020507" pitchFamily="18" charset="2"/>
              </a:rPr>
              <a:t>/2  = </a:t>
            </a:r>
            <a:r>
              <a:rPr lang="en-US" altLang="zh-CN" sz="2000" i="1">
                <a:sym typeface="Symbol" panose="05050102010706020507" pitchFamily="18" charset="2"/>
              </a:rPr>
              <a:t>n</a:t>
            </a:r>
            <a:r>
              <a:rPr lang="en-US" altLang="zh-CN" sz="2000">
                <a:sym typeface="Symbol" panose="05050102010706020507" pitchFamily="18" charset="2"/>
              </a:rPr>
              <a:t>;</a:t>
            </a:r>
          </a:p>
          <a:p>
            <a:pPr>
              <a:lnSpc>
                <a:spcPct val="150000"/>
              </a:lnSpc>
            </a:pPr>
            <a:r>
              <a:rPr lang="en-US" altLang="zh-CN" sz="2000" i="1">
                <a:sym typeface="Symbol" panose="05050102010706020507" pitchFamily="18" charset="2"/>
              </a:rPr>
              <a:t> </a:t>
            </a:r>
            <a:r>
              <a:rPr lang="zh-CN" altLang="en-US" sz="2000">
                <a:sym typeface="Symbol" panose="05050102010706020507" pitchFamily="18" charset="2"/>
              </a:rPr>
              <a:t>对于</a:t>
            </a:r>
            <a:r>
              <a:rPr lang="en-US" altLang="zh-CN" sz="2000" i="1">
                <a:sym typeface="Symbol" panose="05050102010706020507" pitchFamily="18" charset="2"/>
              </a:rPr>
              <a:t>n</a:t>
            </a:r>
            <a:r>
              <a:rPr lang="en-US" altLang="zh-CN" sz="2000"/>
              <a:t> </a:t>
            </a:r>
            <a:r>
              <a:rPr lang="en-US" altLang="zh-CN" sz="2000">
                <a:sym typeface="Symbol" panose="05050102010706020507" pitchFamily="18" charset="2"/>
              </a:rPr>
              <a:t> 0</a:t>
            </a:r>
            <a:r>
              <a:rPr lang="zh-CN" altLang="en-US" sz="2000" i="1">
                <a:sym typeface="Symbol" panose="05050102010706020507" pitchFamily="18" charset="2"/>
              </a:rPr>
              <a:t>，</a:t>
            </a:r>
            <a:r>
              <a:rPr lang="en-US" altLang="zh-CN" sz="2000" i="1">
                <a:sym typeface="Symbol" panose="05050102010706020507" pitchFamily="18" charset="2"/>
              </a:rPr>
              <a:t>a,b</a:t>
            </a:r>
            <a:r>
              <a:rPr lang="en-US" altLang="zh-CN" sz="2000">
                <a:sym typeface="Symbol" panose="05050102010706020507" pitchFamily="18" charset="2"/>
              </a:rPr>
              <a:t>&gt;0</a:t>
            </a:r>
            <a:r>
              <a:rPr lang="zh-CN" altLang="en-US" sz="2000">
                <a:sym typeface="Symbol" panose="05050102010706020507" pitchFamily="18" charset="2"/>
              </a:rPr>
              <a:t>，有：</a:t>
            </a:r>
          </a:p>
          <a:p>
            <a:pPr>
              <a:lnSpc>
                <a:spcPct val="150000"/>
              </a:lnSpc>
            </a:pPr>
            <a:r>
              <a:rPr lang="zh-CN" altLang="en-US" sz="2000">
                <a:sym typeface="Symbol" panose="05050102010706020507" pitchFamily="18" charset="2"/>
              </a:rPr>
              <a:t> </a:t>
            </a:r>
            <a:r>
              <a:rPr lang="zh-CN" altLang="en-US" sz="2000" i="1">
                <a:sym typeface="Symbol" panose="05050102010706020507" pitchFamily="18" charset="2"/>
              </a:rPr>
              <a:t> </a:t>
            </a:r>
            <a:r>
              <a:rPr lang="zh-CN" altLang="en-US" sz="2000">
                <a:sym typeface="Symbol" panose="05050102010706020507" pitchFamily="18" charset="2"/>
              </a:rPr>
              <a:t></a:t>
            </a:r>
            <a:r>
              <a:rPr lang="zh-CN" altLang="en-US" sz="2000" i="1">
                <a:sym typeface="Symbol" panose="05050102010706020507" pitchFamily="18" charset="2"/>
              </a:rPr>
              <a:t>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a:t>
            </a:r>
            <a:r>
              <a:rPr lang="en-US" altLang="zh-CN" sz="2000">
                <a:sym typeface="Symbol" panose="05050102010706020507" pitchFamily="18" charset="2"/>
              </a:rPr>
              <a:t>  /</a:t>
            </a:r>
            <a:r>
              <a:rPr lang="en-US" altLang="zh-CN" sz="2000" i="1">
                <a:sym typeface="Symbol" panose="05050102010706020507" pitchFamily="18" charset="2"/>
              </a:rPr>
              <a:t>b</a:t>
            </a:r>
            <a:r>
              <a:rPr lang="en-US" altLang="zh-CN" sz="2000">
                <a:sym typeface="Symbol" panose="05050102010706020507" pitchFamily="18" charset="2"/>
              </a:rPr>
              <a:t>  = </a:t>
            </a:r>
            <a:r>
              <a:rPr lang="en-US" altLang="zh-CN" sz="2000" i="1">
                <a:sym typeface="Symbol" panose="05050102010706020507" pitchFamily="18" charset="2"/>
              </a:rPr>
              <a:t> n</a:t>
            </a:r>
            <a:r>
              <a:rPr lang="en-US" altLang="zh-CN" sz="2000">
                <a:sym typeface="Symbol" panose="05050102010706020507" pitchFamily="18" charset="2"/>
              </a:rPr>
              <a:t>/</a:t>
            </a:r>
            <a:r>
              <a:rPr lang="en-US" altLang="zh-CN" sz="2000" i="1">
                <a:sym typeface="Symbol" panose="05050102010706020507" pitchFamily="18" charset="2"/>
              </a:rPr>
              <a:t>ab</a:t>
            </a:r>
            <a:r>
              <a:rPr lang="en-US" altLang="zh-CN" sz="2000">
                <a:sym typeface="Symbol" panose="05050102010706020507" pitchFamily="18" charset="2"/>
              </a:rPr>
              <a:t>  ;</a:t>
            </a:r>
          </a:p>
          <a:p>
            <a:pPr>
              <a:lnSpc>
                <a:spcPct val="150000"/>
              </a:lnSpc>
            </a:pPr>
            <a:r>
              <a:rPr lang="en-US" altLang="zh-CN" sz="2000">
                <a:sym typeface="Symbol" panose="05050102010706020507" pitchFamily="18" charset="2"/>
              </a:rPr>
              <a:t>  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 </a:t>
            </a:r>
            <a:r>
              <a:rPr lang="en-US" altLang="zh-CN" sz="2000">
                <a:sym typeface="Symbol" panose="05050102010706020507" pitchFamily="18" charset="2"/>
              </a:rPr>
              <a:t> /</a:t>
            </a:r>
            <a:r>
              <a:rPr lang="en-US" altLang="zh-CN" sz="2000" i="1">
                <a:sym typeface="Symbol" panose="05050102010706020507" pitchFamily="18" charset="2"/>
              </a:rPr>
              <a:t>b </a:t>
            </a:r>
            <a:r>
              <a:rPr lang="en-US" altLang="zh-CN" sz="2000">
                <a:sym typeface="Symbol" panose="05050102010706020507" pitchFamily="18" charset="2"/>
              </a:rPr>
              <a:t> = 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ab </a:t>
            </a:r>
            <a:r>
              <a:rPr lang="en-US" altLang="zh-CN" sz="2000">
                <a:sym typeface="Symbol" panose="05050102010706020507" pitchFamily="18" charset="2"/>
              </a:rPr>
              <a:t> ;</a:t>
            </a:r>
          </a:p>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 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 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-1))/</a:t>
            </a:r>
            <a:r>
              <a:rPr lang="en-US" altLang="zh-CN" sz="2000" i="1">
                <a:sym typeface="Symbol" panose="05050102010706020507" pitchFamily="18" charset="2"/>
              </a:rPr>
              <a:t>b</a:t>
            </a:r>
            <a:r>
              <a:rPr lang="en-US" altLang="zh-CN" sz="2000">
                <a:sym typeface="Symbol" panose="05050102010706020507" pitchFamily="18" charset="2"/>
              </a:rPr>
              <a:t>;</a:t>
            </a:r>
          </a:p>
          <a:p>
            <a:pPr>
              <a:lnSpc>
                <a:spcPct val="150000"/>
              </a:lnSpc>
            </a:pPr>
            <a:r>
              <a:rPr lang="en-US" altLang="zh-CN" sz="2000">
                <a:sym typeface="Symbol" panose="05050102010706020507" pitchFamily="18" charset="2"/>
              </a:rPr>
              <a:t>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 </a:t>
            </a:r>
            <a:r>
              <a:rPr lang="en-US" altLang="zh-CN" sz="2000">
                <a:sym typeface="Symbol" panose="05050102010706020507" pitchFamily="18" charset="2"/>
              </a:rPr>
              <a:t>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-1))/</a:t>
            </a:r>
            <a:r>
              <a:rPr lang="en-US" altLang="zh-CN" sz="2000" i="1">
                <a:sym typeface="Symbol" panose="05050102010706020507" pitchFamily="18" charset="2"/>
              </a:rPr>
              <a:t>b</a:t>
            </a:r>
            <a:r>
              <a:rPr lang="en-US" altLang="zh-CN" sz="2000">
                <a:sym typeface="Symbol" panose="05050102010706020507" pitchFamily="18" charset="2"/>
              </a:rPr>
              <a:t>;</a:t>
            </a:r>
          </a:p>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f</a:t>
            </a:r>
            <a:r>
              <a:rPr lang="en-US" altLang="zh-CN" sz="2000">
                <a:sym typeface="Symbol" panose="05050102010706020507" pitchFamily="18" charset="2"/>
              </a:rPr>
              <a:t>(</a:t>
            </a:r>
            <a:r>
              <a:rPr lang="en-US" altLang="zh-CN" sz="2000" i="1">
                <a:sym typeface="Symbol" panose="05050102010706020507" pitchFamily="18" charset="2"/>
              </a:rPr>
              <a:t>x</a:t>
            </a:r>
            <a:r>
              <a:rPr lang="en-US" altLang="zh-CN" sz="2000">
                <a:sym typeface="Symbol" panose="05050102010706020507" pitchFamily="18" charset="2"/>
              </a:rPr>
              <a: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g</a:t>
            </a:r>
            <a:r>
              <a:rPr lang="en-US" altLang="zh-CN" sz="2000">
                <a:sym typeface="Symbol" panose="05050102010706020507" pitchFamily="18" charset="2"/>
              </a:rPr>
              <a:t>(</a:t>
            </a:r>
            <a:r>
              <a:rPr lang="en-US" altLang="zh-CN" sz="2000" i="1">
                <a:sym typeface="Symbol" panose="05050102010706020507" pitchFamily="18" charset="2"/>
              </a:rPr>
              <a:t>x</a:t>
            </a:r>
            <a:r>
              <a:rPr lang="en-US" altLang="zh-CN" sz="2000">
                <a:sym typeface="Symbol" panose="05050102010706020507" pitchFamily="18" charset="2"/>
              </a:rPr>
              <a:t>)= </a:t>
            </a:r>
            <a:r>
              <a:rPr lang="en-US" altLang="zh-CN" sz="2000" i="1">
                <a:sym typeface="Symbol" panose="05050102010706020507" pitchFamily="18" charset="2"/>
              </a:rPr>
              <a:t> x</a:t>
            </a:r>
            <a:r>
              <a:rPr lang="en-US" altLang="zh-CN" sz="2000">
                <a:sym typeface="Symbol" panose="05050102010706020507" pitchFamily="18" charset="2"/>
              </a:rPr>
              <a:t>  </a:t>
            </a:r>
            <a:r>
              <a:rPr lang="zh-CN" altLang="en-US" sz="2000">
                <a:sym typeface="Symbol" panose="05050102010706020507" pitchFamily="18" charset="2"/>
              </a:rPr>
              <a:t>为</a:t>
            </a:r>
            <a:r>
              <a:rPr lang="zh-CN" altLang="en-US" sz="2000"/>
              <a:t>单调递增函数。</a:t>
            </a:r>
          </a:p>
        </p:txBody>
      </p:sp>
    </p:spTree>
    <p:extLst>
      <p:ext uri="{BB962C8B-B14F-4D97-AF65-F5344CB8AC3E}">
        <p14:creationId xmlns:p14="http://schemas.microsoft.com/office/powerpoint/2010/main" val="17566963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6"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7"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1476375" y="59055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3200" b="1" baseline="0">
                <a:latin typeface="Tahoma" panose="020B0604030504040204" pitchFamily="34" charset="0"/>
              </a:rPr>
              <a:t>课程考核安排</a:t>
            </a:r>
            <a:endParaRPr lang="zh-CN" altLang="en-US" sz="3200" b="1" baseline="0">
              <a:latin typeface="宋体" panose="02010600030101010101" pitchFamily="2" charset="-122"/>
            </a:endParaRPr>
          </a:p>
          <a:p>
            <a:pPr algn="dist" eaLnBrk="1" fontAlgn="base" hangingPunct="1">
              <a:lnSpc>
                <a:spcPct val="100000"/>
              </a:lnSpc>
            </a:pPr>
            <a:endParaRPr lang="en-US" altLang="zh-CN" sz="3200" b="1" baseline="0">
              <a:latin typeface="隶书" panose="02010509060101010101" pitchFamily="49" charset="-122"/>
              <a:ea typeface="隶书" panose="02010509060101010101" pitchFamily="49" charset="-122"/>
            </a:endParaRPr>
          </a:p>
        </p:txBody>
      </p:sp>
      <p:sp>
        <p:nvSpPr>
          <p:cNvPr id="16389"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0"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1357" name="Text Box 13" descr="羊皮纸"/>
          <p:cNvSpPr txBox="1">
            <a:spLocks noChangeArrowheads="1"/>
          </p:cNvSpPr>
          <p:nvPr/>
        </p:nvSpPr>
        <p:spPr bwMode="auto">
          <a:xfrm>
            <a:off x="665163" y="1381125"/>
            <a:ext cx="7794625" cy="4794250"/>
          </a:xfrm>
          <a:prstGeom prst="rect">
            <a:avLst/>
          </a:prstGeom>
          <a:noFill/>
          <a:ln>
            <a:noFill/>
          </a:ln>
          <a:effectLst/>
          <a:extLst/>
        </p:spPr>
        <p:txBody>
          <a:bodyPr/>
          <a:lstStyle/>
          <a:p>
            <a:pPr eaLnBrk="1" fontAlgn="base" hangingPunct="1">
              <a:lnSpc>
                <a:spcPct val="100000"/>
              </a:lnSpc>
              <a:spcBef>
                <a:spcPct val="20000"/>
              </a:spcBef>
              <a:buClr>
                <a:schemeClr val="hlink"/>
              </a:buClr>
              <a:buSzPct val="70000"/>
              <a:buFont typeface="Wingdings" pitchFamily="2" charset="2"/>
              <a:buChar char="n"/>
              <a:defRPr/>
            </a:pPr>
            <a:r>
              <a:rPr lang="zh-CN" altLang="en-US" sz="2800" b="1" baseline="0" dirty="0" smtClean="0">
                <a:latin typeface="+mj-ea"/>
                <a:ea typeface="+mj-ea"/>
              </a:rPr>
              <a:t>学时：</a:t>
            </a:r>
            <a:r>
              <a:rPr lang="en-US" altLang="zh-CN" sz="2800" b="1" baseline="0" dirty="0" smtClean="0">
                <a:latin typeface="+mj-ea"/>
                <a:ea typeface="+mj-ea"/>
              </a:rPr>
              <a:t>40</a:t>
            </a:r>
            <a:r>
              <a:rPr lang="zh-CN" altLang="en-US" sz="2800" b="1" baseline="0" dirty="0" smtClean="0">
                <a:latin typeface="+mj-ea"/>
                <a:ea typeface="+mj-ea"/>
              </a:rPr>
              <a:t>学时</a:t>
            </a:r>
            <a:endParaRPr lang="en-US" altLang="zh-CN" sz="2800" b="1" baseline="0" dirty="0" smtClean="0">
              <a:latin typeface="+mj-ea"/>
              <a:ea typeface="+mj-ea"/>
            </a:endParaRPr>
          </a:p>
          <a:p>
            <a:pPr eaLnBrk="1" fontAlgn="base" hangingPunct="1">
              <a:lnSpc>
                <a:spcPct val="100000"/>
              </a:lnSpc>
              <a:spcBef>
                <a:spcPct val="20000"/>
              </a:spcBef>
              <a:buClr>
                <a:schemeClr val="hlink"/>
              </a:buClr>
              <a:buSzPct val="70000"/>
              <a:buFont typeface="Wingdings" pitchFamily="2" charset="2"/>
              <a:buChar char="n"/>
              <a:defRPr/>
            </a:pPr>
            <a:r>
              <a:rPr lang="zh-CN" altLang="en-US" sz="2800" b="1" baseline="0" dirty="0" smtClean="0">
                <a:latin typeface="+mj-ea"/>
                <a:ea typeface="+mj-ea"/>
              </a:rPr>
              <a:t>平时成绩（</a:t>
            </a:r>
            <a:r>
              <a:rPr lang="en-US" altLang="zh-CN" sz="2800" b="1" baseline="0" dirty="0" smtClean="0">
                <a:latin typeface="+mj-ea"/>
                <a:ea typeface="+mj-ea"/>
              </a:rPr>
              <a:t>40</a:t>
            </a:r>
            <a:r>
              <a:rPr lang="en-US" altLang="zh-CN" sz="2800" b="1" baseline="0" dirty="0">
                <a:latin typeface="+mj-ea"/>
                <a:ea typeface="+mj-ea"/>
              </a:rPr>
              <a:t>%</a:t>
            </a:r>
            <a:r>
              <a:rPr lang="zh-CN" altLang="en-US" sz="2800" b="1" baseline="0" dirty="0" smtClean="0">
                <a:latin typeface="+mj-ea"/>
                <a:ea typeface="+mj-ea"/>
              </a:rPr>
              <a:t>）</a:t>
            </a:r>
            <a:r>
              <a:rPr lang="en-US" altLang="zh-CN" sz="2800" b="1" baseline="0" dirty="0" smtClean="0">
                <a:latin typeface="+mj-ea"/>
                <a:ea typeface="+mj-ea"/>
              </a:rPr>
              <a:t>+ </a:t>
            </a:r>
            <a:r>
              <a:rPr lang="zh-CN" altLang="en-US" sz="2800" b="1" baseline="0" dirty="0" smtClean="0">
                <a:latin typeface="+mj-ea"/>
                <a:ea typeface="+mj-ea"/>
              </a:rPr>
              <a:t>期末闭卷</a:t>
            </a:r>
            <a:r>
              <a:rPr lang="zh-CN" altLang="en-US" sz="2800" b="1" baseline="0" dirty="0">
                <a:latin typeface="+mj-ea"/>
                <a:ea typeface="+mj-ea"/>
              </a:rPr>
              <a:t>考试（</a:t>
            </a:r>
            <a:r>
              <a:rPr lang="en-US" altLang="zh-CN" sz="2800" b="1" baseline="0" dirty="0">
                <a:latin typeface="+mj-ea"/>
                <a:ea typeface="+mj-ea"/>
              </a:rPr>
              <a:t>60%</a:t>
            </a:r>
            <a:r>
              <a:rPr lang="zh-CN" altLang="en-US" sz="2800" b="1" baseline="0" dirty="0">
                <a:latin typeface="+mj-ea"/>
                <a:ea typeface="+mj-ea"/>
              </a:rPr>
              <a:t>）</a:t>
            </a:r>
          </a:p>
          <a:p>
            <a:pPr eaLnBrk="1" fontAlgn="base" hangingPunct="1">
              <a:lnSpc>
                <a:spcPct val="100000"/>
              </a:lnSpc>
              <a:spcBef>
                <a:spcPct val="20000"/>
              </a:spcBef>
              <a:buClr>
                <a:schemeClr val="hlink"/>
              </a:buClr>
              <a:buSzPct val="70000"/>
              <a:buFont typeface="Wingdings" pitchFamily="2" charset="2"/>
              <a:buChar char="n"/>
              <a:defRPr/>
            </a:pPr>
            <a:r>
              <a:rPr lang="zh-CN" altLang="en-US" sz="2800" b="1" baseline="0" dirty="0" smtClean="0">
                <a:latin typeface="+mj-ea"/>
                <a:ea typeface="+mj-ea"/>
              </a:rPr>
              <a:t>平时成绩构成：</a:t>
            </a:r>
            <a:endParaRPr lang="en-US" altLang="zh-CN" sz="2800" b="1" baseline="0" dirty="0" smtClean="0">
              <a:latin typeface="+mj-ea"/>
              <a:ea typeface="+mj-ea"/>
            </a:endParaRPr>
          </a:p>
          <a:p>
            <a:pPr eaLnBrk="1" fontAlgn="base" hangingPunct="1">
              <a:lnSpc>
                <a:spcPct val="100000"/>
              </a:lnSpc>
              <a:spcBef>
                <a:spcPct val="20000"/>
              </a:spcBef>
              <a:buClr>
                <a:schemeClr val="hlink"/>
              </a:buClr>
              <a:buSzPct val="70000"/>
              <a:defRPr/>
            </a:pPr>
            <a:r>
              <a:rPr lang="en-US" altLang="zh-CN" sz="2800" b="1" baseline="0" dirty="0">
                <a:latin typeface="+mj-ea"/>
                <a:ea typeface="+mj-ea"/>
              </a:rPr>
              <a:t> </a:t>
            </a:r>
            <a:r>
              <a:rPr lang="en-US" altLang="zh-CN" sz="2800" b="1" baseline="0" dirty="0" smtClean="0">
                <a:latin typeface="+mj-ea"/>
                <a:ea typeface="+mj-ea"/>
              </a:rPr>
              <a:t>    </a:t>
            </a:r>
            <a:r>
              <a:rPr lang="zh-CN" altLang="en-US" sz="2800" b="1" baseline="0" dirty="0" smtClean="0">
                <a:latin typeface="+mj-ea"/>
                <a:ea typeface="+mj-ea"/>
              </a:rPr>
              <a:t>考勤、作业、课堂讨论</a:t>
            </a:r>
            <a:endParaRPr lang="en-US" altLang="zh-CN" sz="2800" b="1" baseline="0" dirty="0" smtClean="0">
              <a:latin typeface="+mj-ea"/>
              <a:ea typeface="+mj-ea"/>
            </a:endParaRPr>
          </a:p>
          <a:p>
            <a:pPr marL="457200"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800" b="1" baseline="0" dirty="0" smtClean="0">
                <a:latin typeface="+mj-ea"/>
                <a:ea typeface="+mj-ea"/>
              </a:rPr>
              <a:t>作业：平时作业和一个报告</a:t>
            </a:r>
            <a:endParaRPr lang="en-US" altLang="zh-CN" sz="2800" b="1" baseline="0" dirty="0" smtClean="0">
              <a:latin typeface="+mj-ea"/>
              <a:ea typeface="+mj-ea"/>
            </a:endParaRPr>
          </a:p>
          <a:p>
            <a:pPr eaLnBrk="1" fontAlgn="base" hangingPunct="1">
              <a:lnSpc>
                <a:spcPct val="100000"/>
              </a:lnSpc>
              <a:spcBef>
                <a:spcPct val="20000"/>
              </a:spcBef>
              <a:buClr>
                <a:schemeClr val="hlink"/>
              </a:buClr>
              <a:buSzPct val="70000"/>
              <a:defRPr/>
            </a:pPr>
            <a:r>
              <a:rPr lang="en-US" altLang="zh-CN" sz="2800" b="1" baseline="0" dirty="0" smtClean="0">
                <a:latin typeface="+mj-ea"/>
                <a:ea typeface="+mj-ea"/>
              </a:rPr>
              <a:t>     </a:t>
            </a:r>
            <a:r>
              <a:rPr lang="zh-CN" altLang="en-US" sz="2800" b="1" baseline="0" dirty="0" smtClean="0">
                <a:latin typeface="+mj-ea"/>
                <a:ea typeface="+mj-ea"/>
              </a:rPr>
              <a:t> 报告：实现一个算法</a:t>
            </a:r>
            <a:r>
              <a:rPr lang="zh-CN" altLang="en-US" sz="2800" b="1" baseline="0" dirty="0">
                <a:latin typeface="+mj-ea"/>
                <a:ea typeface="+mj-ea"/>
              </a:rPr>
              <a:t>，</a:t>
            </a:r>
            <a:r>
              <a:rPr kumimoji="0" lang="zh-CN" altLang="en-US" sz="2800" b="1" baseline="0" dirty="0" smtClean="0">
                <a:effectLst>
                  <a:outerShdw blurRad="38100" dist="38100" dir="2700000" algn="tl">
                    <a:srgbClr val="FFFFFF"/>
                  </a:outerShdw>
                </a:effectLst>
                <a:latin typeface="+mj-ea"/>
                <a:ea typeface="+mj-ea"/>
              </a:rPr>
              <a:t>算法</a:t>
            </a:r>
            <a:r>
              <a:rPr kumimoji="0" lang="zh-CN" altLang="en-US" sz="2800" b="1" baseline="0" dirty="0">
                <a:effectLst>
                  <a:outerShdw blurRad="38100" dist="38100" dir="2700000" algn="tl">
                    <a:srgbClr val="FFFFFF"/>
                  </a:outerShdw>
                </a:effectLst>
                <a:latin typeface="+mj-ea"/>
                <a:ea typeface="+mj-ea"/>
              </a:rPr>
              <a:t>尽量不要</a:t>
            </a:r>
            <a:r>
              <a:rPr kumimoji="0" lang="zh-CN" altLang="en-US" sz="2800" b="1" baseline="0" dirty="0" smtClean="0">
                <a:effectLst>
                  <a:outerShdw blurRad="38100" dist="38100" dir="2700000" algn="tl">
                    <a:srgbClr val="FFFFFF"/>
                  </a:outerShdw>
                </a:effectLst>
                <a:latin typeface="+mj-ea"/>
                <a:ea typeface="+mj-ea"/>
              </a:rPr>
              <a:t>相同， 题目</a:t>
            </a:r>
            <a:r>
              <a:rPr kumimoji="0" lang="zh-CN" altLang="en-US" sz="2800" b="1" baseline="0" dirty="0">
                <a:effectLst>
                  <a:outerShdw blurRad="38100" dist="38100" dir="2700000" algn="tl">
                    <a:srgbClr val="FFFFFF"/>
                  </a:outerShdw>
                </a:effectLst>
                <a:latin typeface="+mj-ea"/>
                <a:ea typeface="+mj-ea"/>
              </a:rPr>
              <a:t>可以为实现书中的</a:t>
            </a:r>
            <a:r>
              <a:rPr kumimoji="0" lang="zh-CN" altLang="en-US" sz="2800" b="1" baseline="0" dirty="0" smtClean="0">
                <a:effectLst>
                  <a:outerShdw blurRad="38100" dist="38100" dir="2700000" algn="tl">
                    <a:srgbClr val="FFFFFF"/>
                  </a:outerShdw>
                </a:effectLst>
                <a:latin typeface="+mj-ea"/>
                <a:ea typeface="+mj-ea"/>
              </a:rPr>
              <a:t>程序</a:t>
            </a:r>
            <a:endParaRPr lang="zh-CN" altLang="en-US" sz="2800" b="1" baseline="0" dirty="0">
              <a:latin typeface="+mj-ea"/>
              <a:ea typeface="+mj-ea"/>
            </a:endParaRPr>
          </a:p>
        </p:txBody>
      </p:sp>
      <p:sp>
        <p:nvSpPr>
          <p:cNvPr id="16392" name="Rectangle 14"/>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1257300" y="476250"/>
            <a:ext cx="7772400" cy="6048375"/>
          </a:xfrm>
        </p:spPr>
        <p:txBody>
          <a:bodyPr/>
          <a:lstStyle/>
          <a:p>
            <a:pPr>
              <a:lnSpc>
                <a:spcPct val="8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3</a:t>
            </a:r>
            <a:r>
              <a:rPr lang="zh-CN" altLang="en-US" sz="2400" b="1" dirty="0">
                <a:solidFill>
                  <a:srgbClr val="3907F1"/>
                </a:solidFill>
                <a:sym typeface="Symbol" panose="05050102010706020507" pitchFamily="18" charset="2"/>
              </a:rPr>
              <a:t>）多项式函数</a:t>
            </a:r>
          </a:p>
          <a:p>
            <a:pPr>
              <a:lnSpc>
                <a:spcPct val="150000"/>
              </a:lnSpc>
            </a:pPr>
            <a:r>
              <a:rPr lang="zh-CN" altLang="en-US" sz="2400" dirty="0"/>
              <a:t> </a:t>
            </a:r>
            <a:r>
              <a:rPr lang="en-US" altLang="zh-CN" sz="2400" i="1" dirty="0"/>
              <a:t>p</a:t>
            </a:r>
            <a:r>
              <a:rPr lang="en-US" altLang="zh-CN" sz="2400" dirty="0"/>
              <a:t>(</a:t>
            </a:r>
            <a:r>
              <a:rPr lang="en-US" altLang="zh-CN" sz="2400" i="1" dirty="0"/>
              <a:t>n</a:t>
            </a:r>
            <a:r>
              <a:rPr lang="en-US" altLang="zh-CN" sz="2400" dirty="0"/>
              <a:t>)= </a:t>
            </a:r>
            <a:r>
              <a:rPr lang="en-US" altLang="zh-CN" sz="2400" i="1" dirty="0"/>
              <a:t>a</a:t>
            </a:r>
            <a:r>
              <a:rPr lang="en-US" altLang="zh-CN" sz="2400" baseline="-25000" dirty="0"/>
              <a:t>0</a:t>
            </a:r>
            <a:r>
              <a:rPr lang="en-US" altLang="zh-CN" sz="2400" dirty="0"/>
              <a:t>+</a:t>
            </a:r>
            <a:r>
              <a:rPr lang="en-US" altLang="zh-CN" sz="2400" i="1" dirty="0"/>
              <a:t>a</a:t>
            </a:r>
            <a:r>
              <a:rPr lang="en-US" altLang="zh-CN" sz="2400" baseline="-25000" dirty="0"/>
              <a:t>1</a:t>
            </a:r>
            <a:r>
              <a:rPr lang="en-US" altLang="zh-CN" sz="2400" i="1" dirty="0"/>
              <a:t>n</a:t>
            </a:r>
            <a:r>
              <a:rPr lang="en-US" altLang="zh-CN" sz="2400" dirty="0"/>
              <a:t>+</a:t>
            </a:r>
            <a:r>
              <a:rPr lang="en-US" altLang="zh-CN" sz="2400" i="1" dirty="0"/>
              <a:t>a</a:t>
            </a:r>
            <a:r>
              <a:rPr lang="en-US" altLang="zh-CN" sz="2400" baseline="-25000" dirty="0"/>
              <a:t>2</a:t>
            </a:r>
            <a:r>
              <a:rPr lang="en-US" altLang="zh-CN" sz="2400" i="1" dirty="0"/>
              <a:t>n</a:t>
            </a:r>
            <a:r>
              <a:rPr lang="en-US" altLang="zh-CN" sz="2400" baseline="30000" dirty="0"/>
              <a:t>2</a:t>
            </a:r>
            <a:r>
              <a:rPr lang="en-US" altLang="zh-CN" sz="2400" dirty="0"/>
              <a:t>+…+</a:t>
            </a:r>
            <a:r>
              <a:rPr lang="en-US" altLang="zh-CN" sz="2400" i="1" dirty="0" err="1"/>
              <a:t>a</a:t>
            </a:r>
            <a:r>
              <a:rPr lang="en-US" altLang="zh-CN" sz="2400" baseline="-25000" dirty="0" err="1"/>
              <a:t>d</a:t>
            </a:r>
            <a:r>
              <a:rPr lang="en-US" altLang="zh-CN" sz="2400" i="1" dirty="0" err="1"/>
              <a:t>n</a:t>
            </a:r>
            <a:r>
              <a:rPr lang="en-US" altLang="zh-CN" sz="2400" baseline="30000" dirty="0" err="1"/>
              <a:t>d</a:t>
            </a:r>
            <a:r>
              <a:rPr lang="zh-CN" altLang="en-US" sz="2400" dirty="0"/>
              <a:t>； </a:t>
            </a:r>
            <a:r>
              <a:rPr lang="en-US" altLang="zh-CN" sz="2400" i="1" dirty="0"/>
              <a:t>a</a:t>
            </a:r>
            <a:r>
              <a:rPr lang="en-US" altLang="zh-CN" sz="2400" baseline="-25000" dirty="0"/>
              <a:t>d</a:t>
            </a:r>
            <a:r>
              <a:rPr lang="en-US" altLang="zh-CN" sz="2400" dirty="0"/>
              <a:t>&gt;0;</a:t>
            </a:r>
          </a:p>
          <a:p>
            <a:pPr marL="0" indent="0">
              <a:lnSpc>
                <a:spcPct val="150000"/>
              </a:lnSpc>
              <a:buNone/>
            </a:pPr>
            <a:r>
              <a:rPr lang="en-US" altLang="zh-CN" sz="2400" dirty="0" smtClean="0"/>
              <a:t>     </a:t>
            </a:r>
            <a:r>
              <a:rPr lang="en-US" altLang="zh-CN" sz="2400" i="1" dirty="0"/>
              <a:t>p</a:t>
            </a:r>
            <a:r>
              <a:rPr lang="en-US" altLang="zh-CN" sz="2400" dirty="0"/>
              <a:t>(</a:t>
            </a:r>
            <a:r>
              <a:rPr lang="en-US" altLang="zh-CN" sz="2400" i="1" dirty="0"/>
              <a:t>n</a:t>
            </a:r>
            <a:r>
              <a:rPr lang="en-US" altLang="zh-CN" sz="2400" dirty="0"/>
              <a:t>) = </a:t>
            </a:r>
            <a:r>
              <a:rPr lang="en-US" altLang="zh-CN" sz="2400" dirty="0" smtClean="0">
                <a:sym typeface="Symbol" panose="05050102010706020507" pitchFamily="18" charset="2"/>
              </a:rPr>
              <a:t></a:t>
            </a:r>
            <a:r>
              <a:rPr lang="en-US" altLang="zh-CN" sz="2400" dirty="0" smtClean="0"/>
              <a:t>(</a:t>
            </a:r>
            <a:r>
              <a:rPr lang="en-US" altLang="zh-CN" sz="2400" i="1" dirty="0" err="1"/>
              <a:t>n</a:t>
            </a:r>
            <a:r>
              <a:rPr lang="en-US" altLang="zh-CN" sz="2400" i="1" baseline="30000" dirty="0" err="1"/>
              <a:t>d</a:t>
            </a:r>
            <a:r>
              <a:rPr lang="en-US" altLang="zh-CN" sz="2400" dirty="0"/>
              <a:t>);</a:t>
            </a:r>
          </a:p>
          <a:p>
            <a:pPr>
              <a:lnSpc>
                <a:spcPct val="150000"/>
              </a:lnSpc>
            </a:pPr>
            <a:r>
              <a:rPr lang="en-US" altLang="zh-CN" sz="2400" dirty="0"/>
              <a:t> </a:t>
            </a:r>
            <a:r>
              <a:rPr lang="en-US" altLang="zh-CN" sz="2400" i="1" dirty="0"/>
              <a:t>f</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O</a:t>
            </a:r>
            <a:r>
              <a:rPr lang="en-US" altLang="zh-CN" sz="2400" dirty="0"/>
              <a:t>(</a:t>
            </a:r>
            <a:r>
              <a:rPr lang="en-US" altLang="zh-CN" sz="2400" i="1" dirty="0" err="1"/>
              <a:t>n</a:t>
            </a:r>
            <a:r>
              <a:rPr lang="en-US" altLang="zh-CN" sz="2400" i="1" baseline="30000" dirty="0" err="1"/>
              <a:t>k</a:t>
            </a:r>
            <a:r>
              <a:rPr lang="en-US" altLang="zh-CN" sz="2400" dirty="0"/>
              <a:t>) </a:t>
            </a:r>
            <a:r>
              <a:rPr lang="en-US" altLang="zh-CN" sz="2400" dirty="0">
                <a:sym typeface="Symbol" panose="05050102010706020507" pitchFamily="18" charset="2"/>
              </a:rPr>
              <a:t> </a:t>
            </a:r>
            <a:r>
              <a:rPr lang="en-US" altLang="zh-CN" sz="2400" i="1" dirty="0"/>
              <a:t>f</a:t>
            </a:r>
            <a:r>
              <a:rPr lang="en-US" altLang="zh-CN" sz="2400" dirty="0"/>
              <a:t>(</a:t>
            </a:r>
            <a:r>
              <a:rPr lang="en-US" altLang="zh-CN" sz="2400" i="1" dirty="0"/>
              <a:t>n</a:t>
            </a:r>
            <a:r>
              <a:rPr lang="en-US" altLang="zh-CN" sz="2400" dirty="0"/>
              <a:t>)</a:t>
            </a:r>
            <a:r>
              <a:rPr lang="zh-CN" altLang="en-US" sz="2400" dirty="0">
                <a:sym typeface="Symbol" panose="05050102010706020507" pitchFamily="18" charset="2"/>
              </a:rPr>
              <a:t>多项式有界；</a:t>
            </a:r>
          </a:p>
          <a:p>
            <a:pPr>
              <a:lnSpc>
                <a:spcPct val="150000"/>
              </a:lnSpc>
            </a:pPr>
            <a:r>
              <a:rPr lang="zh-CN" altLang="en-US" sz="2400" i="1" dirty="0"/>
              <a:t> </a:t>
            </a:r>
            <a:r>
              <a:rPr lang="en-US" altLang="zh-CN" sz="2400" i="1" dirty="0"/>
              <a:t>f</a:t>
            </a:r>
            <a:r>
              <a:rPr lang="en-US" altLang="zh-CN" sz="2400" dirty="0"/>
              <a:t>(</a:t>
            </a:r>
            <a:r>
              <a:rPr lang="en-US" altLang="zh-CN" sz="2400" i="1" dirty="0"/>
              <a:t>n</a:t>
            </a:r>
            <a:r>
              <a:rPr lang="en-US" altLang="zh-CN" sz="2400" dirty="0"/>
              <a:t>) = </a:t>
            </a:r>
            <a:r>
              <a:rPr lang="en-US" altLang="zh-CN" sz="2400" i="1" dirty="0"/>
              <a:t>O</a:t>
            </a:r>
            <a:r>
              <a:rPr lang="en-US" altLang="zh-CN" sz="2400" dirty="0"/>
              <a:t>(1) </a:t>
            </a:r>
            <a:r>
              <a:rPr lang="en-US" altLang="zh-CN" sz="2400" dirty="0">
                <a:sym typeface="Symbol" panose="05050102010706020507" pitchFamily="18" charset="2"/>
              </a:rPr>
              <a:t></a:t>
            </a:r>
            <a:r>
              <a:rPr lang="en-US" altLang="zh-CN" sz="2400" dirty="0"/>
              <a:t> </a:t>
            </a:r>
            <a:r>
              <a:rPr lang="en-US" altLang="zh-CN" sz="2400" i="1" dirty="0"/>
              <a:t>f</a:t>
            </a:r>
            <a:r>
              <a:rPr lang="en-US" altLang="zh-CN" sz="2400" dirty="0"/>
              <a:t>(</a:t>
            </a:r>
            <a:r>
              <a:rPr lang="en-US" altLang="zh-CN" sz="2400" i="1" dirty="0"/>
              <a:t>n</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c</a:t>
            </a:r>
            <a:r>
              <a:rPr lang="en-US" altLang="zh-CN" sz="2400" dirty="0"/>
              <a:t>;</a:t>
            </a:r>
            <a:endParaRPr lang="en-US" altLang="zh-CN" sz="2400" dirty="0">
              <a:sym typeface="Symbol" panose="05050102010706020507" pitchFamily="18" charset="2"/>
            </a:endParaRPr>
          </a:p>
          <a:p>
            <a:pPr>
              <a:lnSpc>
                <a:spcPct val="150000"/>
              </a:lnSpc>
            </a:pPr>
            <a:r>
              <a:rPr lang="en-US" altLang="zh-CN" sz="2400" dirty="0">
                <a:sym typeface="Symbol" panose="05050102010706020507" pitchFamily="18" charset="2"/>
              </a:rPr>
              <a:t> </a:t>
            </a:r>
            <a:r>
              <a:rPr lang="en-US" altLang="zh-CN" sz="2400" i="1" dirty="0">
                <a:sym typeface="Symbol" panose="05050102010706020507" pitchFamily="18" charset="2"/>
              </a:rPr>
              <a:t>k </a:t>
            </a:r>
            <a:r>
              <a:rPr lang="en-US" altLang="zh-CN" sz="2400" dirty="0">
                <a:sym typeface="Symbol" panose="05050102010706020507" pitchFamily="18" charset="2"/>
              </a:rPr>
              <a:t> </a:t>
            </a:r>
            <a:r>
              <a:rPr lang="en-US" altLang="zh-CN" sz="2400" i="1" dirty="0">
                <a:sym typeface="Symbol" panose="05050102010706020507" pitchFamily="18" charset="2"/>
              </a:rPr>
              <a:t>d</a:t>
            </a:r>
            <a:r>
              <a:rPr lang="en-US" altLang="zh-CN" sz="2400" dirty="0">
                <a:sym typeface="Symbol" panose="05050102010706020507" pitchFamily="18" charset="2"/>
              </a:rPr>
              <a:t> </a:t>
            </a:r>
            <a:r>
              <a:rPr lang="en-US" altLang="zh-CN" sz="2400" i="1" dirty="0"/>
              <a:t> p</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O</a:t>
            </a:r>
            <a:r>
              <a:rPr lang="en-US" altLang="zh-CN" sz="2400" dirty="0"/>
              <a:t>(</a:t>
            </a:r>
            <a:r>
              <a:rPr lang="en-US" altLang="zh-CN" sz="2400" i="1" dirty="0" err="1"/>
              <a:t>n</a:t>
            </a:r>
            <a:r>
              <a:rPr lang="en-US" altLang="zh-CN" sz="2400" i="1" baseline="30000" dirty="0" err="1"/>
              <a:t>k</a:t>
            </a:r>
            <a:r>
              <a:rPr lang="en-US" altLang="zh-CN" sz="2400" dirty="0"/>
              <a:t>) ;</a:t>
            </a:r>
          </a:p>
          <a:p>
            <a:pPr>
              <a:lnSpc>
                <a:spcPct val="150000"/>
              </a:lnSpc>
            </a:pPr>
            <a:r>
              <a:rPr lang="en-US" altLang="zh-CN" sz="2400" i="1" dirty="0">
                <a:sym typeface="Symbol" panose="05050102010706020507" pitchFamily="18" charset="2"/>
              </a:rPr>
              <a:t>k </a:t>
            </a:r>
            <a:r>
              <a:rPr lang="en-US" altLang="zh-CN" sz="2400" dirty="0">
                <a:sym typeface="Symbol" panose="05050102010706020507" pitchFamily="18" charset="2"/>
              </a:rPr>
              <a:t> </a:t>
            </a:r>
            <a:r>
              <a:rPr lang="en-US" altLang="zh-CN" sz="2400" i="1" dirty="0">
                <a:sym typeface="Symbol" panose="05050102010706020507" pitchFamily="18" charset="2"/>
              </a:rPr>
              <a:t>d</a:t>
            </a:r>
            <a:r>
              <a:rPr lang="en-US" altLang="zh-CN" sz="2400" dirty="0">
                <a:sym typeface="Symbol" panose="05050102010706020507" pitchFamily="18" charset="2"/>
              </a:rPr>
              <a:t> </a:t>
            </a:r>
            <a:r>
              <a:rPr lang="en-US" altLang="zh-CN" sz="2400" i="1" dirty="0"/>
              <a:t> p</a:t>
            </a:r>
            <a:r>
              <a:rPr lang="en-US" altLang="zh-CN" sz="2400" dirty="0"/>
              <a:t>(</a:t>
            </a:r>
            <a:r>
              <a:rPr lang="en-US" altLang="zh-CN" sz="2400" i="1" dirty="0"/>
              <a:t>n</a:t>
            </a:r>
            <a:r>
              <a:rPr lang="en-US" altLang="zh-CN" sz="2400" dirty="0"/>
              <a:t>) = </a:t>
            </a:r>
            <a:r>
              <a:rPr lang="en-US" altLang="zh-CN" sz="2400" dirty="0">
                <a:sym typeface="Symbol" panose="05050102010706020507" pitchFamily="18" charset="2"/>
              </a:rPr>
              <a:t></a:t>
            </a:r>
            <a:r>
              <a:rPr lang="en-US" altLang="zh-CN" sz="2400" dirty="0"/>
              <a:t>(</a:t>
            </a:r>
            <a:r>
              <a:rPr lang="en-US" altLang="zh-CN" sz="2400" i="1" dirty="0" err="1"/>
              <a:t>n</a:t>
            </a:r>
            <a:r>
              <a:rPr lang="en-US" altLang="zh-CN" sz="2400" i="1" baseline="30000" dirty="0" err="1"/>
              <a:t>k</a:t>
            </a:r>
            <a:r>
              <a:rPr lang="en-US" altLang="zh-CN" sz="2400" dirty="0"/>
              <a:t>) </a:t>
            </a:r>
            <a:r>
              <a:rPr lang="en-US" altLang="zh-CN" sz="2400" dirty="0" smtClean="0"/>
              <a:t>;</a:t>
            </a:r>
            <a:endParaRPr lang="en-US" altLang="zh-CN" sz="2400" dirty="0"/>
          </a:p>
        </p:txBody>
      </p:sp>
    </p:spTree>
    <p:extLst>
      <p:ext uri="{BB962C8B-B14F-4D97-AF65-F5344CB8AC3E}">
        <p14:creationId xmlns:p14="http://schemas.microsoft.com/office/powerpoint/2010/main" val="20085721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1257300" y="549275"/>
            <a:ext cx="7772400" cy="5546725"/>
          </a:xfrm>
        </p:spPr>
        <p:txBody>
          <a:bodyPr/>
          <a:lstStyle/>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4</a:t>
            </a:r>
            <a:r>
              <a:rPr lang="zh-CN" altLang="en-US" sz="2400" b="1">
                <a:solidFill>
                  <a:srgbClr val="3907F1"/>
                </a:solidFill>
                <a:sym typeface="Symbol" panose="05050102010706020507" pitchFamily="18" charset="2"/>
              </a:rPr>
              <a:t>）指数函数</a:t>
            </a:r>
          </a:p>
          <a:p>
            <a:pPr>
              <a:lnSpc>
                <a:spcPct val="120000"/>
              </a:lnSpc>
            </a:pPr>
            <a:r>
              <a:rPr lang="zh-CN" altLang="en-US" sz="2400">
                <a:sym typeface="Symbol" panose="05050102010706020507" pitchFamily="18" charset="2"/>
              </a:rPr>
              <a:t> 对于正整数</a:t>
            </a:r>
            <a:r>
              <a:rPr lang="en-US" altLang="zh-CN" sz="2400" i="1">
                <a:sym typeface="Symbol" panose="05050102010706020507" pitchFamily="18" charset="2"/>
              </a:rPr>
              <a:t>m</a:t>
            </a:r>
            <a:r>
              <a:rPr lang="en-US" altLang="zh-CN" sz="2400">
                <a:sym typeface="Symbol" panose="05050102010706020507" pitchFamily="18" charset="2"/>
              </a:rPr>
              <a:t>,</a:t>
            </a:r>
            <a:r>
              <a:rPr lang="en-US" altLang="zh-CN" sz="2400" i="1">
                <a:sym typeface="Symbol" panose="05050102010706020507" pitchFamily="18" charset="2"/>
              </a:rPr>
              <a:t>n</a:t>
            </a:r>
            <a:r>
              <a:rPr lang="zh-CN" altLang="en-US" sz="2400">
                <a:sym typeface="Symbol" panose="05050102010706020507" pitchFamily="18" charset="2"/>
              </a:rPr>
              <a:t>和实数</a:t>
            </a:r>
            <a:r>
              <a:rPr lang="en-US" altLang="zh-CN" sz="2400" i="1">
                <a:sym typeface="Symbol" panose="05050102010706020507" pitchFamily="18" charset="2"/>
              </a:rPr>
              <a:t>a</a:t>
            </a:r>
            <a:r>
              <a:rPr lang="en-US" altLang="zh-CN" sz="2400">
                <a:sym typeface="Symbol" panose="05050102010706020507" pitchFamily="18" charset="2"/>
              </a:rPr>
              <a:t>&gt;0:</a:t>
            </a:r>
          </a:p>
          <a:p>
            <a:pPr>
              <a:lnSpc>
                <a:spcPct val="120000"/>
              </a:lnSpc>
            </a:pPr>
            <a:r>
              <a:rPr lang="en-US" altLang="zh-CN" sz="2400" i="1"/>
              <a:t> a</a:t>
            </a:r>
            <a:r>
              <a:rPr lang="en-US" altLang="zh-CN" sz="2400" baseline="30000"/>
              <a:t>0</a:t>
            </a:r>
            <a:r>
              <a:rPr lang="en-US" altLang="zh-CN" sz="2400"/>
              <a:t>=1;</a:t>
            </a:r>
          </a:p>
          <a:p>
            <a:pPr>
              <a:lnSpc>
                <a:spcPct val="120000"/>
              </a:lnSpc>
            </a:pPr>
            <a:r>
              <a:rPr lang="en-US" altLang="zh-CN" sz="2400"/>
              <a:t> </a:t>
            </a:r>
            <a:r>
              <a:rPr lang="en-US" altLang="zh-CN" sz="2400" i="1"/>
              <a:t>a</a:t>
            </a:r>
            <a:r>
              <a:rPr lang="en-US" altLang="zh-CN" sz="2400" baseline="30000"/>
              <a:t>1</a:t>
            </a:r>
            <a:r>
              <a:rPr lang="en-US" altLang="zh-CN" sz="2400"/>
              <a:t>=</a:t>
            </a:r>
            <a:r>
              <a:rPr lang="en-US" altLang="zh-CN" sz="2400" i="1"/>
              <a:t>a </a:t>
            </a:r>
            <a:r>
              <a:rPr lang="en-US" altLang="zh-CN" sz="2400"/>
              <a:t>;</a:t>
            </a:r>
          </a:p>
          <a:p>
            <a:pPr>
              <a:lnSpc>
                <a:spcPct val="120000"/>
              </a:lnSpc>
            </a:pPr>
            <a:r>
              <a:rPr lang="en-US" altLang="zh-CN" sz="2400"/>
              <a:t> </a:t>
            </a:r>
            <a:r>
              <a:rPr lang="en-US" altLang="zh-CN" sz="2400" i="1"/>
              <a:t>a</a:t>
            </a:r>
            <a:r>
              <a:rPr lang="en-US" altLang="zh-CN" sz="2400" baseline="30000"/>
              <a:t>-1</a:t>
            </a:r>
            <a:r>
              <a:rPr lang="en-US" altLang="zh-CN" sz="2400"/>
              <a:t>=1/</a:t>
            </a:r>
            <a:r>
              <a:rPr lang="en-US" altLang="zh-CN" sz="2400" i="1"/>
              <a:t>a </a:t>
            </a:r>
            <a:r>
              <a:rPr lang="en-US" altLang="zh-CN" sz="2400"/>
              <a:t>;</a:t>
            </a:r>
          </a:p>
          <a:p>
            <a:pPr>
              <a:lnSpc>
                <a:spcPct val="120000"/>
              </a:lnSpc>
            </a:pPr>
            <a:r>
              <a:rPr lang="en-US" altLang="zh-CN" sz="2400">
                <a:sym typeface="Symbol" panose="05050102010706020507" pitchFamily="18" charset="2"/>
              </a:rPr>
              <a:t> (</a:t>
            </a:r>
            <a:r>
              <a:rPr lang="en-US" altLang="zh-CN" sz="2400" i="1"/>
              <a:t>a</a:t>
            </a:r>
            <a:r>
              <a:rPr lang="en-US" altLang="zh-CN" sz="2400" i="1" baseline="30000"/>
              <a:t>m</a:t>
            </a:r>
            <a:r>
              <a:rPr lang="en-US" altLang="zh-CN" sz="2400"/>
              <a:t>)</a:t>
            </a:r>
            <a:r>
              <a:rPr lang="en-US" altLang="zh-CN" sz="2400" i="1" baseline="30000"/>
              <a:t>n </a:t>
            </a:r>
            <a:r>
              <a:rPr lang="en-US" altLang="zh-CN" sz="2400"/>
              <a:t>= </a:t>
            </a:r>
            <a:r>
              <a:rPr lang="en-US" altLang="zh-CN" sz="2400" i="1"/>
              <a:t>a</a:t>
            </a:r>
            <a:r>
              <a:rPr lang="en-US" altLang="zh-CN" sz="2400" i="1" baseline="30000"/>
              <a:t>mn </a:t>
            </a:r>
            <a:r>
              <a:rPr lang="en-US" altLang="zh-CN" sz="2400"/>
              <a:t>;</a:t>
            </a:r>
            <a:r>
              <a:rPr lang="en-US" altLang="zh-CN" sz="2400" i="1">
                <a:sym typeface="Symbol" panose="05050102010706020507" pitchFamily="18" charset="2"/>
              </a:rPr>
              <a:t> </a:t>
            </a:r>
          </a:p>
          <a:p>
            <a:pPr>
              <a:lnSpc>
                <a:spcPct val="120000"/>
              </a:lnSpc>
            </a:pPr>
            <a:r>
              <a:rPr lang="en-US" altLang="zh-CN" sz="2400">
                <a:sym typeface="Symbol" panose="05050102010706020507" pitchFamily="18" charset="2"/>
              </a:rPr>
              <a:t>(</a:t>
            </a:r>
            <a:r>
              <a:rPr lang="en-US" altLang="zh-CN" sz="2400" i="1"/>
              <a:t>a</a:t>
            </a:r>
            <a:r>
              <a:rPr lang="en-US" altLang="zh-CN" sz="2400" i="1" baseline="30000"/>
              <a:t>m</a:t>
            </a:r>
            <a:r>
              <a:rPr lang="en-US" altLang="zh-CN" sz="2400"/>
              <a:t>)</a:t>
            </a:r>
            <a:r>
              <a:rPr lang="en-US" altLang="zh-CN" sz="2400" i="1" baseline="30000"/>
              <a:t>n </a:t>
            </a:r>
            <a:r>
              <a:rPr lang="en-US" altLang="zh-CN" sz="2400"/>
              <a:t>= </a:t>
            </a:r>
            <a:r>
              <a:rPr lang="en-US" altLang="zh-CN" sz="2400">
                <a:sym typeface="Symbol" panose="05050102010706020507" pitchFamily="18" charset="2"/>
              </a:rPr>
              <a:t>(</a:t>
            </a:r>
            <a:r>
              <a:rPr lang="en-US" altLang="zh-CN" sz="2400" i="1"/>
              <a:t>a</a:t>
            </a:r>
            <a:r>
              <a:rPr lang="en-US" altLang="zh-CN" sz="2400" i="1" baseline="30000"/>
              <a:t>n</a:t>
            </a:r>
            <a:r>
              <a:rPr lang="en-US" altLang="zh-CN" sz="2400"/>
              <a:t>)</a:t>
            </a:r>
            <a:r>
              <a:rPr lang="en-US" altLang="zh-CN" sz="2400" i="1" baseline="30000"/>
              <a:t>m </a:t>
            </a:r>
            <a:r>
              <a:rPr lang="en-US" altLang="zh-CN" sz="2400"/>
              <a:t>;</a:t>
            </a:r>
            <a:r>
              <a:rPr lang="en-US" altLang="zh-CN" sz="2400" i="1">
                <a:sym typeface="Symbol" panose="05050102010706020507" pitchFamily="18" charset="2"/>
              </a:rPr>
              <a:t> </a:t>
            </a:r>
          </a:p>
          <a:p>
            <a:pPr>
              <a:lnSpc>
                <a:spcPct val="120000"/>
              </a:lnSpc>
            </a:pPr>
            <a:r>
              <a:rPr lang="en-US" altLang="zh-CN" sz="2400" i="1"/>
              <a:t> a</a:t>
            </a:r>
            <a:r>
              <a:rPr lang="en-US" altLang="zh-CN" sz="2400" i="1" baseline="30000"/>
              <a:t>m</a:t>
            </a:r>
            <a:r>
              <a:rPr lang="en-US" altLang="zh-CN" sz="2400" i="1"/>
              <a:t>a</a:t>
            </a:r>
            <a:r>
              <a:rPr lang="en-US" altLang="zh-CN" sz="2400" i="1" baseline="30000"/>
              <a:t>n  </a:t>
            </a:r>
            <a:r>
              <a:rPr lang="en-US" altLang="zh-CN" sz="2400" i="1"/>
              <a:t>=</a:t>
            </a:r>
            <a:r>
              <a:rPr lang="en-US" altLang="zh-CN" sz="2400" i="1" baseline="30000"/>
              <a:t> </a:t>
            </a:r>
            <a:r>
              <a:rPr lang="en-US" altLang="zh-CN" sz="2400" i="1"/>
              <a:t>a</a:t>
            </a:r>
            <a:r>
              <a:rPr lang="en-US" altLang="zh-CN" sz="2400" i="1" baseline="30000"/>
              <a:t>m+n </a:t>
            </a:r>
            <a:r>
              <a:rPr lang="en-US" altLang="zh-CN" sz="2400"/>
              <a:t>;</a:t>
            </a:r>
          </a:p>
          <a:p>
            <a:pPr>
              <a:lnSpc>
                <a:spcPct val="120000"/>
              </a:lnSpc>
            </a:pPr>
            <a:r>
              <a:rPr lang="en-US" altLang="zh-CN" sz="2400"/>
              <a:t> </a:t>
            </a:r>
            <a:r>
              <a:rPr lang="en-US" altLang="zh-CN" sz="2400" i="1"/>
              <a:t>a</a:t>
            </a:r>
            <a:r>
              <a:rPr lang="en-US" altLang="zh-CN" sz="2400"/>
              <a:t>&gt;1 </a:t>
            </a:r>
            <a:r>
              <a:rPr lang="en-US" altLang="zh-CN" sz="2400">
                <a:sym typeface="Symbol" panose="05050102010706020507" pitchFamily="18" charset="2"/>
              </a:rPr>
              <a:t> </a:t>
            </a:r>
            <a:r>
              <a:rPr lang="en-US" altLang="zh-CN" sz="2400" i="1">
                <a:sym typeface="Symbol" panose="05050102010706020507" pitchFamily="18" charset="2"/>
              </a:rPr>
              <a:t>a</a:t>
            </a:r>
            <a:r>
              <a:rPr lang="en-US" altLang="zh-CN" sz="2400" i="1" baseline="30000">
                <a:sym typeface="Symbol" panose="05050102010706020507" pitchFamily="18" charset="2"/>
              </a:rPr>
              <a:t>n</a:t>
            </a:r>
            <a:r>
              <a:rPr lang="zh-CN" altLang="en-US" sz="2400">
                <a:sym typeface="Symbol" panose="05050102010706020507" pitchFamily="18" charset="2"/>
              </a:rPr>
              <a:t>为</a:t>
            </a:r>
            <a:r>
              <a:rPr lang="zh-CN" altLang="en-US" sz="2400"/>
              <a:t>单调递增函数</a:t>
            </a:r>
            <a:r>
              <a:rPr lang="en-US" altLang="zh-CN" sz="2400"/>
              <a:t>;</a:t>
            </a:r>
          </a:p>
          <a:p>
            <a:pPr>
              <a:lnSpc>
                <a:spcPct val="120000"/>
              </a:lnSpc>
            </a:pPr>
            <a:r>
              <a:rPr lang="en-US" altLang="zh-CN" sz="2400" i="1"/>
              <a:t> a</a:t>
            </a:r>
            <a:r>
              <a:rPr lang="en-US" altLang="zh-CN" sz="2400"/>
              <a:t>&gt;1 </a:t>
            </a:r>
            <a:r>
              <a:rPr lang="en-US" altLang="zh-CN" sz="2400">
                <a:sym typeface="Symbol" panose="05050102010706020507" pitchFamily="18" charset="2"/>
              </a:rPr>
              <a:t>                      </a:t>
            </a:r>
            <a:r>
              <a:rPr lang="en-US" altLang="zh-CN" sz="2400" i="1">
                <a:sym typeface="Symbol" panose="05050102010706020507" pitchFamily="18" charset="2"/>
              </a:rPr>
              <a:t>n</a:t>
            </a:r>
            <a:r>
              <a:rPr lang="en-US" altLang="zh-CN" sz="2400" i="1" baseline="30000">
                <a:sym typeface="Symbol" panose="05050102010706020507" pitchFamily="18" charset="2"/>
              </a:rPr>
              <a:t>b</a:t>
            </a:r>
            <a:r>
              <a:rPr lang="en-US" altLang="zh-CN" sz="2400">
                <a:sym typeface="Symbol" panose="05050102010706020507" pitchFamily="18" charset="2"/>
              </a:rPr>
              <a:t> = </a:t>
            </a:r>
            <a:r>
              <a:rPr lang="en-US" altLang="zh-CN" sz="2400" i="1">
                <a:sym typeface="Symbol" panose="05050102010706020507" pitchFamily="18" charset="2"/>
              </a:rPr>
              <a:t>o</a:t>
            </a:r>
            <a:r>
              <a:rPr lang="en-US" altLang="zh-CN" sz="2400">
                <a:sym typeface="Symbol" panose="05050102010706020507" pitchFamily="18" charset="2"/>
              </a:rPr>
              <a:t>(</a:t>
            </a:r>
            <a:r>
              <a:rPr lang="en-US" altLang="zh-CN" sz="2400" i="1">
                <a:sym typeface="Symbol" panose="05050102010706020507" pitchFamily="18" charset="2"/>
              </a:rPr>
              <a:t>a</a:t>
            </a:r>
            <a:r>
              <a:rPr lang="en-US" altLang="zh-CN" sz="2400" i="1" baseline="30000">
                <a:sym typeface="Symbol" panose="05050102010706020507" pitchFamily="18" charset="2"/>
              </a:rPr>
              <a:t>n</a:t>
            </a:r>
            <a:r>
              <a:rPr lang="en-US" altLang="zh-CN" sz="2400">
                <a:sym typeface="Symbol" panose="05050102010706020507" pitchFamily="18" charset="2"/>
              </a:rPr>
              <a:t>)</a:t>
            </a:r>
          </a:p>
        </p:txBody>
      </p:sp>
      <p:sp>
        <p:nvSpPr>
          <p:cNvPr id="12186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0" name="Object 4"/>
          <p:cNvGraphicFramePr>
            <a:graphicFrameLocks noChangeAspect="1"/>
          </p:cNvGraphicFramePr>
          <p:nvPr/>
        </p:nvGraphicFramePr>
        <p:xfrm>
          <a:off x="2916238" y="5084763"/>
          <a:ext cx="1223962" cy="738187"/>
        </p:xfrm>
        <a:graphic>
          <a:graphicData uri="http://schemas.openxmlformats.org/presentationml/2006/ole">
            <mc:AlternateContent xmlns:mc="http://schemas.openxmlformats.org/markup-compatibility/2006">
              <mc:Choice xmlns:v="urn:schemas-microsoft-com:vml" Requires="v">
                <p:oleObj spid="_x0000_s17458" name="公式" r:id="rId3" imgW="698500" imgH="419100" progId="">
                  <p:embed/>
                </p:oleObj>
              </mc:Choice>
              <mc:Fallback>
                <p:oleObj name="公式" r:id="rId3" imgW="698500" imgH="4191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084763"/>
                        <a:ext cx="1223962"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423242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1257300" y="765175"/>
            <a:ext cx="7772400" cy="5330825"/>
          </a:xfrm>
        </p:spPr>
        <p:txBody>
          <a:bodyPr/>
          <a:lstStyle/>
          <a:p>
            <a:endParaRPr lang="en-US" altLang="zh-CN" sz="2000" dirty="0"/>
          </a:p>
          <a:p>
            <a:endParaRPr lang="en-US" altLang="zh-CN" sz="2000" dirty="0"/>
          </a:p>
          <a:p>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a:t>
            </a:r>
            <a:r>
              <a:rPr lang="en-US" altLang="zh-CN" sz="2000" dirty="0">
                <a:sym typeface="Symbol" panose="05050102010706020507" pitchFamily="18" charset="2"/>
              </a:rPr>
              <a:t>;</a:t>
            </a:r>
            <a:endParaRPr lang="en-US" altLang="zh-CN" sz="2000" dirty="0"/>
          </a:p>
          <a:p>
            <a:pPr>
              <a:lnSpc>
                <a:spcPct val="150000"/>
              </a:lnSpc>
            </a:pPr>
            <a:r>
              <a:rPr lang="en-US" altLang="zh-CN" sz="2000" i="1" dirty="0">
                <a:sym typeface="Symbol" panose="05050102010706020507" pitchFamily="18" charset="2"/>
              </a:rPr>
              <a:t>|x| </a:t>
            </a:r>
            <a:r>
              <a:rPr lang="en-US" altLang="zh-CN" sz="2000" dirty="0">
                <a:sym typeface="Symbol" panose="05050102010706020507" pitchFamily="18" charset="2"/>
              </a:rPr>
              <a:t>1  1+</a:t>
            </a:r>
            <a:r>
              <a:rPr lang="en-US" altLang="zh-CN" sz="2000" i="1" dirty="0">
                <a:sym typeface="Symbol" panose="05050102010706020507" pitchFamily="18" charset="2"/>
              </a:rPr>
              <a:t>x</a:t>
            </a:r>
            <a:r>
              <a:rPr lang="en-US" altLang="zh-CN" sz="2000" dirty="0">
                <a:sym typeface="Symbol" panose="05050102010706020507" pitchFamily="18" charset="2"/>
              </a:rPr>
              <a:t>  </a:t>
            </a:r>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x+x</a:t>
            </a:r>
            <a:r>
              <a:rPr lang="en-US" altLang="zh-CN" sz="2000" baseline="30000" dirty="0">
                <a:sym typeface="Symbol" panose="05050102010706020507" pitchFamily="18" charset="2"/>
              </a:rPr>
              <a:t>2</a:t>
            </a:r>
            <a:r>
              <a:rPr lang="en-US" altLang="zh-CN" sz="2000" dirty="0">
                <a:sym typeface="Symbol" panose="05050102010706020507" pitchFamily="18" charset="2"/>
              </a:rPr>
              <a:t> ;</a:t>
            </a:r>
          </a:p>
          <a:p>
            <a:pPr>
              <a:lnSpc>
                <a:spcPct val="150000"/>
              </a:lnSpc>
            </a:pPr>
            <a:r>
              <a:rPr lang="en-US" altLang="zh-CN" sz="2000" dirty="0">
                <a:sym typeface="Symbol" panose="05050102010706020507" pitchFamily="18" charset="2"/>
              </a:rPr>
              <a:t> </a:t>
            </a:r>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 </a:t>
            </a:r>
            <a:r>
              <a:rPr lang="en-US" altLang="zh-CN" sz="2000" dirty="0">
                <a:sym typeface="Symbol" panose="05050102010706020507" pitchFamily="18" charset="2"/>
              </a:rPr>
              <a:t></a:t>
            </a:r>
            <a:r>
              <a:rPr lang="en-US" altLang="zh-CN" sz="2000" dirty="0" smtClean="0">
                <a:sym typeface="Symbol" panose="05050102010706020507" pitchFamily="18" charset="2"/>
              </a:rPr>
              <a:t>(</a:t>
            </a:r>
            <a:r>
              <a:rPr lang="en-US" altLang="zh-CN" sz="2000" i="1" dirty="0">
                <a:sym typeface="Symbol" panose="05050102010706020507" pitchFamily="18" charset="2"/>
              </a:rPr>
              <a:t>x</a:t>
            </a:r>
            <a:r>
              <a:rPr lang="en-US" altLang="zh-CN" sz="2000" baseline="30000" dirty="0">
                <a:sym typeface="Symbol" panose="05050102010706020507" pitchFamily="18" charset="2"/>
              </a:rPr>
              <a:t>2</a:t>
            </a:r>
            <a:r>
              <a:rPr lang="en-US" altLang="zh-CN" sz="2000" dirty="0">
                <a:sym typeface="Symbol" panose="05050102010706020507" pitchFamily="18" charset="2"/>
              </a:rPr>
              <a:t>),  as </a:t>
            </a:r>
            <a:r>
              <a:rPr lang="en-US" altLang="zh-CN" sz="2000" i="1" dirty="0"/>
              <a:t>x</a:t>
            </a:r>
            <a:r>
              <a:rPr lang="en-US" altLang="zh-CN" sz="2000" dirty="0">
                <a:sym typeface="Symbol" panose="05050102010706020507" pitchFamily="18" charset="2"/>
              </a:rPr>
              <a:t>0;</a:t>
            </a:r>
          </a:p>
          <a:p>
            <a:endParaRPr lang="en-US" altLang="zh-CN" sz="2000" dirty="0">
              <a:sym typeface="Symbol" panose="05050102010706020507" pitchFamily="18" charset="2"/>
            </a:endParaRPr>
          </a:p>
        </p:txBody>
      </p:sp>
      <p:sp>
        <p:nvSpPr>
          <p:cNvPr id="1228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4" name="Object 4"/>
          <p:cNvGraphicFramePr>
            <a:graphicFrameLocks noChangeAspect="1"/>
          </p:cNvGraphicFramePr>
          <p:nvPr/>
        </p:nvGraphicFramePr>
        <p:xfrm>
          <a:off x="1692275" y="692150"/>
          <a:ext cx="4032250" cy="884238"/>
        </p:xfrm>
        <a:graphic>
          <a:graphicData uri="http://schemas.openxmlformats.org/presentationml/2006/ole">
            <mc:AlternateContent xmlns:mc="http://schemas.openxmlformats.org/markup-compatibility/2006">
              <mc:Choice xmlns:v="urn:schemas-microsoft-com:vml" Requires="v">
                <p:oleObj spid="_x0000_s18528" name="公式" r:id="rId3" imgW="2044700" imgH="444500" progId="">
                  <p:embed/>
                </p:oleObj>
              </mc:Choice>
              <mc:Fallback>
                <p:oleObj name="公式" r:id="rId3" imgW="2044700" imgH="4445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692150"/>
                        <a:ext cx="403225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6" name="Object 6"/>
          <p:cNvGraphicFramePr>
            <a:graphicFrameLocks noChangeAspect="1"/>
          </p:cNvGraphicFramePr>
          <p:nvPr/>
        </p:nvGraphicFramePr>
        <p:xfrm>
          <a:off x="1835150" y="3049588"/>
          <a:ext cx="1728788" cy="757237"/>
        </p:xfrm>
        <a:graphic>
          <a:graphicData uri="http://schemas.openxmlformats.org/presentationml/2006/ole">
            <mc:AlternateContent xmlns:mc="http://schemas.openxmlformats.org/markup-compatibility/2006">
              <mc:Choice xmlns:v="urn:schemas-microsoft-com:vml" Requires="v">
                <p:oleObj spid="_x0000_s18529" name="公式" r:id="rId5" imgW="1066800" imgH="469900" progId="">
                  <p:embed/>
                </p:oleObj>
              </mc:Choice>
              <mc:Fallback>
                <p:oleObj name="公式" r:id="rId5" imgW="1066800" imgH="4699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049588"/>
                        <a:ext cx="1728788"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94812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257300" y="549275"/>
            <a:ext cx="7772400" cy="5546725"/>
          </a:xfrm>
        </p:spPr>
        <p:txBody>
          <a:bodyPr/>
          <a:lstStyle/>
          <a:p>
            <a:pPr>
              <a:lnSpc>
                <a:spcPct val="12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5</a:t>
            </a:r>
            <a:r>
              <a:rPr lang="zh-CN" altLang="en-US" sz="2400" b="1" dirty="0">
                <a:solidFill>
                  <a:srgbClr val="3907F1"/>
                </a:solidFill>
                <a:sym typeface="Symbol" panose="05050102010706020507" pitchFamily="18" charset="2"/>
              </a:rPr>
              <a:t>）对数函数</a:t>
            </a:r>
          </a:p>
          <a:p>
            <a:pPr>
              <a:lnSpc>
                <a:spcPct val="150000"/>
              </a:lnSpc>
            </a:pPr>
            <a:r>
              <a:rPr lang="zh-CN" altLang="en-US" sz="2400" dirty="0">
                <a:sym typeface="Symbol" panose="05050102010706020507" pitchFamily="18" charset="2"/>
              </a:rPr>
              <a:t> </a:t>
            </a:r>
            <a:r>
              <a:rPr lang="en-US" altLang="zh-CN" sz="2400" dirty="0">
                <a:sym typeface="Symbol" panose="05050102010706020507" pitchFamily="18" charset="2"/>
              </a:rPr>
              <a:t>log </a:t>
            </a:r>
            <a:r>
              <a:rPr lang="en-US" altLang="zh-CN" sz="2400" i="1" dirty="0">
                <a:sym typeface="Symbol" panose="05050102010706020507" pitchFamily="18" charset="2"/>
              </a:rPr>
              <a:t>n </a:t>
            </a:r>
            <a:r>
              <a:rPr lang="en-US" altLang="zh-CN" sz="2400" dirty="0">
                <a:sym typeface="Symbol" panose="05050102010706020507" pitchFamily="18" charset="2"/>
              </a:rPr>
              <a:t>= log</a:t>
            </a:r>
            <a:r>
              <a:rPr lang="en-US" altLang="zh-CN" sz="2400" baseline="-25000" dirty="0">
                <a:sym typeface="Symbol" panose="05050102010706020507" pitchFamily="18" charset="2"/>
              </a:rPr>
              <a:t>2</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i="1" dirty="0"/>
              <a:t> </a:t>
            </a:r>
            <a:r>
              <a:rPr lang="en-US" altLang="zh-CN" sz="2400" dirty="0" err="1">
                <a:sym typeface="Symbol" panose="05050102010706020507" pitchFamily="18" charset="2"/>
              </a:rPr>
              <a:t>lg</a:t>
            </a:r>
            <a:r>
              <a:rPr lang="en-US" altLang="zh-CN" sz="2400" dirty="0">
                <a:sym typeface="Symbol" panose="05050102010706020507" pitchFamily="18" charset="2"/>
              </a:rPr>
              <a:t> </a:t>
            </a:r>
            <a:r>
              <a:rPr lang="en-US" altLang="zh-CN" sz="2400" i="1" dirty="0">
                <a:sym typeface="Symbol" panose="05050102010706020507" pitchFamily="18" charset="2"/>
              </a:rPr>
              <a:t>n </a:t>
            </a:r>
            <a:r>
              <a:rPr lang="en-US" altLang="zh-CN" sz="2400" dirty="0">
                <a:sym typeface="Symbol" panose="05050102010706020507" pitchFamily="18" charset="2"/>
              </a:rPr>
              <a:t>= log</a:t>
            </a:r>
            <a:r>
              <a:rPr lang="en-US" altLang="zh-CN" sz="2400" baseline="-25000" dirty="0">
                <a:sym typeface="Symbol" panose="05050102010706020507" pitchFamily="18" charset="2"/>
              </a:rPr>
              <a:t>10</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a:t>
            </a:r>
            <a:r>
              <a:rPr lang="en-US" altLang="zh-CN" sz="2400" dirty="0">
                <a:sym typeface="Symbol" panose="05050102010706020507" pitchFamily="18" charset="2"/>
              </a:rPr>
              <a:t>ln </a:t>
            </a:r>
            <a:r>
              <a:rPr lang="en-US" altLang="zh-CN" sz="2400" i="1" dirty="0">
                <a:sym typeface="Symbol" panose="05050102010706020507" pitchFamily="18" charset="2"/>
              </a:rPr>
              <a:t>n </a:t>
            </a:r>
            <a:r>
              <a:rPr lang="en-US" altLang="zh-CN" sz="2400" dirty="0">
                <a:sym typeface="Symbol" panose="05050102010706020507" pitchFamily="18" charset="2"/>
              </a:rPr>
              <a:t>= </a:t>
            </a:r>
            <a:r>
              <a:rPr lang="en-US" altLang="zh-CN" sz="2400" dirty="0" err="1">
                <a:sym typeface="Symbol" panose="05050102010706020507" pitchFamily="18" charset="2"/>
              </a:rPr>
              <a:t>log</a:t>
            </a:r>
            <a:r>
              <a:rPr lang="en-US" altLang="zh-CN" sz="2400" i="1" baseline="-25000" dirty="0" err="1">
                <a:sym typeface="Symbol" panose="05050102010706020507" pitchFamily="18" charset="2"/>
              </a:rPr>
              <a:t>e</a:t>
            </a:r>
            <a:r>
              <a:rPr lang="en-US" altLang="zh-CN" sz="2400" i="1" dirty="0" err="1">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a:t>
            </a:r>
            <a:r>
              <a:rPr lang="en-US" altLang="zh-CN" sz="2400" dirty="0" err="1">
                <a:sym typeface="Symbol" panose="05050102010706020507" pitchFamily="18" charset="2"/>
              </a:rPr>
              <a:t>log</a:t>
            </a:r>
            <a:r>
              <a:rPr lang="en-US" altLang="zh-CN" sz="2400" i="1" baseline="30000" dirty="0" err="1">
                <a:sym typeface="Symbol" panose="05050102010706020507" pitchFamily="18" charset="2"/>
              </a:rPr>
              <a:t>k</a:t>
            </a:r>
            <a:r>
              <a:rPr lang="en-US" altLang="zh-CN" sz="2400" i="1" dirty="0" err="1">
                <a:sym typeface="Symbol" panose="05050102010706020507" pitchFamily="18" charset="2"/>
              </a:rPr>
              <a:t>n</a:t>
            </a:r>
            <a:r>
              <a:rPr lang="en-US" altLang="zh-CN" sz="2400" i="1" dirty="0">
                <a:sym typeface="Symbol" panose="05050102010706020507" pitchFamily="18" charset="2"/>
              </a:rPr>
              <a:t> </a:t>
            </a:r>
            <a:r>
              <a:rPr lang="en-US" altLang="zh-CN" sz="2400" dirty="0">
                <a:sym typeface="Symbol" panose="05050102010706020507" pitchFamily="18" charset="2"/>
              </a:rPr>
              <a:t>= (log </a:t>
            </a:r>
            <a:r>
              <a:rPr lang="en-US" altLang="zh-CN" sz="2400" i="1" dirty="0" smtClean="0">
                <a:sym typeface="Symbol" panose="05050102010706020507" pitchFamily="18" charset="2"/>
              </a:rPr>
              <a:t>n</a:t>
            </a:r>
            <a:r>
              <a:rPr lang="en-US" altLang="zh-CN" sz="2400" dirty="0" smtClean="0">
                <a:sym typeface="Symbol" panose="05050102010706020507" pitchFamily="18" charset="2"/>
              </a:rPr>
              <a:t>)</a:t>
            </a:r>
            <a:r>
              <a:rPr lang="en-US" altLang="zh-CN" sz="2400" i="1" baseline="30000" dirty="0" smtClean="0">
                <a:sym typeface="Symbol" panose="05050102010706020507" pitchFamily="18" charset="2"/>
              </a:rPr>
              <a:t>k</a:t>
            </a:r>
            <a:r>
              <a:rPr lang="en-US" altLang="zh-CN" sz="2400" dirty="0" smtClean="0">
                <a:sym typeface="Symbol" panose="05050102010706020507" pitchFamily="18" charset="2"/>
              </a:rPr>
              <a:t>;</a:t>
            </a:r>
            <a:endParaRPr lang="en-US" altLang="zh-CN" sz="2400" dirty="0">
              <a:sym typeface="Symbol" panose="05050102010706020507" pitchFamily="18" charset="2"/>
            </a:endParaRPr>
          </a:p>
          <a:p>
            <a:pPr>
              <a:lnSpc>
                <a:spcPct val="150000"/>
              </a:lnSpc>
            </a:pPr>
            <a:r>
              <a:rPr lang="en-US" altLang="zh-CN" sz="2400" dirty="0">
                <a:sym typeface="Symbol" panose="05050102010706020507" pitchFamily="18" charset="2"/>
              </a:rPr>
              <a:t> log </a:t>
            </a:r>
            <a:r>
              <a:rPr lang="en-US" altLang="zh-CN" sz="2400" dirty="0" err="1">
                <a:sym typeface="Symbol" panose="05050102010706020507" pitchFamily="18" charset="2"/>
              </a:rPr>
              <a:t>log</a:t>
            </a:r>
            <a:r>
              <a:rPr lang="en-US" altLang="zh-CN" sz="2400" dirty="0">
                <a:sym typeface="Symbol" panose="05050102010706020507" pitchFamily="18" charset="2"/>
              </a:rPr>
              <a:t> </a:t>
            </a:r>
            <a:r>
              <a:rPr lang="en-US" altLang="zh-CN" sz="2400" i="1" dirty="0">
                <a:sym typeface="Symbol" panose="05050102010706020507" pitchFamily="18" charset="2"/>
              </a:rPr>
              <a:t>n </a:t>
            </a:r>
            <a:r>
              <a:rPr lang="en-US" altLang="zh-CN" sz="2400" dirty="0">
                <a:sym typeface="Symbol" panose="05050102010706020507" pitchFamily="18" charset="2"/>
              </a:rPr>
              <a:t>= log(log </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for a&gt;0,b&gt;0,c&gt;0</a:t>
            </a:r>
          </a:p>
        </p:txBody>
      </p:sp>
      <p:sp>
        <p:nvSpPr>
          <p:cNvPr id="1239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908" name="Object 4"/>
          <p:cNvGraphicFramePr>
            <a:graphicFrameLocks noChangeAspect="1"/>
          </p:cNvGraphicFramePr>
          <p:nvPr/>
        </p:nvGraphicFramePr>
        <p:xfrm>
          <a:off x="1763713" y="4941888"/>
          <a:ext cx="1727200" cy="574675"/>
        </p:xfrm>
        <a:graphic>
          <a:graphicData uri="http://schemas.openxmlformats.org/presentationml/2006/ole">
            <mc:AlternateContent xmlns:mc="http://schemas.openxmlformats.org/markup-compatibility/2006">
              <mc:Choice xmlns:v="urn:schemas-microsoft-com:vml" Requires="v">
                <p:oleObj spid="_x0000_s19506" name="公式" r:id="rId3" imgW="596641" imgH="203112" progId="">
                  <p:embed/>
                </p:oleObj>
              </mc:Choice>
              <mc:Fallback>
                <p:oleObj name="公式" r:id="rId3" imgW="596641" imgH="203112"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41888"/>
                        <a:ext cx="17272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045093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2" name="Object 4"/>
          <p:cNvGraphicFramePr>
            <a:graphicFrameLocks noChangeAspect="1"/>
          </p:cNvGraphicFramePr>
          <p:nvPr/>
        </p:nvGraphicFramePr>
        <p:xfrm>
          <a:off x="1908175" y="836613"/>
          <a:ext cx="3384550" cy="481012"/>
        </p:xfrm>
        <a:graphic>
          <a:graphicData uri="http://schemas.openxmlformats.org/presentationml/2006/ole">
            <mc:AlternateContent xmlns:mc="http://schemas.openxmlformats.org/markup-compatibility/2006">
              <mc:Choice xmlns:v="urn:schemas-microsoft-com:vml" Requires="v">
                <p:oleObj spid="_x0000_s20760" name="公式" r:id="rId3" imgW="1612900" imgH="228600" progId="">
                  <p:embed/>
                </p:oleObj>
              </mc:Choice>
              <mc:Fallback>
                <p:oleObj name="公式" r:id="rId3" imgW="1612900" imgH="22860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836613"/>
                        <a:ext cx="338455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4" name="Object 6"/>
          <p:cNvGraphicFramePr>
            <a:graphicFrameLocks noChangeAspect="1"/>
          </p:cNvGraphicFramePr>
          <p:nvPr/>
        </p:nvGraphicFramePr>
        <p:xfrm>
          <a:off x="1979613" y="1557338"/>
          <a:ext cx="2376487" cy="498475"/>
        </p:xfrm>
        <a:graphic>
          <a:graphicData uri="http://schemas.openxmlformats.org/presentationml/2006/ole">
            <mc:AlternateContent xmlns:mc="http://schemas.openxmlformats.org/markup-compatibility/2006">
              <mc:Choice xmlns:v="urn:schemas-microsoft-com:vml" Requires="v">
                <p:oleObj spid="_x0000_s20761" name="公式" r:id="rId5" imgW="1129810" imgH="241195" progId="">
                  <p:embed/>
                </p:oleObj>
              </mc:Choice>
              <mc:Fallback>
                <p:oleObj name="公式" r:id="rId5" imgW="1129810" imgH="241195"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557338"/>
                        <a:ext cx="237648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7" name="Rectangle 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6" name="Object 8"/>
          <p:cNvGraphicFramePr>
            <a:graphicFrameLocks noChangeAspect="1"/>
          </p:cNvGraphicFramePr>
          <p:nvPr/>
        </p:nvGraphicFramePr>
        <p:xfrm>
          <a:off x="1979613" y="2276475"/>
          <a:ext cx="2089150" cy="954088"/>
        </p:xfrm>
        <a:graphic>
          <a:graphicData uri="http://schemas.openxmlformats.org/presentationml/2006/ole">
            <mc:AlternateContent xmlns:mc="http://schemas.openxmlformats.org/markup-compatibility/2006">
              <mc:Choice xmlns:v="urn:schemas-microsoft-com:vml" Requires="v">
                <p:oleObj spid="_x0000_s20762" name="公式" r:id="rId7" imgW="977476" imgH="444307" progId="">
                  <p:embed/>
                </p:oleObj>
              </mc:Choice>
              <mc:Fallback>
                <p:oleObj name="公式" r:id="rId7" imgW="977476" imgH="444307" progId="">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276475"/>
                        <a:ext cx="208915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9"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8" name="Object 10"/>
          <p:cNvGraphicFramePr>
            <a:graphicFrameLocks noChangeAspect="1"/>
          </p:cNvGraphicFramePr>
          <p:nvPr/>
        </p:nvGraphicFramePr>
        <p:xfrm>
          <a:off x="2051050" y="3429000"/>
          <a:ext cx="2808288" cy="498475"/>
        </p:xfrm>
        <a:graphic>
          <a:graphicData uri="http://schemas.openxmlformats.org/presentationml/2006/ole">
            <mc:AlternateContent xmlns:mc="http://schemas.openxmlformats.org/markup-compatibility/2006">
              <mc:Choice xmlns:v="urn:schemas-microsoft-com:vml" Requires="v">
                <p:oleObj spid="_x0000_s20763" name="公式" r:id="rId9" imgW="1282700" imgH="228600" progId="">
                  <p:embed/>
                </p:oleObj>
              </mc:Choice>
              <mc:Fallback>
                <p:oleObj name="公式" r:id="rId9" imgW="1282700" imgH="228600" progId="">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429000"/>
                        <a:ext cx="2808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1"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40" name="Object 12"/>
          <p:cNvGraphicFramePr>
            <a:graphicFrameLocks noChangeAspect="1"/>
          </p:cNvGraphicFramePr>
          <p:nvPr/>
        </p:nvGraphicFramePr>
        <p:xfrm>
          <a:off x="2051050" y="4221163"/>
          <a:ext cx="2016125" cy="881062"/>
        </p:xfrm>
        <a:graphic>
          <a:graphicData uri="http://schemas.openxmlformats.org/presentationml/2006/ole">
            <mc:AlternateContent xmlns:mc="http://schemas.openxmlformats.org/markup-compatibility/2006">
              <mc:Choice xmlns:v="urn:schemas-microsoft-com:vml" Requires="v">
                <p:oleObj spid="_x0000_s20764" name="公式" r:id="rId11" imgW="977900" imgH="431800" progId="">
                  <p:embed/>
                </p:oleObj>
              </mc:Choice>
              <mc:Fallback>
                <p:oleObj name="公式" r:id="rId11" imgW="977900" imgH="43180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4221163"/>
                        <a:ext cx="2016125"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3" name="Rectangle 1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42" name="Object 14"/>
          <p:cNvGraphicFramePr>
            <a:graphicFrameLocks noChangeAspect="1"/>
          </p:cNvGraphicFramePr>
          <p:nvPr/>
        </p:nvGraphicFramePr>
        <p:xfrm>
          <a:off x="2124075" y="5300663"/>
          <a:ext cx="2663825" cy="635000"/>
        </p:xfrm>
        <a:graphic>
          <a:graphicData uri="http://schemas.openxmlformats.org/presentationml/2006/ole">
            <mc:AlternateContent xmlns:mc="http://schemas.openxmlformats.org/markup-compatibility/2006">
              <mc:Choice xmlns:v="urn:schemas-microsoft-com:vml" Requires="v">
                <p:oleObj spid="_x0000_s20765" name="公式" r:id="rId13" imgW="837836" imgH="203112" progId="">
                  <p:embed/>
                </p:oleObj>
              </mc:Choice>
              <mc:Fallback>
                <p:oleObj name="公式" r:id="rId13" imgW="837836" imgH="203112" progId="">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5300663"/>
                        <a:ext cx="26638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38301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1371600" y="549275"/>
            <a:ext cx="7772400" cy="4114800"/>
          </a:xfrm>
        </p:spPr>
        <p:txBody>
          <a:bodyPr/>
          <a:lstStyle/>
          <a:p>
            <a:r>
              <a:rPr lang="en-US" altLang="zh-CN" sz="2000" i="1">
                <a:sym typeface="Symbol" panose="05050102010706020507" pitchFamily="18" charset="2"/>
              </a:rPr>
              <a:t>|x| </a:t>
            </a:r>
            <a:r>
              <a:rPr lang="en-US" altLang="zh-CN" sz="2000">
                <a:sym typeface="Symbol" panose="05050102010706020507" pitchFamily="18" charset="2"/>
              </a:rPr>
              <a:t>1 </a:t>
            </a:r>
          </a:p>
          <a:p>
            <a:endParaRPr lang="en-US" altLang="zh-CN" sz="2000">
              <a:sym typeface="Symbol" panose="05050102010706020507" pitchFamily="18" charset="2"/>
            </a:endParaRPr>
          </a:p>
          <a:p>
            <a:r>
              <a:rPr lang="en-US" altLang="zh-CN" sz="2000">
                <a:sym typeface="Symbol" panose="05050102010706020507" pitchFamily="18" charset="2"/>
              </a:rPr>
              <a:t>for </a:t>
            </a:r>
            <a:r>
              <a:rPr lang="en-US" altLang="zh-CN" sz="2000" i="1">
                <a:sym typeface="Symbol" panose="05050102010706020507" pitchFamily="18" charset="2"/>
              </a:rPr>
              <a:t>x </a:t>
            </a:r>
            <a:r>
              <a:rPr lang="en-US" altLang="zh-CN" sz="2000">
                <a:sym typeface="Symbol" panose="05050102010706020507" pitchFamily="18" charset="2"/>
              </a:rPr>
              <a:t>&gt; -1,</a:t>
            </a:r>
          </a:p>
          <a:p>
            <a:endParaRPr lang="en-US" altLang="zh-CN" sz="2000">
              <a:sym typeface="Symbol" panose="05050102010706020507" pitchFamily="18" charset="2"/>
            </a:endParaRPr>
          </a:p>
          <a:p>
            <a:r>
              <a:rPr lang="en-US" altLang="zh-CN" sz="2000">
                <a:sym typeface="Symbol" panose="05050102010706020507" pitchFamily="18" charset="2"/>
              </a:rPr>
              <a:t>for any </a:t>
            </a:r>
            <a:r>
              <a:rPr lang="en-US" altLang="zh-CN" sz="2000" i="1">
                <a:sym typeface="Symbol" panose="05050102010706020507" pitchFamily="18" charset="2"/>
              </a:rPr>
              <a:t>a </a:t>
            </a:r>
            <a:r>
              <a:rPr lang="en-US" altLang="zh-CN" sz="2000">
                <a:sym typeface="Symbol" panose="05050102010706020507" pitchFamily="18" charset="2"/>
              </a:rPr>
              <a:t>&gt; 0,                                                ,   log</a:t>
            </a:r>
            <a:r>
              <a:rPr lang="en-US" altLang="zh-CN" sz="2000" i="1" baseline="30000">
                <a:sym typeface="Symbol" panose="05050102010706020507" pitchFamily="18" charset="2"/>
              </a:rPr>
              <a:t>b</a:t>
            </a:r>
            <a:r>
              <a:rPr lang="en-US" altLang="zh-CN" sz="2000" i="1">
                <a:sym typeface="Symbol" panose="05050102010706020507" pitchFamily="18" charset="2"/>
              </a:rPr>
              <a:t>n </a:t>
            </a:r>
            <a:r>
              <a:rPr lang="en-US" altLang="zh-CN" sz="2000">
                <a:sym typeface="Symbol" panose="05050102010706020507" pitchFamily="18" charset="2"/>
              </a:rPr>
              <a:t>= </a:t>
            </a:r>
            <a:r>
              <a:rPr lang="en-US" altLang="zh-CN" sz="2000" i="1">
                <a:sym typeface="Symbol" panose="05050102010706020507" pitchFamily="18" charset="2"/>
              </a:rPr>
              <a:t>o</a:t>
            </a:r>
            <a:r>
              <a:rPr lang="en-US" altLang="zh-CN" sz="2000">
                <a:sym typeface="Symbol" panose="05050102010706020507" pitchFamily="18" charset="2"/>
              </a:rPr>
              <a:t>(</a:t>
            </a:r>
            <a:r>
              <a:rPr lang="en-US" altLang="zh-CN" sz="2000" i="1">
                <a:sym typeface="Symbol" panose="05050102010706020507" pitchFamily="18" charset="2"/>
              </a:rPr>
              <a:t>n</a:t>
            </a:r>
            <a:r>
              <a:rPr lang="en-US" altLang="zh-CN" sz="2000" i="1" baseline="30000">
                <a:sym typeface="Symbol" panose="05050102010706020507" pitchFamily="18" charset="2"/>
              </a:rPr>
              <a:t>a</a:t>
            </a:r>
            <a:r>
              <a:rPr lang="en-US" altLang="zh-CN" sz="2000">
                <a:sym typeface="Symbol" panose="05050102010706020507" pitchFamily="18" charset="2"/>
              </a:rPr>
              <a:t>)</a:t>
            </a:r>
          </a:p>
        </p:txBody>
      </p:sp>
      <p:sp>
        <p:nvSpPr>
          <p:cNvPr id="1259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nvGraphicFramePr>
        <p:xfrm>
          <a:off x="2987675" y="404813"/>
          <a:ext cx="3816350" cy="668337"/>
        </p:xfrm>
        <a:graphic>
          <a:graphicData uri="http://schemas.openxmlformats.org/presentationml/2006/ole">
            <mc:AlternateContent xmlns:mc="http://schemas.openxmlformats.org/markup-compatibility/2006">
              <mc:Choice xmlns:v="urn:schemas-microsoft-com:vml" Requires="v">
                <p:oleObj spid="_x0000_s21646" name="公式" r:id="rId3" imgW="2387600" imgH="419100" progId="">
                  <p:embed/>
                </p:oleObj>
              </mc:Choice>
              <mc:Fallback>
                <p:oleObj name="公式" r:id="rId3" imgW="2387600" imgH="4191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4813"/>
                        <a:ext cx="38163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8" name="Object 6"/>
          <p:cNvGraphicFramePr>
            <a:graphicFrameLocks noChangeAspect="1"/>
          </p:cNvGraphicFramePr>
          <p:nvPr/>
        </p:nvGraphicFramePr>
        <p:xfrm>
          <a:off x="3059113" y="1125538"/>
          <a:ext cx="2020887" cy="642937"/>
        </p:xfrm>
        <a:graphic>
          <a:graphicData uri="http://schemas.openxmlformats.org/presentationml/2006/ole">
            <mc:AlternateContent xmlns:mc="http://schemas.openxmlformats.org/markup-compatibility/2006">
              <mc:Choice xmlns:v="urn:schemas-microsoft-com:vml" Requires="v">
                <p:oleObj spid="_x0000_s21647" name="公式" r:id="rId5" imgW="1231366" imgH="393529" progId="">
                  <p:embed/>
                </p:oleObj>
              </mc:Choice>
              <mc:Fallback>
                <p:oleObj name="公式" r:id="rId5" imgW="1231366" imgH="393529"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1125538"/>
                        <a:ext cx="202088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60" name="Object 8"/>
          <p:cNvGraphicFramePr>
            <a:graphicFrameLocks noChangeAspect="1"/>
          </p:cNvGraphicFramePr>
          <p:nvPr/>
        </p:nvGraphicFramePr>
        <p:xfrm>
          <a:off x="3492500" y="1844675"/>
          <a:ext cx="3024188" cy="771525"/>
        </p:xfrm>
        <a:graphic>
          <a:graphicData uri="http://schemas.openxmlformats.org/presentationml/2006/ole">
            <mc:AlternateContent xmlns:mc="http://schemas.openxmlformats.org/markup-compatibility/2006">
              <mc:Choice xmlns:v="urn:schemas-microsoft-com:vml" Requires="v">
                <p:oleObj spid="_x0000_s21648" name="公式" r:id="rId7" imgW="1790700" imgH="457200" progId="">
                  <p:embed/>
                </p:oleObj>
              </mc:Choice>
              <mc:Fallback>
                <p:oleObj name="公式" r:id="rId7" imgW="1790700" imgH="45720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844675"/>
                        <a:ext cx="302418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871756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1257300" y="620713"/>
            <a:ext cx="7772400" cy="5475287"/>
          </a:xfrm>
        </p:spPr>
        <p:txBody>
          <a:bodyPr/>
          <a:lstStyle/>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6</a:t>
            </a:r>
            <a:r>
              <a:rPr lang="zh-CN" altLang="en-US" sz="2400" b="1">
                <a:solidFill>
                  <a:srgbClr val="3907F1"/>
                </a:solidFill>
                <a:sym typeface="Symbol" panose="05050102010706020507" pitchFamily="18" charset="2"/>
              </a:rPr>
              <a:t>）阶层函数</a:t>
            </a:r>
          </a:p>
          <a:p>
            <a:pPr>
              <a:lnSpc>
                <a:spcPct val="150000"/>
              </a:lnSpc>
            </a:pPr>
            <a:endParaRPr lang="zh-CN" altLang="en-US" sz="2400">
              <a:sym typeface="Symbol" panose="05050102010706020507" pitchFamily="18" charset="2"/>
            </a:endParaRPr>
          </a:p>
          <a:p>
            <a:pPr>
              <a:lnSpc>
                <a:spcPct val="150000"/>
              </a:lnSpc>
            </a:pPr>
            <a:endParaRPr lang="zh-CN" altLang="en-US" sz="2400">
              <a:sym typeface="Symbol" panose="05050102010706020507" pitchFamily="18" charset="2"/>
            </a:endParaRPr>
          </a:p>
          <a:p>
            <a:pPr>
              <a:lnSpc>
                <a:spcPct val="150000"/>
              </a:lnSpc>
            </a:pPr>
            <a:endParaRPr lang="zh-CN" altLang="en-US" sz="2400">
              <a:sym typeface="Symbol" panose="05050102010706020507" pitchFamily="18" charset="2"/>
            </a:endParaRPr>
          </a:p>
          <a:p>
            <a:pPr>
              <a:lnSpc>
                <a:spcPct val="150000"/>
              </a:lnSpc>
            </a:pPr>
            <a:endParaRPr lang="zh-CN" altLang="en-US" sz="2400">
              <a:sym typeface="Symbol" panose="05050102010706020507" pitchFamily="18" charset="2"/>
            </a:endParaRPr>
          </a:p>
          <a:p>
            <a:pPr>
              <a:lnSpc>
                <a:spcPct val="150000"/>
              </a:lnSpc>
            </a:pPr>
            <a:r>
              <a:rPr lang="en-US" altLang="zh-CN" sz="2400">
                <a:sym typeface="Symbol" panose="05050102010706020507" pitchFamily="18" charset="2"/>
              </a:rPr>
              <a:t>Stirling’s approximation</a:t>
            </a:r>
            <a:r>
              <a:rPr lang="en-US" altLang="zh-CN" sz="2400"/>
              <a:t> </a:t>
            </a:r>
            <a:endParaRPr lang="en-US" altLang="zh-CN"/>
          </a:p>
        </p:txBody>
      </p:sp>
      <p:sp>
        <p:nvSpPr>
          <p:cNvPr id="1269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nvGraphicFramePr>
        <p:xfrm>
          <a:off x="3635375" y="1412875"/>
          <a:ext cx="2663825" cy="947738"/>
        </p:xfrm>
        <a:graphic>
          <a:graphicData uri="http://schemas.openxmlformats.org/presentationml/2006/ole">
            <mc:AlternateContent xmlns:mc="http://schemas.openxmlformats.org/markup-compatibility/2006">
              <mc:Choice xmlns:v="urn:schemas-microsoft-com:vml" Requires="v">
                <p:oleObj spid="_x0000_s22670" name="公式" r:id="rId3" imgW="1282700" imgH="457200" progId="">
                  <p:embed/>
                </p:oleObj>
              </mc:Choice>
              <mc:Fallback>
                <p:oleObj name="公式" r:id="rId3" imgW="1282700" imgH="4572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412875"/>
                        <a:ext cx="266382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3"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2" name="Object 6"/>
          <p:cNvGraphicFramePr>
            <a:graphicFrameLocks noChangeAspect="1"/>
          </p:cNvGraphicFramePr>
          <p:nvPr/>
        </p:nvGraphicFramePr>
        <p:xfrm>
          <a:off x="3708400" y="2781300"/>
          <a:ext cx="2038350" cy="417513"/>
        </p:xfrm>
        <a:graphic>
          <a:graphicData uri="http://schemas.openxmlformats.org/presentationml/2006/ole">
            <mc:AlternateContent xmlns:mc="http://schemas.openxmlformats.org/markup-compatibility/2006">
              <mc:Choice xmlns:v="urn:schemas-microsoft-com:vml" Requires="v">
                <p:oleObj spid="_x0000_s22671" name="公式" r:id="rId5" imgW="888614" imgH="177723" progId="">
                  <p:embed/>
                </p:oleObj>
              </mc:Choice>
              <mc:Fallback>
                <p:oleObj name="公式" r:id="rId5" imgW="888614" imgH="177723"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781300"/>
                        <a:ext cx="203835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5" name="Rectangle 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4" name="Object 8"/>
          <p:cNvGraphicFramePr>
            <a:graphicFrameLocks noChangeAspect="1"/>
          </p:cNvGraphicFramePr>
          <p:nvPr/>
        </p:nvGraphicFramePr>
        <p:xfrm>
          <a:off x="3563938" y="4652963"/>
          <a:ext cx="3744912" cy="1090612"/>
        </p:xfrm>
        <a:graphic>
          <a:graphicData uri="http://schemas.openxmlformats.org/presentationml/2006/ole">
            <mc:AlternateContent xmlns:mc="http://schemas.openxmlformats.org/markup-compatibility/2006">
              <mc:Choice xmlns:v="urn:schemas-microsoft-com:vml" Requires="v">
                <p:oleObj spid="_x0000_s22672" name="Equation" r:id="rId7" imgW="1663700" imgH="482600" progId="Equation.DSMT4">
                  <p:embed/>
                </p:oleObj>
              </mc:Choice>
              <mc:Fallback>
                <p:oleObj name="Equation" r:id="rId7" imgW="1663700" imgH="4826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652963"/>
                        <a:ext cx="37449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044874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4" name="Object 4"/>
          <p:cNvGraphicFramePr>
            <a:graphicFrameLocks noChangeAspect="1"/>
          </p:cNvGraphicFramePr>
          <p:nvPr/>
        </p:nvGraphicFramePr>
        <p:xfrm>
          <a:off x="2124075" y="981075"/>
          <a:ext cx="2952750" cy="1166813"/>
        </p:xfrm>
        <a:graphic>
          <a:graphicData uri="http://schemas.openxmlformats.org/presentationml/2006/ole">
            <mc:AlternateContent xmlns:mc="http://schemas.openxmlformats.org/markup-compatibility/2006">
              <mc:Choice xmlns:v="urn:schemas-microsoft-com:vml" Requires="v">
                <p:oleObj spid="_x0000_s23786" name="公式" r:id="rId3" imgW="1180588" imgH="469696" progId="">
                  <p:embed/>
                </p:oleObj>
              </mc:Choice>
              <mc:Fallback>
                <p:oleObj name="公式" r:id="rId3" imgW="1180588" imgH="469696"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2952750" cy="116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7"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6" name="Object 6"/>
          <p:cNvGraphicFramePr>
            <a:graphicFrameLocks noChangeAspect="1"/>
          </p:cNvGraphicFramePr>
          <p:nvPr/>
        </p:nvGraphicFramePr>
        <p:xfrm>
          <a:off x="5651500" y="1125538"/>
          <a:ext cx="2663825" cy="860425"/>
        </p:xfrm>
        <a:graphic>
          <a:graphicData uri="http://schemas.openxmlformats.org/presentationml/2006/ole">
            <mc:AlternateContent xmlns:mc="http://schemas.openxmlformats.org/markup-compatibility/2006">
              <mc:Choice xmlns:v="urn:schemas-microsoft-com:vml" Requires="v">
                <p:oleObj spid="_x0000_s23787" name="公式" r:id="rId5" imgW="1205977" imgH="393529" progId="">
                  <p:embed/>
                </p:oleObj>
              </mc:Choice>
              <mc:Fallback>
                <p:oleObj name="公式" r:id="rId5" imgW="1205977" imgH="393529"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125538"/>
                        <a:ext cx="26638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8" name="Object 8"/>
          <p:cNvGraphicFramePr>
            <a:graphicFrameLocks noChangeAspect="1"/>
          </p:cNvGraphicFramePr>
          <p:nvPr/>
        </p:nvGraphicFramePr>
        <p:xfrm>
          <a:off x="2195513" y="2781300"/>
          <a:ext cx="1584325" cy="568325"/>
        </p:xfrm>
        <a:graphic>
          <a:graphicData uri="http://schemas.openxmlformats.org/presentationml/2006/ole">
            <mc:AlternateContent xmlns:mc="http://schemas.openxmlformats.org/markup-compatibility/2006">
              <mc:Choice xmlns:v="urn:schemas-microsoft-com:vml" Requires="v">
                <p:oleObj spid="_x0000_s23788" name="公式" r:id="rId7" imgW="634725" imgH="228501" progId="">
                  <p:embed/>
                </p:oleObj>
              </mc:Choice>
              <mc:Fallback>
                <p:oleObj name="公式" r:id="rId7" imgW="634725" imgH="228501"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15843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1"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0" name="Object 10"/>
          <p:cNvGraphicFramePr>
            <a:graphicFrameLocks noChangeAspect="1"/>
          </p:cNvGraphicFramePr>
          <p:nvPr/>
        </p:nvGraphicFramePr>
        <p:xfrm>
          <a:off x="2268538" y="3789363"/>
          <a:ext cx="1511300" cy="525462"/>
        </p:xfrm>
        <a:graphic>
          <a:graphicData uri="http://schemas.openxmlformats.org/presentationml/2006/ole">
            <mc:AlternateContent xmlns:mc="http://schemas.openxmlformats.org/markup-compatibility/2006">
              <mc:Choice xmlns:v="urn:schemas-microsoft-com:vml" Requires="v">
                <p:oleObj spid="_x0000_s23789" name="公式" r:id="rId9" imgW="660400" imgH="228600" progId="">
                  <p:embed/>
                </p:oleObj>
              </mc:Choice>
              <mc:Fallback>
                <p:oleObj name="公式" r:id="rId9" imgW="660400" imgH="228600" progId="">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789363"/>
                        <a:ext cx="15113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3"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2" name="Object 12"/>
          <p:cNvGraphicFramePr>
            <a:graphicFrameLocks noChangeAspect="1"/>
          </p:cNvGraphicFramePr>
          <p:nvPr/>
        </p:nvGraphicFramePr>
        <p:xfrm>
          <a:off x="2254250" y="4941888"/>
          <a:ext cx="2763838" cy="452437"/>
        </p:xfrm>
        <a:graphic>
          <a:graphicData uri="http://schemas.openxmlformats.org/presentationml/2006/ole">
            <mc:AlternateContent xmlns:mc="http://schemas.openxmlformats.org/markup-compatibility/2006">
              <mc:Choice xmlns:v="urn:schemas-microsoft-com:vml" Requires="v">
                <p:oleObj spid="_x0000_s23790" name="公式" r:id="rId11" imgW="1218671" imgH="203112" progId="">
                  <p:embed/>
                </p:oleObj>
              </mc:Choice>
              <mc:Fallback>
                <p:oleObj name="公式" r:id="rId11" imgW="1218671" imgH="203112" progId="">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250" y="4941888"/>
                        <a:ext cx="276383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50167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a:spLocks noGrp="1" noChangeArrowheads="1"/>
          </p:cNvSpPr>
          <p:nvPr>
            <p:ph type="title"/>
          </p:nvPr>
        </p:nvSpPr>
        <p:spPr/>
        <p:txBody>
          <a:bodyPr/>
          <a:lstStyle/>
          <a:p>
            <a:r>
              <a:rPr lang="zh-CN" altLang="en-US" sz="3200" b="1">
                <a:solidFill>
                  <a:srgbClr val="0000FF"/>
                </a:solidFill>
              </a:rPr>
              <a:t>用</a:t>
            </a:r>
            <a:r>
              <a:rPr lang="en-US" altLang="zh-CN" sz="3200" b="1">
                <a:solidFill>
                  <a:srgbClr val="0000FF"/>
                </a:solidFill>
              </a:rPr>
              <a:t>c++</a:t>
            </a:r>
            <a:r>
              <a:rPr lang="zh-CN" altLang="en-US" sz="3200" b="1">
                <a:solidFill>
                  <a:srgbClr val="0000FF"/>
                </a:solidFill>
              </a:rPr>
              <a:t>描述算法</a:t>
            </a:r>
          </a:p>
        </p:txBody>
      </p:sp>
      <p:pic>
        <p:nvPicPr>
          <p:cNvPr id="13414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47813" y="1700213"/>
            <a:ext cx="7104062" cy="4708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89117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1257300" y="1125538"/>
            <a:ext cx="7772400" cy="4970462"/>
          </a:xfrm>
        </p:spPr>
        <p:txBody>
          <a:bodyPr/>
          <a:lstStyle/>
          <a:p>
            <a:pPr>
              <a:lnSpc>
                <a:spcPct val="120000"/>
              </a:lnSpc>
            </a:pPr>
            <a:r>
              <a:rPr lang="zh-CN" altLang="en-US" sz="2400" b="1" dirty="0">
                <a:solidFill>
                  <a:srgbClr val="3907F1"/>
                </a:solidFill>
              </a:rPr>
              <a:t>（</a:t>
            </a:r>
            <a:r>
              <a:rPr lang="en-US" altLang="zh-CN" sz="2400" b="1" dirty="0">
                <a:solidFill>
                  <a:srgbClr val="3907F1"/>
                </a:solidFill>
              </a:rPr>
              <a:t>1</a:t>
            </a:r>
            <a:r>
              <a:rPr lang="zh-CN" altLang="en-US" sz="2400" b="1" dirty="0">
                <a:solidFill>
                  <a:srgbClr val="3907F1"/>
                </a:solidFill>
              </a:rPr>
              <a:t>）选择语句：</a:t>
            </a:r>
          </a:p>
          <a:p>
            <a:pPr>
              <a:lnSpc>
                <a:spcPct val="120000"/>
              </a:lnSpc>
            </a:pPr>
            <a:r>
              <a:rPr lang="zh-CN" altLang="en-US" sz="2400" b="1" dirty="0">
                <a:solidFill>
                  <a:srgbClr val="3907F1"/>
                </a:solidFill>
              </a:rPr>
              <a:t>（</a:t>
            </a:r>
            <a:r>
              <a:rPr lang="en-US" altLang="zh-CN" sz="2400" b="1" dirty="0">
                <a:solidFill>
                  <a:srgbClr val="3907F1"/>
                </a:solidFill>
              </a:rPr>
              <a:t>1.1)  if </a:t>
            </a:r>
            <a:r>
              <a:rPr lang="zh-CN" altLang="en-US" sz="2400" b="1" dirty="0">
                <a:solidFill>
                  <a:srgbClr val="3907F1"/>
                </a:solidFill>
              </a:rPr>
              <a:t>语句：</a:t>
            </a:r>
          </a:p>
          <a:p>
            <a:pPr>
              <a:lnSpc>
                <a:spcPct val="120000"/>
              </a:lnSpc>
            </a:pPr>
            <a:endParaRPr lang="zh-CN" altLang="en-US" sz="2400" b="1" dirty="0">
              <a:solidFill>
                <a:srgbClr val="3907F1"/>
              </a:solidFill>
            </a:endParaRPr>
          </a:p>
          <a:p>
            <a:pPr>
              <a:lnSpc>
                <a:spcPct val="120000"/>
              </a:lnSpc>
            </a:pPr>
            <a:endParaRPr lang="zh-CN" altLang="en-US" sz="2400" b="1" dirty="0">
              <a:solidFill>
                <a:srgbClr val="3907F1"/>
              </a:solidFill>
            </a:endParaRPr>
          </a:p>
          <a:p>
            <a:pPr>
              <a:lnSpc>
                <a:spcPct val="120000"/>
              </a:lnSpc>
            </a:pPr>
            <a:r>
              <a:rPr lang="zh-CN" altLang="en-US" sz="2400" b="1" dirty="0">
                <a:solidFill>
                  <a:srgbClr val="3907F1"/>
                </a:solidFill>
              </a:rPr>
              <a:t>（</a:t>
            </a:r>
            <a:r>
              <a:rPr lang="en-US" altLang="zh-CN" sz="2400" b="1" dirty="0">
                <a:solidFill>
                  <a:srgbClr val="3907F1"/>
                </a:solidFill>
              </a:rPr>
              <a:t>1.2)  </a:t>
            </a:r>
            <a:r>
              <a:rPr lang="zh-CN" altLang="en-US" sz="2400" b="1" dirty="0">
                <a:solidFill>
                  <a:srgbClr val="3907F1"/>
                </a:solidFill>
              </a:rPr>
              <a:t>？语句：</a:t>
            </a:r>
          </a:p>
          <a:p>
            <a:pPr>
              <a:lnSpc>
                <a:spcPct val="120000"/>
              </a:lnSpc>
            </a:pPr>
            <a:r>
              <a:rPr lang="zh-CN" altLang="en-US" sz="2400" dirty="0"/>
              <a:t> </a:t>
            </a:r>
          </a:p>
        </p:txBody>
      </p:sp>
      <p:sp>
        <p:nvSpPr>
          <p:cNvPr id="95236" name="AutoShape 4"/>
          <p:cNvSpPr>
            <a:spLocks noChangeArrowheads="1"/>
          </p:cNvSpPr>
          <p:nvPr/>
        </p:nvSpPr>
        <p:spPr bwMode="auto">
          <a:xfrm>
            <a:off x="1943894" y="2204864"/>
            <a:ext cx="3600450" cy="7921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t>if (expression) statement;</a:t>
            </a:r>
          </a:p>
          <a:p>
            <a:r>
              <a:rPr kumimoji="1" lang="en-US" altLang="zh-CN" sz="2400" dirty="0"/>
              <a:t>else statement;</a:t>
            </a:r>
          </a:p>
        </p:txBody>
      </p:sp>
      <p:sp>
        <p:nvSpPr>
          <p:cNvPr id="95237" name="AutoShape 5"/>
          <p:cNvSpPr>
            <a:spLocks noChangeArrowheads="1"/>
          </p:cNvSpPr>
          <p:nvPr/>
        </p:nvSpPr>
        <p:spPr bwMode="auto">
          <a:xfrm>
            <a:off x="1979613" y="4005263"/>
            <a:ext cx="3529012" cy="15113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kumimoji="1" lang="en-US" altLang="zh-CN" sz="2000" dirty="0"/>
              <a:t> </a:t>
            </a:r>
            <a:r>
              <a:rPr kumimoji="1" lang="en-US" altLang="zh-CN" sz="2400" dirty="0"/>
              <a:t>exp1?exp2:exp3</a:t>
            </a:r>
          </a:p>
          <a:p>
            <a:pPr>
              <a:lnSpc>
                <a:spcPct val="120000"/>
              </a:lnSpc>
            </a:pPr>
            <a:r>
              <a:rPr kumimoji="1" lang="en-US" altLang="zh-CN" sz="2400" dirty="0"/>
              <a:t> y= x&gt;9 ? 100:200;  </a:t>
            </a:r>
            <a:r>
              <a:rPr kumimoji="1" lang="zh-CN" altLang="en-US" sz="2400" dirty="0"/>
              <a:t>等价于：</a:t>
            </a:r>
          </a:p>
          <a:p>
            <a:pPr>
              <a:lnSpc>
                <a:spcPct val="120000"/>
              </a:lnSpc>
            </a:pPr>
            <a:r>
              <a:rPr kumimoji="1" lang="zh-CN" altLang="en-US" sz="2400" dirty="0"/>
              <a:t> </a:t>
            </a:r>
            <a:r>
              <a:rPr kumimoji="1" lang="en-US" altLang="zh-CN" sz="2400" dirty="0"/>
              <a:t>if (x&gt;9) y=100;</a:t>
            </a:r>
          </a:p>
          <a:p>
            <a:pPr>
              <a:lnSpc>
                <a:spcPct val="120000"/>
              </a:lnSpc>
            </a:pPr>
            <a:r>
              <a:rPr kumimoji="1" lang="en-US" altLang="zh-CN" sz="2400" dirty="0"/>
              <a:t> else y=200;</a:t>
            </a:r>
          </a:p>
        </p:txBody>
      </p:sp>
    </p:spTree>
    <p:extLst>
      <p:ext uri="{BB962C8B-B14F-4D97-AF65-F5344CB8AC3E}">
        <p14:creationId xmlns:p14="http://schemas.microsoft.com/office/powerpoint/2010/main" val="11751050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7410"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411"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p:cNvSpPr txBox="1">
            <a:spLocks noChangeArrowheads="1"/>
          </p:cNvSpPr>
          <p:nvPr/>
        </p:nvSpPr>
        <p:spPr bwMode="auto">
          <a:xfrm>
            <a:off x="2209800" y="1828800"/>
            <a:ext cx="487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5400" b="1" baseline="0">
                <a:latin typeface="宋体" panose="02010600030101010101" pitchFamily="2" charset="-122"/>
              </a:rPr>
              <a:t>算 法 概 述</a:t>
            </a:r>
          </a:p>
          <a:p>
            <a:pPr algn="dist" eaLnBrk="1" fontAlgn="base" hangingPunct="1">
              <a:lnSpc>
                <a:spcPct val="100000"/>
              </a:lnSpc>
            </a:pPr>
            <a:endParaRPr lang="en-US" altLang="zh-CN" sz="5400" b="1" baseline="0">
              <a:latin typeface="隶书" panose="02010509060101010101" pitchFamily="49" charset="-122"/>
              <a:ea typeface="隶书" panose="02010509060101010101" pitchFamily="49" charset="-122"/>
            </a:endParaRPr>
          </a:p>
        </p:txBody>
      </p:sp>
      <p:sp>
        <p:nvSpPr>
          <p:cNvPr id="17413" name="Text Box 9"/>
          <p:cNvSpPr txBox="1">
            <a:spLocks noChangeArrowheads="1"/>
          </p:cNvSpPr>
          <p:nvPr/>
        </p:nvSpPr>
        <p:spPr bwMode="auto">
          <a:xfrm>
            <a:off x="1676400" y="2743200"/>
            <a:ext cx="6477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en-US" altLang="zh-CN" sz="3600" b="1" baseline="0">
                <a:solidFill>
                  <a:schemeClr val="tx2"/>
                </a:solidFill>
                <a:latin typeface="Century Schoolbook" panose="02040604050505020304" pitchFamily="18" charset="0"/>
                <a:ea typeface="幼圆" panose="02010509060101010101" pitchFamily="49" charset="-122"/>
              </a:rPr>
              <a:t>Algorithm  Introduction</a:t>
            </a:r>
          </a:p>
        </p:txBody>
      </p:sp>
      <p:sp>
        <p:nvSpPr>
          <p:cNvPr id="17414" name="Text Box 10"/>
          <p:cNvSpPr txBox="1">
            <a:spLocks noChangeArrowheads="1"/>
          </p:cNvSpPr>
          <p:nvPr/>
        </p:nvSpPr>
        <p:spPr bwMode="auto">
          <a:xfrm>
            <a:off x="3810000" y="990600"/>
            <a:ext cx="13430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zh-CN" altLang="en-US" sz="3600" b="1" baseline="0">
                <a:latin typeface="幼圆" panose="02010509060101010101" pitchFamily="49" charset="-122"/>
                <a:ea typeface="幼圆" panose="02010509060101010101" pitchFamily="49" charset="-122"/>
              </a:rPr>
              <a:t>第</a:t>
            </a:r>
            <a:r>
              <a:rPr lang="en-US" altLang="zh-CN" sz="3600" b="1" baseline="0">
                <a:latin typeface="幼圆" panose="02010509060101010101" pitchFamily="49" charset="-122"/>
                <a:ea typeface="幼圆" panose="02010509060101010101" pitchFamily="49" charset="-122"/>
              </a:rPr>
              <a:t>1</a:t>
            </a:r>
            <a:r>
              <a:rPr lang="zh-CN" altLang="en-US" sz="3600" b="1" baseline="0">
                <a:latin typeface="幼圆" panose="02010509060101010101" pitchFamily="49" charset="-122"/>
                <a:ea typeface="幼圆" panose="02010509060101010101" pitchFamily="49" charset="-122"/>
              </a:rPr>
              <a:t>章</a:t>
            </a:r>
            <a:endParaRPr lang="zh-CN" altLang="en-US" sz="3600" b="1" baseline="0">
              <a:latin typeface="宋体" panose="02010600030101010101" pitchFamily="2" charset="-122"/>
            </a:endParaRPr>
          </a:p>
        </p:txBody>
      </p:sp>
      <p:sp>
        <p:nvSpPr>
          <p:cNvPr id="17415"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6"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7" name="Text Box 13" descr="羊皮纸"/>
          <p:cNvSpPr txBox="1">
            <a:spLocks noChangeArrowheads="1"/>
          </p:cNvSpPr>
          <p:nvPr/>
        </p:nvSpPr>
        <p:spPr bwMode="auto">
          <a:xfrm>
            <a:off x="1828800" y="3810000"/>
            <a:ext cx="5638800" cy="1600200"/>
          </a:xfrm>
          <a:prstGeom prst="rect">
            <a:avLst/>
          </a:prstGeom>
          <a:blipFill dpi="0" rotWithShape="0">
            <a:blip r:embed="rId5"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10000"/>
              </a:spcBef>
              <a:spcAft>
                <a:spcPct val="10000"/>
              </a:spcAft>
            </a:pPr>
            <a:r>
              <a:rPr lang="zh-CN" altLang="en-US" sz="3200" b="1" baseline="0">
                <a:solidFill>
                  <a:srgbClr val="800000"/>
                </a:solidFill>
              </a:rPr>
              <a:t>介绍算法设计的基本概念</a:t>
            </a:r>
          </a:p>
          <a:p>
            <a:pPr algn="ctr" eaLnBrk="1" fontAlgn="base" hangingPunct="1">
              <a:spcBef>
                <a:spcPct val="10000"/>
              </a:spcBef>
              <a:spcAft>
                <a:spcPct val="10000"/>
              </a:spcAft>
            </a:pPr>
            <a:r>
              <a:rPr lang="zh-CN" altLang="en-US" sz="3200" b="1" baseline="0">
                <a:solidFill>
                  <a:srgbClr val="800000"/>
                </a:solidFill>
              </a:rPr>
              <a:t>及算法分析的方法和准则</a:t>
            </a:r>
            <a:r>
              <a:rPr lang="en-US" altLang="zh-CN" sz="3200" b="1" baseline="0">
                <a:solidFill>
                  <a:srgbClr val="800000"/>
                </a:solidFill>
              </a:rPr>
              <a:t>.</a:t>
            </a:r>
            <a:endParaRPr lang="en-US" altLang="zh-CN" sz="3600" b="1" baseline="0">
              <a:solidFill>
                <a:schemeClr val="bg2"/>
              </a:solidFill>
            </a:endParaRPr>
          </a:p>
        </p:txBody>
      </p:sp>
      <p:sp>
        <p:nvSpPr>
          <p:cNvPr id="17418" name="Rectangle 14"/>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1.3) switch</a:t>
            </a:r>
            <a:r>
              <a:rPr lang="zh-CN" altLang="en-US" sz="2400" b="1">
                <a:solidFill>
                  <a:srgbClr val="3907F1"/>
                </a:solidFill>
              </a:rPr>
              <a:t>语句：</a:t>
            </a:r>
          </a:p>
        </p:txBody>
      </p:sp>
      <p:sp>
        <p:nvSpPr>
          <p:cNvPr id="144387" name="Rectangle 3"/>
          <p:cNvSpPr>
            <a:spLocks noGrp="1" noChangeArrowheads="1"/>
          </p:cNvSpPr>
          <p:nvPr>
            <p:ph type="body" idx="1"/>
          </p:nvPr>
        </p:nvSpPr>
        <p:spPr/>
        <p:txBody>
          <a:bodyPr/>
          <a:lstStyle/>
          <a:p>
            <a:endParaRPr lang="zh-CN" altLang="zh-CN"/>
          </a:p>
        </p:txBody>
      </p:sp>
      <p:sp>
        <p:nvSpPr>
          <p:cNvPr id="144388" name="AutoShape 4"/>
          <p:cNvSpPr>
            <a:spLocks noChangeArrowheads="1"/>
          </p:cNvSpPr>
          <p:nvPr/>
        </p:nvSpPr>
        <p:spPr bwMode="auto">
          <a:xfrm>
            <a:off x="1187450" y="1628775"/>
            <a:ext cx="7343775" cy="468153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t>switch (expression) {</a:t>
            </a:r>
          </a:p>
          <a:p>
            <a:r>
              <a:rPr kumimoji="1" lang="en-US" altLang="zh-CN" sz="2400"/>
              <a:t>     case 1:</a:t>
            </a:r>
          </a:p>
          <a:p>
            <a:r>
              <a:rPr kumimoji="1" lang="en-US" altLang="zh-CN" sz="2400"/>
              <a:t>        statement sequence;</a:t>
            </a:r>
          </a:p>
          <a:p>
            <a:r>
              <a:rPr kumimoji="1" lang="en-US" altLang="zh-CN" sz="2400"/>
              <a:t>        break;</a:t>
            </a:r>
          </a:p>
          <a:p>
            <a:r>
              <a:rPr kumimoji="1" lang="en-US" altLang="zh-CN" sz="2400"/>
              <a:t>     case 2:</a:t>
            </a:r>
          </a:p>
          <a:p>
            <a:r>
              <a:rPr kumimoji="1" lang="en-US" altLang="zh-CN" sz="2400"/>
              <a:t>        statement sequence;</a:t>
            </a:r>
          </a:p>
          <a:p>
            <a:r>
              <a:rPr kumimoji="1" lang="en-US" altLang="zh-CN" sz="2400"/>
              <a:t>        break;</a:t>
            </a:r>
          </a:p>
          <a:p>
            <a:r>
              <a:rPr kumimoji="1" lang="en-US" altLang="zh-CN" sz="2400"/>
              <a:t>      </a:t>
            </a:r>
            <a:r>
              <a:rPr kumimoji="1" lang="en-US" altLang="zh-CN" sz="2400">
                <a:sym typeface="Symbol" panose="05050102010706020507" pitchFamily="18" charset="2"/>
              </a:rPr>
              <a:t></a:t>
            </a:r>
            <a:r>
              <a:rPr kumimoji="1" lang="en-US" altLang="zh-CN" sz="2400"/>
              <a:t> </a:t>
            </a:r>
          </a:p>
          <a:p>
            <a:r>
              <a:rPr kumimoji="1" lang="en-US" altLang="zh-CN" sz="2400"/>
              <a:t>     default:</a:t>
            </a:r>
          </a:p>
          <a:p>
            <a:r>
              <a:rPr kumimoji="1" lang="en-US" altLang="zh-CN" sz="2400"/>
              <a:t>        statement sequence;</a:t>
            </a:r>
          </a:p>
          <a:p>
            <a:r>
              <a:rPr kumimoji="1" lang="en-US" altLang="zh-CN" sz="2400"/>
              <a:t>  }</a:t>
            </a:r>
          </a:p>
        </p:txBody>
      </p:sp>
    </p:spTree>
    <p:extLst>
      <p:ext uri="{BB962C8B-B14F-4D97-AF65-F5344CB8AC3E}">
        <p14:creationId xmlns:p14="http://schemas.microsoft.com/office/powerpoint/2010/main" val="373844182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2</a:t>
            </a:r>
            <a:r>
              <a:rPr lang="zh-CN" altLang="en-US" sz="2400" b="1">
                <a:solidFill>
                  <a:srgbClr val="3907F1"/>
                </a:solidFill>
              </a:rPr>
              <a:t>）迭代语句：</a:t>
            </a:r>
          </a:p>
        </p:txBody>
      </p:sp>
      <p:sp>
        <p:nvSpPr>
          <p:cNvPr id="98307" name="Rectangle 3"/>
          <p:cNvSpPr>
            <a:spLocks noGrp="1" noChangeArrowheads="1"/>
          </p:cNvSpPr>
          <p:nvPr>
            <p:ph type="body" idx="1"/>
          </p:nvPr>
        </p:nvSpPr>
        <p:spPr>
          <a:xfrm>
            <a:off x="1257300" y="1773238"/>
            <a:ext cx="7772400" cy="4322762"/>
          </a:xfrm>
        </p:spPr>
        <p:txBody>
          <a:bodyPr/>
          <a:lstStyle/>
          <a:p>
            <a:pPr>
              <a:lnSpc>
                <a:spcPct val="150000"/>
              </a:lnSpc>
            </a:pPr>
            <a:r>
              <a:rPr lang="zh-CN" altLang="en-US" sz="2000" b="1">
                <a:solidFill>
                  <a:srgbClr val="3907F1"/>
                </a:solidFill>
              </a:rPr>
              <a:t>（</a:t>
            </a:r>
            <a:r>
              <a:rPr lang="en-US" altLang="zh-CN" sz="2000" b="1">
                <a:solidFill>
                  <a:srgbClr val="3907F1"/>
                </a:solidFill>
              </a:rPr>
              <a:t>2.1) for </a:t>
            </a:r>
            <a:r>
              <a:rPr lang="zh-CN" altLang="en-US" sz="2000" b="1">
                <a:solidFill>
                  <a:srgbClr val="3907F1"/>
                </a:solidFill>
              </a:rPr>
              <a:t>循环：</a:t>
            </a:r>
          </a:p>
          <a:p>
            <a:pPr>
              <a:lnSpc>
                <a:spcPct val="150000"/>
              </a:lnSpc>
            </a:pPr>
            <a:r>
              <a:rPr lang="zh-CN" altLang="en-US" sz="2000"/>
              <a:t> </a:t>
            </a:r>
            <a:r>
              <a:rPr lang="en-US" altLang="zh-CN" sz="2000"/>
              <a:t>for (init;condition;inc) statement;</a:t>
            </a:r>
          </a:p>
          <a:p>
            <a:pPr>
              <a:lnSpc>
                <a:spcPct val="150000"/>
              </a:lnSpc>
            </a:pPr>
            <a:r>
              <a:rPr lang="zh-CN" altLang="en-US" sz="2000" b="1">
                <a:solidFill>
                  <a:srgbClr val="3907F1"/>
                </a:solidFill>
              </a:rPr>
              <a:t>（</a:t>
            </a:r>
            <a:r>
              <a:rPr lang="en-US" altLang="zh-CN" sz="2000" b="1">
                <a:solidFill>
                  <a:srgbClr val="3907F1"/>
                </a:solidFill>
              </a:rPr>
              <a:t>2.2) while </a:t>
            </a:r>
            <a:r>
              <a:rPr lang="zh-CN" altLang="en-US" sz="2000" b="1">
                <a:solidFill>
                  <a:srgbClr val="3907F1"/>
                </a:solidFill>
              </a:rPr>
              <a:t>循环：</a:t>
            </a:r>
          </a:p>
          <a:p>
            <a:pPr>
              <a:lnSpc>
                <a:spcPct val="150000"/>
              </a:lnSpc>
            </a:pPr>
            <a:r>
              <a:rPr lang="zh-CN" altLang="en-US" sz="2000"/>
              <a:t> </a:t>
            </a:r>
            <a:r>
              <a:rPr lang="en-US" altLang="zh-CN" sz="2000"/>
              <a:t>while (condition) statement;</a:t>
            </a:r>
          </a:p>
          <a:p>
            <a:pPr>
              <a:lnSpc>
                <a:spcPct val="150000"/>
              </a:lnSpc>
            </a:pPr>
            <a:r>
              <a:rPr lang="zh-CN" altLang="en-US" sz="2000" b="1">
                <a:solidFill>
                  <a:srgbClr val="3907F1"/>
                </a:solidFill>
              </a:rPr>
              <a:t>（</a:t>
            </a:r>
            <a:r>
              <a:rPr lang="en-US" altLang="zh-CN" sz="2000" b="1">
                <a:solidFill>
                  <a:srgbClr val="3907F1"/>
                </a:solidFill>
              </a:rPr>
              <a:t>2.3) do-while </a:t>
            </a:r>
            <a:r>
              <a:rPr lang="zh-CN" altLang="en-US" sz="2000" b="1">
                <a:solidFill>
                  <a:srgbClr val="3907F1"/>
                </a:solidFill>
              </a:rPr>
              <a:t>循环：</a:t>
            </a:r>
            <a:r>
              <a:rPr lang="zh-CN" altLang="en-US" sz="2000"/>
              <a:t> </a:t>
            </a:r>
          </a:p>
          <a:p>
            <a:pPr>
              <a:lnSpc>
                <a:spcPct val="150000"/>
              </a:lnSpc>
            </a:pPr>
            <a:r>
              <a:rPr lang="zh-CN" altLang="en-US" sz="2000"/>
              <a:t> </a:t>
            </a:r>
            <a:r>
              <a:rPr lang="en-US" altLang="zh-CN" sz="2000"/>
              <a:t>do{</a:t>
            </a:r>
          </a:p>
          <a:p>
            <a:pPr>
              <a:lnSpc>
                <a:spcPct val="150000"/>
              </a:lnSpc>
            </a:pPr>
            <a:r>
              <a:rPr lang="en-US" altLang="zh-CN" sz="2000"/>
              <a:t>    statement;</a:t>
            </a:r>
          </a:p>
          <a:p>
            <a:pPr>
              <a:lnSpc>
                <a:spcPct val="150000"/>
              </a:lnSpc>
            </a:pPr>
            <a:r>
              <a:rPr lang="en-US" altLang="zh-CN" sz="2000"/>
              <a:t> } while (condition); </a:t>
            </a:r>
          </a:p>
        </p:txBody>
      </p:sp>
    </p:spTree>
    <p:extLst>
      <p:ext uri="{BB962C8B-B14F-4D97-AF65-F5344CB8AC3E}">
        <p14:creationId xmlns:p14="http://schemas.microsoft.com/office/powerpoint/2010/main" val="54355817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3</a:t>
            </a:r>
            <a:r>
              <a:rPr lang="zh-CN" altLang="en-US" sz="2400" b="1">
                <a:solidFill>
                  <a:srgbClr val="3907F1"/>
                </a:solidFill>
              </a:rPr>
              <a:t>）跳转语句：</a:t>
            </a:r>
          </a:p>
        </p:txBody>
      </p:sp>
      <p:sp>
        <p:nvSpPr>
          <p:cNvPr id="99331" name="Rectangle 3"/>
          <p:cNvSpPr>
            <a:spLocks noGrp="1" noChangeArrowheads="1"/>
          </p:cNvSpPr>
          <p:nvPr>
            <p:ph type="body" idx="1"/>
          </p:nvPr>
        </p:nvSpPr>
        <p:spPr/>
        <p:txBody>
          <a:bodyPr/>
          <a:lstStyle/>
          <a:p>
            <a:pPr>
              <a:lnSpc>
                <a:spcPct val="150000"/>
              </a:lnSpc>
            </a:pPr>
            <a:r>
              <a:rPr lang="zh-CN" altLang="en-US" sz="2000" b="1">
                <a:solidFill>
                  <a:srgbClr val="3907F1"/>
                </a:solidFill>
              </a:rPr>
              <a:t>（</a:t>
            </a:r>
            <a:r>
              <a:rPr lang="en-US" altLang="zh-CN" sz="2000" b="1">
                <a:solidFill>
                  <a:srgbClr val="3907F1"/>
                </a:solidFill>
              </a:rPr>
              <a:t>3.1) return</a:t>
            </a:r>
            <a:r>
              <a:rPr lang="zh-CN" altLang="en-US" sz="2000" b="1">
                <a:solidFill>
                  <a:srgbClr val="3907F1"/>
                </a:solidFill>
              </a:rPr>
              <a:t>语句：</a:t>
            </a:r>
          </a:p>
          <a:p>
            <a:pPr>
              <a:lnSpc>
                <a:spcPct val="150000"/>
              </a:lnSpc>
            </a:pPr>
            <a:r>
              <a:rPr lang="zh-CN" altLang="en-US" sz="2000"/>
              <a:t>  </a:t>
            </a:r>
            <a:r>
              <a:rPr lang="en-US" altLang="zh-CN" sz="2000"/>
              <a:t>return expression;</a:t>
            </a:r>
          </a:p>
          <a:p>
            <a:pPr>
              <a:lnSpc>
                <a:spcPct val="150000"/>
              </a:lnSpc>
            </a:pPr>
            <a:r>
              <a:rPr lang="zh-CN" altLang="en-US" sz="2000" b="1">
                <a:solidFill>
                  <a:srgbClr val="3907F1"/>
                </a:solidFill>
              </a:rPr>
              <a:t>（</a:t>
            </a:r>
            <a:r>
              <a:rPr lang="en-US" altLang="zh-CN" sz="2000" b="1">
                <a:solidFill>
                  <a:srgbClr val="3907F1"/>
                </a:solidFill>
              </a:rPr>
              <a:t>3.2) goto</a:t>
            </a:r>
            <a:r>
              <a:rPr lang="zh-CN" altLang="en-US" sz="2000" b="1">
                <a:solidFill>
                  <a:srgbClr val="3907F1"/>
                </a:solidFill>
              </a:rPr>
              <a:t>语句：</a:t>
            </a:r>
            <a:r>
              <a:rPr lang="zh-CN" altLang="en-US" sz="2000"/>
              <a:t> </a:t>
            </a:r>
          </a:p>
          <a:p>
            <a:pPr>
              <a:lnSpc>
                <a:spcPct val="150000"/>
              </a:lnSpc>
            </a:pPr>
            <a:r>
              <a:rPr lang="zh-CN" altLang="en-US" sz="2000"/>
              <a:t>  </a:t>
            </a:r>
            <a:r>
              <a:rPr lang="en-US" altLang="zh-CN" sz="2000"/>
              <a:t>goto label;</a:t>
            </a:r>
          </a:p>
          <a:p>
            <a:pPr>
              <a:lnSpc>
                <a:spcPct val="150000"/>
              </a:lnSpc>
            </a:pPr>
            <a:r>
              <a:rPr lang="en-US" altLang="zh-CN" sz="2000"/>
              <a:t>  </a:t>
            </a:r>
            <a:r>
              <a:rPr lang="en-US" altLang="zh-CN" sz="2000">
                <a:sym typeface="Symbol" panose="05050102010706020507" pitchFamily="18" charset="2"/>
              </a:rPr>
              <a:t></a:t>
            </a:r>
            <a:r>
              <a:rPr lang="en-US" altLang="zh-CN" sz="2000"/>
              <a:t> </a:t>
            </a:r>
          </a:p>
          <a:p>
            <a:pPr>
              <a:lnSpc>
                <a:spcPct val="150000"/>
              </a:lnSpc>
            </a:pPr>
            <a:r>
              <a:rPr lang="en-US" altLang="zh-CN" sz="2000"/>
              <a:t>  label:</a:t>
            </a:r>
          </a:p>
        </p:txBody>
      </p:sp>
    </p:spTree>
    <p:extLst>
      <p:ext uri="{BB962C8B-B14F-4D97-AF65-F5344CB8AC3E}">
        <p14:creationId xmlns:p14="http://schemas.microsoft.com/office/powerpoint/2010/main" val="78674926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4</a:t>
            </a:r>
            <a:r>
              <a:rPr lang="zh-CN" altLang="en-US" sz="2400" b="1">
                <a:solidFill>
                  <a:srgbClr val="3907F1"/>
                </a:solidFill>
              </a:rPr>
              <a:t>）函数：</a:t>
            </a:r>
          </a:p>
        </p:txBody>
      </p:sp>
      <p:sp>
        <p:nvSpPr>
          <p:cNvPr id="100355" name="Rectangle 3"/>
          <p:cNvSpPr>
            <a:spLocks noGrp="1" noChangeArrowheads="1"/>
          </p:cNvSpPr>
          <p:nvPr>
            <p:ph type="body" idx="1"/>
          </p:nvPr>
        </p:nvSpPr>
        <p:spPr/>
        <p:txBody>
          <a:bodyPr/>
          <a:lstStyle/>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r>
              <a:rPr lang="zh-CN" altLang="en-US" sz="2400" b="1">
                <a:solidFill>
                  <a:srgbClr val="3907F1"/>
                </a:solidFill>
              </a:rPr>
              <a:t>例：</a:t>
            </a:r>
            <a:r>
              <a:rPr lang="zh-CN" altLang="en-US" sz="2400"/>
              <a:t> </a:t>
            </a:r>
          </a:p>
        </p:txBody>
      </p:sp>
      <p:sp>
        <p:nvSpPr>
          <p:cNvPr id="100356" name="AutoShape 4"/>
          <p:cNvSpPr>
            <a:spLocks noChangeArrowheads="1"/>
          </p:cNvSpPr>
          <p:nvPr/>
        </p:nvSpPr>
        <p:spPr bwMode="auto">
          <a:xfrm>
            <a:off x="1835150" y="1628775"/>
            <a:ext cx="4464050" cy="151288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t>return-type function name(para-list)</a:t>
            </a:r>
          </a:p>
          <a:p>
            <a:r>
              <a:rPr kumimoji="1" lang="en-US" altLang="zh-CN" sz="2000"/>
              <a:t>{</a:t>
            </a:r>
          </a:p>
          <a:p>
            <a:r>
              <a:rPr kumimoji="1" lang="en-US" altLang="zh-CN" sz="2000"/>
              <a:t>      body of the function</a:t>
            </a:r>
          </a:p>
          <a:p>
            <a:r>
              <a:rPr kumimoji="1" lang="en-US" altLang="zh-CN" sz="2000"/>
              <a:t> }</a:t>
            </a:r>
          </a:p>
        </p:txBody>
      </p:sp>
      <p:sp>
        <p:nvSpPr>
          <p:cNvPr id="100357" name="AutoShape 5"/>
          <p:cNvSpPr>
            <a:spLocks noChangeArrowheads="1"/>
          </p:cNvSpPr>
          <p:nvPr/>
        </p:nvSpPr>
        <p:spPr bwMode="auto">
          <a:xfrm>
            <a:off x="1908175" y="4221163"/>
            <a:ext cx="2663825" cy="12255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t> int max(int x,int y)</a:t>
            </a:r>
          </a:p>
          <a:p>
            <a:r>
              <a:rPr kumimoji="1" lang="en-US" altLang="zh-CN" sz="2000"/>
              <a:t> {</a:t>
            </a:r>
          </a:p>
          <a:p>
            <a:r>
              <a:rPr kumimoji="1" lang="en-US" altLang="zh-CN" sz="2000"/>
              <a:t>    return x&gt;y?x:y;</a:t>
            </a:r>
          </a:p>
          <a:p>
            <a:r>
              <a:rPr kumimoji="1" lang="en-US" altLang="zh-CN" sz="2000"/>
              <a:t> } </a:t>
            </a:r>
          </a:p>
        </p:txBody>
      </p:sp>
    </p:spTree>
    <p:extLst>
      <p:ext uri="{BB962C8B-B14F-4D97-AF65-F5344CB8AC3E}">
        <p14:creationId xmlns:p14="http://schemas.microsoft.com/office/powerpoint/2010/main" val="394424441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5</a:t>
            </a:r>
            <a:r>
              <a:rPr lang="zh-CN" altLang="en-US" sz="2400" b="1">
                <a:solidFill>
                  <a:srgbClr val="3907F1"/>
                </a:solidFill>
              </a:rPr>
              <a:t>）模板</a:t>
            </a:r>
            <a:r>
              <a:rPr lang="en-US" altLang="zh-CN" sz="2400" b="1">
                <a:solidFill>
                  <a:srgbClr val="3907F1"/>
                </a:solidFill>
              </a:rPr>
              <a:t>template</a:t>
            </a:r>
            <a:r>
              <a:rPr lang="en-US" altLang="zh-CN" sz="2400"/>
              <a:t> </a:t>
            </a:r>
            <a:r>
              <a:rPr lang="zh-CN" altLang="en-US" sz="2400" b="1">
                <a:solidFill>
                  <a:srgbClr val="3907F1"/>
                </a:solidFill>
              </a:rPr>
              <a:t>：</a:t>
            </a:r>
          </a:p>
        </p:txBody>
      </p:sp>
      <p:sp>
        <p:nvSpPr>
          <p:cNvPr id="101380" name="AutoShape 4"/>
          <p:cNvSpPr>
            <a:spLocks noChangeArrowheads="1"/>
          </p:cNvSpPr>
          <p:nvPr/>
        </p:nvSpPr>
        <p:spPr bwMode="auto">
          <a:xfrm>
            <a:off x="2843213" y="1700213"/>
            <a:ext cx="3671887" cy="31686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kumimoji="1" lang="en-US" altLang="zh-CN" sz="2000"/>
              <a:t>template &lt;class Type&gt;</a:t>
            </a:r>
          </a:p>
          <a:p>
            <a:pPr>
              <a:lnSpc>
                <a:spcPct val="120000"/>
              </a:lnSpc>
            </a:pPr>
            <a:r>
              <a:rPr kumimoji="1" lang="en-US" altLang="zh-CN" sz="2000"/>
              <a:t>Type max(Type x,Type y)</a:t>
            </a:r>
          </a:p>
          <a:p>
            <a:pPr>
              <a:lnSpc>
                <a:spcPct val="120000"/>
              </a:lnSpc>
            </a:pPr>
            <a:r>
              <a:rPr kumimoji="1" lang="en-US" altLang="zh-CN" sz="2000"/>
              <a:t>{</a:t>
            </a:r>
          </a:p>
          <a:p>
            <a:pPr>
              <a:lnSpc>
                <a:spcPct val="120000"/>
              </a:lnSpc>
            </a:pPr>
            <a:r>
              <a:rPr kumimoji="1" lang="en-US" altLang="zh-CN" sz="2000"/>
              <a:t>   return x&gt;y?x:y;</a:t>
            </a:r>
          </a:p>
          <a:p>
            <a:pPr>
              <a:lnSpc>
                <a:spcPct val="120000"/>
              </a:lnSpc>
            </a:pPr>
            <a:r>
              <a:rPr kumimoji="1" lang="en-US" altLang="zh-CN" sz="2000"/>
              <a:t>} </a:t>
            </a:r>
          </a:p>
          <a:p>
            <a:pPr>
              <a:lnSpc>
                <a:spcPct val="120000"/>
              </a:lnSpc>
            </a:pPr>
            <a:endParaRPr kumimoji="1" lang="en-US" altLang="zh-CN" sz="2000"/>
          </a:p>
          <a:p>
            <a:pPr>
              <a:lnSpc>
                <a:spcPct val="120000"/>
              </a:lnSpc>
            </a:pPr>
            <a:r>
              <a:rPr kumimoji="1" lang="en-US" altLang="zh-CN" sz="2000"/>
              <a:t>int i=max(1,2)</a:t>
            </a:r>
            <a:r>
              <a:rPr kumimoji="1" lang="zh-CN" altLang="en-US" sz="2000"/>
              <a:t>；</a:t>
            </a:r>
          </a:p>
          <a:p>
            <a:pPr>
              <a:lnSpc>
                <a:spcPct val="120000"/>
              </a:lnSpc>
            </a:pPr>
            <a:r>
              <a:rPr kumimoji="1" lang="en-US" altLang="zh-CN" sz="2000"/>
              <a:t>double x=max(1.0,2.0)</a:t>
            </a:r>
            <a:r>
              <a:rPr kumimoji="1" lang="zh-CN" altLang="en-US" sz="2000"/>
              <a:t>；</a:t>
            </a:r>
          </a:p>
        </p:txBody>
      </p:sp>
    </p:spTree>
    <p:extLst>
      <p:ext uri="{BB962C8B-B14F-4D97-AF65-F5344CB8AC3E}">
        <p14:creationId xmlns:p14="http://schemas.microsoft.com/office/powerpoint/2010/main" val="250510572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2800" b="1">
                <a:solidFill>
                  <a:srgbClr val="3907F1"/>
                </a:solidFill>
              </a:rPr>
              <a:t>（</a:t>
            </a:r>
            <a:r>
              <a:rPr lang="en-US" altLang="zh-CN" sz="2800" b="1">
                <a:solidFill>
                  <a:srgbClr val="3907F1"/>
                </a:solidFill>
              </a:rPr>
              <a:t>6</a:t>
            </a:r>
            <a:r>
              <a:rPr lang="zh-CN" altLang="en-US" sz="2800" b="1">
                <a:solidFill>
                  <a:srgbClr val="3907F1"/>
                </a:solidFill>
              </a:rPr>
              <a:t>）动态存储分配：</a:t>
            </a:r>
          </a:p>
        </p:txBody>
      </p:sp>
      <p:sp>
        <p:nvSpPr>
          <p:cNvPr id="102403" name="Rectangle 3"/>
          <p:cNvSpPr>
            <a:spLocks noGrp="1" noChangeArrowheads="1"/>
          </p:cNvSpPr>
          <p:nvPr>
            <p:ph type="body" idx="1"/>
          </p:nvPr>
        </p:nvSpPr>
        <p:spPr/>
        <p:txBody>
          <a:bodyPr/>
          <a:lstStyle/>
          <a:p>
            <a:pPr>
              <a:lnSpc>
                <a:spcPct val="150000"/>
              </a:lnSpc>
            </a:pPr>
            <a:r>
              <a:rPr lang="zh-CN" altLang="en-US" sz="1800" b="1">
                <a:solidFill>
                  <a:srgbClr val="3907F1"/>
                </a:solidFill>
              </a:rPr>
              <a:t>（</a:t>
            </a:r>
            <a:r>
              <a:rPr lang="en-US" altLang="zh-CN" sz="1800" b="1">
                <a:solidFill>
                  <a:srgbClr val="3907F1"/>
                </a:solidFill>
              </a:rPr>
              <a:t>6.1</a:t>
            </a:r>
            <a:r>
              <a:rPr lang="zh-CN" altLang="en-US" sz="1800" b="1">
                <a:solidFill>
                  <a:srgbClr val="3907F1"/>
                </a:solidFill>
              </a:rPr>
              <a:t>）运算符</a:t>
            </a:r>
            <a:r>
              <a:rPr lang="en-US" altLang="zh-CN" sz="1800" b="1">
                <a:solidFill>
                  <a:srgbClr val="3907F1"/>
                </a:solidFill>
              </a:rPr>
              <a:t>new </a:t>
            </a:r>
            <a:r>
              <a:rPr lang="zh-CN" altLang="en-US" sz="1800" b="1">
                <a:solidFill>
                  <a:srgbClr val="3907F1"/>
                </a:solidFill>
              </a:rPr>
              <a:t>：</a:t>
            </a:r>
          </a:p>
          <a:p>
            <a:pPr>
              <a:lnSpc>
                <a:spcPct val="150000"/>
              </a:lnSpc>
            </a:pPr>
            <a:r>
              <a:rPr lang="zh-CN" altLang="en-US" sz="1800"/>
              <a:t>运算符</a:t>
            </a:r>
            <a:r>
              <a:rPr lang="en-US" altLang="zh-CN" sz="1800"/>
              <a:t>new</a:t>
            </a:r>
            <a:r>
              <a:rPr lang="zh-CN" altLang="en-US" sz="1800"/>
              <a:t>用于动态存储分配。 </a:t>
            </a:r>
          </a:p>
          <a:p>
            <a:pPr>
              <a:lnSpc>
                <a:spcPct val="150000"/>
              </a:lnSpc>
            </a:pPr>
            <a:r>
              <a:rPr lang="en-US" altLang="zh-CN" sz="1800"/>
              <a:t>new</a:t>
            </a:r>
            <a:r>
              <a:rPr lang="zh-CN" altLang="en-US" sz="1800"/>
              <a:t>返回一个指向所分配空间的指针。</a:t>
            </a:r>
          </a:p>
          <a:p>
            <a:pPr>
              <a:lnSpc>
                <a:spcPct val="150000"/>
              </a:lnSpc>
            </a:pPr>
            <a:r>
              <a:rPr lang="zh-CN" altLang="en-US" sz="1800"/>
              <a:t>例：</a:t>
            </a:r>
            <a:r>
              <a:rPr lang="en-US" altLang="zh-CN" sz="1800"/>
              <a:t>int </a:t>
            </a:r>
            <a:r>
              <a:rPr lang="en-US" altLang="zh-CN" sz="1800">
                <a:sym typeface="Symbol" panose="05050102010706020507" pitchFamily="18" charset="2"/>
              </a:rPr>
              <a:t></a:t>
            </a:r>
            <a:r>
              <a:rPr lang="en-US" altLang="zh-CN" sz="1800"/>
              <a:t>x</a:t>
            </a:r>
            <a:r>
              <a:rPr lang="zh-CN" altLang="en-US" sz="1800"/>
              <a:t>；</a:t>
            </a:r>
            <a:r>
              <a:rPr lang="en-US" altLang="zh-CN" sz="1800"/>
              <a:t>y=new int</a:t>
            </a:r>
            <a:r>
              <a:rPr lang="zh-CN" altLang="en-US" sz="1800"/>
              <a:t>；</a:t>
            </a:r>
            <a:r>
              <a:rPr lang="zh-CN" altLang="en-US" sz="1800">
                <a:sym typeface="Symbol" panose="05050102010706020507" pitchFamily="18" charset="2"/>
              </a:rPr>
              <a:t></a:t>
            </a:r>
            <a:r>
              <a:rPr lang="en-US" altLang="zh-CN" sz="1800"/>
              <a:t>y=10</a:t>
            </a:r>
            <a:r>
              <a:rPr lang="zh-CN" altLang="en-US" sz="1800"/>
              <a:t>；</a:t>
            </a:r>
          </a:p>
          <a:p>
            <a:pPr>
              <a:lnSpc>
                <a:spcPct val="150000"/>
              </a:lnSpc>
            </a:pPr>
            <a:r>
              <a:rPr lang="zh-CN" altLang="en-US" sz="1800"/>
              <a:t>也可将上述各语句作适当合并如下：</a:t>
            </a:r>
          </a:p>
          <a:p>
            <a:pPr>
              <a:lnSpc>
                <a:spcPct val="150000"/>
              </a:lnSpc>
            </a:pPr>
            <a:r>
              <a:rPr lang="en-US" altLang="zh-CN" sz="1800"/>
              <a:t>int </a:t>
            </a:r>
            <a:r>
              <a:rPr lang="en-US" altLang="zh-CN" sz="1800">
                <a:sym typeface="Symbol" panose="05050102010706020507" pitchFamily="18" charset="2"/>
              </a:rPr>
              <a:t></a:t>
            </a:r>
            <a:r>
              <a:rPr lang="en-US" altLang="zh-CN" sz="1800"/>
              <a:t>y=new int</a:t>
            </a:r>
            <a:r>
              <a:rPr lang="zh-CN" altLang="en-US" sz="1800"/>
              <a:t>；</a:t>
            </a:r>
            <a:r>
              <a:rPr lang="zh-CN" altLang="en-US" sz="1800">
                <a:sym typeface="Symbol" panose="05050102010706020507" pitchFamily="18" charset="2"/>
              </a:rPr>
              <a:t></a:t>
            </a:r>
            <a:r>
              <a:rPr lang="en-US" altLang="zh-CN" sz="1800"/>
              <a:t>y=10</a:t>
            </a:r>
            <a:r>
              <a:rPr lang="zh-CN" altLang="en-US" sz="1800"/>
              <a:t>；</a:t>
            </a:r>
          </a:p>
          <a:p>
            <a:pPr>
              <a:lnSpc>
                <a:spcPct val="150000"/>
              </a:lnSpc>
            </a:pPr>
            <a:r>
              <a:rPr lang="zh-CN" altLang="en-US" sz="1800"/>
              <a:t>或 </a:t>
            </a:r>
            <a:r>
              <a:rPr lang="en-US" altLang="zh-CN" sz="1800"/>
              <a:t>int </a:t>
            </a:r>
            <a:r>
              <a:rPr lang="en-US" altLang="zh-CN" sz="1800">
                <a:sym typeface="Symbol" panose="05050102010706020507" pitchFamily="18" charset="2"/>
              </a:rPr>
              <a:t></a:t>
            </a:r>
            <a:r>
              <a:rPr lang="en-US" altLang="zh-CN" sz="1800"/>
              <a:t>y=new int(10)</a:t>
            </a:r>
            <a:r>
              <a:rPr lang="zh-CN" altLang="en-US" sz="1800"/>
              <a:t>；</a:t>
            </a:r>
          </a:p>
          <a:p>
            <a:pPr>
              <a:lnSpc>
                <a:spcPct val="150000"/>
              </a:lnSpc>
            </a:pPr>
            <a:r>
              <a:rPr lang="zh-CN" altLang="en-US" sz="1800"/>
              <a:t>或 </a:t>
            </a:r>
            <a:r>
              <a:rPr lang="en-US" altLang="zh-CN" sz="1800"/>
              <a:t>int </a:t>
            </a:r>
            <a:r>
              <a:rPr lang="en-US" altLang="zh-CN" sz="1800">
                <a:sym typeface="Symbol" panose="05050102010706020507" pitchFamily="18" charset="2"/>
              </a:rPr>
              <a:t></a:t>
            </a:r>
            <a:r>
              <a:rPr lang="en-US" altLang="zh-CN" sz="1800"/>
              <a:t>y</a:t>
            </a:r>
            <a:r>
              <a:rPr lang="zh-CN" altLang="en-US" sz="1800"/>
              <a:t>；</a:t>
            </a:r>
            <a:r>
              <a:rPr lang="en-US" altLang="zh-CN" sz="1800"/>
              <a:t>y=new int(10)</a:t>
            </a:r>
            <a:r>
              <a:rPr lang="zh-CN" altLang="en-US" sz="1800"/>
              <a:t>；</a:t>
            </a:r>
          </a:p>
        </p:txBody>
      </p:sp>
    </p:spTree>
    <p:extLst>
      <p:ext uri="{BB962C8B-B14F-4D97-AF65-F5344CB8AC3E}">
        <p14:creationId xmlns:p14="http://schemas.microsoft.com/office/powerpoint/2010/main" val="187825352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8229600" cy="1019175"/>
          </a:xfrm>
        </p:spPr>
        <p:txBody>
          <a:bodyPr/>
          <a:lstStyle/>
          <a:p>
            <a:r>
              <a:rPr lang="zh-CN" altLang="en-US" sz="2800" b="1">
                <a:solidFill>
                  <a:srgbClr val="3907F1"/>
                </a:solidFill>
              </a:rPr>
              <a:t>（</a:t>
            </a:r>
            <a:r>
              <a:rPr lang="en-US" altLang="zh-CN" sz="2800" b="1">
                <a:solidFill>
                  <a:srgbClr val="3907F1"/>
                </a:solidFill>
              </a:rPr>
              <a:t>6.2</a:t>
            </a:r>
            <a:r>
              <a:rPr lang="zh-CN" altLang="en-US" sz="2800" b="1">
                <a:solidFill>
                  <a:srgbClr val="3907F1"/>
                </a:solidFill>
              </a:rPr>
              <a:t>）一维数组 ：</a:t>
            </a:r>
          </a:p>
        </p:txBody>
      </p:sp>
      <p:sp>
        <p:nvSpPr>
          <p:cNvPr id="103427" name="Rectangle 3"/>
          <p:cNvSpPr>
            <a:spLocks noGrp="1" noChangeArrowheads="1"/>
          </p:cNvSpPr>
          <p:nvPr>
            <p:ph type="body" idx="1"/>
          </p:nvPr>
        </p:nvSpPr>
        <p:spPr>
          <a:xfrm>
            <a:off x="1257300" y="1773238"/>
            <a:ext cx="7772400" cy="4322762"/>
          </a:xfrm>
        </p:spPr>
        <p:txBody>
          <a:bodyPr/>
          <a:lstStyle/>
          <a:p>
            <a:pPr>
              <a:lnSpc>
                <a:spcPct val="150000"/>
              </a:lnSpc>
            </a:pPr>
            <a:r>
              <a:rPr lang="zh-CN" altLang="en-US" sz="2000"/>
              <a:t>为了在运行时创建一个大小可动态变化的一维浮点数组</a:t>
            </a:r>
            <a:r>
              <a:rPr lang="en-US" altLang="zh-CN" sz="2000"/>
              <a:t>x</a:t>
            </a:r>
            <a:r>
              <a:rPr lang="zh-CN" altLang="en-US" sz="2000"/>
              <a:t>，可先将</a:t>
            </a:r>
            <a:r>
              <a:rPr lang="en-US" altLang="zh-CN" sz="2000"/>
              <a:t>x</a:t>
            </a:r>
            <a:r>
              <a:rPr lang="zh-CN" altLang="en-US" sz="2000"/>
              <a:t>声明为一个</a:t>
            </a:r>
            <a:r>
              <a:rPr lang="en-US" altLang="zh-CN" sz="2000"/>
              <a:t>float</a:t>
            </a:r>
            <a:r>
              <a:rPr lang="zh-CN" altLang="en-US" sz="2000"/>
              <a:t>类型的指针。然后用</a:t>
            </a:r>
            <a:r>
              <a:rPr lang="en-US" altLang="zh-CN" sz="2000"/>
              <a:t>new</a:t>
            </a:r>
            <a:r>
              <a:rPr lang="zh-CN" altLang="en-US" sz="2000"/>
              <a:t>为数组动态地分配存储空间。</a:t>
            </a:r>
          </a:p>
          <a:p>
            <a:pPr>
              <a:lnSpc>
                <a:spcPct val="150000"/>
              </a:lnSpc>
            </a:pPr>
            <a:r>
              <a:rPr lang="zh-CN" altLang="en-US" sz="2000" b="1">
                <a:solidFill>
                  <a:srgbClr val="3907F1"/>
                </a:solidFill>
              </a:rPr>
              <a:t>例：</a:t>
            </a:r>
          </a:p>
          <a:p>
            <a:pPr>
              <a:lnSpc>
                <a:spcPct val="150000"/>
              </a:lnSpc>
            </a:pPr>
            <a:r>
              <a:rPr lang="en-US" altLang="zh-CN" sz="2000"/>
              <a:t>float </a:t>
            </a:r>
            <a:r>
              <a:rPr lang="en-US" altLang="zh-CN" sz="2000">
                <a:sym typeface="Symbol" panose="05050102010706020507" pitchFamily="18" charset="2"/>
              </a:rPr>
              <a:t></a:t>
            </a:r>
            <a:r>
              <a:rPr lang="en-US" altLang="zh-CN" sz="2000"/>
              <a:t>x=new float[n]</a:t>
            </a:r>
            <a:r>
              <a:rPr lang="zh-CN" altLang="en-US" sz="2000"/>
              <a:t>；</a:t>
            </a:r>
          </a:p>
          <a:p>
            <a:pPr>
              <a:lnSpc>
                <a:spcPct val="150000"/>
              </a:lnSpc>
            </a:pPr>
            <a:r>
              <a:rPr lang="zh-CN" altLang="en-US" sz="2000"/>
              <a:t>创建一个大小为</a:t>
            </a:r>
            <a:r>
              <a:rPr lang="en-US" altLang="zh-CN" sz="2000"/>
              <a:t>n</a:t>
            </a:r>
            <a:r>
              <a:rPr lang="zh-CN" altLang="en-US" sz="2000"/>
              <a:t>的一维浮点数组。运算符</a:t>
            </a:r>
            <a:r>
              <a:rPr lang="en-US" altLang="zh-CN" sz="2000"/>
              <a:t>new</a:t>
            </a:r>
            <a:r>
              <a:rPr lang="zh-CN" altLang="en-US" sz="2000"/>
              <a:t>分配</a:t>
            </a:r>
            <a:r>
              <a:rPr lang="en-US" altLang="zh-CN" sz="2000"/>
              <a:t>n</a:t>
            </a:r>
            <a:r>
              <a:rPr lang="zh-CN" altLang="en-US" sz="2000"/>
              <a:t>个浮点数所需的空间，并返回指向第一个浮点数的指针。</a:t>
            </a:r>
          </a:p>
          <a:p>
            <a:pPr>
              <a:lnSpc>
                <a:spcPct val="150000"/>
              </a:lnSpc>
            </a:pPr>
            <a:r>
              <a:rPr lang="zh-CN" altLang="en-US" sz="2000"/>
              <a:t>然后可用</a:t>
            </a:r>
            <a:r>
              <a:rPr lang="en-US" altLang="zh-CN" sz="2000"/>
              <a:t>x[0]</a:t>
            </a:r>
            <a:r>
              <a:rPr lang="zh-CN" altLang="en-US" sz="2000"/>
              <a:t>，</a:t>
            </a:r>
            <a:r>
              <a:rPr lang="en-US" altLang="zh-CN" sz="2000"/>
              <a:t>x[1]</a:t>
            </a:r>
            <a:r>
              <a:rPr lang="zh-CN" altLang="en-US" sz="2000"/>
              <a:t>，</a:t>
            </a:r>
            <a:r>
              <a:rPr lang="en-US" altLang="zh-CN" sz="2000"/>
              <a:t>…</a:t>
            </a:r>
            <a:r>
              <a:rPr lang="zh-CN" altLang="en-US" sz="2000"/>
              <a:t>，</a:t>
            </a:r>
            <a:r>
              <a:rPr lang="en-US" altLang="zh-CN" sz="2000"/>
              <a:t>x[n-1]</a:t>
            </a:r>
            <a:r>
              <a:rPr lang="zh-CN" altLang="en-US" sz="2000"/>
              <a:t>来访问每个数组元素。</a:t>
            </a:r>
          </a:p>
        </p:txBody>
      </p:sp>
    </p:spTree>
    <p:extLst>
      <p:ext uri="{BB962C8B-B14F-4D97-AF65-F5344CB8AC3E}">
        <p14:creationId xmlns:p14="http://schemas.microsoft.com/office/powerpoint/2010/main" val="79376683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sz="2800" b="1">
                <a:solidFill>
                  <a:srgbClr val="3907F1"/>
                </a:solidFill>
              </a:rPr>
              <a:t>（</a:t>
            </a:r>
            <a:r>
              <a:rPr lang="en-US" altLang="zh-CN" sz="2800" b="1">
                <a:solidFill>
                  <a:srgbClr val="3907F1"/>
                </a:solidFill>
              </a:rPr>
              <a:t>6.3</a:t>
            </a:r>
            <a:r>
              <a:rPr lang="zh-CN" altLang="en-US" sz="2800" b="1">
                <a:solidFill>
                  <a:srgbClr val="3907F1"/>
                </a:solidFill>
              </a:rPr>
              <a:t>）运算符</a:t>
            </a:r>
            <a:r>
              <a:rPr lang="en-US" altLang="zh-CN" sz="2800" b="1">
                <a:solidFill>
                  <a:srgbClr val="3907F1"/>
                </a:solidFill>
              </a:rPr>
              <a:t>delete </a:t>
            </a:r>
            <a:r>
              <a:rPr lang="zh-CN" altLang="en-US" sz="2800" b="1">
                <a:solidFill>
                  <a:srgbClr val="3907F1"/>
                </a:solidFill>
              </a:rPr>
              <a:t>：</a:t>
            </a:r>
          </a:p>
        </p:txBody>
      </p:sp>
      <p:sp>
        <p:nvSpPr>
          <p:cNvPr id="104451" name="Rectangle 3"/>
          <p:cNvSpPr>
            <a:spLocks noGrp="1" noChangeArrowheads="1"/>
          </p:cNvSpPr>
          <p:nvPr>
            <p:ph type="body" idx="1"/>
          </p:nvPr>
        </p:nvSpPr>
        <p:spPr>
          <a:xfrm>
            <a:off x="1257300" y="1700213"/>
            <a:ext cx="7772400" cy="4395787"/>
          </a:xfrm>
        </p:spPr>
        <p:txBody>
          <a:bodyPr/>
          <a:lstStyle/>
          <a:p>
            <a:pPr>
              <a:lnSpc>
                <a:spcPct val="150000"/>
              </a:lnSpc>
            </a:pPr>
            <a:r>
              <a:rPr lang="zh-CN" altLang="en-US" sz="2400"/>
              <a:t>当动态分配的存储空间已不再需要时应及时释放所占用的空间。</a:t>
            </a:r>
          </a:p>
          <a:p>
            <a:pPr>
              <a:lnSpc>
                <a:spcPct val="150000"/>
              </a:lnSpc>
            </a:pPr>
            <a:r>
              <a:rPr lang="zh-CN" altLang="en-US" sz="2400"/>
              <a:t>用运算符</a:t>
            </a:r>
            <a:r>
              <a:rPr lang="en-US" altLang="zh-CN" sz="2400"/>
              <a:t>delete</a:t>
            </a:r>
            <a:r>
              <a:rPr lang="zh-CN" altLang="en-US" sz="2400"/>
              <a:t>来释放由</a:t>
            </a:r>
            <a:r>
              <a:rPr lang="en-US" altLang="zh-CN" sz="2400"/>
              <a:t>new</a:t>
            </a:r>
            <a:r>
              <a:rPr lang="zh-CN" altLang="en-US" sz="2400"/>
              <a:t>分配的空间。</a:t>
            </a:r>
          </a:p>
          <a:p>
            <a:pPr>
              <a:lnSpc>
                <a:spcPct val="150000"/>
              </a:lnSpc>
            </a:pPr>
            <a:r>
              <a:rPr lang="zh-CN" altLang="en-US" sz="2400" b="1">
                <a:solidFill>
                  <a:srgbClr val="3907F1"/>
                </a:solidFill>
              </a:rPr>
              <a:t>例：</a:t>
            </a:r>
          </a:p>
          <a:p>
            <a:pPr>
              <a:lnSpc>
                <a:spcPct val="150000"/>
              </a:lnSpc>
            </a:pPr>
            <a:r>
              <a:rPr lang="en-US" altLang="zh-CN" sz="2400"/>
              <a:t>delete y</a:t>
            </a:r>
            <a:r>
              <a:rPr lang="zh-CN" altLang="en-US" sz="2400"/>
              <a:t>；</a:t>
            </a:r>
          </a:p>
          <a:p>
            <a:pPr>
              <a:lnSpc>
                <a:spcPct val="150000"/>
              </a:lnSpc>
            </a:pPr>
            <a:r>
              <a:rPr lang="en-US" altLang="zh-CN" sz="2400"/>
              <a:t>delete [ ]x</a:t>
            </a:r>
            <a:r>
              <a:rPr lang="zh-CN" altLang="en-US" sz="2400"/>
              <a:t>；</a:t>
            </a:r>
          </a:p>
          <a:p>
            <a:pPr>
              <a:lnSpc>
                <a:spcPct val="150000"/>
              </a:lnSpc>
            </a:pPr>
            <a:r>
              <a:rPr lang="zh-CN" altLang="en-US" sz="2400"/>
              <a:t>分别释放分配给</a:t>
            </a:r>
            <a:r>
              <a:rPr lang="zh-CN" altLang="en-US" sz="2400">
                <a:sym typeface="Symbol" panose="05050102010706020507" pitchFamily="18" charset="2"/>
              </a:rPr>
              <a:t></a:t>
            </a:r>
            <a:r>
              <a:rPr lang="en-US" altLang="zh-CN" sz="2400"/>
              <a:t>y</a:t>
            </a:r>
            <a:r>
              <a:rPr lang="zh-CN" altLang="en-US" sz="2400"/>
              <a:t>的空间和分配给一维数组</a:t>
            </a:r>
            <a:r>
              <a:rPr lang="en-US" altLang="zh-CN" sz="2400"/>
              <a:t>x</a:t>
            </a:r>
            <a:r>
              <a:rPr lang="zh-CN" altLang="en-US" sz="2400"/>
              <a:t>的空间。</a:t>
            </a:r>
          </a:p>
        </p:txBody>
      </p:sp>
    </p:spTree>
    <p:extLst>
      <p:ext uri="{BB962C8B-B14F-4D97-AF65-F5344CB8AC3E}">
        <p14:creationId xmlns:p14="http://schemas.microsoft.com/office/powerpoint/2010/main" val="203854831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6.4</a:t>
            </a:r>
            <a:r>
              <a:rPr lang="zh-CN" altLang="en-US" sz="2400" b="1">
                <a:solidFill>
                  <a:srgbClr val="3907F1"/>
                </a:solidFill>
              </a:rPr>
              <a:t>）动态二维数组 ：</a:t>
            </a:r>
          </a:p>
        </p:txBody>
      </p:sp>
      <p:sp>
        <p:nvSpPr>
          <p:cNvPr id="105475" name="Rectangle 3"/>
          <p:cNvSpPr>
            <a:spLocks noGrp="1" noChangeArrowheads="1"/>
          </p:cNvSpPr>
          <p:nvPr>
            <p:ph type="body" idx="1"/>
          </p:nvPr>
        </p:nvSpPr>
        <p:spPr>
          <a:xfrm>
            <a:off x="1257300" y="1844675"/>
            <a:ext cx="7772400" cy="1368425"/>
          </a:xfrm>
        </p:spPr>
        <p:txBody>
          <a:bodyPr/>
          <a:lstStyle/>
          <a:p>
            <a:pPr>
              <a:lnSpc>
                <a:spcPct val="150000"/>
              </a:lnSpc>
            </a:pPr>
            <a:r>
              <a:rPr lang="zh-CN" altLang="en-US" sz="2400"/>
              <a:t>创建类型为</a:t>
            </a:r>
            <a:r>
              <a:rPr lang="en-US" altLang="zh-CN" sz="2400"/>
              <a:t>Type</a:t>
            </a:r>
            <a:r>
              <a:rPr lang="zh-CN" altLang="en-US" sz="2400"/>
              <a:t>的动态工作数组，这个数组有</a:t>
            </a:r>
            <a:r>
              <a:rPr lang="en-US" altLang="zh-CN" sz="2400"/>
              <a:t>rows</a:t>
            </a:r>
            <a:r>
              <a:rPr lang="zh-CN" altLang="en-US" sz="2400"/>
              <a:t>行和</a:t>
            </a:r>
            <a:r>
              <a:rPr lang="en-US" altLang="zh-CN" sz="2400"/>
              <a:t>cols</a:t>
            </a:r>
            <a:r>
              <a:rPr lang="zh-CN" altLang="en-US" sz="2400"/>
              <a:t>列。</a:t>
            </a:r>
            <a:endParaRPr lang="zh-CN" altLang="en-US" sz="2400" b="1"/>
          </a:p>
        </p:txBody>
      </p:sp>
      <p:sp>
        <p:nvSpPr>
          <p:cNvPr id="105476" name="AutoShape 4"/>
          <p:cNvSpPr>
            <a:spLocks noChangeArrowheads="1"/>
          </p:cNvSpPr>
          <p:nvPr/>
        </p:nvSpPr>
        <p:spPr bwMode="auto">
          <a:xfrm>
            <a:off x="1692275" y="3284538"/>
            <a:ext cx="6048375" cy="3240087"/>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kumimoji="1" lang="en-US" altLang="zh-CN" sz="2000"/>
              <a:t>template &lt;class Type&gt;</a:t>
            </a:r>
          </a:p>
          <a:p>
            <a:pPr>
              <a:lnSpc>
                <a:spcPct val="130000"/>
              </a:lnSpc>
            </a:pPr>
            <a:r>
              <a:rPr kumimoji="1" lang="en-US" altLang="zh-CN" sz="2000"/>
              <a:t>void Make2DArray(Type** &amp;x,int rows, int cols)</a:t>
            </a:r>
          </a:p>
          <a:p>
            <a:pPr>
              <a:lnSpc>
                <a:spcPct val="130000"/>
              </a:lnSpc>
            </a:pPr>
            <a:r>
              <a:rPr kumimoji="1" lang="en-US" altLang="zh-CN" sz="2000"/>
              <a:t>{   </a:t>
            </a:r>
          </a:p>
          <a:p>
            <a:pPr>
              <a:lnSpc>
                <a:spcPct val="130000"/>
              </a:lnSpc>
            </a:pPr>
            <a:r>
              <a:rPr kumimoji="1" lang="en-US" altLang="zh-CN" sz="2000"/>
              <a:t>      x=new Type*[rows];   </a:t>
            </a:r>
          </a:p>
          <a:p>
            <a:pPr>
              <a:lnSpc>
                <a:spcPct val="130000"/>
              </a:lnSpc>
            </a:pPr>
            <a:r>
              <a:rPr kumimoji="1" lang="en-US" altLang="zh-CN" sz="2000"/>
              <a:t>      for (int i=0;i&lt;rows;i++)     </a:t>
            </a:r>
          </a:p>
          <a:p>
            <a:pPr>
              <a:lnSpc>
                <a:spcPct val="130000"/>
              </a:lnSpc>
            </a:pPr>
            <a:r>
              <a:rPr kumimoji="1" lang="en-US" altLang="zh-CN" sz="2000"/>
              <a:t>          x[i]=new Type[cols];</a:t>
            </a:r>
          </a:p>
          <a:p>
            <a:pPr>
              <a:lnSpc>
                <a:spcPct val="130000"/>
              </a:lnSpc>
            </a:pPr>
            <a:r>
              <a:rPr kumimoji="1" lang="en-US" altLang="zh-CN" sz="2000"/>
              <a:t>}</a:t>
            </a:r>
          </a:p>
        </p:txBody>
      </p:sp>
    </p:spTree>
    <p:extLst>
      <p:ext uri="{BB962C8B-B14F-4D97-AF65-F5344CB8AC3E}">
        <p14:creationId xmlns:p14="http://schemas.microsoft.com/office/powerpoint/2010/main" val="391456081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257300" y="620713"/>
            <a:ext cx="7772400" cy="5475287"/>
          </a:xfrm>
        </p:spPr>
        <p:txBody>
          <a:bodyPr/>
          <a:lstStyle/>
          <a:p>
            <a:pPr>
              <a:lnSpc>
                <a:spcPct val="150000"/>
              </a:lnSpc>
            </a:pPr>
            <a:r>
              <a:rPr lang="zh-CN" altLang="en-US" sz="2000"/>
              <a:t>当不再需要一个动态分配的二维数组时，可按以下步骤释放它所占用的空间。首先释放在</a:t>
            </a:r>
            <a:r>
              <a:rPr lang="en-US" altLang="zh-CN" sz="2000"/>
              <a:t>for</a:t>
            </a:r>
            <a:r>
              <a:rPr lang="zh-CN" altLang="en-US" sz="2000"/>
              <a:t>循环中为每一行所分配的空间。然后释放为行指针分配的空间。</a:t>
            </a:r>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b="1"/>
          </a:p>
          <a:p>
            <a:pPr>
              <a:lnSpc>
                <a:spcPct val="150000"/>
              </a:lnSpc>
            </a:pPr>
            <a:r>
              <a:rPr lang="zh-CN" altLang="en-US" sz="2000"/>
              <a:t>释放空间后将</a:t>
            </a:r>
            <a:r>
              <a:rPr lang="en-US" altLang="zh-CN" sz="2000"/>
              <a:t>x</a:t>
            </a:r>
            <a:r>
              <a:rPr lang="zh-CN" altLang="en-US" sz="2000"/>
              <a:t>置为</a:t>
            </a:r>
            <a:r>
              <a:rPr lang="en-US" altLang="zh-CN" sz="2000"/>
              <a:t>0</a:t>
            </a:r>
            <a:r>
              <a:rPr lang="zh-CN" altLang="en-US" sz="2000"/>
              <a:t>，以防继续访问已被释放的空间。</a:t>
            </a:r>
          </a:p>
        </p:txBody>
      </p:sp>
      <p:sp>
        <p:nvSpPr>
          <p:cNvPr id="106500" name="AutoShape 4"/>
          <p:cNvSpPr>
            <a:spLocks noChangeArrowheads="1"/>
          </p:cNvSpPr>
          <p:nvPr/>
        </p:nvSpPr>
        <p:spPr bwMode="auto">
          <a:xfrm>
            <a:off x="2268538" y="2133600"/>
            <a:ext cx="5257800" cy="352901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kumimoji="1" lang="en-US" altLang="zh-CN" sz="2000"/>
              <a:t>template &lt;class Type&gt;</a:t>
            </a:r>
          </a:p>
          <a:p>
            <a:pPr>
              <a:lnSpc>
                <a:spcPct val="130000"/>
              </a:lnSpc>
            </a:pPr>
            <a:r>
              <a:rPr kumimoji="1" lang="en-US" altLang="zh-CN" sz="2000"/>
              <a:t>void</a:t>
            </a:r>
            <a:r>
              <a:rPr kumimoji="1" lang="en-US" altLang="zh-CN" sz="2000" b="1"/>
              <a:t> </a:t>
            </a:r>
            <a:r>
              <a:rPr kumimoji="1" lang="en-US" altLang="zh-CN" sz="2000"/>
              <a:t>Delete2DArray(Type** &amp;x,int rows)</a:t>
            </a:r>
          </a:p>
          <a:p>
            <a:pPr>
              <a:lnSpc>
                <a:spcPct val="130000"/>
              </a:lnSpc>
            </a:pPr>
            <a:r>
              <a:rPr kumimoji="1" lang="en-US" altLang="zh-CN" sz="2000"/>
              <a:t>{  </a:t>
            </a:r>
          </a:p>
          <a:p>
            <a:pPr>
              <a:lnSpc>
                <a:spcPct val="130000"/>
              </a:lnSpc>
            </a:pPr>
            <a:r>
              <a:rPr kumimoji="1" lang="en-US" altLang="zh-CN" sz="2000"/>
              <a:t>      for (int i=0;i&lt;rows;i++)     </a:t>
            </a:r>
          </a:p>
          <a:p>
            <a:pPr>
              <a:lnSpc>
                <a:spcPct val="130000"/>
              </a:lnSpc>
            </a:pPr>
            <a:r>
              <a:rPr kumimoji="1" lang="en-US" altLang="zh-CN" sz="2000"/>
              <a:t>         delete []x[i];   </a:t>
            </a:r>
          </a:p>
          <a:p>
            <a:pPr>
              <a:lnSpc>
                <a:spcPct val="130000"/>
              </a:lnSpc>
            </a:pPr>
            <a:r>
              <a:rPr kumimoji="1" lang="en-US" altLang="zh-CN" sz="2000"/>
              <a:t>     delete []x;   </a:t>
            </a:r>
          </a:p>
          <a:p>
            <a:pPr>
              <a:lnSpc>
                <a:spcPct val="130000"/>
              </a:lnSpc>
            </a:pPr>
            <a:r>
              <a:rPr kumimoji="1" lang="en-US" altLang="zh-CN" sz="2000"/>
              <a:t>     x=0;</a:t>
            </a:r>
          </a:p>
          <a:p>
            <a:pPr>
              <a:lnSpc>
                <a:spcPct val="130000"/>
              </a:lnSpc>
            </a:pPr>
            <a:r>
              <a:rPr kumimoji="1" lang="en-US" altLang="zh-CN" sz="2000"/>
              <a:t>}</a:t>
            </a:r>
          </a:p>
        </p:txBody>
      </p:sp>
    </p:spTree>
    <p:extLst>
      <p:ext uri="{BB962C8B-B14F-4D97-AF65-F5344CB8AC3E}">
        <p14:creationId xmlns:p14="http://schemas.microsoft.com/office/powerpoint/2010/main" val="285722367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8434"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435"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9"/>
          <p:cNvSpPr txBox="1">
            <a:spLocks noChangeArrowheads="1"/>
          </p:cNvSpPr>
          <p:nvPr/>
        </p:nvSpPr>
        <p:spPr bwMode="auto">
          <a:xfrm>
            <a:off x="3200400" y="836613"/>
            <a:ext cx="24796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zh-CN" altLang="en-US" sz="3600" b="1" baseline="0">
                <a:latin typeface="幼圆" panose="02010509060101010101" pitchFamily="49" charset="-122"/>
                <a:ea typeface="幼圆" panose="02010509060101010101" pitchFamily="49" charset="-122"/>
              </a:rPr>
              <a:t>学习要点</a:t>
            </a:r>
            <a:r>
              <a:rPr lang="en-US" altLang="zh-CN" sz="3600" b="1" baseline="0">
                <a:latin typeface="幼圆" panose="02010509060101010101" pitchFamily="49" charset="-122"/>
                <a:ea typeface="幼圆" panose="02010509060101010101" pitchFamily="49" charset="-122"/>
              </a:rPr>
              <a:t>: </a:t>
            </a:r>
          </a:p>
        </p:txBody>
      </p:sp>
      <p:sp>
        <p:nvSpPr>
          <p:cNvPr id="18437" name="Rectangle 2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8" name="Rectangle 23"/>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9" name="Rectangle 29"/>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40990" name="Rectangle 30"/>
          <p:cNvSpPr>
            <a:spLocks noChangeArrowheads="1"/>
          </p:cNvSpPr>
          <p:nvPr/>
        </p:nvSpPr>
        <p:spPr bwMode="auto">
          <a:xfrm>
            <a:off x="876300" y="1697038"/>
            <a:ext cx="7353300" cy="3987800"/>
          </a:xfrm>
          <a:prstGeom prst="rect">
            <a:avLst/>
          </a:prstGeom>
          <a:solidFill>
            <a:srgbClr val="FFFFCC"/>
          </a:solidFill>
          <a:ln>
            <a:noFill/>
          </a:ln>
          <a:effectLst/>
          <a:extLst/>
        </p:spPr>
        <p:txBody>
          <a:bodyPr/>
          <a:lstStyle/>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理解算法的</a:t>
            </a:r>
            <a:r>
              <a:rPr kumimoji="0" lang="zh-CN" altLang="en-US" sz="2800" b="1" baseline="0" dirty="0" smtClean="0">
                <a:latin typeface="+mj-ea"/>
                <a:ea typeface="+mj-ea"/>
              </a:rPr>
              <a:t>概念</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理解什么是程序，程序与算法的区别和内在</a:t>
            </a:r>
            <a:r>
              <a:rPr kumimoji="0" lang="zh-CN" altLang="en-US" sz="2800" b="1" baseline="0" dirty="0" smtClean="0">
                <a:latin typeface="+mj-ea"/>
                <a:ea typeface="+mj-ea"/>
              </a:rPr>
              <a:t>联系</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掌握算法的计算复杂性</a:t>
            </a:r>
            <a:r>
              <a:rPr kumimoji="0" lang="zh-CN" altLang="en-US" sz="2800" b="1" baseline="0" dirty="0" smtClean="0">
                <a:latin typeface="+mj-ea"/>
                <a:ea typeface="+mj-ea"/>
              </a:rPr>
              <a:t>概念</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掌握算法渐近复杂性的数学</a:t>
            </a:r>
            <a:r>
              <a:rPr kumimoji="0" lang="zh-CN" altLang="en-US" sz="2800" b="1" baseline="0" dirty="0" smtClean="0">
                <a:latin typeface="+mj-ea"/>
                <a:ea typeface="+mj-ea"/>
              </a:rPr>
              <a:t>表述</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掌握用</a:t>
            </a:r>
            <a:r>
              <a:rPr kumimoji="0" lang="en-US" altLang="zh-CN" sz="2800" b="1" baseline="0" dirty="0">
                <a:latin typeface="+mj-ea"/>
                <a:ea typeface="+mj-ea"/>
              </a:rPr>
              <a:t>C++</a:t>
            </a:r>
            <a:r>
              <a:rPr kumimoji="0" lang="zh-CN" altLang="en-US" sz="2800" b="1" baseline="0" dirty="0">
                <a:latin typeface="+mj-ea"/>
                <a:ea typeface="+mj-ea"/>
              </a:rPr>
              <a:t>语言描述算法的</a:t>
            </a:r>
            <a:r>
              <a:rPr kumimoji="0" lang="zh-CN" altLang="en-US" sz="2800" b="1" baseline="0" dirty="0" smtClean="0">
                <a:latin typeface="+mj-ea"/>
                <a:ea typeface="+mj-ea"/>
              </a:rPr>
              <a:t>方法</a:t>
            </a:r>
            <a:endParaRPr kumimoji="0" lang="zh-CN" altLang="en-US" sz="2800" b="1" baseline="0" dirty="0">
              <a:latin typeface="+mj-ea"/>
              <a:ea typeface="+mj-ea"/>
            </a:endParaRPr>
          </a:p>
        </p:txBody>
      </p: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5842"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25" y="594995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843"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8"/>
          <p:cNvSpPr txBox="1">
            <a:spLocks noChangeArrowheads="1"/>
          </p:cNvSpPr>
          <p:nvPr/>
        </p:nvSpPr>
        <p:spPr bwMode="auto">
          <a:xfrm>
            <a:off x="2627313" y="723900"/>
            <a:ext cx="261461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r>
              <a:rPr lang="zh-CN" altLang="en-US" sz="3600" b="1" baseline="0">
                <a:latin typeface="幼圆" panose="02010509060101010101" pitchFamily="49" charset="-122"/>
                <a:ea typeface="幼圆" panose="02010509060101010101" pitchFamily="49" charset="-122"/>
              </a:rPr>
              <a:t>总  结</a:t>
            </a:r>
            <a:endParaRPr lang="en-US" altLang="zh-CN" sz="3600" b="1" baseline="0">
              <a:latin typeface="幼圆" panose="02010509060101010101" pitchFamily="49" charset="-122"/>
              <a:ea typeface="幼圆" panose="02010509060101010101" pitchFamily="49" charset="-122"/>
            </a:endParaRPr>
          </a:p>
        </p:txBody>
      </p:sp>
      <p:sp>
        <p:nvSpPr>
          <p:cNvPr id="35845" name="Rectangle 9"/>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6" name="Rectangle 10"/>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7" name="Rectangle 11"/>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456716" name="Rectangle 12"/>
          <p:cNvSpPr>
            <a:spLocks noChangeArrowheads="1"/>
          </p:cNvSpPr>
          <p:nvPr/>
        </p:nvSpPr>
        <p:spPr bwMode="auto">
          <a:xfrm>
            <a:off x="879475" y="1476375"/>
            <a:ext cx="7772400" cy="3295650"/>
          </a:xfrm>
          <a:prstGeom prst="rect">
            <a:avLst/>
          </a:prstGeom>
          <a:solidFill>
            <a:srgbClr val="FFFFCC"/>
          </a:solidFill>
          <a:ln>
            <a:noFill/>
          </a:ln>
          <a:effectLst/>
          <a:extLst/>
        </p:spPr>
        <p:txBody>
          <a:bodyPr/>
          <a:lstStyle/>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算法的概念。</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程序、数据结构、算法</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算法的空间复杂度和时间复杂度。</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大</a:t>
            </a:r>
            <a:r>
              <a:rPr kumimoji="0" lang="en-US" altLang="zh-CN" sz="3200" b="1" baseline="0" dirty="0">
                <a:latin typeface="+mj-ea"/>
                <a:ea typeface="+mj-ea"/>
              </a:rPr>
              <a:t>O</a:t>
            </a:r>
            <a:r>
              <a:rPr kumimoji="0" lang="zh-CN" altLang="en-US" sz="3200" b="1" baseline="0" dirty="0">
                <a:latin typeface="+mj-ea"/>
                <a:ea typeface="+mj-ea"/>
              </a:rPr>
              <a:t>表示法 、大</a:t>
            </a:r>
            <a:r>
              <a:rPr kumimoji="0" lang="zh-CN" altLang="en-US" sz="3200" b="1" baseline="0" dirty="0">
                <a:latin typeface="+mj-ea"/>
                <a:ea typeface="+mj-ea"/>
                <a:sym typeface="Symbol" pitchFamily="18" charset="2"/>
              </a:rPr>
              <a:t></a:t>
            </a:r>
            <a:r>
              <a:rPr kumimoji="0" lang="zh-CN" altLang="en-US" sz="3200" b="1" baseline="0" dirty="0">
                <a:latin typeface="+mj-ea"/>
                <a:ea typeface="+mj-ea"/>
              </a:rPr>
              <a:t> 表示法、</a:t>
            </a:r>
            <a:r>
              <a:rPr kumimoji="0" lang="zh-CN" altLang="en-US" sz="3200" b="1" baseline="0" dirty="0">
                <a:latin typeface="+mj-ea"/>
                <a:ea typeface="+mj-ea"/>
                <a:sym typeface="Symbol" pitchFamily="18" charset="2"/>
              </a:rPr>
              <a:t>表示法</a:t>
            </a:r>
            <a:r>
              <a:rPr kumimoji="0" lang="zh-CN" altLang="en-US" sz="3200" b="1" baseline="0" dirty="0">
                <a:latin typeface="+mj-ea"/>
                <a:ea typeface="+mj-ea"/>
              </a:rPr>
              <a:t>。</a:t>
            </a:r>
          </a:p>
        </p:txBody>
      </p:sp>
      <p:sp>
        <p:nvSpPr>
          <p:cNvPr id="358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DD61C0B-F2A9-45E0-BD9A-1AF9A1A97980}" type="slidenum">
              <a:rPr lang="en-US" altLang="zh-CN" sz="1400" baseline="0"/>
              <a:pPr/>
              <a:t>60</a:t>
            </a:fld>
            <a:endParaRPr lang="en-US" altLang="zh-CN" sz="1400" baseline="0"/>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60" name="Text Box 16"/>
          <p:cNvSpPr txBox="1">
            <a:spLocks noChangeArrowheads="1"/>
          </p:cNvSpPr>
          <p:nvPr/>
        </p:nvSpPr>
        <p:spPr bwMode="auto">
          <a:xfrm>
            <a:off x="611188" y="1311275"/>
            <a:ext cx="23764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算法是什么？</a:t>
            </a:r>
            <a:endParaRPr lang="zh-CN" altLang="en-US" sz="2400" baseline="0">
              <a:ea typeface="幼圆" panose="02010509060101010101" pitchFamily="49" charset="-122"/>
            </a:endParaRPr>
          </a:p>
        </p:txBody>
      </p:sp>
      <p:sp>
        <p:nvSpPr>
          <p:cNvPr id="19459"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19460" name="Text Box 31"/>
          <p:cNvSpPr txBox="1">
            <a:spLocks noChangeArrowheads="1"/>
          </p:cNvSpPr>
          <p:nvPr/>
        </p:nvSpPr>
        <p:spPr bwMode="auto">
          <a:xfrm>
            <a:off x="381000" y="673100"/>
            <a:ext cx="81534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latin typeface="黑体" panose="02010609060101010101" pitchFamily="49" charset="-122"/>
                <a:ea typeface="黑体" panose="02010609060101010101" pitchFamily="49" charset="-122"/>
              </a:rPr>
              <a:t>1.1 </a:t>
            </a:r>
            <a:r>
              <a:rPr lang="zh-CN" altLang="en-US" sz="2800" baseline="0">
                <a:latin typeface="黑体" panose="02010609060101010101" pitchFamily="49" charset="-122"/>
                <a:ea typeface="黑体" panose="02010609060101010101" pitchFamily="49" charset="-122"/>
              </a:rPr>
              <a:t>算法 </a:t>
            </a:r>
            <a:r>
              <a:rPr lang="en-US" altLang="zh-CN" sz="2400" b="1" baseline="0">
                <a:solidFill>
                  <a:schemeClr val="tx2"/>
                </a:solidFill>
                <a:latin typeface="Century Schoolbook" panose="02040604050505020304" pitchFamily="18" charset="0"/>
                <a:ea typeface="幼圆" panose="02010509060101010101" pitchFamily="49" charset="-122"/>
              </a:rPr>
              <a:t>Algorithm</a:t>
            </a:r>
            <a:endParaRPr lang="en-US" altLang="zh-CN" sz="2400" baseline="0">
              <a:latin typeface="黑体" panose="02010609060101010101" pitchFamily="49" charset="-122"/>
              <a:ea typeface="黑体" panose="02010609060101010101" pitchFamily="49" charset="-122"/>
            </a:endParaRPr>
          </a:p>
        </p:txBody>
      </p:sp>
      <p:sp>
        <p:nvSpPr>
          <p:cNvPr id="12" name="Rectangle 3"/>
          <p:cNvSpPr>
            <a:spLocks noChangeArrowheads="1"/>
          </p:cNvSpPr>
          <p:nvPr/>
        </p:nvSpPr>
        <p:spPr bwMode="auto">
          <a:xfrm>
            <a:off x="579437" y="1762125"/>
            <a:ext cx="81438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50000"/>
              </a:lnSpc>
            </a:pPr>
            <a:r>
              <a:rPr lang="zh-CN" altLang="en-US" sz="2400" b="1" baseline="0" dirty="0" smtClean="0">
                <a:latin typeface="宋体" panose="02010600030101010101" pitchFamily="2" charset="-122"/>
              </a:rPr>
              <a:t>    算法</a:t>
            </a:r>
            <a:r>
              <a:rPr lang="zh-CN" altLang="en-US" sz="2400" b="1" baseline="0" dirty="0">
                <a:latin typeface="宋体" panose="02010600030101010101" pitchFamily="2" charset="-122"/>
              </a:rPr>
              <a:t>，一个既陌生又熟悉的名词。从小学就开始接触算法</a:t>
            </a:r>
            <a:r>
              <a:rPr lang="zh-CN" altLang="en-US" sz="2400" b="1" baseline="0" dirty="0" smtClean="0">
                <a:latin typeface="宋体" panose="02010600030101010101" pitchFamily="2" charset="-122"/>
              </a:rPr>
              <a:t>。例如</a:t>
            </a:r>
            <a:r>
              <a:rPr lang="zh-CN" altLang="en-US" sz="2400" b="1" baseline="0" dirty="0">
                <a:latin typeface="宋体" panose="02010600030101010101" pitchFamily="2" charset="-122"/>
              </a:rPr>
              <a:t>，做四则运算要先乘除后加减，从里往外脱括弧等等都是算法，只要按照一定的程序一步一步做，一定不会错</a:t>
            </a:r>
            <a:r>
              <a:rPr lang="zh-CN" altLang="en-US" sz="2400" b="1" baseline="0" dirty="0" smtClean="0">
                <a:latin typeface="宋体" panose="02010600030101010101" pitchFamily="2" charset="-122"/>
              </a:rPr>
              <a:t>。因此</a:t>
            </a:r>
            <a:r>
              <a:rPr lang="zh-CN" altLang="en-US" sz="2400" b="1" baseline="0" dirty="0">
                <a:latin typeface="宋体" panose="02010600030101010101" pitchFamily="2" charset="-122"/>
              </a:rPr>
              <a:t>，算法其实是耳熟能详的数学对象</a:t>
            </a:r>
            <a:r>
              <a:rPr lang="zh-CN" altLang="en-US" sz="2400" b="1" baseline="0" dirty="0" smtClean="0">
                <a:latin typeface="宋体" panose="02010600030101010101" pitchFamily="2" charset="-122"/>
              </a:rPr>
              <a:t>。</a:t>
            </a:r>
          </a:p>
          <a:p>
            <a:pPr fontAlgn="base">
              <a:lnSpc>
                <a:spcPct val="150000"/>
              </a:lnSpc>
            </a:pPr>
            <a:r>
              <a:rPr lang="zh-CN" altLang="en-US" sz="2400" b="1" baseline="0" dirty="0">
                <a:latin typeface="宋体" panose="02010600030101010101" pitchFamily="2" charset="-122"/>
              </a:rPr>
              <a:t> </a:t>
            </a:r>
            <a:r>
              <a:rPr lang="zh-CN" altLang="en-US" sz="2400" b="1" baseline="0" dirty="0" smtClean="0">
                <a:latin typeface="宋体" panose="02010600030101010101" pitchFamily="2" charset="-122"/>
              </a:rPr>
              <a:t>  一般</a:t>
            </a:r>
            <a:r>
              <a:rPr lang="zh-CN" altLang="en-US" sz="2400" b="1" baseline="0" dirty="0">
                <a:latin typeface="宋体" panose="02010600030101010101" pitchFamily="2" charset="-122"/>
              </a:rPr>
              <a:t>地，</a:t>
            </a:r>
            <a:r>
              <a:rPr lang="zh-CN" altLang="en-US" sz="2400" b="1" baseline="0" dirty="0">
                <a:solidFill>
                  <a:srgbClr val="C00000"/>
                </a:solidFill>
                <a:latin typeface="黑体" panose="02010609060101010101" pitchFamily="49" charset="-122"/>
                <a:ea typeface="黑体" panose="02010609060101010101" pitchFamily="49" charset="-122"/>
              </a:rPr>
              <a:t>算法是指在解决问题时按照某种机械程序步骤一定可以得到结果的处理过程</a:t>
            </a:r>
            <a:r>
              <a:rPr lang="zh-CN" altLang="en-US" sz="2400" b="1" baseline="0" dirty="0" smtClean="0">
                <a:solidFill>
                  <a:srgbClr val="C00000"/>
                </a:solidFill>
                <a:latin typeface="宋体" panose="02010600030101010101" pitchFamily="2" charset="-122"/>
              </a:rPr>
              <a:t>。</a:t>
            </a:r>
          </a:p>
          <a:p>
            <a:pPr fontAlgn="base">
              <a:lnSpc>
                <a:spcPct val="150000"/>
              </a:lnSpc>
            </a:pPr>
            <a:r>
              <a:rPr lang="zh-CN" altLang="en-US" sz="2400" b="1" baseline="0" dirty="0">
                <a:solidFill>
                  <a:srgbClr val="C00000"/>
                </a:solidFill>
                <a:latin typeface="宋体" panose="02010600030101010101" pitchFamily="2" charset="-122"/>
              </a:rPr>
              <a:t> </a:t>
            </a:r>
            <a:r>
              <a:rPr lang="zh-CN" altLang="en-US" sz="2400" b="1" baseline="0" dirty="0" smtClean="0">
                <a:solidFill>
                  <a:srgbClr val="C00000"/>
                </a:solidFill>
                <a:latin typeface="宋体" panose="02010600030101010101" pitchFamily="2" charset="-122"/>
              </a:rPr>
              <a:t>   </a:t>
            </a:r>
            <a:r>
              <a:rPr lang="zh-CN" altLang="en-US" sz="2400" b="1" baseline="0" dirty="0" smtClean="0">
                <a:latin typeface="宋体" panose="02010600030101010101" pitchFamily="2" charset="-122"/>
              </a:rPr>
              <a:t>这种</a:t>
            </a:r>
            <a:r>
              <a:rPr lang="zh-CN" altLang="en-US" sz="2400" b="1" baseline="0" dirty="0">
                <a:latin typeface="宋体" panose="02010600030101010101" pitchFamily="2" charset="-122"/>
              </a:rPr>
              <a:t>过程必须是确定的、有效的、有限的。</a:t>
            </a:r>
          </a:p>
        </p:txBody>
      </p:sp>
      <p:sp>
        <p:nvSpPr>
          <p:cNvPr id="19462" name="灯片编号占位符 3"/>
          <p:cNvSpPr>
            <a:spLocks noGrp="1"/>
          </p:cNvSpPr>
          <p:nvPr>
            <p:ph type="sldNum" sz="quarter" idx="12"/>
          </p:nvPr>
        </p:nvSpPr>
        <p:spPr>
          <a:xfrm>
            <a:off x="6818313" y="602138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1FDB6DCF-B37C-4B1A-95EF-6411B4AC0DCD}" type="slidenum">
              <a:rPr lang="en-US" altLang="zh-CN" sz="1400" baseline="0"/>
              <a:pPr/>
              <a:t>7</a:t>
            </a:fld>
            <a:endParaRPr lang="en-US" altLang="zh-CN" sz="1400" baseline="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0"/>
                                        </p:tgtEl>
                                        <p:attrNameLst>
                                          <p:attrName>style.visibility</p:attrName>
                                        </p:attrNameLst>
                                      </p:cBhvr>
                                      <p:to>
                                        <p:strVal val="visible"/>
                                      </p:to>
                                    </p:set>
                                    <p:animEffect transition="in" filter="wipe(left)">
                                      <p:cBhvr>
                                        <p:cTn id="7" dur="500"/>
                                        <p:tgtEl>
                                          <p:spTgt spid="57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utoUpdateAnimBg="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12" name="Rectangle 3"/>
          <p:cNvSpPr>
            <a:spLocks noChangeArrowheads="1"/>
          </p:cNvSpPr>
          <p:nvPr/>
        </p:nvSpPr>
        <p:spPr bwMode="auto">
          <a:xfrm>
            <a:off x="560388" y="620713"/>
            <a:ext cx="8023225" cy="4679950"/>
          </a:xfrm>
          <a:prstGeom prst="rect">
            <a:avLst/>
          </a:prstGeom>
          <a:noFill/>
          <a:ln>
            <a:noFill/>
          </a:ln>
          <a:effectLst/>
          <a:extLst/>
        </p:spPr>
        <p:txBody>
          <a:bodyPr/>
          <a:lstStyle/>
          <a:p>
            <a:pPr defTabSz="958850" fontAlgn="base">
              <a:lnSpc>
                <a:spcPct val="150000"/>
              </a:lnSpc>
              <a:defRPr/>
            </a:pPr>
            <a:r>
              <a:rPr lang="zh-CN" altLang="en-US" sz="2400" b="1" baseline="0" dirty="0">
                <a:latin typeface="+mj-ea"/>
                <a:ea typeface="+mj-ea"/>
              </a:rPr>
              <a:t>“如果你在森林里迷路了，保持冷静，调动常识，走一步看一步。”</a:t>
            </a:r>
          </a:p>
          <a:p>
            <a:pPr defTabSz="958850" fontAlgn="base">
              <a:lnSpc>
                <a:spcPct val="150000"/>
              </a:lnSpc>
              <a:defRPr/>
            </a:pPr>
            <a:r>
              <a:rPr lang="zh-CN" altLang="en-US" sz="2400" baseline="0" dirty="0">
                <a:solidFill>
                  <a:srgbClr val="C00000"/>
                </a:solidFill>
                <a:latin typeface="+mj-ea"/>
                <a:ea typeface="+mj-ea"/>
              </a:rPr>
              <a:t> </a:t>
            </a:r>
            <a:r>
              <a:rPr lang="en-US" altLang="zh-CN" sz="2400" baseline="0" dirty="0">
                <a:solidFill>
                  <a:srgbClr val="C00000"/>
                </a:solidFill>
                <a:latin typeface="+mj-ea"/>
                <a:ea typeface="+mj-ea"/>
              </a:rPr>
              <a:t>——</a:t>
            </a:r>
            <a:r>
              <a:rPr lang="zh-CN" altLang="en-US" sz="2400" baseline="0" dirty="0">
                <a:solidFill>
                  <a:srgbClr val="C00000"/>
                </a:solidFill>
                <a:latin typeface="+mj-ea"/>
                <a:ea typeface="+mj-ea"/>
              </a:rPr>
              <a:t>这里是建议而非算法。</a:t>
            </a:r>
            <a:endParaRPr lang="en-US" altLang="zh-CN" sz="2400" baseline="0" dirty="0">
              <a:solidFill>
                <a:srgbClr val="C00000"/>
              </a:solidFill>
              <a:latin typeface="+mj-ea"/>
              <a:ea typeface="+mj-ea"/>
            </a:endParaRPr>
          </a:p>
          <a:p>
            <a:pPr defTabSz="958850" fontAlgn="base">
              <a:lnSpc>
                <a:spcPct val="150000"/>
              </a:lnSpc>
              <a:defRPr/>
            </a:pPr>
            <a:endParaRPr lang="zh-CN" altLang="en-US" sz="2400" b="1" baseline="0" dirty="0">
              <a:latin typeface="+mj-ea"/>
              <a:ea typeface="+mj-ea"/>
            </a:endParaRPr>
          </a:p>
          <a:p>
            <a:pPr defTabSz="958850" fontAlgn="base">
              <a:lnSpc>
                <a:spcPct val="150000"/>
              </a:lnSpc>
              <a:defRPr/>
            </a:pPr>
            <a:r>
              <a:rPr lang="zh-CN" altLang="en-US" sz="2400" b="1" baseline="0" dirty="0">
                <a:latin typeface="+mj-ea"/>
                <a:ea typeface="+mj-ea"/>
              </a:rPr>
              <a:t>童子军的条例：</a:t>
            </a:r>
          </a:p>
          <a:p>
            <a:pPr defTabSz="958850" fontAlgn="base">
              <a:lnSpc>
                <a:spcPct val="150000"/>
              </a:lnSpc>
              <a:defRPr/>
            </a:pPr>
            <a:r>
              <a:rPr lang="zh-CN" altLang="en-US" sz="2400" b="1" baseline="0" dirty="0">
                <a:latin typeface="+mj-ea"/>
                <a:ea typeface="+mj-ea"/>
              </a:rPr>
              <a:t>      如果你在森林里迷路了，一直往下走，直到溪流旁，然后顺流而下，最后你会到达一个城镇。</a:t>
            </a:r>
          </a:p>
          <a:p>
            <a:pPr defTabSz="958850" fontAlgn="base">
              <a:lnSpc>
                <a:spcPct val="150000"/>
              </a:lnSpc>
              <a:defRPr/>
            </a:pPr>
            <a:r>
              <a:rPr lang="en-US" altLang="zh-CN" sz="2400" baseline="0" dirty="0">
                <a:solidFill>
                  <a:srgbClr val="C00000"/>
                </a:solidFill>
                <a:latin typeface="+mj-ea"/>
                <a:ea typeface="+mj-ea"/>
              </a:rPr>
              <a:t>——</a:t>
            </a:r>
            <a:r>
              <a:rPr lang="zh-CN" altLang="en-US" sz="2400" baseline="0" dirty="0">
                <a:solidFill>
                  <a:srgbClr val="C00000"/>
                </a:solidFill>
                <a:latin typeface="+mj-ea"/>
                <a:ea typeface="+mj-ea"/>
              </a:rPr>
              <a:t>这是一个算法。</a:t>
            </a:r>
          </a:p>
        </p:txBody>
      </p:sp>
      <p:sp>
        <p:nvSpPr>
          <p:cNvPr id="20484" name="灯片编号占位符 3"/>
          <p:cNvSpPr>
            <a:spLocks noGrp="1"/>
          </p:cNvSpPr>
          <p:nvPr>
            <p:ph type="sldNum" sz="quarter" idx="12"/>
          </p:nvPr>
        </p:nvSpPr>
        <p:spPr>
          <a:xfrm>
            <a:off x="6818313" y="602138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2E2DD2-B678-486F-A35B-2E0AAEFD4C5A}" type="slidenum">
              <a:rPr lang="en-US" altLang="zh-CN" sz="1400" baseline="0"/>
              <a:pPr/>
              <a:t>8</a:t>
            </a:fld>
            <a:endParaRPr lang="en-US" altLang="zh-CN" sz="1400" baseline="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blinds(horizontal)">
                                      <p:cBhvr>
                                        <p:cTn id="21" dur="500"/>
                                        <p:tgtEl>
                                          <p:spTgt spid="1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blinds(horizontal)">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xfrm>
            <a:off x="6629400" y="60928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EB71BE-856E-4C06-9EB6-B48A4D0D13D0}" type="slidenum">
              <a:rPr lang="en-US" altLang="zh-CN" sz="1400" baseline="0"/>
              <a:pPr/>
              <a:t>9</a:t>
            </a:fld>
            <a:endParaRPr lang="en-US" altLang="zh-CN" sz="1400" baseline="0"/>
          </a:p>
        </p:txBody>
      </p:sp>
      <p:sp>
        <p:nvSpPr>
          <p:cNvPr id="57360" name="Text Box 16"/>
          <p:cNvSpPr txBox="1">
            <a:spLocks noChangeArrowheads="1"/>
          </p:cNvSpPr>
          <p:nvPr/>
        </p:nvSpPr>
        <p:spPr bwMode="auto">
          <a:xfrm>
            <a:off x="838200" y="9080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一系列将问题的输入转换为输出的计算或操作步骤</a:t>
            </a:r>
            <a:r>
              <a:rPr lang="zh-CN" altLang="en-US" sz="2400" baseline="0">
                <a:solidFill>
                  <a:srgbClr val="660033"/>
                </a:solidFill>
                <a:latin typeface="宋体" panose="02010600030101010101" pitchFamily="2" charset="-122"/>
              </a:rPr>
              <a:t>。</a:t>
            </a:r>
            <a:r>
              <a:rPr lang="zh-CN" altLang="en-US" sz="2000" baseline="0">
                <a:ea typeface="幼圆" panose="02010509060101010101" pitchFamily="49" charset="-122"/>
              </a:rPr>
              <a:t> </a:t>
            </a:r>
          </a:p>
        </p:txBody>
      </p:sp>
      <p:sp>
        <p:nvSpPr>
          <p:cNvPr id="57370" name="Text Box 26"/>
          <p:cNvSpPr txBox="1">
            <a:spLocks noChangeArrowheads="1"/>
          </p:cNvSpPr>
          <p:nvPr/>
        </p:nvSpPr>
        <p:spPr bwMode="auto">
          <a:xfrm>
            <a:off x="381000" y="136525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400" baseline="0">
                <a:ea typeface="幼圆" panose="02010509060101010101" pitchFamily="49" charset="-122"/>
              </a:rPr>
              <a:t>2</a:t>
            </a:r>
            <a:r>
              <a:rPr lang="en-US" altLang="zh-CN" sz="2400" b="1" baseline="0">
                <a:ea typeface="幼圆" panose="02010509060101010101" pitchFamily="49" charset="-122"/>
              </a:rPr>
              <a:t>. </a:t>
            </a:r>
            <a:r>
              <a:rPr lang="zh-CN" altLang="en-US" sz="2400" b="1" baseline="0">
                <a:ea typeface="幼圆" panose="02010509060101010101" pitchFamily="49" charset="-122"/>
              </a:rPr>
              <a:t>计算机算法与人工算法</a:t>
            </a:r>
          </a:p>
          <a:p>
            <a:pPr fontAlgn="base">
              <a:lnSpc>
                <a:spcPct val="100000"/>
              </a:lnSpc>
            </a:pPr>
            <a:r>
              <a:rPr lang="zh-CN" altLang="en-US" sz="2400" baseline="0">
                <a:ea typeface="幼圆" panose="02010509060101010101" pitchFamily="49" charset="-122"/>
              </a:rPr>
              <a:t>      </a:t>
            </a:r>
          </a:p>
        </p:txBody>
      </p:sp>
      <p:sp>
        <p:nvSpPr>
          <p:cNvPr id="21509"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21510" name="Text Box 31"/>
          <p:cNvSpPr txBox="1">
            <a:spLocks noChangeArrowheads="1"/>
          </p:cNvSpPr>
          <p:nvPr/>
        </p:nvSpPr>
        <p:spPr bwMode="auto">
          <a:xfrm>
            <a:off x="381000" y="457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sz="2400" baseline="0">
                <a:ea typeface="幼圆" panose="02010509060101010101" pitchFamily="49" charset="-122"/>
              </a:rPr>
              <a:t>1</a:t>
            </a:r>
            <a:r>
              <a:rPr lang="en-US" altLang="zh-CN" sz="2400" b="1" baseline="0">
                <a:ea typeface="幼圆" panose="02010509060101010101" pitchFamily="49" charset="-122"/>
              </a:rPr>
              <a:t>. </a:t>
            </a:r>
            <a:r>
              <a:rPr lang="zh-CN" altLang="en-US" sz="2400" b="1" baseline="0">
                <a:ea typeface="幼圆" panose="02010509060101010101" pitchFamily="49" charset="-122"/>
              </a:rPr>
              <a:t>算法定义</a:t>
            </a:r>
            <a:r>
              <a:rPr lang="zh-CN" altLang="en-US" sz="2400" baseline="0">
                <a:ea typeface="幼圆" panose="02010509060101010101" pitchFamily="49" charset="-122"/>
              </a:rPr>
              <a:t> </a:t>
            </a:r>
            <a:r>
              <a:rPr lang="zh-CN" altLang="en-US" sz="2000" baseline="0">
                <a:ea typeface="幼圆" panose="02010509060101010101" pitchFamily="49" charset="-122"/>
              </a:rPr>
              <a:t>      </a:t>
            </a:r>
          </a:p>
        </p:txBody>
      </p:sp>
      <p:sp>
        <p:nvSpPr>
          <p:cNvPr id="57376" name="Text Box 32"/>
          <p:cNvSpPr txBox="1">
            <a:spLocks noChangeArrowheads="1"/>
          </p:cNvSpPr>
          <p:nvPr/>
        </p:nvSpPr>
        <p:spPr bwMode="auto">
          <a:xfrm>
            <a:off x="685800" y="18224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有些问题没有计算机算法</a:t>
            </a:r>
            <a:r>
              <a:rPr lang="en-US" altLang="zh-CN" sz="2400" b="1" baseline="0">
                <a:solidFill>
                  <a:srgbClr val="990000"/>
                </a:solidFill>
                <a:latin typeface="宋体" panose="02010600030101010101" pitchFamily="2" charset="-122"/>
              </a:rPr>
              <a:t>.</a:t>
            </a:r>
            <a:r>
              <a:rPr lang="en-US" altLang="zh-CN" sz="2000" baseline="0">
                <a:ea typeface="幼圆" panose="02010509060101010101" pitchFamily="49" charset="-122"/>
              </a:rPr>
              <a:t> </a:t>
            </a:r>
          </a:p>
        </p:txBody>
      </p:sp>
      <p:sp>
        <p:nvSpPr>
          <p:cNvPr id="57377" name="Text Box 33"/>
          <p:cNvSpPr txBox="1">
            <a:spLocks noChangeArrowheads="1"/>
          </p:cNvSpPr>
          <p:nvPr/>
        </p:nvSpPr>
        <p:spPr bwMode="auto">
          <a:xfrm>
            <a:off x="685800" y="2203450"/>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有些问题计算机算法与人工算法不同</a:t>
            </a:r>
            <a:r>
              <a:rPr lang="en-US" altLang="zh-CN" sz="2400" b="1" baseline="0">
                <a:solidFill>
                  <a:srgbClr val="990000"/>
                </a:solidFill>
                <a:latin typeface="宋体" panose="02010600030101010101" pitchFamily="2" charset="-122"/>
              </a:rPr>
              <a:t>.</a:t>
            </a:r>
            <a:r>
              <a:rPr lang="en-US" altLang="zh-CN" sz="2000" baseline="0">
                <a:ea typeface="幼圆" panose="02010509060101010101" pitchFamily="49" charset="-122"/>
              </a:rPr>
              <a:t> </a:t>
            </a:r>
          </a:p>
        </p:txBody>
      </p:sp>
      <p:sp>
        <p:nvSpPr>
          <p:cNvPr id="57379" name="Text Box 35"/>
          <p:cNvSpPr txBox="1">
            <a:spLocks noChangeArrowheads="1"/>
          </p:cNvSpPr>
          <p:nvPr/>
        </p:nvSpPr>
        <p:spPr bwMode="auto">
          <a:xfrm>
            <a:off x="533400" y="2997200"/>
            <a:ext cx="815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5000"/>
              </a:lnSpc>
            </a:pPr>
            <a:r>
              <a:rPr lang="en-US" altLang="zh-CN" sz="2000" b="1" baseline="0">
                <a:ea typeface="幼圆" panose="02010509060101010101" pitchFamily="49" charset="-122"/>
              </a:rPr>
              <a:t>(1)</a:t>
            </a:r>
            <a:r>
              <a:rPr lang="zh-CN" altLang="en-US" sz="2000" b="1" baseline="0">
                <a:ea typeface="幼圆" panose="02010509060101010101" pitchFamily="49" charset="-122"/>
              </a:rPr>
              <a:t>输  入：</a:t>
            </a:r>
          </a:p>
          <a:p>
            <a:pPr fontAlgn="base">
              <a:lnSpc>
                <a:spcPct val="105000"/>
              </a:lnSpc>
            </a:pPr>
            <a:r>
              <a:rPr lang="zh-CN" altLang="en-US" sz="2000" b="1" baseline="0">
                <a:ea typeface="幼圆" panose="02010509060101010101" pitchFamily="49" charset="-122"/>
              </a:rPr>
              <a:t>    </a:t>
            </a:r>
            <a:r>
              <a:rPr lang="zh-CN" altLang="en-US" sz="2000" b="1" baseline="0">
                <a:solidFill>
                  <a:srgbClr val="990000"/>
                </a:solidFill>
                <a:latin typeface="宋体" panose="02010600030101010101" pitchFamily="2" charset="-122"/>
              </a:rPr>
              <a:t>有外部提供的量作为算法的输入。</a:t>
            </a:r>
          </a:p>
          <a:p>
            <a:pPr fontAlgn="base">
              <a:lnSpc>
                <a:spcPct val="105000"/>
              </a:lnSpc>
            </a:pPr>
            <a:r>
              <a:rPr lang="en-US" altLang="zh-CN" sz="2000" b="1" baseline="0">
                <a:ea typeface="幼圆" panose="02010509060101010101" pitchFamily="49" charset="-122"/>
              </a:rPr>
              <a:t>(2)</a:t>
            </a:r>
            <a:r>
              <a:rPr lang="zh-CN" altLang="en-US" sz="2000" b="1" baseline="0">
                <a:ea typeface="幼圆" panose="02010509060101010101" pitchFamily="49" charset="-122"/>
              </a:rPr>
              <a:t>输  出：</a:t>
            </a:r>
          </a:p>
          <a:p>
            <a:pPr fontAlgn="base">
              <a:lnSpc>
                <a:spcPct val="105000"/>
              </a:lnSpc>
            </a:pPr>
            <a:r>
              <a:rPr lang="zh-CN" altLang="en-US" sz="2000" b="1" baseline="0">
                <a:ea typeface="幼圆" panose="02010509060101010101" pitchFamily="49" charset="-122"/>
              </a:rPr>
              <a:t>    </a:t>
            </a:r>
            <a:r>
              <a:rPr lang="zh-CN" altLang="en-US" sz="2000" b="1" baseline="0">
                <a:solidFill>
                  <a:srgbClr val="990000"/>
                </a:solidFill>
                <a:latin typeface="宋体" panose="02010600030101010101" pitchFamily="2" charset="-122"/>
              </a:rPr>
              <a:t>算法产生至少一个量作为输出。</a:t>
            </a:r>
          </a:p>
          <a:p>
            <a:pPr fontAlgn="base">
              <a:lnSpc>
                <a:spcPct val="105000"/>
              </a:lnSpc>
            </a:pPr>
            <a:r>
              <a:rPr lang="en-US" altLang="zh-CN" sz="2000" b="1" baseline="0">
                <a:ea typeface="幼圆" panose="02010509060101010101" pitchFamily="49" charset="-122"/>
              </a:rPr>
              <a:t>(3)</a:t>
            </a:r>
            <a:r>
              <a:rPr lang="zh-CN" altLang="en-US" sz="2000" b="1" baseline="0">
                <a:ea typeface="幼圆" panose="02010509060101010101" pitchFamily="49" charset="-122"/>
              </a:rPr>
              <a:t>确定性：</a:t>
            </a:r>
            <a:r>
              <a:rPr lang="en-US" altLang="zh-CN" sz="2000" b="1" baseline="0">
                <a:ea typeface="幼圆" panose="02010509060101010101" pitchFamily="49" charset="-122"/>
              </a:rPr>
              <a:t>definiteness</a:t>
            </a:r>
          </a:p>
          <a:p>
            <a:pPr fontAlgn="base">
              <a:lnSpc>
                <a:spcPct val="105000"/>
              </a:lnSpc>
            </a:pPr>
            <a:r>
              <a:rPr lang="en-US" altLang="zh-CN" sz="2000" b="1" baseline="0">
                <a:ea typeface="幼圆" panose="02010509060101010101" pitchFamily="49" charset="-122"/>
              </a:rPr>
              <a:t>     </a:t>
            </a:r>
            <a:r>
              <a:rPr lang="zh-CN" altLang="en-US" sz="2000" b="1" baseline="0">
                <a:solidFill>
                  <a:srgbClr val="990000"/>
                </a:solidFill>
                <a:latin typeface="宋体" panose="02010600030101010101" pitchFamily="2" charset="-122"/>
              </a:rPr>
              <a:t>组成算法的每条指令是清晰，无歧义的。</a:t>
            </a:r>
          </a:p>
          <a:p>
            <a:pPr fontAlgn="base">
              <a:lnSpc>
                <a:spcPct val="105000"/>
              </a:lnSpc>
            </a:pPr>
            <a:r>
              <a:rPr lang="en-US" altLang="zh-CN" sz="2000" b="1" baseline="0">
                <a:ea typeface="幼圆" panose="02010509060101010101" pitchFamily="49" charset="-122"/>
              </a:rPr>
              <a:t>(4)</a:t>
            </a:r>
            <a:r>
              <a:rPr lang="zh-CN" altLang="en-US" sz="2000" b="1" baseline="0">
                <a:ea typeface="幼圆" panose="02010509060101010101" pitchFamily="49" charset="-122"/>
              </a:rPr>
              <a:t>有限性：</a:t>
            </a:r>
            <a:r>
              <a:rPr lang="en-US" altLang="zh-CN" sz="2000" b="1" baseline="0">
                <a:ea typeface="幼圆" panose="02010509060101010101" pitchFamily="49" charset="-122"/>
              </a:rPr>
              <a:t>finiteness</a:t>
            </a:r>
          </a:p>
          <a:p>
            <a:pPr fontAlgn="base">
              <a:lnSpc>
                <a:spcPct val="105000"/>
              </a:lnSpc>
            </a:pPr>
            <a:r>
              <a:rPr lang="en-US" altLang="zh-CN" sz="2000" b="1" baseline="0">
                <a:ea typeface="幼圆" panose="02010509060101010101" pitchFamily="49" charset="-122"/>
              </a:rPr>
              <a:t>     </a:t>
            </a:r>
            <a:r>
              <a:rPr lang="zh-CN" altLang="en-US" sz="2000" b="1" baseline="0">
                <a:solidFill>
                  <a:srgbClr val="990000"/>
                </a:solidFill>
                <a:latin typeface="宋体" panose="02010600030101010101" pitchFamily="2" charset="-122"/>
              </a:rPr>
              <a:t>算法中每条指令的执行次数是有限的，执行每条指令的时间也是有限的。</a:t>
            </a:r>
          </a:p>
        </p:txBody>
      </p:sp>
      <p:sp>
        <p:nvSpPr>
          <p:cNvPr id="57381" name="Rectangle 37"/>
          <p:cNvSpPr>
            <a:spLocks noChangeArrowheads="1"/>
          </p:cNvSpPr>
          <p:nvPr/>
        </p:nvSpPr>
        <p:spPr bwMode="auto">
          <a:xfrm>
            <a:off x="381000" y="2508250"/>
            <a:ext cx="396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baseline="0">
                <a:latin typeface="幼圆" panose="02010509060101010101" pitchFamily="49" charset="-122"/>
                <a:ea typeface="幼圆" panose="02010509060101010101" pitchFamily="49" charset="-122"/>
              </a:rPr>
              <a:t>3.</a:t>
            </a:r>
            <a:r>
              <a:rPr lang="zh-CN" altLang="en-US" sz="2400" b="1" baseline="0">
                <a:latin typeface="幼圆" panose="02010509060101010101" pitchFamily="49" charset="-122"/>
                <a:ea typeface="幼圆" panose="02010509060101010101" pitchFamily="49" charset="-122"/>
              </a:rPr>
              <a:t>计算机算法的一般特征</a:t>
            </a:r>
            <a:endParaRPr lang="zh-CN" altLang="en-US" sz="2800" b="1" baseline="0">
              <a:latin typeface="幼圆" panose="02010509060101010101" pitchFamily="49" charset="-122"/>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0"/>
                                        </p:tgtEl>
                                        <p:attrNameLst>
                                          <p:attrName>style.visibility</p:attrName>
                                        </p:attrNameLst>
                                      </p:cBhvr>
                                      <p:to>
                                        <p:strVal val="visible"/>
                                      </p:to>
                                    </p:set>
                                    <p:animEffect transition="in" filter="wipe(left)">
                                      <p:cBhvr>
                                        <p:cTn id="7" dur="500"/>
                                        <p:tgtEl>
                                          <p:spTgt spid="57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70"/>
                                        </p:tgtEl>
                                        <p:attrNameLst>
                                          <p:attrName>style.visibility</p:attrName>
                                        </p:attrNameLst>
                                      </p:cBhvr>
                                      <p:to>
                                        <p:strVal val="visible"/>
                                      </p:to>
                                    </p:set>
                                    <p:animEffect transition="in" filter="wipe(left)">
                                      <p:cBhvr>
                                        <p:cTn id="12" dur="500"/>
                                        <p:tgtEl>
                                          <p:spTgt spid="57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76"/>
                                        </p:tgtEl>
                                        <p:attrNameLst>
                                          <p:attrName>style.visibility</p:attrName>
                                        </p:attrNameLst>
                                      </p:cBhvr>
                                      <p:to>
                                        <p:strVal val="visible"/>
                                      </p:to>
                                    </p:set>
                                    <p:animEffect transition="in" filter="wipe(left)">
                                      <p:cBhvr>
                                        <p:cTn id="17" dur="500"/>
                                        <p:tgtEl>
                                          <p:spTgt spid="57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77"/>
                                        </p:tgtEl>
                                        <p:attrNameLst>
                                          <p:attrName>style.visibility</p:attrName>
                                        </p:attrNameLst>
                                      </p:cBhvr>
                                      <p:to>
                                        <p:strVal val="visible"/>
                                      </p:to>
                                    </p:set>
                                    <p:animEffect transition="in" filter="wipe(left)">
                                      <p:cBhvr>
                                        <p:cTn id="22" dur="500"/>
                                        <p:tgtEl>
                                          <p:spTgt spid="57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81"/>
                                        </p:tgtEl>
                                        <p:attrNameLst>
                                          <p:attrName>style.visibility</p:attrName>
                                        </p:attrNameLst>
                                      </p:cBhvr>
                                      <p:to>
                                        <p:strVal val="visible"/>
                                      </p:to>
                                    </p:set>
                                    <p:animEffect transition="in" filter="wipe(left)">
                                      <p:cBhvr>
                                        <p:cTn id="27" dur="500"/>
                                        <p:tgtEl>
                                          <p:spTgt spid="57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79"/>
                                        </p:tgtEl>
                                        <p:attrNameLst>
                                          <p:attrName>style.visibility</p:attrName>
                                        </p:attrNameLst>
                                      </p:cBhvr>
                                      <p:to>
                                        <p:strVal val="visible"/>
                                      </p:to>
                                    </p:set>
                                    <p:animEffect transition="in" filter="wipe(left)">
                                      <p:cBhvr>
                                        <p:cTn id="32" dur="500"/>
                                        <p:tgtEl>
                                          <p:spTgt spid="57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utoUpdateAnimBg="0"/>
      <p:bldP spid="57370" grpId="0" autoUpdateAnimBg="0"/>
      <p:bldP spid="57376" grpId="0" autoUpdateAnimBg="0"/>
      <p:bldP spid="57377" grpId="0" autoUpdateAnimBg="0"/>
      <p:bldP spid="57379" grpId="0" autoUpdateAnimBg="0"/>
      <p:bldP spid="57381"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2200" b="0" i="0" u="none" strike="noStrike" cap="none" normalizeH="0" baseline="-2500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2200" b="0" i="0" u="none" strike="noStrike" cap="none" normalizeH="0" baseline="-2500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17767</TotalTime>
  <Words>5199</Words>
  <Application>Microsoft Macintosh PowerPoint</Application>
  <PresentationFormat>全屏显示(4:3)</PresentationFormat>
  <Paragraphs>696</Paragraphs>
  <Slides>60</Slides>
  <Notes>15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80" baseType="lpstr">
      <vt:lpstr>Century Schoolbook</vt:lpstr>
      <vt:lpstr>Comic Sans MS</vt:lpstr>
      <vt:lpstr>Garamond</vt:lpstr>
      <vt:lpstr>Symbol</vt:lpstr>
      <vt:lpstr>Tahoma</vt:lpstr>
      <vt:lpstr>Times New Roman</vt:lpstr>
      <vt:lpstr>黑体</vt:lpstr>
      <vt:lpstr>华文行楷</vt:lpstr>
      <vt:lpstr>楷体</vt:lpstr>
      <vt:lpstr>楷体_GB2312</vt:lpstr>
      <vt:lpstr>隶书</vt:lpstr>
      <vt:lpstr>宋体</vt:lpstr>
      <vt:lpstr>新細明體</vt:lpstr>
      <vt:lpstr>幼圆</vt:lpstr>
      <vt:lpstr>Arial</vt:lpstr>
      <vt:lpstr>Wingdings</vt:lpstr>
      <vt:lpstr>默认设计模板</vt:lpstr>
      <vt:lpstr>公式</vt:lpstr>
      <vt:lpstr>Clip</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渐近分析的符号</vt:lpstr>
      <vt:lpstr>PowerPoint 演示文稿</vt:lpstr>
      <vt:lpstr>最常用的关系式</vt:lpstr>
      <vt:lpstr>4. 算法分析中常见的复杂性函数</vt:lpstr>
      <vt:lpstr>小规模数据</vt:lpstr>
      <vt:lpstr>中等规模数据</vt:lpstr>
      <vt:lpstr>PowerPoint 演示文稿</vt:lpstr>
      <vt:lpstr>PowerPoint 演示文稿</vt:lpstr>
      <vt:lpstr>PowerPoint 演示文稿</vt:lpstr>
      <vt:lpstr>PowerPoint 演示文稿</vt:lpstr>
      <vt:lpstr>PowerPoint 演示文稿</vt:lpstr>
      <vt:lpstr>PowerPoint 演示文稿</vt:lpstr>
      <vt:lpstr>算法分析的基本法则</vt:lpstr>
      <vt:lpstr>PowerPoint 演示文稿</vt:lpstr>
      <vt:lpstr>PowerPoint 演示文稿</vt:lpstr>
      <vt:lpstr>PowerPoint 演示文稿</vt:lpstr>
      <vt:lpstr>6. 算法渐近复杂性分析中常用函数</vt:lpstr>
      <vt:lpstr>取整函数的若干性质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用c++描述算法</vt:lpstr>
      <vt:lpstr>PowerPoint 演示文稿</vt:lpstr>
      <vt:lpstr>（1.3) switch语句：</vt:lpstr>
      <vt:lpstr>（2）迭代语句：</vt:lpstr>
      <vt:lpstr>（3）跳转语句：</vt:lpstr>
      <vt:lpstr>（4）函数：</vt:lpstr>
      <vt:lpstr>（5）模板template ：</vt:lpstr>
      <vt:lpstr>（6）动态存储分配：</vt:lpstr>
      <vt:lpstr>（6.2）一维数组 ：</vt:lpstr>
      <vt:lpstr>（6.3）运算符delete ：</vt:lpstr>
      <vt:lpstr>（6.4）动态二维数组 ：</vt:lpstr>
      <vt:lpstr>PowerPoint 演示文稿</vt:lpstr>
      <vt:lpstr>PowerPoint 演示文稿</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张永平</dc:creator>
  <cp:lastModifiedBy>Microsoft Office 用户</cp:lastModifiedBy>
  <cp:revision>748</cp:revision>
  <dcterms:created xsi:type="dcterms:W3CDTF">2000-05-28T02:25:47Z</dcterms:created>
  <dcterms:modified xsi:type="dcterms:W3CDTF">2018-11-02T08:24:52Z</dcterms:modified>
</cp:coreProperties>
</file>