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86" r:id="rId2"/>
    <p:sldId id="525" r:id="rId3"/>
    <p:sldId id="287" r:id="rId4"/>
    <p:sldId id="817" r:id="rId5"/>
    <p:sldId id="679" r:id="rId6"/>
    <p:sldId id="814" r:id="rId7"/>
    <p:sldId id="815" r:id="rId8"/>
    <p:sldId id="816" r:id="rId9"/>
    <p:sldId id="818" r:id="rId10"/>
    <p:sldId id="682" r:id="rId11"/>
    <p:sldId id="760" r:id="rId12"/>
    <p:sldId id="761" r:id="rId13"/>
    <p:sldId id="762" r:id="rId14"/>
    <p:sldId id="819" r:id="rId15"/>
    <p:sldId id="820" r:id="rId16"/>
    <p:sldId id="764" r:id="rId17"/>
    <p:sldId id="765" r:id="rId18"/>
    <p:sldId id="766" r:id="rId19"/>
    <p:sldId id="821" r:id="rId20"/>
    <p:sldId id="824" r:id="rId21"/>
    <p:sldId id="826" r:id="rId22"/>
    <p:sldId id="822" r:id="rId23"/>
    <p:sldId id="831" r:id="rId24"/>
    <p:sldId id="828" r:id="rId25"/>
    <p:sldId id="829" r:id="rId26"/>
    <p:sldId id="830" r:id="rId27"/>
    <p:sldId id="840" r:id="rId28"/>
    <p:sldId id="841" r:id="rId29"/>
    <p:sldId id="832" r:id="rId30"/>
    <p:sldId id="834" r:id="rId31"/>
    <p:sldId id="777" r:id="rId32"/>
    <p:sldId id="778" r:id="rId33"/>
    <p:sldId id="779" r:id="rId34"/>
    <p:sldId id="780" r:id="rId35"/>
    <p:sldId id="781" r:id="rId36"/>
    <p:sldId id="782" r:id="rId37"/>
    <p:sldId id="783" r:id="rId38"/>
    <p:sldId id="843" r:id="rId39"/>
    <p:sldId id="845" r:id="rId40"/>
    <p:sldId id="846" r:id="rId41"/>
    <p:sldId id="842" r:id="rId42"/>
    <p:sldId id="785" r:id="rId43"/>
    <p:sldId id="786" r:id="rId44"/>
    <p:sldId id="787" r:id="rId45"/>
    <p:sldId id="788" r:id="rId46"/>
    <p:sldId id="789" r:id="rId47"/>
    <p:sldId id="790" r:id="rId48"/>
    <p:sldId id="791" r:id="rId49"/>
    <p:sldId id="792" r:id="rId50"/>
    <p:sldId id="793" r:id="rId51"/>
    <p:sldId id="794" r:id="rId52"/>
    <p:sldId id="795" r:id="rId53"/>
    <p:sldId id="796" r:id="rId54"/>
    <p:sldId id="797" r:id="rId55"/>
    <p:sldId id="798" r:id="rId56"/>
    <p:sldId id="799" r:id="rId57"/>
    <p:sldId id="800" r:id="rId58"/>
    <p:sldId id="801" r:id="rId59"/>
    <p:sldId id="802" r:id="rId60"/>
    <p:sldId id="803" r:id="rId61"/>
    <p:sldId id="804" r:id="rId62"/>
    <p:sldId id="805" r:id="rId63"/>
    <p:sldId id="806" r:id="rId64"/>
    <p:sldId id="807" r:id="rId65"/>
    <p:sldId id="808" r:id="rId66"/>
    <p:sldId id="809" r:id="rId67"/>
    <p:sldId id="810" r:id="rId68"/>
    <p:sldId id="811" r:id="rId69"/>
    <p:sldId id="812" r:id="rId70"/>
  </p:sldIdLst>
  <p:sldSz cx="9144000" cy="6858000" type="screen4x3"/>
  <p:notesSz cx="6761163" cy="9942513"/>
  <p:custDataLst>
    <p:tags r:id="rId73"/>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000000"/>
    <a:srgbClr val="CC0000"/>
    <a:srgbClr val="0033CC"/>
    <a:srgbClr val="000066"/>
    <a:srgbClr val="FFFF00"/>
    <a:srgbClr val="FF0000"/>
    <a:srgbClr val="FFFF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88211" autoAdjust="0"/>
  </p:normalViewPr>
  <p:slideViewPr>
    <p:cSldViewPr>
      <p:cViewPr>
        <p:scale>
          <a:sx n="112" d="100"/>
          <a:sy n="112" d="100"/>
        </p:scale>
        <p:origin x="15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gs" Target="tags/tag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 Id="rId2" Type="http://schemas.openxmlformats.org/officeDocument/2006/relationships/image" Target="../media/image2.wmf"/><Relationship Id="rId3"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emf"/><Relationship Id="rId1" Type="http://schemas.openxmlformats.org/officeDocument/2006/relationships/image" Target="../media/image7.wmf"/><Relationship Id="rId2"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81109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贪心法的解</a:t>
            </a:r>
            <a:r>
              <a:rPr lang="en-US" altLang="zh-CN" dirty="0" smtClean="0"/>
              <a:t>(1,0,0,0)</a:t>
            </a:r>
            <a:r>
              <a:rPr lang="zh-CN" altLang="en-US" dirty="0" smtClean="0"/>
              <a:t>，价值为</a:t>
            </a:r>
            <a:r>
              <a:rPr lang="en-US" altLang="zh-CN" dirty="0" smtClean="0"/>
              <a:t>40</a:t>
            </a:r>
            <a:r>
              <a:rPr lang="zh-CN" altLang="en-US" dirty="0" smtClean="0"/>
              <a:t>，可作为</a:t>
            </a:r>
            <a:r>
              <a:rPr lang="en-US" altLang="zh-CN" dirty="0" smtClean="0"/>
              <a:t>0/1</a:t>
            </a:r>
            <a:r>
              <a:rPr lang="zh-CN" altLang="en-US" dirty="0" smtClean="0"/>
              <a:t>背包的下界。</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14</a:t>
            </a:fld>
            <a:endParaRPr lang="en-US" altLang="zh-CN"/>
          </a:p>
        </p:txBody>
      </p:sp>
    </p:spTree>
    <p:extLst>
      <p:ext uri="{BB962C8B-B14F-4D97-AF65-F5344CB8AC3E}">
        <p14:creationId xmlns:p14="http://schemas.microsoft.com/office/powerpoint/2010/main" val="142692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活动结点表</a:t>
            </a:r>
            <a:r>
              <a:rPr lang="en-US" altLang="zh-CN" dirty="0" smtClean="0"/>
              <a:t>PT    </a:t>
            </a:r>
          </a:p>
          <a:p>
            <a:r>
              <a:rPr lang="en-US" altLang="zh-CN" dirty="0" smtClean="0"/>
              <a:t>0/1</a:t>
            </a:r>
            <a:r>
              <a:rPr lang="zh-CN" altLang="en-US" dirty="0" smtClean="0"/>
              <a:t>背包问题，采用最大优先队列式分支限界法</a:t>
            </a:r>
            <a:r>
              <a:rPr lang="en-US" altLang="zh-CN" dirty="0" smtClean="0"/>
              <a:t>—PT</a:t>
            </a:r>
            <a:r>
              <a:rPr lang="zh-CN" altLang="en-US" dirty="0" smtClean="0"/>
              <a:t>队列是采用的最大堆，每次取排在队首的结点作为下一步的扩展结点</a:t>
            </a:r>
            <a:endParaRPr lang="en-US" altLang="zh-CN" dirty="0" smtClean="0"/>
          </a:p>
          <a:p>
            <a:endParaRPr lang="en-US" altLang="zh-CN" dirty="0" smtClean="0"/>
          </a:p>
          <a:p>
            <a:pPr algn="just"/>
            <a:r>
              <a:rPr lang="zh-CN" altLang="en-US" sz="1200" dirty="0" smtClean="0">
                <a:latin typeface="Times New Roman" panose="02020603050405020304" pitchFamily="18" charset="0"/>
                <a:ea typeface="宋体" panose="02010600030101010101" pitchFamily="2" charset="-122"/>
              </a:rPr>
              <a:t>到达一个叶子结点后：</a:t>
            </a:r>
            <a:endParaRPr lang="en-US" altLang="zh-CN" sz="1200" dirty="0" smtClean="0">
              <a:latin typeface="Times New Roman" panose="02020603050405020304" pitchFamily="18" charset="0"/>
              <a:ea typeface="宋体" panose="02010600030101010101" pitchFamily="2" charset="-122"/>
            </a:endParaRPr>
          </a:p>
          <a:p>
            <a:pPr algn="just"/>
            <a:r>
              <a:rPr lang="zh-CN" altLang="en-US" sz="1200" dirty="0" smtClean="0">
                <a:latin typeface="Times New Roman" panose="02020603050405020304" pitchFamily="18" charset="0"/>
                <a:ea typeface="宋体" panose="02010600030101010101" pitchFamily="2" charset="-122"/>
              </a:rPr>
              <a:t>若</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是叶子结点且结点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的</a:t>
            </a:r>
            <a:r>
              <a:rPr lang="en-US" altLang="zh-CN" sz="1200" dirty="0" smtClean="0">
                <a:latin typeface="Times New Roman" panose="02020603050405020304" pitchFamily="18" charset="0"/>
                <a:ea typeface="宋体" panose="02010600030101010101" pitchFamily="2" charset="-122"/>
              </a:rPr>
              <a:t>value</a:t>
            </a:r>
            <a:r>
              <a:rPr lang="zh-CN" altLang="en-US" sz="1200" dirty="0" smtClean="0">
                <a:latin typeface="Times New Roman" panose="02020603050405020304" pitchFamily="18" charset="0"/>
                <a:ea typeface="宋体" panose="02010600030101010101" pitchFamily="2" charset="-122"/>
              </a:rPr>
              <a:t>值在表</a:t>
            </a:r>
            <a:r>
              <a:rPr lang="en-US" altLang="zh-CN" sz="1200" dirty="0" smtClean="0">
                <a:latin typeface="Times New Roman" panose="02020603050405020304" pitchFamily="18" charset="0"/>
                <a:ea typeface="宋体" panose="02010600030101010101" pitchFamily="2" charset="-122"/>
              </a:rPr>
              <a:t>PT</a:t>
            </a:r>
            <a:r>
              <a:rPr lang="zh-CN" altLang="en-US" sz="1200" dirty="0" smtClean="0">
                <a:latin typeface="Times New Roman" panose="02020603050405020304" pitchFamily="18" charset="0"/>
                <a:ea typeface="宋体" panose="02010600030101010101" pitchFamily="2" charset="-122"/>
              </a:rPr>
              <a:t>中最大</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，则将结点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对应的解输出，算法结束；</a:t>
            </a:r>
          </a:p>
          <a:p>
            <a:pPr algn="just"/>
            <a:r>
              <a:rPr lang="zh-CN" altLang="en-US" sz="1200" dirty="0" smtClean="0">
                <a:latin typeface="Times New Roman" panose="02020603050405020304" pitchFamily="18" charset="0"/>
                <a:ea typeface="宋体" panose="02010600030101010101" pitchFamily="2" charset="-122"/>
              </a:rPr>
              <a:t>若</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是叶子结点但结点</a:t>
            </a:r>
            <a:r>
              <a:rPr lang="en-US" altLang="zh-CN" sz="1200" dirty="0" smtClean="0">
                <a:latin typeface="Times New Roman" panose="02020603050405020304" pitchFamily="18" charset="0"/>
                <a:ea typeface="宋体" panose="02010600030101010101" pitchFamily="2" charset="-122"/>
              </a:rPr>
              <a:t>x</a:t>
            </a:r>
            <a:r>
              <a:rPr lang="zh-CN" altLang="en-US" sz="1200" dirty="0" smtClean="0">
                <a:latin typeface="Times New Roman" panose="02020603050405020304" pitchFamily="18" charset="0"/>
                <a:ea typeface="宋体" panose="02010600030101010101" pitchFamily="2" charset="-122"/>
              </a:rPr>
              <a:t>的</a:t>
            </a:r>
            <a:r>
              <a:rPr lang="en-US" altLang="zh-CN" sz="1200" dirty="0" smtClean="0">
                <a:latin typeface="Times New Roman" panose="02020603050405020304" pitchFamily="18" charset="0"/>
                <a:ea typeface="宋体" panose="02010600030101010101" pitchFamily="2" charset="-122"/>
              </a:rPr>
              <a:t>value</a:t>
            </a:r>
            <a:r>
              <a:rPr lang="zh-CN" altLang="en-US" sz="1200" dirty="0" smtClean="0">
                <a:latin typeface="Times New Roman" panose="02020603050405020304" pitchFamily="18" charset="0"/>
                <a:ea typeface="宋体" panose="02010600030101010101" pitchFamily="2" charset="-122"/>
              </a:rPr>
              <a:t>值在表</a:t>
            </a:r>
            <a:r>
              <a:rPr lang="en-US" altLang="zh-CN" sz="1200" dirty="0" smtClean="0">
                <a:latin typeface="Times New Roman" panose="02020603050405020304" pitchFamily="18" charset="0"/>
                <a:ea typeface="宋体" panose="02010600030101010101" pitchFamily="2" charset="-122"/>
              </a:rPr>
              <a:t>PT</a:t>
            </a:r>
            <a:r>
              <a:rPr lang="zh-CN" altLang="en-US" sz="1200" dirty="0" smtClean="0">
                <a:latin typeface="Times New Roman" panose="02020603050405020304" pitchFamily="18" charset="0"/>
                <a:ea typeface="宋体" panose="02010600030101010101" pitchFamily="2" charset="-122"/>
              </a:rPr>
              <a:t>中不是最大</a:t>
            </a:r>
            <a:r>
              <a:rPr lang="en-US" altLang="zh-CN" sz="1200" dirty="0" smtClean="0">
                <a:latin typeface="Times New Roman" panose="02020603050405020304" pitchFamily="18" charset="0"/>
                <a:ea typeface="宋体" panose="02010600030101010101" pitchFamily="2" charset="-122"/>
              </a:rPr>
              <a:t>)</a:t>
            </a:r>
            <a:r>
              <a:rPr lang="zh-CN" altLang="en-US" sz="1200" dirty="0" smtClean="0">
                <a:latin typeface="Times New Roman" panose="02020603050405020304" pitchFamily="18" charset="0"/>
                <a:ea typeface="宋体" panose="02010600030101010101" pitchFamily="2" charset="-122"/>
              </a:rPr>
              <a:t>，则令</a:t>
            </a:r>
            <a:r>
              <a:rPr lang="en-US" altLang="zh-CN" sz="1200" dirty="0" smtClean="0">
                <a:latin typeface="Times New Roman" panose="02020603050405020304" pitchFamily="18" charset="0"/>
                <a:ea typeface="宋体" panose="02010600030101010101" pitchFamily="2" charset="-122"/>
              </a:rPr>
              <a:t>down=value</a:t>
            </a:r>
            <a:r>
              <a:rPr lang="zh-CN" altLang="en-US" sz="1200" dirty="0" smtClean="0">
                <a:latin typeface="Times New Roman" panose="02020603050405020304" pitchFamily="18" charset="0"/>
                <a:ea typeface="宋体" panose="02010600030101010101" pitchFamily="2" charset="-122"/>
              </a:rPr>
              <a:t>，并且将表</a:t>
            </a:r>
            <a:r>
              <a:rPr lang="en-US" altLang="zh-CN" sz="1200" dirty="0" smtClean="0">
                <a:latin typeface="Times New Roman" panose="02020603050405020304" pitchFamily="18" charset="0"/>
                <a:ea typeface="宋体" panose="02010600030101010101" pitchFamily="2" charset="-122"/>
              </a:rPr>
              <a:t>PT</a:t>
            </a:r>
            <a:r>
              <a:rPr lang="zh-CN" altLang="en-US" sz="1200" dirty="0" smtClean="0">
                <a:latin typeface="Times New Roman" panose="02020603050405020304" pitchFamily="18" charset="0"/>
                <a:ea typeface="宋体" panose="02010600030101010101" pitchFamily="2" charset="-122"/>
              </a:rPr>
              <a:t>中所有小于</a:t>
            </a:r>
            <a:r>
              <a:rPr lang="en-US" altLang="zh-CN" sz="1200" dirty="0" smtClean="0">
                <a:latin typeface="Times New Roman" panose="02020603050405020304" pitchFamily="18" charset="0"/>
                <a:ea typeface="宋体" panose="02010600030101010101" pitchFamily="2" charset="-122"/>
              </a:rPr>
              <a:t>value</a:t>
            </a:r>
            <a:r>
              <a:rPr lang="zh-CN" altLang="en-US" sz="1200" dirty="0" smtClean="0">
                <a:latin typeface="Times New Roman" panose="02020603050405020304" pitchFamily="18" charset="0"/>
                <a:ea typeface="宋体" panose="02010600030101010101" pitchFamily="2" charset="-122"/>
              </a:rPr>
              <a:t>的结点删除；</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15</a:t>
            </a:fld>
            <a:endParaRPr lang="en-US" altLang="zh-CN"/>
          </a:p>
        </p:txBody>
      </p:sp>
    </p:spTree>
    <p:extLst>
      <p:ext uri="{BB962C8B-B14F-4D97-AF65-F5344CB8AC3E}">
        <p14:creationId xmlns:p14="http://schemas.microsoft.com/office/powerpoint/2010/main" val="162115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结点已按单位价值从高到低排列</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17</a:t>
            </a:fld>
            <a:endParaRPr lang="en-US" altLang="zh-CN"/>
          </a:p>
        </p:txBody>
      </p:sp>
    </p:spTree>
    <p:extLst>
      <p:ext uri="{BB962C8B-B14F-4D97-AF65-F5344CB8AC3E}">
        <p14:creationId xmlns:p14="http://schemas.microsoft.com/office/powerpoint/2010/main" val="1155728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20</a:t>
            </a:fld>
            <a:endParaRPr lang="en-US" altLang="zh-CN"/>
          </a:p>
        </p:txBody>
      </p:sp>
    </p:spTree>
    <p:extLst>
      <p:ext uri="{BB962C8B-B14F-4D97-AF65-F5344CB8AC3E}">
        <p14:creationId xmlns:p14="http://schemas.microsoft.com/office/powerpoint/2010/main" val="308809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78446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24</a:t>
            </a:fld>
            <a:endParaRPr lang="en-US" altLang="zh-CN"/>
          </a:p>
        </p:txBody>
      </p:sp>
    </p:spTree>
    <p:extLst>
      <p:ext uri="{BB962C8B-B14F-4D97-AF65-F5344CB8AC3E}">
        <p14:creationId xmlns:p14="http://schemas.microsoft.com/office/powerpoint/2010/main" val="147060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最小堆中元素的类型为最小堆结点（</a:t>
            </a:r>
            <a:r>
              <a:rPr lang="en-US" altLang="zh-CN" dirty="0" err="1" smtClean="0"/>
              <a:t>MinHeapNode</a:t>
            </a:r>
            <a:r>
              <a:rPr lang="zh-CN" altLang="en-US" dirty="0" smtClean="0"/>
              <a:t>）</a:t>
            </a:r>
            <a:r>
              <a:rPr lang="en-US" altLang="zh-CN" dirty="0" smtClean="0"/>
              <a:t>,</a:t>
            </a:r>
            <a:r>
              <a:rPr lang="zh-CN" altLang="en-US" baseline="0" dirty="0" smtClean="0"/>
              <a:t> 该类型结点包含域 </a:t>
            </a:r>
            <a:r>
              <a:rPr lang="en-US" altLang="zh-CN" baseline="0" dirty="0" err="1" smtClean="0"/>
              <a:t>i</a:t>
            </a:r>
            <a:r>
              <a:rPr lang="zh-CN" altLang="en-US" baseline="0" dirty="0" smtClean="0"/>
              <a:t>，用于记录该结点在图</a:t>
            </a:r>
            <a:r>
              <a:rPr lang="en-US" altLang="zh-CN" baseline="0" dirty="0" smtClean="0"/>
              <a:t>G</a:t>
            </a:r>
            <a:r>
              <a:rPr lang="zh-CN" altLang="en-US" baseline="0" dirty="0" smtClean="0"/>
              <a:t>中的顶点编号；</a:t>
            </a:r>
            <a:r>
              <a:rPr lang="en-US" altLang="zh-CN" baseline="0" dirty="0" smtClean="0"/>
              <a:t>length</a:t>
            </a:r>
            <a:r>
              <a:rPr lang="zh-CN" altLang="en-US" baseline="0" dirty="0" smtClean="0"/>
              <a:t>表示从源到该顶点的距离。</a:t>
            </a:r>
            <a:endParaRPr lang="en-US" altLang="zh-CN" baseline="0" dirty="0" smtClean="0"/>
          </a:p>
          <a:p>
            <a:r>
              <a:rPr lang="en-US" altLang="zh-CN" baseline="0" dirty="0" err="1" smtClean="0"/>
              <a:t>MinHeapNode</a:t>
            </a:r>
            <a:r>
              <a:rPr lang="en-US" altLang="zh-CN" baseline="0" dirty="0" smtClean="0"/>
              <a:t>&lt;Type&gt;E;</a:t>
            </a:r>
          </a:p>
          <a:p>
            <a:r>
              <a:rPr lang="en-US" altLang="zh-CN" baseline="0" dirty="0" err="1" smtClean="0"/>
              <a:t>E.i</a:t>
            </a:r>
            <a:endParaRPr lang="en-US" altLang="zh-CN" baseline="0" dirty="0" smtClean="0"/>
          </a:p>
          <a:p>
            <a:r>
              <a:rPr lang="en-US" altLang="zh-CN" baseline="0" dirty="0" err="1" smtClean="0"/>
              <a:t>E.length</a:t>
            </a:r>
            <a:endParaRPr lang="en-US" altLang="zh-CN" baseline="0" dirty="0" smtClean="0"/>
          </a:p>
          <a:p>
            <a:r>
              <a:rPr lang="zh-CN" altLang="en-US" dirty="0" smtClean="0"/>
              <a:t>初始时：</a:t>
            </a:r>
            <a:r>
              <a:rPr lang="en-US" altLang="zh-CN" dirty="0" err="1" smtClean="0"/>
              <a:t>E.length</a:t>
            </a:r>
            <a:r>
              <a:rPr lang="en-US" altLang="zh-CN" dirty="0" smtClean="0"/>
              <a:t>=0  </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26</a:t>
            </a:fld>
            <a:endParaRPr lang="en-US" altLang="zh-CN"/>
          </a:p>
        </p:txBody>
      </p:sp>
    </p:spTree>
    <p:extLst>
      <p:ext uri="{BB962C8B-B14F-4D97-AF65-F5344CB8AC3E}">
        <p14:creationId xmlns:p14="http://schemas.microsoft.com/office/powerpoint/2010/main" val="407978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29</a:t>
            </a:fld>
            <a:endParaRPr lang="en-US" altLang="zh-CN"/>
          </a:p>
        </p:txBody>
      </p:sp>
    </p:spTree>
    <p:extLst>
      <p:ext uri="{BB962C8B-B14F-4D97-AF65-F5344CB8AC3E}">
        <p14:creationId xmlns:p14="http://schemas.microsoft.com/office/powerpoint/2010/main" val="336885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DAA2F-78A1-4174-8CC0-E247D31D3D82}" type="slidenum">
              <a:rPr lang="en-US" altLang="zh-CN"/>
              <a:pPr/>
              <a:t>38</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r>
              <a:rPr lang="zh-CN" altLang="en-US" dirty="0" smtClean="0"/>
              <a:t>“装载上界”，就是假设装载当前物品以后的所有物品。</a:t>
            </a:r>
          </a:p>
          <a:p>
            <a:r>
              <a:rPr lang="zh-CN" altLang="en-US" dirty="0" smtClean="0"/>
              <a:t>若当前分支的“装载上界”，比现有的最大装载小，则该分支就无需继续搜索。这样就缩小搜索范围，提高了搜索效率。</a:t>
            </a:r>
          </a:p>
          <a:p>
            <a:r>
              <a:rPr lang="zh-CN" altLang="en-US" dirty="0" smtClean="0"/>
              <a:t>优先队列中结点优先级常规定为一个与该结点相关的数值</a:t>
            </a:r>
            <a:r>
              <a:rPr lang="en-US" altLang="zh-CN" dirty="0" smtClean="0"/>
              <a:t>p</a:t>
            </a:r>
            <a:r>
              <a:rPr lang="zh-CN" altLang="en-US" dirty="0" smtClean="0"/>
              <a:t>，它一般表示其接近最优解的程度，本例就以当前结点所在分支的装载上界为优先值。</a:t>
            </a:r>
          </a:p>
          <a:p>
            <a:endParaRPr lang="zh-CN" altLang="zh-CN" dirty="0"/>
          </a:p>
        </p:txBody>
      </p:sp>
    </p:spTree>
    <p:extLst>
      <p:ext uri="{BB962C8B-B14F-4D97-AF65-F5344CB8AC3E}">
        <p14:creationId xmlns:p14="http://schemas.microsoft.com/office/powerpoint/2010/main" val="1104190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“装载上界”，就是假设装载当前物品以后的所有物品。</a:t>
            </a:r>
          </a:p>
          <a:p>
            <a:r>
              <a:rPr lang="zh-CN" altLang="en-US" dirty="0" smtClean="0"/>
              <a:t>若当前分支的“装载上界”，比现有的最大装载小，则该分支就无需继续搜索。这样就缩小搜索范围，提高了搜索效率。</a:t>
            </a:r>
          </a:p>
          <a:p>
            <a:r>
              <a:rPr lang="zh-CN" altLang="en-US" dirty="0" smtClean="0"/>
              <a:t>优先队列中结点优先级常规定为一个与该结点相关的数值</a:t>
            </a:r>
            <a:r>
              <a:rPr lang="en-US" altLang="zh-CN" dirty="0" smtClean="0"/>
              <a:t>p</a:t>
            </a:r>
            <a:r>
              <a:rPr lang="zh-CN" altLang="en-US" dirty="0" smtClean="0"/>
              <a:t>，它一般表示其接近最优解的程度，本例就以当前结点所在分支的装载上界为优先值。</a:t>
            </a:r>
          </a:p>
          <a:p>
            <a:endParaRPr lang="zh-CN"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39</a:t>
            </a:fld>
            <a:endParaRPr lang="en-US" altLang="zh-CN"/>
          </a:p>
        </p:txBody>
      </p:sp>
    </p:spTree>
    <p:extLst>
      <p:ext uri="{BB962C8B-B14F-4D97-AF65-F5344CB8AC3E}">
        <p14:creationId xmlns:p14="http://schemas.microsoft.com/office/powerpoint/2010/main" val="138983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729956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LC: least</a:t>
            </a:r>
            <a:r>
              <a:rPr kumimoji="1" lang="en-US" altLang="zh-CN" baseline="0" dirty="0" smtClean="0"/>
              <a:t> cost</a:t>
            </a:r>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40</a:t>
            </a:fld>
            <a:endParaRPr lang="en-US" altLang="zh-CN"/>
          </a:p>
        </p:txBody>
      </p:sp>
    </p:spTree>
    <p:extLst>
      <p:ext uri="{BB962C8B-B14F-4D97-AF65-F5344CB8AC3E}">
        <p14:creationId xmlns:p14="http://schemas.microsoft.com/office/powerpoint/2010/main" val="423013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Arial" pitchFamily="34" charset="0"/>
                <a:ea typeface="宋体" pitchFamily="2" charset="-122"/>
                <a:cs typeface="+mn-cs"/>
              </a:rPr>
              <a:t>将</a:t>
            </a:r>
            <a:r>
              <a:rPr lang="en-US" altLang="zh-CN" sz="1200" kern="1200" dirty="0" smtClean="0">
                <a:solidFill>
                  <a:schemeClr val="tx1"/>
                </a:solidFill>
                <a:latin typeface="Arial" pitchFamily="34" charset="0"/>
                <a:ea typeface="宋体" pitchFamily="2" charset="-122"/>
                <a:cs typeface="+mn-cs"/>
              </a:rPr>
              <a:t>n</a:t>
            </a:r>
            <a:r>
              <a:rPr lang="zh-CN" altLang="en-US" sz="1200" kern="1200" dirty="0" smtClean="0">
                <a:solidFill>
                  <a:schemeClr val="tx1"/>
                </a:solidFill>
                <a:latin typeface="Arial" pitchFamily="34" charset="0"/>
                <a:ea typeface="宋体" pitchFamily="2" charset="-122"/>
                <a:cs typeface="+mn-cs"/>
              </a:rPr>
              <a:t>块电路板以最佳排列方式插入带有</a:t>
            </a:r>
            <a:r>
              <a:rPr lang="en-US" altLang="zh-CN" sz="1200" kern="1200" dirty="0" smtClean="0">
                <a:solidFill>
                  <a:schemeClr val="tx1"/>
                </a:solidFill>
                <a:latin typeface="Arial" pitchFamily="34" charset="0"/>
                <a:ea typeface="宋体" pitchFamily="2" charset="-122"/>
                <a:cs typeface="+mn-cs"/>
              </a:rPr>
              <a:t>n</a:t>
            </a:r>
            <a:r>
              <a:rPr lang="zh-CN" altLang="en-US" sz="1200" kern="1200" dirty="0" smtClean="0">
                <a:solidFill>
                  <a:schemeClr val="tx1"/>
                </a:solidFill>
                <a:latin typeface="Arial" pitchFamily="34" charset="0"/>
                <a:ea typeface="宋体" pitchFamily="2" charset="-122"/>
                <a:cs typeface="+mn-cs"/>
              </a:rPr>
              <a:t>个插槽的机箱中。</a:t>
            </a:r>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59</a:t>
            </a:fld>
            <a:endParaRPr lang="en-US" altLang="zh-CN"/>
          </a:p>
        </p:txBody>
      </p:sp>
    </p:spTree>
    <p:extLst>
      <p:ext uri="{BB962C8B-B14F-4D97-AF65-F5344CB8AC3E}">
        <p14:creationId xmlns:p14="http://schemas.microsoft.com/office/powerpoint/2010/main" val="80307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5</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195279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6</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dirty="0" smtClean="0">
                <a:latin typeface="Arial" charset="0"/>
              </a:rPr>
              <a:t>搜索策略是：在扩展结点处，先生成其所有的儿子结点（分支），然后再从当前的活结点表中选择下一个扩展结点。为了有效地选择下一个扩展结点，以加速搜索的进程，在每一活结点处，计算一个函数值（优先值），并根据这些已计算出的函数值，从当前活结点表中选择一个最有利的结点作为扩展结点，使搜索朝着解空间树上有最优解的分支推进，以便尽快地找出一个最优解。</a:t>
            </a:r>
          </a:p>
        </p:txBody>
      </p:sp>
    </p:spTree>
    <p:extLst>
      <p:ext uri="{BB962C8B-B14F-4D97-AF65-F5344CB8AC3E}">
        <p14:creationId xmlns:p14="http://schemas.microsoft.com/office/powerpoint/2010/main" val="56977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z="1200" dirty="0" smtClean="0">
                <a:solidFill>
                  <a:srgbClr val="000000"/>
                </a:solidFill>
              </a:rPr>
              <a:t>根据限界函数估算目标函数的可能取值，</a:t>
            </a:r>
            <a:r>
              <a:rPr lang="zh-CN" altLang="en-US" sz="1200" dirty="0" smtClean="0">
                <a:latin typeface="楷体_GB2312" pitchFamily="49" charset="-122"/>
                <a:ea typeface="楷体_GB2312" pitchFamily="49" charset="-122"/>
                <a:sym typeface="Wingdings" pitchFamily="2" charset="2"/>
              </a:rPr>
              <a:t>不断调整搜索方向，尽快找到解</a:t>
            </a:r>
            <a:endParaRPr lang="en-US" altLang="zh-CN" sz="1200" dirty="0" smtClean="0">
              <a:latin typeface="楷体_GB2312" pitchFamily="49" charset="-122"/>
              <a:ea typeface="楷体_GB2312" pitchFamily="49" charset="-122"/>
              <a:sym typeface="Wingdings" pitchFamily="2" charset="2"/>
            </a:endParaRPr>
          </a:p>
          <a:p>
            <a:pPr eaLnBrk="1" hangingPunct="1"/>
            <a:endParaRPr lang="en-US" altLang="zh-CN" sz="1200" dirty="0" smtClean="0">
              <a:latin typeface="楷体_GB2312" pitchFamily="49" charset="-122"/>
              <a:ea typeface="楷体_GB2312" pitchFamily="49" charset="-122"/>
              <a:sym typeface="Wingdings" pitchFamily="2" charset="2"/>
            </a:endParaRPr>
          </a:p>
        </p:txBody>
      </p:sp>
    </p:spTree>
    <p:extLst>
      <p:ext uri="{BB962C8B-B14F-4D97-AF65-F5344CB8AC3E}">
        <p14:creationId xmlns:p14="http://schemas.microsoft.com/office/powerpoint/2010/main" val="60862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8</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en-US" dirty="0" smtClean="0">
              <a:latin typeface="Arial" charset="0"/>
            </a:endParaRPr>
          </a:p>
        </p:txBody>
      </p:sp>
    </p:spTree>
    <p:extLst>
      <p:ext uri="{BB962C8B-B14F-4D97-AF65-F5344CB8AC3E}">
        <p14:creationId xmlns:p14="http://schemas.microsoft.com/office/powerpoint/2010/main" val="696285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9</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dirty="0" smtClean="0">
                <a:solidFill>
                  <a:srgbClr val="000000"/>
                </a:solidFill>
              </a:rPr>
              <a:t>按照优先队列中规定的优先级选取优先级最高的结点成为当前扩展结点</a:t>
            </a:r>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堆是具有以下性质的完全二叉树</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每个结点的值都大于或等于其左右孩子结点的值</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称为大顶堆</a:t>
            </a:r>
            <a:r>
              <a:rPr lang="en-US" altLang="zh-CN" sz="1200" kern="1200" dirty="0" smtClean="0">
                <a:solidFill>
                  <a:schemeClr val="tx1"/>
                </a:solidFill>
                <a:latin typeface="Arial" pitchFamily="34" charset="0"/>
                <a:ea typeface="宋体" pitchFamily="2" charset="-122"/>
                <a:cs typeface="+mn-cs"/>
              </a:rPr>
              <a:t>;</a:t>
            </a:r>
            <a:endParaRPr lang="zh-CN" altLang="en-US" sz="1200" kern="1200" dirty="0" smtClean="0">
              <a:solidFill>
                <a:schemeClr val="tx1"/>
              </a:solidFill>
              <a:latin typeface="Arial" pitchFamily="34" charset="0"/>
              <a:ea typeface="宋体" pitchFamily="2" charset="-122"/>
              <a:cs typeface="+mn-cs"/>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或者每个结点的值都小于或等于其左右孩子结点的值</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称为小顶堆。</a:t>
            </a:r>
            <a:endParaRPr lang="en-US" altLang="zh-CN" sz="2200" dirty="0" smtClean="0">
              <a:solidFill>
                <a:srgbClr val="000000"/>
              </a:solidFill>
            </a:endParaRPr>
          </a:p>
          <a:p>
            <a:pPr eaLnBrk="1" hangingPunct="1"/>
            <a:endParaRPr lang="zh-CN" altLang="en-US" dirty="0" smtClean="0">
              <a:latin typeface="Arial" charset="0"/>
            </a:endParaRPr>
          </a:p>
        </p:txBody>
      </p:sp>
    </p:spTree>
    <p:extLst>
      <p:ext uri="{BB962C8B-B14F-4D97-AF65-F5344CB8AC3E}">
        <p14:creationId xmlns:p14="http://schemas.microsoft.com/office/powerpoint/2010/main" val="829585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Arial" pitchFamily="34" charset="0"/>
                <a:ea typeface="宋体" pitchFamily="2" charset="-122"/>
                <a:cs typeface="+mn-cs"/>
              </a:rPr>
              <a:t>旅行商问题，即</a:t>
            </a:r>
            <a:r>
              <a:rPr lang="en-US" altLang="zh-CN" sz="1200" kern="1200" dirty="0" smtClean="0">
                <a:solidFill>
                  <a:schemeClr val="tx1"/>
                </a:solidFill>
                <a:latin typeface="Arial" pitchFamily="34" charset="0"/>
                <a:ea typeface="宋体" pitchFamily="2" charset="-122"/>
                <a:cs typeface="+mn-cs"/>
              </a:rPr>
              <a:t>TSP</a:t>
            </a:r>
            <a:r>
              <a:rPr lang="zh-CN" altLang="en-US" sz="1200" kern="1200" dirty="0" smtClean="0">
                <a:solidFill>
                  <a:schemeClr val="tx1"/>
                </a:solidFill>
                <a:latin typeface="Arial" pitchFamily="34" charset="0"/>
                <a:ea typeface="宋体" pitchFamily="2" charset="-122"/>
                <a:cs typeface="+mn-cs"/>
              </a:rPr>
              <a:t>问题（</a:t>
            </a:r>
            <a:r>
              <a:rPr lang="en-US" altLang="zh-CN" sz="1200" kern="1200" dirty="0" smtClean="0">
                <a:solidFill>
                  <a:schemeClr val="tx1"/>
                </a:solidFill>
                <a:latin typeface="Arial" pitchFamily="34" charset="0"/>
                <a:ea typeface="宋体" pitchFamily="2" charset="-122"/>
                <a:cs typeface="+mn-cs"/>
              </a:rPr>
              <a:t>Traveling Salesman Problem</a:t>
            </a:r>
            <a:r>
              <a:rPr lang="zh-CN" altLang="en-US" sz="1200" kern="1200" dirty="0" smtClean="0">
                <a:solidFill>
                  <a:schemeClr val="tx1"/>
                </a:solidFill>
                <a:latin typeface="Arial" pitchFamily="34" charset="0"/>
                <a:ea typeface="宋体" pitchFamily="2" charset="-122"/>
                <a:cs typeface="+mn-cs"/>
              </a:rPr>
              <a:t>）</a:t>
            </a:r>
            <a:endParaRPr kumimoji="1" lang="zh-CN" altLang="en-US" dirty="0"/>
          </a:p>
        </p:txBody>
      </p:sp>
      <p:sp>
        <p:nvSpPr>
          <p:cNvPr id="4" name="幻灯片编号占位符 3"/>
          <p:cNvSpPr>
            <a:spLocks noGrp="1"/>
          </p:cNvSpPr>
          <p:nvPr>
            <p:ph type="sldNum" sz="quarter" idx="10"/>
          </p:nvPr>
        </p:nvSpPr>
        <p:spPr/>
        <p:txBody>
          <a:bodyPr/>
          <a:lstStyle/>
          <a:p>
            <a:pPr>
              <a:defRPr/>
            </a:pPr>
            <a:fld id="{5B61B277-938D-4192-B353-8467E7094591}" type="slidenum">
              <a:rPr lang="zh-CN" altLang="en-US" smtClean="0"/>
              <a:pPr>
                <a:defRPr/>
              </a:pPr>
              <a:t>11</a:t>
            </a:fld>
            <a:endParaRPr lang="en-US" altLang="zh-CN"/>
          </a:p>
        </p:txBody>
      </p:sp>
    </p:spTree>
    <p:extLst>
      <p:ext uri="{BB962C8B-B14F-4D97-AF65-F5344CB8AC3E}">
        <p14:creationId xmlns:p14="http://schemas.microsoft.com/office/powerpoint/2010/main" val="1580092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物品已按单位重量价值从大到小排列</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13</a:t>
            </a:fld>
            <a:endParaRPr lang="en-US" altLang="zh-CN"/>
          </a:p>
        </p:txBody>
      </p:sp>
    </p:spTree>
    <p:extLst>
      <p:ext uri="{BB962C8B-B14F-4D97-AF65-F5344CB8AC3E}">
        <p14:creationId xmlns:p14="http://schemas.microsoft.com/office/powerpoint/2010/main" val="13428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27088" y="1628775"/>
            <a:ext cx="39878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7288" y="1628775"/>
            <a:ext cx="39878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4207881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0541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27088" y="1628775"/>
            <a:ext cx="8128000" cy="45037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Tree>
    <p:extLst>
      <p:ext uri="{BB962C8B-B14F-4D97-AF65-F5344CB8AC3E}">
        <p14:creationId xmlns:p14="http://schemas.microsoft.com/office/powerpoint/2010/main" val="28717859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01CECA-9CCE-4E4E-9B8A-729D693D2667}" type="slidenum">
              <a:rPr lang="zh-CN" altLang="en-US"/>
              <a:pPr/>
              <a:t>‹#›</a:t>
            </a:fld>
            <a:endParaRPr lang="en-US" altLang="zh-CN"/>
          </a:p>
        </p:txBody>
      </p:sp>
    </p:spTree>
    <p:extLst>
      <p:ext uri="{BB962C8B-B14F-4D97-AF65-F5344CB8AC3E}">
        <p14:creationId xmlns:p14="http://schemas.microsoft.com/office/powerpoint/2010/main" val="975333449"/>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999C26-4A8D-42FB-A1E0-92AA0E9032EF}" type="slidenum">
              <a:rPr lang="en-US" altLang="zh-CN"/>
              <a:pPr/>
              <a:t>‹#›</a:t>
            </a:fld>
            <a:endParaRPr lang="en-US" altLang="zh-CN"/>
          </a:p>
        </p:txBody>
      </p:sp>
    </p:spTree>
    <p:extLst>
      <p:ext uri="{BB962C8B-B14F-4D97-AF65-F5344CB8AC3E}">
        <p14:creationId xmlns:p14="http://schemas.microsoft.com/office/powerpoint/2010/main" val="259146091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27" r:id="rId5"/>
    <p:sldLayoutId id="2147484028" r:id="rId6"/>
    <p:sldLayoutId id="2147484029" r:id="rId7"/>
    <p:sldLayoutId id="2147484030" r:id="rId8"/>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7" Type="http://schemas.openxmlformats.org/officeDocument/2006/relationships/image" Target="../media/image2.wmf"/><Relationship Id="rId8" Type="http://schemas.openxmlformats.org/officeDocument/2006/relationships/oleObject" Target="../embeddings/oleObject3.bin"/><Relationship Id="rId9"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4.bin"/><Relationship Id="rId5" Type="http://schemas.openxmlformats.org/officeDocument/2006/relationships/image" Target="../media/image1.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5.bin"/><Relationship Id="rId5"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6.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8.bin"/><Relationship Id="rId5" Type="http://schemas.openxmlformats.org/officeDocument/2006/relationships/image" Target="../media/image7.wmf"/><Relationship Id="rId6" Type="http://schemas.openxmlformats.org/officeDocument/2006/relationships/oleObject" Target="../embeddings/oleObject9.bin"/><Relationship Id="rId7" Type="http://schemas.openxmlformats.org/officeDocument/2006/relationships/image" Target="../media/image8.wmf"/><Relationship Id="rId8" Type="http://schemas.openxmlformats.org/officeDocument/2006/relationships/oleObject" Target="../embeddings/oleObject10.bin"/><Relationship Id="rId9" Type="http://schemas.openxmlformats.org/officeDocument/2006/relationships/image" Target="../media/image9.wmf"/><Relationship Id="rId10" Type="http://schemas.openxmlformats.org/officeDocument/2006/relationships/oleObject" Target="../embeddings/oleObject11.bin"/><Relationship Id="rId11" Type="http://schemas.openxmlformats.org/officeDocument/2006/relationships/image" Target="../media/image10.e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2.bin"/><Relationship Id="rId5" Type="http://schemas.openxmlformats.org/officeDocument/2006/relationships/image" Target="../media/image11.wmf"/><Relationship Id="rId6" Type="http://schemas.openxmlformats.org/officeDocument/2006/relationships/image" Target="../media/image13.png"/><Relationship Id="rId7" Type="http://schemas.openxmlformats.org/officeDocument/2006/relationships/oleObject" Target="../embeddings/oleObject13.bin"/><Relationship Id="rId8" Type="http://schemas.openxmlformats.org/officeDocument/2006/relationships/image" Target="../media/image12.wmf"/><Relationship Id="rId1" Type="http://schemas.openxmlformats.org/officeDocument/2006/relationships/vmlDrawing" Target="../drawings/vmlDrawing7.vml"/><Relationship Id="rId2"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gif"/><Relationship Id="rId3" Type="http://schemas.openxmlformats.org/officeDocument/2006/relationships/image" Target="../media/image15.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gif"/><Relationship Id="rId3" Type="http://schemas.openxmlformats.org/officeDocument/2006/relationships/image" Target="../media/image17.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19.emf"/><Relationship Id="rId5" Type="http://schemas.openxmlformats.org/officeDocument/2006/relationships/oleObject" Target="../embeddings/oleObject15.bin"/><Relationship Id="rId6" Type="http://schemas.openxmlformats.org/officeDocument/2006/relationships/image" Target="../media/image20.wmf"/><Relationship Id="rId1" Type="http://schemas.openxmlformats.org/officeDocument/2006/relationships/vmlDrawing" Target="../drawings/vmlDrawing8.vml"/><Relationship Id="rId2"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1.wmf"/><Relationship Id="rId1" Type="http://schemas.openxmlformats.org/officeDocument/2006/relationships/vmlDrawing" Target="../drawings/vmlDrawing9.vml"/><Relationship Id="rId2"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22.wmf"/><Relationship Id="rId1" Type="http://schemas.openxmlformats.org/officeDocument/2006/relationships/vmlDrawing" Target="../drawings/vmlDrawing10.vml"/><Relationship Id="rId2"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23.wmf"/><Relationship Id="rId5" Type="http://schemas.openxmlformats.org/officeDocument/2006/relationships/oleObject" Target="../embeddings/oleObject19.bin"/><Relationship Id="rId6" Type="http://schemas.openxmlformats.org/officeDocument/2006/relationships/image" Target="../media/image24.wmf"/><Relationship Id="rId1" Type="http://schemas.openxmlformats.org/officeDocument/2006/relationships/vmlDrawing" Target="../drawings/vmlDrawing11.vml"/><Relationship Id="rId2"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92113" y="1628775"/>
            <a:ext cx="8356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eaLnBrk="1" hangingPunct="1">
              <a:spcBef>
                <a:spcPct val="0"/>
              </a:spcBef>
              <a:buFontTx/>
              <a:buNone/>
            </a:pPr>
            <a:r>
              <a:rPr lang="zh-CN" altLang="en-US" sz="6600" dirty="0">
                <a:solidFill>
                  <a:srgbClr val="000000"/>
                </a:solidFill>
                <a:latin typeface="Arial" pitchFamily="34" charset="0"/>
              </a:rPr>
              <a:t>算法分析与设计</a:t>
            </a:r>
            <a:endParaRPr lang="zh-CN" altLang="en-US" sz="4800" dirty="0">
              <a:solidFill>
                <a:srgbClr val="000000"/>
              </a:solidFill>
              <a:latin typeface="Arial" pitchFamily="34" charset="0"/>
              <a:ea typeface="宋体" pitchFamily="2" charset="-122"/>
            </a:endParaRPr>
          </a:p>
        </p:txBody>
      </p:sp>
      <p:sp>
        <p:nvSpPr>
          <p:cNvPr id="16387" name="Rectangle 6"/>
          <p:cNvSpPr>
            <a:spLocks noChangeArrowheads="1"/>
          </p:cNvSpPr>
          <p:nvPr/>
        </p:nvSpPr>
        <p:spPr bwMode="auto">
          <a:xfrm>
            <a:off x="0" y="3422650"/>
            <a:ext cx="91440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ctr" eaLnBrk="1" hangingPunct="1"/>
            <a:endParaRPr lang="zh-CN" altLang="en-US" sz="3200" dirty="0">
              <a:solidFill>
                <a:srgbClr val="000000"/>
              </a:solidFill>
              <a:latin typeface="微软雅黑" pitchFamily="34" charset="-122"/>
              <a:ea typeface="微软雅黑" pitchFamily="34" charset="-122"/>
            </a:endParaRPr>
          </a:p>
        </p:txBody>
      </p:sp>
      <p:sp>
        <p:nvSpPr>
          <p:cNvPr id="16388" name="Rectangle 7"/>
          <p:cNvSpPr>
            <a:spLocks noChangeArrowheads="1"/>
          </p:cNvSpPr>
          <p:nvPr/>
        </p:nvSpPr>
        <p:spPr bwMode="black">
          <a:xfrm>
            <a:off x="0" y="344488"/>
            <a:ext cx="8964613"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spcBef>
                <a:spcPct val="0"/>
              </a:spcBef>
              <a:buFontTx/>
              <a:buNone/>
            </a:pPr>
            <a:r>
              <a:rPr lang="zh-CN" altLang="en-US" sz="3600" dirty="0">
                <a:solidFill>
                  <a:srgbClr val="000000"/>
                </a:solidFill>
              </a:rPr>
              <a:t>课程编号</a:t>
            </a:r>
            <a:r>
              <a:rPr lang="zh-CN" altLang="en-US" sz="3600" dirty="0" smtClean="0">
                <a:solidFill>
                  <a:srgbClr val="000000"/>
                </a:solidFill>
              </a:rPr>
              <a:t>：</a:t>
            </a:r>
            <a:r>
              <a:rPr lang="en-US" altLang="zh-CN" sz="3600" dirty="0">
                <a:solidFill>
                  <a:srgbClr val="000000"/>
                </a:solidFill>
              </a:rPr>
              <a:t>20006026</a:t>
            </a:r>
          </a:p>
        </p:txBody>
      </p:sp>
      <p:sp>
        <p:nvSpPr>
          <p:cNvPr id="3083" name="副标题 2"/>
          <p:cNvSpPr>
            <a:spLocks/>
          </p:cNvSpPr>
          <p:nvPr/>
        </p:nvSpPr>
        <p:spPr bwMode="auto">
          <a:xfrm>
            <a:off x="0" y="4292600"/>
            <a:ext cx="91440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gn="ctr">
              <a:lnSpc>
                <a:spcPct val="150000"/>
              </a:lnSpc>
              <a:spcBef>
                <a:spcPct val="20000"/>
              </a:spcBef>
              <a:buFontTx/>
              <a:buNone/>
            </a:pPr>
            <a:r>
              <a:rPr lang="zh-CN" altLang="en-US" sz="4000" dirty="0">
                <a:solidFill>
                  <a:srgbClr val="000000"/>
                </a:solidFill>
                <a:latin typeface="华文楷体" pitchFamily="2" charset="-122"/>
                <a:ea typeface="华文楷体" pitchFamily="2" charset="-122"/>
              </a:rPr>
              <a:t>主讲教师</a:t>
            </a:r>
            <a:r>
              <a:rPr lang="zh-CN" altLang="en-US" sz="4000" dirty="0" smtClean="0">
                <a:solidFill>
                  <a:srgbClr val="000000"/>
                </a:solidFill>
                <a:latin typeface="华文楷体" pitchFamily="2" charset="-122"/>
                <a:ea typeface="华文楷体" pitchFamily="2" charset="-122"/>
              </a:rPr>
              <a:t>：陈佳</a:t>
            </a:r>
            <a:endParaRPr lang="zh-CN" altLang="en-US" sz="3200" dirty="0">
              <a:solidFill>
                <a:srgbClr val="000000"/>
              </a:solidFill>
              <a:latin typeface="华文楷体" pitchFamily="2" charset="-122"/>
              <a:ea typeface="华文楷体" pitchFamily="2" charset="-122"/>
            </a:endParaRPr>
          </a:p>
          <a:p>
            <a:pPr algn="ctr">
              <a:lnSpc>
                <a:spcPct val="150000"/>
              </a:lnSpc>
              <a:spcBef>
                <a:spcPct val="20000"/>
              </a:spcBef>
              <a:buFontTx/>
              <a:buNone/>
            </a:pPr>
            <a:r>
              <a:rPr lang="zh-CN" altLang="en-US" sz="3200" dirty="0">
                <a:solidFill>
                  <a:srgbClr val="000000"/>
                </a:solidFill>
                <a:latin typeface="华文楷体" pitchFamily="2" charset="-122"/>
                <a:ea typeface="华文楷体" pitchFamily="2" charset="-122"/>
              </a:rPr>
              <a:t>电子科技大学信息与软件工程学院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6.2  0-1</a:t>
            </a:r>
            <a:r>
              <a:rPr lang="zh-CN" altLang="en-US" sz="4000" kern="0" dirty="0" smtClean="0">
                <a:solidFill>
                  <a:srgbClr val="000000"/>
                </a:solidFill>
              </a:rPr>
              <a:t>背包问题</a:t>
            </a:r>
            <a:endParaRPr lang="en-US" altLang="zh-CN" sz="4000" kern="0" dirty="0" smtClean="0">
              <a:solidFill>
                <a:srgbClr val="000000"/>
              </a:solidFill>
            </a:endParaRPr>
          </a:p>
        </p:txBody>
      </p:sp>
    </p:spTree>
    <p:extLst>
      <p:ext uri="{BB962C8B-B14F-4D97-AF65-F5344CB8AC3E}">
        <p14:creationId xmlns:p14="http://schemas.microsoft.com/office/powerpoint/2010/main" val="4068023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251520" y="188640"/>
            <a:ext cx="8640960" cy="457971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ctr">
              <a:lnSpc>
                <a:spcPct val="135000"/>
              </a:lnSpc>
            </a:pPr>
            <a:r>
              <a:rPr lang="zh-CN" altLang="en-US" sz="2800" dirty="0">
                <a:solidFill>
                  <a:srgbClr val="000000"/>
                </a:solidFill>
                <a:latin typeface="微软雅黑" panose="020B0503020204020204" pitchFamily="34" charset="-122"/>
                <a:ea typeface="微软雅黑" panose="020B0503020204020204" pitchFamily="34" charset="-122"/>
                <a:cs typeface="Courier New" pitchFamily="49" charset="0"/>
              </a:rPr>
              <a:t>解空间树的动态搜</a:t>
            </a:r>
            <a:r>
              <a:rPr lang="zh-CN" altLang="en-US" sz="2800" dirty="0" smtClean="0">
                <a:solidFill>
                  <a:srgbClr val="000000"/>
                </a:solidFill>
                <a:latin typeface="微软雅黑" panose="020B0503020204020204" pitchFamily="34" charset="-122"/>
                <a:ea typeface="微软雅黑" panose="020B0503020204020204" pitchFamily="34" charset="-122"/>
                <a:cs typeface="Courier New" pitchFamily="49" charset="0"/>
              </a:rPr>
              <a:t>索</a:t>
            </a:r>
            <a:endParaRPr lang="en-US" altLang="zh-CN" sz="2800" dirty="0" smtClean="0">
              <a:solidFill>
                <a:srgbClr val="000000"/>
              </a:solidFill>
              <a:latin typeface="微软雅黑" panose="020B0503020204020204" pitchFamily="34" charset="-122"/>
              <a:ea typeface="微软雅黑" panose="020B0503020204020204" pitchFamily="34" charset="-122"/>
              <a:cs typeface="Courier New" pitchFamily="49" charset="0"/>
            </a:endParaRPr>
          </a:p>
          <a:p>
            <a:pPr algn="ctr">
              <a:lnSpc>
                <a:spcPct val="135000"/>
              </a:lnSpc>
            </a:pPr>
            <a:endParaRPr lang="en-US" altLang="zh-CN" sz="2800" dirty="0">
              <a:solidFill>
                <a:srgbClr val="000000"/>
              </a:solidFill>
              <a:latin typeface="微软雅黑" panose="020B0503020204020204" pitchFamily="34" charset="-122"/>
              <a:ea typeface="微软雅黑" panose="020B0503020204020204" pitchFamily="34" charset="-122"/>
              <a:cs typeface="Courier New" pitchFamily="49" charset="0"/>
            </a:endParaRPr>
          </a:p>
          <a:p>
            <a:pPr marL="609600" indent="-609600">
              <a:lnSpc>
                <a:spcPct val="135000"/>
              </a:lnSpc>
              <a:spcBef>
                <a:spcPts val="0"/>
              </a:spcBef>
              <a:buFont typeface="Wingdings"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回</a:t>
            </a:r>
            <a:r>
              <a:rPr lang="zh-CN" altLang="en-US" sz="2400" dirty="0">
                <a:solidFill>
                  <a:srgbClr val="000000"/>
                </a:solidFill>
                <a:latin typeface="微软雅黑" panose="020B0503020204020204" pitchFamily="34" charset="-122"/>
                <a:ea typeface="微软雅黑" panose="020B0503020204020204" pitchFamily="34" charset="-122"/>
              </a:rPr>
              <a:t>溯求解</a:t>
            </a:r>
            <a:r>
              <a:rPr lang="en-US" altLang="zh-CN" sz="2400" dirty="0">
                <a:solidFill>
                  <a:srgbClr val="000000"/>
                </a:solidFill>
                <a:latin typeface="微软雅黑" panose="020B0503020204020204" pitchFamily="34" charset="-122"/>
                <a:ea typeface="微软雅黑" panose="020B0503020204020204" pitchFamily="34" charset="-122"/>
              </a:rPr>
              <a:t>0/1</a:t>
            </a:r>
            <a:r>
              <a:rPr lang="zh-CN" altLang="en-US" sz="2400" dirty="0">
                <a:solidFill>
                  <a:srgbClr val="000000"/>
                </a:solidFill>
                <a:latin typeface="微软雅黑" panose="020B0503020204020204" pitchFamily="34" charset="-122"/>
                <a:ea typeface="微软雅黑" panose="020B0503020204020204" pitchFamily="34" charset="-122"/>
              </a:rPr>
              <a:t>背包问题，虽剪枝减少了搜索空间，但整个搜索按深度优先机械进行，是盲目搜索（不可预测本结点以下的结点进行的如何）</a:t>
            </a:r>
            <a:r>
              <a:rPr lang="zh-CN" altLang="en-US" sz="2400" dirty="0" smtClean="0">
                <a:solidFill>
                  <a:srgbClr val="000000"/>
                </a:solidFill>
                <a:latin typeface="微软雅黑" panose="020B0503020204020204" pitchFamily="34" charset="-122"/>
                <a:ea typeface="微软雅黑" panose="020B0503020204020204" pitchFamily="34" charset="-122"/>
              </a:rPr>
              <a:t>。</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09600" indent="-609600">
              <a:lnSpc>
                <a:spcPct val="135000"/>
              </a:lnSpc>
              <a:spcBef>
                <a:spcPts val="0"/>
              </a:spcBef>
              <a:buFont typeface="Wingdings" pitchFamily="2" charset="2"/>
              <a:buChar char=""/>
            </a:pPr>
            <a:endParaRPr lang="en-US" altLang="zh-CN" sz="2400" dirty="0">
              <a:solidFill>
                <a:srgbClr val="000000"/>
              </a:solidFill>
              <a:latin typeface="微软雅黑" panose="020B0503020204020204" pitchFamily="34" charset="-122"/>
              <a:ea typeface="微软雅黑" panose="020B0503020204020204" pitchFamily="34" charset="-122"/>
            </a:endParaRPr>
          </a:p>
          <a:p>
            <a:pPr marL="609600" indent="-609600">
              <a:lnSpc>
                <a:spcPct val="135000"/>
              </a:lnSpc>
              <a:spcBef>
                <a:spcPts val="0"/>
              </a:spcBef>
              <a:buFont typeface="Wingdings"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回</a:t>
            </a:r>
            <a:r>
              <a:rPr lang="zh-CN" altLang="en-US" sz="2400" dirty="0">
                <a:solidFill>
                  <a:srgbClr val="000000"/>
                </a:solidFill>
                <a:latin typeface="微软雅黑" panose="020B0503020204020204" pitchFamily="34" charset="-122"/>
                <a:ea typeface="微软雅黑" panose="020B0503020204020204" pitchFamily="34" charset="-122"/>
              </a:rPr>
              <a:t>溯求解</a:t>
            </a:r>
            <a:r>
              <a:rPr lang="en-US" altLang="zh-CN" sz="2400" dirty="0">
                <a:solidFill>
                  <a:srgbClr val="000000"/>
                </a:solidFill>
                <a:latin typeface="微软雅黑" panose="020B0503020204020204" pitchFamily="34" charset="-122"/>
                <a:ea typeface="微软雅黑" panose="020B0503020204020204" pitchFamily="34" charset="-122"/>
              </a:rPr>
              <a:t>TSP</a:t>
            </a:r>
            <a:r>
              <a:rPr lang="zh-CN" altLang="en-US" sz="2400" dirty="0">
                <a:solidFill>
                  <a:srgbClr val="000000"/>
                </a:solidFill>
                <a:latin typeface="微软雅黑" panose="020B0503020204020204" pitchFamily="34" charset="-122"/>
                <a:ea typeface="微软雅黑" panose="020B0503020204020204" pitchFamily="34" charset="-122"/>
              </a:rPr>
              <a:t>也是盲目的（虽有目标函数，也只有找到一个可行解后才有意义）</a:t>
            </a:r>
          </a:p>
          <a:p>
            <a:pPr>
              <a:spcBef>
                <a:spcPct val="20000"/>
              </a:spcBef>
            </a:pPr>
            <a:endParaRPr lang="zh-CN" altLang="en-US" sz="1800" dirty="0">
              <a:latin typeface="楷体_GB2312" pitchFamily="49" charset="-122"/>
              <a:ea typeface="楷体_GB2312" pitchFamily="49" charset="-122"/>
            </a:endParaRPr>
          </a:p>
        </p:txBody>
      </p:sp>
    </p:spTree>
    <p:extLst>
      <p:ext uri="{BB962C8B-B14F-4D97-AF65-F5344CB8AC3E}">
        <p14:creationId xmlns:p14="http://schemas.microsoft.com/office/powerpoint/2010/main" val="17970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blinds(horizontal)">
                                      <p:cBhvr>
                                        <p:cTn id="7" dur="500"/>
                                        <p:tgtEl>
                                          <p:spTgt spid="435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a:xfrm>
            <a:off x="395536" y="260648"/>
            <a:ext cx="7793037" cy="1054100"/>
          </a:xfrm>
        </p:spPr>
        <p:txBody>
          <a:bodyPr/>
          <a:lstStyle/>
          <a:p>
            <a:pPr eaLnBrk="1" hangingPunct="1"/>
            <a:r>
              <a:rPr lang="zh-CN" altLang="en-US" dirty="0">
                <a:solidFill>
                  <a:srgbClr val="000000"/>
                </a:solidFill>
                <a:cs typeface="Courier New" pitchFamily="49" charset="0"/>
              </a:rPr>
              <a:t>解空间树的动态搜索</a:t>
            </a:r>
          </a:p>
        </p:txBody>
      </p:sp>
      <p:sp>
        <p:nvSpPr>
          <p:cNvPr id="436229" name="Rectangle 5"/>
          <p:cNvSpPr>
            <a:spLocks noChangeArrowheads="1"/>
          </p:cNvSpPr>
          <p:nvPr/>
        </p:nvSpPr>
        <p:spPr bwMode="auto">
          <a:xfrm>
            <a:off x="323850" y="1484313"/>
            <a:ext cx="8642350" cy="45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spcBef>
                <a:spcPct val="20000"/>
              </a:spcBef>
              <a:buFont typeface="+mj-lt"/>
              <a:buAutoNum type="arabicPeriod"/>
            </a:pPr>
            <a:r>
              <a:rPr lang="zh-CN" altLang="en-US" sz="2800" dirty="0">
                <a:latin typeface="Times New Roman" pitchFamily="18" charset="0"/>
                <a:ea typeface="楷体_GB2312" pitchFamily="49" charset="-122"/>
              </a:rPr>
              <a:t>分支限界法</a:t>
            </a:r>
            <a:r>
              <a:rPr lang="zh-CN" altLang="en-US" sz="2800" dirty="0">
                <a:solidFill>
                  <a:srgbClr val="990000"/>
                </a:solidFill>
                <a:latin typeface="Times New Roman" pitchFamily="18" charset="0"/>
                <a:ea typeface="楷体_GB2312" pitchFamily="49" charset="-122"/>
              </a:rPr>
              <a:t>首先</a:t>
            </a:r>
            <a:r>
              <a:rPr lang="zh-CN" altLang="en-US" sz="2800" dirty="0">
                <a:latin typeface="Times New Roman" pitchFamily="18" charset="0"/>
                <a:ea typeface="楷体_GB2312" pitchFamily="49" charset="-122"/>
              </a:rPr>
              <a:t>确定一个合理的限界函数，并根据限界函数确定目标函数的界</a:t>
            </a:r>
            <a:r>
              <a:rPr lang="en-US" altLang="zh-CN" sz="2800" dirty="0">
                <a:latin typeface="Times New Roman" pitchFamily="18" charset="0"/>
                <a:ea typeface="楷体_GB2312" pitchFamily="49" charset="-122"/>
              </a:rPr>
              <a:t>[down, up]</a:t>
            </a:r>
            <a:r>
              <a:rPr lang="zh-CN" altLang="en-US" sz="2800" dirty="0">
                <a:latin typeface="Times New Roman" pitchFamily="18" charset="0"/>
                <a:ea typeface="楷体_GB2312" pitchFamily="49" charset="-122"/>
              </a:rPr>
              <a:t>；</a:t>
            </a:r>
          </a:p>
          <a:p>
            <a:pPr marL="514350" indent="-514350">
              <a:spcBef>
                <a:spcPct val="20000"/>
              </a:spcBef>
              <a:buFont typeface="+mj-lt"/>
              <a:buAutoNum type="arabicPeriod"/>
            </a:pPr>
            <a:r>
              <a:rPr lang="zh-CN" altLang="en-US" sz="2800" dirty="0">
                <a:solidFill>
                  <a:srgbClr val="990000"/>
                </a:solidFill>
                <a:latin typeface="Times New Roman" pitchFamily="18" charset="0"/>
                <a:ea typeface="楷体_GB2312" pitchFamily="49" charset="-122"/>
              </a:rPr>
              <a:t>然后</a:t>
            </a:r>
            <a:r>
              <a:rPr lang="zh-CN" altLang="en-US" sz="2800" dirty="0">
                <a:latin typeface="Times New Roman" pitchFamily="18" charset="0"/>
                <a:ea typeface="楷体_GB2312" pitchFamily="49" charset="-122"/>
              </a:rPr>
              <a:t>按照广度优先策略遍历问题的解空间树，在某一分支上，依次搜索该结点的所有孩子结点，分别估算这些孩子结点的目标函数的可能取值（对最小化问题，估算结点的</a:t>
            </a:r>
            <a:r>
              <a:rPr lang="en-US" altLang="zh-CN" sz="2800" dirty="0">
                <a:latin typeface="Times New Roman" pitchFamily="18" charset="0"/>
                <a:ea typeface="楷体_GB2312" pitchFamily="49" charset="-122"/>
              </a:rPr>
              <a:t>down</a:t>
            </a:r>
            <a:r>
              <a:rPr lang="zh-CN" altLang="en-US" sz="2800" dirty="0">
                <a:latin typeface="Times New Roman" pitchFamily="18" charset="0"/>
                <a:ea typeface="楷体_GB2312" pitchFamily="49" charset="-122"/>
              </a:rPr>
              <a:t>，对最大化问题，估算结点的</a:t>
            </a:r>
            <a:r>
              <a:rPr lang="en-US" altLang="zh-CN" sz="2800" dirty="0">
                <a:latin typeface="Times New Roman" pitchFamily="18" charset="0"/>
                <a:ea typeface="楷体_GB2312" pitchFamily="49" charset="-122"/>
              </a:rPr>
              <a:t>up</a:t>
            </a:r>
            <a:r>
              <a:rPr lang="zh-CN" altLang="en-US" sz="2800" dirty="0">
                <a:latin typeface="Times New Roman" pitchFamily="18" charset="0"/>
                <a:ea typeface="楷体_GB2312" pitchFamily="49" charset="-122"/>
              </a:rPr>
              <a:t>）。</a:t>
            </a:r>
          </a:p>
          <a:p>
            <a:pPr marL="514350" indent="-514350">
              <a:spcBef>
                <a:spcPct val="20000"/>
              </a:spcBef>
              <a:buFont typeface="+mj-lt"/>
              <a:buAutoNum type="arabicPeriod"/>
            </a:pPr>
            <a:r>
              <a:rPr lang="zh-CN" altLang="en-US" sz="2800" dirty="0">
                <a:latin typeface="Times New Roman" pitchFamily="18" charset="0"/>
                <a:ea typeface="楷体_GB2312" pitchFamily="49" charset="-122"/>
              </a:rPr>
              <a:t>如果某孩子结点的目标函数值超出目标函数的界，则将其丢弃（从此结点生成的解不会比目前已得的更好），否则</a:t>
            </a:r>
            <a:r>
              <a:rPr lang="zh-CN" altLang="en-US" sz="2800" dirty="0">
                <a:ea typeface="楷体_GB2312" pitchFamily="49" charset="-122"/>
              </a:rPr>
              <a:t>入活动</a:t>
            </a:r>
            <a:r>
              <a:rPr lang="zh-CN" altLang="en-US" sz="2800" dirty="0" smtClean="0">
                <a:ea typeface="楷体_GB2312" pitchFamily="49" charset="-122"/>
              </a:rPr>
              <a:t>表等待处理</a:t>
            </a:r>
            <a:r>
              <a:rPr lang="zh-CN" altLang="en-US" sz="2800" dirty="0" smtClean="0">
                <a:latin typeface="Times New Roman" pitchFamily="18" charset="0"/>
                <a:ea typeface="楷体_GB2312" pitchFamily="49" charset="-122"/>
              </a:rPr>
              <a:t>。</a:t>
            </a:r>
            <a:endParaRPr lang="zh-CN" altLang="en-US" sz="2800" dirty="0">
              <a:latin typeface="Times New Roman" pitchFamily="18" charset="0"/>
              <a:ea typeface="楷体_GB2312" pitchFamily="49" charset="-122"/>
            </a:endParaRPr>
          </a:p>
        </p:txBody>
      </p:sp>
    </p:spTree>
    <p:extLst>
      <p:ext uri="{BB962C8B-B14F-4D97-AF65-F5344CB8AC3E}">
        <p14:creationId xmlns:p14="http://schemas.microsoft.com/office/powerpoint/2010/main" val="2957479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eaLnBrk="1" hangingPunct="1"/>
            <a:r>
              <a:rPr lang="en-US" altLang="zh-CN" dirty="0">
                <a:solidFill>
                  <a:srgbClr val="000000"/>
                </a:solidFill>
                <a:cs typeface="Courier New" pitchFamily="49" charset="0"/>
              </a:rPr>
              <a:t>0/1</a:t>
            </a:r>
            <a:r>
              <a:rPr lang="zh-CN" altLang="en-US" dirty="0">
                <a:solidFill>
                  <a:srgbClr val="000000"/>
                </a:solidFill>
                <a:cs typeface="Courier New" pitchFamily="49" charset="0"/>
              </a:rPr>
              <a:t>背包的分支限界法过程</a:t>
            </a:r>
          </a:p>
        </p:txBody>
      </p:sp>
      <p:sp>
        <p:nvSpPr>
          <p:cNvPr id="437251"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smtClean="0">
                <a:solidFill>
                  <a:srgbClr val="3366FF"/>
                </a:solidFill>
                <a:latin typeface="Times New Roman" pitchFamily="18" charset="0"/>
                <a:ea typeface="黑体" pitchFamily="2" charset="-122"/>
              </a:rPr>
              <a:t> </a:t>
            </a:r>
            <a:r>
              <a:rPr kumimoji="1" lang="zh-CN" altLang="en-US" sz="3200" dirty="0">
                <a:solidFill>
                  <a:srgbClr val="3366FF"/>
                </a:solidFill>
                <a:latin typeface="Times New Roman" pitchFamily="18" charset="0"/>
                <a:ea typeface="黑体" pitchFamily="2" charset="-122"/>
              </a:rPr>
              <a:t>问题描述</a:t>
            </a:r>
          </a:p>
        </p:txBody>
      </p:sp>
      <p:sp>
        <p:nvSpPr>
          <p:cNvPr id="437252" name="Text Box 4"/>
          <p:cNvSpPr txBox="1">
            <a:spLocks noChangeArrowheads="1"/>
          </p:cNvSpPr>
          <p:nvPr/>
        </p:nvSpPr>
        <p:spPr bwMode="auto">
          <a:xfrm>
            <a:off x="1331913" y="2349500"/>
            <a:ext cx="6337300"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物品      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a:t>
            </a: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价</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重</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v/w</a:t>
            </a:r>
            <a:r>
              <a:rPr lang="en-US" altLang="zh-CN" sz="2800">
                <a:latin typeface="Times New Roman" pitchFamily="18" charset="0"/>
                <a:ea typeface="楷体_GB2312" pitchFamily="49" charset="-122"/>
              </a:rPr>
              <a:t>)</a:t>
            </a:r>
          </a:p>
        </p:txBody>
      </p:sp>
      <p:sp>
        <p:nvSpPr>
          <p:cNvPr id="437254" name="Line 6"/>
          <p:cNvSpPr>
            <a:spLocks noChangeShapeType="1"/>
          </p:cNvSpPr>
          <p:nvPr/>
        </p:nvSpPr>
        <p:spPr bwMode="auto">
          <a:xfrm>
            <a:off x="1042988" y="2924175"/>
            <a:ext cx="6985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5" name="Line 7"/>
          <p:cNvSpPr>
            <a:spLocks noChangeShapeType="1"/>
          </p:cNvSpPr>
          <p:nvPr/>
        </p:nvSpPr>
        <p:spPr bwMode="auto">
          <a:xfrm>
            <a:off x="2411412" y="2205038"/>
            <a:ext cx="347" cy="33842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7256" name="Text Box 8"/>
          <p:cNvSpPr txBox="1">
            <a:spLocks noChangeArrowheads="1"/>
          </p:cNvSpPr>
          <p:nvPr/>
        </p:nvSpPr>
        <p:spPr bwMode="auto">
          <a:xfrm>
            <a:off x="1403350" y="2997200"/>
            <a:ext cx="5761038" cy="24431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latin typeface="Times New Roman" pitchFamily="18" charset="0"/>
                <a:ea typeface="楷体_GB2312" pitchFamily="49" charset="-122"/>
              </a:rPr>
              <a:t>  1            4              40               10</a:t>
            </a:r>
          </a:p>
          <a:p>
            <a:pPr>
              <a:spcBef>
                <a:spcPct val="50000"/>
              </a:spcBef>
            </a:pPr>
            <a:r>
              <a:rPr lang="en-US" altLang="zh-CN" sz="2800" dirty="0">
                <a:latin typeface="Times New Roman" pitchFamily="18" charset="0"/>
                <a:ea typeface="楷体_GB2312" pitchFamily="49" charset="-122"/>
              </a:rPr>
              <a:t>  2            7              42               6</a:t>
            </a:r>
          </a:p>
          <a:p>
            <a:pPr>
              <a:spcBef>
                <a:spcPct val="50000"/>
              </a:spcBef>
            </a:pPr>
            <a:r>
              <a:rPr lang="en-US" altLang="zh-CN" sz="2800" dirty="0">
                <a:latin typeface="Times New Roman" pitchFamily="18" charset="0"/>
                <a:ea typeface="楷体_GB2312" pitchFamily="49" charset="-122"/>
              </a:rPr>
              <a:t>  3            5              25               5</a:t>
            </a:r>
          </a:p>
          <a:p>
            <a:pPr>
              <a:spcBef>
                <a:spcPct val="50000"/>
              </a:spcBef>
            </a:pPr>
            <a:r>
              <a:rPr lang="en-US" altLang="zh-CN" sz="2800" dirty="0">
                <a:latin typeface="Times New Roman" pitchFamily="18" charset="0"/>
                <a:ea typeface="楷体_GB2312" pitchFamily="49" charset="-122"/>
              </a:rPr>
              <a:t>  4      </a:t>
            </a:r>
            <a:r>
              <a:rPr lang="en-US" altLang="zh-CN" sz="2800" dirty="0" smtClean="0">
                <a:latin typeface="Times New Roman" pitchFamily="18" charset="0"/>
                <a:ea typeface="楷体_GB2312" pitchFamily="49" charset="-122"/>
              </a:rPr>
              <a:t>      </a:t>
            </a:r>
            <a:r>
              <a:rPr lang="en-US" altLang="zh-CN" sz="2800" dirty="0">
                <a:latin typeface="Times New Roman" pitchFamily="18" charset="0"/>
                <a:ea typeface="楷体_GB2312" pitchFamily="49" charset="-122"/>
              </a:rPr>
              <a:t>3              12               4</a:t>
            </a:r>
          </a:p>
        </p:txBody>
      </p:sp>
      <p:sp>
        <p:nvSpPr>
          <p:cNvPr id="437257" name="Text Box 9"/>
          <p:cNvSpPr txBox="1">
            <a:spLocks noChangeArrowheads="1"/>
          </p:cNvSpPr>
          <p:nvPr/>
        </p:nvSpPr>
        <p:spPr bwMode="auto">
          <a:xfrm>
            <a:off x="6696075" y="1628775"/>
            <a:ext cx="2447925" cy="5191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容量</a:t>
            </a:r>
            <a:r>
              <a:rPr lang="en-US" altLang="zh-CN" sz="2800" i="1">
                <a:latin typeface="Times New Roman" pitchFamily="18" charset="0"/>
                <a:ea typeface="楷体_GB2312" pitchFamily="49" charset="-122"/>
              </a:rPr>
              <a:t>w</a:t>
            </a:r>
            <a:r>
              <a:rPr lang="en-US" altLang="zh-CN" sz="2800">
                <a:latin typeface="Times New Roman" pitchFamily="18" charset="0"/>
                <a:ea typeface="楷体_GB2312" pitchFamily="49" charset="-122"/>
              </a:rPr>
              <a:t>=10</a:t>
            </a:r>
          </a:p>
        </p:txBody>
      </p:sp>
    </p:spTree>
    <p:extLst>
      <p:ext uri="{BB962C8B-B14F-4D97-AF65-F5344CB8AC3E}">
        <p14:creationId xmlns:p14="http://schemas.microsoft.com/office/powerpoint/2010/main" val="90137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7251"/>
                                        </p:tgtEl>
                                        <p:attrNameLst>
                                          <p:attrName>style.visibility</p:attrName>
                                        </p:attrNameLst>
                                      </p:cBhvr>
                                      <p:to>
                                        <p:strVal val="visible"/>
                                      </p:to>
                                    </p:set>
                                    <p:anim calcmode="lin" valueType="num">
                                      <p:cBhvr additive="base">
                                        <p:cTn id="7" dur="500" fill="hold"/>
                                        <p:tgtEl>
                                          <p:spTgt spid="437251"/>
                                        </p:tgtEl>
                                        <p:attrNameLst>
                                          <p:attrName>ppt_x</p:attrName>
                                        </p:attrNameLst>
                                      </p:cBhvr>
                                      <p:tavLst>
                                        <p:tav tm="0">
                                          <p:val>
                                            <p:strVal val="1+#ppt_w/2"/>
                                          </p:val>
                                        </p:tav>
                                        <p:tav tm="100000">
                                          <p:val>
                                            <p:strVal val="#ppt_x"/>
                                          </p:val>
                                        </p:tav>
                                      </p:tavLst>
                                    </p:anim>
                                    <p:anim calcmode="lin" valueType="num">
                                      <p:cBhvr additive="base">
                                        <p:cTn id="8" dur="500" fill="hold"/>
                                        <p:tgtEl>
                                          <p:spTgt spid="437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7252"/>
                                        </p:tgtEl>
                                        <p:attrNameLst>
                                          <p:attrName>style.visibility</p:attrName>
                                        </p:attrNameLst>
                                      </p:cBhvr>
                                      <p:to>
                                        <p:strVal val="visible"/>
                                      </p:to>
                                    </p:set>
                                    <p:anim calcmode="lin" valueType="num">
                                      <p:cBhvr additive="base">
                                        <p:cTn id="13" dur="500" fill="hold"/>
                                        <p:tgtEl>
                                          <p:spTgt spid="437252"/>
                                        </p:tgtEl>
                                        <p:attrNameLst>
                                          <p:attrName>ppt_x</p:attrName>
                                        </p:attrNameLst>
                                      </p:cBhvr>
                                      <p:tavLst>
                                        <p:tav tm="0">
                                          <p:val>
                                            <p:strVal val="0-#ppt_w/2"/>
                                          </p:val>
                                        </p:tav>
                                        <p:tav tm="100000">
                                          <p:val>
                                            <p:strVal val="#ppt_x"/>
                                          </p:val>
                                        </p:tav>
                                      </p:tavLst>
                                    </p:anim>
                                    <p:anim calcmode="lin" valueType="num">
                                      <p:cBhvr additive="base">
                                        <p:cTn id="14" dur="500" fill="hold"/>
                                        <p:tgtEl>
                                          <p:spTgt spid="4372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7256"/>
                                        </p:tgtEl>
                                        <p:attrNameLst>
                                          <p:attrName>style.visibility</p:attrName>
                                        </p:attrNameLst>
                                      </p:cBhvr>
                                      <p:to>
                                        <p:strVal val="visible"/>
                                      </p:to>
                                    </p:set>
                                    <p:anim calcmode="lin" valueType="num">
                                      <p:cBhvr additive="base">
                                        <p:cTn id="19" dur="500" fill="hold"/>
                                        <p:tgtEl>
                                          <p:spTgt spid="437256"/>
                                        </p:tgtEl>
                                        <p:attrNameLst>
                                          <p:attrName>ppt_x</p:attrName>
                                        </p:attrNameLst>
                                      </p:cBhvr>
                                      <p:tavLst>
                                        <p:tav tm="0">
                                          <p:val>
                                            <p:strVal val="0-#ppt_w/2"/>
                                          </p:val>
                                        </p:tav>
                                        <p:tav tm="100000">
                                          <p:val>
                                            <p:strVal val="#ppt_x"/>
                                          </p:val>
                                        </p:tav>
                                      </p:tavLst>
                                    </p:anim>
                                    <p:anim calcmode="lin" valueType="num">
                                      <p:cBhvr additive="base">
                                        <p:cTn id="20"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7257"/>
                                        </p:tgtEl>
                                        <p:attrNameLst>
                                          <p:attrName>style.visibility</p:attrName>
                                        </p:attrNameLst>
                                      </p:cBhvr>
                                      <p:to>
                                        <p:strVal val="visible"/>
                                      </p:to>
                                    </p:set>
                                    <p:anim calcmode="lin" valueType="num">
                                      <p:cBhvr additive="base">
                                        <p:cTn id="25" dur="500" fill="hold"/>
                                        <p:tgtEl>
                                          <p:spTgt spid="437257"/>
                                        </p:tgtEl>
                                        <p:attrNameLst>
                                          <p:attrName>ppt_x</p:attrName>
                                        </p:attrNameLst>
                                      </p:cBhvr>
                                      <p:tavLst>
                                        <p:tav tm="0">
                                          <p:val>
                                            <p:strVal val="0-#ppt_w/2"/>
                                          </p:val>
                                        </p:tav>
                                        <p:tav tm="100000">
                                          <p:val>
                                            <p:strVal val="#ppt_x"/>
                                          </p:val>
                                        </p:tav>
                                      </p:tavLst>
                                    </p:anim>
                                    <p:anim calcmode="lin" valueType="num">
                                      <p:cBhvr additive="base">
                                        <p:cTn id="26" dur="500" fill="hold"/>
                                        <p:tgtEl>
                                          <p:spTgt spid="437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utoUpdateAnimBg="0"/>
      <p:bldP spid="437252" grpId="0" autoUpdateAnimBg="0"/>
      <p:bldP spid="437256" grpId="0" autoUpdateAnimBg="0"/>
      <p:bldP spid="4372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1"/>
          </p:nvPr>
        </p:nvSpPr>
        <p:spPr>
          <a:xfrm>
            <a:off x="223877" y="218665"/>
            <a:ext cx="8229600" cy="5473700"/>
          </a:xfrm>
        </p:spPr>
        <p:txBody>
          <a:bodyPr/>
          <a:lstStyle/>
          <a:p>
            <a:pPr eaLnBrk="1" hangingPunct="1"/>
            <a:r>
              <a:rPr lang="zh-CN" altLang="en-US" dirty="0" smtClean="0"/>
              <a:t>分析：</a:t>
            </a:r>
            <a:r>
              <a:rPr kumimoji="1" lang="zh-CN" altLang="en-US" dirty="0" smtClean="0"/>
              <a:t>问题的解可表示为</a:t>
            </a:r>
            <a:r>
              <a:rPr kumimoji="1" lang="en-US" altLang="zh-CN" i="1" dirty="0" smtClean="0"/>
              <a:t>n</a:t>
            </a:r>
            <a:r>
              <a:rPr kumimoji="1" lang="zh-CN" altLang="en-US" dirty="0" smtClean="0"/>
              <a:t>元向量</a:t>
            </a:r>
            <a:r>
              <a:rPr kumimoji="1" lang="en-US" altLang="zh-CN" dirty="0" smtClean="0"/>
              <a:t>{</a:t>
            </a:r>
            <a:r>
              <a:rPr kumimoji="1" lang="en-US" altLang="zh-CN" i="1" dirty="0" smtClean="0"/>
              <a:t>x</a:t>
            </a:r>
            <a:r>
              <a:rPr kumimoji="1" lang="en-US" altLang="zh-CN" baseline="-25000" dirty="0" smtClean="0"/>
              <a:t>1</a:t>
            </a:r>
            <a:r>
              <a:rPr kumimoji="1" lang="en-US" altLang="zh-CN" dirty="0" smtClean="0"/>
              <a:t>, </a:t>
            </a:r>
            <a:r>
              <a:rPr kumimoji="1" lang="en-US" altLang="zh-CN" i="1" dirty="0" smtClean="0"/>
              <a:t>x</a:t>
            </a:r>
            <a:r>
              <a:rPr kumimoji="1" lang="en-US" altLang="zh-CN" baseline="-25000" dirty="0" smtClean="0"/>
              <a:t>2</a:t>
            </a:r>
            <a:r>
              <a:rPr kumimoji="1" lang="en-US" altLang="zh-CN" dirty="0" smtClean="0"/>
              <a:t>, ... </a:t>
            </a:r>
            <a:r>
              <a:rPr kumimoji="1" lang="en-US" altLang="zh-CN" i="1" dirty="0" err="1" smtClean="0"/>
              <a:t>x</a:t>
            </a:r>
            <a:r>
              <a:rPr kumimoji="1" lang="en-US" altLang="zh-CN" i="1" baseline="-25000" dirty="0" err="1" smtClean="0"/>
              <a:t>n</a:t>
            </a:r>
            <a:r>
              <a:rPr kumimoji="1" lang="en-US" altLang="zh-CN" dirty="0" smtClean="0"/>
              <a:t> },  </a:t>
            </a:r>
            <a:r>
              <a:rPr kumimoji="1" lang="en-US" altLang="zh-CN" i="1" dirty="0" smtClean="0">
                <a:sym typeface="Symbol" panose="05050102010706020507" pitchFamily="18" charset="2"/>
              </a:rPr>
              <a:t>x</a:t>
            </a:r>
            <a:r>
              <a:rPr kumimoji="1" lang="en-US" altLang="zh-CN" i="1" baseline="-25000" dirty="0" smtClean="0">
                <a:sym typeface="Symbol" panose="05050102010706020507" pitchFamily="18" charset="2"/>
              </a:rPr>
              <a:t>i</a:t>
            </a:r>
            <a:r>
              <a:rPr kumimoji="1" lang="en-US" altLang="zh-CN" dirty="0" smtClean="0">
                <a:sym typeface="Symbol" panose="05050102010706020507" pitchFamily="18" charset="2"/>
              </a:rPr>
              <a:t>{0,1}</a:t>
            </a:r>
            <a:r>
              <a:rPr kumimoji="1" lang="zh-CN" altLang="en-US" dirty="0" smtClean="0">
                <a:sym typeface="Symbol" panose="05050102010706020507" pitchFamily="18" charset="2"/>
              </a:rPr>
              <a:t>，</a:t>
            </a:r>
            <a:r>
              <a:rPr kumimoji="1" lang="zh-CN" altLang="en-US" dirty="0" smtClean="0"/>
              <a:t>则可用子集树表示解空间</a:t>
            </a:r>
            <a:r>
              <a:rPr kumimoji="1" lang="en-US" altLang="zh-CN" dirty="0" smtClean="0"/>
              <a:t>, </a:t>
            </a:r>
            <a:r>
              <a:rPr kumimoji="1" lang="zh-CN" altLang="en-US" dirty="0" smtClean="0"/>
              <a:t>在树中做广度优先搜索。</a:t>
            </a:r>
          </a:p>
          <a:p>
            <a:pPr lvl="1" eaLnBrk="1" hangingPunct="1"/>
            <a:r>
              <a:rPr kumimoji="1" lang="zh-CN" altLang="en-US" dirty="0" smtClean="0"/>
              <a:t>约束条件</a:t>
            </a:r>
            <a:r>
              <a:rPr kumimoji="1" lang="en-US" altLang="zh-CN" dirty="0" smtClean="0"/>
              <a:t>:                 </a:t>
            </a:r>
          </a:p>
          <a:p>
            <a:pPr lvl="1" eaLnBrk="1" hangingPunct="1">
              <a:buFont typeface="Wingdings" panose="05000000000000000000" pitchFamily="2" charset="2"/>
              <a:buNone/>
            </a:pPr>
            <a:endParaRPr kumimoji="1" lang="en-US" altLang="zh-CN" sz="1000" dirty="0" smtClean="0"/>
          </a:p>
          <a:p>
            <a:pPr lvl="1" eaLnBrk="1" hangingPunct="1"/>
            <a:r>
              <a:rPr kumimoji="1" lang="zh-CN" altLang="en-US" dirty="0" smtClean="0"/>
              <a:t>目标函数</a:t>
            </a:r>
            <a:r>
              <a:rPr kumimoji="1" lang="en-US" altLang="zh-CN" dirty="0" smtClean="0"/>
              <a:t>:                      </a:t>
            </a:r>
          </a:p>
          <a:p>
            <a:pPr lvl="2" eaLnBrk="1" hangingPunct="1">
              <a:buFont typeface="Wingdings" panose="05000000000000000000" pitchFamily="2" charset="2"/>
              <a:buNone/>
            </a:pPr>
            <a:endParaRPr kumimoji="1" lang="en-US" altLang="zh-CN" sz="1200" dirty="0" smtClean="0"/>
          </a:p>
          <a:p>
            <a:pPr lvl="2" eaLnBrk="1" hangingPunct="1"/>
            <a:r>
              <a:rPr kumimoji="1" lang="zh-CN" altLang="en-US" dirty="0" smtClean="0"/>
              <a:t>下界</a:t>
            </a:r>
            <a:r>
              <a:rPr kumimoji="1" lang="en-US" altLang="zh-CN" i="1" dirty="0" err="1" smtClean="0"/>
              <a:t>V</a:t>
            </a:r>
            <a:r>
              <a:rPr kumimoji="1" lang="en-US" altLang="zh-CN" i="1" baseline="-25000" dirty="0" err="1" smtClean="0"/>
              <a:t>db</a:t>
            </a:r>
            <a:r>
              <a:rPr kumimoji="1" lang="en-US" altLang="zh-CN" i="1" baseline="-25000" dirty="0" smtClean="0"/>
              <a:t> </a:t>
            </a:r>
            <a:r>
              <a:rPr kumimoji="1" lang="en-US" altLang="zh-CN" dirty="0" smtClean="0"/>
              <a:t>=40 (1, 0, 0, 0)—</a:t>
            </a:r>
            <a:r>
              <a:rPr kumimoji="1" lang="zh-CN" altLang="en-US" dirty="0" smtClean="0">
                <a:solidFill>
                  <a:srgbClr val="009900"/>
                </a:solidFill>
                <a:ea typeface="隶书" panose="02010509060101010101" pitchFamily="49" charset="-122"/>
              </a:rPr>
              <a:t>贪心思想</a:t>
            </a:r>
            <a:r>
              <a:rPr kumimoji="1" lang="zh-CN" altLang="en-US" dirty="0" smtClean="0"/>
              <a:t>；</a:t>
            </a:r>
          </a:p>
          <a:p>
            <a:pPr lvl="2" eaLnBrk="1" hangingPunct="1"/>
            <a:r>
              <a:rPr kumimoji="1" lang="zh-CN" altLang="en-US" dirty="0" smtClean="0"/>
              <a:t>上界</a:t>
            </a:r>
            <a:r>
              <a:rPr kumimoji="1" lang="en-US" altLang="zh-CN" i="1" dirty="0" err="1" smtClean="0"/>
              <a:t>V</a:t>
            </a:r>
            <a:r>
              <a:rPr kumimoji="1" lang="en-US" altLang="zh-CN" i="1" baseline="-25000" dirty="0" err="1" smtClean="0"/>
              <a:t>ub</a:t>
            </a:r>
            <a:r>
              <a:rPr kumimoji="1" lang="en-US" altLang="zh-CN" i="1" baseline="-25000" dirty="0" smtClean="0"/>
              <a:t> </a:t>
            </a:r>
            <a:r>
              <a:rPr kumimoji="1" lang="en-US" altLang="zh-CN" dirty="0" smtClean="0"/>
              <a:t>=0+(</a:t>
            </a:r>
            <a:r>
              <a:rPr kumimoji="1" lang="en-US" altLang="zh-CN" i="1" dirty="0" smtClean="0"/>
              <a:t>W</a:t>
            </a:r>
            <a:r>
              <a:rPr kumimoji="1" lang="en-US" altLang="zh-CN" dirty="0" smtClean="0"/>
              <a:t>-0)×(</a:t>
            </a:r>
            <a:r>
              <a:rPr kumimoji="1" lang="en-US" altLang="zh-CN" i="1" dirty="0" smtClean="0"/>
              <a:t>v</a:t>
            </a:r>
            <a:r>
              <a:rPr kumimoji="1" lang="en-US" altLang="zh-CN" baseline="-25000" dirty="0" smtClean="0"/>
              <a:t>1</a:t>
            </a:r>
            <a:r>
              <a:rPr kumimoji="1" lang="en-US" altLang="zh-CN" dirty="0" smtClean="0"/>
              <a:t>/</a:t>
            </a:r>
            <a:r>
              <a:rPr kumimoji="1" lang="en-US" altLang="zh-CN" i="1" dirty="0" smtClean="0"/>
              <a:t>w</a:t>
            </a:r>
            <a:r>
              <a:rPr kumimoji="1" lang="en-US" altLang="zh-CN" baseline="-25000" dirty="0" smtClean="0"/>
              <a:t>1</a:t>
            </a:r>
            <a:r>
              <a:rPr kumimoji="1" lang="en-US" altLang="zh-CN" dirty="0" smtClean="0"/>
              <a:t>)</a:t>
            </a:r>
          </a:p>
          <a:p>
            <a:pPr lvl="2" eaLnBrk="1" hangingPunct="1">
              <a:buFont typeface="Wingdings" panose="05000000000000000000" pitchFamily="2" charset="2"/>
              <a:buNone/>
            </a:pPr>
            <a:r>
              <a:rPr kumimoji="1" lang="en-US" altLang="zh-CN" dirty="0" smtClean="0">
                <a:latin typeface="宋体" panose="02010600030101010101" pitchFamily="2" charset="-122"/>
              </a:rPr>
              <a:t>      </a:t>
            </a:r>
            <a:r>
              <a:rPr kumimoji="1" lang="en-US" altLang="zh-CN" dirty="0" smtClean="0"/>
              <a:t>     =0+(10-0)×10=100</a:t>
            </a:r>
            <a:r>
              <a:rPr kumimoji="1" lang="zh-CN" altLang="en-US" dirty="0" smtClean="0"/>
              <a:t>；</a:t>
            </a:r>
          </a:p>
          <a:p>
            <a:pPr lvl="1" eaLnBrk="1" hangingPunct="1"/>
            <a:r>
              <a:rPr kumimoji="1" lang="zh-CN" altLang="en-US" dirty="0" smtClean="0"/>
              <a:t>限界函数：</a:t>
            </a:r>
          </a:p>
          <a:p>
            <a:pPr lvl="1" eaLnBrk="1" hangingPunct="1">
              <a:buFont typeface="Wingdings" panose="05000000000000000000" pitchFamily="2" charset="2"/>
              <a:buNone/>
            </a:pPr>
            <a:r>
              <a:rPr kumimoji="1" lang="zh-CN" altLang="en-US" dirty="0" smtClean="0"/>
              <a:t>                                                                             </a:t>
            </a:r>
            <a:endParaRPr kumimoji="1" lang="en-US" altLang="zh-CN" dirty="0" smtClean="0"/>
          </a:p>
        </p:txBody>
      </p:sp>
      <p:graphicFrame>
        <p:nvGraphicFramePr>
          <p:cNvPr id="362505" name="Object 9"/>
          <p:cNvGraphicFramePr>
            <a:graphicFrameLocks noChangeAspect="1"/>
          </p:cNvGraphicFramePr>
          <p:nvPr/>
        </p:nvGraphicFramePr>
        <p:xfrm>
          <a:off x="2314575" y="5464175"/>
          <a:ext cx="4297363" cy="496888"/>
        </p:xfrm>
        <a:graphic>
          <a:graphicData uri="http://schemas.openxmlformats.org/presentationml/2006/ole">
            <mc:AlternateContent xmlns:mc="http://schemas.openxmlformats.org/markup-compatibility/2006">
              <mc:Choice xmlns:v="urn:schemas-microsoft-com:vml" Requires="v">
                <p:oleObj spid="_x0000_s197782" name="公式" r:id="rId4" imgW="1752600" imgH="228600" progId="Equation.3">
                  <p:embed/>
                </p:oleObj>
              </mc:Choice>
              <mc:Fallback>
                <p:oleObj name="公式" r:id="rId4" imgW="1752600" imgH="228600" progId="Equation.3">
                  <p:embed/>
                  <p:pic>
                    <p:nvPicPr>
                      <p:cNvPr id="36250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5464175"/>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8" name="Object 10"/>
          <p:cNvGraphicFramePr>
            <a:graphicFrameLocks noChangeAspect="1"/>
          </p:cNvGraphicFramePr>
          <p:nvPr>
            <p:extLst>
              <p:ext uri="{D42A27DB-BD31-4B8C-83A1-F6EECF244321}">
                <p14:modId xmlns:p14="http://schemas.microsoft.com/office/powerpoint/2010/main" val="2276923297"/>
              </p:ext>
            </p:extLst>
          </p:nvPr>
        </p:nvGraphicFramePr>
        <p:xfrm>
          <a:off x="2886115" y="1520187"/>
          <a:ext cx="1452562" cy="846138"/>
        </p:xfrm>
        <a:graphic>
          <a:graphicData uri="http://schemas.openxmlformats.org/presentationml/2006/ole">
            <mc:AlternateContent xmlns:mc="http://schemas.openxmlformats.org/markup-compatibility/2006">
              <mc:Choice xmlns:v="urn:schemas-microsoft-com:vml" Requires="v">
                <p:oleObj spid="_x0000_s197783" name="公式" r:id="rId6" imgW="761669" imgH="431613" progId="Equation.3">
                  <p:embed/>
                </p:oleObj>
              </mc:Choice>
              <mc:Fallback>
                <p:oleObj name="公式" r:id="rId6" imgW="761669" imgH="431613" progId="Equation.3">
                  <p:embed/>
                  <p:pic>
                    <p:nvPicPr>
                      <p:cNvPr id="1638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6115" y="1520187"/>
                        <a:ext cx="1452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12"/>
          <p:cNvGraphicFramePr>
            <a:graphicFrameLocks noChangeAspect="1"/>
          </p:cNvGraphicFramePr>
          <p:nvPr>
            <p:extLst>
              <p:ext uri="{D42A27DB-BD31-4B8C-83A1-F6EECF244321}">
                <p14:modId xmlns:p14="http://schemas.microsoft.com/office/powerpoint/2010/main" val="2521238656"/>
              </p:ext>
            </p:extLst>
          </p:nvPr>
        </p:nvGraphicFramePr>
        <p:xfrm>
          <a:off x="2765665" y="2379168"/>
          <a:ext cx="2297113" cy="847725"/>
        </p:xfrm>
        <a:graphic>
          <a:graphicData uri="http://schemas.openxmlformats.org/presentationml/2006/ole">
            <mc:AlternateContent xmlns:mc="http://schemas.openxmlformats.org/markup-compatibility/2006">
              <mc:Choice xmlns:v="urn:schemas-microsoft-com:vml" Requires="v">
                <p:oleObj spid="_x0000_s197784" name="公式" r:id="rId8" imgW="990170" imgH="431613" progId="Equation.3">
                  <p:embed/>
                </p:oleObj>
              </mc:Choice>
              <mc:Fallback>
                <p:oleObj name="公式" r:id="rId8" imgW="990170" imgH="431613" progId="Equation.3">
                  <p:embed/>
                  <p:pic>
                    <p:nvPicPr>
                      <p:cNvPr id="16389"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5665" y="2379168"/>
                        <a:ext cx="22971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2510" name="AutoShape 14"/>
          <p:cNvSpPr>
            <a:spLocks/>
          </p:cNvSpPr>
          <p:nvPr/>
        </p:nvSpPr>
        <p:spPr bwMode="auto">
          <a:xfrm>
            <a:off x="6494366" y="3658141"/>
            <a:ext cx="215900" cy="1008062"/>
          </a:xfrm>
          <a:prstGeom prst="rightBrace">
            <a:avLst>
              <a:gd name="adj1" fmla="val 38909"/>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2511" name="Text Box 15"/>
          <p:cNvSpPr txBox="1">
            <a:spLocks noChangeArrowheads="1"/>
          </p:cNvSpPr>
          <p:nvPr/>
        </p:nvSpPr>
        <p:spPr bwMode="auto">
          <a:xfrm>
            <a:off x="6789256" y="3790727"/>
            <a:ext cx="21510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FF"/>
                </a:solidFill>
                <a:latin typeface="Times New Roman" panose="02020603050405020304" pitchFamily="18" charset="0"/>
                <a:ea typeface="宋体" panose="02010600030101010101" pitchFamily="2" charset="-122"/>
              </a:rPr>
              <a:t>目标函数的界：</a:t>
            </a:r>
          </a:p>
          <a:p>
            <a:pPr algn="ctr" eaLnBrk="1" hangingPunct="1"/>
            <a:r>
              <a:rPr lang="en-US" altLang="zh-CN" sz="2200" dirty="0">
                <a:solidFill>
                  <a:srgbClr val="0000FF"/>
                </a:solidFill>
                <a:latin typeface="Times New Roman" panose="02020603050405020304" pitchFamily="18" charset="0"/>
                <a:ea typeface="宋体" panose="02010600030101010101" pitchFamily="2" charset="-122"/>
              </a:rPr>
              <a:t>[40, 100]</a:t>
            </a:r>
          </a:p>
        </p:txBody>
      </p:sp>
      <p:grpSp>
        <p:nvGrpSpPr>
          <p:cNvPr id="16392" name="Group 61"/>
          <p:cNvGrpSpPr>
            <a:grpSpLocks/>
          </p:cNvGrpSpPr>
          <p:nvPr/>
        </p:nvGrpSpPr>
        <p:grpSpPr bwMode="auto">
          <a:xfrm>
            <a:off x="5073079" y="1340768"/>
            <a:ext cx="4035425" cy="1982788"/>
            <a:chOff x="3218" y="1002"/>
            <a:chExt cx="2429" cy="1203"/>
          </a:xfrm>
        </p:grpSpPr>
        <p:sp>
          <p:nvSpPr>
            <p:cNvPr id="16398" name="Line 18"/>
            <p:cNvSpPr>
              <a:spLocks noChangeShapeType="1"/>
            </p:cNvSpPr>
            <p:nvPr/>
          </p:nvSpPr>
          <p:spPr bwMode="auto">
            <a:xfrm flipH="1">
              <a:off x="3787" y="1091"/>
              <a:ext cx="549" cy="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399" name="Line 19"/>
            <p:cNvSpPr>
              <a:spLocks noChangeShapeType="1"/>
            </p:cNvSpPr>
            <p:nvPr/>
          </p:nvSpPr>
          <p:spPr bwMode="auto">
            <a:xfrm>
              <a:off x="4470" y="1095"/>
              <a:ext cx="604"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0" name="Line 20"/>
            <p:cNvSpPr>
              <a:spLocks noChangeShapeType="1"/>
            </p:cNvSpPr>
            <p:nvPr/>
          </p:nvSpPr>
          <p:spPr bwMode="auto">
            <a:xfrm flipH="1">
              <a:off x="3487" y="1399"/>
              <a:ext cx="224"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1" name="Line 21"/>
            <p:cNvSpPr>
              <a:spLocks noChangeShapeType="1"/>
            </p:cNvSpPr>
            <p:nvPr/>
          </p:nvSpPr>
          <p:spPr bwMode="auto">
            <a:xfrm>
              <a:off x="3812" y="1407"/>
              <a:ext cx="2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2" name="Line 22"/>
            <p:cNvSpPr>
              <a:spLocks noChangeShapeType="1"/>
            </p:cNvSpPr>
            <p:nvPr/>
          </p:nvSpPr>
          <p:spPr bwMode="auto">
            <a:xfrm flipH="1">
              <a:off x="4814" y="1394"/>
              <a:ext cx="224"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3" name="Line 23"/>
            <p:cNvSpPr>
              <a:spLocks noChangeShapeType="1"/>
            </p:cNvSpPr>
            <p:nvPr/>
          </p:nvSpPr>
          <p:spPr bwMode="auto">
            <a:xfrm>
              <a:off x="5144" y="1388"/>
              <a:ext cx="209" cy="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4" name="Line 24"/>
            <p:cNvSpPr>
              <a:spLocks noChangeShapeType="1"/>
            </p:cNvSpPr>
            <p:nvPr/>
          </p:nvSpPr>
          <p:spPr bwMode="auto">
            <a:xfrm flipH="1">
              <a:off x="3308" y="1749"/>
              <a:ext cx="110"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5" name="Line 25"/>
            <p:cNvSpPr>
              <a:spLocks noChangeShapeType="1"/>
            </p:cNvSpPr>
            <p:nvPr/>
          </p:nvSpPr>
          <p:spPr bwMode="auto">
            <a:xfrm>
              <a:off x="3497" y="1754"/>
              <a:ext cx="91"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6" name="Line 26"/>
            <p:cNvSpPr>
              <a:spLocks noChangeShapeType="1"/>
            </p:cNvSpPr>
            <p:nvPr/>
          </p:nvSpPr>
          <p:spPr bwMode="auto">
            <a:xfrm flipH="1">
              <a:off x="3911" y="1755"/>
              <a:ext cx="120" cy="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7" name="Line 27"/>
            <p:cNvSpPr>
              <a:spLocks noChangeShapeType="1"/>
            </p:cNvSpPr>
            <p:nvPr/>
          </p:nvSpPr>
          <p:spPr bwMode="auto">
            <a:xfrm>
              <a:off x="4106" y="1747"/>
              <a:ext cx="109" cy="2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72000" tIns="72000" rIns="0"/>
            <a:lstStyle/>
            <a:p>
              <a:endParaRPr lang="zh-CN" altLang="en-US"/>
            </a:p>
          </p:txBody>
        </p:sp>
        <p:sp>
          <p:nvSpPr>
            <p:cNvPr id="16408" name="Line 28"/>
            <p:cNvSpPr>
              <a:spLocks noChangeShapeType="1"/>
            </p:cNvSpPr>
            <p:nvPr/>
          </p:nvSpPr>
          <p:spPr bwMode="auto">
            <a:xfrm flipH="1">
              <a:off x="4640" y="1758"/>
              <a:ext cx="110"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09" name="Line 29"/>
            <p:cNvSpPr>
              <a:spLocks noChangeShapeType="1"/>
            </p:cNvSpPr>
            <p:nvPr/>
          </p:nvSpPr>
          <p:spPr bwMode="auto">
            <a:xfrm>
              <a:off x="4840" y="1762"/>
              <a:ext cx="99" cy="2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0" name="Line 30"/>
            <p:cNvSpPr>
              <a:spLocks noChangeShapeType="1"/>
            </p:cNvSpPr>
            <p:nvPr/>
          </p:nvSpPr>
          <p:spPr bwMode="auto">
            <a:xfrm flipH="1">
              <a:off x="5243" y="1758"/>
              <a:ext cx="95" cy="2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1" name="Line 31"/>
            <p:cNvSpPr>
              <a:spLocks noChangeShapeType="1"/>
            </p:cNvSpPr>
            <p:nvPr/>
          </p:nvSpPr>
          <p:spPr bwMode="auto">
            <a:xfrm>
              <a:off x="5438" y="1758"/>
              <a:ext cx="94"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72000" rIns="0"/>
            <a:lstStyle/>
            <a:p>
              <a:endParaRPr lang="zh-CN" altLang="en-US"/>
            </a:p>
          </p:txBody>
        </p:sp>
        <p:sp>
          <p:nvSpPr>
            <p:cNvPr id="16412" name="Text Box 32"/>
            <p:cNvSpPr txBox="1">
              <a:spLocks noChangeArrowheads="1"/>
            </p:cNvSpPr>
            <p:nvPr/>
          </p:nvSpPr>
          <p:spPr bwMode="auto">
            <a:xfrm>
              <a:off x="3941"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3" name="Text Box 33"/>
            <p:cNvSpPr txBox="1">
              <a:spLocks noChangeArrowheads="1"/>
            </p:cNvSpPr>
            <p:nvPr/>
          </p:nvSpPr>
          <p:spPr bwMode="auto">
            <a:xfrm>
              <a:off x="3487" y="1437"/>
              <a:ext cx="9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4" name="Text Box 34"/>
            <p:cNvSpPr txBox="1">
              <a:spLocks noChangeArrowheads="1"/>
            </p:cNvSpPr>
            <p:nvPr/>
          </p:nvSpPr>
          <p:spPr bwMode="auto">
            <a:xfrm>
              <a:off x="3239" y="1803"/>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5" name="Text Box 35"/>
            <p:cNvSpPr txBox="1">
              <a:spLocks noChangeArrowheads="1"/>
            </p:cNvSpPr>
            <p:nvPr/>
          </p:nvSpPr>
          <p:spPr bwMode="auto">
            <a:xfrm>
              <a:off x="3851" y="1801"/>
              <a:ext cx="90"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6" name="Text Box 36"/>
            <p:cNvSpPr txBox="1">
              <a:spLocks noChangeArrowheads="1"/>
            </p:cNvSpPr>
            <p:nvPr/>
          </p:nvSpPr>
          <p:spPr bwMode="auto">
            <a:xfrm>
              <a:off x="4590" y="1813"/>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7" name="Text Box 37"/>
            <p:cNvSpPr txBox="1">
              <a:spLocks noChangeArrowheads="1"/>
            </p:cNvSpPr>
            <p:nvPr/>
          </p:nvSpPr>
          <p:spPr bwMode="auto">
            <a:xfrm>
              <a:off x="5184" y="1811"/>
              <a:ext cx="89"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18" name="Text Box 38"/>
            <p:cNvSpPr txBox="1">
              <a:spLocks noChangeArrowheads="1"/>
            </p:cNvSpPr>
            <p:nvPr/>
          </p:nvSpPr>
          <p:spPr bwMode="auto">
            <a:xfrm>
              <a:off x="4809" y="1136"/>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19" name="Text Box 39"/>
            <p:cNvSpPr txBox="1">
              <a:spLocks noChangeArrowheads="1"/>
            </p:cNvSpPr>
            <p:nvPr/>
          </p:nvSpPr>
          <p:spPr bwMode="auto">
            <a:xfrm>
              <a:off x="3951" y="143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0" name="Text Box 40"/>
            <p:cNvSpPr txBox="1">
              <a:spLocks noChangeArrowheads="1"/>
            </p:cNvSpPr>
            <p:nvPr/>
          </p:nvSpPr>
          <p:spPr bwMode="auto">
            <a:xfrm>
              <a:off x="3573" y="1799"/>
              <a:ext cx="9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1" name="Text Box 41"/>
            <p:cNvSpPr txBox="1">
              <a:spLocks noChangeArrowheads="1"/>
            </p:cNvSpPr>
            <p:nvPr/>
          </p:nvSpPr>
          <p:spPr bwMode="auto">
            <a:xfrm>
              <a:off x="4206"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2" name="Text Box 42"/>
            <p:cNvSpPr txBox="1">
              <a:spLocks noChangeArrowheads="1"/>
            </p:cNvSpPr>
            <p:nvPr/>
          </p:nvSpPr>
          <p:spPr bwMode="auto">
            <a:xfrm>
              <a:off x="4924" y="1809"/>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3" name="Text Box 43"/>
            <p:cNvSpPr txBox="1">
              <a:spLocks noChangeArrowheads="1"/>
            </p:cNvSpPr>
            <p:nvPr/>
          </p:nvSpPr>
          <p:spPr bwMode="auto">
            <a:xfrm>
              <a:off x="5308" y="1452"/>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4" name="Text Box 44"/>
            <p:cNvSpPr txBox="1">
              <a:spLocks noChangeArrowheads="1"/>
            </p:cNvSpPr>
            <p:nvPr/>
          </p:nvSpPr>
          <p:spPr bwMode="auto">
            <a:xfrm>
              <a:off x="5532" y="1803"/>
              <a:ext cx="9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0</a:t>
              </a:r>
            </a:p>
          </p:txBody>
        </p:sp>
        <p:sp>
          <p:nvSpPr>
            <p:cNvPr id="16425" name="Text Box 45"/>
            <p:cNvSpPr txBox="1">
              <a:spLocks noChangeArrowheads="1"/>
            </p:cNvSpPr>
            <p:nvPr/>
          </p:nvSpPr>
          <p:spPr bwMode="auto">
            <a:xfrm>
              <a:off x="4814" y="1451"/>
              <a:ext cx="9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200">
                  <a:latin typeface="Times New Roman" panose="02020603050405020304" pitchFamily="18" charset="0"/>
                  <a:ea typeface="宋体" panose="02010600030101010101" pitchFamily="2" charset="-122"/>
                </a:rPr>
                <a:t>1</a:t>
              </a:r>
            </a:p>
          </p:txBody>
        </p:sp>
        <p:sp>
          <p:nvSpPr>
            <p:cNvPr id="16426" name="Oval 46"/>
            <p:cNvSpPr>
              <a:spLocks noChangeArrowheads="1"/>
            </p:cNvSpPr>
            <p:nvPr/>
          </p:nvSpPr>
          <p:spPr bwMode="auto">
            <a:xfrm>
              <a:off x="4330" y="1002"/>
              <a:ext cx="138" cy="1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a:t>
              </a:r>
              <a:endParaRPr lang="en-US" altLang="zh-CN" sz="1200" i="1">
                <a:latin typeface="Times New Roman" panose="02020603050405020304" pitchFamily="18" charset="0"/>
                <a:ea typeface="宋体" panose="02010600030101010101" pitchFamily="2" charset="-122"/>
              </a:endParaRPr>
            </a:p>
          </p:txBody>
        </p:sp>
        <p:sp>
          <p:nvSpPr>
            <p:cNvPr id="16427" name="Oval 47"/>
            <p:cNvSpPr>
              <a:spLocks noChangeArrowheads="1"/>
            </p:cNvSpPr>
            <p:nvPr/>
          </p:nvSpPr>
          <p:spPr bwMode="auto">
            <a:xfrm>
              <a:off x="3696" y="1300"/>
              <a:ext cx="137" cy="1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2</a:t>
              </a:r>
              <a:endParaRPr lang="en-US" altLang="zh-CN" sz="1200" i="1">
                <a:latin typeface="Times New Roman" panose="02020603050405020304" pitchFamily="18" charset="0"/>
                <a:ea typeface="宋体" panose="02010600030101010101" pitchFamily="2" charset="-122"/>
              </a:endParaRPr>
            </a:p>
          </p:txBody>
        </p:sp>
        <p:sp>
          <p:nvSpPr>
            <p:cNvPr id="16428" name="Oval 48"/>
            <p:cNvSpPr>
              <a:spLocks noChangeArrowheads="1"/>
            </p:cNvSpPr>
            <p:nvPr/>
          </p:nvSpPr>
          <p:spPr bwMode="auto">
            <a:xfrm>
              <a:off x="3403" y="1643"/>
              <a:ext cx="157" cy="15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4</a:t>
              </a:r>
              <a:endParaRPr lang="en-US" altLang="zh-CN" sz="1200" i="1">
                <a:latin typeface="Times New Roman" panose="02020603050405020304" pitchFamily="18" charset="0"/>
                <a:ea typeface="宋体" panose="02010600030101010101" pitchFamily="2" charset="-122"/>
              </a:endParaRPr>
            </a:p>
          </p:txBody>
        </p:sp>
        <p:sp>
          <p:nvSpPr>
            <p:cNvPr id="16429" name="Oval 49"/>
            <p:cNvSpPr>
              <a:spLocks noChangeArrowheads="1"/>
            </p:cNvSpPr>
            <p:nvPr/>
          </p:nvSpPr>
          <p:spPr bwMode="auto">
            <a:xfrm>
              <a:off x="3218" y="1991"/>
              <a:ext cx="161"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8</a:t>
              </a:r>
            </a:p>
          </p:txBody>
        </p:sp>
        <p:sp>
          <p:nvSpPr>
            <p:cNvPr id="16430" name="Oval 50"/>
            <p:cNvSpPr>
              <a:spLocks noChangeArrowheads="1"/>
            </p:cNvSpPr>
            <p:nvPr/>
          </p:nvSpPr>
          <p:spPr bwMode="auto">
            <a:xfrm>
              <a:off x="3532" y="1999"/>
              <a:ext cx="164" cy="1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9</a:t>
              </a:r>
            </a:p>
          </p:txBody>
        </p:sp>
        <p:sp>
          <p:nvSpPr>
            <p:cNvPr id="16431" name="Oval 51"/>
            <p:cNvSpPr>
              <a:spLocks noChangeArrowheads="1"/>
            </p:cNvSpPr>
            <p:nvPr/>
          </p:nvSpPr>
          <p:spPr bwMode="auto">
            <a:xfrm>
              <a:off x="3787" y="1991"/>
              <a:ext cx="227" cy="16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10</a:t>
              </a:r>
            </a:p>
          </p:txBody>
        </p:sp>
        <p:sp>
          <p:nvSpPr>
            <p:cNvPr id="16432" name="Oval 52"/>
            <p:cNvSpPr>
              <a:spLocks noChangeArrowheads="1"/>
            </p:cNvSpPr>
            <p:nvPr/>
          </p:nvSpPr>
          <p:spPr bwMode="auto">
            <a:xfrm>
              <a:off x="4105" y="1995"/>
              <a:ext cx="187" cy="16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11</a:t>
              </a:r>
              <a:endParaRPr lang="en-US" altLang="zh-CN" sz="1200" i="1">
                <a:latin typeface="Times New Roman" panose="02020603050405020304" pitchFamily="18" charset="0"/>
                <a:ea typeface="宋体" panose="02010600030101010101" pitchFamily="2" charset="-122"/>
              </a:endParaRPr>
            </a:p>
          </p:txBody>
        </p:sp>
        <p:sp>
          <p:nvSpPr>
            <p:cNvPr id="16433" name="Oval 53"/>
            <p:cNvSpPr>
              <a:spLocks noChangeArrowheads="1"/>
            </p:cNvSpPr>
            <p:nvPr/>
          </p:nvSpPr>
          <p:spPr bwMode="auto">
            <a:xfrm>
              <a:off x="4513" y="1993"/>
              <a:ext cx="192" cy="1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12</a:t>
              </a:r>
              <a:endParaRPr lang="en-US" altLang="zh-CN" sz="1200" i="1">
                <a:latin typeface="Times New Roman" panose="02020603050405020304" pitchFamily="18" charset="0"/>
                <a:ea typeface="宋体" panose="02010600030101010101" pitchFamily="2" charset="-122"/>
              </a:endParaRPr>
            </a:p>
          </p:txBody>
        </p:sp>
        <p:sp>
          <p:nvSpPr>
            <p:cNvPr id="16434" name="Oval 54"/>
            <p:cNvSpPr>
              <a:spLocks noChangeArrowheads="1"/>
            </p:cNvSpPr>
            <p:nvPr/>
          </p:nvSpPr>
          <p:spPr bwMode="auto">
            <a:xfrm>
              <a:off x="4830" y="2004"/>
              <a:ext cx="184"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13</a:t>
              </a:r>
              <a:endParaRPr lang="en-US" altLang="zh-CN" sz="1200" i="1">
                <a:latin typeface="Times New Roman" panose="02020603050405020304" pitchFamily="18" charset="0"/>
                <a:ea typeface="宋体" panose="02010600030101010101" pitchFamily="2" charset="-122"/>
              </a:endParaRPr>
            </a:p>
          </p:txBody>
        </p:sp>
        <p:sp>
          <p:nvSpPr>
            <p:cNvPr id="16435" name="Oval 55"/>
            <p:cNvSpPr>
              <a:spLocks noChangeArrowheads="1"/>
            </p:cNvSpPr>
            <p:nvPr/>
          </p:nvSpPr>
          <p:spPr bwMode="auto">
            <a:xfrm>
              <a:off x="5103" y="1979"/>
              <a:ext cx="181"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14</a:t>
              </a:r>
              <a:endParaRPr lang="en-US" altLang="zh-CN" sz="1200" i="1">
                <a:latin typeface="Times New Roman" panose="02020603050405020304" pitchFamily="18" charset="0"/>
                <a:ea typeface="宋体" panose="02010600030101010101" pitchFamily="2" charset="-122"/>
              </a:endParaRPr>
            </a:p>
          </p:txBody>
        </p:sp>
        <p:sp>
          <p:nvSpPr>
            <p:cNvPr id="16436" name="Oval 56"/>
            <p:cNvSpPr>
              <a:spLocks noChangeArrowheads="1"/>
            </p:cNvSpPr>
            <p:nvPr/>
          </p:nvSpPr>
          <p:spPr bwMode="auto">
            <a:xfrm>
              <a:off x="5483" y="1999"/>
              <a:ext cx="164" cy="2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15</a:t>
              </a:r>
              <a:endParaRPr lang="en-US" altLang="zh-CN" sz="1200" i="1">
                <a:latin typeface="Times New Roman" panose="02020603050405020304" pitchFamily="18" charset="0"/>
                <a:ea typeface="宋体" panose="02010600030101010101" pitchFamily="2" charset="-122"/>
              </a:endParaRPr>
            </a:p>
          </p:txBody>
        </p:sp>
        <p:sp>
          <p:nvSpPr>
            <p:cNvPr id="16437" name="Oval 57"/>
            <p:cNvSpPr>
              <a:spLocks noChangeArrowheads="1"/>
            </p:cNvSpPr>
            <p:nvPr/>
          </p:nvSpPr>
          <p:spPr bwMode="auto">
            <a:xfrm>
              <a:off x="5323" y="1653"/>
              <a:ext cx="188" cy="14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7</a:t>
              </a:r>
            </a:p>
          </p:txBody>
        </p:sp>
        <p:sp>
          <p:nvSpPr>
            <p:cNvPr id="16438" name="Oval 58"/>
            <p:cNvSpPr>
              <a:spLocks noChangeArrowheads="1"/>
            </p:cNvSpPr>
            <p:nvPr/>
          </p:nvSpPr>
          <p:spPr bwMode="auto">
            <a:xfrm>
              <a:off x="4694" y="1646"/>
              <a:ext cx="171" cy="15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6</a:t>
              </a:r>
              <a:endParaRPr lang="en-US" altLang="zh-CN" sz="1200" i="1">
                <a:latin typeface="Times New Roman" panose="02020603050405020304" pitchFamily="18" charset="0"/>
                <a:ea typeface="宋体" panose="02010600030101010101" pitchFamily="2" charset="-122"/>
              </a:endParaRPr>
            </a:p>
          </p:txBody>
        </p:sp>
        <p:sp>
          <p:nvSpPr>
            <p:cNvPr id="16439" name="Oval 59"/>
            <p:cNvSpPr>
              <a:spLocks noChangeArrowheads="1"/>
            </p:cNvSpPr>
            <p:nvPr/>
          </p:nvSpPr>
          <p:spPr bwMode="auto">
            <a:xfrm>
              <a:off x="3997" y="1639"/>
              <a:ext cx="153" cy="1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a:latin typeface="Times New Roman" panose="02020603050405020304" pitchFamily="18" charset="0"/>
                  <a:ea typeface="宋体" panose="02010600030101010101" pitchFamily="2" charset="-122"/>
                </a:rPr>
                <a:t>5</a:t>
              </a:r>
              <a:endParaRPr lang="en-US" altLang="zh-CN" sz="1200" i="1">
                <a:latin typeface="Times New Roman" panose="02020603050405020304" pitchFamily="18" charset="0"/>
                <a:ea typeface="宋体" panose="02010600030101010101" pitchFamily="2" charset="-122"/>
              </a:endParaRPr>
            </a:p>
          </p:txBody>
        </p:sp>
        <p:sp>
          <p:nvSpPr>
            <p:cNvPr id="16440" name="Oval 60"/>
            <p:cNvSpPr>
              <a:spLocks noChangeArrowheads="1"/>
            </p:cNvSpPr>
            <p:nvPr/>
          </p:nvSpPr>
          <p:spPr bwMode="auto">
            <a:xfrm>
              <a:off x="5024" y="1288"/>
              <a:ext cx="169" cy="14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720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72000"/>
                </a:lnSpc>
              </a:pPr>
              <a:r>
                <a:rPr lang="en-US" altLang="zh-CN" sz="1200" i="1">
                  <a:latin typeface="Times New Roman" panose="02020603050405020304" pitchFamily="18" charset="0"/>
                  <a:ea typeface="宋体" panose="02010600030101010101" pitchFamily="2" charset="-122"/>
                </a:rPr>
                <a:t>3</a:t>
              </a:r>
            </a:p>
          </p:txBody>
        </p:sp>
      </p:grpSp>
      <p:sp>
        <p:nvSpPr>
          <p:cNvPr id="362558" name="Line 62"/>
          <p:cNvSpPr>
            <a:spLocks noChangeShapeType="1"/>
          </p:cNvSpPr>
          <p:nvPr/>
        </p:nvSpPr>
        <p:spPr bwMode="auto">
          <a:xfrm>
            <a:off x="3203575" y="58245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59" name="Text Box 63"/>
          <p:cNvSpPr txBox="1">
            <a:spLocks noChangeArrowheads="1"/>
          </p:cNvSpPr>
          <p:nvPr/>
        </p:nvSpPr>
        <p:spPr bwMode="auto">
          <a:xfrm>
            <a:off x="1167405" y="6111875"/>
            <a:ext cx="25542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solidFill>
                  <a:srgbClr val="0000FF"/>
                </a:solidFill>
                <a:latin typeface="Times New Roman" panose="02020603050405020304" pitchFamily="18" charset="0"/>
                <a:ea typeface="宋体" panose="02010600030101010101" pitchFamily="2" charset="-122"/>
              </a:rPr>
              <a:t>前</a:t>
            </a:r>
            <a:r>
              <a:rPr lang="en-US" altLang="zh-CN" sz="2000" i="1" dirty="0" err="1">
                <a:solidFill>
                  <a:srgbClr val="0000FF"/>
                </a:solidFill>
                <a:latin typeface="Times New Roman" panose="02020603050405020304" pitchFamily="18" charset="0"/>
                <a:ea typeface="宋体" panose="02010600030101010101" pitchFamily="2" charset="-122"/>
              </a:rPr>
              <a:t>i</a:t>
            </a:r>
            <a:r>
              <a:rPr lang="zh-CN" altLang="en-US" sz="2000" dirty="0">
                <a:solidFill>
                  <a:srgbClr val="0000FF"/>
                </a:solidFill>
                <a:latin typeface="Times New Roman" panose="02020603050405020304" pitchFamily="18" charset="0"/>
                <a:ea typeface="宋体" panose="02010600030101010101" pitchFamily="2" charset="-122"/>
              </a:rPr>
              <a:t>个物品获得的价值</a:t>
            </a:r>
          </a:p>
        </p:txBody>
      </p:sp>
      <p:sp>
        <p:nvSpPr>
          <p:cNvPr id="362560" name="Line 64"/>
          <p:cNvSpPr>
            <a:spLocks noChangeShapeType="1"/>
          </p:cNvSpPr>
          <p:nvPr/>
        </p:nvSpPr>
        <p:spPr bwMode="auto">
          <a:xfrm>
            <a:off x="3708400" y="5969000"/>
            <a:ext cx="2735263"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1" name="Line 65"/>
          <p:cNvSpPr>
            <a:spLocks noChangeShapeType="1"/>
          </p:cNvSpPr>
          <p:nvPr/>
        </p:nvSpPr>
        <p:spPr bwMode="auto">
          <a:xfrm>
            <a:off x="5148263" y="5969000"/>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2562" name="Text Box 66"/>
          <p:cNvSpPr txBox="1">
            <a:spLocks noChangeArrowheads="1"/>
          </p:cNvSpPr>
          <p:nvPr/>
        </p:nvSpPr>
        <p:spPr bwMode="auto">
          <a:xfrm>
            <a:off x="3898900" y="6111875"/>
            <a:ext cx="3336925"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剩余容量全部装入物品</a:t>
            </a:r>
            <a:r>
              <a:rPr lang="en-US" altLang="zh-CN" sz="2000" i="1">
                <a:solidFill>
                  <a:srgbClr val="0000FF"/>
                </a:solidFill>
                <a:latin typeface="Times New Roman" panose="02020603050405020304" pitchFamily="18" charset="0"/>
                <a:ea typeface="宋体" panose="02010600030101010101" pitchFamily="2" charset="-122"/>
              </a:rPr>
              <a:t>i</a:t>
            </a:r>
            <a:r>
              <a:rPr lang="en-US" altLang="zh-CN" sz="2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a:t>
            </a:r>
          </a:p>
          <a:p>
            <a:pPr eaLnBrk="1" hangingPunct="1"/>
            <a:r>
              <a:rPr lang="zh-CN" altLang="en-US" sz="2000">
                <a:solidFill>
                  <a:srgbClr val="0000FF"/>
                </a:solidFill>
                <a:latin typeface="Times New Roman" panose="02020603050405020304" pitchFamily="18" charset="0"/>
                <a:ea typeface="宋体" panose="02010600030101010101" pitchFamily="2" charset="-122"/>
              </a:rPr>
              <a:t>最多能够获得的价值</a:t>
            </a:r>
          </a:p>
        </p:txBody>
      </p:sp>
    </p:spTree>
    <p:extLst>
      <p:ext uri="{BB962C8B-B14F-4D97-AF65-F5344CB8AC3E}">
        <p14:creationId xmlns:p14="http://schemas.microsoft.com/office/powerpoint/2010/main" val="3395094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499">
                                            <p:txEl>
                                              <p:pRg st="8" end="8"/>
                                            </p:txEl>
                                          </p:spTgt>
                                        </p:tgtEl>
                                        <p:attrNameLst>
                                          <p:attrName>style.visibility</p:attrName>
                                        </p:attrNameLst>
                                      </p:cBhvr>
                                      <p:to>
                                        <p:strVal val="visible"/>
                                      </p:to>
                                    </p:set>
                                    <p:animEffect transition="in" filter="blinds(horizontal)">
                                      <p:cBhvr>
                                        <p:cTn id="7" dur="500"/>
                                        <p:tgtEl>
                                          <p:spTgt spid="362499">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2499">
                                            <p:txEl>
                                              <p:pRg st="9" end="9"/>
                                            </p:txEl>
                                          </p:spTgt>
                                        </p:tgtEl>
                                        <p:attrNameLst>
                                          <p:attrName>style.visibility</p:attrName>
                                        </p:attrNameLst>
                                      </p:cBhvr>
                                      <p:to>
                                        <p:strVal val="visible"/>
                                      </p:to>
                                    </p:set>
                                    <p:animEffect transition="in" filter="blinds(horizontal)">
                                      <p:cBhvr>
                                        <p:cTn id="12" dur="500"/>
                                        <p:tgtEl>
                                          <p:spTgt spid="362499">
                                            <p:txEl>
                                              <p:pRg st="9" end="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62505"/>
                                        </p:tgtEl>
                                        <p:attrNameLst>
                                          <p:attrName>style.visibility</p:attrName>
                                        </p:attrNameLst>
                                      </p:cBhvr>
                                      <p:to>
                                        <p:strVal val="visible"/>
                                      </p:to>
                                    </p:set>
                                    <p:animEffect transition="in" filter="blinds(horizontal)">
                                      <p:cBhvr>
                                        <p:cTn id="15" dur="500"/>
                                        <p:tgtEl>
                                          <p:spTgt spid="3625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62558"/>
                                        </p:tgtEl>
                                        <p:attrNameLst>
                                          <p:attrName>style.visibility</p:attrName>
                                        </p:attrNameLst>
                                      </p:cBhvr>
                                      <p:to>
                                        <p:strVal val="visible"/>
                                      </p:to>
                                    </p:set>
                                    <p:animEffect transition="in" filter="wipe(up)">
                                      <p:cBhvr>
                                        <p:cTn id="20" dur="500"/>
                                        <p:tgtEl>
                                          <p:spTgt spid="36255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2559"/>
                                        </p:tgtEl>
                                        <p:attrNameLst>
                                          <p:attrName>style.visibility</p:attrName>
                                        </p:attrNameLst>
                                      </p:cBhvr>
                                      <p:to>
                                        <p:strVal val="visible"/>
                                      </p:to>
                                    </p:set>
                                    <p:animEffect transition="in" filter="wipe(up)">
                                      <p:cBhvr>
                                        <p:cTn id="23" dur="500"/>
                                        <p:tgtEl>
                                          <p:spTgt spid="3625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62560"/>
                                        </p:tgtEl>
                                        <p:attrNameLst>
                                          <p:attrName>style.visibility</p:attrName>
                                        </p:attrNameLst>
                                      </p:cBhvr>
                                      <p:to>
                                        <p:strVal val="visible"/>
                                      </p:to>
                                    </p:set>
                                    <p:animEffect transition="in" filter="wipe(left)">
                                      <p:cBhvr>
                                        <p:cTn id="28" dur="500"/>
                                        <p:tgtEl>
                                          <p:spTgt spid="36256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2562"/>
                                        </p:tgtEl>
                                        <p:attrNameLst>
                                          <p:attrName>style.visibility</p:attrName>
                                        </p:attrNameLst>
                                      </p:cBhvr>
                                      <p:to>
                                        <p:strVal val="visible"/>
                                      </p:to>
                                    </p:set>
                                    <p:animEffect transition="in" filter="wipe(up)">
                                      <p:cBhvr>
                                        <p:cTn id="31" dur="500"/>
                                        <p:tgtEl>
                                          <p:spTgt spid="362562"/>
                                        </p:tgtEl>
                                      </p:cBhvr>
                                    </p:animEffect>
                                  </p:childTnLst>
                                </p:cTn>
                              </p:par>
                              <p:par>
                                <p:cTn id="32" presetID="22" presetClass="entr" presetSubtype="1" fill="hold" nodeType="withEffect">
                                  <p:stCondLst>
                                    <p:cond delay="0"/>
                                  </p:stCondLst>
                                  <p:childTnLst>
                                    <p:set>
                                      <p:cBhvr>
                                        <p:cTn id="33" dur="1" fill="hold">
                                          <p:stCondLst>
                                            <p:cond delay="0"/>
                                          </p:stCondLst>
                                        </p:cTn>
                                        <p:tgtEl>
                                          <p:spTgt spid="362561"/>
                                        </p:tgtEl>
                                        <p:attrNameLst>
                                          <p:attrName>style.visibility</p:attrName>
                                        </p:attrNameLst>
                                      </p:cBhvr>
                                      <p:to>
                                        <p:strVal val="visible"/>
                                      </p:to>
                                    </p:set>
                                    <p:animEffect transition="in" filter="wipe(up)">
                                      <p:cBhvr>
                                        <p:cTn id="34" dur="500"/>
                                        <p:tgtEl>
                                          <p:spTgt spid="36256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62499">
                                            <p:txEl>
                                              <p:pRg st="6" end="6"/>
                                            </p:txEl>
                                          </p:spTgt>
                                        </p:tgtEl>
                                        <p:attrNameLst>
                                          <p:attrName>style.visibility</p:attrName>
                                        </p:attrNameLst>
                                      </p:cBhvr>
                                      <p:to>
                                        <p:strVal val="visible"/>
                                      </p:to>
                                    </p:set>
                                    <p:animEffect transition="in" filter="wipe(up)">
                                      <p:cBhvr>
                                        <p:cTn id="39" dur="500"/>
                                        <p:tgtEl>
                                          <p:spTgt spid="362499">
                                            <p:txEl>
                                              <p:pRg st="6" end="6"/>
                                            </p:txEl>
                                          </p:spTgt>
                                        </p:tgtEl>
                                      </p:cBhvr>
                                    </p:animEffect>
                                  </p:childTnLst>
                                </p:cTn>
                              </p:par>
                              <p:par>
                                <p:cTn id="40" presetID="22" presetClass="entr" presetSubtype="1" fill="hold" nodeType="withEffect">
                                  <p:stCondLst>
                                    <p:cond delay="0"/>
                                  </p:stCondLst>
                                  <p:childTnLst>
                                    <p:set>
                                      <p:cBhvr>
                                        <p:cTn id="41" dur="1" fill="hold">
                                          <p:stCondLst>
                                            <p:cond delay="0"/>
                                          </p:stCondLst>
                                        </p:cTn>
                                        <p:tgtEl>
                                          <p:spTgt spid="362499">
                                            <p:txEl>
                                              <p:pRg st="7" end="7"/>
                                            </p:txEl>
                                          </p:spTgt>
                                        </p:tgtEl>
                                        <p:attrNameLst>
                                          <p:attrName>style.visibility</p:attrName>
                                        </p:attrNameLst>
                                      </p:cBhvr>
                                      <p:to>
                                        <p:strVal val="visible"/>
                                      </p:to>
                                    </p:set>
                                    <p:animEffect transition="in" filter="wipe(up)">
                                      <p:cBhvr>
                                        <p:cTn id="42" dur="500"/>
                                        <p:tgtEl>
                                          <p:spTgt spid="362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62499">
                                            <p:txEl>
                                              <p:pRg st="5" end="5"/>
                                            </p:txEl>
                                          </p:spTgt>
                                        </p:tgtEl>
                                        <p:attrNameLst>
                                          <p:attrName>style.visibility</p:attrName>
                                        </p:attrNameLst>
                                      </p:cBhvr>
                                      <p:to>
                                        <p:strVal val="visible"/>
                                      </p:to>
                                    </p:set>
                                    <p:animEffect transition="in" filter="wipe(up)">
                                      <p:cBhvr>
                                        <p:cTn id="47" dur="500"/>
                                        <p:tgtEl>
                                          <p:spTgt spid="362499">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2510"/>
                                        </p:tgtEl>
                                        <p:attrNameLst>
                                          <p:attrName>style.visibility</p:attrName>
                                        </p:attrNameLst>
                                      </p:cBhvr>
                                      <p:to>
                                        <p:strVal val="visible"/>
                                      </p:to>
                                    </p:set>
                                    <p:animEffect transition="in" filter="wipe(left)">
                                      <p:cBhvr>
                                        <p:cTn id="52" dur="500"/>
                                        <p:tgtEl>
                                          <p:spTgt spid="36251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62511"/>
                                        </p:tgtEl>
                                        <p:attrNameLst>
                                          <p:attrName>style.visibility</p:attrName>
                                        </p:attrNameLst>
                                      </p:cBhvr>
                                      <p:to>
                                        <p:strVal val="visible"/>
                                      </p:to>
                                    </p:set>
                                    <p:animEffect transition="in" filter="wipe(left)">
                                      <p:cBhvr>
                                        <p:cTn id="55" dur="500"/>
                                        <p:tgtEl>
                                          <p:spTgt spid="362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10" grpId="0" animBg="1"/>
      <p:bldP spid="362511" grpId="0"/>
      <p:bldP spid="362559" grpId="0"/>
      <p:bldP spid="3625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53975" y="777082"/>
            <a:ext cx="8229600" cy="5545137"/>
          </a:xfrm>
        </p:spPr>
        <p:txBody>
          <a:bodyPr/>
          <a:lstStyle/>
          <a:p>
            <a:pPr eaLnBrk="1" hangingPunct="1"/>
            <a:r>
              <a:rPr lang="zh-CN" altLang="en-US" dirty="0" smtClean="0"/>
              <a:t>分支限界法求解</a:t>
            </a:r>
            <a:r>
              <a:rPr lang="en-US" altLang="zh-CN" dirty="0" smtClean="0"/>
              <a:t>0/1</a:t>
            </a:r>
            <a:r>
              <a:rPr lang="zh-CN" altLang="en-US" dirty="0" smtClean="0"/>
              <a:t>背包问题：</a:t>
            </a:r>
          </a:p>
        </p:txBody>
      </p:sp>
      <p:sp>
        <p:nvSpPr>
          <p:cNvPr id="363525" name="Text Box 5"/>
          <p:cNvSpPr txBox="1">
            <a:spLocks noChangeArrowheads="1"/>
          </p:cNvSpPr>
          <p:nvPr/>
        </p:nvSpPr>
        <p:spPr bwMode="auto">
          <a:xfrm>
            <a:off x="2497138" y="5875338"/>
            <a:ext cx="2651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12" name="Text Box 6"/>
          <p:cNvSpPr txBox="1">
            <a:spLocks noChangeArrowheads="1"/>
          </p:cNvSpPr>
          <p:nvPr/>
        </p:nvSpPr>
        <p:spPr bwMode="auto">
          <a:xfrm>
            <a:off x="4630738" y="1773238"/>
            <a:ext cx="1492250" cy="6048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=100</a:t>
            </a:r>
          </a:p>
        </p:txBody>
      </p:sp>
      <p:sp>
        <p:nvSpPr>
          <p:cNvPr id="17413" name="Line 7"/>
          <p:cNvSpPr>
            <a:spLocks noChangeShapeType="1"/>
          </p:cNvSpPr>
          <p:nvPr/>
        </p:nvSpPr>
        <p:spPr bwMode="auto">
          <a:xfrm flipV="1">
            <a:off x="4630738" y="2093913"/>
            <a:ext cx="1492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8" name="Line 8"/>
          <p:cNvSpPr>
            <a:spLocks noChangeShapeType="1"/>
          </p:cNvSpPr>
          <p:nvPr/>
        </p:nvSpPr>
        <p:spPr bwMode="auto">
          <a:xfrm flipH="1">
            <a:off x="3363913" y="2381250"/>
            <a:ext cx="1609725"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29" name="Line 9"/>
          <p:cNvSpPr>
            <a:spLocks noChangeShapeType="1"/>
          </p:cNvSpPr>
          <p:nvPr/>
        </p:nvSpPr>
        <p:spPr bwMode="auto">
          <a:xfrm>
            <a:off x="5827713" y="2384425"/>
            <a:ext cx="1608137" cy="4127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0" name="Text Box 10"/>
          <p:cNvSpPr txBox="1">
            <a:spLocks noChangeArrowheads="1"/>
          </p:cNvSpPr>
          <p:nvPr/>
        </p:nvSpPr>
        <p:spPr bwMode="auto">
          <a:xfrm>
            <a:off x="218281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=76</a:t>
            </a:r>
          </a:p>
        </p:txBody>
      </p:sp>
      <p:sp>
        <p:nvSpPr>
          <p:cNvPr id="363531" name="Line 11"/>
          <p:cNvSpPr>
            <a:spLocks noChangeShapeType="1"/>
          </p:cNvSpPr>
          <p:nvPr/>
        </p:nvSpPr>
        <p:spPr bwMode="auto">
          <a:xfrm flipV="1">
            <a:off x="218281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2" name="Text Box 12"/>
          <p:cNvSpPr txBox="1">
            <a:spLocks noChangeArrowheads="1"/>
          </p:cNvSpPr>
          <p:nvPr/>
        </p:nvSpPr>
        <p:spPr bwMode="auto">
          <a:xfrm>
            <a:off x="7078663" y="27908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=0,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=60</a:t>
            </a:r>
          </a:p>
        </p:txBody>
      </p:sp>
      <p:sp>
        <p:nvSpPr>
          <p:cNvPr id="363533" name="Line 13"/>
          <p:cNvSpPr>
            <a:spLocks noChangeShapeType="1"/>
          </p:cNvSpPr>
          <p:nvPr/>
        </p:nvSpPr>
        <p:spPr bwMode="auto">
          <a:xfrm flipV="1">
            <a:off x="7078663" y="31115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4" name="Text Box 14"/>
          <p:cNvSpPr txBox="1">
            <a:spLocks noChangeArrowheads="1"/>
          </p:cNvSpPr>
          <p:nvPr/>
        </p:nvSpPr>
        <p:spPr bwMode="auto">
          <a:xfrm>
            <a:off x="388938" y="390525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=11</a:t>
            </a: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35" name="Line 15"/>
          <p:cNvSpPr>
            <a:spLocks noChangeShapeType="1"/>
          </p:cNvSpPr>
          <p:nvPr/>
        </p:nvSpPr>
        <p:spPr bwMode="auto">
          <a:xfrm flipV="1">
            <a:off x="388938" y="4224338"/>
            <a:ext cx="1524000"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6" name="Text Box 16"/>
          <p:cNvSpPr txBox="1">
            <a:spLocks noChangeArrowheads="1"/>
          </p:cNvSpPr>
          <p:nvPr/>
        </p:nvSpPr>
        <p:spPr bwMode="auto">
          <a:xfrm>
            <a:off x="4005263" y="3914775"/>
            <a:ext cx="1527175"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=70</a:t>
            </a:r>
          </a:p>
        </p:txBody>
      </p:sp>
      <p:sp>
        <p:nvSpPr>
          <p:cNvPr id="363537" name="Line 17"/>
          <p:cNvSpPr>
            <a:spLocks noChangeShapeType="1"/>
          </p:cNvSpPr>
          <p:nvPr/>
        </p:nvSpPr>
        <p:spPr bwMode="auto">
          <a:xfrm flipV="1">
            <a:off x="4005263" y="4233863"/>
            <a:ext cx="15271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38" name="Text Box 18"/>
          <p:cNvSpPr txBox="1">
            <a:spLocks noChangeArrowheads="1"/>
          </p:cNvSpPr>
          <p:nvPr/>
        </p:nvSpPr>
        <p:spPr bwMode="auto">
          <a:xfrm>
            <a:off x="2478088" y="5026025"/>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=69</a:t>
            </a:r>
          </a:p>
        </p:txBody>
      </p:sp>
      <p:sp>
        <p:nvSpPr>
          <p:cNvPr id="363539" name="Line 19"/>
          <p:cNvSpPr>
            <a:spLocks noChangeShapeType="1"/>
          </p:cNvSpPr>
          <p:nvPr/>
        </p:nvSpPr>
        <p:spPr bwMode="auto">
          <a:xfrm flipV="1">
            <a:off x="2478088" y="5346700"/>
            <a:ext cx="15255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0" name="Text Box 20"/>
          <p:cNvSpPr txBox="1">
            <a:spLocks noChangeArrowheads="1"/>
          </p:cNvSpPr>
          <p:nvPr/>
        </p:nvSpPr>
        <p:spPr bwMode="auto">
          <a:xfrm>
            <a:off x="5535613" y="5038725"/>
            <a:ext cx="1524000" cy="603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=4,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=40</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=64</a:t>
            </a:r>
          </a:p>
        </p:txBody>
      </p:sp>
      <p:sp>
        <p:nvSpPr>
          <p:cNvPr id="363541" name="Line 21"/>
          <p:cNvSpPr>
            <a:spLocks noChangeShapeType="1"/>
          </p:cNvSpPr>
          <p:nvPr/>
        </p:nvSpPr>
        <p:spPr bwMode="auto">
          <a:xfrm flipV="1">
            <a:off x="5535613" y="5357813"/>
            <a:ext cx="15240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2" name="Text Box 22"/>
          <p:cNvSpPr txBox="1">
            <a:spLocks noChangeArrowheads="1"/>
          </p:cNvSpPr>
          <p:nvPr/>
        </p:nvSpPr>
        <p:spPr bwMode="auto">
          <a:xfrm>
            <a:off x="1246188" y="6140450"/>
            <a:ext cx="1525587"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=12</a:t>
            </a:r>
          </a:p>
          <a:p>
            <a:pPr algn="just">
              <a:lnSpc>
                <a:spcPct val="96000"/>
              </a:lnSpc>
            </a:pPr>
            <a:endParaRPr lang="en-US" altLang="zh-CN" sz="2000">
              <a:latin typeface="Times New Roman" panose="02020603050405020304" pitchFamily="18" charset="0"/>
              <a:ea typeface="宋体" panose="02010600030101010101" pitchFamily="2" charset="-122"/>
            </a:endParaRPr>
          </a:p>
          <a:p>
            <a:pPr algn="just">
              <a:lnSpc>
                <a:spcPct val="96000"/>
              </a:lnSpc>
            </a:pPr>
            <a:endParaRPr lang="en-US" altLang="zh-CN" sz="2000">
              <a:latin typeface="Times New Roman" panose="02020603050405020304" pitchFamily="18" charset="0"/>
              <a:ea typeface="宋体" panose="02010600030101010101" pitchFamily="2" charset="-122"/>
            </a:endParaRPr>
          </a:p>
        </p:txBody>
      </p:sp>
      <p:sp>
        <p:nvSpPr>
          <p:cNvPr id="363543" name="Line 23"/>
          <p:cNvSpPr>
            <a:spLocks noChangeShapeType="1"/>
          </p:cNvSpPr>
          <p:nvPr/>
        </p:nvSpPr>
        <p:spPr bwMode="auto">
          <a:xfrm flipV="1">
            <a:off x="1246188" y="6459538"/>
            <a:ext cx="152558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4" name="Text Box 24"/>
          <p:cNvSpPr txBox="1">
            <a:spLocks noChangeArrowheads="1"/>
          </p:cNvSpPr>
          <p:nvPr/>
        </p:nvSpPr>
        <p:spPr bwMode="auto">
          <a:xfrm>
            <a:off x="3773488" y="6159500"/>
            <a:ext cx="1524000" cy="6048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44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i="1">
                <a:latin typeface="Times New Roman" panose="02020603050405020304" pitchFamily="18" charset="0"/>
                <a:ea typeface="宋体" panose="02010600030101010101" pitchFamily="2" charset="-122"/>
              </a:rPr>
              <a:t>w</a:t>
            </a:r>
            <a:r>
              <a:rPr lang="en-US" altLang="zh-CN" sz="2000">
                <a:latin typeface="Times New Roman" panose="02020603050405020304" pitchFamily="18" charset="0"/>
                <a:ea typeface="宋体" panose="02010600030101010101" pitchFamily="2" charset="-122"/>
              </a:rPr>
              <a:t>=9, </a:t>
            </a:r>
            <a:r>
              <a:rPr lang="en-US" altLang="zh-CN" sz="2000" i="1">
                <a:latin typeface="Times New Roman" panose="02020603050405020304" pitchFamily="18" charset="0"/>
                <a:ea typeface="宋体" panose="02010600030101010101" pitchFamily="2" charset="-122"/>
              </a:rPr>
              <a:t>v</a:t>
            </a:r>
            <a:r>
              <a:rPr lang="en-US" altLang="zh-CN" sz="2000">
                <a:latin typeface="Times New Roman" panose="02020603050405020304" pitchFamily="18" charset="0"/>
                <a:ea typeface="宋体" panose="02010600030101010101" pitchFamily="2" charset="-122"/>
              </a:rPr>
              <a:t>=65</a:t>
            </a:r>
          </a:p>
          <a:p>
            <a:pPr algn="just">
              <a:lnSpc>
                <a:spcPct val="96000"/>
              </a:lnSpc>
            </a:pPr>
            <a:r>
              <a:rPr lang="en-US" altLang="zh-CN" sz="2000" i="1">
                <a:latin typeface="Times New Roman" panose="02020603050405020304" pitchFamily="18" charset="0"/>
                <a:ea typeface="宋体" panose="02010600030101010101" pitchFamily="2" charset="-122"/>
              </a:rPr>
              <a:t>ub</a:t>
            </a:r>
            <a:r>
              <a:rPr lang="en-US" altLang="zh-CN" sz="2000">
                <a:latin typeface="Times New Roman" panose="02020603050405020304" pitchFamily="18" charset="0"/>
                <a:ea typeface="宋体" panose="02010600030101010101" pitchFamily="2" charset="-122"/>
              </a:rPr>
              <a:t>=65</a:t>
            </a:r>
          </a:p>
        </p:txBody>
      </p:sp>
      <p:sp>
        <p:nvSpPr>
          <p:cNvPr id="363545" name="Line 25"/>
          <p:cNvSpPr>
            <a:spLocks noChangeShapeType="1"/>
          </p:cNvSpPr>
          <p:nvPr/>
        </p:nvSpPr>
        <p:spPr bwMode="auto">
          <a:xfrm flipV="1">
            <a:off x="3773488" y="6480175"/>
            <a:ext cx="15240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6" name="Line 26"/>
          <p:cNvSpPr>
            <a:spLocks noChangeShapeType="1"/>
          </p:cNvSpPr>
          <p:nvPr/>
        </p:nvSpPr>
        <p:spPr bwMode="auto">
          <a:xfrm flipH="1">
            <a:off x="1570038" y="3395663"/>
            <a:ext cx="98742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7" name="Line 27"/>
          <p:cNvSpPr>
            <a:spLocks noChangeShapeType="1"/>
          </p:cNvSpPr>
          <p:nvPr/>
        </p:nvSpPr>
        <p:spPr bwMode="auto">
          <a:xfrm>
            <a:off x="3379788" y="3403600"/>
            <a:ext cx="892175" cy="498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8" name="Line 28"/>
          <p:cNvSpPr>
            <a:spLocks noChangeShapeType="1"/>
          </p:cNvSpPr>
          <p:nvPr/>
        </p:nvSpPr>
        <p:spPr bwMode="auto">
          <a:xfrm>
            <a:off x="5219700" y="4522788"/>
            <a:ext cx="892175"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49" name="Line 29"/>
          <p:cNvSpPr>
            <a:spLocks noChangeShapeType="1"/>
          </p:cNvSpPr>
          <p:nvPr/>
        </p:nvSpPr>
        <p:spPr bwMode="auto">
          <a:xfrm flipH="1">
            <a:off x="2241550" y="5637213"/>
            <a:ext cx="517525" cy="506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0" name="Line 30"/>
          <p:cNvSpPr>
            <a:spLocks noChangeShapeType="1"/>
          </p:cNvSpPr>
          <p:nvPr/>
        </p:nvSpPr>
        <p:spPr bwMode="auto">
          <a:xfrm>
            <a:off x="3708400" y="5630863"/>
            <a:ext cx="501650" cy="519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51" name="Text Box 31"/>
          <p:cNvSpPr txBox="1">
            <a:spLocks noChangeArrowheads="1"/>
          </p:cNvSpPr>
          <p:nvPr/>
        </p:nvSpPr>
        <p:spPr bwMode="auto">
          <a:xfrm>
            <a:off x="2513013" y="2514600"/>
            <a:ext cx="18573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2</a:t>
            </a:r>
          </a:p>
        </p:txBody>
      </p:sp>
      <p:sp>
        <p:nvSpPr>
          <p:cNvPr id="363552" name="Text Box 32"/>
          <p:cNvSpPr txBox="1">
            <a:spLocks noChangeArrowheads="1"/>
          </p:cNvSpPr>
          <p:nvPr/>
        </p:nvSpPr>
        <p:spPr bwMode="auto">
          <a:xfrm>
            <a:off x="7580313" y="2524125"/>
            <a:ext cx="1889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3</a:t>
            </a:r>
          </a:p>
        </p:txBody>
      </p:sp>
      <p:sp>
        <p:nvSpPr>
          <p:cNvPr id="363553" name="Text Box 33"/>
          <p:cNvSpPr txBox="1">
            <a:spLocks noChangeArrowheads="1"/>
          </p:cNvSpPr>
          <p:nvPr/>
        </p:nvSpPr>
        <p:spPr bwMode="auto">
          <a:xfrm>
            <a:off x="484188" y="3622675"/>
            <a:ext cx="1889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4</a:t>
            </a:r>
          </a:p>
        </p:txBody>
      </p:sp>
      <p:sp>
        <p:nvSpPr>
          <p:cNvPr id="363554" name="Text Box 34"/>
          <p:cNvSpPr txBox="1">
            <a:spLocks noChangeArrowheads="1"/>
          </p:cNvSpPr>
          <p:nvPr/>
        </p:nvSpPr>
        <p:spPr bwMode="auto">
          <a:xfrm>
            <a:off x="4460875" y="3644900"/>
            <a:ext cx="1889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5</a:t>
            </a:r>
          </a:p>
        </p:txBody>
      </p:sp>
      <p:sp>
        <p:nvSpPr>
          <p:cNvPr id="363555" name="Text Box 35"/>
          <p:cNvSpPr txBox="1">
            <a:spLocks noChangeArrowheads="1"/>
          </p:cNvSpPr>
          <p:nvPr/>
        </p:nvSpPr>
        <p:spPr bwMode="auto">
          <a:xfrm>
            <a:off x="2684463" y="474186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6</a:t>
            </a:r>
          </a:p>
        </p:txBody>
      </p:sp>
      <p:sp>
        <p:nvSpPr>
          <p:cNvPr id="363556" name="Text Box 36"/>
          <p:cNvSpPr txBox="1">
            <a:spLocks noChangeArrowheads="1"/>
          </p:cNvSpPr>
          <p:nvPr/>
        </p:nvSpPr>
        <p:spPr bwMode="auto">
          <a:xfrm>
            <a:off x="6208713" y="4776788"/>
            <a:ext cx="185737"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7</a:t>
            </a:r>
          </a:p>
        </p:txBody>
      </p:sp>
      <p:sp>
        <p:nvSpPr>
          <p:cNvPr id="363557" name="Text Box 37"/>
          <p:cNvSpPr txBox="1">
            <a:spLocks noChangeArrowheads="1"/>
          </p:cNvSpPr>
          <p:nvPr/>
        </p:nvSpPr>
        <p:spPr bwMode="auto">
          <a:xfrm>
            <a:off x="1311275" y="5862638"/>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8</a:t>
            </a:r>
          </a:p>
        </p:txBody>
      </p:sp>
      <p:sp>
        <p:nvSpPr>
          <p:cNvPr id="363558" name="Text Box 38"/>
          <p:cNvSpPr txBox="1">
            <a:spLocks noChangeArrowheads="1"/>
          </p:cNvSpPr>
          <p:nvPr/>
        </p:nvSpPr>
        <p:spPr bwMode="auto">
          <a:xfrm>
            <a:off x="4337050" y="5889625"/>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9</a:t>
            </a:r>
          </a:p>
        </p:txBody>
      </p:sp>
      <p:sp>
        <p:nvSpPr>
          <p:cNvPr id="363559" name="Text Box 39"/>
          <p:cNvSpPr txBox="1">
            <a:spLocks noChangeArrowheads="1"/>
          </p:cNvSpPr>
          <p:nvPr/>
        </p:nvSpPr>
        <p:spPr bwMode="auto">
          <a:xfrm>
            <a:off x="1141413" y="3622675"/>
            <a:ext cx="26511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solidFill>
                  <a:srgbClr val="D60093"/>
                </a:solidFill>
                <a:latin typeface="Times New Roman" panose="02020603050405020304" pitchFamily="18" charset="0"/>
                <a:ea typeface="宋体" panose="02010600030101010101" pitchFamily="2" charset="-122"/>
              </a:rPr>
              <a:t>×</a:t>
            </a:r>
          </a:p>
        </p:txBody>
      </p:sp>
      <p:sp>
        <p:nvSpPr>
          <p:cNvPr id="17446" name="Text Box 40"/>
          <p:cNvSpPr txBox="1">
            <a:spLocks noChangeArrowheads="1"/>
          </p:cNvSpPr>
          <p:nvPr/>
        </p:nvSpPr>
        <p:spPr bwMode="auto">
          <a:xfrm>
            <a:off x="4805363" y="1484313"/>
            <a:ext cx="187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96000"/>
              </a:lnSpc>
            </a:pPr>
            <a:r>
              <a:rPr lang="en-US" altLang="zh-CN" sz="2000">
                <a:latin typeface="Times New Roman" panose="02020603050405020304" pitchFamily="18" charset="0"/>
                <a:ea typeface="宋体" panose="02010600030101010101" pitchFamily="2" charset="-122"/>
              </a:rPr>
              <a:t>1</a:t>
            </a:r>
          </a:p>
        </p:txBody>
      </p:sp>
      <p:sp>
        <p:nvSpPr>
          <p:cNvPr id="363561" name="Line 41"/>
          <p:cNvSpPr>
            <a:spLocks noChangeShapeType="1"/>
          </p:cNvSpPr>
          <p:nvPr/>
        </p:nvSpPr>
        <p:spPr bwMode="auto">
          <a:xfrm flipH="1">
            <a:off x="3363913" y="4519613"/>
            <a:ext cx="985837" cy="5159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44000"/>
          <a:lstStyle/>
          <a:p>
            <a:endParaRPr lang="zh-CN" altLang="en-US"/>
          </a:p>
        </p:txBody>
      </p:sp>
      <p:sp>
        <p:nvSpPr>
          <p:cNvPr id="363562" name="Text Box 42"/>
          <p:cNvSpPr txBox="1">
            <a:spLocks noChangeArrowheads="1"/>
          </p:cNvSpPr>
          <p:nvPr/>
        </p:nvSpPr>
        <p:spPr bwMode="auto">
          <a:xfrm>
            <a:off x="815975" y="285273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PT={2, 3}</a:t>
            </a:r>
          </a:p>
        </p:txBody>
      </p:sp>
      <p:sp>
        <p:nvSpPr>
          <p:cNvPr id="363563" name="Rectangle 43"/>
          <p:cNvSpPr>
            <a:spLocks noChangeArrowheads="1"/>
          </p:cNvSpPr>
          <p:nvPr/>
        </p:nvSpPr>
        <p:spPr bwMode="auto">
          <a:xfrm>
            <a:off x="2174875" y="2781300"/>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4" name="Text Box 44"/>
          <p:cNvSpPr txBox="1">
            <a:spLocks noChangeArrowheads="1"/>
          </p:cNvSpPr>
          <p:nvPr/>
        </p:nvSpPr>
        <p:spPr bwMode="auto">
          <a:xfrm>
            <a:off x="452438" y="4148138"/>
            <a:ext cx="109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65" name="Rectangle 45"/>
          <p:cNvSpPr>
            <a:spLocks noChangeArrowheads="1"/>
          </p:cNvSpPr>
          <p:nvPr/>
        </p:nvSpPr>
        <p:spPr bwMode="auto">
          <a:xfrm>
            <a:off x="4014788" y="39211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6" name="Text Box 46"/>
          <p:cNvSpPr txBox="1">
            <a:spLocks noChangeArrowheads="1"/>
          </p:cNvSpPr>
          <p:nvPr/>
        </p:nvSpPr>
        <p:spPr bwMode="auto">
          <a:xfrm>
            <a:off x="5705475" y="4040188"/>
            <a:ext cx="123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PT={5, 3}</a:t>
            </a:r>
          </a:p>
        </p:txBody>
      </p:sp>
      <p:sp>
        <p:nvSpPr>
          <p:cNvPr id="363567" name="Text Box 47"/>
          <p:cNvSpPr txBox="1">
            <a:spLocks noChangeArrowheads="1"/>
          </p:cNvSpPr>
          <p:nvPr/>
        </p:nvSpPr>
        <p:spPr bwMode="auto">
          <a:xfrm>
            <a:off x="7164388" y="5156200"/>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PT={6, 7, 3}</a:t>
            </a:r>
          </a:p>
        </p:txBody>
      </p:sp>
      <p:sp>
        <p:nvSpPr>
          <p:cNvPr id="363568" name="Rectangle 48"/>
          <p:cNvSpPr>
            <a:spLocks noChangeArrowheads="1"/>
          </p:cNvSpPr>
          <p:nvPr/>
        </p:nvSpPr>
        <p:spPr bwMode="auto">
          <a:xfrm>
            <a:off x="2484438" y="5013325"/>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69" name="Text Box 49"/>
          <p:cNvSpPr txBox="1">
            <a:spLocks noChangeArrowheads="1"/>
          </p:cNvSpPr>
          <p:nvPr/>
        </p:nvSpPr>
        <p:spPr bwMode="auto">
          <a:xfrm>
            <a:off x="1317625" y="6381750"/>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D60093"/>
                </a:solidFill>
                <a:ea typeface="宋体" panose="02010600030101010101" pitchFamily="2" charset="-122"/>
              </a:rPr>
              <a:t>无效解</a:t>
            </a:r>
          </a:p>
        </p:txBody>
      </p:sp>
      <p:sp>
        <p:nvSpPr>
          <p:cNvPr id="363570" name="Text Box 50"/>
          <p:cNvSpPr txBox="1">
            <a:spLocks noChangeArrowheads="1"/>
          </p:cNvSpPr>
          <p:nvPr/>
        </p:nvSpPr>
        <p:spPr bwMode="auto">
          <a:xfrm>
            <a:off x="3543300"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=1</a:t>
            </a:r>
          </a:p>
        </p:txBody>
      </p:sp>
      <p:sp>
        <p:nvSpPr>
          <p:cNvPr id="363571" name="Text Box 51"/>
          <p:cNvSpPr txBox="1">
            <a:spLocks noChangeArrowheads="1"/>
          </p:cNvSpPr>
          <p:nvPr/>
        </p:nvSpPr>
        <p:spPr bwMode="auto">
          <a:xfrm>
            <a:off x="6545263" y="22764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1</a:t>
            </a:r>
            <a:r>
              <a:rPr lang="en-US" altLang="zh-CN" sz="1800">
                <a:latin typeface="Times New Roman" panose="02020603050405020304" pitchFamily="18" charset="0"/>
                <a:ea typeface="宋体" panose="02010600030101010101" pitchFamily="2" charset="-122"/>
              </a:rPr>
              <a:t>=0</a:t>
            </a:r>
          </a:p>
        </p:txBody>
      </p:sp>
      <p:sp>
        <p:nvSpPr>
          <p:cNvPr id="363572" name="Text Box 52"/>
          <p:cNvSpPr txBox="1">
            <a:spLocks noChangeArrowheads="1"/>
          </p:cNvSpPr>
          <p:nvPr/>
        </p:nvSpPr>
        <p:spPr bwMode="auto">
          <a:xfrm>
            <a:off x="1504950" y="335597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=1</a:t>
            </a:r>
          </a:p>
        </p:txBody>
      </p:sp>
      <p:sp>
        <p:nvSpPr>
          <p:cNvPr id="363573" name="Text Box 53"/>
          <p:cNvSpPr txBox="1">
            <a:spLocks noChangeArrowheads="1"/>
          </p:cNvSpPr>
          <p:nvPr/>
        </p:nvSpPr>
        <p:spPr bwMode="auto">
          <a:xfrm>
            <a:off x="3759200" y="3349625"/>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=0</a:t>
            </a:r>
          </a:p>
        </p:txBody>
      </p:sp>
      <p:sp>
        <p:nvSpPr>
          <p:cNvPr id="363574" name="Text Box 54"/>
          <p:cNvSpPr txBox="1">
            <a:spLocks noChangeArrowheads="1"/>
          </p:cNvSpPr>
          <p:nvPr/>
        </p:nvSpPr>
        <p:spPr bwMode="auto">
          <a:xfrm>
            <a:off x="3276600" y="45021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=1</a:t>
            </a:r>
          </a:p>
        </p:txBody>
      </p:sp>
      <p:sp>
        <p:nvSpPr>
          <p:cNvPr id="363575" name="Text Box 55"/>
          <p:cNvSpPr txBox="1">
            <a:spLocks noChangeArrowheads="1"/>
          </p:cNvSpPr>
          <p:nvPr/>
        </p:nvSpPr>
        <p:spPr bwMode="auto">
          <a:xfrm>
            <a:off x="5608638" y="450850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3</a:t>
            </a:r>
            <a:r>
              <a:rPr lang="en-US" altLang="zh-CN" sz="1800">
                <a:latin typeface="Times New Roman" panose="02020603050405020304" pitchFamily="18" charset="0"/>
                <a:ea typeface="宋体" panose="02010600030101010101" pitchFamily="2" charset="-122"/>
              </a:rPr>
              <a:t>=0</a:t>
            </a:r>
          </a:p>
        </p:txBody>
      </p:sp>
      <p:sp>
        <p:nvSpPr>
          <p:cNvPr id="363576" name="Text Box 56"/>
          <p:cNvSpPr txBox="1">
            <a:spLocks noChangeArrowheads="1"/>
          </p:cNvSpPr>
          <p:nvPr/>
        </p:nvSpPr>
        <p:spPr bwMode="auto">
          <a:xfrm>
            <a:off x="1936750" y="5589588"/>
            <a:ext cx="619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=1</a:t>
            </a:r>
          </a:p>
        </p:txBody>
      </p:sp>
      <p:sp>
        <p:nvSpPr>
          <p:cNvPr id="363577" name="Text Box 57"/>
          <p:cNvSpPr txBox="1">
            <a:spLocks noChangeArrowheads="1"/>
          </p:cNvSpPr>
          <p:nvPr/>
        </p:nvSpPr>
        <p:spPr bwMode="auto">
          <a:xfrm>
            <a:off x="3881438" y="55816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1800">
                <a:latin typeface="Times New Roman" panose="02020603050405020304" pitchFamily="18" charset="0"/>
                <a:ea typeface="宋体" panose="02010600030101010101" pitchFamily="2" charset="-122"/>
              </a:rPr>
              <a:t>x</a:t>
            </a:r>
            <a:r>
              <a:rPr lang="en-US" altLang="zh-CN" sz="1800" baseline="-25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=0</a:t>
            </a:r>
          </a:p>
        </p:txBody>
      </p:sp>
      <p:sp>
        <p:nvSpPr>
          <p:cNvPr id="363578" name="Text Box 58"/>
          <p:cNvSpPr txBox="1">
            <a:spLocks noChangeArrowheads="1"/>
          </p:cNvSpPr>
          <p:nvPr/>
        </p:nvSpPr>
        <p:spPr bwMode="auto">
          <a:xfrm>
            <a:off x="5435600" y="6272213"/>
            <a:ext cx="1489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solidFill>
                  <a:srgbClr val="0000FF"/>
                </a:solidFill>
                <a:latin typeface="Times New Roman" panose="02020603050405020304" pitchFamily="18" charset="0"/>
                <a:ea typeface="宋体" panose="02010600030101010101" pitchFamily="2" charset="-122"/>
              </a:rPr>
              <a:t>PT={9, 7, 3}</a:t>
            </a:r>
          </a:p>
        </p:txBody>
      </p:sp>
      <p:sp>
        <p:nvSpPr>
          <p:cNvPr id="363579" name="Rectangle 59"/>
          <p:cNvSpPr>
            <a:spLocks noChangeArrowheads="1"/>
          </p:cNvSpPr>
          <p:nvPr/>
        </p:nvSpPr>
        <p:spPr bwMode="auto">
          <a:xfrm>
            <a:off x="3760788" y="6164263"/>
            <a:ext cx="1543050" cy="61595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363580" name="Text Box 60"/>
          <p:cNvSpPr txBox="1">
            <a:spLocks noChangeArrowheads="1"/>
          </p:cNvSpPr>
          <p:nvPr/>
        </p:nvSpPr>
        <p:spPr bwMode="auto">
          <a:xfrm>
            <a:off x="7019925" y="6111875"/>
            <a:ext cx="1570038" cy="70167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ea typeface="宋体" panose="02010600030101010101" pitchFamily="2" charset="-122"/>
              </a:rPr>
              <a:t>V=65</a:t>
            </a:r>
          </a:p>
          <a:p>
            <a:pPr eaLnBrk="1" hangingPunct="1"/>
            <a:r>
              <a:rPr lang="en-US" altLang="zh-CN" sz="2000">
                <a:latin typeface="Times New Roman" panose="02020603050405020304" pitchFamily="18" charset="0"/>
                <a:ea typeface="宋体" panose="02010600030101010101" pitchFamily="2" charset="-122"/>
              </a:rPr>
              <a:t>X=(1, 0, 1, 0)</a:t>
            </a:r>
          </a:p>
        </p:txBody>
      </p:sp>
      <p:sp>
        <p:nvSpPr>
          <p:cNvPr id="17467" name="Text Box 61"/>
          <p:cNvSpPr txBox="1">
            <a:spLocks noChangeArrowheads="1"/>
          </p:cNvSpPr>
          <p:nvPr/>
        </p:nvSpPr>
        <p:spPr bwMode="auto">
          <a:xfrm>
            <a:off x="5626894" y="719274"/>
            <a:ext cx="2903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[40, 100]</a:t>
            </a:r>
          </a:p>
        </p:txBody>
      </p:sp>
      <p:sp>
        <p:nvSpPr>
          <p:cNvPr id="17468" name="Text Box 62"/>
          <p:cNvSpPr txBox="1">
            <a:spLocks noChangeArrowheads="1"/>
          </p:cNvSpPr>
          <p:nvPr/>
        </p:nvSpPr>
        <p:spPr bwMode="auto">
          <a:xfrm>
            <a:off x="250825" y="1557338"/>
            <a:ext cx="21367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kumimoji="1" lang="en-US" altLang="zh-CN" sz="2000" i="1">
                <a:latin typeface="Times New Roman" panose="02020603050405020304" pitchFamily="18" charset="0"/>
                <a:ea typeface="宋体" panose="02010600030101010101" pitchFamily="2" charset="-122"/>
              </a:rPr>
              <a:t>w</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=(4, 7, 5, 3)</a:t>
            </a:r>
          </a:p>
          <a:p>
            <a:pPr eaLnBrk="1" hangingPunct="1"/>
            <a:r>
              <a:rPr kumimoji="1" lang="en-US" altLang="zh-CN" sz="2000" i="1">
                <a:latin typeface="Times New Roman" panose="02020603050405020304" pitchFamily="18" charset="0"/>
                <a:ea typeface="宋体" panose="02010600030101010101" pitchFamily="2" charset="-122"/>
              </a:rPr>
              <a:t>v</a:t>
            </a:r>
            <a:r>
              <a:rPr kumimoji="1" lang="en-US" altLang="zh-CN" sz="2000" i="1" baseline="-25000">
                <a:latin typeface="Times New Roman" panose="02020603050405020304" pitchFamily="18" charset="0"/>
                <a:ea typeface="宋体" panose="02010600030101010101" pitchFamily="2" charset="-122"/>
              </a:rPr>
              <a:t>i</a:t>
            </a:r>
            <a:r>
              <a:rPr kumimoji="1" lang="en-US" altLang="zh-CN" sz="2000">
                <a:latin typeface="Times New Roman" panose="02020603050405020304" pitchFamily="18" charset="0"/>
                <a:ea typeface="宋体" panose="02010600030101010101" pitchFamily="2" charset="-122"/>
              </a:rPr>
              <a:t>= (40, 42, 25, 12)</a:t>
            </a:r>
            <a:endParaRPr lang="en-US" altLang="zh-CN" sz="2000" i="1">
              <a:latin typeface="Times New Roman" panose="02020603050405020304" pitchFamily="18" charset="0"/>
              <a:ea typeface="宋体" panose="02010600030101010101" pitchFamily="2" charset="-122"/>
            </a:endParaRPr>
          </a:p>
          <a:p>
            <a:pPr eaLnBrk="1" hangingPunct="1"/>
            <a:r>
              <a:rPr lang="en-US" altLang="zh-CN" sz="2000" i="1">
                <a:latin typeface="Times New Roman" panose="02020603050405020304" pitchFamily="18" charset="0"/>
                <a:ea typeface="宋体" panose="02010600030101010101" pitchFamily="2" charset="-122"/>
              </a:rPr>
              <a:t>v</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w</a:t>
            </a:r>
            <a:r>
              <a:rPr lang="en-US" altLang="zh-CN" sz="2000" i="1" baseline="-25000">
                <a:latin typeface="Times New Roman" panose="02020603050405020304" pitchFamily="18" charset="0"/>
                <a:ea typeface="宋体" panose="02010600030101010101" pitchFamily="2" charset="-122"/>
              </a:rPr>
              <a:t>i</a:t>
            </a:r>
            <a:r>
              <a:rPr lang="en-US" altLang="zh-CN" sz="2000">
                <a:latin typeface="Times New Roman" panose="02020603050405020304" pitchFamily="18" charset="0"/>
                <a:ea typeface="宋体" panose="02010600030101010101" pitchFamily="2" charset="-122"/>
              </a:rPr>
              <a:t>=(10, 6, 5, 4)</a:t>
            </a:r>
          </a:p>
        </p:txBody>
      </p:sp>
      <p:sp>
        <p:nvSpPr>
          <p:cNvPr id="17469" name="Rectangle 63"/>
          <p:cNvSpPr>
            <a:spLocks noChangeArrowheads="1"/>
          </p:cNvSpPr>
          <p:nvPr/>
        </p:nvSpPr>
        <p:spPr bwMode="auto">
          <a:xfrm>
            <a:off x="179388" y="1628775"/>
            <a:ext cx="2232025" cy="936625"/>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graphicFrame>
        <p:nvGraphicFramePr>
          <p:cNvPr id="17470" name="Object 67"/>
          <p:cNvGraphicFramePr>
            <a:graphicFrameLocks noChangeAspect="1"/>
          </p:cNvGraphicFramePr>
          <p:nvPr>
            <p:extLst>
              <p:ext uri="{D42A27DB-BD31-4B8C-83A1-F6EECF244321}">
                <p14:modId xmlns:p14="http://schemas.microsoft.com/office/powerpoint/2010/main" val="2117158679"/>
              </p:ext>
            </p:extLst>
          </p:nvPr>
        </p:nvGraphicFramePr>
        <p:xfrm>
          <a:off x="4883149" y="195466"/>
          <a:ext cx="4297363" cy="496888"/>
        </p:xfrm>
        <a:graphic>
          <a:graphicData uri="http://schemas.openxmlformats.org/presentationml/2006/ole">
            <mc:AlternateContent xmlns:mc="http://schemas.openxmlformats.org/markup-compatibility/2006">
              <mc:Choice xmlns:v="urn:schemas-microsoft-com:vml" Requires="v">
                <p:oleObj spid="_x0000_s198711" name="公式" r:id="rId4" imgW="1752600" imgH="228600" progId="Equation.3">
                  <p:embed/>
                </p:oleObj>
              </mc:Choice>
              <mc:Fallback>
                <p:oleObj name="公式" r:id="rId4" imgW="1752600" imgH="228600" progId="Equation.3">
                  <p:embed/>
                  <p:pic>
                    <p:nvPicPr>
                      <p:cNvPr id="1747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3149" y="195466"/>
                        <a:ext cx="42973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57121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3528"/>
                                        </p:tgtEl>
                                        <p:attrNameLst>
                                          <p:attrName>style.visibility</p:attrName>
                                        </p:attrNameLst>
                                      </p:cBhvr>
                                      <p:to>
                                        <p:strVal val="visible"/>
                                      </p:to>
                                    </p:set>
                                    <p:animEffect transition="in" filter="wipe(up)">
                                      <p:cBhvr>
                                        <p:cTn id="7" dur="500"/>
                                        <p:tgtEl>
                                          <p:spTgt spid="363528"/>
                                        </p:tgtEl>
                                      </p:cBhvr>
                                    </p:animEffect>
                                  </p:childTnLst>
                                </p:cTn>
                              </p:par>
                              <p:par>
                                <p:cTn id="8" presetID="22" presetClass="entr" presetSubtype="1" fill="hold" nodeType="withEffect">
                                  <p:stCondLst>
                                    <p:cond delay="0"/>
                                  </p:stCondLst>
                                  <p:childTnLst>
                                    <p:set>
                                      <p:cBhvr>
                                        <p:cTn id="9" dur="1" fill="hold">
                                          <p:stCondLst>
                                            <p:cond delay="0"/>
                                          </p:stCondLst>
                                        </p:cTn>
                                        <p:tgtEl>
                                          <p:spTgt spid="363529"/>
                                        </p:tgtEl>
                                        <p:attrNameLst>
                                          <p:attrName>style.visibility</p:attrName>
                                        </p:attrNameLst>
                                      </p:cBhvr>
                                      <p:to>
                                        <p:strVal val="visible"/>
                                      </p:to>
                                    </p:set>
                                    <p:animEffect transition="in" filter="wipe(up)">
                                      <p:cBhvr>
                                        <p:cTn id="10" dur="500"/>
                                        <p:tgtEl>
                                          <p:spTgt spid="3635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3551"/>
                                        </p:tgtEl>
                                        <p:attrNameLst>
                                          <p:attrName>style.visibility</p:attrName>
                                        </p:attrNameLst>
                                      </p:cBhvr>
                                      <p:to>
                                        <p:strVal val="visible"/>
                                      </p:to>
                                    </p:set>
                                    <p:animEffect transition="in" filter="wipe(up)">
                                      <p:cBhvr>
                                        <p:cTn id="13" dur="500"/>
                                        <p:tgtEl>
                                          <p:spTgt spid="36355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3552"/>
                                        </p:tgtEl>
                                        <p:attrNameLst>
                                          <p:attrName>style.visibility</p:attrName>
                                        </p:attrNameLst>
                                      </p:cBhvr>
                                      <p:to>
                                        <p:strVal val="visible"/>
                                      </p:to>
                                    </p:set>
                                    <p:animEffect transition="in" filter="wipe(up)">
                                      <p:cBhvr>
                                        <p:cTn id="16" dur="500"/>
                                        <p:tgtEl>
                                          <p:spTgt spid="36355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3530"/>
                                        </p:tgtEl>
                                        <p:attrNameLst>
                                          <p:attrName>style.visibility</p:attrName>
                                        </p:attrNameLst>
                                      </p:cBhvr>
                                      <p:to>
                                        <p:strVal val="visible"/>
                                      </p:to>
                                    </p:set>
                                    <p:animEffect transition="in" filter="wipe(up)">
                                      <p:cBhvr>
                                        <p:cTn id="19" dur="500"/>
                                        <p:tgtEl>
                                          <p:spTgt spid="3635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3532"/>
                                        </p:tgtEl>
                                        <p:attrNameLst>
                                          <p:attrName>style.visibility</p:attrName>
                                        </p:attrNameLst>
                                      </p:cBhvr>
                                      <p:to>
                                        <p:strVal val="visible"/>
                                      </p:to>
                                    </p:set>
                                    <p:animEffect transition="in" filter="wipe(up)">
                                      <p:cBhvr>
                                        <p:cTn id="22" dur="500"/>
                                        <p:tgtEl>
                                          <p:spTgt spid="363532"/>
                                        </p:tgtEl>
                                      </p:cBhvr>
                                    </p:animEffect>
                                  </p:childTnLst>
                                </p:cTn>
                              </p:par>
                              <p:par>
                                <p:cTn id="23" presetID="22" presetClass="entr" presetSubtype="1" fill="hold" nodeType="withEffect">
                                  <p:stCondLst>
                                    <p:cond delay="0"/>
                                  </p:stCondLst>
                                  <p:childTnLst>
                                    <p:set>
                                      <p:cBhvr>
                                        <p:cTn id="24" dur="1" fill="hold">
                                          <p:stCondLst>
                                            <p:cond delay="0"/>
                                          </p:stCondLst>
                                        </p:cTn>
                                        <p:tgtEl>
                                          <p:spTgt spid="363531"/>
                                        </p:tgtEl>
                                        <p:attrNameLst>
                                          <p:attrName>style.visibility</p:attrName>
                                        </p:attrNameLst>
                                      </p:cBhvr>
                                      <p:to>
                                        <p:strVal val="visible"/>
                                      </p:to>
                                    </p:set>
                                    <p:animEffect transition="in" filter="wipe(up)">
                                      <p:cBhvr>
                                        <p:cTn id="25" dur="500"/>
                                        <p:tgtEl>
                                          <p:spTgt spid="363531"/>
                                        </p:tgtEl>
                                      </p:cBhvr>
                                    </p:animEffect>
                                  </p:childTnLst>
                                </p:cTn>
                              </p:par>
                              <p:par>
                                <p:cTn id="26" presetID="22" presetClass="entr" presetSubtype="1" fill="hold" nodeType="withEffect">
                                  <p:stCondLst>
                                    <p:cond delay="0"/>
                                  </p:stCondLst>
                                  <p:childTnLst>
                                    <p:set>
                                      <p:cBhvr>
                                        <p:cTn id="27" dur="1" fill="hold">
                                          <p:stCondLst>
                                            <p:cond delay="0"/>
                                          </p:stCondLst>
                                        </p:cTn>
                                        <p:tgtEl>
                                          <p:spTgt spid="363533"/>
                                        </p:tgtEl>
                                        <p:attrNameLst>
                                          <p:attrName>style.visibility</p:attrName>
                                        </p:attrNameLst>
                                      </p:cBhvr>
                                      <p:to>
                                        <p:strVal val="visible"/>
                                      </p:to>
                                    </p:set>
                                    <p:animEffect transition="in" filter="wipe(up)">
                                      <p:cBhvr>
                                        <p:cTn id="28" dur="500"/>
                                        <p:tgtEl>
                                          <p:spTgt spid="36353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3570"/>
                                        </p:tgtEl>
                                        <p:attrNameLst>
                                          <p:attrName>style.visibility</p:attrName>
                                        </p:attrNameLst>
                                      </p:cBhvr>
                                      <p:to>
                                        <p:strVal val="visible"/>
                                      </p:to>
                                    </p:set>
                                    <p:animEffect transition="in" filter="wipe(up)">
                                      <p:cBhvr>
                                        <p:cTn id="31" dur="500"/>
                                        <p:tgtEl>
                                          <p:spTgt spid="363570"/>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63571"/>
                                        </p:tgtEl>
                                        <p:attrNameLst>
                                          <p:attrName>style.visibility</p:attrName>
                                        </p:attrNameLst>
                                      </p:cBhvr>
                                      <p:to>
                                        <p:strVal val="visible"/>
                                      </p:to>
                                    </p:set>
                                    <p:animEffect transition="in" filter="wipe(up)">
                                      <p:cBhvr>
                                        <p:cTn id="34" dur="500"/>
                                        <p:tgtEl>
                                          <p:spTgt spid="36357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63562"/>
                                        </p:tgtEl>
                                        <p:attrNameLst>
                                          <p:attrName>style.visibility</p:attrName>
                                        </p:attrNameLst>
                                      </p:cBhvr>
                                      <p:to>
                                        <p:strVal val="visible"/>
                                      </p:to>
                                    </p:set>
                                    <p:anim calcmode="lin" valueType="num">
                                      <p:cBhvr additive="base">
                                        <p:cTn id="39" dur="500" fill="hold"/>
                                        <p:tgtEl>
                                          <p:spTgt spid="363562"/>
                                        </p:tgtEl>
                                        <p:attrNameLst>
                                          <p:attrName>ppt_x</p:attrName>
                                        </p:attrNameLst>
                                      </p:cBhvr>
                                      <p:tavLst>
                                        <p:tav tm="0">
                                          <p:val>
                                            <p:strVal val="0-#ppt_w/2"/>
                                          </p:val>
                                        </p:tav>
                                        <p:tav tm="100000">
                                          <p:val>
                                            <p:strVal val="#ppt_x"/>
                                          </p:val>
                                        </p:tav>
                                      </p:tavLst>
                                    </p:anim>
                                    <p:anim calcmode="lin" valueType="num">
                                      <p:cBhvr additive="base">
                                        <p:cTn id="40" dur="500" fill="hold"/>
                                        <p:tgtEl>
                                          <p:spTgt spid="36356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32" fill="hold" grpId="0" nodeType="clickEffect">
                                  <p:stCondLst>
                                    <p:cond delay="0"/>
                                  </p:stCondLst>
                                  <p:childTnLst>
                                    <p:set>
                                      <p:cBhvr>
                                        <p:cTn id="44" dur="1" fill="hold">
                                          <p:stCondLst>
                                            <p:cond delay="0"/>
                                          </p:stCondLst>
                                        </p:cTn>
                                        <p:tgtEl>
                                          <p:spTgt spid="363563"/>
                                        </p:tgtEl>
                                        <p:attrNameLst>
                                          <p:attrName>style.visibility</p:attrName>
                                        </p:attrNameLst>
                                      </p:cBhvr>
                                      <p:to>
                                        <p:strVal val="visible"/>
                                      </p:to>
                                    </p:set>
                                    <p:animEffect transition="in" filter="diamond(out)">
                                      <p:cBhvr>
                                        <p:cTn id="45" dur="500"/>
                                        <p:tgtEl>
                                          <p:spTgt spid="363563"/>
                                        </p:tgtEl>
                                      </p:cBhvr>
                                    </p:animEffect>
                                  </p:childTnLst>
                                </p:cTn>
                              </p:par>
                              <p:par>
                                <p:cTn id="46" presetID="22" presetClass="entr" presetSubtype="1" fill="hold" nodeType="withEffect">
                                  <p:stCondLst>
                                    <p:cond delay="0"/>
                                  </p:stCondLst>
                                  <p:childTnLst>
                                    <p:set>
                                      <p:cBhvr>
                                        <p:cTn id="47" dur="1" fill="hold">
                                          <p:stCondLst>
                                            <p:cond delay="0"/>
                                          </p:stCondLst>
                                        </p:cTn>
                                        <p:tgtEl>
                                          <p:spTgt spid="363546"/>
                                        </p:tgtEl>
                                        <p:attrNameLst>
                                          <p:attrName>style.visibility</p:attrName>
                                        </p:attrNameLst>
                                      </p:cBhvr>
                                      <p:to>
                                        <p:strVal val="visible"/>
                                      </p:to>
                                    </p:set>
                                    <p:animEffect transition="in" filter="wipe(up)">
                                      <p:cBhvr>
                                        <p:cTn id="48" dur="500"/>
                                        <p:tgtEl>
                                          <p:spTgt spid="363546"/>
                                        </p:tgtEl>
                                      </p:cBhvr>
                                    </p:animEffect>
                                  </p:childTnLst>
                                </p:cTn>
                              </p:par>
                              <p:par>
                                <p:cTn id="49" presetID="22" presetClass="entr" presetSubtype="1" fill="hold" nodeType="withEffect">
                                  <p:stCondLst>
                                    <p:cond delay="0"/>
                                  </p:stCondLst>
                                  <p:childTnLst>
                                    <p:set>
                                      <p:cBhvr>
                                        <p:cTn id="50" dur="1" fill="hold">
                                          <p:stCondLst>
                                            <p:cond delay="0"/>
                                          </p:stCondLst>
                                        </p:cTn>
                                        <p:tgtEl>
                                          <p:spTgt spid="363547"/>
                                        </p:tgtEl>
                                        <p:attrNameLst>
                                          <p:attrName>style.visibility</p:attrName>
                                        </p:attrNameLst>
                                      </p:cBhvr>
                                      <p:to>
                                        <p:strVal val="visible"/>
                                      </p:to>
                                    </p:set>
                                    <p:animEffect transition="in" filter="wipe(up)">
                                      <p:cBhvr>
                                        <p:cTn id="51" dur="500"/>
                                        <p:tgtEl>
                                          <p:spTgt spid="36354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3553"/>
                                        </p:tgtEl>
                                        <p:attrNameLst>
                                          <p:attrName>style.visibility</p:attrName>
                                        </p:attrNameLst>
                                      </p:cBhvr>
                                      <p:to>
                                        <p:strVal val="visible"/>
                                      </p:to>
                                    </p:set>
                                    <p:animEffect transition="in" filter="wipe(up)">
                                      <p:cBhvr>
                                        <p:cTn id="54" dur="500"/>
                                        <p:tgtEl>
                                          <p:spTgt spid="36355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63554"/>
                                        </p:tgtEl>
                                        <p:attrNameLst>
                                          <p:attrName>style.visibility</p:attrName>
                                        </p:attrNameLst>
                                      </p:cBhvr>
                                      <p:to>
                                        <p:strVal val="visible"/>
                                      </p:to>
                                    </p:set>
                                    <p:animEffect transition="in" filter="wipe(up)">
                                      <p:cBhvr>
                                        <p:cTn id="57" dur="500"/>
                                        <p:tgtEl>
                                          <p:spTgt spid="36355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63536"/>
                                        </p:tgtEl>
                                        <p:attrNameLst>
                                          <p:attrName>style.visibility</p:attrName>
                                        </p:attrNameLst>
                                      </p:cBhvr>
                                      <p:to>
                                        <p:strVal val="visible"/>
                                      </p:to>
                                    </p:set>
                                    <p:animEffect transition="in" filter="wipe(up)">
                                      <p:cBhvr>
                                        <p:cTn id="60" dur="500"/>
                                        <p:tgtEl>
                                          <p:spTgt spid="363536"/>
                                        </p:tgtEl>
                                      </p:cBhvr>
                                    </p:animEffect>
                                  </p:childTnLst>
                                </p:cTn>
                              </p:par>
                              <p:par>
                                <p:cTn id="61" presetID="22" presetClass="entr" presetSubtype="1" fill="hold" nodeType="withEffect">
                                  <p:stCondLst>
                                    <p:cond delay="0"/>
                                  </p:stCondLst>
                                  <p:childTnLst>
                                    <p:set>
                                      <p:cBhvr>
                                        <p:cTn id="62" dur="1" fill="hold">
                                          <p:stCondLst>
                                            <p:cond delay="0"/>
                                          </p:stCondLst>
                                        </p:cTn>
                                        <p:tgtEl>
                                          <p:spTgt spid="363537"/>
                                        </p:tgtEl>
                                        <p:attrNameLst>
                                          <p:attrName>style.visibility</p:attrName>
                                        </p:attrNameLst>
                                      </p:cBhvr>
                                      <p:to>
                                        <p:strVal val="visible"/>
                                      </p:to>
                                    </p:set>
                                    <p:animEffect transition="in" filter="wipe(up)">
                                      <p:cBhvr>
                                        <p:cTn id="63" dur="500"/>
                                        <p:tgtEl>
                                          <p:spTgt spid="363537"/>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63534"/>
                                        </p:tgtEl>
                                        <p:attrNameLst>
                                          <p:attrName>style.visibility</p:attrName>
                                        </p:attrNameLst>
                                      </p:cBhvr>
                                      <p:to>
                                        <p:strVal val="visible"/>
                                      </p:to>
                                    </p:set>
                                    <p:animEffect transition="in" filter="wipe(up)">
                                      <p:cBhvr>
                                        <p:cTn id="66" dur="500"/>
                                        <p:tgtEl>
                                          <p:spTgt spid="363534"/>
                                        </p:tgtEl>
                                      </p:cBhvr>
                                    </p:animEffect>
                                  </p:childTnLst>
                                </p:cTn>
                              </p:par>
                              <p:par>
                                <p:cTn id="67" presetID="22" presetClass="entr" presetSubtype="1" fill="hold" nodeType="withEffect">
                                  <p:stCondLst>
                                    <p:cond delay="0"/>
                                  </p:stCondLst>
                                  <p:childTnLst>
                                    <p:set>
                                      <p:cBhvr>
                                        <p:cTn id="68" dur="1" fill="hold">
                                          <p:stCondLst>
                                            <p:cond delay="0"/>
                                          </p:stCondLst>
                                        </p:cTn>
                                        <p:tgtEl>
                                          <p:spTgt spid="363535"/>
                                        </p:tgtEl>
                                        <p:attrNameLst>
                                          <p:attrName>style.visibility</p:attrName>
                                        </p:attrNameLst>
                                      </p:cBhvr>
                                      <p:to>
                                        <p:strVal val="visible"/>
                                      </p:to>
                                    </p:set>
                                    <p:animEffect transition="in" filter="wipe(up)">
                                      <p:cBhvr>
                                        <p:cTn id="69" dur="500"/>
                                        <p:tgtEl>
                                          <p:spTgt spid="363535"/>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63572"/>
                                        </p:tgtEl>
                                        <p:attrNameLst>
                                          <p:attrName>style.visibility</p:attrName>
                                        </p:attrNameLst>
                                      </p:cBhvr>
                                      <p:to>
                                        <p:strVal val="visible"/>
                                      </p:to>
                                    </p:set>
                                    <p:animEffect transition="in" filter="wipe(up)">
                                      <p:cBhvr>
                                        <p:cTn id="72" dur="500"/>
                                        <p:tgtEl>
                                          <p:spTgt spid="36357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63573"/>
                                        </p:tgtEl>
                                        <p:attrNameLst>
                                          <p:attrName>style.visibility</p:attrName>
                                        </p:attrNameLst>
                                      </p:cBhvr>
                                      <p:to>
                                        <p:strVal val="visible"/>
                                      </p:to>
                                    </p:set>
                                    <p:animEffect transition="in" filter="wipe(up)">
                                      <p:cBhvr>
                                        <p:cTn id="75" dur="500"/>
                                        <p:tgtEl>
                                          <p:spTgt spid="36357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635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355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363566"/>
                                        </p:tgtEl>
                                        <p:attrNameLst>
                                          <p:attrName>style.visibility</p:attrName>
                                        </p:attrNameLst>
                                      </p:cBhvr>
                                      <p:to>
                                        <p:strVal val="visible"/>
                                      </p:to>
                                    </p:set>
                                    <p:anim calcmode="lin" valueType="num">
                                      <p:cBhvr additive="base">
                                        <p:cTn id="86" dur="500" fill="hold"/>
                                        <p:tgtEl>
                                          <p:spTgt spid="363566"/>
                                        </p:tgtEl>
                                        <p:attrNameLst>
                                          <p:attrName>ppt_x</p:attrName>
                                        </p:attrNameLst>
                                      </p:cBhvr>
                                      <p:tavLst>
                                        <p:tav tm="0">
                                          <p:val>
                                            <p:strVal val="1+#ppt_w/2"/>
                                          </p:val>
                                        </p:tav>
                                        <p:tav tm="100000">
                                          <p:val>
                                            <p:strVal val="#ppt_x"/>
                                          </p:val>
                                        </p:tav>
                                      </p:tavLst>
                                    </p:anim>
                                    <p:anim calcmode="lin" valueType="num">
                                      <p:cBhvr additive="base">
                                        <p:cTn id="87" dur="500" fill="hold"/>
                                        <p:tgtEl>
                                          <p:spTgt spid="363566"/>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8" presetClass="entr" presetSubtype="32" fill="hold" grpId="0" nodeType="clickEffect">
                                  <p:stCondLst>
                                    <p:cond delay="0"/>
                                  </p:stCondLst>
                                  <p:childTnLst>
                                    <p:set>
                                      <p:cBhvr>
                                        <p:cTn id="91" dur="1" fill="hold">
                                          <p:stCondLst>
                                            <p:cond delay="0"/>
                                          </p:stCondLst>
                                        </p:cTn>
                                        <p:tgtEl>
                                          <p:spTgt spid="363565"/>
                                        </p:tgtEl>
                                        <p:attrNameLst>
                                          <p:attrName>style.visibility</p:attrName>
                                        </p:attrNameLst>
                                      </p:cBhvr>
                                      <p:to>
                                        <p:strVal val="visible"/>
                                      </p:to>
                                    </p:set>
                                    <p:animEffect transition="in" filter="diamond(out)">
                                      <p:cBhvr>
                                        <p:cTn id="92" dur="500"/>
                                        <p:tgtEl>
                                          <p:spTgt spid="363565"/>
                                        </p:tgtEl>
                                      </p:cBhvr>
                                    </p:animEffect>
                                  </p:childTnLst>
                                </p:cTn>
                              </p:par>
                              <p:par>
                                <p:cTn id="93" presetID="22" presetClass="entr" presetSubtype="1" fill="hold" nodeType="withEffect">
                                  <p:stCondLst>
                                    <p:cond delay="0"/>
                                  </p:stCondLst>
                                  <p:childTnLst>
                                    <p:set>
                                      <p:cBhvr>
                                        <p:cTn id="94" dur="1" fill="hold">
                                          <p:stCondLst>
                                            <p:cond delay="0"/>
                                          </p:stCondLst>
                                        </p:cTn>
                                        <p:tgtEl>
                                          <p:spTgt spid="363561"/>
                                        </p:tgtEl>
                                        <p:attrNameLst>
                                          <p:attrName>style.visibility</p:attrName>
                                        </p:attrNameLst>
                                      </p:cBhvr>
                                      <p:to>
                                        <p:strVal val="visible"/>
                                      </p:to>
                                    </p:set>
                                    <p:animEffect transition="in" filter="wipe(up)">
                                      <p:cBhvr>
                                        <p:cTn id="95" dur="500"/>
                                        <p:tgtEl>
                                          <p:spTgt spid="363561"/>
                                        </p:tgtEl>
                                      </p:cBhvr>
                                    </p:animEffect>
                                  </p:childTnLst>
                                </p:cTn>
                              </p:par>
                              <p:par>
                                <p:cTn id="96" presetID="22" presetClass="entr" presetSubtype="1" fill="hold" nodeType="withEffect">
                                  <p:stCondLst>
                                    <p:cond delay="0"/>
                                  </p:stCondLst>
                                  <p:childTnLst>
                                    <p:set>
                                      <p:cBhvr>
                                        <p:cTn id="97" dur="1" fill="hold">
                                          <p:stCondLst>
                                            <p:cond delay="0"/>
                                          </p:stCondLst>
                                        </p:cTn>
                                        <p:tgtEl>
                                          <p:spTgt spid="363548"/>
                                        </p:tgtEl>
                                        <p:attrNameLst>
                                          <p:attrName>style.visibility</p:attrName>
                                        </p:attrNameLst>
                                      </p:cBhvr>
                                      <p:to>
                                        <p:strVal val="visible"/>
                                      </p:to>
                                    </p:set>
                                    <p:animEffect transition="in" filter="wipe(up)">
                                      <p:cBhvr>
                                        <p:cTn id="98" dur="500"/>
                                        <p:tgtEl>
                                          <p:spTgt spid="363548"/>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63555"/>
                                        </p:tgtEl>
                                        <p:attrNameLst>
                                          <p:attrName>style.visibility</p:attrName>
                                        </p:attrNameLst>
                                      </p:cBhvr>
                                      <p:to>
                                        <p:strVal val="visible"/>
                                      </p:to>
                                    </p:set>
                                    <p:animEffect transition="in" filter="wipe(up)">
                                      <p:cBhvr>
                                        <p:cTn id="101" dur="500"/>
                                        <p:tgtEl>
                                          <p:spTgt spid="363555"/>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63556"/>
                                        </p:tgtEl>
                                        <p:attrNameLst>
                                          <p:attrName>style.visibility</p:attrName>
                                        </p:attrNameLst>
                                      </p:cBhvr>
                                      <p:to>
                                        <p:strVal val="visible"/>
                                      </p:to>
                                    </p:set>
                                    <p:animEffect transition="in" filter="wipe(up)">
                                      <p:cBhvr>
                                        <p:cTn id="104" dur="500"/>
                                        <p:tgtEl>
                                          <p:spTgt spid="363556"/>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63540"/>
                                        </p:tgtEl>
                                        <p:attrNameLst>
                                          <p:attrName>style.visibility</p:attrName>
                                        </p:attrNameLst>
                                      </p:cBhvr>
                                      <p:to>
                                        <p:strVal val="visible"/>
                                      </p:to>
                                    </p:set>
                                    <p:animEffect transition="in" filter="wipe(up)">
                                      <p:cBhvr>
                                        <p:cTn id="107" dur="500"/>
                                        <p:tgtEl>
                                          <p:spTgt spid="363540"/>
                                        </p:tgtEl>
                                      </p:cBhvr>
                                    </p:animEffect>
                                  </p:childTnLst>
                                </p:cTn>
                              </p:par>
                              <p:par>
                                <p:cTn id="108" presetID="22" presetClass="entr" presetSubtype="1" fill="hold" nodeType="withEffect">
                                  <p:stCondLst>
                                    <p:cond delay="0"/>
                                  </p:stCondLst>
                                  <p:childTnLst>
                                    <p:set>
                                      <p:cBhvr>
                                        <p:cTn id="109" dur="1" fill="hold">
                                          <p:stCondLst>
                                            <p:cond delay="0"/>
                                          </p:stCondLst>
                                        </p:cTn>
                                        <p:tgtEl>
                                          <p:spTgt spid="363541"/>
                                        </p:tgtEl>
                                        <p:attrNameLst>
                                          <p:attrName>style.visibility</p:attrName>
                                        </p:attrNameLst>
                                      </p:cBhvr>
                                      <p:to>
                                        <p:strVal val="visible"/>
                                      </p:to>
                                    </p:set>
                                    <p:animEffect transition="in" filter="wipe(up)">
                                      <p:cBhvr>
                                        <p:cTn id="110" dur="500"/>
                                        <p:tgtEl>
                                          <p:spTgt spid="363541"/>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63538"/>
                                        </p:tgtEl>
                                        <p:attrNameLst>
                                          <p:attrName>style.visibility</p:attrName>
                                        </p:attrNameLst>
                                      </p:cBhvr>
                                      <p:to>
                                        <p:strVal val="visible"/>
                                      </p:to>
                                    </p:set>
                                    <p:animEffect transition="in" filter="wipe(up)">
                                      <p:cBhvr>
                                        <p:cTn id="113" dur="500"/>
                                        <p:tgtEl>
                                          <p:spTgt spid="363538"/>
                                        </p:tgtEl>
                                      </p:cBhvr>
                                    </p:animEffect>
                                  </p:childTnLst>
                                </p:cTn>
                              </p:par>
                              <p:par>
                                <p:cTn id="114" presetID="22" presetClass="entr" presetSubtype="1" fill="hold" nodeType="withEffect">
                                  <p:stCondLst>
                                    <p:cond delay="0"/>
                                  </p:stCondLst>
                                  <p:childTnLst>
                                    <p:set>
                                      <p:cBhvr>
                                        <p:cTn id="115" dur="1" fill="hold">
                                          <p:stCondLst>
                                            <p:cond delay="0"/>
                                          </p:stCondLst>
                                        </p:cTn>
                                        <p:tgtEl>
                                          <p:spTgt spid="363539"/>
                                        </p:tgtEl>
                                        <p:attrNameLst>
                                          <p:attrName>style.visibility</p:attrName>
                                        </p:attrNameLst>
                                      </p:cBhvr>
                                      <p:to>
                                        <p:strVal val="visible"/>
                                      </p:to>
                                    </p:set>
                                    <p:animEffect transition="in" filter="wipe(up)">
                                      <p:cBhvr>
                                        <p:cTn id="116" dur="500"/>
                                        <p:tgtEl>
                                          <p:spTgt spid="363539"/>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63574"/>
                                        </p:tgtEl>
                                        <p:attrNameLst>
                                          <p:attrName>style.visibility</p:attrName>
                                        </p:attrNameLst>
                                      </p:cBhvr>
                                      <p:to>
                                        <p:strVal val="visible"/>
                                      </p:to>
                                    </p:set>
                                    <p:animEffect transition="in" filter="wipe(up)">
                                      <p:cBhvr>
                                        <p:cTn id="119" dur="500"/>
                                        <p:tgtEl>
                                          <p:spTgt spid="363574"/>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63575"/>
                                        </p:tgtEl>
                                        <p:attrNameLst>
                                          <p:attrName>style.visibility</p:attrName>
                                        </p:attrNameLst>
                                      </p:cBhvr>
                                      <p:to>
                                        <p:strVal val="visible"/>
                                      </p:to>
                                    </p:set>
                                    <p:animEffect transition="in" filter="wipe(up)">
                                      <p:cBhvr>
                                        <p:cTn id="122" dur="500"/>
                                        <p:tgtEl>
                                          <p:spTgt spid="36357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363567"/>
                                        </p:tgtEl>
                                        <p:attrNameLst>
                                          <p:attrName>style.visibility</p:attrName>
                                        </p:attrNameLst>
                                      </p:cBhvr>
                                      <p:to>
                                        <p:strVal val="visible"/>
                                      </p:to>
                                    </p:set>
                                    <p:anim calcmode="lin" valueType="num">
                                      <p:cBhvr additive="base">
                                        <p:cTn id="127" dur="500" fill="hold"/>
                                        <p:tgtEl>
                                          <p:spTgt spid="363567"/>
                                        </p:tgtEl>
                                        <p:attrNameLst>
                                          <p:attrName>ppt_x</p:attrName>
                                        </p:attrNameLst>
                                      </p:cBhvr>
                                      <p:tavLst>
                                        <p:tav tm="0">
                                          <p:val>
                                            <p:strVal val="1+#ppt_w/2"/>
                                          </p:val>
                                        </p:tav>
                                        <p:tav tm="100000">
                                          <p:val>
                                            <p:strVal val="#ppt_x"/>
                                          </p:val>
                                        </p:tav>
                                      </p:tavLst>
                                    </p:anim>
                                    <p:anim calcmode="lin" valueType="num">
                                      <p:cBhvr additive="base">
                                        <p:cTn id="128" dur="500" fill="hold"/>
                                        <p:tgtEl>
                                          <p:spTgt spid="363567"/>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8" presetClass="entr" presetSubtype="32" fill="hold" grpId="0" nodeType="clickEffect">
                                  <p:stCondLst>
                                    <p:cond delay="0"/>
                                  </p:stCondLst>
                                  <p:childTnLst>
                                    <p:set>
                                      <p:cBhvr>
                                        <p:cTn id="132" dur="1" fill="hold">
                                          <p:stCondLst>
                                            <p:cond delay="0"/>
                                          </p:stCondLst>
                                        </p:cTn>
                                        <p:tgtEl>
                                          <p:spTgt spid="363568"/>
                                        </p:tgtEl>
                                        <p:attrNameLst>
                                          <p:attrName>style.visibility</p:attrName>
                                        </p:attrNameLst>
                                      </p:cBhvr>
                                      <p:to>
                                        <p:strVal val="visible"/>
                                      </p:to>
                                    </p:set>
                                    <p:animEffect transition="in" filter="diamond(out)">
                                      <p:cBhvr>
                                        <p:cTn id="133" dur="500"/>
                                        <p:tgtEl>
                                          <p:spTgt spid="363568"/>
                                        </p:tgtEl>
                                      </p:cBhvr>
                                    </p:animEffect>
                                  </p:childTnLst>
                                </p:cTn>
                              </p:par>
                              <p:par>
                                <p:cTn id="134" presetID="22" presetClass="entr" presetSubtype="1" fill="hold" nodeType="withEffect">
                                  <p:stCondLst>
                                    <p:cond delay="0"/>
                                  </p:stCondLst>
                                  <p:childTnLst>
                                    <p:set>
                                      <p:cBhvr>
                                        <p:cTn id="135" dur="1" fill="hold">
                                          <p:stCondLst>
                                            <p:cond delay="0"/>
                                          </p:stCondLst>
                                        </p:cTn>
                                        <p:tgtEl>
                                          <p:spTgt spid="363549"/>
                                        </p:tgtEl>
                                        <p:attrNameLst>
                                          <p:attrName>style.visibility</p:attrName>
                                        </p:attrNameLst>
                                      </p:cBhvr>
                                      <p:to>
                                        <p:strVal val="visible"/>
                                      </p:to>
                                    </p:set>
                                    <p:animEffect transition="in" filter="wipe(up)">
                                      <p:cBhvr>
                                        <p:cTn id="136" dur="500"/>
                                        <p:tgtEl>
                                          <p:spTgt spid="363549"/>
                                        </p:tgtEl>
                                      </p:cBhvr>
                                    </p:animEffect>
                                  </p:childTnLst>
                                </p:cTn>
                              </p:par>
                              <p:par>
                                <p:cTn id="137" presetID="22" presetClass="entr" presetSubtype="1" fill="hold" nodeType="withEffect">
                                  <p:stCondLst>
                                    <p:cond delay="0"/>
                                  </p:stCondLst>
                                  <p:childTnLst>
                                    <p:set>
                                      <p:cBhvr>
                                        <p:cTn id="138" dur="1" fill="hold">
                                          <p:stCondLst>
                                            <p:cond delay="0"/>
                                          </p:stCondLst>
                                        </p:cTn>
                                        <p:tgtEl>
                                          <p:spTgt spid="363550"/>
                                        </p:tgtEl>
                                        <p:attrNameLst>
                                          <p:attrName>style.visibility</p:attrName>
                                        </p:attrNameLst>
                                      </p:cBhvr>
                                      <p:to>
                                        <p:strVal val="visible"/>
                                      </p:to>
                                    </p:set>
                                    <p:animEffect transition="in" filter="wipe(up)">
                                      <p:cBhvr>
                                        <p:cTn id="139" dur="500"/>
                                        <p:tgtEl>
                                          <p:spTgt spid="363550"/>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363557"/>
                                        </p:tgtEl>
                                        <p:attrNameLst>
                                          <p:attrName>style.visibility</p:attrName>
                                        </p:attrNameLst>
                                      </p:cBhvr>
                                      <p:to>
                                        <p:strVal val="visible"/>
                                      </p:to>
                                    </p:set>
                                    <p:animEffect transition="in" filter="wipe(up)">
                                      <p:cBhvr>
                                        <p:cTn id="142" dur="500"/>
                                        <p:tgtEl>
                                          <p:spTgt spid="363557"/>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363542"/>
                                        </p:tgtEl>
                                        <p:attrNameLst>
                                          <p:attrName>style.visibility</p:attrName>
                                        </p:attrNameLst>
                                      </p:cBhvr>
                                      <p:to>
                                        <p:strVal val="visible"/>
                                      </p:to>
                                    </p:set>
                                    <p:animEffect transition="in" filter="wipe(up)">
                                      <p:cBhvr>
                                        <p:cTn id="145" dur="500"/>
                                        <p:tgtEl>
                                          <p:spTgt spid="363542"/>
                                        </p:tgtEl>
                                      </p:cBhvr>
                                    </p:animEffect>
                                  </p:childTnLst>
                                </p:cTn>
                              </p:par>
                              <p:par>
                                <p:cTn id="146" presetID="22" presetClass="entr" presetSubtype="1" fill="hold" nodeType="withEffect">
                                  <p:stCondLst>
                                    <p:cond delay="0"/>
                                  </p:stCondLst>
                                  <p:childTnLst>
                                    <p:set>
                                      <p:cBhvr>
                                        <p:cTn id="147" dur="1" fill="hold">
                                          <p:stCondLst>
                                            <p:cond delay="0"/>
                                          </p:stCondLst>
                                        </p:cTn>
                                        <p:tgtEl>
                                          <p:spTgt spid="363543"/>
                                        </p:tgtEl>
                                        <p:attrNameLst>
                                          <p:attrName>style.visibility</p:attrName>
                                        </p:attrNameLst>
                                      </p:cBhvr>
                                      <p:to>
                                        <p:strVal val="visible"/>
                                      </p:to>
                                    </p:set>
                                    <p:animEffect transition="in" filter="wipe(up)">
                                      <p:cBhvr>
                                        <p:cTn id="148" dur="500"/>
                                        <p:tgtEl>
                                          <p:spTgt spid="363543"/>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363558"/>
                                        </p:tgtEl>
                                        <p:attrNameLst>
                                          <p:attrName>style.visibility</p:attrName>
                                        </p:attrNameLst>
                                      </p:cBhvr>
                                      <p:to>
                                        <p:strVal val="visible"/>
                                      </p:to>
                                    </p:set>
                                    <p:animEffect transition="in" filter="wipe(up)">
                                      <p:cBhvr>
                                        <p:cTn id="151" dur="500"/>
                                        <p:tgtEl>
                                          <p:spTgt spid="363558"/>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363544"/>
                                        </p:tgtEl>
                                        <p:attrNameLst>
                                          <p:attrName>style.visibility</p:attrName>
                                        </p:attrNameLst>
                                      </p:cBhvr>
                                      <p:to>
                                        <p:strVal val="visible"/>
                                      </p:to>
                                    </p:set>
                                    <p:animEffect transition="in" filter="wipe(up)">
                                      <p:cBhvr>
                                        <p:cTn id="154" dur="500"/>
                                        <p:tgtEl>
                                          <p:spTgt spid="363544"/>
                                        </p:tgtEl>
                                      </p:cBhvr>
                                    </p:animEffect>
                                  </p:childTnLst>
                                </p:cTn>
                              </p:par>
                              <p:par>
                                <p:cTn id="155" presetID="22" presetClass="entr" presetSubtype="1" fill="hold" nodeType="withEffect">
                                  <p:stCondLst>
                                    <p:cond delay="0"/>
                                  </p:stCondLst>
                                  <p:childTnLst>
                                    <p:set>
                                      <p:cBhvr>
                                        <p:cTn id="156" dur="1" fill="hold">
                                          <p:stCondLst>
                                            <p:cond delay="0"/>
                                          </p:stCondLst>
                                        </p:cTn>
                                        <p:tgtEl>
                                          <p:spTgt spid="363545"/>
                                        </p:tgtEl>
                                        <p:attrNameLst>
                                          <p:attrName>style.visibility</p:attrName>
                                        </p:attrNameLst>
                                      </p:cBhvr>
                                      <p:to>
                                        <p:strVal val="visible"/>
                                      </p:to>
                                    </p:set>
                                    <p:animEffect transition="in" filter="wipe(up)">
                                      <p:cBhvr>
                                        <p:cTn id="157" dur="500"/>
                                        <p:tgtEl>
                                          <p:spTgt spid="363545"/>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363576"/>
                                        </p:tgtEl>
                                        <p:attrNameLst>
                                          <p:attrName>style.visibility</p:attrName>
                                        </p:attrNameLst>
                                      </p:cBhvr>
                                      <p:to>
                                        <p:strVal val="visible"/>
                                      </p:to>
                                    </p:set>
                                    <p:animEffect transition="in" filter="wipe(up)">
                                      <p:cBhvr>
                                        <p:cTn id="160" dur="500"/>
                                        <p:tgtEl>
                                          <p:spTgt spid="363576"/>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363577"/>
                                        </p:tgtEl>
                                        <p:attrNameLst>
                                          <p:attrName>style.visibility</p:attrName>
                                        </p:attrNameLst>
                                      </p:cBhvr>
                                      <p:to>
                                        <p:strVal val="visible"/>
                                      </p:to>
                                    </p:set>
                                    <p:animEffect transition="in" filter="wipe(up)">
                                      <p:cBhvr>
                                        <p:cTn id="163" dur="500"/>
                                        <p:tgtEl>
                                          <p:spTgt spid="363577"/>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63569"/>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36352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363578"/>
                                        </p:tgtEl>
                                        <p:attrNameLst>
                                          <p:attrName>style.visibility</p:attrName>
                                        </p:attrNameLst>
                                      </p:cBhvr>
                                      <p:to>
                                        <p:strVal val="visible"/>
                                      </p:to>
                                    </p:set>
                                    <p:anim calcmode="lin" valueType="num">
                                      <p:cBhvr additive="base">
                                        <p:cTn id="174" dur="500" fill="hold"/>
                                        <p:tgtEl>
                                          <p:spTgt spid="363578"/>
                                        </p:tgtEl>
                                        <p:attrNameLst>
                                          <p:attrName>ppt_x</p:attrName>
                                        </p:attrNameLst>
                                      </p:cBhvr>
                                      <p:tavLst>
                                        <p:tav tm="0">
                                          <p:val>
                                            <p:strVal val="1+#ppt_w/2"/>
                                          </p:val>
                                        </p:tav>
                                        <p:tav tm="100000">
                                          <p:val>
                                            <p:strVal val="#ppt_x"/>
                                          </p:val>
                                        </p:tav>
                                      </p:tavLst>
                                    </p:anim>
                                    <p:anim calcmode="lin" valueType="num">
                                      <p:cBhvr additive="base">
                                        <p:cTn id="175" dur="500" fill="hold"/>
                                        <p:tgtEl>
                                          <p:spTgt spid="363578"/>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8" presetClass="entr" presetSubtype="32" fill="hold" grpId="0" nodeType="clickEffect">
                                  <p:stCondLst>
                                    <p:cond delay="0"/>
                                  </p:stCondLst>
                                  <p:childTnLst>
                                    <p:set>
                                      <p:cBhvr>
                                        <p:cTn id="179" dur="1" fill="hold">
                                          <p:stCondLst>
                                            <p:cond delay="0"/>
                                          </p:stCondLst>
                                        </p:cTn>
                                        <p:tgtEl>
                                          <p:spTgt spid="363579"/>
                                        </p:tgtEl>
                                        <p:attrNameLst>
                                          <p:attrName>style.visibility</p:attrName>
                                        </p:attrNameLst>
                                      </p:cBhvr>
                                      <p:to>
                                        <p:strVal val="visible"/>
                                      </p:to>
                                    </p:set>
                                    <p:animEffect transition="in" filter="diamond(out)">
                                      <p:cBhvr>
                                        <p:cTn id="180" dur="500"/>
                                        <p:tgtEl>
                                          <p:spTgt spid="363579"/>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63580"/>
                                        </p:tgtEl>
                                        <p:attrNameLst>
                                          <p:attrName>style.visibility</p:attrName>
                                        </p:attrNameLst>
                                      </p:cBhvr>
                                      <p:to>
                                        <p:strVal val="visible"/>
                                      </p:to>
                                    </p:set>
                                    <p:anim calcmode="lin" valueType="num">
                                      <p:cBhvr additive="base">
                                        <p:cTn id="185" dur="500" fill="hold"/>
                                        <p:tgtEl>
                                          <p:spTgt spid="363580"/>
                                        </p:tgtEl>
                                        <p:attrNameLst>
                                          <p:attrName>ppt_x</p:attrName>
                                        </p:attrNameLst>
                                      </p:cBhvr>
                                      <p:tavLst>
                                        <p:tav tm="0">
                                          <p:val>
                                            <p:strVal val="#ppt_x"/>
                                          </p:val>
                                        </p:tav>
                                        <p:tav tm="100000">
                                          <p:val>
                                            <p:strVal val="#ppt_x"/>
                                          </p:val>
                                        </p:tav>
                                      </p:tavLst>
                                    </p:anim>
                                    <p:anim calcmode="lin" valueType="num">
                                      <p:cBhvr additive="base">
                                        <p:cTn id="186" dur="500" fill="hold"/>
                                        <p:tgtEl>
                                          <p:spTgt spid="363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5" grpId="0"/>
      <p:bldP spid="363530" grpId="0" animBg="1"/>
      <p:bldP spid="363532" grpId="0" animBg="1"/>
      <p:bldP spid="363534" grpId="0" animBg="1"/>
      <p:bldP spid="363536" grpId="0" animBg="1"/>
      <p:bldP spid="363538" grpId="0" animBg="1"/>
      <p:bldP spid="363540" grpId="0" animBg="1"/>
      <p:bldP spid="363542" grpId="0" animBg="1"/>
      <p:bldP spid="363544" grpId="0" animBg="1"/>
      <p:bldP spid="363551" grpId="0"/>
      <p:bldP spid="363552" grpId="0"/>
      <p:bldP spid="363553" grpId="0"/>
      <p:bldP spid="363554" grpId="0"/>
      <p:bldP spid="363555" grpId="0"/>
      <p:bldP spid="363556" grpId="0"/>
      <p:bldP spid="363557" grpId="0"/>
      <p:bldP spid="363558" grpId="0"/>
      <p:bldP spid="363559" grpId="0"/>
      <p:bldP spid="363562" grpId="0"/>
      <p:bldP spid="363563" grpId="0" animBg="1"/>
      <p:bldP spid="363564" grpId="0"/>
      <p:bldP spid="363565" grpId="0" animBg="1"/>
      <p:bldP spid="363566" grpId="0"/>
      <p:bldP spid="363567" grpId="0"/>
      <p:bldP spid="363568" grpId="0" animBg="1"/>
      <p:bldP spid="363569" grpId="0"/>
      <p:bldP spid="363570" grpId="0"/>
      <p:bldP spid="363571" grpId="0"/>
      <p:bldP spid="363572" grpId="0"/>
      <p:bldP spid="363573" grpId="0"/>
      <p:bldP spid="363574" grpId="0"/>
      <p:bldP spid="363575" grpId="0"/>
      <p:bldP spid="363576" grpId="0"/>
      <p:bldP spid="363577" grpId="0"/>
      <p:bldP spid="363578" grpId="0"/>
      <p:bldP spid="363579" grpId="0" animBg="1"/>
      <p:bldP spid="3635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a:t>0/1</a:t>
            </a:r>
            <a:r>
              <a:rPr lang="zh-CN" altLang="en-US"/>
              <a:t>背包的分支限界法过程</a:t>
            </a:r>
          </a:p>
        </p:txBody>
      </p:sp>
      <p:sp>
        <p:nvSpPr>
          <p:cNvPr id="440323" name="Text Box 3"/>
          <p:cNvSpPr txBox="1">
            <a:spLocks noChangeArrowheads="1"/>
          </p:cNvSpPr>
          <p:nvPr/>
        </p:nvSpPr>
        <p:spPr bwMode="auto">
          <a:xfrm>
            <a:off x="304800" y="1409700"/>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2. </a:t>
            </a:r>
            <a:r>
              <a:rPr kumimoji="1" lang="zh-CN" altLang="en-US" sz="3200">
                <a:solidFill>
                  <a:srgbClr val="3366FF"/>
                </a:solidFill>
                <a:latin typeface="Times New Roman" pitchFamily="18" charset="0"/>
                <a:ea typeface="黑体" pitchFamily="2" charset="-122"/>
              </a:rPr>
              <a:t>总结</a:t>
            </a:r>
          </a:p>
        </p:txBody>
      </p:sp>
      <p:sp>
        <p:nvSpPr>
          <p:cNvPr id="440324" name="Text Box 4"/>
          <p:cNvSpPr txBox="1">
            <a:spLocks noChangeArrowheads="1"/>
          </p:cNvSpPr>
          <p:nvPr/>
        </p:nvSpPr>
        <p:spPr bwMode="auto">
          <a:xfrm>
            <a:off x="325438" y="2133600"/>
            <a:ext cx="8639175" cy="20415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a:latin typeface="Times New Roman" pitchFamily="18" charset="0"/>
                <a:ea typeface="楷体_GB2312" pitchFamily="49" charset="-122"/>
              </a:rPr>
              <a:t>从</a:t>
            </a:r>
            <a:r>
              <a:rPr lang="en-US" altLang="zh-CN" sz="3200">
                <a:latin typeface="Times New Roman" pitchFamily="18" charset="0"/>
                <a:ea typeface="楷体_GB2312" pitchFamily="49" charset="-122"/>
              </a:rPr>
              <a:t>0/1</a:t>
            </a:r>
            <a:r>
              <a:rPr lang="zh-CN" altLang="en-US" sz="3200">
                <a:latin typeface="Times New Roman" pitchFamily="18" charset="0"/>
                <a:ea typeface="楷体_GB2312" pitchFamily="49" charset="-122"/>
              </a:rPr>
              <a:t>背包问题的搜索过程可看出：与回溯法相比，分支限界法可根据限界函数不断调整搜索方向，选择最可能得最优解的子树优先进行搜索</a:t>
            </a:r>
            <a:r>
              <a:rPr lang="zh-CN" altLang="en-US" sz="3200">
                <a:latin typeface="Times New Roman" pitchFamily="18" charset="0"/>
                <a:ea typeface="楷体_GB2312" pitchFamily="49" charset="-122"/>
                <a:sym typeface="Wingdings" pitchFamily="2" charset="2"/>
              </a:rPr>
              <a:t>找到问题的解。</a:t>
            </a:r>
            <a:endParaRPr lang="zh-CN" altLang="en-US" sz="3200">
              <a:latin typeface="Times New Roman" pitchFamily="18" charset="0"/>
              <a:ea typeface="楷体_GB2312" pitchFamily="49" charset="-122"/>
            </a:endParaRPr>
          </a:p>
        </p:txBody>
      </p:sp>
    </p:spTree>
    <p:extLst>
      <p:ext uri="{BB962C8B-B14F-4D97-AF65-F5344CB8AC3E}">
        <p14:creationId xmlns:p14="http://schemas.microsoft.com/office/powerpoint/2010/main" val="1004379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 calcmode="lin" valueType="num">
                                      <p:cBhvr additive="base">
                                        <p:cTn id="7" dur="500" fill="hold"/>
                                        <p:tgtEl>
                                          <p:spTgt spid="440323"/>
                                        </p:tgtEl>
                                        <p:attrNameLst>
                                          <p:attrName>ppt_x</p:attrName>
                                        </p:attrNameLst>
                                      </p:cBhvr>
                                      <p:tavLst>
                                        <p:tav tm="0">
                                          <p:val>
                                            <p:strVal val="1+#ppt_w/2"/>
                                          </p:val>
                                        </p:tav>
                                        <p:tav tm="100000">
                                          <p:val>
                                            <p:strVal val="#ppt_x"/>
                                          </p:val>
                                        </p:tav>
                                      </p:tavLst>
                                    </p:anim>
                                    <p:anim calcmode="lin" valueType="num">
                                      <p:cBhvr additive="base">
                                        <p:cTn id="8" dur="500" fill="hold"/>
                                        <p:tgtEl>
                                          <p:spTgt spid="4403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24"/>
                                        </p:tgtEl>
                                        <p:attrNameLst>
                                          <p:attrName>style.visibility</p:attrName>
                                        </p:attrNameLst>
                                      </p:cBhvr>
                                      <p:to>
                                        <p:strVal val="visible"/>
                                      </p:to>
                                    </p:set>
                                    <p:anim calcmode="lin" valueType="num">
                                      <p:cBhvr additive="base">
                                        <p:cTn id="13" dur="500" fill="hold"/>
                                        <p:tgtEl>
                                          <p:spTgt spid="440324"/>
                                        </p:tgtEl>
                                        <p:attrNameLst>
                                          <p:attrName>ppt_x</p:attrName>
                                        </p:attrNameLst>
                                      </p:cBhvr>
                                      <p:tavLst>
                                        <p:tav tm="0">
                                          <p:val>
                                            <p:strVal val="0-#ppt_w/2"/>
                                          </p:val>
                                        </p:tav>
                                        <p:tav tm="100000">
                                          <p:val>
                                            <p:strVal val="#ppt_x"/>
                                          </p:val>
                                        </p:tav>
                                      </p:tavLst>
                                    </p:anim>
                                    <p:anim calcmode="lin" valueType="num">
                                      <p:cBhvr additive="base">
                                        <p:cTn id="14" dur="500" fill="hold"/>
                                        <p:tgtEl>
                                          <p:spTgt spid="440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utoUpdateAnimBg="0"/>
      <p:bldP spid="4403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en-US" dirty="0"/>
              <a:t>分支限界法的设计思路</a:t>
            </a:r>
          </a:p>
        </p:txBody>
      </p:sp>
      <p:sp>
        <p:nvSpPr>
          <p:cNvPr id="441348" name="Text Box 4"/>
          <p:cNvSpPr txBox="1">
            <a:spLocks noChangeArrowheads="1"/>
          </p:cNvSpPr>
          <p:nvPr/>
        </p:nvSpPr>
        <p:spPr bwMode="auto">
          <a:xfrm>
            <a:off x="395288" y="1489075"/>
            <a:ext cx="8494712" cy="22272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楷体_GB2312" pitchFamily="49" charset="-122"/>
              </a:rPr>
              <a:t>设求解</a:t>
            </a:r>
            <a:r>
              <a:rPr lang="zh-CN" altLang="en-US" sz="2800" dirty="0">
                <a:solidFill>
                  <a:srgbClr val="CC0000"/>
                </a:solidFill>
                <a:latin typeface="Times New Roman" pitchFamily="18" charset="0"/>
                <a:ea typeface="楷体_GB2312" pitchFamily="49" charset="-122"/>
              </a:rPr>
              <a:t>最大化</a:t>
            </a:r>
            <a:r>
              <a:rPr lang="zh-CN" altLang="en-US" sz="2800" dirty="0">
                <a:latin typeface="Times New Roman" pitchFamily="18" charset="0"/>
                <a:ea typeface="楷体_GB2312" pitchFamily="49" charset="-122"/>
              </a:rPr>
              <a:t>问题，解向量为</a:t>
            </a:r>
            <a:r>
              <a:rPr lang="en-US" altLang="zh-CN" sz="2800" i="1" dirty="0">
                <a:latin typeface="Times New Roman" pitchFamily="18" charset="0"/>
                <a:ea typeface="楷体_GB2312" pitchFamily="49" charset="-122"/>
              </a:rPr>
              <a:t>X</a:t>
            </a:r>
            <a:r>
              <a:rPr lang="en-US" altLang="zh-CN"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x</a:t>
            </a:r>
            <a:r>
              <a:rPr lang="en-US" altLang="zh-CN" sz="2800" baseline="-25000" dirty="0">
                <a:latin typeface="Times New Roman" pitchFamily="18" charset="0"/>
                <a:ea typeface="楷体_GB2312" pitchFamily="49" charset="-122"/>
              </a:rPr>
              <a:t>1</a:t>
            </a:r>
            <a:r>
              <a:rPr lang="en-US" altLang="zh-CN" sz="2800" dirty="0">
                <a:latin typeface="Times New Roman" pitchFamily="18" charset="0"/>
                <a:ea typeface="楷体_GB2312" pitchFamily="49" charset="-122"/>
              </a:rPr>
              <a:t>,…,</a:t>
            </a:r>
            <a:r>
              <a:rPr lang="en-US" altLang="zh-CN" sz="2800" i="1" dirty="0" err="1">
                <a:latin typeface="Times New Roman" pitchFamily="18" charset="0"/>
                <a:ea typeface="楷体_GB2312" pitchFamily="49" charset="-122"/>
              </a:rPr>
              <a:t>x</a:t>
            </a:r>
            <a:r>
              <a:rPr lang="en-US" altLang="zh-CN" sz="2800" i="1" baseline="-25000" dirty="0" err="1">
                <a:latin typeface="Times New Roman" pitchFamily="18" charset="0"/>
                <a:ea typeface="楷体_GB2312" pitchFamily="49" charset="-122"/>
              </a:rPr>
              <a:t>n</a:t>
            </a:r>
            <a:r>
              <a:rPr lang="en-US" altLang="zh-CN"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x</a:t>
            </a:r>
            <a:r>
              <a:rPr lang="en-US" altLang="zh-CN" sz="2800" i="1" baseline="-25000" dirty="0">
                <a:latin typeface="Times New Roman" pitchFamily="18" charset="0"/>
                <a:ea typeface="楷体_GB2312" pitchFamily="49" charset="-122"/>
              </a:rPr>
              <a:t>i</a:t>
            </a:r>
            <a:r>
              <a:rPr lang="zh-CN" altLang="en-US" sz="2800" dirty="0">
                <a:latin typeface="Times New Roman" pitchFamily="18" charset="0"/>
                <a:ea typeface="楷体_GB2312" pitchFamily="49" charset="-122"/>
              </a:rPr>
              <a:t>的取值范围为</a:t>
            </a:r>
            <a:r>
              <a:rPr lang="en-US" altLang="zh-CN" sz="2800" i="1" dirty="0">
                <a:latin typeface="Times New Roman" pitchFamily="18" charset="0"/>
                <a:ea typeface="楷体_GB2312" pitchFamily="49" charset="-122"/>
              </a:rPr>
              <a:t>S</a:t>
            </a:r>
            <a:r>
              <a:rPr lang="en-US" altLang="zh-CN" sz="2800" i="1" baseline="-25000" dirty="0">
                <a:latin typeface="Times New Roman" pitchFamily="18" charset="0"/>
                <a:ea typeface="楷体_GB2312" pitchFamily="49" charset="-122"/>
              </a:rPr>
              <a:t>i</a:t>
            </a:r>
            <a:r>
              <a:rPr lang="zh-CN" altLang="en-US" sz="2800" dirty="0">
                <a:latin typeface="Times New Roman" pitchFamily="18" charset="0"/>
                <a:ea typeface="楷体_GB2312" pitchFamily="49" charset="-122"/>
              </a:rPr>
              <a:t>，</a:t>
            </a:r>
            <a:r>
              <a:rPr lang="en-US" altLang="zh-CN"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S</a:t>
            </a:r>
            <a:r>
              <a:rPr lang="en-US" altLang="zh-CN" sz="2800" i="1" baseline="-25000" dirty="0">
                <a:latin typeface="Times New Roman" pitchFamily="18" charset="0"/>
                <a:ea typeface="楷体_GB2312" pitchFamily="49" charset="-122"/>
              </a:rPr>
              <a:t>i</a:t>
            </a:r>
            <a:r>
              <a:rPr lang="en-US" altLang="zh-CN" sz="2800" dirty="0">
                <a:latin typeface="Times New Roman" pitchFamily="18" charset="0"/>
                <a:ea typeface="楷体_GB2312" pitchFamily="49" charset="-122"/>
              </a:rPr>
              <a:t>|=</a:t>
            </a:r>
            <a:r>
              <a:rPr lang="en-US" altLang="zh-CN" sz="2800" i="1" dirty="0" err="1">
                <a:latin typeface="Times New Roman" pitchFamily="18" charset="0"/>
                <a:ea typeface="楷体_GB2312" pitchFamily="49" charset="-122"/>
              </a:rPr>
              <a:t>r</a:t>
            </a:r>
            <a:r>
              <a:rPr lang="en-US" altLang="zh-CN" sz="2800" i="1" baseline="-25000" dirty="0" err="1">
                <a:latin typeface="Times New Roman" pitchFamily="18" charset="0"/>
                <a:ea typeface="楷体_GB2312" pitchFamily="49" charset="-122"/>
              </a:rPr>
              <a:t>i</a:t>
            </a:r>
            <a:r>
              <a:rPr lang="zh-CN" altLang="en-US" sz="2800" dirty="0">
                <a:latin typeface="Times New Roman" pitchFamily="18" charset="0"/>
                <a:ea typeface="楷体_GB2312" pitchFamily="49" charset="-122"/>
              </a:rPr>
              <a:t>。在使用分支限界搜索问题的解空间树时，先根据限界函数估算目标函数的界</a:t>
            </a:r>
            <a:r>
              <a:rPr lang="en-US" altLang="zh-CN"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down</a:t>
            </a:r>
            <a:r>
              <a:rPr lang="en-US" altLang="zh-CN" sz="2800" dirty="0">
                <a:latin typeface="Times New Roman" pitchFamily="18" charset="0"/>
                <a:ea typeface="楷体_GB2312" pitchFamily="49" charset="-122"/>
              </a:rPr>
              <a:t>, </a:t>
            </a:r>
            <a:r>
              <a:rPr lang="en-US" altLang="zh-CN" sz="2800" i="1" dirty="0">
                <a:latin typeface="Times New Roman" pitchFamily="18" charset="0"/>
                <a:ea typeface="楷体_GB2312" pitchFamily="49" charset="-122"/>
              </a:rPr>
              <a:t>up</a:t>
            </a:r>
            <a:r>
              <a:rPr lang="en-US" altLang="zh-CN"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rPr>
              <a:t>，然后从根结点出发，扩展根结点的</a:t>
            </a:r>
            <a:r>
              <a:rPr lang="en-US" altLang="zh-CN" sz="2800" i="1" dirty="0">
                <a:latin typeface="Times New Roman" pitchFamily="18" charset="0"/>
                <a:ea typeface="楷体_GB2312" pitchFamily="49" charset="-122"/>
              </a:rPr>
              <a:t>r</a:t>
            </a:r>
            <a:r>
              <a:rPr lang="en-US" altLang="zh-CN" sz="2800" baseline="-250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个孩子结点，从而构成分量</a:t>
            </a:r>
            <a:r>
              <a:rPr lang="en-US" altLang="zh-CN" sz="2800" i="1" dirty="0">
                <a:latin typeface="Times New Roman" pitchFamily="18" charset="0"/>
                <a:ea typeface="楷体_GB2312" pitchFamily="49" charset="-122"/>
              </a:rPr>
              <a:t>x</a:t>
            </a:r>
            <a:r>
              <a:rPr lang="en-US" altLang="zh-CN" sz="2800" baseline="-250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的</a:t>
            </a:r>
            <a:r>
              <a:rPr lang="en-US" altLang="zh-CN" sz="2800" i="1" dirty="0">
                <a:latin typeface="Times New Roman" pitchFamily="18" charset="0"/>
                <a:ea typeface="楷体_GB2312" pitchFamily="49" charset="-122"/>
              </a:rPr>
              <a:t>r</a:t>
            </a:r>
            <a:r>
              <a:rPr lang="en-US" altLang="zh-CN" sz="2800" baseline="-250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种可能的取值方式。</a:t>
            </a:r>
          </a:p>
        </p:txBody>
      </p:sp>
      <p:sp>
        <p:nvSpPr>
          <p:cNvPr id="441349" name="Text Box 5"/>
          <p:cNvSpPr txBox="1">
            <a:spLocks noChangeArrowheads="1"/>
          </p:cNvSpPr>
          <p:nvPr/>
        </p:nvSpPr>
        <p:spPr bwMode="auto">
          <a:xfrm>
            <a:off x="2411413" y="4100513"/>
            <a:ext cx="6624637" cy="236988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楷体_GB2312" pitchFamily="49" charset="-122"/>
              </a:rPr>
              <a:t>对这</a:t>
            </a:r>
            <a:r>
              <a:rPr lang="en-US" altLang="zh-CN" sz="2800" i="1" dirty="0">
                <a:latin typeface="Times New Roman" pitchFamily="18" charset="0"/>
                <a:ea typeface="楷体_GB2312" pitchFamily="49" charset="-122"/>
              </a:rPr>
              <a:t>r</a:t>
            </a:r>
            <a:r>
              <a:rPr lang="en-US" altLang="zh-CN" sz="2800" baseline="-250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个孩子结点分别估算可能的目标函数</a:t>
            </a:r>
            <a:r>
              <a:rPr lang="en-US" altLang="zh-CN" sz="2800" i="1" dirty="0">
                <a:latin typeface="Times New Roman" pitchFamily="18" charset="0"/>
                <a:ea typeface="楷体_GB2312" pitchFamily="49" charset="-122"/>
              </a:rPr>
              <a:t>bound</a:t>
            </a:r>
            <a:r>
              <a:rPr lang="en-US" altLang="zh-CN"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x</a:t>
            </a:r>
            <a:r>
              <a:rPr lang="en-US" altLang="zh-CN" sz="2800" baseline="-25000" dirty="0">
                <a:latin typeface="Times New Roman" pitchFamily="18" charset="0"/>
                <a:ea typeface="楷体_GB2312" pitchFamily="49" charset="-122"/>
              </a:rPr>
              <a:t>1</a:t>
            </a:r>
            <a:r>
              <a:rPr lang="en-US" altLang="zh-CN"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rPr>
              <a:t>，其含义：</a:t>
            </a:r>
            <a:r>
              <a:rPr lang="zh-CN" altLang="en-US" sz="2800" dirty="0">
                <a:solidFill>
                  <a:srgbClr val="7030A0"/>
                </a:solidFill>
                <a:latin typeface="Times New Roman" pitchFamily="18" charset="0"/>
                <a:ea typeface="楷体_GB2312" pitchFamily="49" charset="-122"/>
              </a:rPr>
              <a:t>以该结点为根的子树所有可能的取值不大于</a:t>
            </a:r>
            <a:r>
              <a:rPr lang="en-US" altLang="zh-CN" sz="2800" i="1" dirty="0">
                <a:solidFill>
                  <a:srgbClr val="7030A0"/>
                </a:solidFill>
                <a:latin typeface="Times New Roman" pitchFamily="18" charset="0"/>
                <a:ea typeface="楷体_GB2312" pitchFamily="49" charset="-122"/>
              </a:rPr>
              <a:t>bound</a:t>
            </a:r>
            <a:r>
              <a:rPr lang="en-US" altLang="zh-CN" sz="2800" dirty="0">
                <a:solidFill>
                  <a:srgbClr val="7030A0"/>
                </a:solidFill>
                <a:latin typeface="Times New Roman" pitchFamily="18" charset="0"/>
                <a:ea typeface="楷体_GB2312" pitchFamily="49" charset="-122"/>
              </a:rPr>
              <a:t>(</a:t>
            </a:r>
            <a:r>
              <a:rPr lang="en-US" altLang="zh-CN" sz="2800" i="1" dirty="0">
                <a:solidFill>
                  <a:srgbClr val="7030A0"/>
                </a:solidFill>
                <a:latin typeface="Times New Roman" pitchFamily="18" charset="0"/>
                <a:ea typeface="楷体_GB2312" pitchFamily="49" charset="-122"/>
              </a:rPr>
              <a:t>x</a:t>
            </a:r>
            <a:r>
              <a:rPr lang="en-US" altLang="zh-CN" sz="2800" baseline="-25000" dirty="0">
                <a:solidFill>
                  <a:srgbClr val="7030A0"/>
                </a:solidFill>
                <a:latin typeface="Times New Roman" pitchFamily="18" charset="0"/>
                <a:ea typeface="楷体_GB2312" pitchFamily="49" charset="-122"/>
              </a:rPr>
              <a:t>1</a:t>
            </a:r>
            <a:r>
              <a:rPr lang="en-US" altLang="zh-CN" sz="2800" dirty="0">
                <a:solidFill>
                  <a:srgbClr val="7030A0"/>
                </a:solidFill>
                <a:latin typeface="Times New Roman" pitchFamily="18" charset="0"/>
                <a:ea typeface="楷体_GB2312" pitchFamily="49" charset="-122"/>
              </a:rPr>
              <a:t>)</a:t>
            </a:r>
            <a:r>
              <a:rPr lang="zh-CN" altLang="en-US" sz="2800" dirty="0">
                <a:latin typeface="Times New Roman" pitchFamily="18" charset="0"/>
                <a:ea typeface="楷体_GB2312" pitchFamily="49" charset="-122"/>
              </a:rPr>
              <a:t>，即：</a:t>
            </a:r>
          </a:p>
          <a:p>
            <a:pPr>
              <a:spcBef>
                <a:spcPct val="50000"/>
              </a:spcBef>
            </a:pPr>
            <a:r>
              <a:rPr lang="en-US" altLang="zh-CN" sz="2400" i="1" dirty="0">
                <a:latin typeface="Times New Roman" pitchFamily="18" charset="0"/>
                <a:ea typeface="楷体_GB2312" pitchFamily="49" charset="-122"/>
              </a:rPr>
              <a:t>bound</a:t>
            </a:r>
            <a:r>
              <a:rPr lang="en-US" altLang="zh-CN" sz="2400" dirty="0">
                <a:latin typeface="Times New Roman" pitchFamily="18" charset="0"/>
                <a:ea typeface="楷体_GB2312" pitchFamily="49" charset="-122"/>
              </a:rPr>
              <a:t>(</a:t>
            </a:r>
            <a:r>
              <a:rPr lang="en-US" altLang="zh-CN" sz="2400" i="1" dirty="0">
                <a:latin typeface="Times New Roman" pitchFamily="18" charset="0"/>
                <a:ea typeface="楷体_GB2312" pitchFamily="49" charset="-122"/>
              </a:rPr>
              <a:t>x</a:t>
            </a:r>
            <a:r>
              <a:rPr lang="en-US" altLang="zh-CN" sz="2400" baseline="-25000" dirty="0">
                <a:latin typeface="Times New Roman" pitchFamily="18" charset="0"/>
                <a:ea typeface="楷体_GB2312" pitchFamily="49" charset="-122"/>
              </a:rPr>
              <a:t>1</a:t>
            </a:r>
            <a:r>
              <a:rPr lang="en-US" altLang="zh-CN" sz="2400" dirty="0">
                <a:latin typeface="Times New Roman" pitchFamily="18" charset="0"/>
                <a:ea typeface="楷体_GB2312" pitchFamily="49" charset="-122"/>
              </a:rPr>
              <a:t>)</a:t>
            </a:r>
            <a:r>
              <a:rPr lang="en-US" altLang="zh-CN" sz="2400" dirty="0"/>
              <a:t>≥</a:t>
            </a:r>
            <a:r>
              <a:rPr lang="en-US" altLang="zh-CN" sz="2400" i="1" dirty="0">
                <a:latin typeface="Times New Roman" pitchFamily="18" charset="0"/>
                <a:ea typeface="楷体_GB2312" pitchFamily="49" charset="-122"/>
              </a:rPr>
              <a:t>bound</a:t>
            </a:r>
            <a:r>
              <a:rPr lang="en-US" altLang="zh-CN" sz="2400" dirty="0">
                <a:latin typeface="Times New Roman" pitchFamily="18" charset="0"/>
                <a:ea typeface="楷体_GB2312" pitchFamily="49" charset="-122"/>
              </a:rPr>
              <a:t>(</a:t>
            </a:r>
            <a:r>
              <a:rPr lang="en-US" altLang="zh-CN" sz="2400" i="1" dirty="0">
                <a:latin typeface="Times New Roman" pitchFamily="18" charset="0"/>
                <a:ea typeface="楷体_GB2312" pitchFamily="49" charset="-122"/>
              </a:rPr>
              <a:t>x</a:t>
            </a:r>
            <a:r>
              <a:rPr lang="en-US" altLang="zh-CN" sz="2400" baseline="-25000" dirty="0">
                <a:latin typeface="Times New Roman" pitchFamily="18" charset="0"/>
                <a:ea typeface="楷体_GB2312" pitchFamily="49" charset="-122"/>
              </a:rPr>
              <a:t>1</a:t>
            </a:r>
            <a:r>
              <a:rPr lang="en-US" altLang="zh-CN" sz="2400" dirty="0">
                <a:latin typeface="Times New Roman" pitchFamily="18" charset="0"/>
                <a:ea typeface="楷体_GB2312" pitchFamily="49" charset="-122"/>
              </a:rPr>
              <a:t>,</a:t>
            </a:r>
            <a:r>
              <a:rPr lang="en-US" altLang="zh-CN" sz="2400" i="1" dirty="0">
                <a:latin typeface="Times New Roman" pitchFamily="18" charset="0"/>
                <a:ea typeface="楷体_GB2312" pitchFamily="49" charset="-122"/>
              </a:rPr>
              <a:t>x</a:t>
            </a:r>
            <a:r>
              <a:rPr lang="en-US" altLang="zh-CN" sz="2400" baseline="-25000" dirty="0">
                <a:latin typeface="Times New Roman" pitchFamily="18" charset="0"/>
                <a:ea typeface="楷体_GB2312" pitchFamily="49" charset="-122"/>
              </a:rPr>
              <a:t>2</a:t>
            </a:r>
            <a:r>
              <a:rPr lang="en-US" altLang="zh-CN" sz="2400" dirty="0">
                <a:latin typeface="Times New Roman" pitchFamily="18" charset="0"/>
                <a:ea typeface="楷体_GB2312" pitchFamily="49" charset="-122"/>
              </a:rPr>
              <a:t>)</a:t>
            </a:r>
            <a:r>
              <a:rPr lang="en-US" altLang="zh-CN" sz="2400" dirty="0"/>
              <a:t>≥</a:t>
            </a:r>
            <a:r>
              <a:rPr lang="en-US" altLang="zh-CN" sz="2400" dirty="0">
                <a:latin typeface="Times New Roman" pitchFamily="18" charset="0"/>
                <a:ea typeface="楷体_GB2312" pitchFamily="49" charset="-122"/>
              </a:rPr>
              <a:t>…</a:t>
            </a:r>
            <a:r>
              <a:rPr lang="en-US" altLang="zh-CN" sz="2400" dirty="0"/>
              <a:t>≥ </a:t>
            </a:r>
            <a:r>
              <a:rPr lang="en-US" altLang="zh-CN" sz="2400" i="1" dirty="0" smtClean="0">
                <a:latin typeface="Times New Roman" pitchFamily="18" charset="0"/>
                <a:ea typeface="楷体_GB2312" pitchFamily="49" charset="-122"/>
              </a:rPr>
              <a:t>bound</a:t>
            </a:r>
            <a:r>
              <a:rPr lang="en-US" altLang="zh-CN" sz="2400" dirty="0" smtClean="0">
                <a:latin typeface="Times New Roman" pitchFamily="18" charset="0"/>
                <a:ea typeface="楷体_GB2312" pitchFamily="49" charset="-122"/>
              </a:rPr>
              <a:t>(</a:t>
            </a:r>
            <a:r>
              <a:rPr lang="en-US" altLang="zh-CN" sz="2400" i="1" dirty="0" smtClean="0">
                <a:latin typeface="Times New Roman" pitchFamily="18" charset="0"/>
                <a:ea typeface="楷体_GB2312" pitchFamily="49" charset="-122"/>
              </a:rPr>
              <a:t>x</a:t>
            </a:r>
            <a:r>
              <a:rPr lang="en-US" altLang="zh-CN" sz="2400" baseline="-25000" dirty="0" smtClean="0">
                <a:latin typeface="Times New Roman" pitchFamily="18" charset="0"/>
                <a:ea typeface="楷体_GB2312" pitchFamily="49" charset="-122"/>
              </a:rPr>
              <a:t>1</a:t>
            </a:r>
            <a:r>
              <a:rPr lang="en-US" altLang="zh-CN" sz="2400" dirty="0" smtClean="0">
                <a:latin typeface="Times New Roman" pitchFamily="18" charset="0"/>
                <a:ea typeface="楷体_GB2312" pitchFamily="49" charset="-122"/>
              </a:rPr>
              <a:t>,…,</a:t>
            </a:r>
            <a:r>
              <a:rPr lang="en-US" altLang="zh-CN" sz="2400" i="1" dirty="0" smtClean="0">
                <a:latin typeface="Times New Roman" pitchFamily="18" charset="0"/>
                <a:ea typeface="楷体_GB2312" pitchFamily="49" charset="-122"/>
              </a:rPr>
              <a:t>x</a:t>
            </a:r>
            <a:r>
              <a:rPr lang="en-US" altLang="zh-CN" sz="2400" i="1" baseline="-25000" dirty="0" smtClean="0">
                <a:latin typeface="Times New Roman" pitchFamily="18" charset="0"/>
                <a:ea typeface="楷体_GB2312" pitchFamily="49" charset="-122"/>
              </a:rPr>
              <a:t>n</a:t>
            </a:r>
            <a:r>
              <a:rPr lang="en-US" altLang="zh-CN" sz="2400" dirty="0">
                <a:latin typeface="Times New Roman" pitchFamily="18" charset="0"/>
                <a:ea typeface="楷体_GB2312" pitchFamily="49" charset="-122"/>
              </a:rPr>
              <a:t>)</a:t>
            </a:r>
            <a:endParaRPr lang="en-US" altLang="zh-CN" sz="2400" dirty="0"/>
          </a:p>
        </p:txBody>
      </p:sp>
      <p:graphicFrame>
        <p:nvGraphicFramePr>
          <p:cNvPr id="441352" name="Object 8"/>
          <p:cNvGraphicFramePr>
            <a:graphicFrameLocks noChangeAspect="1"/>
          </p:cNvGraphicFramePr>
          <p:nvPr/>
        </p:nvGraphicFramePr>
        <p:xfrm>
          <a:off x="107950" y="4292600"/>
          <a:ext cx="2233613" cy="1846263"/>
        </p:xfrm>
        <a:graphic>
          <a:graphicData uri="http://schemas.openxmlformats.org/presentationml/2006/ole">
            <mc:AlternateContent xmlns:mc="http://schemas.openxmlformats.org/markup-compatibility/2006">
              <mc:Choice xmlns:v="urn:schemas-microsoft-com:vml" Requires="v">
                <p:oleObj spid="_x0000_s190531" name="Visio" r:id="rId4" imgW="919764" imgH="760131" progId="Visio.Drawing.11">
                  <p:embed/>
                </p:oleObj>
              </mc:Choice>
              <mc:Fallback>
                <p:oleObj name="Visio" r:id="rId4" imgW="919764" imgH="76013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292600"/>
                        <a:ext cx="2233613"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55347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 calcmode="lin" valueType="num">
                                      <p:cBhvr additive="base">
                                        <p:cTn id="7" dur="500" fill="hold"/>
                                        <p:tgtEl>
                                          <p:spTgt spid="441348"/>
                                        </p:tgtEl>
                                        <p:attrNameLst>
                                          <p:attrName>ppt_x</p:attrName>
                                        </p:attrNameLst>
                                      </p:cBhvr>
                                      <p:tavLst>
                                        <p:tav tm="0">
                                          <p:val>
                                            <p:strVal val="0-#ppt_w/2"/>
                                          </p:val>
                                        </p:tav>
                                        <p:tav tm="100000">
                                          <p:val>
                                            <p:strVal val="#ppt_x"/>
                                          </p:val>
                                        </p:tav>
                                      </p:tavLst>
                                    </p:anim>
                                    <p:anim calcmode="lin" valueType="num">
                                      <p:cBhvr additive="base">
                                        <p:cTn id="8"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1349"/>
                                        </p:tgtEl>
                                        <p:attrNameLst>
                                          <p:attrName>style.visibility</p:attrName>
                                        </p:attrNameLst>
                                      </p:cBhvr>
                                      <p:to>
                                        <p:strVal val="visible"/>
                                      </p:to>
                                    </p:set>
                                    <p:anim calcmode="lin" valueType="num">
                                      <p:cBhvr additive="base">
                                        <p:cTn id="13" dur="500" fill="hold"/>
                                        <p:tgtEl>
                                          <p:spTgt spid="441349"/>
                                        </p:tgtEl>
                                        <p:attrNameLst>
                                          <p:attrName>ppt_x</p:attrName>
                                        </p:attrNameLst>
                                      </p:cBhvr>
                                      <p:tavLst>
                                        <p:tav tm="0">
                                          <p:val>
                                            <p:strVal val="0-#ppt_w/2"/>
                                          </p:val>
                                        </p:tav>
                                        <p:tav tm="100000">
                                          <p:val>
                                            <p:strVal val="#ppt_x"/>
                                          </p:val>
                                        </p:tav>
                                      </p:tavLst>
                                    </p:anim>
                                    <p:anim calcmode="lin" valueType="num">
                                      <p:cBhvr additive="base">
                                        <p:cTn id="14" dur="500" fill="hold"/>
                                        <p:tgtEl>
                                          <p:spTgt spid="4413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zh-CN" altLang="en-US" dirty="0"/>
              <a:t>分支限界法的设计思路</a:t>
            </a:r>
          </a:p>
        </p:txBody>
      </p:sp>
      <p:sp>
        <p:nvSpPr>
          <p:cNvPr id="443398" name="Rectangle 6"/>
          <p:cNvSpPr>
            <a:spLocks noGrp="1" noChangeArrowheads="1"/>
          </p:cNvSpPr>
          <p:nvPr>
            <p:ph type="body" sz="half" idx="1"/>
          </p:nvPr>
        </p:nvSpPr>
        <p:spPr>
          <a:xfrm>
            <a:off x="34925" y="1412875"/>
            <a:ext cx="4537075" cy="5184775"/>
          </a:xfrm>
          <a:noFill/>
          <a:ln/>
        </p:spPr>
        <p:txBody>
          <a:bodyPr/>
          <a:lstStyle/>
          <a:p>
            <a:pPr>
              <a:spcBef>
                <a:spcPct val="0"/>
              </a:spcBef>
            </a:pPr>
            <a:r>
              <a:rPr lang="zh-CN" altLang="en-US" sz="2800" dirty="0">
                <a:latin typeface="Times New Roman" pitchFamily="18" charset="0"/>
                <a:ea typeface="楷体_GB2312" pitchFamily="49" charset="-122"/>
              </a:rPr>
              <a:t>若某孩子结点的目标函数</a:t>
            </a:r>
            <a:r>
              <a:rPr lang="zh-CN" altLang="en-US" sz="2800" dirty="0" smtClean="0">
                <a:latin typeface="Times New Roman" pitchFamily="18" charset="0"/>
                <a:ea typeface="楷体_GB2312" pitchFamily="49" charset="-122"/>
              </a:rPr>
              <a:t>值小于目</a:t>
            </a:r>
            <a:r>
              <a:rPr lang="zh-CN" altLang="en-US" sz="2800" dirty="0">
                <a:latin typeface="Times New Roman" pitchFamily="18" charset="0"/>
                <a:ea typeface="楷体_GB2312" pitchFamily="49" charset="-122"/>
              </a:rPr>
              <a:t>标函数的下界，则将该孩子结点丢弃；否则，将该孩子结点保存在待处理结点表</a:t>
            </a:r>
            <a:r>
              <a:rPr lang="en-US" altLang="zh-CN" sz="2800" dirty="0">
                <a:latin typeface="Times New Roman" pitchFamily="18" charset="0"/>
                <a:ea typeface="楷体_GB2312" pitchFamily="49" charset="-122"/>
              </a:rPr>
              <a:t>PT</a:t>
            </a:r>
            <a:r>
              <a:rPr lang="zh-CN" altLang="en-US" sz="2800" dirty="0">
                <a:latin typeface="Times New Roman" pitchFamily="18" charset="0"/>
                <a:ea typeface="楷体_GB2312" pitchFamily="49" charset="-122"/>
              </a:rPr>
              <a:t>中。</a:t>
            </a:r>
          </a:p>
          <a:p>
            <a:pPr>
              <a:spcBef>
                <a:spcPct val="0"/>
              </a:spcBef>
            </a:pPr>
            <a:r>
              <a:rPr lang="zh-CN" altLang="en-US" sz="2800" dirty="0">
                <a:latin typeface="Times New Roman" pitchFamily="18" charset="0"/>
              </a:rPr>
              <a:t>再取</a:t>
            </a:r>
            <a:r>
              <a:rPr lang="en-US" altLang="zh-CN" sz="2800" dirty="0">
                <a:latin typeface="Times New Roman" pitchFamily="18" charset="0"/>
              </a:rPr>
              <a:t>PT</a:t>
            </a:r>
            <a:r>
              <a:rPr lang="zh-CN" altLang="en-US" sz="2800" dirty="0">
                <a:latin typeface="Times New Roman" pitchFamily="18" charset="0"/>
              </a:rPr>
              <a:t>表中目标函数极大值结点作为扩展的根结点，重复上述。</a:t>
            </a:r>
          </a:p>
          <a:p>
            <a:pPr>
              <a:spcBef>
                <a:spcPct val="0"/>
              </a:spcBef>
            </a:pPr>
            <a:r>
              <a:rPr lang="zh-CN" altLang="en-US" sz="2800" dirty="0">
                <a:latin typeface="Times New Roman" pitchFamily="18" charset="0"/>
              </a:rPr>
              <a:t>直到一个叶子结点时的可行解</a:t>
            </a:r>
            <a:r>
              <a:rPr lang="en-US" altLang="zh-CN" sz="2800" i="1" dirty="0">
                <a:latin typeface="Times New Roman" pitchFamily="18" charset="0"/>
                <a:ea typeface="楷体_GB2312" pitchFamily="49" charset="-122"/>
              </a:rPr>
              <a:t>X</a:t>
            </a:r>
            <a:r>
              <a:rPr lang="en-US" altLang="zh-CN"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x</a:t>
            </a:r>
            <a:r>
              <a:rPr lang="en-US" altLang="zh-CN" sz="2800" baseline="-25000" dirty="0">
                <a:latin typeface="Times New Roman" pitchFamily="18" charset="0"/>
                <a:ea typeface="楷体_GB2312" pitchFamily="49" charset="-122"/>
              </a:rPr>
              <a:t>1</a:t>
            </a:r>
            <a:r>
              <a:rPr lang="en-US" altLang="zh-CN" sz="2800" dirty="0">
                <a:latin typeface="Times New Roman" pitchFamily="18" charset="0"/>
                <a:ea typeface="楷体_GB2312" pitchFamily="49" charset="-122"/>
              </a:rPr>
              <a:t>,…,</a:t>
            </a:r>
            <a:r>
              <a:rPr lang="en-US" altLang="zh-CN" sz="2800" i="1" dirty="0" err="1">
                <a:latin typeface="Times New Roman" pitchFamily="18" charset="0"/>
                <a:ea typeface="楷体_GB2312" pitchFamily="49" charset="-122"/>
              </a:rPr>
              <a:t>x</a:t>
            </a:r>
            <a:r>
              <a:rPr lang="en-US" altLang="zh-CN" sz="2800" i="1" baseline="-25000" dirty="0" err="1">
                <a:latin typeface="Times New Roman" pitchFamily="18" charset="0"/>
                <a:ea typeface="楷体_GB2312" pitchFamily="49" charset="-122"/>
              </a:rPr>
              <a:t>n</a:t>
            </a:r>
            <a:r>
              <a:rPr lang="en-US" altLang="zh-CN"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rPr>
              <a:t>，及目标函数值</a:t>
            </a:r>
            <a:r>
              <a:rPr lang="en-US" altLang="zh-CN" sz="2800" i="1" dirty="0">
                <a:latin typeface="Times New Roman" pitchFamily="18" charset="0"/>
                <a:ea typeface="楷体_GB2312" pitchFamily="49" charset="-122"/>
              </a:rPr>
              <a:t>bound</a:t>
            </a:r>
            <a:r>
              <a:rPr lang="en-US" altLang="zh-CN" sz="2800" dirty="0">
                <a:latin typeface="Times New Roman" pitchFamily="18" charset="0"/>
                <a:ea typeface="楷体_GB2312" pitchFamily="49" charset="-122"/>
              </a:rPr>
              <a:t>(</a:t>
            </a:r>
            <a:r>
              <a:rPr lang="en-US" altLang="zh-CN" sz="2800" i="1" dirty="0">
                <a:latin typeface="Times New Roman" pitchFamily="18" charset="0"/>
                <a:ea typeface="楷体_GB2312" pitchFamily="49" charset="-122"/>
              </a:rPr>
              <a:t>x</a:t>
            </a:r>
            <a:r>
              <a:rPr lang="en-US" altLang="zh-CN" sz="2800" baseline="-25000" dirty="0">
                <a:latin typeface="Times New Roman" pitchFamily="18" charset="0"/>
                <a:ea typeface="楷体_GB2312" pitchFamily="49" charset="-122"/>
              </a:rPr>
              <a:t>1</a:t>
            </a:r>
            <a:r>
              <a:rPr lang="en-US" altLang="zh-CN" sz="2800" dirty="0">
                <a:latin typeface="Times New Roman" pitchFamily="18" charset="0"/>
                <a:ea typeface="楷体_GB2312" pitchFamily="49" charset="-122"/>
              </a:rPr>
              <a:t>,…,</a:t>
            </a:r>
            <a:r>
              <a:rPr lang="en-US" altLang="zh-CN" sz="2800" i="1" dirty="0" err="1">
                <a:latin typeface="Times New Roman" pitchFamily="18" charset="0"/>
                <a:ea typeface="楷体_GB2312" pitchFamily="49" charset="-122"/>
              </a:rPr>
              <a:t>x</a:t>
            </a:r>
            <a:r>
              <a:rPr lang="en-US" altLang="zh-CN" sz="2800" i="1" baseline="-25000" dirty="0" err="1">
                <a:latin typeface="Times New Roman" pitchFamily="18" charset="0"/>
                <a:ea typeface="楷体_GB2312" pitchFamily="49" charset="-122"/>
              </a:rPr>
              <a:t>n</a:t>
            </a:r>
            <a:r>
              <a:rPr lang="en-US" altLang="zh-CN" sz="2800" dirty="0">
                <a:latin typeface="Times New Roman" pitchFamily="18" charset="0"/>
                <a:ea typeface="楷体_GB2312" pitchFamily="49" charset="-122"/>
              </a:rPr>
              <a:t>)</a:t>
            </a:r>
            <a:r>
              <a:rPr lang="zh-CN" altLang="en-US" sz="2800" dirty="0">
                <a:latin typeface="Times New Roman" pitchFamily="18" charset="0"/>
                <a:ea typeface="楷体_GB2312" pitchFamily="49" charset="-122"/>
              </a:rPr>
              <a:t>。</a:t>
            </a:r>
          </a:p>
        </p:txBody>
      </p:sp>
      <p:graphicFrame>
        <p:nvGraphicFramePr>
          <p:cNvPr id="443401" name="Object 9"/>
          <p:cNvGraphicFramePr>
            <a:graphicFrameLocks noChangeAspect="1"/>
          </p:cNvGraphicFramePr>
          <p:nvPr/>
        </p:nvGraphicFramePr>
        <p:xfrm>
          <a:off x="4500563" y="2276475"/>
          <a:ext cx="4643437" cy="3238500"/>
        </p:xfrm>
        <a:graphic>
          <a:graphicData uri="http://schemas.openxmlformats.org/presentationml/2006/ole">
            <mc:AlternateContent xmlns:mc="http://schemas.openxmlformats.org/markup-compatibility/2006">
              <mc:Choice xmlns:v="urn:schemas-microsoft-com:vml" Requires="v">
                <p:oleObj spid="_x0000_s191554" name="Visio" r:id="rId3" imgW="5654162" imgH="3944356" progId="Visio.Drawing.11">
                  <p:embed/>
                </p:oleObj>
              </mc:Choice>
              <mc:Fallback>
                <p:oleObj name="Visio" r:id="rId3" imgW="5654162" imgH="39443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2276475"/>
                        <a:ext cx="4643437"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直接箭头连接符 2"/>
          <p:cNvCxnSpPr/>
          <p:nvPr/>
        </p:nvCxnSpPr>
        <p:spPr bwMode="auto">
          <a:xfrm>
            <a:off x="6732239" y="1556792"/>
            <a:ext cx="1" cy="792088"/>
          </a:xfrm>
          <a:prstGeom prst="straightConnector1">
            <a:avLst/>
          </a:prstGeom>
          <a:gradFill rotWithShape="1">
            <a:gsLst>
              <a:gs pos="0">
                <a:srgbClr val="FFFF99"/>
              </a:gs>
              <a:gs pos="100000">
                <a:srgbClr val="FFFF99">
                  <a:gamma/>
                  <a:shade val="46275"/>
                  <a:invGamma/>
                </a:srgbClr>
              </a:gs>
            </a:gsLst>
            <a:lin ang="5400000" scaled="1"/>
          </a:gradFill>
          <a:ln w="1905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200448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27103" y="836712"/>
            <a:ext cx="8229600" cy="5689600"/>
          </a:xfrm>
        </p:spPr>
        <p:txBody>
          <a:bodyPr/>
          <a:lstStyle/>
          <a:p>
            <a:pPr eaLnBrk="1" hangingPunct="1"/>
            <a:r>
              <a:rPr lang="zh-CN" altLang="en-US" dirty="0" smtClean="0"/>
              <a:t>分支限界法的一般过程：</a:t>
            </a:r>
          </a:p>
        </p:txBody>
      </p:sp>
      <p:sp>
        <p:nvSpPr>
          <p:cNvPr id="18435" name="Text Box 4"/>
          <p:cNvSpPr txBox="1">
            <a:spLocks noChangeArrowheads="1"/>
          </p:cNvSpPr>
          <p:nvPr/>
        </p:nvSpPr>
        <p:spPr bwMode="auto">
          <a:xfrm>
            <a:off x="329472" y="1496124"/>
            <a:ext cx="8424862"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
                <a:miter lim="800000"/>
                <a:headEnd/>
                <a:tailEnd/>
              </a14:hiddenLine>
            </a:ext>
          </a:extLst>
        </p:spPr>
        <p:txBody>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spcAft>
                <a:spcPts val="775"/>
              </a:spcAft>
            </a:pPr>
            <a:r>
              <a:rPr lang="en-US" altLang="zh-CN" sz="2200" dirty="0">
                <a:latin typeface="Times New Roman" panose="02020603050405020304" pitchFamily="18" charset="0"/>
                <a:ea typeface="宋体" panose="02010600030101010101" pitchFamily="2" charset="-122"/>
              </a:rPr>
              <a:t>1</a:t>
            </a:r>
            <a:r>
              <a:rPr lang="zh-CN" altLang="en-US" sz="2200" dirty="0">
                <a:latin typeface="Times New Roman" panose="02020603050405020304" pitchFamily="18" charset="0"/>
                <a:ea typeface="宋体" panose="02010600030101010101" pitchFamily="2" charset="-122"/>
              </a:rPr>
              <a:t>．根据限界函数确定目标函数的界</a:t>
            </a:r>
            <a:r>
              <a:rPr lang="en-US" altLang="zh-CN" sz="2200" dirty="0">
                <a:latin typeface="Times New Roman" panose="02020603050405020304" pitchFamily="18" charset="0"/>
                <a:ea typeface="宋体" panose="02010600030101010101" pitchFamily="2" charset="-122"/>
              </a:rPr>
              <a:t>[down, up]</a:t>
            </a:r>
            <a:r>
              <a:rPr lang="zh-CN" altLang="en-US" sz="2200" dirty="0">
                <a:latin typeface="Times New Roman" panose="02020603050405020304" pitchFamily="18" charset="0"/>
                <a:ea typeface="宋体" panose="02010600030101010101" pitchFamily="2" charset="-122"/>
              </a:rPr>
              <a:t>；</a:t>
            </a:r>
          </a:p>
          <a:p>
            <a:pPr algn="just"/>
            <a:r>
              <a:rPr lang="en-US" altLang="zh-CN" sz="2200" dirty="0">
                <a:latin typeface="Times New Roman" panose="02020603050405020304" pitchFamily="18" charset="0"/>
                <a:ea typeface="宋体" panose="02010600030101010101" pitchFamily="2" charset="-122"/>
              </a:rPr>
              <a:t>2</a:t>
            </a:r>
            <a:r>
              <a:rPr lang="zh-CN" altLang="en-US" sz="2200" dirty="0">
                <a:latin typeface="Times New Roman" panose="02020603050405020304" pitchFamily="18" charset="0"/>
                <a:ea typeface="宋体" panose="02010600030101010101" pitchFamily="2" charset="-122"/>
              </a:rPr>
              <a:t>．将待处理结点表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初始化为空；</a:t>
            </a:r>
          </a:p>
          <a:p>
            <a:pPr algn="just"/>
            <a:r>
              <a:rPr lang="en-US" altLang="zh-CN" sz="2200" dirty="0">
                <a:latin typeface="Times New Roman" panose="02020603050405020304" pitchFamily="18" charset="0"/>
                <a:ea typeface="宋体" panose="02010600030101010101" pitchFamily="2" charset="-122"/>
              </a:rPr>
              <a:t>3</a:t>
            </a:r>
            <a:r>
              <a:rPr lang="zh-CN" altLang="en-US" sz="2200" dirty="0">
                <a:latin typeface="Times New Roman" panose="02020603050405020304" pitchFamily="18" charset="0"/>
                <a:ea typeface="宋体" panose="02010600030101010101" pitchFamily="2" charset="-122"/>
              </a:rPr>
              <a:t>．对根结点的每个孩子结点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执行下列操作</a:t>
            </a:r>
          </a:p>
          <a:p>
            <a:pPr algn="just"/>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3.1 </a:t>
            </a:r>
            <a:r>
              <a:rPr lang="zh-CN" altLang="en-US" sz="2200" dirty="0">
                <a:latin typeface="Times New Roman" panose="02020603050405020304" pitchFamily="18" charset="0"/>
                <a:ea typeface="宋体" panose="02010600030101010101" pitchFamily="2" charset="-122"/>
              </a:rPr>
              <a:t>估算结点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的目标函数值</a:t>
            </a:r>
            <a:r>
              <a:rPr lang="en-US" altLang="zh-CN" sz="2200" dirty="0">
                <a:latin typeface="Times New Roman" panose="02020603050405020304" pitchFamily="18" charset="0"/>
                <a:ea typeface="宋体" panose="02010600030101010101" pitchFamily="2" charset="-122"/>
              </a:rPr>
              <a:t>value;</a:t>
            </a:r>
          </a:p>
          <a:p>
            <a:pPr algn="just"/>
            <a:r>
              <a:rPr lang="en-US" altLang="zh-CN" sz="2200" dirty="0">
                <a:latin typeface="Times New Roman" panose="02020603050405020304" pitchFamily="18" charset="0"/>
                <a:ea typeface="宋体" panose="02010600030101010101" pitchFamily="2" charset="-122"/>
              </a:rPr>
              <a:t>      3.2 </a:t>
            </a:r>
            <a:r>
              <a:rPr lang="zh-CN" altLang="en-US" sz="2200" dirty="0">
                <a:latin typeface="Times New Roman" panose="02020603050405020304" pitchFamily="18" charset="0"/>
                <a:ea typeface="宋体" panose="02010600030101010101" pitchFamily="2" charset="-122"/>
              </a:rPr>
              <a:t>若</a:t>
            </a:r>
            <a:r>
              <a:rPr lang="en-US" altLang="zh-CN" sz="2200" dirty="0">
                <a:latin typeface="Times New Roman" panose="02020603050405020304" pitchFamily="18" charset="0"/>
                <a:ea typeface="宋体" panose="02010600030101010101" pitchFamily="2" charset="-122"/>
              </a:rPr>
              <a:t>(value&gt;=down)</a:t>
            </a:r>
            <a:r>
              <a:rPr lang="zh-CN" altLang="en-US" sz="2200" dirty="0">
                <a:latin typeface="Times New Roman" panose="02020603050405020304" pitchFamily="18" charset="0"/>
                <a:ea typeface="宋体" panose="02010600030101010101" pitchFamily="2" charset="-122"/>
              </a:rPr>
              <a:t>，则将结点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加入表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a:t>
            </a:r>
          </a:p>
          <a:p>
            <a:pPr algn="just"/>
            <a:r>
              <a:rPr lang="en-US" altLang="zh-CN" sz="2200" dirty="0">
                <a:latin typeface="Times New Roman" panose="02020603050405020304" pitchFamily="18" charset="0"/>
                <a:ea typeface="宋体" panose="02010600030101010101" pitchFamily="2" charset="-122"/>
              </a:rPr>
              <a:t>4</a:t>
            </a:r>
            <a:r>
              <a:rPr lang="zh-CN" altLang="en-US" sz="2200" dirty="0">
                <a:latin typeface="Times New Roman" panose="02020603050405020304" pitchFamily="18" charset="0"/>
                <a:ea typeface="宋体" panose="02010600030101010101" pitchFamily="2" charset="-122"/>
              </a:rPr>
              <a:t>．循环直到某个叶子结点的目标函数值在表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中最大</a:t>
            </a:r>
          </a:p>
          <a:p>
            <a:pPr algn="just"/>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4.1  </a:t>
            </a:r>
            <a:r>
              <a:rPr lang="en-US" altLang="zh-CN" sz="2200" dirty="0" err="1">
                <a:latin typeface="Times New Roman" panose="02020603050405020304" pitchFamily="18" charset="0"/>
                <a:ea typeface="宋体" panose="02010600030101010101" pitchFamily="2" charset="-122"/>
              </a:rPr>
              <a:t>i</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中值最大的结点；</a:t>
            </a:r>
          </a:p>
          <a:p>
            <a:pPr algn="just"/>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4.2 </a:t>
            </a:r>
            <a:r>
              <a:rPr lang="zh-CN" altLang="en-US" sz="2200" dirty="0">
                <a:latin typeface="Times New Roman" panose="02020603050405020304" pitchFamily="18" charset="0"/>
                <a:ea typeface="宋体" panose="02010600030101010101" pitchFamily="2" charset="-122"/>
              </a:rPr>
              <a:t>对结点</a:t>
            </a:r>
            <a:r>
              <a:rPr lang="en-US" altLang="zh-CN" sz="2200" dirty="0" err="1">
                <a:latin typeface="Times New Roman" panose="02020603050405020304" pitchFamily="18" charset="0"/>
                <a:ea typeface="宋体" panose="02010600030101010101" pitchFamily="2" charset="-122"/>
              </a:rPr>
              <a:t>i</a:t>
            </a:r>
            <a:r>
              <a:rPr lang="zh-CN" altLang="en-US" sz="2200" dirty="0">
                <a:latin typeface="Times New Roman" panose="02020603050405020304" pitchFamily="18" charset="0"/>
                <a:ea typeface="宋体" panose="02010600030101010101" pitchFamily="2" charset="-122"/>
              </a:rPr>
              <a:t>的每个孩子结点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执行下列操作</a:t>
            </a:r>
          </a:p>
          <a:p>
            <a:pPr algn="just"/>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4.2.1 </a:t>
            </a:r>
            <a:r>
              <a:rPr lang="zh-CN" altLang="en-US" sz="2200" dirty="0">
                <a:latin typeface="Times New Roman" panose="02020603050405020304" pitchFamily="18" charset="0"/>
                <a:ea typeface="宋体" panose="02010600030101010101" pitchFamily="2" charset="-122"/>
              </a:rPr>
              <a:t>估算结点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的目标函数值</a:t>
            </a:r>
            <a:r>
              <a:rPr lang="en-US" altLang="zh-CN" sz="2200" dirty="0">
                <a:latin typeface="Times New Roman" panose="02020603050405020304" pitchFamily="18" charset="0"/>
                <a:ea typeface="宋体" panose="02010600030101010101" pitchFamily="2" charset="-122"/>
              </a:rPr>
              <a:t>value;</a:t>
            </a:r>
          </a:p>
          <a:p>
            <a:pPr algn="just"/>
            <a:r>
              <a:rPr lang="en-US" altLang="zh-CN" sz="2200" dirty="0">
                <a:latin typeface="Times New Roman" panose="02020603050405020304" pitchFamily="18" charset="0"/>
                <a:ea typeface="宋体" panose="02010600030101010101" pitchFamily="2" charset="-122"/>
              </a:rPr>
              <a:t>         4.2.2 </a:t>
            </a:r>
            <a:r>
              <a:rPr lang="zh-CN" altLang="en-US" sz="2200" dirty="0">
                <a:latin typeface="Times New Roman" panose="02020603050405020304" pitchFamily="18" charset="0"/>
                <a:ea typeface="宋体" panose="02010600030101010101" pitchFamily="2" charset="-122"/>
              </a:rPr>
              <a:t>若</a:t>
            </a:r>
            <a:r>
              <a:rPr lang="en-US" altLang="zh-CN" sz="2200" dirty="0">
                <a:latin typeface="Times New Roman" panose="02020603050405020304" pitchFamily="18" charset="0"/>
                <a:ea typeface="宋体" panose="02010600030101010101" pitchFamily="2" charset="-122"/>
              </a:rPr>
              <a:t>(value&gt;=down)</a:t>
            </a:r>
            <a:r>
              <a:rPr lang="zh-CN" altLang="en-US" sz="2200" dirty="0">
                <a:latin typeface="Times New Roman" panose="02020603050405020304" pitchFamily="18" charset="0"/>
                <a:ea typeface="宋体" panose="02010600030101010101" pitchFamily="2" charset="-122"/>
              </a:rPr>
              <a:t>，则将结点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加入表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a:t>
            </a:r>
          </a:p>
          <a:p>
            <a:pPr algn="just"/>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4.2.3 </a:t>
            </a:r>
            <a:r>
              <a:rPr lang="zh-CN" altLang="en-US" sz="2200" dirty="0">
                <a:latin typeface="Times New Roman" panose="02020603050405020304" pitchFamily="18" charset="0"/>
                <a:ea typeface="宋体" panose="02010600030101010101" pitchFamily="2" charset="-122"/>
              </a:rPr>
              <a:t>若</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是叶子结点且结点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的</a:t>
            </a:r>
            <a:r>
              <a:rPr lang="en-US" altLang="zh-CN" sz="2200" dirty="0">
                <a:latin typeface="Times New Roman" panose="02020603050405020304" pitchFamily="18" charset="0"/>
                <a:ea typeface="宋体" panose="02010600030101010101" pitchFamily="2" charset="-122"/>
              </a:rPr>
              <a:t>value</a:t>
            </a:r>
            <a:r>
              <a:rPr lang="zh-CN" altLang="en-US" sz="2200" dirty="0">
                <a:latin typeface="Times New Roman" panose="02020603050405020304" pitchFamily="18" charset="0"/>
                <a:ea typeface="宋体" panose="02010600030101010101" pitchFamily="2" charset="-122"/>
              </a:rPr>
              <a:t>值在表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中最大</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a:t>
            </a:r>
          </a:p>
          <a:p>
            <a:pPr algn="just"/>
            <a:r>
              <a:rPr lang="zh-CN" altLang="en-US" sz="2200" dirty="0">
                <a:latin typeface="Times New Roman" panose="02020603050405020304" pitchFamily="18" charset="0"/>
                <a:ea typeface="宋体" panose="02010600030101010101" pitchFamily="2" charset="-122"/>
              </a:rPr>
              <a:t>                    则将结点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对应的解输出，算法结束；</a:t>
            </a:r>
          </a:p>
          <a:p>
            <a:pPr algn="just"/>
            <a:r>
              <a:rPr lang="zh-CN" altLang="en-US" sz="22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4.2.4 </a:t>
            </a:r>
            <a:r>
              <a:rPr lang="zh-CN" altLang="en-US" sz="2200" dirty="0">
                <a:latin typeface="Times New Roman" panose="02020603050405020304" pitchFamily="18" charset="0"/>
                <a:ea typeface="宋体" panose="02010600030101010101" pitchFamily="2" charset="-122"/>
              </a:rPr>
              <a:t>若</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是叶子结点但结点</a:t>
            </a:r>
            <a:r>
              <a:rPr lang="en-US" altLang="zh-CN" sz="2200" dirty="0">
                <a:latin typeface="Times New Roman" panose="02020603050405020304" pitchFamily="18" charset="0"/>
                <a:ea typeface="宋体" panose="02010600030101010101" pitchFamily="2" charset="-122"/>
              </a:rPr>
              <a:t>x</a:t>
            </a:r>
            <a:r>
              <a:rPr lang="zh-CN" altLang="en-US" sz="2200" dirty="0">
                <a:latin typeface="Times New Roman" panose="02020603050405020304" pitchFamily="18" charset="0"/>
                <a:ea typeface="宋体" panose="02010600030101010101" pitchFamily="2" charset="-122"/>
              </a:rPr>
              <a:t>的</a:t>
            </a:r>
            <a:r>
              <a:rPr lang="en-US" altLang="zh-CN" sz="2200" dirty="0">
                <a:latin typeface="Times New Roman" panose="02020603050405020304" pitchFamily="18" charset="0"/>
                <a:ea typeface="宋体" panose="02010600030101010101" pitchFamily="2" charset="-122"/>
              </a:rPr>
              <a:t>value</a:t>
            </a:r>
            <a:r>
              <a:rPr lang="zh-CN" altLang="en-US" sz="2200" dirty="0">
                <a:latin typeface="Times New Roman" panose="02020603050405020304" pitchFamily="18" charset="0"/>
                <a:ea typeface="宋体" panose="02010600030101010101" pitchFamily="2" charset="-122"/>
              </a:rPr>
              <a:t>值在表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中不是最大</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，则令</a:t>
            </a:r>
            <a:r>
              <a:rPr lang="en-US" altLang="zh-CN" sz="2200" dirty="0">
                <a:latin typeface="Times New Roman" panose="02020603050405020304" pitchFamily="18" charset="0"/>
                <a:ea typeface="宋体" panose="02010600030101010101" pitchFamily="2" charset="-122"/>
              </a:rPr>
              <a:t>down=value</a:t>
            </a:r>
            <a:r>
              <a:rPr lang="zh-CN" altLang="en-US" sz="2200" dirty="0">
                <a:latin typeface="Times New Roman" panose="02020603050405020304" pitchFamily="18" charset="0"/>
                <a:ea typeface="宋体" panose="02010600030101010101" pitchFamily="2" charset="-122"/>
              </a:rPr>
              <a:t>，并且将表</a:t>
            </a:r>
            <a:r>
              <a:rPr lang="en-US" altLang="zh-CN" sz="2200" dirty="0">
                <a:latin typeface="Times New Roman" panose="02020603050405020304" pitchFamily="18" charset="0"/>
                <a:ea typeface="宋体" panose="02010600030101010101" pitchFamily="2" charset="-122"/>
              </a:rPr>
              <a:t>PT</a:t>
            </a:r>
            <a:r>
              <a:rPr lang="zh-CN" altLang="en-US" sz="2200" dirty="0">
                <a:latin typeface="Times New Roman" panose="02020603050405020304" pitchFamily="18" charset="0"/>
                <a:ea typeface="宋体" panose="02010600030101010101" pitchFamily="2" charset="-122"/>
              </a:rPr>
              <a:t>中所有小于</a:t>
            </a:r>
            <a:r>
              <a:rPr lang="en-US" altLang="zh-CN" sz="2200" dirty="0">
                <a:latin typeface="Times New Roman" panose="02020603050405020304" pitchFamily="18" charset="0"/>
                <a:ea typeface="宋体" panose="02010600030101010101" pitchFamily="2" charset="-122"/>
              </a:rPr>
              <a:t>value</a:t>
            </a:r>
            <a:r>
              <a:rPr lang="zh-CN" altLang="en-US" sz="2200" dirty="0">
                <a:latin typeface="Times New Roman" panose="02020603050405020304" pitchFamily="18" charset="0"/>
                <a:ea typeface="宋体" panose="02010600030101010101" pitchFamily="2" charset="-122"/>
              </a:rPr>
              <a:t>的结点删除；</a:t>
            </a:r>
          </a:p>
        </p:txBody>
      </p:sp>
      <p:sp>
        <p:nvSpPr>
          <p:cNvPr id="4" name="Rectangle 2"/>
          <p:cNvSpPr>
            <a:spLocks noGrp="1" noChangeArrowheads="1"/>
          </p:cNvSpPr>
          <p:nvPr>
            <p:ph type="title"/>
          </p:nvPr>
        </p:nvSpPr>
        <p:spPr>
          <a:xfrm>
            <a:off x="1150938" y="214313"/>
            <a:ext cx="7793037" cy="1054100"/>
          </a:xfrm>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26903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76872"/>
            <a:ext cx="9144000" cy="216024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smtClean="0">
                <a:solidFill>
                  <a:srgbClr val="000000"/>
                </a:solidFill>
              </a:rPr>
              <a:t>第</a:t>
            </a:r>
            <a:r>
              <a:rPr lang="en-US" altLang="zh-CN" sz="4800" kern="0" dirty="0" smtClean="0">
                <a:solidFill>
                  <a:srgbClr val="000000"/>
                </a:solidFill>
              </a:rPr>
              <a:t>6</a:t>
            </a:r>
            <a:r>
              <a:rPr lang="zh-CN" altLang="en-US" sz="4800" kern="0" dirty="0" smtClean="0">
                <a:solidFill>
                  <a:srgbClr val="000000"/>
                </a:solidFill>
              </a:rPr>
              <a:t>章：分支限界法</a:t>
            </a:r>
            <a:endParaRPr lang="en-US" altLang="zh-CN" sz="4800" kern="0" dirty="0" smtClean="0">
              <a:solidFill>
                <a:srgbClr val="000000"/>
              </a:solidFill>
            </a:endParaRPr>
          </a:p>
          <a:p>
            <a:pPr eaLnBrk="1" hangingPunct="1">
              <a:lnSpc>
                <a:spcPct val="150000"/>
              </a:lnSpc>
            </a:pPr>
            <a:r>
              <a:rPr lang="zh-CN" altLang="en-US" sz="4800" kern="0" dirty="0" smtClean="0">
                <a:solidFill>
                  <a:srgbClr val="000000"/>
                </a:solidFill>
              </a:rPr>
              <a:t>（</a:t>
            </a:r>
            <a:r>
              <a:rPr lang="en-US" altLang="zh-CN" sz="4800" kern="0" dirty="0">
                <a:solidFill>
                  <a:srgbClr val="000000"/>
                </a:solidFill>
              </a:rPr>
              <a:t>Branch and Bound Method</a:t>
            </a:r>
            <a:r>
              <a:rPr lang="zh-CN" altLang="en-US" sz="4800" kern="0" dirty="0" smtClean="0">
                <a:solidFill>
                  <a:srgbClr val="000000"/>
                </a:solidFill>
              </a:rPr>
              <a:t>）</a:t>
            </a:r>
          </a:p>
        </p:txBody>
      </p:sp>
    </p:spTree>
    <p:extLst>
      <p:ext uri="{BB962C8B-B14F-4D97-AF65-F5344CB8AC3E}">
        <p14:creationId xmlns:p14="http://schemas.microsoft.com/office/powerpoint/2010/main" val="37918967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23528" y="348458"/>
            <a:ext cx="8229600" cy="2736850"/>
          </a:xfrm>
        </p:spPr>
        <p:txBody>
          <a:bodyPr/>
          <a:lstStyle/>
          <a:p>
            <a:pPr eaLnBrk="1" hangingPunct="1"/>
            <a:r>
              <a:rPr lang="zh-CN" altLang="en-US" dirty="0" smtClean="0"/>
              <a:t>应用分支限界法的其他关键问题：</a:t>
            </a:r>
          </a:p>
          <a:p>
            <a:pPr lvl="1" eaLnBrk="1" hangingPunct="1"/>
            <a:r>
              <a:rPr lang="zh-CN" altLang="en-US" dirty="0" smtClean="0"/>
              <a:t>如何确定最优解中的各个分量？</a:t>
            </a:r>
          </a:p>
          <a:p>
            <a:pPr lvl="2" eaLnBrk="1" hangingPunct="1"/>
            <a:r>
              <a:rPr lang="zh-CN" altLang="en-US" dirty="0" smtClean="0"/>
              <a:t>对每个扩展结点</a:t>
            </a:r>
            <a:r>
              <a:rPr lang="zh-CN" altLang="en-US" u="sng" dirty="0" smtClean="0">
                <a:solidFill>
                  <a:srgbClr val="0000FF"/>
                </a:solidFill>
              </a:rPr>
              <a:t>保存根结点到该结点的路径</a:t>
            </a:r>
            <a:r>
              <a:rPr lang="zh-CN" altLang="en-US" dirty="0" smtClean="0"/>
              <a:t>；</a:t>
            </a:r>
          </a:p>
          <a:p>
            <a:pPr lvl="2" eaLnBrk="1" hangingPunct="1">
              <a:buFont typeface="Wingdings" panose="05000000000000000000" pitchFamily="2" charset="2"/>
              <a:buNone/>
            </a:pPr>
            <a:r>
              <a:rPr lang="zh-CN" altLang="en-US" dirty="0" smtClean="0"/>
              <a:t>例如，</a:t>
            </a:r>
            <a:r>
              <a:rPr kumimoji="1" lang="en-US" altLang="zh-CN" dirty="0" smtClean="0"/>
              <a:t>0/1</a:t>
            </a:r>
            <a:r>
              <a:rPr kumimoji="1" lang="zh-CN" altLang="en-US" dirty="0" smtClean="0"/>
              <a:t>背包问题。将</a:t>
            </a:r>
            <a:r>
              <a:rPr kumimoji="1" lang="zh-CN" altLang="en-US" dirty="0" smtClean="0">
                <a:solidFill>
                  <a:srgbClr val="0000FF"/>
                </a:solidFill>
              </a:rPr>
              <a:t>部分解</a:t>
            </a:r>
            <a:r>
              <a:rPr kumimoji="1" lang="en-US" altLang="zh-CN" dirty="0" smtClean="0">
                <a:solidFill>
                  <a:srgbClr val="0000FF"/>
                </a:solidFill>
              </a:rPr>
              <a:t>(</a:t>
            </a:r>
            <a:r>
              <a:rPr kumimoji="1" lang="en-US" altLang="zh-CN" i="1" dirty="0" smtClean="0">
                <a:solidFill>
                  <a:srgbClr val="0000FF"/>
                </a:solidFill>
              </a:rPr>
              <a:t>x</a:t>
            </a:r>
            <a:r>
              <a:rPr kumimoji="1" lang="en-US" altLang="zh-CN" baseline="-25000" dirty="0" smtClean="0">
                <a:solidFill>
                  <a:srgbClr val="0000FF"/>
                </a:solidFill>
              </a:rPr>
              <a:t>1</a:t>
            </a:r>
            <a:r>
              <a:rPr kumimoji="1" lang="en-US" altLang="zh-CN" dirty="0" smtClean="0">
                <a:solidFill>
                  <a:srgbClr val="0000FF"/>
                </a:solidFill>
              </a:rPr>
              <a:t>, …, </a:t>
            </a:r>
            <a:r>
              <a:rPr kumimoji="1" lang="en-US" altLang="zh-CN" i="1" dirty="0" smtClean="0">
                <a:solidFill>
                  <a:srgbClr val="0000FF"/>
                </a:solidFill>
              </a:rPr>
              <a:t>x</a:t>
            </a:r>
            <a:r>
              <a:rPr kumimoji="1" lang="en-US" altLang="zh-CN" i="1" baseline="-25000" dirty="0" smtClean="0">
                <a:solidFill>
                  <a:srgbClr val="0000FF"/>
                </a:solidFill>
              </a:rPr>
              <a:t>i</a:t>
            </a:r>
            <a:r>
              <a:rPr kumimoji="1" lang="en-US" altLang="zh-CN" dirty="0" smtClean="0">
                <a:solidFill>
                  <a:srgbClr val="0000FF"/>
                </a:solidFill>
              </a:rPr>
              <a:t>)</a:t>
            </a:r>
            <a:r>
              <a:rPr kumimoji="1" lang="zh-CN" altLang="en-US" dirty="0" smtClean="0"/>
              <a:t>和该部分解的</a:t>
            </a:r>
            <a:r>
              <a:rPr kumimoji="1" lang="zh-CN" altLang="en-US" dirty="0" smtClean="0">
                <a:solidFill>
                  <a:srgbClr val="0000FF"/>
                </a:solidFill>
              </a:rPr>
              <a:t>目标函数的上界值</a:t>
            </a:r>
            <a:r>
              <a:rPr kumimoji="1" lang="zh-CN" altLang="en-US" dirty="0" smtClean="0"/>
              <a:t>都存储在待处理结点表</a:t>
            </a:r>
            <a:r>
              <a:rPr kumimoji="1" lang="en-US" altLang="zh-CN" dirty="0" smtClean="0"/>
              <a:t>PT</a:t>
            </a:r>
            <a:r>
              <a:rPr kumimoji="1" lang="zh-CN" altLang="en-US" dirty="0" smtClean="0"/>
              <a:t>中，在搜索过程中表</a:t>
            </a:r>
            <a:r>
              <a:rPr kumimoji="1" lang="en-US" altLang="zh-CN" dirty="0" smtClean="0"/>
              <a:t>PT</a:t>
            </a:r>
            <a:r>
              <a:rPr kumimoji="1" lang="zh-CN" altLang="en-US" dirty="0" smtClean="0"/>
              <a:t>的状态如下：</a:t>
            </a:r>
          </a:p>
        </p:txBody>
      </p:sp>
      <p:grpSp>
        <p:nvGrpSpPr>
          <p:cNvPr id="2" name="组合 1"/>
          <p:cNvGrpSpPr/>
          <p:nvPr/>
        </p:nvGrpSpPr>
        <p:grpSpPr>
          <a:xfrm>
            <a:off x="539750" y="3789363"/>
            <a:ext cx="8353425" cy="2663825"/>
            <a:chOff x="539750" y="3789363"/>
            <a:chExt cx="8353425" cy="2663825"/>
          </a:xfrm>
        </p:grpSpPr>
        <p:sp>
          <p:nvSpPr>
            <p:cNvPr id="20484" name="Text Box 5"/>
            <p:cNvSpPr txBox="1">
              <a:spLocks noChangeArrowheads="1"/>
            </p:cNvSpPr>
            <p:nvPr/>
          </p:nvSpPr>
          <p:spPr bwMode="auto">
            <a:xfrm>
              <a:off x="4813300" y="5476876"/>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solidFill>
                    <a:srgbClr val="0000FF"/>
                  </a:solidFill>
                  <a:latin typeface="Times New Roman" panose="02020603050405020304" pitchFamily="18" charset="0"/>
                  <a:ea typeface="宋体" panose="02010600030101010101" pitchFamily="2" charset="-122"/>
                </a:rPr>
                <a:t>(</a:t>
              </a:r>
              <a:r>
                <a:rPr lang="en-US" altLang="zh-CN" sz="1600" dirty="0" smtClean="0">
                  <a:solidFill>
                    <a:srgbClr val="0000FF"/>
                  </a:solidFill>
                  <a:latin typeface="Times New Roman" panose="02020603050405020304" pitchFamily="18" charset="0"/>
                  <a:ea typeface="宋体" panose="02010600030101010101" pitchFamily="2" charset="-122"/>
                </a:rPr>
                <a:t>1,0,1,0)65     </a:t>
              </a:r>
              <a:r>
                <a:rPr lang="en-US" altLang="zh-CN" sz="1600" dirty="0">
                  <a:latin typeface="Times New Roman" panose="02020603050405020304" pitchFamily="18" charset="0"/>
                  <a:ea typeface="宋体" panose="02010600030101010101" pitchFamily="2" charset="-122"/>
                </a:rPr>
                <a:t>(1,0,0)64 </a:t>
              </a:r>
              <a:r>
                <a:rPr lang="en-US" altLang="zh-CN" sz="1600" dirty="0" smtClean="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0)60 </a:t>
              </a:r>
              <a:endParaRPr lang="en-US" altLang="zh-CN" sz="1600" dirty="0">
                <a:solidFill>
                  <a:srgbClr val="0000FF"/>
                </a:solidFill>
                <a:latin typeface="Times New Roman" panose="02020603050405020304" pitchFamily="18" charset="0"/>
                <a:ea typeface="宋体" panose="02010600030101010101" pitchFamily="2" charset="-122"/>
              </a:endParaRPr>
            </a:p>
          </p:txBody>
        </p:sp>
        <p:sp>
          <p:nvSpPr>
            <p:cNvPr id="20485" name="Line 6"/>
            <p:cNvSpPr>
              <a:spLocks noChangeShapeType="1"/>
            </p:cNvSpPr>
            <p:nvPr/>
          </p:nvSpPr>
          <p:spPr bwMode="auto">
            <a:xfrm>
              <a:off x="5848350" y="5484813"/>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6" name="Line 7"/>
            <p:cNvSpPr>
              <a:spLocks noChangeShapeType="1"/>
            </p:cNvSpPr>
            <p:nvPr/>
          </p:nvSpPr>
          <p:spPr bwMode="auto">
            <a:xfrm>
              <a:off x="6996113" y="5489576"/>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8"/>
            <p:cNvSpPr txBox="1">
              <a:spLocks noChangeArrowheads="1"/>
            </p:cNvSpPr>
            <p:nvPr/>
          </p:nvSpPr>
          <p:spPr bwMode="auto">
            <a:xfrm>
              <a:off x="790575" y="4705351"/>
              <a:ext cx="74295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(a) </a:t>
              </a:r>
              <a:r>
                <a:rPr lang="zh-CN" altLang="en-US" sz="1600">
                  <a:latin typeface="Times New Roman" panose="02020603050405020304" pitchFamily="18" charset="0"/>
                  <a:ea typeface="宋体" panose="02010600030101010101" pitchFamily="2" charset="-122"/>
                </a:rPr>
                <a:t>扩展根结点后表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                                          </a:t>
              </a:r>
              <a:r>
                <a:rPr lang="en-US" altLang="zh-CN" sz="1600">
                  <a:latin typeface="Times New Roman" panose="02020603050405020304" pitchFamily="18" charset="0"/>
                  <a:ea typeface="宋体" panose="02010600030101010101" pitchFamily="2" charset="-122"/>
                </a:rPr>
                <a:t>(b)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2</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a:t>
              </a:r>
            </a:p>
          </p:txBody>
        </p:sp>
        <p:sp>
          <p:nvSpPr>
            <p:cNvPr id="20488" name="Text Box 9"/>
            <p:cNvSpPr txBox="1">
              <a:spLocks noChangeArrowheads="1"/>
            </p:cNvSpPr>
            <p:nvPr/>
          </p:nvSpPr>
          <p:spPr bwMode="auto">
            <a:xfrm>
              <a:off x="790575" y="6091238"/>
              <a:ext cx="81026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(c)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5</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                          </a:t>
              </a:r>
              <a:r>
                <a:rPr lang="en-US" altLang="zh-CN" sz="1600">
                  <a:latin typeface="Times New Roman" panose="02020603050405020304" pitchFamily="18" charset="0"/>
                  <a:ea typeface="宋体" panose="02010600030101010101" pitchFamily="2" charset="-122"/>
                </a:rPr>
                <a:t>(d) </a:t>
              </a:r>
              <a:r>
                <a:rPr lang="zh-CN" altLang="en-US" sz="1600">
                  <a:latin typeface="Times New Roman" panose="02020603050405020304" pitchFamily="18" charset="0"/>
                  <a:ea typeface="宋体" panose="02010600030101010101" pitchFamily="2" charset="-122"/>
                </a:rPr>
                <a:t>扩展结点</a:t>
              </a:r>
              <a:r>
                <a:rPr lang="en-US" altLang="zh-CN" sz="1600">
                  <a:latin typeface="Times New Roman" panose="02020603050405020304" pitchFamily="18" charset="0"/>
                  <a:ea typeface="宋体" panose="02010600030101010101" pitchFamily="2" charset="-122"/>
                </a:rPr>
                <a:t>6</a:t>
              </a:r>
              <a:r>
                <a:rPr lang="zh-CN" altLang="en-US" sz="1600">
                  <a:latin typeface="Times New Roman" panose="02020603050405020304" pitchFamily="18" charset="0"/>
                  <a:ea typeface="宋体" panose="02010600030101010101" pitchFamily="2" charset="-122"/>
                </a:rPr>
                <a:t>后表</a:t>
              </a:r>
              <a:r>
                <a:rPr lang="en-US" altLang="zh-CN" sz="1600">
                  <a:latin typeface="Times New Roman" panose="02020603050405020304" pitchFamily="18" charset="0"/>
                  <a:ea typeface="宋体" panose="02010600030101010101" pitchFamily="2" charset="-122"/>
                </a:rPr>
                <a:t>PT</a:t>
              </a:r>
              <a:r>
                <a:rPr lang="zh-CN" altLang="en-US" sz="1600">
                  <a:latin typeface="Times New Roman" panose="02020603050405020304" pitchFamily="18" charset="0"/>
                  <a:ea typeface="宋体" panose="02010600030101010101" pitchFamily="2" charset="-122"/>
                </a:rPr>
                <a:t>状态，最优解为</a:t>
              </a:r>
              <a:r>
                <a:rPr lang="en-US" altLang="zh-CN" sz="1600">
                  <a:latin typeface="Times New Roman" panose="02020603050405020304" pitchFamily="18" charset="0"/>
                  <a:ea typeface="宋体" panose="02010600030101010101" pitchFamily="2" charset="-122"/>
                </a:rPr>
                <a:t>(1,0,1,0)65</a:t>
              </a:r>
            </a:p>
          </p:txBody>
        </p:sp>
        <p:sp>
          <p:nvSpPr>
            <p:cNvPr id="20489" name="Text Box 10"/>
            <p:cNvSpPr txBox="1">
              <a:spLocks noChangeArrowheads="1"/>
            </p:cNvSpPr>
            <p:nvPr/>
          </p:nvSpPr>
          <p:spPr bwMode="auto">
            <a:xfrm>
              <a:off x="539750" y="5476876"/>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latin typeface="Times New Roman" panose="02020603050405020304" pitchFamily="18" charset="0"/>
                  <a:ea typeface="宋体" panose="02010600030101010101" pitchFamily="2" charset="-122"/>
                </a:rPr>
                <a:t>(</a:t>
              </a:r>
              <a:r>
                <a:rPr lang="en-US" altLang="zh-CN" sz="1600" dirty="0" smtClean="0">
                  <a:latin typeface="Times New Roman" panose="02020603050405020304" pitchFamily="18" charset="0"/>
                  <a:ea typeface="宋体" panose="02010600030101010101" pitchFamily="2" charset="-122"/>
                </a:rPr>
                <a:t>1,0,1)69        </a:t>
              </a:r>
              <a:r>
                <a:rPr lang="en-US" altLang="zh-CN" sz="1600" dirty="0">
                  <a:latin typeface="Times New Roman" panose="02020603050405020304" pitchFamily="18" charset="0"/>
                  <a:ea typeface="宋体" panose="02010600030101010101" pitchFamily="2" charset="-122"/>
                </a:rPr>
                <a:t>(1,0,0)64 </a:t>
              </a:r>
              <a:r>
                <a:rPr lang="en-US" altLang="zh-CN" sz="1600" dirty="0" smtClean="0">
                  <a:latin typeface="Times New Roman" panose="02020603050405020304" pitchFamily="18" charset="0"/>
                  <a:ea typeface="宋体" panose="02010600030101010101" pitchFamily="2" charset="-122"/>
                </a:rPr>
                <a:t>         (</a:t>
              </a:r>
              <a:r>
                <a:rPr lang="en-US" altLang="zh-CN" sz="1600" dirty="0">
                  <a:latin typeface="Times New Roman" panose="02020603050405020304" pitchFamily="18" charset="0"/>
                  <a:ea typeface="宋体" panose="02010600030101010101" pitchFamily="2" charset="-122"/>
                </a:rPr>
                <a:t>0)60 </a:t>
              </a:r>
            </a:p>
            <a:p>
              <a:pPr algn="just"/>
              <a:endParaRPr lang="en-US" altLang="zh-CN" sz="1600" dirty="0">
                <a:latin typeface="Times New Roman" panose="02020603050405020304" pitchFamily="18" charset="0"/>
                <a:ea typeface="宋体" panose="02010600030101010101" pitchFamily="2" charset="-122"/>
              </a:endParaRPr>
            </a:p>
          </p:txBody>
        </p:sp>
        <p:sp>
          <p:nvSpPr>
            <p:cNvPr id="20490" name="Line 11"/>
            <p:cNvSpPr>
              <a:spLocks noChangeShapeType="1"/>
            </p:cNvSpPr>
            <p:nvPr/>
          </p:nvSpPr>
          <p:spPr bwMode="auto">
            <a:xfrm>
              <a:off x="1574800" y="5484813"/>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12"/>
            <p:cNvSpPr>
              <a:spLocks noChangeShapeType="1"/>
            </p:cNvSpPr>
            <p:nvPr/>
          </p:nvSpPr>
          <p:spPr bwMode="auto">
            <a:xfrm>
              <a:off x="2722563" y="5489576"/>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Text Box 13"/>
            <p:cNvSpPr txBox="1">
              <a:spLocks noChangeArrowheads="1"/>
            </p:cNvSpPr>
            <p:nvPr/>
          </p:nvSpPr>
          <p:spPr bwMode="auto">
            <a:xfrm>
              <a:off x="539750" y="4133851"/>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1600">
                  <a:latin typeface="Times New Roman" panose="02020603050405020304" pitchFamily="18" charset="0"/>
                  <a:ea typeface="宋体" panose="02010600030101010101" pitchFamily="2" charset="-122"/>
                </a:rPr>
                <a:t>(1)76            (0)60</a:t>
              </a:r>
            </a:p>
            <a:p>
              <a:pPr algn="just"/>
              <a:endParaRPr lang="en-US" altLang="zh-CN" sz="1600">
                <a:latin typeface="Times New Roman" panose="02020603050405020304" pitchFamily="18" charset="0"/>
                <a:ea typeface="宋体" panose="02010600030101010101" pitchFamily="2" charset="-122"/>
              </a:endParaRPr>
            </a:p>
          </p:txBody>
        </p:sp>
        <p:sp>
          <p:nvSpPr>
            <p:cNvPr id="20493" name="Line 14"/>
            <p:cNvSpPr>
              <a:spLocks noChangeShapeType="1"/>
            </p:cNvSpPr>
            <p:nvPr/>
          </p:nvSpPr>
          <p:spPr bwMode="auto">
            <a:xfrm>
              <a:off x="1574800" y="4141788"/>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15"/>
            <p:cNvSpPr>
              <a:spLocks noChangeShapeType="1"/>
            </p:cNvSpPr>
            <p:nvPr/>
          </p:nvSpPr>
          <p:spPr bwMode="auto">
            <a:xfrm>
              <a:off x="2722563" y="4146551"/>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Text Box 16"/>
            <p:cNvSpPr txBox="1">
              <a:spLocks noChangeArrowheads="1"/>
            </p:cNvSpPr>
            <p:nvPr/>
          </p:nvSpPr>
          <p:spPr bwMode="auto">
            <a:xfrm>
              <a:off x="4813300" y="4132263"/>
              <a:ext cx="3294063" cy="4476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104000"/>
                </a:lnSpc>
              </a:pPr>
              <a:r>
                <a:rPr lang="en-US" altLang="zh-CN" sz="1600" dirty="0">
                  <a:latin typeface="Times New Roman" panose="02020603050405020304" pitchFamily="18" charset="0"/>
                  <a:ea typeface="宋体" panose="02010600030101010101" pitchFamily="2" charset="-122"/>
                </a:rPr>
                <a:t>(</a:t>
              </a:r>
              <a:r>
                <a:rPr lang="en-US" altLang="zh-CN" sz="1600" dirty="0" smtClean="0">
                  <a:latin typeface="Times New Roman" panose="02020603050405020304" pitchFamily="18" charset="0"/>
                  <a:ea typeface="宋体" panose="02010600030101010101" pitchFamily="2" charset="-122"/>
                </a:rPr>
                <a:t>1,0)70           (</a:t>
              </a:r>
              <a:r>
                <a:rPr lang="en-US" altLang="zh-CN" sz="1600" dirty="0">
                  <a:latin typeface="Times New Roman" panose="02020603050405020304" pitchFamily="18" charset="0"/>
                  <a:ea typeface="宋体" panose="02010600030101010101" pitchFamily="2" charset="-122"/>
                </a:rPr>
                <a:t>0)60</a:t>
              </a:r>
            </a:p>
            <a:p>
              <a:pPr algn="just"/>
              <a:endParaRPr lang="en-US" altLang="zh-CN" sz="1600" dirty="0">
                <a:latin typeface="Times New Roman" panose="02020603050405020304" pitchFamily="18" charset="0"/>
                <a:ea typeface="宋体" panose="02010600030101010101" pitchFamily="2" charset="-122"/>
              </a:endParaRPr>
            </a:p>
          </p:txBody>
        </p:sp>
        <p:sp>
          <p:nvSpPr>
            <p:cNvPr id="20496" name="Line 17"/>
            <p:cNvSpPr>
              <a:spLocks noChangeShapeType="1"/>
            </p:cNvSpPr>
            <p:nvPr/>
          </p:nvSpPr>
          <p:spPr bwMode="auto">
            <a:xfrm>
              <a:off x="5848350" y="4140201"/>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18"/>
            <p:cNvSpPr>
              <a:spLocks noChangeShapeType="1"/>
            </p:cNvSpPr>
            <p:nvPr/>
          </p:nvSpPr>
          <p:spPr bwMode="auto">
            <a:xfrm>
              <a:off x="6996113" y="4129088"/>
              <a:ext cx="0" cy="447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Text Box 20"/>
            <p:cNvSpPr txBox="1">
              <a:spLocks noChangeArrowheads="1"/>
            </p:cNvSpPr>
            <p:nvPr/>
          </p:nvSpPr>
          <p:spPr bwMode="auto">
            <a:xfrm>
              <a:off x="684213" y="37893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2</a:t>
              </a:r>
            </a:p>
          </p:txBody>
        </p:sp>
        <p:sp>
          <p:nvSpPr>
            <p:cNvPr id="20499" name="Text Box 21"/>
            <p:cNvSpPr txBox="1">
              <a:spLocks noChangeArrowheads="1"/>
            </p:cNvSpPr>
            <p:nvPr/>
          </p:nvSpPr>
          <p:spPr bwMode="auto">
            <a:xfrm>
              <a:off x="1797050"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3</a:t>
              </a:r>
            </a:p>
          </p:txBody>
        </p:sp>
        <p:sp>
          <p:nvSpPr>
            <p:cNvPr id="20500" name="Text Box 22"/>
            <p:cNvSpPr txBox="1">
              <a:spLocks noChangeArrowheads="1"/>
            </p:cNvSpPr>
            <p:nvPr/>
          </p:nvSpPr>
          <p:spPr bwMode="auto">
            <a:xfrm>
              <a:off x="4932363"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smtClean="0">
                  <a:latin typeface="Times New Roman" panose="02020603050405020304" pitchFamily="18" charset="0"/>
                  <a:ea typeface="宋体" panose="02010600030101010101" pitchFamily="2" charset="-122"/>
                </a:rPr>
                <a:t>5</a:t>
              </a:r>
              <a:endParaRPr lang="en-US" altLang="zh-CN" sz="1800" dirty="0">
                <a:latin typeface="Times New Roman" panose="02020603050405020304" pitchFamily="18" charset="0"/>
                <a:ea typeface="宋体" panose="02010600030101010101" pitchFamily="2" charset="-122"/>
              </a:endParaRPr>
            </a:p>
          </p:txBody>
        </p:sp>
        <p:sp>
          <p:nvSpPr>
            <p:cNvPr id="20501" name="Text Box 23"/>
            <p:cNvSpPr txBox="1">
              <a:spLocks noChangeArrowheads="1"/>
            </p:cNvSpPr>
            <p:nvPr/>
          </p:nvSpPr>
          <p:spPr bwMode="auto">
            <a:xfrm>
              <a:off x="6045200" y="3790951"/>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smtClean="0">
                  <a:latin typeface="Times New Roman" panose="02020603050405020304" pitchFamily="18" charset="0"/>
                  <a:ea typeface="宋体" panose="02010600030101010101" pitchFamily="2" charset="-122"/>
                </a:rPr>
                <a:t>3</a:t>
              </a:r>
              <a:endParaRPr lang="en-US" altLang="zh-CN" sz="1800" dirty="0">
                <a:latin typeface="Times New Roman" panose="02020603050405020304" pitchFamily="18" charset="0"/>
                <a:ea typeface="宋体" panose="02010600030101010101" pitchFamily="2" charset="-122"/>
              </a:endParaRPr>
            </a:p>
          </p:txBody>
        </p:sp>
        <p:sp>
          <p:nvSpPr>
            <p:cNvPr id="20502" name="Text Box 24"/>
            <p:cNvSpPr txBox="1">
              <a:spLocks noChangeArrowheads="1"/>
            </p:cNvSpPr>
            <p:nvPr/>
          </p:nvSpPr>
          <p:spPr bwMode="auto">
            <a:xfrm>
              <a:off x="684213"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6</a:t>
              </a:r>
            </a:p>
          </p:txBody>
        </p:sp>
        <p:sp>
          <p:nvSpPr>
            <p:cNvPr id="20503" name="Text Box 25"/>
            <p:cNvSpPr txBox="1">
              <a:spLocks noChangeArrowheads="1"/>
            </p:cNvSpPr>
            <p:nvPr/>
          </p:nvSpPr>
          <p:spPr bwMode="auto">
            <a:xfrm>
              <a:off x="1797050" y="50847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smtClean="0">
                  <a:latin typeface="Times New Roman" panose="02020603050405020304" pitchFamily="18" charset="0"/>
                  <a:ea typeface="宋体" panose="02010600030101010101" pitchFamily="2" charset="-122"/>
                </a:rPr>
                <a:t>7</a:t>
              </a:r>
              <a:endParaRPr lang="en-US" altLang="zh-CN" sz="1800" dirty="0">
                <a:latin typeface="Times New Roman" panose="02020603050405020304" pitchFamily="18" charset="0"/>
                <a:ea typeface="宋体" panose="02010600030101010101" pitchFamily="2" charset="-122"/>
              </a:endParaRPr>
            </a:p>
          </p:txBody>
        </p:sp>
        <p:sp>
          <p:nvSpPr>
            <p:cNvPr id="20504" name="Text Box 26"/>
            <p:cNvSpPr txBox="1">
              <a:spLocks noChangeArrowheads="1"/>
            </p:cNvSpPr>
            <p:nvPr/>
          </p:nvSpPr>
          <p:spPr bwMode="auto">
            <a:xfrm>
              <a:off x="2876550"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3</a:t>
              </a:r>
            </a:p>
          </p:txBody>
        </p:sp>
        <p:sp>
          <p:nvSpPr>
            <p:cNvPr id="20505" name="Text Box 27"/>
            <p:cNvSpPr txBox="1">
              <a:spLocks noChangeArrowheads="1"/>
            </p:cNvSpPr>
            <p:nvPr/>
          </p:nvSpPr>
          <p:spPr bwMode="auto">
            <a:xfrm>
              <a:off x="4932363"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9</a:t>
              </a:r>
            </a:p>
          </p:txBody>
        </p:sp>
        <p:sp>
          <p:nvSpPr>
            <p:cNvPr id="20506" name="Text Box 28"/>
            <p:cNvSpPr txBox="1">
              <a:spLocks noChangeArrowheads="1"/>
            </p:cNvSpPr>
            <p:nvPr/>
          </p:nvSpPr>
          <p:spPr bwMode="auto">
            <a:xfrm>
              <a:off x="6045200" y="5084763"/>
              <a:ext cx="758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a:latin typeface="Times New Roman" panose="02020603050405020304" pitchFamily="18" charset="0"/>
                  <a:ea typeface="宋体" panose="02010600030101010101" pitchFamily="2" charset="-122"/>
                </a:rPr>
                <a:t>结点</a:t>
              </a:r>
              <a:r>
                <a:rPr lang="en-US" altLang="zh-CN" sz="1800">
                  <a:latin typeface="Times New Roman" panose="02020603050405020304" pitchFamily="18" charset="0"/>
                  <a:ea typeface="宋体" panose="02010600030101010101" pitchFamily="2" charset="-122"/>
                </a:rPr>
                <a:t>7</a:t>
              </a:r>
            </a:p>
          </p:txBody>
        </p:sp>
        <p:sp>
          <p:nvSpPr>
            <p:cNvPr id="20507" name="Text Box 29"/>
            <p:cNvSpPr txBox="1">
              <a:spLocks noChangeArrowheads="1"/>
            </p:cNvSpPr>
            <p:nvPr/>
          </p:nvSpPr>
          <p:spPr bwMode="auto">
            <a:xfrm>
              <a:off x="7124700" y="5084763"/>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1800" dirty="0">
                  <a:latin typeface="Times New Roman" panose="02020603050405020304" pitchFamily="18" charset="0"/>
                  <a:ea typeface="宋体" panose="02010600030101010101" pitchFamily="2" charset="-122"/>
                </a:rPr>
                <a:t>结</a:t>
              </a:r>
              <a:r>
                <a:rPr lang="zh-CN" altLang="en-US" sz="1800" dirty="0" smtClean="0">
                  <a:latin typeface="Times New Roman" panose="02020603050405020304" pitchFamily="18" charset="0"/>
                  <a:ea typeface="宋体" panose="02010600030101010101" pitchFamily="2" charset="-122"/>
                </a:rPr>
                <a:t>点</a:t>
              </a:r>
              <a:r>
                <a:rPr lang="en-US" altLang="zh-CN" sz="1800" dirty="0">
                  <a:latin typeface="Times New Roman" panose="02020603050405020304" pitchFamily="18" charset="0"/>
                  <a:ea typeface="宋体" panose="02010600030101010101" pitchFamily="2" charset="-122"/>
                </a:rPr>
                <a:t>3</a:t>
              </a:r>
            </a:p>
          </p:txBody>
        </p:sp>
      </p:grpSp>
    </p:spTree>
    <p:extLst>
      <p:ext uri="{BB962C8B-B14F-4D97-AF65-F5344CB8AC3E}">
        <p14:creationId xmlns:p14="http://schemas.microsoft.com/office/powerpoint/2010/main" val="1091009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7"/>
          <p:cNvSpPr>
            <a:spLocks noGrp="1" noChangeArrowheads="1"/>
          </p:cNvSpPr>
          <p:nvPr>
            <p:ph type="body" idx="1"/>
          </p:nvPr>
        </p:nvSpPr>
        <p:spPr>
          <a:xfrm>
            <a:off x="457200" y="979488"/>
            <a:ext cx="8229600" cy="4897437"/>
          </a:xfrm>
        </p:spPr>
        <p:txBody>
          <a:bodyPr/>
          <a:lstStyle/>
          <a:p>
            <a:pPr eaLnBrk="1" hangingPunct="1">
              <a:lnSpc>
                <a:spcPct val="110000"/>
              </a:lnSpc>
              <a:spcBef>
                <a:spcPct val="0"/>
              </a:spcBef>
            </a:pPr>
            <a:r>
              <a:rPr lang="zh-CN" altLang="en-US" smtClean="0"/>
              <a:t>分支限界法与回溯法的</a:t>
            </a:r>
            <a:r>
              <a:rPr lang="zh-CN" altLang="en-US" u="sng" smtClean="0">
                <a:solidFill>
                  <a:srgbClr val="0000FF"/>
                </a:solidFill>
              </a:rPr>
              <a:t>区别</a:t>
            </a:r>
            <a:r>
              <a:rPr lang="zh-CN" altLang="en-US" smtClean="0">
                <a:latin typeface="黑体" panose="02010609060101010101" pitchFamily="49" charset="-122"/>
              </a:rPr>
              <a:t>：</a:t>
            </a:r>
          </a:p>
          <a:p>
            <a:pPr lvl="1" eaLnBrk="1" hangingPunct="1">
              <a:lnSpc>
                <a:spcPct val="110000"/>
              </a:lnSpc>
              <a:spcBef>
                <a:spcPct val="0"/>
              </a:spcBef>
            </a:pPr>
            <a:r>
              <a:rPr lang="zh-CN" altLang="en-US" i="1" smtClean="0">
                <a:solidFill>
                  <a:srgbClr val="0000FF"/>
                </a:solidFill>
              </a:rPr>
              <a:t>求解目标不同</a:t>
            </a:r>
            <a:r>
              <a:rPr lang="zh-CN" altLang="en-US" smtClean="0"/>
              <a:t>：</a:t>
            </a:r>
          </a:p>
          <a:p>
            <a:pPr lvl="2" eaLnBrk="1" hangingPunct="1"/>
            <a:r>
              <a:rPr lang="zh-CN" altLang="en-US" smtClean="0"/>
              <a:t>回溯法</a:t>
            </a:r>
            <a:r>
              <a:rPr lang="en-US" altLang="zh-CN" smtClean="0"/>
              <a:t>——</a:t>
            </a:r>
            <a:r>
              <a:rPr lang="zh-CN" altLang="en-US" smtClean="0"/>
              <a:t>找出满足约束条件的所有解</a:t>
            </a:r>
          </a:p>
          <a:p>
            <a:pPr lvl="2" eaLnBrk="1" hangingPunct="1"/>
            <a:r>
              <a:rPr lang="zh-CN" altLang="en-US" smtClean="0"/>
              <a:t>分支限界法</a:t>
            </a:r>
            <a:r>
              <a:rPr lang="en-US" altLang="zh-CN" smtClean="0"/>
              <a:t>——</a:t>
            </a:r>
            <a:r>
              <a:rPr lang="zh-CN" altLang="en-US" smtClean="0"/>
              <a:t>找出满足条件的一个解，或某种意义下的最优解</a:t>
            </a:r>
          </a:p>
          <a:p>
            <a:pPr lvl="1" eaLnBrk="1" hangingPunct="1"/>
            <a:r>
              <a:rPr lang="zh-CN" altLang="en-US" i="1" smtClean="0">
                <a:solidFill>
                  <a:srgbClr val="0000FF"/>
                </a:solidFill>
              </a:rPr>
              <a:t>搜索方式不同</a:t>
            </a:r>
            <a:r>
              <a:rPr lang="zh-CN" altLang="en-US" smtClean="0"/>
              <a:t>：</a:t>
            </a:r>
          </a:p>
          <a:p>
            <a:pPr lvl="2" eaLnBrk="1" hangingPunct="1"/>
            <a:r>
              <a:rPr lang="zh-CN" altLang="en-US" smtClean="0"/>
              <a:t>回溯法</a:t>
            </a:r>
            <a:r>
              <a:rPr lang="en-US" altLang="zh-CN" smtClean="0"/>
              <a:t>——</a:t>
            </a:r>
            <a:r>
              <a:rPr lang="zh-CN" altLang="en-US" smtClean="0"/>
              <a:t>深度优先</a:t>
            </a:r>
          </a:p>
          <a:p>
            <a:pPr lvl="2" eaLnBrk="1" hangingPunct="1"/>
            <a:r>
              <a:rPr lang="zh-CN" altLang="en-US" smtClean="0"/>
              <a:t>分支限界法</a:t>
            </a:r>
            <a:r>
              <a:rPr lang="en-US" altLang="zh-CN" smtClean="0"/>
              <a:t>——</a:t>
            </a:r>
            <a:r>
              <a:rPr lang="zh-CN" altLang="en-US" smtClean="0"/>
              <a:t>广度优先或最小耗费优先</a:t>
            </a:r>
          </a:p>
          <a:p>
            <a:pPr lvl="1" eaLnBrk="1" hangingPunct="1"/>
            <a:r>
              <a:rPr lang="zh-CN" altLang="en-US" smtClean="0"/>
              <a:t>此外，在分支限界法中，每一个活结点</a:t>
            </a:r>
            <a:r>
              <a:rPr lang="zh-CN" altLang="en-US" smtClean="0">
                <a:solidFill>
                  <a:srgbClr val="0000FF"/>
                </a:solidFill>
              </a:rPr>
              <a:t>只有一次</a:t>
            </a:r>
            <a:r>
              <a:rPr lang="zh-CN" altLang="en-US" smtClean="0"/>
              <a:t>机会成为扩展结点。</a:t>
            </a:r>
          </a:p>
        </p:txBody>
      </p:sp>
    </p:spTree>
    <p:extLst>
      <p:ext uri="{BB962C8B-B14F-4D97-AF65-F5344CB8AC3E}">
        <p14:creationId xmlns:p14="http://schemas.microsoft.com/office/powerpoint/2010/main" val="14058539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6.3  </a:t>
            </a:r>
            <a:r>
              <a:rPr lang="zh-CN" altLang="en-US" sz="4000" kern="0" dirty="0" smtClean="0">
                <a:solidFill>
                  <a:srgbClr val="000000"/>
                </a:solidFill>
              </a:rPr>
              <a:t>单源路径问题</a:t>
            </a:r>
            <a:endParaRPr lang="en-US" altLang="zh-CN" sz="4000" kern="0" dirty="0" smtClean="0">
              <a:solidFill>
                <a:srgbClr val="000000"/>
              </a:solidFill>
            </a:endParaRPr>
          </a:p>
        </p:txBody>
      </p:sp>
    </p:spTree>
    <p:extLst>
      <p:ext uri="{BB962C8B-B14F-4D97-AF65-F5344CB8AC3E}">
        <p14:creationId xmlns:p14="http://schemas.microsoft.com/office/powerpoint/2010/main" val="24159312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单源最短路径问题</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spcBef>
                <a:spcPct val="50000"/>
              </a:spcBef>
              <a:buNone/>
            </a:pPr>
            <a:r>
              <a:rPr kumimoji="1" lang="en-US" altLang="zh-CN" sz="2400" dirty="0" smtClean="0">
                <a:solidFill>
                  <a:srgbClr val="3366FF"/>
                </a:solidFill>
                <a:latin typeface="Times New Roman" pitchFamily="18" charset="0"/>
                <a:ea typeface="黑体" pitchFamily="2" charset="-122"/>
              </a:rPr>
              <a:t>1. </a:t>
            </a:r>
            <a:r>
              <a:rPr kumimoji="1" lang="zh-CN" altLang="en-US" sz="2400" dirty="0" smtClean="0">
                <a:solidFill>
                  <a:srgbClr val="3366FF"/>
                </a:solidFill>
                <a:latin typeface="Times New Roman" pitchFamily="18" charset="0"/>
                <a:ea typeface="黑体" pitchFamily="2" charset="-122"/>
              </a:rPr>
              <a:t>问</a:t>
            </a:r>
            <a:r>
              <a:rPr kumimoji="1" lang="zh-CN" altLang="en-US" sz="2400" dirty="0">
                <a:solidFill>
                  <a:srgbClr val="3366FF"/>
                </a:solidFill>
                <a:latin typeface="Times New Roman" pitchFamily="18" charset="0"/>
                <a:ea typeface="黑体" pitchFamily="2" charset="-122"/>
              </a:rPr>
              <a:t>题描</a:t>
            </a:r>
            <a:r>
              <a:rPr kumimoji="1" lang="zh-CN" altLang="en-US" sz="2400" dirty="0" smtClean="0">
                <a:solidFill>
                  <a:srgbClr val="3366FF"/>
                </a:solidFill>
                <a:latin typeface="Times New Roman" pitchFamily="18" charset="0"/>
                <a:ea typeface="黑体" pitchFamily="2" charset="-122"/>
              </a:rPr>
              <a:t>述</a:t>
            </a:r>
            <a:r>
              <a:rPr kumimoji="1" lang="en-US" altLang="zh-CN" sz="2400" dirty="0" smtClean="0">
                <a:solidFill>
                  <a:srgbClr val="3366FF"/>
                </a:solidFill>
                <a:latin typeface="Times New Roman" pitchFamily="18" charset="0"/>
                <a:ea typeface="黑体" pitchFamily="2" charset="-122"/>
              </a:rPr>
              <a:t>:</a:t>
            </a:r>
            <a:endParaRPr kumimoji="1" lang="zh-CN" altLang="en-US" sz="2400" dirty="0">
              <a:solidFill>
                <a:srgbClr val="3366FF"/>
              </a:solidFill>
              <a:latin typeface="Times New Roman" pitchFamily="18" charset="0"/>
              <a:ea typeface="黑体" pitchFamily="2" charset="-122"/>
            </a:endParaRPr>
          </a:p>
          <a:p>
            <a:pPr marL="1008000" lvl="1" indent="-432000" eaLnBrk="1" hangingPunct="1">
              <a:lnSpc>
                <a:spcPct val="150000"/>
              </a:lnSpc>
              <a:spcBef>
                <a:spcPts val="600"/>
              </a:spcBef>
            </a:pPr>
            <a:r>
              <a:rPr lang="zh-CN" altLang="en-US" sz="2400" b="0" dirty="0" smtClean="0">
                <a:latin typeface="+mn-lt"/>
              </a:rPr>
              <a:t>在有</a:t>
            </a:r>
            <a:r>
              <a:rPr lang="zh-CN" altLang="en-US" sz="2400" b="0" dirty="0">
                <a:latin typeface="+mn-lt"/>
              </a:rPr>
              <a:t>向图</a:t>
            </a:r>
            <a:r>
              <a:rPr lang="en-US" altLang="zh-CN" sz="2400" b="0" dirty="0">
                <a:latin typeface="+mn-lt"/>
              </a:rPr>
              <a:t>G</a:t>
            </a:r>
            <a:r>
              <a:rPr lang="zh-CN" altLang="en-US" sz="2400" b="0" dirty="0">
                <a:latin typeface="+mn-lt"/>
              </a:rPr>
              <a:t>中，每一边都有一个非负边权。要求图</a:t>
            </a:r>
            <a:r>
              <a:rPr lang="en-US" altLang="zh-CN" sz="2400" b="0" dirty="0">
                <a:latin typeface="+mn-lt"/>
              </a:rPr>
              <a:t>G</a:t>
            </a:r>
            <a:r>
              <a:rPr lang="zh-CN" altLang="en-US" sz="2400" b="0" dirty="0">
                <a:latin typeface="+mn-lt"/>
              </a:rPr>
              <a:t>的从源顶点</a:t>
            </a:r>
            <a:r>
              <a:rPr lang="en-US" altLang="zh-CN" sz="2400" b="0" dirty="0">
                <a:latin typeface="+mn-lt"/>
              </a:rPr>
              <a:t>s</a:t>
            </a:r>
            <a:r>
              <a:rPr lang="zh-CN" altLang="en-US" sz="2400" b="0" dirty="0">
                <a:latin typeface="+mn-lt"/>
              </a:rPr>
              <a:t>到目标顶点</a:t>
            </a:r>
            <a:r>
              <a:rPr lang="en-US" altLang="zh-CN" sz="2400" b="0" dirty="0">
                <a:latin typeface="+mn-lt"/>
              </a:rPr>
              <a:t>t</a:t>
            </a:r>
            <a:r>
              <a:rPr lang="zh-CN" altLang="en-US" sz="2400" b="0" dirty="0">
                <a:latin typeface="+mn-lt"/>
              </a:rPr>
              <a:t>之间的最短路径</a:t>
            </a:r>
            <a:r>
              <a:rPr lang="zh-CN" altLang="en-US" sz="2400" b="0" dirty="0" smtClean="0">
                <a:latin typeface="+mn-lt"/>
              </a:rPr>
              <a:t>。</a:t>
            </a:r>
            <a:endParaRPr lang="zh-CN" altLang="en-US" sz="2200" b="0" dirty="0">
              <a:latin typeface="+mn-lt"/>
            </a:endParaRPr>
          </a:p>
        </p:txBody>
      </p:sp>
      <p:grpSp>
        <p:nvGrpSpPr>
          <p:cNvPr id="5" name="Group 4"/>
          <p:cNvGrpSpPr>
            <a:grpSpLocks/>
          </p:cNvGrpSpPr>
          <p:nvPr/>
        </p:nvGrpSpPr>
        <p:grpSpPr bwMode="auto">
          <a:xfrm>
            <a:off x="1619250" y="2566988"/>
            <a:ext cx="5761038" cy="3182937"/>
            <a:chOff x="2809" y="6850"/>
            <a:chExt cx="5110" cy="2613"/>
          </a:xfrm>
        </p:grpSpPr>
        <p:sp>
          <p:nvSpPr>
            <p:cNvPr id="6" name="Oval 5"/>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A</a:t>
              </a:r>
            </a:p>
          </p:txBody>
        </p:sp>
        <p:sp>
          <p:nvSpPr>
            <p:cNvPr id="7" name="Oval 6"/>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B</a:t>
              </a:r>
            </a:p>
          </p:txBody>
        </p:sp>
        <p:sp>
          <p:nvSpPr>
            <p:cNvPr id="8" name="Oval 7"/>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latin typeface="Times New Roman" panose="02020603050405020304" pitchFamily="18" charset="0"/>
                  <a:ea typeface="宋体" panose="02010600030101010101" pitchFamily="2" charset="-122"/>
                </a:rPr>
                <a:t>s</a:t>
              </a:r>
            </a:p>
          </p:txBody>
        </p:sp>
        <p:sp>
          <p:nvSpPr>
            <p:cNvPr id="9" name="Oval 8"/>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C</a:t>
              </a:r>
            </a:p>
          </p:txBody>
        </p:sp>
        <p:sp>
          <p:nvSpPr>
            <p:cNvPr id="10" name="Oval 9"/>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D</a:t>
              </a:r>
            </a:p>
          </p:txBody>
        </p:sp>
        <p:sp>
          <p:nvSpPr>
            <p:cNvPr id="11" name="Oval 10"/>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E</a:t>
              </a:r>
            </a:p>
          </p:txBody>
        </p:sp>
        <p:sp>
          <p:nvSpPr>
            <p:cNvPr id="12" name="Oval 11"/>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F</a:t>
              </a:r>
            </a:p>
          </p:txBody>
        </p:sp>
        <p:sp>
          <p:nvSpPr>
            <p:cNvPr id="13" name="Oval 12"/>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G</a:t>
              </a:r>
            </a:p>
          </p:txBody>
        </p:sp>
        <p:sp>
          <p:nvSpPr>
            <p:cNvPr id="14" name="Oval 13"/>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H</a:t>
              </a:r>
            </a:p>
          </p:txBody>
        </p:sp>
        <p:sp>
          <p:nvSpPr>
            <p:cNvPr id="15" name="Oval 14"/>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i="1">
                  <a:latin typeface="Times New Roman" panose="02020603050405020304" pitchFamily="18" charset="0"/>
                  <a:ea typeface="宋体" panose="02010600030101010101" pitchFamily="2" charset="-122"/>
                </a:rPr>
                <a:t>t</a:t>
              </a:r>
            </a:p>
          </p:txBody>
        </p:sp>
        <p:sp>
          <p:nvSpPr>
            <p:cNvPr id="16" name="Line 15"/>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7" name="Line 16"/>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8" name="Line 17"/>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19" name="Line 18"/>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0" name="Line 19"/>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1" name="Line 20"/>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2" name="Line 21"/>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3" name="Line 22"/>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4" name="Line 23"/>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5" name="Line 24"/>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26" name="Text Box 25"/>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4</a:t>
              </a:r>
            </a:p>
          </p:txBody>
        </p:sp>
        <p:sp>
          <p:nvSpPr>
            <p:cNvPr id="27" name="Text Box 26"/>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9</a:t>
              </a:r>
            </a:p>
          </p:txBody>
        </p:sp>
        <p:sp>
          <p:nvSpPr>
            <p:cNvPr id="28" name="Text Box 27"/>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2</a:t>
              </a:r>
            </a:p>
          </p:txBody>
        </p:sp>
        <p:sp>
          <p:nvSpPr>
            <p:cNvPr id="29" name="Text Box 28"/>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3</a:t>
              </a:r>
            </a:p>
          </p:txBody>
        </p:sp>
        <p:sp>
          <p:nvSpPr>
            <p:cNvPr id="30" name="Text Box 29"/>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1" name="Text Box 30"/>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32" name="Text Box 31"/>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3" name="Line 32"/>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4" name="Text Box 33"/>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35" name="Line 34"/>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6" name="Text Box 35"/>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4</a:t>
              </a:r>
            </a:p>
          </p:txBody>
        </p:sp>
        <p:sp>
          <p:nvSpPr>
            <p:cNvPr id="37" name="Line 36"/>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8" name="Text Box 37"/>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7</a:t>
              </a:r>
            </a:p>
          </p:txBody>
        </p:sp>
        <p:sp>
          <p:nvSpPr>
            <p:cNvPr id="39" name="Line 38"/>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0" name="Text Box 39"/>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5</a:t>
              </a:r>
            </a:p>
          </p:txBody>
        </p:sp>
        <p:sp>
          <p:nvSpPr>
            <p:cNvPr id="41" name="Text Box 40"/>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2" name="Line 41"/>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3" name="Line 42"/>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44" name="Text Box 43"/>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8</a:t>
              </a:r>
            </a:p>
          </p:txBody>
        </p:sp>
        <p:sp>
          <p:nvSpPr>
            <p:cNvPr id="45" name="Text Box 44"/>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6" name="Text Box 45"/>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6</a:t>
              </a:r>
            </a:p>
          </p:txBody>
        </p:sp>
        <p:sp>
          <p:nvSpPr>
            <p:cNvPr id="47" name="Text Box 46"/>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5</a:t>
              </a:r>
            </a:p>
          </p:txBody>
        </p:sp>
        <p:sp>
          <p:nvSpPr>
            <p:cNvPr id="48" name="Text Box 47"/>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dirty="0">
                  <a:latin typeface="Times New Roman" panose="02020603050405020304" pitchFamily="18" charset="0"/>
                  <a:ea typeface="宋体" panose="02010600030101010101" pitchFamily="2" charset="-122"/>
                </a:rPr>
                <a:t>3</a:t>
              </a:r>
            </a:p>
          </p:txBody>
        </p:sp>
        <p:sp>
          <p:nvSpPr>
            <p:cNvPr id="49" name="Text Box 48"/>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2000">
                  <a:latin typeface="Times New Roman" panose="02020603050405020304" pitchFamily="18" charset="0"/>
                  <a:ea typeface="宋体" panose="02010600030101010101" pitchFamily="2" charset="-122"/>
                </a:rPr>
                <a:t>7</a:t>
              </a:r>
            </a:p>
          </p:txBody>
        </p:sp>
        <p:sp>
          <p:nvSpPr>
            <p:cNvPr id="50" name="Line 49"/>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50"/>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52" name="Line 51"/>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3" name="Line 52"/>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4" name="Line 53"/>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54"/>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6" name="Text Box 55"/>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2000">
                <a:latin typeface="Times New Roman" panose="02020603050405020304" pitchFamily="18" charset="0"/>
                <a:ea typeface="宋体" panose="02010600030101010101" pitchFamily="2" charset="-122"/>
              </a:endParaRPr>
            </a:p>
          </p:txBody>
        </p:sp>
      </p:grpSp>
      <p:sp>
        <p:nvSpPr>
          <p:cNvPr id="2" name="矩形 1"/>
          <p:cNvSpPr/>
          <p:nvPr/>
        </p:nvSpPr>
        <p:spPr>
          <a:xfrm>
            <a:off x="733387" y="5658366"/>
            <a:ext cx="8006271" cy="892552"/>
          </a:xfrm>
          <a:prstGeom prst="rect">
            <a:avLst/>
          </a:prstGeom>
        </p:spPr>
        <p:txBody>
          <a:bodyPr wrap="square">
            <a:spAutoFit/>
          </a:bodyPr>
          <a:lstStyle/>
          <a:p>
            <a:r>
              <a:rPr lang="zh-CN" altLang="en-US" sz="2600" kern="0" dirty="0">
                <a:solidFill>
                  <a:srgbClr val="161616"/>
                </a:solidFill>
                <a:latin typeface="微软雅黑" panose="020B0503020204020204" pitchFamily="34" charset="-122"/>
                <a:ea typeface="微软雅黑" panose="020B0503020204020204" pitchFamily="34" charset="-122"/>
              </a:rPr>
              <a:t>分析：采用</a:t>
            </a:r>
            <a:r>
              <a:rPr lang="zh-CN" altLang="en-US" sz="2600" kern="0" dirty="0">
                <a:solidFill>
                  <a:srgbClr val="0000FF"/>
                </a:solidFill>
                <a:latin typeface="微软雅黑" panose="020B0503020204020204" pitchFamily="34" charset="-122"/>
                <a:ea typeface="微软雅黑" panose="020B0503020204020204" pitchFamily="34" charset="-122"/>
              </a:rPr>
              <a:t>优先队列</a:t>
            </a:r>
            <a:r>
              <a:rPr lang="zh-CN" altLang="en-US" sz="2600" kern="0" dirty="0">
                <a:solidFill>
                  <a:srgbClr val="161616"/>
                </a:solidFill>
                <a:latin typeface="微软雅黑" panose="020B0503020204020204" pitchFamily="34" charset="-122"/>
                <a:ea typeface="微软雅黑" panose="020B0503020204020204" pitchFamily="34" charset="-122"/>
              </a:rPr>
              <a:t>式分支限界法，并用一</a:t>
            </a:r>
            <a:r>
              <a:rPr lang="zh-CN" altLang="en-US" sz="2600" kern="0" dirty="0">
                <a:solidFill>
                  <a:srgbClr val="0000FF"/>
                </a:solidFill>
                <a:latin typeface="微软雅黑" panose="020B0503020204020204" pitchFamily="34" charset="-122"/>
                <a:ea typeface="微软雅黑" panose="020B0503020204020204" pitchFamily="34" charset="-122"/>
              </a:rPr>
              <a:t>极小堆</a:t>
            </a:r>
            <a:r>
              <a:rPr lang="zh-CN" altLang="en-US" sz="2600" kern="0" dirty="0">
                <a:solidFill>
                  <a:srgbClr val="161616"/>
                </a:solidFill>
                <a:latin typeface="微软雅黑" panose="020B0503020204020204" pitchFamily="34" charset="-122"/>
                <a:ea typeface="微软雅黑" panose="020B0503020204020204" pitchFamily="34" charset="-122"/>
              </a:rPr>
              <a:t>来存储活结点表。其优先级是结点所对应的当前路长</a:t>
            </a:r>
            <a:endParaRPr lang="zh-CN" altLang="en-US" dirty="0"/>
          </a:p>
        </p:txBody>
      </p:sp>
      <p:sp>
        <p:nvSpPr>
          <p:cNvPr id="3" name="矩形 2"/>
          <p:cNvSpPr/>
          <p:nvPr/>
        </p:nvSpPr>
        <p:spPr bwMode="auto">
          <a:xfrm>
            <a:off x="2203246" y="5114069"/>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rgbClr val="7030A0"/>
                </a:solidFill>
                <a:ea typeface="楷体_GB2312" pitchFamily="49" charset="-122"/>
              </a:rPr>
              <a:t>1</a:t>
            </a:r>
            <a:r>
              <a:rPr lang="zh-CN" altLang="en-US" dirty="0" smtClean="0">
                <a:solidFill>
                  <a:srgbClr val="7030A0"/>
                </a:solidFill>
                <a:ea typeface="楷体_GB2312" pitchFamily="49" charset="-122"/>
              </a:rPr>
              <a:t>段</a:t>
            </a:r>
            <a:endPar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endParaRPr>
          </a:p>
        </p:txBody>
      </p:sp>
      <p:sp>
        <p:nvSpPr>
          <p:cNvPr id="58" name="矩形 57"/>
          <p:cNvSpPr/>
          <p:nvPr/>
        </p:nvSpPr>
        <p:spPr bwMode="auto">
          <a:xfrm>
            <a:off x="3772467" y="5112241"/>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7030A0"/>
                </a:solidFill>
                <a:effectLst/>
                <a:latin typeface="Times New Roman" pitchFamily="18" charset="0"/>
                <a:ea typeface="楷体_GB2312" pitchFamily="49" charset="-122"/>
              </a:rPr>
              <a:t>2</a:t>
            </a:r>
            <a:r>
              <a:rPr lang="zh-CN" altLang="en-US" dirty="0">
                <a:solidFill>
                  <a:srgbClr val="7030A0"/>
                </a:solidFill>
                <a:ea typeface="楷体_GB2312" pitchFamily="49" charset="-122"/>
              </a:rPr>
              <a:t>段</a:t>
            </a:r>
            <a:endPar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endParaRPr>
          </a:p>
        </p:txBody>
      </p:sp>
      <p:sp>
        <p:nvSpPr>
          <p:cNvPr id="59" name="矩形 58"/>
          <p:cNvSpPr/>
          <p:nvPr/>
        </p:nvSpPr>
        <p:spPr bwMode="auto">
          <a:xfrm>
            <a:off x="5279762" y="5148143"/>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solidFill>
                  <a:srgbClr val="7030A0"/>
                </a:solidFill>
                <a:ea typeface="楷体_GB2312" pitchFamily="49" charset="-122"/>
              </a:rPr>
              <a:t>3</a:t>
            </a:r>
            <a:r>
              <a:rPr lang="zh-CN" altLang="en-US" dirty="0" smtClean="0">
                <a:solidFill>
                  <a:srgbClr val="7030A0"/>
                </a:solidFill>
                <a:ea typeface="楷体_GB2312" pitchFamily="49" charset="-122"/>
              </a:rPr>
              <a:t>段</a:t>
            </a:r>
            <a:endPar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endParaRPr>
          </a:p>
        </p:txBody>
      </p:sp>
      <p:sp>
        <p:nvSpPr>
          <p:cNvPr id="60" name="矩形 59"/>
          <p:cNvSpPr/>
          <p:nvPr/>
        </p:nvSpPr>
        <p:spPr bwMode="auto">
          <a:xfrm>
            <a:off x="6274787" y="5114855"/>
            <a:ext cx="568554" cy="369089"/>
          </a:xfrm>
          <a:prstGeom prst="rect">
            <a:avLst/>
          </a:prstGeom>
          <a:solidFill>
            <a:srgbClr val="FFFF99"/>
          </a:solid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7030A0"/>
                </a:solidFill>
                <a:effectLst/>
                <a:latin typeface="Times New Roman" pitchFamily="18" charset="0"/>
                <a:ea typeface="楷体_GB2312" pitchFamily="49" charset="-122"/>
              </a:rPr>
              <a:t>4</a:t>
            </a:r>
            <a:r>
              <a:rPr kumimoji="0" lang="zh-CN" altLang="en-US" sz="2000" b="1" i="0" u="none" strike="noStrike" cap="none" normalizeH="0" baseline="0" dirty="0" smtClean="0">
                <a:ln>
                  <a:noFill/>
                </a:ln>
                <a:solidFill>
                  <a:srgbClr val="7030A0"/>
                </a:solidFill>
                <a:effectLst/>
                <a:latin typeface="Times New Roman" pitchFamily="18" charset="0"/>
                <a:ea typeface="楷体_GB2312" pitchFamily="49" charset="-122"/>
              </a:rPr>
              <a:t>段</a:t>
            </a:r>
          </a:p>
        </p:txBody>
      </p:sp>
    </p:spTree>
    <p:extLst>
      <p:ext uri="{BB962C8B-B14F-4D97-AF65-F5344CB8AC3E}">
        <p14:creationId xmlns:p14="http://schemas.microsoft.com/office/powerpoint/2010/main" val="23072677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5496" y="334170"/>
            <a:ext cx="8856984" cy="5473700"/>
          </a:xfrm>
        </p:spPr>
        <p:txBody>
          <a:bodyPr/>
          <a:lstStyle/>
          <a:p>
            <a:pPr lvl="1" eaLnBrk="1" hangingPunct="1"/>
            <a:r>
              <a:rPr lang="zh-CN" altLang="en-US" sz="2400" dirty="0" smtClean="0"/>
              <a:t>解向量：</a:t>
            </a:r>
            <a:r>
              <a:rPr lang="en-US" altLang="zh-CN" sz="2400" dirty="0" smtClean="0"/>
              <a:t>X=(</a:t>
            </a:r>
            <a:r>
              <a:rPr lang="en-US" altLang="zh-CN" sz="2400" i="1" dirty="0" smtClean="0"/>
              <a:t>s,</a:t>
            </a:r>
            <a:r>
              <a:rPr lang="en-US" altLang="zh-CN" sz="2400" dirty="0" smtClean="0"/>
              <a:t> </a:t>
            </a:r>
            <a:r>
              <a:rPr lang="en-US" altLang="zh-CN" sz="2400" i="1" dirty="0" smtClean="0"/>
              <a:t>x</a:t>
            </a:r>
            <a:r>
              <a:rPr lang="en-US" altLang="zh-CN" sz="2400" baseline="-25000" dirty="0" smtClean="0"/>
              <a:t>2</a:t>
            </a:r>
            <a:r>
              <a:rPr lang="en-US" altLang="zh-CN" sz="2400" dirty="0" smtClean="0"/>
              <a:t>, ..., </a:t>
            </a:r>
            <a:r>
              <a:rPr lang="en-US" altLang="zh-CN" sz="2400" i="1" dirty="0" smtClean="0"/>
              <a:t>t </a:t>
            </a:r>
            <a:r>
              <a:rPr lang="en-US" altLang="zh-CN" sz="2400" dirty="0" smtClean="0"/>
              <a:t>)</a:t>
            </a:r>
            <a:r>
              <a:rPr lang="zh-CN" altLang="en-US" sz="2400" dirty="0" smtClean="0"/>
              <a:t>，</a:t>
            </a:r>
            <a:r>
              <a:rPr lang="en-US" altLang="zh-CN" sz="2400" i="1" dirty="0" smtClean="0"/>
              <a:t>s </a:t>
            </a:r>
            <a:r>
              <a:rPr lang="zh-CN" altLang="en-US" sz="2400" dirty="0" smtClean="0"/>
              <a:t>和</a:t>
            </a:r>
            <a:r>
              <a:rPr lang="en-US" altLang="zh-CN" sz="2400" i="1" dirty="0" smtClean="0"/>
              <a:t>t </a:t>
            </a:r>
            <a:r>
              <a:rPr lang="zh-CN" altLang="en-US" sz="2400" dirty="0" smtClean="0"/>
              <a:t>分别为起点和终点</a:t>
            </a:r>
          </a:p>
          <a:p>
            <a:pPr lvl="1" eaLnBrk="1" hangingPunct="1"/>
            <a:r>
              <a:rPr lang="zh-CN" altLang="en-US" sz="2400" dirty="0" smtClean="0"/>
              <a:t>约束条件：</a:t>
            </a:r>
          </a:p>
          <a:p>
            <a:pPr lvl="2" eaLnBrk="1" hangingPunct="1"/>
            <a:r>
              <a:rPr lang="zh-CN" altLang="en-US" dirty="0" smtClean="0"/>
              <a:t>显式： </a:t>
            </a:r>
            <a:r>
              <a:rPr lang="en-US" altLang="zh-CN" i="1" dirty="0" smtClean="0"/>
              <a:t>x</a:t>
            </a:r>
            <a:r>
              <a:rPr lang="en-US" altLang="zh-CN" i="1" baseline="-25000" dirty="0" smtClean="0"/>
              <a:t>i</a:t>
            </a:r>
            <a:r>
              <a:rPr lang="en-US" altLang="zh-CN" dirty="0" smtClean="0"/>
              <a:t>=A, B, ...  (</a:t>
            </a:r>
            <a:r>
              <a:rPr lang="en-US" altLang="zh-CN" i="1" dirty="0" err="1" smtClean="0"/>
              <a:t>i</a:t>
            </a:r>
            <a:r>
              <a:rPr lang="en-US" altLang="zh-CN" dirty="0" smtClean="0"/>
              <a:t>=2, ..., </a:t>
            </a:r>
            <a:r>
              <a:rPr lang="en-US" altLang="zh-CN" i="1" dirty="0" smtClean="0"/>
              <a:t>n</a:t>
            </a:r>
            <a:r>
              <a:rPr lang="en-US" altLang="zh-CN" dirty="0" smtClean="0"/>
              <a:t>)</a:t>
            </a:r>
          </a:p>
          <a:p>
            <a:pPr lvl="2" eaLnBrk="1" hangingPunct="1"/>
            <a:r>
              <a:rPr lang="zh-CN" altLang="en-US" dirty="0" smtClean="0"/>
              <a:t>隐式： </a:t>
            </a:r>
            <a:r>
              <a:rPr lang="en-US" altLang="zh-CN" i="1" dirty="0" err="1" smtClean="0"/>
              <a:t>c</a:t>
            </a:r>
            <a:r>
              <a:rPr lang="en-US" altLang="zh-CN" i="1" baseline="-25000" dirty="0" err="1" smtClean="0"/>
              <a:t>ij</a:t>
            </a:r>
            <a:r>
              <a:rPr lang="en-US" altLang="zh-CN" dirty="0" smtClean="0"/>
              <a:t>≠∞</a:t>
            </a:r>
          </a:p>
          <a:p>
            <a:pPr lvl="1" eaLnBrk="1" hangingPunct="1"/>
            <a:r>
              <a:rPr lang="zh-CN" altLang="en-US" sz="2400" dirty="0" smtClean="0"/>
              <a:t>目标函数：</a:t>
            </a:r>
            <a:r>
              <a:rPr lang="en-US" altLang="zh-CN" sz="2400" i="1" dirty="0" smtClean="0"/>
              <a:t>cost</a:t>
            </a:r>
            <a:r>
              <a:rPr lang="en-US" altLang="zh-CN" sz="2400" dirty="0" smtClean="0"/>
              <a:t>(</a:t>
            </a:r>
            <a:r>
              <a:rPr lang="en-US" altLang="zh-CN" sz="2400" i="1" dirty="0" err="1" smtClean="0"/>
              <a:t>i</a:t>
            </a:r>
            <a:r>
              <a:rPr lang="en-US" altLang="zh-CN" sz="2400" i="1" dirty="0" smtClean="0"/>
              <a:t> </a:t>
            </a:r>
            <a:r>
              <a:rPr lang="en-US" altLang="zh-CN" sz="2400" dirty="0" smtClean="0"/>
              <a:t>)=</a:t>
            </a:r>
            <a:r>
              <a:rPr lang="en-US" altLang="zh-CN" sz="2400" i="1" dirty="0" smtClean="0"/>
              <a:t>min</a:t>
            </a:r>
            <a:r>
              <a:rPr lang="en-US" altLang="zh-CN" sz="2400" dirty="0" smtClean="0"/>
              <a:t>{</a:t>
            </a:r>
            <a:r>
              <a:rPr lang="en-US" altLang="zh-CN" sz="2400" i="1" dirty="0" err="1" smtClean="0"/>
              <a:t>c</a:t>
            </a:r>
            <a:r>
              <a:rPr lang="en-US" altLang="zh-CN" sz="2400" i="1" baseline="-25000" dirty="0" err="1" smtClean="0"/>
              <a:t>ij</a:t>
            </a:r>
            <a:r>
              <a:rPr lang="en-US" altLang="zh-CN" sz="2400" dirty="0" err="1" smtClean="0"/>
              <a:t>+</a:t>
            </a:r>
            <a:r>
              <a:rPr lang="en-US" altLang="zh-CN" sz="2400" i="1" dirty="0" err="1" smtClean="0"/>
              <a:t>cost</a:t>
            </a:r>
            <a:r>
              <a:rPr lang="en-US" altLang="zh-CN" sz="2400" dirty="0" smtClean="0"/>
              <a:t>(</a:t>
            </a:r>
            <a:r>
              <a:rPr lang="en-US" altLang="zh-CN" sz="2400" i="1" dirty="0" smtClean="0"/>
              <a:t>j </a:t>
            </a:r>
            <a:r>
              <a:rPr lang="en-US" altLang="zh-CN" sz="2400" dirty="0" smtClean="0"/>
              <a:t>)} (</a:t>
            </a:r>
            <a:r>
              <a:rPr lang="en-US" altLang="zh-CN" sz="2400" i="1" dirty="0" err="1" smtClean="0"/>
              <a:t>i</a:t>
            </a:r>
            <a:r>
              <a:rPr lang="en-US" altLang="zh-CN" sz="2400" dirty="0" err="1" smtClean="0"/>
              <a:t>≤</a:t>
            </a:r>
            <a:r>
              <a:rPr lang="en-US" altLang="zh-CN" sz="2400" i="1" dirty="0" err="1" smtClean="0"/>
              <a:t>j</a:t>
            </a:r>
            <a:r>
              <a:rPr lang="en-US" altLang="zh-CN" sz="2400" dirty="0" err="1" smtClean="0"/>
              <a:t>≤</a:t>
            </a:r>
            <a:r>
              <a:rPr lang="en-US" altLang="zh-CN" sz="2400" i="1" dirty="0" err="1" smtClean="0"/>
              <a:t>n</a:t>
            </a:r>
            <a:r>
              <a:rPr lang="zh-CN" altLang="en-US" sz="2400" dirty="0" smtClean="0"/>
              <a:t>且顶点</a:t>
            </a:r>
            <a:r>
              <a:rPr lang="en-US" altLang="zh-CN" sz="2400" i="1" dirty="0" smtClean="0"/>
              <a:t>j </a:t>
            </a:r>
            <a:r>
              <a:rPr lang="zh-CN" altLang="en-US" sz="2400" dirty="0" smtClean="0"/>
              <a:t>是</a:t>
            </a:r>
            <a:r>
              <a:rPr lang="en-US" altLang="zh-CN" sz="2400" i="1" dirty="0" err="1" smtClean="0"/>
              <a:t>i</a:t>
            </a:r>
            <a:r>
              <a:rPr lang="en-US" altLang="zh-CN" sz="2400" i="1" dirty="0" smtClean="0"/>
              <a:t> </a:t>
            </a:r>
            <a:r>
              <a:rPr lang="zh-CN" altLang="en-US" sz="2400" dirty="0" smtClean="0"/>
              <a:t>的邻接点</a:t>
            </a:r>
            <a:r>
              <a:rPr lang="en-US" altLang="zh-CN" sz="2400" dirty="0" smtClean="0"/>
              <a:t>)</a:t>
            </a:r>
          </a:p>
          <a:p>
            <a:pPr lvl="2" eaLnBrk="1" hangingPunct="1"/>
            <a:r>
              <a:rPr lang="zh-CN" altLang="en-US" dirty="0" smtClean="0"/>
              <a:t>下界：</a:t>
            </a:r>
            <a:r>
              <a:rPr kumimoji="1" lang="zh-CN" altLang="en-US" dirty="0" smtClean="0"/>
              <a:t>把每一段最小的代价相加，</a:t>
            </a:r>
            <a:r>
              <a:rPr kumimoji="1" lang="en-US" altLang="zh-CN" dirty="0" smtClean="0"/>
              <a:t>2+4+5+3=</a:t>
            </a:r>
            <a:r>
              <a:rPr kumimoji="1" lang="en-US" altLang="zh-CN" dirty="0" smtClean="0">
                <a:solidFill>
                  <a:srgbClr val="0000FF"/>
                </a:solidFill>
              </a:rPr>
              <a:t>14</a:t>
            </a:r>
            <a:endParaRPr lang="en-US" altLang="zh-CN" dirty="0" smtClean="0">
              <a:solidFill>
                <a:srgbClr val="0000FF"/>
              </a:solidFill>
            </a:endParaRPr>
          </a:p>
          <a:p>
            <a:pPr lvl="2" eaLnBrk="1" hangingPunct="1"/>
            <a:r>
              <a:rPr lang="zh-CN" altLang="en-US" dirty="0" smtClean="0"/>
              <a:t>上界：</a:t>
            </a:r>
            <a:r>
              <a:rPr lang="en-US" altLang="en-US" dirty="0" smtClean="0"/>
              <a:t>2+6+6+3=17</a:t>
            </a:r>
            <a:r>
              <a:rPr lang="en-US" altLang="zh-CN" dirty="0" smtClean="0"/>
              <a:t> (</a:t>
            </a:r>
            <a:r>
              <a:rPr lang="en-US" altLang="zh-CN" dirty="0" err="1" smtClean="0"/>
              <a:t>s→B→E→H→t</a:t>
            </a:r>
            <a:r>
              <a:rPr lang="en-US" altLang="zh-CN" dirty="0" smtClean="0"/>
              <a:t>)</a:t>
            </a:r>
          </a:p>
          <a:p>
            <a:pPr lvl="1" eaLnBrk="1" hangingPunct="1"/>
            <a:r>
              <a:rPr lang="zh-CN" altLang="en-US" sz="2400" dirty="0" smtClean="0"/>
              <a:t>限界函数：</a:t>
            </a:r>
            <a:r>
              <a:rPr kumimoji="1" lang="zh-CN" altLang="en-US" sz="2400" dirty="0" smtClean="0">
                <a:solidFill>
                  <a:srgbClr val="000000"/>
                </a:solidFill>
              </a:rPr>
              <a:t>假设已经确定了</a:t>
            </a:r>
            <a:r>
              <a:rPr kumimoji="1" lang="en-US" altLang="zh-CN" sz="2400" i="1" dirty="0" err="1" smtClean="0">
                <a:solidFill>
                  <a:srgbClr val="000000"/>
                </a:solidFill>
              </a:rPr>
              <a:t>i</a:t>
            </a:r>
            <a:r>
              <a:rPr kumimoji="1" lang="en-US" altLang="zh-CN" sz="2400" i="1" dirty="0" smtClean="0">
                <a:solidFill>
                  <a:srgbClr val="000000"/>
                </a:solidFill>
              </a:rPr>
              <a:t> </a:t>
            </a:r>
            <a:r>
              <a:rPr kumimoji="1" lang="zh-CN" altLang="en-US" sz="2400" dirty="0" smtClean="0">
                <a:solidFill>
                  <a:srgbClr val="000000"/>
                </a:solidFill>
              </a:rPr>
              <a:t>段</a:t>
            </a:r>
            <a:r>
              <a:rPr kumimoji="1" lang="en-US" altLang="zh-CN" sz="2400" dirty="0" smtClean="0">
                <a:solidFill>
                  <a:srgbClr val="000000"/>
                </a:solidFill>
              </a:rPr>
              <a:t>(1≤</a:t>
            </a:r>
            <a:r>
              <a:rPr kumimoji="1" lang="en-US" altLang="zh-CN" sz="2400" i="1" dirty="0" smtClean="0">
                <a:solidFill>
                  <a:srgbClr val="000000"/>
                </a:solidFill>
              </a:rPr>
              <a:t>i</a:t>
            </a:r>
            <a:r>
              <a:rPr kumimoji="1" lang="en-US" altLang="zh-CN" sz="2400" dirty="0" smtClean="0">
                <a:solidFill>
                  <a:srgbClr val="000000"/>
                </a:solidFill>
              </a:rPr>
              <a:t>≤</a:t>
            </a:r>
            <a:r>
              <a:rPr kumimoji="1" lang="en-US" altLang="zh-CN" sz="2400" i="1" dirty="0" smtClean="0">
                <a:solidFill>
                  <a:srgbClr val="000000"/>
                </a:solidFill>
              </a:rPr>
              <a:t>k</a:t>
            </a:r>
            <a:r>
              <a:rPr kumimoji="1" lang="en-US" altLang="zh-CN" sz="2400" dirty="0" smtClean="0">
                <a:solidFill>
                  <a:srgbClr val="000000"/>
                </a:solidFill>
              </a:rPr>
              <a:t>)</a:t>
            </a:r>
            <a:r>
              <a:rPr kumimoji="1" lang="zh-CN" altLang="en-US" sz="2400" dirty="0" smtClean="0">
                <a:solidFill>
                  <a:srgbClr val="000000"/>
                </a:solidFill>
              </a:rPr>
              <a:t>，其路径为</a:t>
            </a:r>
            <a:r>
              <a:rPr kumimoji="1" lang="en-US" altLang="zh-CN" sz="2400" dirty="0" smtClean="0">
                <a:solidFill>
                  <a:srgbClr val="000000"/>
                </a:solidFill>
              </a:rPr>
              <a:t>(</a:t>
            </a:r>
            <a:r>
              <a:rPr kumimoji="1" lang="en-US" altLang="zh-CN" sz="2400" i="1" dirty="0" smtClean="0">
                <a:solidFill>
                  <a:srgbClr val="000000"/>
                </a:solidFill>
              </a:rPr>
              <a:t>r</a:t>
            </a:r>
            <a:r>
              <a:rPr kumimoji="1" lang="en-US" altLang="zh-CN" sz="2400" baseline="-30000" dirty="0" smtClean="0">
                <a:solidFill>
                  <a:srgbClr val="000000"/>
                </a:solidFill>
              </a:rPr>
              <a:t>1</a:t>
            </a:r>
            <a:r>
              <a:rPr kumimoji="1" lang="en-US" altLang="zh-CN" sz="2400" dirty="0" smtClean="0">
                <a:solidFill>
                  <a:srgbClr val="000000"/>
                </a:solidFill>
              </a:rPr>
              <a:t>, </a:t>
            </a:r>
            <a:r>
              <a:rPr kumimoji="1" lang="en-US" altLang="zh-CN" sz="2400" i="1" dirty="0" smtClean="0">
                <a:solidFill>
                  <a:srgbClr val="000000"/>
                </a:solidFill>
              </a:rPr>
              <a:t>r</a:t>
            </a:r>
            <a:r>
              <a:rPr kumimoji="1" lang="en-US" altLang="zh-CN" sz="2400" baseline="-30000" dirty="0" smtClean="0">
                <a:solidFill>
                  <a:srgbClr val="000000"/>
                </a:solidFill>
              </a:rPr>
              <a:t>2</a:t>
            </a:r>
            <a:r>
              <a:rPr kumimoji="1" lang="en-US" altLang="zh-CN" sz="2400" dirty="0" smtClean="0">
                <a:solidFill>
                  <a:srgbClr val="000000"/>
                </a:solidFill>
              </a:rPr>
              <a:t>, …, </a:t>
            </a:r>
            <a:r>
              <a:rPr kumimoji="1" lang="en-US" altLang="zh-CN" sz="2400" i="1" dirty="0" err="1" smtClean="0">
                <a:solidFill>
                  <a:srgbClr val="000000"/>
                </a:solidFill>
              </a:rPr>
              <a:t>r</a:t>
            </a:r>
            <a:r>
              <a:rPr kumimoji="1" lang="en-US" altLang="zh-CN" sz="2400" i="1" baseline="-30000" dirty="0" err="1" smtClean="0">
                <a:solidFill>
                  <a:srgbClr val="000000"/>
                </a:solidFill>
              </a:rPr>
              <a:t>i</a:t>
            </a:r>
            <a:r>
              <a:rPr kumimoji="1" lang="en-US" altLang="zh-CN" sz="2400" i="1" baseline="-30000" dirty="0" smtClean="0">
                <a:solidFill>
                  <a:srgbClr val="000000"/>
                </a:solidFill>
              </a:rPr>
              <a:t> </a:t>
            </a:r>
            <a:r>
              <a:rPr kumimoji="1" lang="en-US" altLang="zh-CN" sz="2400" i="1" dirty="0" smtClean="0">
                <a:solidFill>
                  <a:srgbClr val="000000"/>
                </a:solidFill>
              </a:rPr>
              <a:t>, r</a:t>
            </a:r>
            <a:r>
              <a:rPr kumimoji="1" lang="en-US" altLang="zh-CN" sz="2400" i="1" baseline="-25000" dirty="0" smtClean="0">
                <a:solidFill>
                  <a:srgbClr val="000000"/>
                </a:solidFill>
              </a:rPr>
              <a:t>i</a:t>
            </a:r>
            <a:r>
              <a:rPr kumimoji="1" lang="en-US" altLang="zh-CN" sz="2400" baseline="-25000" dirty="0" smtClean="0">
                <a:solidFill>
                  <a:srgbClr val="000000"/>
                </a:solidFill>
              </a:rPr>
              <a:t>+1</a:t>
            </a:r>
            <a:r>
              <a:rPr kumimoji="1" lang="en-US" altLang="zh-CN" sz="2400" dirty="0" smtClean="0">
                <a:solidFill>
                  <a:srgbClr val="000000"/>
                </a:solidFill>
              </a:rPr>
              <a:t>)</a:t>
            </a:r>
            <a:endParaRPr lang="en-US" altLang="zh-CN" sz="2400" dirty="0" smtClean="0"/>
          </a:p>
          <a:p>
            <a:pPr lvl="1" eaLnBrk="1" hangingPunct="1">
              <a:buFont typeface="Wingdings" panose="05000000000000000000" pitchFamily="2" charset="2"/>
              <a:buNone/>
            </a:pPr>
            <a:endParaRPr lang="en-US" altLang="zh-CN" dirty="0" smtClean="0"/>
          </a:p>
        </p:txBody>
      </p:sp>
      <p:grpSp>
        <p:nvGrpSpPr>
          <p:cNvPr id="442478" name="Group 110"/>
          <p:cNvGrpSpPr>
            <a:grpSpLocks noChangeAspect="1"/>
          </p:cNvGrpSpPr>
          <p:nvPr/>
        </p:nvGrpSpPr>
        <p:grpSpPr bwMode="auto">
          <a:xfrm>
            <a:off x="468313" y="5240338"/>
            <a:ext cx="8280400" cy="1016000"/>
            <a:chOff x="295" y="3067"/>
            <a:chExt cx="5216" cy="640"/>
          </a:xfrm>
        </p:grpSpPr>
        <p:sp>
          <p:nvSpPr>
            <p:cNvPr id="30728" name="AutoShape 111"/>
            <p:cNvSpPr>
              <a:spLocks noChangeAspect="1" noChangeArrowheads="1" noTextEdit="1"/>
            </p:cNvSpPr>
            <p:nvPr/>
          </p:nvSpPr>
          <p:spPr bwMode="auto">
            <a:xfrm>
              <a:off x="295" y="3067"/>
              <a:ext cx="52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9" name="Rectangle 112"/>
            <p:cNvSpPr>
              <a:spLocks noChangeArrowheads="1"/>
            </p:cNvSpPr>
            <p:nvPr/>
          </p:nvSpPr>
          <p:spPr bwMode="auto">
            <a:xfrm>
              <a:off x="4070"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chemeClr val="accent2"/>
                </a:solidFill>
                <a:ea typeface="华文行楷" panose="02010800040101010101" pitchFamily="2" charset="-122"/>
              </a:endParaRPr>
            </a:p>
          </p:txBody>
        </p:sp>
        <p:sp>
          <p:nvSpPr>
            <p:cNvPr id="30730" name="Rectangle 113"/>
            <p:cNvSpPr>
              <a:spLocks noChangeArrowheads="1"/>
            </p:cNvSpPr>
            <p:nvPr/>
          </p:nvSpPr>
          <p:spPr bwMode="auto">
            <a:xfrm>
              <a:off x="807" y="3159"/>
              <a:ext cx="2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4000">
                  <a:solidFill>
                    <a:srgbClr val="000000"/>
                  </a:solidFill>
                  <a:latin typeface="Symbol" panose="05050102010706020507" pitchFamily="18" charset="2"/>
                  <a:ea typeface="华文行楷" panose="02010800040101010101" pitchFamily="2" charset="-122"/>
                </a:rPr>
                <a:t>å</a:t>
              </a:r>
              <a:endParaRPr lang="en-US" altLang="zh-CN" sz="1800">
                <a:solidFill>
                  <a:schemeClr val="accent2"/>
                </a:solidFill>
                <a:ea typeface="华文行楷" panose="02010800040101010101" pitchFamily="2" charset="-122"/>
              </a:endParaRPr>
            </a:p>
          </p:txBody>
        </p:sp>
        <p:sp>
          <p:nvSpPr>
            <p:cNvPr id="30731" name="Rectangle 114"/>
            <p:cNvSpPr>
              <a:spLocks noChangeArrowheads="1"/>
            </p:cNvSpPr>
            <p:nvPr/>
          </p:nvSpPr>
          <p:spPr bwMode="auto">
            <a:xfrm>
              <a:off x="415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2" name="Rectangle 115"/>
            <p:cNvSpPr>
              <a:spLocks noChangeArrowheads="1"/>
            </p:cNvSpPr>
            <p:nvPr/>
          </p:nvSpPr>
          <p:spPr bwMode="auto">
            <a:xfrm>
              <a:off x="4015"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3" name="Rectangle 116"/>
            <p:cNvSpPr>
              <a:spLocks noChangeArrowheads="1"/>
            </p:cNvSpPr>
            <p:nvPr/>
          </p:nvSpPr>
          <p:spPr bwMode="auto">
            <a:xfrm>
              <a:off x="3100"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4" name="Rectangle 117"/>
            <p:cNvSpPr>
              <a:spLocks noChangeArrowheads="1"/>
            </p:cNvSpPr>
            <p:nvPr/>
          </p:nvSpPr>
          <p:spPr bwMode="auto">
            <a:xfrm>
              <a:off x="2496" y="3422"/>
              <a:ext cx="1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&gt;Î</a:t>
              </a:r>
              <a:endParaRPr lang="en-US" altLang="zh-CN" sz="1800">
                <a:solidFill>
                  <a:schemeClr val="accent2"/>
                </a:solidFill>
                <a:ea typeface="华文行楷" panose="02010800040101010101" pitchFamily="2" charset="-122"/>
              </a:endParaRPr>
            </a:p>
          </p:txBody>
        </p:sp>
        <p:sp>
          <p:nvSpPr>
            <p:cNvPr id="30735" name="Rectangle 118"/>
            <p:cNvSpPr>
              <a:spLocks noChangeArrowheads="1"/>
            </p:cNvSpPr>
            <p:nvPr/>
          </p:nvSpPr>
          <p:spPr bwMode="auto">
            <a:xfrm>
              <a:off x="1993" y="342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&lt;</a:t>
              </a:r>
              <a:endParaRPr lang="en-US" altLang="zh-CN" sz="1800">
                <a:solidFill>
                  <a:schemeClr val="accent2"/>
                </a:solidFill>
                <a:ea typeface="华文行楷" panose="02010800040101010101" pitchFamily="2" charset="-122"/>
              </a:endParaRPr>
            </a:p>
          </p:txBody>
        </p:sp>
        <p:sp>
          <p:nvSpPr>
            <p:cNvPr id="30736" name="Rectangle 119"/>
            <p:cNvSpPr>
              <a:spLocks noChangeArrowheads="1"/>
            </p:cNvSpPr>
            <p:nvPr/>
          </p:nvSpPr>
          <p:spPr bwMode="auto">
            <a:xfrm>
              <a:off x="837" y="3510"/>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7" name="Rectangle 120"/>
            <p:cNvSpPr>
              <a:spLocks noChangeArrowheads="1"/>
            </p:cNvSpPr>
            <p:nvPr/>
          </p:nvSpPr>
          <p:spPr bwMode="auto">
            <a:xfrm>
              <a:off x="1602" y="3342"/>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8" name="Rectangle 121"/>
            <p:cNvSpPr>
              <a:spLocks noChangeArrowheads="1"/>
            </p:cNvSpPr>
            <p:nvPr/>
          </p:nvSpPr>
          <p:spPr bwMode="auto">
            <a:xfrm>
              <a:off x="3802"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39" name="Rectangle 122"/>
            <p:cNvSpPr>
              <a:spLocks noChangeArrowheads="1"/>
            </p:cNvSpPr>
            <p:nvPr/>
          </p:nvSpPr>
          <p:spPr bwMode="auto">
            <a:xfrm>
              <a:off x="600" y="3244"/>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40" name="Rectangle 123"/>
            <p:cNvSpPr>
              <a:spLocks noChangeArrowheads="1"/>
            </p:cNvSpPr>
            <p:nvPr/>
          </p:nvSpPr>
          <p:spPr bwMode="auto">
            <a:xfrm>
              <a:off x="2154" y="3489"/>
              <a:ext cx="4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Symbol" panose="05050102010706020507" pitchFamily="18" charset="2"/>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41" name="Rectangle 124"/>
            <p:cNvSpPr>
              <a:spLocks noChangeArrowheads="1"/>
            </p:cNvSpPr>
            <p:nvPr/>
          </p:nvSpPr>
          <p:spPr bwMode="auto">
            <a:xfrm>
              <a:off x="4069" y="310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k</a:t>
              </a:r>
              <a:endParaRPr lang="en-US" altLang="zh-CN" sz="1800" dirty="0">
                <a:solidFill>
                  <a:schemeClr val="accent2"/>
                </a:solidFill>
                <a:ea typeface="华文行楷" panose="02010800040101010101" pitchFamily="2" charset="-122"/>
              </a:endParaRPr>
            </a:p>
          </p:txBody>
        </p:sp>
        <p:sp>
          <p:nvSpPr>
            <p:cNvPr id="30742" name="Rectangle 125"/>
            <p:cNvSpPr>
              <a:spLocks noChangeArrowheads="1"/>
            </p:cNvSpPr>
            <p:nvPr/>
          </p:nvSpPr>
          <p:spPr bwMode="auto">
            <a:xfrm>
              <a:off x="408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err="1">
                  <a:solidFill>
                    <a:srgbClr val="000000"/>
                  </a:solidFill>
                  <a:latin typeface="Times New Roman" panose="02020603050405020304" pitchFamily="18" charset="0"/>
                  <a:ea typeface="华文行楷" panose="02010800040101010101" pitchFamily="2" charset="-122"/>
                </a:rPr>
                <a:t>i</a:t>
              </a:r>
              <a:endParaRPr lang="en-US" altLang="zh-CN" sz="1800" dirty="0">
                <a:solidFill>
                  <a:schemeClr val="accent2"/>
                </a:solidFill>
                <a:ea typeface="华文行楷" panose="02010800040101010101" pitchFamily="2" charset="-122"/>
              </a:endParaRPr>
            </a:p>
          </p:txBody>
        </p:sp>
        <p:sp>
          <p:nvSpPr>
            <p:cNvPr id="30743" name="Rectangle 126"/>
            <p:cNvSpPr>
              <a:spLocks noChangeArrowheads="1"/>
            </p:cNvSpPr>
            <p:nvPr/>
          </p:nvSpPr>
          <p:spPr bwMode="auto">
            <a:xfrm>
              <a:off x="3941"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dirty="0">
                  <a:solidFill>
                    <a:srgbClr val="000000"/>
                  </a:solidFill>
                  <a:latin typeface="Times New Roman" panose="02020603050405020304" pitchFamily="18" charset="0"/>
                  <a:ea typeface="华文行楷" panose="02010800040101010101" pitchFamily="2" charset="-122"/>
                </a:rPr>
                <a:t>j</a:t>
              </a:r>
              <a:endParaRPr lang="en-US" altLang="zh-CN" sz="1800" dirty="0">
                <a:solidFill>
                  <a:schemeClr val="accent2"/>
                </a:solidFill>
                <a:ea typeface="华文行楷" panose="02010800040101010101" pitchFamily="2" charset="-122"/>
              </a:endParaRPr>
            </a:p>
          </p:txBody>
        </p:sp>
        <p:sp>
          <p:nvSpPr>
            <p:cNvPr id="30744" name="Rectangle 127"/>
            <p:cNvSpPr>
              <a:spLocks noChangeArrowheads="1"/>
            </p:cNvSpPr>
            <p:nvPr/>
          </p:nvSpPr>
          <p:spPr bwMode="auto">
            <a:xfrm>
              <a:off x="3483" y="335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p</a:t>
              </a:r>
              <a:endParaRPr lang="en-US" altLang="zh-CN" sz="1800">
                <a:solidFill>
                  <a:schemeClr val="accent2"/>
                </a:solidFill>
                <a:ea typeface="华文行楷" panose="02010800040101010101" pitchFamily="2" charset="-122"/>
              </a:endParaRPr>
            </a:p>
          </p:txBody>
        </p:sp>
        <p:sp>
          <p:nvSpPr>
            <p:cNvPr id="30745" name="Rectangle 128"/>
            <p:cNvSpPr>
              <a:spLocks noChangeArrowheads="1"/>
            </p:cNvSpPr>
            <p:nvPr/>
          </p:nvSpPr>
          <p:spPr bwMode="auto">
            <a:xfrm>
              <a:off x="30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46" name="Rectangle 129"/>
            <p:cNvSpPr>
              <a:spLocks noChangeArrowheads="1"/>
            </p:cNvSpPr>
            <p:nvPr/>
          </p:nvSpPr>
          <p:spPr bwMode="auto">
            <a:xfrm>
              <a:off x="2651" y="3436"/>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E</a:t>
              </a:r>
              <a:endParaRPr lang="en-US" altLang="zh-CN" sz="1800">
                <a:solidFill>
                  <a:schemeClr val="accent2"/>
                </a:solidFill>
                <a:ea typeface="华文行楷" panose="02010800040101010101" pitchFamily="2" charset="-122"/>
              </a:endParaRPr>
            </a:p>
          </p:txBody>
        </p:sp>
        <p:sp>
          <p:nvSpPr>
            <p:cNvPr id="30747" name="Rectangle 130"/>
            <p:cNvSpPr>
              <a:spLocks noChangeArrowheads="1"/>
            </p:cNvSpPr>
            <p:nvPr/>
          </p:nvSpPr>
          <p:spPr bwMode="auto">
            <a:xfrm>
              <a:off x="2308" y="3436"/>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v</a:t>
              </a:r>
              <a:endParaRPr lang="en-US" altLang="zh-CN" sz="1800">
                <a:solidFill>
                  <a:schemeClr val="accent2"/>
                </a:solidFill>
                <a:ea typeface="华文行楷" panose="02010800040101010101" pitchFamily="2" charset="-122"/>
              </a:endParaRPr>
            </a:p>
          </p:txBody>
        </p:sp>
        <p:sp>
          <p:nvSpPr>
            <p:cNvPr id="30748" name="Rectangle 131"/>
            <p:cNvSpPr>
              <a:spLocks noChangeArrowheads="1"/>
            </p:cNvSpPr>
            <p:nvPr/>
          </p:nvSpPr>
          <p:spPr bwMode="auto">
            <a:xfrm>
              <a:off x="2066" y="3436"/>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49" name="Rectangle 132"/>
            <p:cNvSpPr>
              <a:spLocks noChangeArrowheads="1"/>
            </p:cNvSpPr>
            <p:nvPr/>
          </p:nvSpPr>
          <p:spPr bwMode="auto">
            <a:xfrm>
              <a:off x="821" y="310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50" name="Rectangle 133"/>
            <p:cNvSpPr>
              <a:spLocks noChangeArrowheads="1"/>
            </p:cNvSpPr>
            <p:nvPr/>
          </p:nvSpPr>
          <p:spPr bwMode="auto">
            <a:xfrm>
              <a:off x="763" y="3524"/>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1" name="Rectangle 134"/>
            <p:cNvSpPr>
              <a:spLocks noChangeArrowheads="1"/>
            </p:cNvSpPr>
            <p:nvPr/>
          </p:nvSpPr>
          <p:spPr bwMode="auto">
            <a:xfrm>
              <a:off x="1528"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2" name="Rectangle 135"/>
            <p:cNvSpPr>
              <a:spLocks noChangeArrowheads="1"/>
            </p:cNvSpPr>
            <p:nvPr/>
          </p:nvSpPr>
          <p:spPr bwMode="auto">
            <a:xfrm>
              <a:off x="1235" y="3356"/>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3" name="Rectangle 136"/>
            <p:cNvSpPr>
              <a:spLocks noChangeArrowheads="1"/>
            </p:cNvSpPr>
            <p:nvPr/>
          </p:nvSpPr>
          <p:spPr bwMode="auto">
            <a:xfrm>
              <a:off x="4469" y="3265"/>
              <a:ext cx="4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j</a:t>
              </a:r>
              <a:endParaRPr lang="en-US" altLang="zh-CN" sz="1800">
                <a:solidFill>
                  <a:schemeClr val="accent2"/>
                </a:solidFill>
                <a:ea typeface="华文行楷" panose="02010800040101010101" pitchFamily="2" charset="-122"/>
              </a:endParaRPr>
            </a:p>
          </p:txBody>
        </p:sp>
        <p:sp>
          <p:nvSpPr>
            <p:cNvPr id="30754" name="Rectangle 137"/>
            <p:cNvSpPr>
              <a:spLocks noChangeArrowheads="1"/>
            </p:cNvSpPr>
            <p:nvPr/>
          </p:nvSpPr>
          <p:spPr bwMode="auto">
            <a:xfrm>
              <a:off x="3392"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v</a:t>
              </a:r>
              <a:endParaRPr lang="en-US" altLang="zh-CN" sz="1800">
                <a:solidFill>
                  <a:schemeClr val="accent2"/>
                </a:solidFill>
                <a:ea typeface="华文行楷" panose="02010800040101010101" pitchFamily="2" charset="-122"/>
              </a:endParaRPr>
            </a:p>
          </p:txBody>
        </p:sp>
        <p:sp>
          <p:nvSpPr>
            <p:cNvPr id="30755" name="Rectangle 138"/>
            <p:cNvSpPr>
              <a:spLocks noChangeArrowheads="1"/>
            </p:cNvSpPr>
            <p:nvPr/>
          </p:nvSpPr>
          <p:spPr bwMode="auto">
            <a:xfrm>
              <a:off x="298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6" name="Rectangle 139"/>
            <p:cNvSpPr>
              <a:spLocks noChangeArrowheads="1"/>
            </p:cNvSpPr>
            <p:nvPr/>
          </p:nvSpPr>
          <p:spPr bwMode="auto">
            <a:xfrm>
              <a:off x="2836"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chemeClr val="accent2"/>
                </a:solidFill>
                <a:ea typeface="华文行楷" panose="02010800040101010101" pitchFamily="2" charset="-122"/>
              </a:endParaRPr>
            </a:p>
          </p:txBody>
        </p:sp>
        <p:sp>
          <p:nvSpPr>
            <p:cNvPr id="30757" name="Rectangle 140"/>
            <p:cNvSpPr>
              <a:spLocks noChangeArrowheads="1"/>
            </p:cNvSpPr>
            <p:nvPr/>
          </p:nvSpPr>
          <p:spPr bwMode="auto">
            <a:xfrm>
              <a:off x="1457"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8" name="Rectangle 141"/>
            <p:cNvSpPr>
              <a:spLocks noChangeArrowheads="1"/>
            </p:cNvSpPr>
            <p:nvPr/>
          </p:nvSpPr>
          <p:spPr bwMode="auto">
            <a:xfrm>
              <a:off x="1164" y="3265"/>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r</a:t>
              </a:r>
              <a:endParaRPr lang="en-US" altLang="zh-CN" sz="1800">
                <a:solidFill>
                  <a:schemeClr val="accent2"/>
                </a:solidFill>
                <a:ea typeface="华文行楷" panose="02010800040101010101" pitchFamily="2" charset="-122"/>
              </a:endParaRPr>
            </a:p>
          </p:txBody>
        </p:sp>
        <p:sp>
          <p:nvSpPr>
            <p:cNvPr id="30759" name="Rectangle 142"/>
            <p:cNvSpPr>
              <a:spLocks noChangeArrowheads="1"/>
            </p:cNvSpPr>
            <p:nvPr/>
          </p:nvSpPr>
          <p:spPr bwMode="auto">
            <a:xfrm>
              <a:off x="1014" y="3265"/>
              <a:ext cx="7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c</a:t>
              </a:r>
              <a:endParaRPr lang="en-US" altLang="zh-CN" sz="1800">
                <a:solidFill>
                  <a:schemeClr val="accent2"/>
                </a:solidFill>
                <a:ea typeface="华文行楷" panose="02010800040101010101" pitchFamily="2" charset="-122"/>
              </a:endParaRPr>
            </a:p>
          </p:txBody>
        </p:sp>
        <p:sp>
          <p:nvSpPr>
            <p:cNvPr id="30760" name="Rectangle 143"/>
            <p:cNvSpPr>
              <a:spLocks noChangeArrowheads="1"/>
            </p:cNvSpPr>
            <p:nvPr/>
          </p:nvSpPr>
          <p:spPr bwMode="auto">
            <a:xfrm>
              <a:off x="358" y="3265"/>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db</a:t>
              </a:r>
              <a:endParaRPr lang="en-US" altLang="zh-CN" sz="1800">
                <a:solidFill>
                  <a:schemeClr val="accent2"/>
                </a:solidFill>
                <a:ea typeface="华文行楷" panose="02010800040101010101" pitchFamily="2" charset="-122"/>
              </a:endParaRPr>
            </a:p>
          </p:txBody>
        </p:sp>
        <p:sp>
          <p:nvSpPr>
            <p:cNvPr id="30761" name="Rectangle 144"/>
            <p:cNvSpPr>
              <a:spLocks noChangeArrowheads="1"/>
            </p:cNvSpPr>
            <p:nvPr/>
          </p:nvSpPr>
          <p:spPr bwMode="auto">
            <a:xfrm>
              <a:off x="2384"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p</a:t>
              </a:r>
              <a:endParaRPr lang="en-US" altLang="zh-CN" sz="1800">
                <a:solidFill>
                  <a:schemeClr val="accent2"/>
                </a:solidFill>
                <a:ea typeface="华文行楷" panose="02010800040101010101" pitchFamily="2" charset="-122"/>
              </a:endParaRPr>
            </a:p>
          </p:txBody>
        </p:sp>
        <p:sp>
          <p:nvSpPr>
            <p:cNvPr id="30762" name="Rectangle 145"/>
            <p:cNvSpPr>
              <a:spLocks noChangeArrowheads="1"/>
            </p:cNvSpPr>
            <p:nvPr/>
          </p:nvSpPr>
          <p:spPr bwMode="auto">
            <a:xfrm>
              <a:off x="2106" y="3499"/>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i="1">
                  <a:solidFill>
                    <a:srgbClr val="000000"/>
                  </a:solidFill>
                  <a:latin typeface="Times New Roman" panose="02020603050405020304" pitchFamily="18" charset="0"/>
                  <a:ea typeface="华文行楷" panose="02010800040101010101" pitchFamily="2" charset="-122"/>
                </a:rPr>
                <a:t>i</a:t>
              </a:r>
              <a:endParaRPr lang="en-US" altLang="zh-CN" sz="1800">
                <a:solidFill>
                  <a:schemeClr val="accent2"/>
                </a:solidFill>
                <a:ea typeface="华文行楷" panose="02010800040101010101" pitchFamily="2" charset="-122"/>
              </a:endParaRPr>
            </a:p>
          </p:txBody>
        </p:sp>
        <p:sp>
          <p:nvSpPr>
            <p:cNvPr id="30763" name="Rectangle 146"/>
            <p:cNvSpPr>
              <a:spLocks noChangeArrowheads="1"/>
            </p:cNvSpPr>
            <p:nvPr/>
          </p:nvSpPr>
          <p:spPr bwMode="auto">
            <a:xfrm>
              <a:off x="4232"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2</a:t>
              </a:r>
              <a:endParaRPr lang="en-US" altLang="zh-CN" sz="1800">
                <a:solidFill>
                  <a:schemeClr val="accent2"/>
                </a:solidFill>
                <a:ea typeface="华文行楷" panose="02010800040101010101" pitchFamily="2" charset="-122"/>
              </a:endParaRPr>
            </a:p>
          </p:txBody>
        </p:sp>
        <p:sp>
          <p:nvSpPr>
            <p:cNvPr id="30764" name="Rectangle 147"/>
            <p:cNvSpPr>
              <a:spLocks noChangeArrowheads="1"/>
            </p:cNvSpPr>
            <p:nvPr/>
          </p:nvSpPr>
          <p:spPr bwMode="auto">
            <a:xfrm>
              <a:off x="3161"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5" name="Rectangle 148"/>
            <p:cNvSpPr>
              <a:spLocks noChangeArrowheads="1"/>
            </p:cNvSpPr>
            <p:nvPr/>
          </p:nvSpPr>
          <p:spPr bwMode="auto">
            <a:xfrm>
              <a:off x="2264" y="3435"/>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66" name="Rectangle 149"/>
            <p:cNvSpPr>
              <a:spLocks noChangeArrowheads="1"/>
            </p:cNvSpPr>
            <p:nvPr/>
          </p:nvSpPr>
          <p:spPr bwMode="auto">
            <a:xfrm>
              <a:off x="895" y="3523"/>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7" name="Rectangle 150"/>
            <p:cNvSpPr>
              <a:spLocks noChangeArrowheads="1"/>
            </p:cNvSpPr>
            <p:nvPr/>
          </p:nvSpPr>
          <p:spPr bwMode="auto">
            <a:xfrm>
              <a:off x="1663" y="335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6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68" name="Rectangle 151"/>
            <p:cNvSpPr>
              <a:spLocks noChangeArrowheads="1"/>
            </p:cNvSpPr>
            <p:nvPr/>
          </p:nvSpPr>
          <p:spPr bwMode="auto">
            <a:xfrm>
              <a:off x="3607" y="3265"/>
              <a:ext cx="12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69" name="Rectangle 152"/>
            <p:cNvSpPr>
              <a:spLocks noChangeArrowheads="1"/>
            </p:cNvSpPr>
            <p:nvPr/>
          </p:nvSpPr>
          <p:spPr bwMode="auto">
            <a:xfrm>
              <a:off x="3260"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0" name="Rectangle 153"/>
            <p:cNvSpPr>
              <a:spLocks noChangeArrowheads="1"/>
            </p:cNvSpPr>
            <p:nvPr/>
          </p:nvSpPr>
          <p:spPr bwMode="auto">
            <a:xfrm>
              <a:off x="2915"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1" name="Rectangle 154"/>
            <p:cNvSpPr>
              <a:spLocks noChangeArrowheads="1"/>
            </p:cNvSpPr>
            <p:nvPr/>
          </p:nvSpPr>
          <p:spPr bwMode="auto">
            <a:xfrm>
              <a:off x="2757" y="3265"/>
              <a:ext cx="6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2" name="Rectangle 155"/>
            <p:cNvSpPr>
              <a:spLocks noChangeArrowheads="1"/>
            </p:cNvSpPr>
            <p:nvPr/>
          </p:nvSpPr>
          <p:spPr bwMode="auto">
            <a:xfrm>
              <a:off x="2233" y="3265"/>
              <a:ext cx="2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i="1">
                  <a:solidFill>
                    <a:srgbClr val="000000"/>
                  </a:solidFill>
                  <a:latin typeface="Times New Roman" panose="02020603050405020304" pitchFamily="18" charset="0"/>
                  <a:ea typeface="华文行楷" panose="02010800040101010101" pitchFamily="2" charset="-122"/>
                </a:rPr>
                <a:t>min</a:t>
              </a:r>
              <a:endParaRPr lang="en-US" altLang="zh-CN" sz="1800" i="1">
                <a:solidFill>
                  <a:schemeClr val="accent2"/>
                </a:solidFill>
                <a:ea typeface="华文行楷" panose="02010800040101010101" pitchFamily="2" charset="-122"/>
              </a:endParaRPr>
            </a:p>
          </p:txBody>
        </p:sp>
        <p:sp>
          <p:nvSpPr>
            <p:cNvPr id="30773" name="Rectangle 156"/>
            <p:cNvSpPr>
              <a:spLocks noChangeArrowheads="1"/>
            </p:cNvSpPr>
            <p:nvPr/>
          </p:nvSpPr>
          <p:spPr bwMode="auto">
            <a:xfrm>
              <a:off x="1758"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4" name="Rectangle 157"/>
            <p:cNvSpPr>
              <a:spLocks noChangeArrowheads="1"/>
            </p:cNvSpPr>
            <p:nvPr/>
          </p:nvSpPr>
          <p:spPr bwMode="auto">
            <a:xfrm>
              <a:off x="1324" y="3265"/>
              <a:ext cx="11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5" name="Rectangle 158"/>
            <p:cNvSpPr>
              <a:spLocks noChangeArrowheads="1"/>
            </p:cNvSpPr>
            <p:nvPr/>
          </p:nvSpPr>
          <p:spPr bwMode="auto">
            <a:xfrm>
              <a:off x="1092" y="3265"/>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2200">
                  <a:solidFill>
                    <a:srgbClr val="000000"/>
                  </a:solidFill>
                  <a:latin typeface="Times New Roman" panose="02020603050405020304" pitchFamily="18" charset="0"/>
                  <a:ea typeface="华文行楷" panose="02010800040101010101" pitchFamily="2" charset="-122"/>
                </a:rPr>
                <a:t>[</a:t>
              </a:r>
              <a:endParaRPr lang="en-US" altLang="zh-CN" sz="1800">
                <a:solidFill>
                  <a:schemeClr val="accent2"/>
                </a:solidFill>
                <a:ea typeface="华文行楷" panose="02010800040101010101" pitchFamily="2" charset="-122"/>
              </a:endParaRPr>
            </a:p>
          </p:txBody>
        </p:sp>
        <p:sp>
          <p:nvSpPr>
            <p:cNvPr id="30776" name="Rectangle 159"/>
            <p:cNvSpPr>
              <a:spLocks noChangeArrowheads="1"/>
            </p:cNvSpPr>
            <p:nvPr/>
          </p:nvSpPr>
          <p:spPr bwMode="auto">
            <a:xfrm>
              <a:off x="2193" y="3499"/>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en-US" altLang="zh-CN" sz="1100">
                  <a:solidFill>
                    <a:srgbClr val="000000"/>
                  </a:solidFill>
                  <a:latin typeface="Times New Roman" panose="02020603050405020304" pitchFamily="18" charset="0"/>
                  <a:ea typeface="华文行楷" panose="02010800040101010101" pitchFamily="2" charset="-122"/>
                </a:rPr>
                <a:t>1</a:t>
              </a:r>
              <a:endParaRPr lang="en-US" altLang="zh-CN" sz="1800">
                <a:solidFill>
                  <a:schemeClr val="accent2"/>
                </a:solidFill>
                <a:ea typeface="华文行楷" panose="02010800040101010101" pitchFamily="2" charset="-122"/>
              </a:endParaRPr>
            </a:p>
          </p:txBody>
        </p:sp>
        <p:sp>
          <p:nvSpPr>
            <p:cNvPr id="30777" name="Rectangle 160"/>
            <p:cNvSpPr>
              <a:spLocks noChangeArrowheads="1"/>
            </p:cNvSpPr>
            <p:nvPr/>
          </p:nvSpPr>
          <p:spPr bwMode="auto">
            <a:xfrm>
              <a:off x="4602" y="3270"/>
              <a:ext cx="8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段的最短边</a:t>
              </a:r>
              <a:endParaRPr lang="zh-CN" altLang="en-US" sz="1800">
                <a:solidFill>
                  <a:schemeClr val="accent2"/>
                </a:solidFill>
                <a:ea typeface="华文行楷" panose="02010800040101010101" pitchFamily="2" charset="-122"/>
              </a:endParaRPr>
            </a:p>
          </p:txBody>
        </p:sp>
        <p:sp>
          <p:nvSpPr>
            <p:cNvPr id="30778" name="Rectangle 161"/>
            <p:cNvSpPr>
              <a:spLocks noChangeArrowheads="1"/>
            </p:cNvSpPr>
            <p:nvPr/>
          </p:nvSpPr>
          <p:spPr bwMode="auto">
            <a:xfrm>
              <a:off x="4292"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dirty="0">
                  <a:solidFill>
                    <a:srgbClr val="000000"/>
                  </a:solidFill>
                  <a:latin typeface="宋体" panose="02010600030101010101" pitchFamily="2" charset="-122"/>
                  <a:ea typeface="宋体" panose="02010600030101010101" pitchFamily="2" charset="-122"/>
                </a:rPr>
                <a:t>第</a:t>
              </a:r>
              <a:endParaRPr lang="zh-CN" altLang="en-US" sz="1800" dirty="0">
                <a:solidFill>
                  <a:schemeClr val="accent2"/>
                </a:solidFill>
                <a:ea typeface="华文行楷" panose="02010800040101010101" pitchFamily="2" charset="-122"/>
              </a:endParaRPr>
            </a:p>
          </p:txBody>
        </p:sp>
        <p:sp>
          <p:nvSpPr>
            <p:cNvPr id="30779" name="Rectangle 162"/>
            <p:cNvSpPr>
              <a:spLocks noChangeArrowheads="1"/>
            </p:cNvSpPr>
            <p:nvPr/>
          </p:nvSpPr>
          <p:spPr bwMode="auto">
            <a:xfrm>
              <a:off x="1803" y="3270"/>
              <a:ext cx="17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200">
                  <a:solidFill>
                    <a:srgbClr val="000000"/>
                  </a:solidFill>
                  <a:latin typeface="宋体" panose="02010600030101010101" pitchFamily="2" charset="-122"/>
                  <a:ea typeface="宋体" panose="02010600030101010101" pitchFamily="2" charset="-122"/>
                </a:rPr>
                <a:t>＋</a:t>
              </a:r>
              <a:endParaRPr lang="zh-CN" altLang="en-US" sz="1800">
                <a:solidFill>
                  <a:schemeClr val="accent2"/>
                </a:solidFill>
                <a:ea typeface="华文行楷" panose="02010800040101010101" pitchFamily="2" charset="-122"/>
              </a:endParaRPr>
            </a:p>
          </p:txBody>
        </p:sp>
      </p:grpSp>
      <p:sp>
        <p:nvSpPr>
          <p:cNvPr id="442532" name="Line 164"/>
          <p:cNvSpPr>
            <a:spLocks noChangeShapeType="1"/>
          </p:cNvSpPr>
          <p:nvPr/>
        </p:nvSpPr>
        <p:spPr bwMode="auto">
          <a:xfrm>
            <a:off x="4500563" y="6256338"/>
            <a:ext cx="0" cy="2159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42533" name="Text Box 165"/>
          <p:cNvSpPr txBox="1">
            <a:spLocks noChangeArrowheads="1"/>
          </p:cNvSpPr>
          <p:nvPr/>
        </p:nvSpPr>
        <p:spPr bwMode="auto">
          <a:xfrm>
            <a:off x="2195513" y="6418263"/>
            <a:ext cx="4210050"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a:solidFill>
                  <a:srgbClr val="0000FF"/>
                </a:solidFill>
                <a:latin typeface="Times New Roman" panose="02020603050405020304" pitchFamily="18" charset="0"/>
                <a:ea typeface="宋体" panose="02010600030101010101" pitchFamily="2" charset="-122"/>
              </a:rPr>
              <a:t>与顶点</a:t>
            </a:r>
            <a:r>
              <a:rPr lang="en-US" altLang="zh-CN" sz="2000" i="1">
                <a:solidFill>
                  <a:srgbClr val="0000FF"/>
                </a:solidFill>
                <a:latin typeface="Times New Roman" panose="02020603050405020304" pitchFamily="18" charset="0"/>
                <a:ea typeface="宋体" panose="02010600030101010101" pitchFamily="2" charset="-122"/>
              </a:rPr>
              <a:t>r</a:t>
            </a:r>
            <a:r>
              <a:rPr lang="en-US" altLang="zh-CN" sz="2000" i="1" baseline="-25000">
                <a:solidFill>
                  <a:srgbClr val="0000FF"/>
                </a:solidFill>
                <a:latin typeface="Times New Roman" panose="02020603050405020304" pitchFamily="18" charset="0"/>
                <a:ea typeface="宋体" panose="02010600030101010101" pitchFamily="2" charset="-122"/>
              </a:rPr>
              <a:t>i</a:t>
            </a:r>
            <a:r>
              <a:rPr lang="en-US" altLang="zh-CN" sz="2000" baseline="-25000">
                <a:solidFill>
                  <a:srgbClr val="0000FF"/>
                </a:solidFill>
                <a:latin typeface="Times New Roman" panose="02020603050405020304" pitchFamily="18" charset="0"/>
                <a:ea typeface="宋体" panose="02010600030101010101" pitchFamily="2" charset="-122"/>
              </a:rPr>
              <a:t>+1</a:t>
            </a:r>
            <a:r>
              <a:rPr lang="zh-CN" altLang="en-US" sz="2000">
                <a:solidFill>
                  <a:srgbClr val="0000FF"/>
                </a:solidFill>
                <a:latin typeface="Times New Roman" panose="02020603050405020304" pitchFamily="18" charset="0"/>
                <a:ea typeface="宋体" panose="02010600030101010101" pitchFamily="2" charset="-122"/>
              </a:rPr>
              <a:t>相连的边中</a:t>
            </a:r>
            <a:r>
              <a:rPr lang="en-US" altLang="zh-CN" sz="2000">
                <a:solidFill>
                  <a:srgbClr val="0000FF"/>
                </a:solidFill>
                <a:latin typeface="Times New Roman" panose="02020603050405020304" pitchFamily="18" charset="0"/>
                <a:ea typeface="宋体" panose="02010600030101010101" pitchFamily="2" charset="-122"/>
              </a:rPr>
              <a:t>, </a:t>
            </a:r>
            <a:r>
              <a:rPr lang="zh-CN" altLang="en-US" sz="2000">
                <a:solidFill>
                  <a:srgbClr val="0000FF"/>
                </a:solidFill>
                <a:latin typeface="Times New Roman" panose="02020603050405020304" pitchFamily="18" charset="0"/>
                <a:ea typeface="宋体" panose="02010600030101010101" pitchFamily="2" charset="-122"/>
              </a:rPr>
              <a:t>代价最小的边</a:t>
            </a:r>
          </a:p>
        </p:txBody>
      </p:sp>
      <p:sp>
        <p:nvSpPr>
          <p:cNvPr id="442534" name="Text Box 166"/>
          <p:cNvSpPr txBox="1">
            <a:spLocks noChangeArrowheads="1"/>
          </p:cNvSpPr>
          <p:nvPr/>
        </p:nvSpPr>
        <p:spPr bwMode="auto">
          <a:xfrm>
            <a:off x="6443663" y="6183313"/>
            <a:ext cx="2357437" cy="7016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宋体" panose="02010600030101010101" pitchFamily="2" charset="-122"/>
                <a:ea typeface="宋体" panose="02010600030101010101" pitchFamily="2" charset="-122"/>
              </a:rPr>
              <a:t>(</a:t>
            </a:r>
            <a:r>
              <a:rPr lang="zh-CN" altLang="en-US" sz="2000" dirty="0">
                <a:solidFill>
                  <a:srgbClr val="0000FF"/>
                </a:solidFill>
                <a:latin typeface="宋体" panose="02010600030101010101" pitchFamily="2" charset="-122"/>
                <a:ea typeface="宋体" panose="02010600030101010101" pitchFamily="2" charset="-122"/>
              </a:rPr>
              <a:t>剩余顶点能够达到</a:t>
            </a:r>
          </a:p>
          <a:p>
            <a:pPr eaLnBrk="1" hangingPunct="1"/>
            <a:r>
              <a:rPr lang="zh-CN" altLang="en-US" sz="2000" dirty="0">
                <a:solidFill>
                  <a:srgbClr val="0000FF"/>
                </a:solidFill>
                <a:latin typeface="宋体" panose="02010600030101010101" pitchFamily="2" charset="-122"/>
                <a:ea typeface="宋体" panose="02010600030101010101" pitchFamily="2" charset="-122"/>
              </a:rPr>
              <a:t>的最小代价</a:t>
            </a:r>
            <a:r>
              <a:rPr lang="en-US" altLang="zh-CN" sz="2000" dirty="0">
                <a:solidFill>
                  <a:srgbClr val="0000FF"/>
                </a:solidFill>
                <a:latin typeface="宋体" panose="02010600030101010101" pitchFamily="2" charset="-122"/>
                <a:ea typeface="宋体" panose="02010600030101010101" pitchFamily="2" charset="-122"/>
              </a:rPr>
              <a:t>)</a:t>
            </a:r>
          </a:p>
        </p:txBody>
      </p:sp>
      <p:sp>
        <p:nvSpPr>
          <p:cNvPr id="2" name="圆角矩形 1"/>
          <p:cNvSpPr/>
          <p:nvPr/>
        </p:nvSpPr>
        <p:spPr bwMode="auto">
          <a:xfrm>
            <a:off x="3059832" y="5445224"/>
            <a:ext cx="3024336" cy="738089"/>
          </a:xfrm>
          <a:prstGeom prst="roundRect">
            <a:avLst/>
          </a:prstGeom>
          <a:noFill/>
          <a:ln w="190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42135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7" dur="500"/>
                                        <p:tgtEl>
                                          <p:spTgt spid="44237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2371">
                                            <p:txEl>
                                              <p:pRg st="6" end="6"/>
                                            </p:txEl>
                                          </p:spTgt>
                                        </p:tgtEl>
                                        <p:attrNameLst>
                                          <p:attrName>style.visibility</p:attrName>
                                        </p:attrNameLst>
                                      </p:cBhvr>
                                      <p:to>
                                        <p:strVal val="visible"/>
                                      </p:to>
                                    </p:set>
                                    <p:animEffect transition="in" filter="blinds(horizontal)">
                                      <p:cBhvr>
                                        <p:cTn id="10" dur="500"/>
                                        <p:tgtEl>
                                          <p:spTgt spid="442371">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2371">
                                            <p:txEl>
                                              <p:pRg st="7" end="7"/>
                                            </p:txEl>
                                          </p:spTgt>
                                        </p:tgtEl>
                                        <p:attrNameLst>
                                          <p:attrName>style.visibility</p:attrName>
                                        </p:attrNameLst>
                                      </p:cBhvr>
                                      <p:to>
                                        <p:strVal val="visible"/>
                                      </p:to>
                                    </p:set>
                                    <p:animEffect transition="in" filter="wipe(up)">
                                      <p:cBhvr>
                                        <p:cTn id="15" dur="500"/>
                                        <p:tgtEl>
                                          <p:spTgt spid="442371">
                                            <p:txEl>
                                              <p:pRg st="7" end="7"/>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442478"/>
                                        </p:tgtEl>
                                        <p:attrNameLst>
                                          <p:attrName>style.visibility</p:attrName>
                                        </p:attrNameLst>
                                      </p:cBhvr>
                                      <p:to>
                                        <p:strVal val="visible"/>
                                      </p:to>
                                    </p:set>
                                    <p:animEffect transition="in" filter="wipe(up)">
                                      <p:cBhvr>
                                        <p:cTn id="18" dur="500"/>
                                        <p:tgtEl>
                                          <p:spTgt spid="4424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22" presetClass="entr" presetSubtype="1" fill="hold" grpId="0" nodeType="withEffect">
                                  <p:stCondLst>
                                    <p:cond delay="0"/>
                                  </p:stCondLst>
                                  <p:childTnLst>
                                    <p:set>
                                      <p:cBhvr>
                                        <p:cTn id="24" dur="1" fill="hold">
                                          <p:stCondLst>
                                            <p:cond delay="0"/>
                                          </p:stCondLst>
                                        </p:cTn>
                                        <p:tgtEl>
                                          <p:spTgt spid="442533"/>
                                        </p:tgtEl>
                                        <p:attrNameLst>
                                          <p:attrName>style.visibility</p:attrName>
                                        </p:attrNameLst>
                                      </p:cBhvr>
                                      <p:to>
                                        <p:strVal val="visible"/>
                                      </p:to>
                                    </p:set>
                                    <p:animEffect transition="in" filter="wipe(up)">
                                      <p:cBhvr>
                                        <p:cTn id="25" dur="500"/>
                                        <p:tgtEl>
                                          <p:spTgt spid="442533"/>
                                        </p:tgtEl>
                                      </p:cBhvr>
                                    </p:animEffect>
                                  </p:childTnLst>
                                </p:cTn>
                              </p:par>
                              <p:par>
                                <p:cTn id="26" presetID="22" presetClass="entr" presetSubtype="1" fill="hold" nodeType="withEffect">
                                  <p:stCondLst>
                                    <p:cond delay="0"/>
                                  </p:stCondLst>
                                  <p:childTnLst>
                                    <p:set>
                                      <p:cBhvr>
                                        <p:cTn id="27" dur="1" fill="hold">
                                          <p:stCondLst>
                                            <p:cond delay="0"/>
                                          </p:stCondLst>
                                        </p:cTn>
                                        <p:tgtEl>
                                          <p:spTgt spid="442532"/>
                                        </p:tgtEl>
                                        <p:attrNameLst>
                                          <p:attrName>style.visibility</p:attrName>
                                        </p:attrNameLst>
                                      </p:cBhvr>
                                      <p:to>
                                        <p:strVal val="visible"/>
                                      </p:to>
                                    </p:set>
                                    <p:animEffect transition="in" filter="wipe(up)">
                                      <p:cBhvr>
                                        <p:cTn id="28" dur="500"/>
                                        <p:tgtEl>
                                          <p:spTgt spid="4425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2534"/>
                                        </p:tgtEl>
                                        <p:attrNameLst>
                                          <p:attrName>style.visibility</p:attrName>
                                        </p:attrNameLst>
                                      </p:cBhvr>
                                      <p:to>
                                        <p:strVal val="visible"/>
                                      </p:to>
                                    </p:set>
                                    <p:anim calcmode="lin" valueType="num">
                                      <p:cBhvr additive="base">
                                        <p:cTn id="33" dur="500" fill="hold"/>
                                        <p:tgtEl>
                                          <p:spTgt spid="442534"/>
                                        </p:tgtEl>
                                        <p:attrNameLst>
                                          <p:attrName>ppt_x</p:attrName>
                                        </p:attrNameLst>
                                      </p:cBhvr>
                                      <p:tavLst>
                                        <p:tav tm="0">
                                          <p:val>
                                            <p:strVal val="#ppt_x"/>
                                          </p:val>
                                        </p:tav>
                                        <p:tav tm="100000">
                                          <p:val>
                                            <p:strVal val="#ppt_x"/>
                                          </p:val>
                                        </p:tav>
                                      </p:tavLst>
                                    </p:anim>
                                    <p:anim calcmode="lin" valueType="num">
                                      <p:cBhvr additive="base">
                                        <p:cTn id="34" dur="500" fill="hold"/>
                                        <p:tgtEl>
                                          <p:spTgt spid="44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533" grpId="0"/>
      <p:bldP spid="442534"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352923" y="303213"/>
            <a:ext cx="8229600" cy="5473700"/>
          </a:xfrm>
        </p:spPr>
        <p:txBody>
          <a:bodyPr/>
          <a:lstStyle/>
          <a:p>
            <a:pPr eaLnBrk="1" hangingPunct="1"/>
            <a:r>
              <a:rPr lang="zh-CN" altLang="en-US" dirty="0" smtClean="0"/>
              <a:t>优先队列式分支限界法求解：</a:t>
            </a:r>
          </a:p>
        </p:txBody>
      </p:sp>
      <p:sp>
        <p:nvSpPr>
          <p:cNvPr id="443491" name="Text Box 99"/>
          <p:cNvSpPr txBox="1">
            <a:spLocks noChangeArrowheads="1"/>
          </p:cNvSpPr>
          <p:nvPr/>
        </p:nvSpPr>
        <p:spPr bwMode="auto">
          <a:xfrm>
            <a:off x="7923213" y="427037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6</a:t>
            </a:r>
          </a:p>
        </p:txBody>
      </p:sp>
      <p:sp>
        <p:nvSpPr>
          <p:cNvPr id="443492" name="Text Box 100"/>
          <p:cNvSpPr txBox="1">
            <a:spLocks noChangeArrowheads="1"/>
          </p:cNvSpPr>
          <p:nvPr/>
        </p:nvSpPr>
        <p:spPr bwMode="auto">
          <a:xfrm>
            <a:off x="7531100" y="308133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latin typeface="Times New Roman" panose="02020603050405020304" pitchFamily="18" charset="0"/>
                <a:ea typeface="宋体" panose="02010600030101010101" pitchFamily="2" charset="-122"/>
              </a:rPr>
              <a:t>4</a:t>
            </a:r>
          </a:p>
        </p:txBody>
      </p:sp>
      <p:sp>
        <p:nvSpPr>
          <p:cNvPr id="443493" name="Text Box 101"/>
          <p:cNvSpPr txBox="1">
            <a:spLocks noChangeArrowheads="1"/>
          </p:cNvSpPr>
          <p:nvPr/>
        </p:nvSpPr>
        <p:spPr bwMode="auto">
          <a:xfrm>
            <a:off x="250825" y="337661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s→A</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=20</a:t>
            </a:r>
          </a:p>
        </p:txBody>
      </p:sp>
      <p:sp>
        <p:nvSpPr>
          <p:cNvPr id="443494" name="Line 102"/>
          <p:cNvSpPr>
            <a:spLocks noChangeShapeType="1"/>
          </p:cNvSpPr>
          <p:nvPr/>
        </p:nvSpPr>
        <p:spPr bwMode="auto">
          <a:xfrm flipV="1">
            <a:off x="250825"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5" name="Line 103"/>
          <p:cNvSpPr>
            <a:spLocks noChangeShapeType="1"/>
          </p:cNvSpPr>
          <p:nvPr/>
        </p:nvSpPr>
        <p:spPr bwMode="auto">
          <a:xfrm flipH="1">
            <a:off x="1116013" y="2782888"/>
            <a:ext cx="2747962"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6" name="Line 104"/>
          <p:cNvSpPr>
            <a:spLocks noChangeShapeType="1"/>
          </p:cNvSpPr>
          <p:nvPr/>
        </p:nvSpPr>
        <p:spPr bwMode="auto">
          <a:xfrm>
            <a:off x="4225925" y="2765425"/>
            <a:ext cx="0" cy="604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7" name="Line 105"/>
          <p:cNvSpPr>
            <a:spLocks noChangeShapeType="1"/>
          </p:cNvSpPr>
          <p:nvPr/>
        </p:nvSpPr>
        <p:spPr bwMode="auto">
          <a:xfrm>
            <a:off x="4608513" y="2771775"/>
            <a:ext cx="2730500" cy="5873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498" name="Text Box 106"/>
          <p:cNvSpPr txBox="1">
            <a:spLocks noChangeArrowheads="1"/>
          </p:cNvSpPr>
          <p:nvPr/>
        </p:nvSpPr>
        <p:spPr bwMode="auto">
          <a:xfrm>
            <a:off x="309563" y="30797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2</a:t>
            </a:r>
          </a:p>
        </p:txBody>
      </p:sp>
      <p:sp>
        <p:nvSpPr>
          <p:cNvPr id="443499" name="Text Box 107"/>
          <p:cNvSpPr txBox="1">
            <a:spLocks noChangeArrowheads="1"/>
          </p:cNvSpPr>
          <p:nvPr/>
        </p:nvSpPr>
        <p:spPr bwMode="auto">
          <a:xfrm>
            <a:off x="3798888" y="309245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3</a:t>
            </a:r>
          </a:p>
        </p:txBody>
      </p:sp>
      <p:sp>
        <p:nvSpPr>
          <p:cNvPr id="31756" name="Text Box 108"/>
          <p:cNvSpPr txBox="1">
            <a:spLocks noChangeArrowheads="1"/>
          </p:cNvSpPr>
          <p:nvPr/>
        </p:nvSpPr>
        <p:spPr bwMode="auto">
          <a:xfrm>
            <a:off x="3813175" y="1863725"/>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a:t>
            </a:r>
          </a:p>
        </p:txBody>
      </p:sp>
      <p:sp>
        <p:nvSpPr>
          <p:cNvPr id="31757" name="Text Box 109"/>
          <p:cNvSpPr txBox="1">
            <a:spLocks noChangeArrowheads="1"/>
          </p:cNvSpPr>
          <p:nvPr/>
        </p:nvSpPr>
        <p:spPr bwMode="auto">
          <a:xfrm>
            <a:off x="3767138" y="2141538"/>
            <a:ext cx="968375" cy="63341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i="1">
                <a:latin typeface="Times New Roman" panose="02020603050405020304" pitchFamily="18" charset="0"/>
                <a:ea typeface="宋体" panose="02010600030101010101" pitchFamily="2" charset="-122"/>
              </a:rPr>
              <a:t>start</a:t>
            </a:r>
            <a:endParaRPr lang="en-US" altLang="zh-CN" sz="2000">
              <a:latin typeface="Times New Roman" panose="02020603050405020304" pitchFamily="18" charset="0"/>
              <a:ea typeface="宋体" panose="02010600030101010101" pitchFamily="2" charset="-122"/>
            </a:endParaRP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=14</a:t>
            </a:r>
          </a:p>
        </p:txBody>
      </p:sp>
      <p:sp>
        <p:nvSpPr>
          <p:cNvPr id="31758" name="Line 110"/>
          <p:cNvSpPr>
            <a:spLocks noChangeShapeType="1"/>
          </p:cNvSpPr>
          <p:nvPr/>
        </p:nvSpPr>
        <p:spPr bwMode="auto">
          <a:xfrm flipV="1">
            <a:off x="3767138" y="2468563"/>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3" name="Text Box 111"/>
          <p:cNvSpPr txBox="1">
            <a:spLocks noChangeArrowheads="1"/>
          </p:cNvSpPr>
          <p:nvPr/>
        </p:nvSpPr>
        <p:spPr bwMode="auto">
          <a:xfrm>
            <a:off x="3740150" y="3386138"/>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s→B</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04" name="Line 112"/>
          <p:cNvSpPr>
            <a:spLocks noChangeShapeType="1"/>
          </p:cNvSpPr>
          <p:nvPr/>
        </p:nvSpPr>
        <p:spPr bwMode="auto">
          <a:xfrm flipV="1">
            <a:off x="3740150" y="3713163"/>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5" name="Text Box 113"/>
          <p:cNvSpPr txBox="1">
            <a:spLocks noChangeArrowheads="1"/>
          </p:cNvSpPr>
          <p:nvPr/>
        </p:nvSpPr>
        <p:spPr bwMode="auto">
          <a:xfrm>
            <a:off x="7161213" y="33766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s→C</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=15</a:t>
            </a:r>
          </a:p>
        </p:txBody>
      </p:sp>
      <p:sp>
        <p:nvSpPr>
          <p:cNvPr id="443506" name="Line 114"/>
          <p:cNvSpPr>
            <a:spLocks noChangeShapeType="1"/>
          </p:cNvSpPr>
          <p:nvPr/>
        </p:nvSpPr>
        <p:spPr bwMode="auto">
          <a:xfrm flipV="1">
            <a:off x="7161213" y="37036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7" name="Line 115"/>
          <p:cNvSpPr>
            <a:spLocks noChangeShapeType="1"/>
          </p:cNvSpPr>
          <p:nvPr/>
        </p:nvSpPr>
        <p:spPr bwMode="auto">
          <a:xfrm flipH="1">
            <a:off x="3306763" y="4029075"/>
            <a:ext cx="514350" cy="538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8" name="Line 116"/>
          <p:cNvSpPr>
            <a:spLocks noChangeShapeType="1"/>
          </p:cNvSpPr>
          <p:nvPr/>
        </p:nvSpPr>
        <p:spPr bwMode="auto">
          <a:xfrm flipH="1">
            <a:off x="4213225" y="4027488"/>
            <a:ext cx="0" cy="549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09" name="Line 117"/>
          <p:cNvSpPr>
            <a:spLocks noChangeShapeType="1"/>
          </p:cNvSpPr>
          <p:nvPr/>
        </p:nvSpPr>
        <p:spPr bwMode="auto">
          <a:xfrm>
            <a:off x="4605338" y="4024313"/>
            <a:ext cx="458787" cy="554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0" name="Text Box 118"/>
          <p:cNvSpPr txBox="1">
            <a:spLocks noChangeArrowheads="1"/>
          </p:cNvSpPr>
          <p:nvPr/>
        </p:nvSpPr>
        <p:spPr bwMode="auto">
          <a:xfrm>
            <a:off x="785813" y="3095625"/>
            <a:ext cx="2841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443512" name="Text Box 120"/>
          <p:cNvSpPr txBox="1">
            <a:spLocks noChangeArrowheads="1"/>
          </p:cNvSpPr>
          <p:nvPr/>
        </p:nvSpPr>
        <p:spPr bwMode="auto">
          <a:xfrm>
            <a:off x="2582863" y="4281488"/>
            <a:ext cx="25558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7</a:t>
            </a:r>
          </a:p>
        </p:txBody>
      </p:sp>
      <p:sp>
        <p:nvSpPr>
          <p:cNvPr id="443513" name="Text Box 121"/>
          <p:cNvSpPr txBox="1">
            <a:spLocks noChangeArrowheads="1"/>
          </p:cNvSpPr>
          <p:nvPr/>
        </p:nvSpPr>
        <p:spPr bwMode="auto">
          <a:xfrm>
            <a:off x="2509838" y="4576763"/>
            <a:ext cx="968375"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B→D</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14" name="Line 122"/>
          <p:cNvSpPr>
            <a:spLocks noChangeShapeType="1"/>
          </p:cNvSpPr>
          <p:nvPr/>
        </p:nvSpPr>
        <p:spPr bwMode="auto">
          <a:xfrm flipV="1">
            <a:off x="2509838" y="4903788"/>
            <a:ext cx="9572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5" name="Text Box 123"/>
          <p:cNvSpPr txBox="1">
            <a:spLocks noChangeArrowheads="1"/>
          </p:cNvSpPr>
          <p:nvPr/>
        </p:nvSpPr>
        <p:spPr bwMode="auto">
          <a:xfrm>
            <a:off x="3825875"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8</a:t>
            </a:r>
          </a:p>
        </p:txBody>
      </p:sp>
      <p:sp>
        <p:nvSpPr>
          <p:cNvPr id="443516" name="Text Box 124"/>
          <p:cNvSpPr txBox="1">
            <a:spLocks noChangeArrowheads="1"/>
          </p:cNvSpPr>
          <p:nvPr/>
        </p:nvSpPr>
        <p:spPr bwMode="auto">
          <a:xfrm>
            <a:off x="3752850" y="4576763"/>
            <a:ext cx="969963"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latin typeface="Times New Roman" panose="02020603050405020304" pitchFamily="18" charset="0"/>
                <a:ea typeface="宋体" panose="02010600030101010101" pitchFamily="2" charset="-122"/>
              </a:rPr>
              <a:t>B→E</a:t>
            </a:r>
          </a:p>
          <a:p>
            <a:pPr algn="just"/>
            <a:r>
              <a:rPr lang="en-US" altLang="zh-CN" sz="2000" i="1" dirty="0" err="1" smtClean="0">
                <a:latin typeface="Times New Roman" panose="02020603050405020304" pitchFamily="18" charset="0"/>
                <a:ea typeface="宋体" panose="02010600030101010101" pitchFamily="2" charset="-122"/>
              </a:rPr>
              <a:t>db</a:t>
            </a:r>
            <a:r>
              <a:rPr lang="en-US" altLang="zh-CN" sz="2000" dirty="0" smtClean="0">
                <a:latin typeface="Times New Roman" panose="02020603050405020304" pitchFamily="18" charset="0"/>
                <a:ea typeface="宋体" panose="02010600030101010101" pitchFamily="2" charset="-122"/>
              </a:rPr>
              <a:t>=17</a:t>
            </a:r>
            <a:endParaRPr lang="en-US" altLang="zh-CN" sz="2000" dirty="0">
              <a:latin typeface="Times New Roman" panose="02020603050405020304" pitchFamily="18" charset="0"/>
              <a:ea typeface="宋体" panose="02010600030101010101" pitchFamily="2" charset="-122"/>
            </a:endParaRPr>
          </a:p>
        </p:txBody>
      </p:sp>
      <p:sp>
        <p:nvSpPr>
          <p:cNvPr id="443517" name="Line 125"/>
          <p:cNvSpPr>
            <a:spLocks noChangeShapeType="1"/>
          </p:cNvSpPr>
          <p:nvPr/>
        </p:nvSpPr>
        <p:spPr bwMode="auto">
          <a:xfrm flipV="1">
            <a:off x="3752850"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18" name="Text Box 126"/>
          <p:cNvSpPr txBox="1">
            <a:spLocks noChangeArrowheads="1"/>
          </p:cNvSpPr>
          <p:nvPr/>
        </p:nvSpPr>
        <p:spPr bwMode="auto">
          <a:xfrm>
            <a:off x="5097463" y="4292600"/>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9</a:t>
            </a:r>
          </a:p>
        </p:txBody>
      </p:sp>
      <p:sp>
        <p:nvSpPr>
          <p:cNvPr id="443519" name="Text Box 127"/>
          <p:cNvSpPr txBox="1">
            <a:spLocks noChangeArrowheads="1"/>
          </p:cNvSpPr>
          <p:nvPr/>
        </p:nvSpPr>
        <p:spPr bwMode="auto">
          <a:xfrm>
            <a:off x="4970463" y="4587875"/>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B→F</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20" name="Line 128"/>
          <p:cNvSpPr>
            <a:spLocks noChangeShapeType="1"/>
          </p:cNvSpPr>
          <p:nvPr/>
        </p:nvSpPr>
        <p:spPr bwMode="auto">
          <a:xfrm flipV="1">
            <a:off x="4970463" y="4914900"/>
            <a:ext cx="95885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1" name="Text Box 129"/>
          <p:cNvSpPr txBox="1">
            <a:spLocks noChangeArrowheads="1"/>
          </p:cNvSpPr>
          <p:nvPr/>
        </p:nvSpPr>
        <p:spPr bwMode="auto">
          <a:xfrm>
            <a:off x="6516688" y="4281488"/>
            <a:ext cx="2571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5</a:t>
            </a:r>
          </a:p>
        </p:txBody>
      </p:sp>
      <p:sp>
        <p:nvSpPr>
          <p:cNvPr id="443522" name="Text Box 130"/>
          <p:cNvSpPr txBox="1">
            <a:spLocks noChangeArrowheads="1"/>
          </p:cNvSpPr>
          <p:nvPr/>
        </p:nvSpPr>
        <p:spPr bwMode="auto">
          <a:xfrm>
            <a:off x="6443663"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C→E</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23" name="Line 131"/>
          <p:cNvSpPr>
            <a:spLocks noChangeShapeType="1"/>
          </p:cNvSpPr>
          <p:nvPr/>
        </p:nvSpPr>
        <p:spPr bwMode="auto">
          <a:xfrm flipV="1">
            <a:off x="6443663"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4" name="Line 132"/>
          <p:cNvSpPr>
            <a:spLocks noChangeShapeType="1"/>
          </p:cNvSpPr>
          <p:nvPr/>
        </p:nvSpPr>
        <p:spPr bwMode="auto">
          <a:xfrm flipH="1">
            <a:off x="6931025" y="4017963"/>
            <a:ext cx="323850"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5" name="Line 133"/>
          <p:cNvSpPr>
            <a:spLocks noChangeShapeType="1"/>
          </p:cNvSpPr>
          <p:nvPr/>
        </p:nvSpPr>
        <p:spPr bwMode="auto">
          <a:xfrm>
            <a:off x="7985125" y="4014788"/>
            <a:ext cx="338138"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6" name="Text Box 134"/>
          <p:cNvSpPr txBox="1">
            <a:spLocks noChangeArrowheads="1"/>
          </p:cNvSpPr>
          <p:nvPr/>
        </p:nvSpPr>
        <p:spPr bwMode="auto">
          <a:xfrm>
            <a:off x="7850188" y="457676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C→F</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=18</a:t>
            </a:r>
          </a:p>
        </p:txBody>
      </p:sp>
      <p:sp>
        <p:nvSpPr>
          <p:cNvPr id="443527" name="Line 135"/>
          <p:cNvSpPr>
            <a:spLocks noChangeShapeType="1"/>
          </p:cNvSpPr>
          <p:nvPr/>
        </p:nvSpPr>
        <p:spPr bwMode="auto">
          <a:xfrm flipV="1">
            <a:off x="7850188" y="490378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28" name="Text Box 136"/>
          <p:cNvSpPr txBox="1">
            <a:spLocks noChangeArrowheads="1"/>
          </p:cNvSpPr>
          <p:nvPr/>
        </p:nvSpPr>
        <p:spPr bwMode="auto">
          <a:xfrm>
            <a:off x="7019925" y="5470525"/>
            <a:ext cx="484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11</a:t>
            </a:r>
          </a:p>
        </p:txBody>
      </p:sp>
      <p:sp>
        <p:nvSpPr>
          <p:cNvPr id="443529" name="Text Box 137"/>
          <p:cNvSpPr txBox="1">
            <a:spLocks noChangeArrowheads="1"/>
          </p:cNvSpPr>
          <p:nvPr/>
        </p:nvSpPr>
        <p:spPr bwMode="auto">
          <a:xfrm>
            <a:off x="5783263" y="5481638"/>
            <a:ext cx="58896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10</a:t>
            </a:r>
          </a:p>
        </p:txBody>
      </p:sp>
      <p:sp>
        <p:nvSpPr>
          <p:cNvPr id="443530" name="Text Box 138"/>
          <p:cNvSpPr txBox="1">
            <a:spLocks noChangeArrowheads="1"/>
          </p:cNvSpPr>
          <p:nvPr/>
        </p:nvSpPr>
        <p:spPr bwMode="auto">
          <a:xfrm>
            <a:off x="5767388"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E→G</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=22</a:t>
            </a:r>
          </a:p>
        </p:txBody>
      </p:sp>
      <p:sp>
        <p:nvSpPr>
          <p:cNvPr id="443531" name="Line 139"/>
          <p:cNvSpPr>
            <a:spLocks noChangeShapeType="1"/>
          </p:cNvSpPr>
          <p:nvPr/>
        </p:nvSpPr>
        <p:spPr bwMode="auto">
          <a:xfrm flipV="1">
            <a:off x="5767388"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2" name="Line 140"/>
          <p:cNvSpPr>
            <a:spLocks noChangeShapeType="1"/>
          </p:cNvSpPr>
          <p:nvPr/>
        </p:nvSpPr>
        <p:spPr bwMode="auto">
          <a:xfrm flipH="1">
            <a:off x="6254750" y="5218113"/>
            <a:ext cx="325438" cy="558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3" name="Line 141"/>
          <p:cNvSpPr>
            <a:spLocks noChangeShapeType="1"/>
          </p:cNvSpPr>
          <p:nvPr/>
        </p:nvSpPr>
        <p:spPr bwMode="auto">
          <a:xfrm>
            <a:off x="7310438" y="5214938"/>
            <a:ext cx="336550" cy="547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4" name="Text Box 142"/>
          <p:cNvSpPr txBox="1">
            <a:spLocks noChangeArrowheads="1"/>
          </p:cNvSpPr>
          <p:nvPr/>
        </p:nvSpPr>
        <p:spPr bwMode="auto">
          <a:xfrm>
            <a:off x="7173913" y="5776913"/>
            <a:ext cx="969962" cy="6350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080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a:latin typeface="Times New Roman" panose="02020603050405020304" pitchFamily="18" charset="0"/>
                <a:ea typeface="宋体" panose="02010600030101010101" pitchFamily="2" charset="-122"/>
              </a:rPr>
              <a:t>E→H</a:t>
            </a:r>
          </a:p>
          <a:p>
            <a:pPr algn="just"/>
            <a:r>
              <a:rPr lang="en-US" altLang="zh-CN" sz="2000" i="1">
                <a:latin typeface="Times New Roman" panose="02020603050405020304" pitchFamily="18" charset="0"/>
                <a:ea typeface="宋体" panose="02010600030101010101" pitchFamily="2" charset="-122"/>
              </a:rPr>
              <a:t>db</a:t>
            </a:r>
            <a:r>
              <a:rPr lang="en-US" altLang="zh-CN" sz="2000">
                <a:latin typeface="Times New Roman" panose="02020603050405020304" pitchFamily="18" charset="0"/>
                <a:ea typeface="宋体" panose="02010600030101010101" pitchFamily="2" charset="-122"/>
              </a:rPr>
              <a:t>=16</a:t>
            </a:r>
          </a:p>
        </p:txBody>
      </p:sp>
      <p:sp>
        <p:nvSpPr>
          <p:cNvPr id="443535" name="Line 143"/>
          <p:cNvSpPr>
            <a:spLocks noChangeShapeType="1"/>
          </p:cNvSpPr>
          <p:nvPr/>
        </p:nvSpPr>
        <p:spPr bwMode="auto">
          <a:xfrm flipV="1">
            <a:off x="7173913" y="6103938"/>
            <a:ext cx="95885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0"/>
          <a:lstStyle/>
          <a:p>
            <a:endParaRPr lang="zh-CN" altLang="en-US"/>
          </a:p>
        </p:txBody>
      </p:sp>
      <p:sp>
        <p:nvSpPr>
          <p:cNvPr id="443536" name="Text Box 144"/>
          <p:cNvSpPr txBox="1">
            <a:spLocks noChangeArrowheads="1"/>
          </p:cNvSpPr>
          <p:nvPr/>
        </p:nvSpPr>
        <p:spPr bwMode="auto">
          <a:xfrm>
            <a:off x="6478588" y="5500688"/>
            <a:ext cx="284162"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r>
              <a:rPr lang="en-US" altLang="zh-CN" sz="2000" dirty="0">
                <a:solidFill>
                  <a:srgbClr val="CC0066"/>
                </a:solidFill>
                <a:latin typeface="Times New Roman" panose="02020603050405020304" pitchFamily="18" charset="0"/>
                <a:ea typeface="宋体" panose="02010600030101010101" pitchFamily="2" charset="-122"/>
              </a:rPr>
              <a:t>×</a:t>
            </a:r>
          </a:p>
        </p:txBody>
      </p:sp>
      <p:sp>
        <p:nvSpPr>
          <p:cNvPr id="31792" name="Text Box 145"/>
          <p:cNvSpPr txBox="1">
            <a:spLocks noChangeArrowheads="1"/>
          </p:cNvSpPr>
          <p:nvPr/>
        </p:nvSpPr>
        <p:spPr bwMode="auto">
          <a:xfrm>
            <a:off x="250825" y="1693863"/>
            <a:ext cx="2776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sz="2000" dirty="0">
                <a:latin typeface="Times New Roman" panose="02020603050405020304" pitchFamily="18" charset="0"/>
                <a:ea typeface="宋体" panose="02010600030101010101" pitchFamily="2" charset="-122"/>
              </a:rPr>
              <a:t>目标函数范围：</a:t>
            </a:r>
            <a:r>
              <a:rPr lang="en-US" altLang="zh-CN" sz="2000" dirty="0">
                <a:latin typeface="Times New Roman" panose="02020603050405020304" pitchFamily="18" charset="0"/>
                <a:ea typeface="宋体" panose="02010600030101010101" pitchFamily="2" charset="-122"/>
              </a:rPr>
              <a:t>[</a:t>
            </a:r>
            <a:r>
              <a:rPr lang="en-US" altLang="zh-CN" sz="2000" dirty="0">
                <a:solidFill>
                  <a:srgbClr val="0000FF"/>
                </a:solidFill>
                <a:latin typeface="Times New Roman" panose="02020603050405020304" pitchFamily="18" charset="0"/>
                <a:ea typeface="宋体" panose="02010600030101010101" pitchFamily="2" charset="-122"/>
              </a:rPr>
              <a:t>14</a:t>
            </a:r>
            <a:r>
              <a:rPr lang="en-US" altLang="zh-CN" sz="2000" dirty="0">
                <a:latin typeface="Times New Roman" panose="02020603050405020304" pitchFamily="18" charset="0"/>
                <a:ea typeface="宋体" panose="02010600030101010101" pitchFamily="2" charset="-122"/>
              </a:rPr>
              <a:t>, </a:t>
            </a:r>
            <a:r>
              <a:rPr lang="en-US" altLang="zh-CN" sz="2000" dirty="0" smtClean="0">
                <a:latin typeface="Times New Roman" panose="02020603050405020304" pitchFamily="18" charset="0"/>
                <a:ea typeface="宋体" panose="02010600030101010101" pitchFamily="2" charset="-122"/>
              </a:rPr>
              <a:t>17]</a:t>
            </a:r>
            <a:endParaRPr lang="en-US" altLang="zh-CN" sz="2000" dirty="0">
              <a:latin typeface="Times New Roman" panose="02020603050405020304" pitchFamily="18" charset="0"/>
              <a:ea typeface="宋体" panose="02010600030101010101" pitchFamily="2" charset="-122"/>
            </a:endParaRPr>
          </a:p>
        </p:txBody>
      </p:sp>
      <p:grpSp>
        <p:nvGrpSpPr>
          <p:cNvPr id="31793" name="Group 146"/>
          <p:cNvGrpSpPr>
            <a:grpSpLocks/>
          </p:cNvGrpSpPr>
          <p:nvPr/>
        </p:nvGrpSpPr>
        <p:grpSpPr bwMode="auto">
          <a:xfrm>
            <a:off x="5038725" y="174874"/>
            <a:ext cx="4105275" cy="1944687"/>
            <a:chOff x="2809" y="6850"/>
            <a:chExt cx="5110" cy="2613"/>
          </a:xfrm>
        </p:grpSpPr>
        <p:sp>
          <p:nvSpPr>
            <p:cNvPr id="31804" name="Oval 147"/>
            <p:cNvSpPr>
              <a:spLocks noChangeArrowheads="1"/>
            </p:cNvSpPr>
            <p:nvPr/>
          </p:nvSpPr>
          <p:spPr bwMode="auto">
            <a:xfrm>
              <a:off x="3979" y="709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A</a:t>
              </a:r>
            </a:p>
          </p:txBody>
        </p:sp>
        <p:sp>
          <p:nvSpPr>
            <p:cNvPr id="31805" name="Oval 148"/>
            <p:cNvSpPr>
              <a:spLocks noChangeArrowheads="1"/>
            </p:cNvSpPr>
            <p:nvPr/>
          </p:nvSpPr>
          <p:spPr bwMode="auto">
            <a:xfrm>
              <a:off x="4039" y="783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B</a:t>
              </a:r>
            </a:p>
          </p:txBody>
        </p:sp>
        <p:sp>
          <p:nvSpPr>
            <p:cNvPr id="31806" name="Oval 149"/>
            <p:cNvSpPr>
              <a:spLocks noChangeArrowheads="1"/>
            </p:cNvSpPr>
            <p:nvPr/>
          </p:nvSpPr>
          <p:spPr bwMode="auto">
            <a:xfrm>
              <a:off x="2809" y="785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s</a:t>
              </a:r>
            </a:p>
          </p:txBody>
        </p:sp>
        <p:sp>
          <p:nvSpPr>
            <p:cNvPr id="31807" name="Oval 150"/>
            <p:cNvSpPr>
              <a:spLocks noChangeArrowheads="1"/>
            </p:cNvSpPr>
            <p:nvPr/>
          </p:nvSpPr>
          <p:spPr bwMode="auto">
            <a:xfrm>
              <a:off x="4019" y="855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C</a:t>
              </a:r>
            </a:p>
          </p:txBody>
        </p:sp>
        <p:sp>
          <p:nvSpPr>
            <p:cNvPr id="31808" name="Oval 151"/>
            <p:cNvSpPr>
              <a:spLocks noChangeArrowheads="1"/>
            </p:cNvSpPr>
            <p:nvPr/>
          </p:nvSpPr>
          <p:spPr bwMode="auto">
            <a:xfrm>
              <a:off x="5449" y="70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D</a:t>
              </a:r>
            </a:p>
          </p:txBody>
        </p:sp>
        <p:sp>
          <p:nvSpPr>
            <p:cNvPr id="31809" name="Oval 152"/>
            <p:cNvSpPr>
              <a:spLocks noChangeArrowheads="1"/>
            </p:cNvSpPr>
            <p:nvPr/>
          </p:nvSpPr>
          <p:spPr bwMode="auto">
            <a:xfrm>
              <a:off x="5419" y="777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E</a:t>
              </a:r>
            </a:p>
          </p:txBody>
        </p:sp>
        <p:sp>
          <p:nvSpPr>
            <p:cNvPr id="31810" name="Oval 153"/>
            <p:cNvSpPr>
              <a:spLocks noChangeArrowheads="1"/>
            </p:cNvSpPr>
            <p:nvPr/>
          </p:nvSpPr>
          <p:spPr bwMode="auto">
            <a:xfrm>
              <a:off x="5419" y="8578"/>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F</a:t>
              </a:r>
            </a:p>
          </p:txBody>
        </p:sp>
        <p:sp>
          <p:nvSpPr>
            <p:cNvPr id="31811" name="Oval 154"/>
            <p:cNvSpPr>
              <a:spLocks noChangeArrowheads="1"/>
            </p:cNvSpPr>
            <p:nvPr/>
          </p:nvSpPr>
          <p:spPr bwMode="auto">
            <a:xfrm>
              <a:off x="6626" y="75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G</a:t>
              </a:r>
            </a:p>
          </p:txBody>
        </p:sp>
        <p:sp>
          <p:nvSpPr>
            <p:cNvPr id="31812" name="Oval 155"/>
            <p:cNvSpPr>
              <a:spLocks noChangeArrowheads="1"/>
            </p:cNvSpPr>
            <p:nvPr/>
          </p:nvSpPr>
          <p:spPr bwMode="auto">
            <a:xfrm>
              <a:off x="6609" y="83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H</a:t>
              </a:r>
            </a:p>
          </p:txBody>
        </p:sp>
        <p:sp>
          <p:nvSpPr>
            <p:cNvPr id="31813" name="Oval 156"/>
            <p:cNvSpPr>
              <a:spLocks noChangeArrowheads="1"/>
            </p:cNvSpPr>
            <p:nvPr/>
          </p:nvSpPr>
          <p:spPr bwMode="auto">
            <a:xfrm>
              <a:off x="7609" y="790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t</a:t>
              </a:r>
            </a:p>
          </p:txBody>
        </p:sp>
        <p:sp>
          <p:nvSpPr>
            <p:cNvPr id="31814" name="Line 157"/>
            <p:cNvSpPr>
              <a:spLocks noChangeShapeType="1"/>
            </p:cNvSpPr>
            <p:nvPr/>
          </p:nvSpPr>
          <p:spPr bwMode="auto">
            <a:xfrm flipV="1">
              <a:off x="3099" y="7321"/>
              <a:ext cx="890" cy="57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5" name="Line 158"/>
            <p:cNvSpPr>
              <a:spLocks noChangeShapeType="1"/>
            </p:cNvSpPr>
            <p:nvPr/>
          </p:nvSpPr>
          <p:spPr bwMode="auto">
            <a:xfrm flipV="1">
              <a:off x="4339" y="796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6" name="Line 159"/>
            <p:cNvSpPr>
              <a:spLocks noChangeShapeType="1"/>
            </p:cNvSpPr>
            <p:nvPr/>
          </p:nvSpPr>
          <p:spPr bwMode="auto">
            <a:xfrm flipV="1">
              <a:off x="4319" y="7219"/>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7" name="Line 160"/>
            <p:cNvSpPr>
              <a:spLocks noChangeShapeType="1"/>
            </p:cNvSpPr>
            <p:nvPr/>
          </p:nvSpPr>
          <p:spPr bwMode="auto">
            <a:xfrm flipV="1">
              <a:off x="3129" y="7990"/>
              <a:ext cx="89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8" name="Line 161"/>
            <p:cNvSpPr>
              <a:spLocks noChangeShapeType="1"/>
            </p:cNvSpPr>
            <p:nvPr/>
          </p:nvSpPr>
          <p:spPr bwMode="auto">
            <a:xfrm>
              <a:off x="3089" y="8110"/>
              <a:ext cx="910" cy="531"/>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19" name="Line 162"/>
            <p:cNvSpPr>
              <a:spLocks noChangeShapeType="1"/>
            </p:cNvSpPr>
            <p:nvPr/>
          </p:nvSpPr>
          <p:spPr bwMode="auto">
            <a:xfrm>
              <a:off x="4299" y="7300"/>
              <a:ext cx="110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0" name="Line 163"/>
            <p:cNvSpPr>
              <a:spLocks noChangeShapeType="1"/>
            </p:cNvSpPr>
            <p:nvPr/>
          </p:nvSpPr>
          <p:spPr bwMode="auto">
            <a:xfrm flipV="1">
              <a:off x="5729" y="8524"/>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1" name="Line 164"/>
            <p:cNvSpPr>
              <a:spLocks noChangeShapeType="1"/>
            </p:cNvSpPr>
            <p:nvPr/>
          </p:nvSpPr>
          <p:spPr bwMode="auto">
            <a:xfrm flipV="1">
              <a:off x="5749" y="7705"/>
              <a:ext cx="870" cy="17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2" name="Line 165"/>
            <p:cNvSpPr>
              <a:spLocks noChangeShapeType="1"/>
            </p:cNvSpPr>
            <p:nvPr/>
          </p:nvSpPr>
          <p:spPr bwMode="auto">
            <a:xfrm>
              <a:off x="6959" y="7717"/>
              <a:ext cx="670" cy="28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3" name="Line 166"/>
            <p:cNvSpPr>
              <a:spLocks noChangeShapeType="1"/>
            </p:cNvSpPr>
            <p:nvPr/>
          </p:nvSpPr>
          <p:spPr bwMode="auto">
            <a:xfrm flipV="1">
              <a:off x="6929" y="8146"/>
              <a:ext cx="700" cy="345"/>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24" name="Text Box 167"/>
            <p:cNvSpPr txBox="1">
              <a:spLocks noChangeArrowheads="1"/>
            </p:cNvSpPr>
            <p:nvPr/>
          </p:nvSpPr>
          <p:spPr bwMode="auto">
            <a:xfrm>
              <a:off x="3327" y="739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4</a:t>
              </a:r>
            </a:p>
          </p:txBody>
        </p:sp>
        <p:sp>
          <p:nvSpPr>
            <p:cNvPr id="31825" name="Text Box 168"/>
            <p:cNvSpPr txBox="1">
              <a:spLocks noChangeArrowheads="1"/>
            </p:cNvSpPr>
            <p:nvPr/>
          </p:nvSpPr>
          <p:spPr bwMode="auto">
            <a:xfrm>
              <a:off x="4707" y="696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9</a:t>
              </a:r>
            </a:p>
          </p:txBody>
        </p:sp>
        <p:sp>
          <p:nvSpPr>
            <p:cNvPr id="31826" name="Text Box 169"/>
            <p:cNvSpPr txBox="1">
              <a:spLocks noChangeArrowheads="1"/>
            </p:cNvSpPr>
            <p:nvPr/>
          </p:nvSpPr>
          <p:spPr bwMode="auto">
            <a:xfrm>
              <a:off x="3287" y="780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2</a:t>
              </a:r>
            </a:p>
          </p:txBody>
        </p:sp>
        <p:sp>
          <p:nvSpPr>
            <p:cNvPr id="31827" name="Text Box 170"/>
            <p:cNvSpPr txBox="1">
              <a:spLocks noChangeArrowheads="1"/>
            </p:cNvSpPr>
            <p:nvPr/>
          </p:nvSpPr>
          <p:spPr bwMode="auto">
            <a:xfrm>
              <a:off x="3327" y="8365"/>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3</a:t>
              </a:r>
            </a:p>
          </p:txBody>
        </p:sp>
        <p:sp>
          <p:nvSpPr>
            <p:cNvPr id="31828" name="Text Box 171"/>
            <p:cNvSpPr txBox="1">
              <a:spLocks noChangeArrowheads="1"/>
            </p:cNvSpPr>
            <p:nvPr/>
          </p:nvSpPr>
          <p:spPr bwMode="auto">
            <a:xfrm>
              <a:off x="4547" y="724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29" name="Text Box 172"/>
            <p:cNvSpPr txBox="1">
              <a:spLocks noChangeArrowheads="1"/>
            </p:cNvSpPr>
            <p:nvPr/>
          </p:nvSpPr>
          <p:spPr bwMode="auto">
            <a:xfrm>
              <a:off x="4797" y="775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30" name="Text Box 173"/>
            <p:cNvSpPr txBox="1">
              <a:spLocks noChangeArrowheads="1"/>
            </p:cNvSpPr>
            <p:nvPr/>
          </p:nvSpPr>
          <p:spPr bwMode="auto">
            <a:xfrm>
              <a:off x="4407" y="7570"/>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31" name="Line 174"/>
            <p:cNvSpPr>
              <a:spLocks noChangeShapeType="1"/>
            </p:cNvSpPr>
            <p:nvPr/>
          </p:nvSpPr>
          <p:spPr bwMode="auto">
            <a:xfrm flipV="1">
              <a:off x="4329" y="7303"/>
              <a:ext cx="1110" cy="57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2" name="Text Box 175"/>
            <p:cNvSpPr txBox="1">
              <a:spLocks noChangeArrowheads="1"/>
            </p:cNvSpPr>
            <p:nvPr/>
          </p:nvSpPr>
          <p:spPr bwMode="auto">
            <a:xfrm>
              <a:off x="4527" y="80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33" name="Line 176"/>
            <p:cNvSpPr>
              <a:spLocks noChangeShapeType="1"/>
            </p:cNvSpPr>
            <p:nvPr/>
          </p:nvSpPr>
          <p:spPr bwMode="auto">
            <a:xfrm>
              <a:off x="4319" y="8080"/>
              <a:ext cx="1100" cy="54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4" name="Text Box 177"/>
            <p:cNvSpPr txBox="1">
              <a:spLocks noChangeArrowheads="1"/>
            </p:cNvSpPr>
            <p:nvPr/>
          </p:nvSpPr>
          <p:spPr bwMode="auto">
            <a:xfrm>
              <a:off x="4397" y="830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4</a:t>
              </a:r>
            </a:p>
          </p:txBody>
        </p:sp>
        <p:sp>
          <p:nvSpPr>
            <p:cNvPr id="31835" name="Line 178"/>
            <p:cNvSpPr>
              <a:spLocks noChangeShapeType="1"/>
            </p:cNvSpPr>
            <p:nvPr/>
          </p:nvSpPr>
          <p:spPr bwMode="auto">
            <a:xfrm flipV="1">
              <a:off x="4329" y="8032"/>
              <a:ext cx="1110" cy="579"/>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6" name="Text Box 179"/>
            <p:cNvSpPr txBox="1">
              <a:spLocks noChangeArrowheads="1"/>
            </p:cNvSpPr>
            <p:nvPr/>
          </p:nvSpPr>
          <p:spPr bwMode="auto">
            <a:xfrm>
              <a:off x="4777" y="8488"/>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7</a:t>
              </a:r>
            </a:p>
          </p:txBody>
        </p:sp>
        <p:sp>
          <p:nvSpPr>
            <p:cNvPr id="31837" name="Line 180"/>
            <p:cNvSpPr>
              <a:spLocks noChangeShapeType="1"/>
            </p:cNvSpPr>
            <p:nvPr/>
          </p:nvSpPr>
          <p:spPr bwMode="auto">
            <a:xfrm flipV="1">
              <a:off x="4359" y="8680"/>
              <a:ext cx="1100"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38" name="Text Box 181"/>
            <p:cNvSpPr txBox="1">
              <a:spLocks noChangeArrowheads="1"/>
            </p:cNvSpPr>
            <p:nvPr/>
          </p:nvSpPr>
          <p:spPr bwMode="auto">
            <a:xfrm>
              <a:off x="6137" y="719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5</a:t>
              </a:r>
            </a:p>
          </p:txBody>
        </p:sp>
        <p:sp>
          <p:nvSpPr>
            <p:cNvPr id="31839" name="Text Box 182"/>
            <p:cNvSpPr txBox="1">
              <a:spLocks noChangeArrowheads="1"/>
            </p:cNvSpPr>
            <p:nvPr/>
          </p:nvSpPr>
          <p:spPr bwMode="auto">
            <a:xfrm>
              <a:off x="5897" y="7354"/>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0" name="Line 183"/>
            <p:cNvSpPr>
              <a:spLocks noChangeShapeType="1"/>
            </p:cNvSpPr>
            <p:nvPr/>
          </p:nvSpPr>
          <p:spPr bwMode="auto">
            <a:xfrm>
              <a:off x="5729" y="7309"/>
              <a:ext cx="940" cy="106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1" name="Line 184"/>
            <p:cNvSpPr>
              <a:spLocks noChangeShapeType="1"/>
            </p:cNvSpPr>
            <p:nvPr/>
          </p:nvSpPr>
          <p:spPr bwMode="auto">
            <a:xfrm>
              <a:off x="5769" y="7219"/>
              <a:ext cx="850" cy="42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2" name="Text Box 185"/>
            <p:cNvSpPr txBox="1">
              <a:spLocks noChangeArrowheads="1"/>
            </p:cNvSpPr>
            <p:nvPr/>
          </p:nvSpPr>
          <p:spPr bwMode="auto">
            <a:xfrm>
              <a:off x="5757" y="764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8</a:t>
              </a:r>
            </a:p>
          </p:txBody>
        </p:sp>
        <p:sp>
          <p:nvSpPr>
            <p:cNvPr id="31843" name="Text Box 186"/>
            <p:cNvSpPr txBox="1">
              <a:spLocks noChangeArrowheads="1"/>
            </p:cNvSpPr>
            <p:nvPr/>
          </p:nvSpPr>
          <p:spPr bwMode="auto">
            <a:xfrm>
              <a:off x="5717" y="828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4" name="Text Box 187"/>
            <p:cNvSpPr txBox="1">
              <a:spLocks noChangeArrowheads="1"/>
            </p:cNvSpPr>
            <p:nvPr/>
          </p:nvSpPr>
          <p:spPr bwMode="auto">
            <a:xfrm>
              <a:off x="5937" y="7912"/>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6</a:t>
              </a:r>
            </a:p>
          </p:txBody>
        </p:sp>
        <p:sp>
          <p:nvSpPr>
            <p:cNvPr id="31845" name="Text Box 188"/>
            <p:cNvSpPr txBox="1">
              <a:spLocks noChangeArrowheads="1"/>
            </p:cNvSpPr>
            <p:nvPr/>
          </p:nvSpPr>
          <p:spPr bwMode="auto">
            <a:xfrm>
              <a:off x="6107" y="8659"/>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5</a:t>
              </a:r>
            </a:p>
          </p:txBody>
        </p:sp>
        <p:sp>
          <p:nvSpPr>
            <p:cNvPr id="31846" name="Text Box 189"/>
            <p:cNvSpPr txBox="1">
              <a:spLocks noChangeArrowheads="1"/>
            </p:cNvSpPr>
            <p:nvPr/>
          </p:nvSpPr>
          <p:spPr bwMode="auto">
            <a:xfrm>
              <a:off x="7257" y="8371"/>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3</a:t>
              </a:r>
            </a:p>
          </p:txBody>
        </p:sp>
        <p:sp>
          <p:nvSpPr>
            <p:cNvPr id="31847" name="Text Box 190"/>
            <p:cNvSpPr txBox="1">
              <a:spLocks noChangeArrowheads="1"/>
            </p:cNvSpPr>
            <p:nvPr/>
          </p:nvSpPr>
          <p:spPr bwMode="auto">
            <a:xfrm>
              <a:off x="7267" y="7633"/>
              <a:ext cx="17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r>
                <a:rPr lang="en-US" altLang="zh-CN" sz="1600">
                  <a:latin typeface="Times New Roman" panose="02020603050405020304" pitchFamily="18" charset="0"/>
                  <a:ea typeface="宋体" panose="02010600030101010101" pitchFamily="2" charset="-122"/>
                </a:rPr>
                <a:t>7</a:t>
              </a:r>
            </a:p>
          </p:txBody>
        </p:sp>
        <p:sp>
          <p:nvSpPr>
            <p:cNvPr id="31848" name="Line 191"/>
            <p:cNvSpPr>
              <a:spLocks noChangeShapeType="1"/>
            </p:cNvSpPr>
            <p:nvPr/>
          </p:nvSpPr>
          <p:spPr bwMode="auto">
            <a:xfrm>
              <a:off x="5749" y="7978"/>
              <a:ext cx="850" cy="420"/>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49" name="Line 192"/>
            <p:cNvSpPr>
              <a:spLocks noChangeShapeType="1"/>
            </p:cNvSpPr>
            <p:nvPr/>
          </p:nvSpPr>
          <p:spPr bwMode="auto">
            <a:xfrm flipV="1">
              <a:off x="5709" y="7804"/>
              <a:ext cx="930" cy="80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72000"/>
            <a:lstStyle/>
            <a:p>
              <a:endParaRPr lang="zh-CN" altLang="en-US"/>
            </a:p>
          </p:txBody>
        </p:sp>
        <p:sp>
          <p:nvSpPr>
            <p:cNvPr id="31850" name="Line 193"/>
            <p:cNvSpPr>
              <a:spLocks noChangeShapeType="1"/>
            </p:cNvSpPr>
            <p:nvPr/>
          </p:nvSpPr>
          <p:spPr bwMode="auto">
            <a:xfrm>
              <a:off x="3549" y="6850"/>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1" name="Line 194"/>
            <p:cNvSpPr>
              <a:spLocks noChangeShapeType="1"/>
            </p:cNvSpPr>
            <p:nvPr/>
          </p:nvSpPr>
          <p:spPr bwMode="auto">
            <a:xfrm>
              <a:off x="5009" y="689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2" name="Line 195"/>
            <p:cNvSpPr>
              <a:spLocks noChangeShapeType="1"/>
            </p:cNvSpPr>
            <p:nvPr/>
          </p:nvSpPr>
          <p:spPr bwMode="auto">
            <a:xfrm>
              <a:off x="6329" y="6913"/>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3" name="Line 196"/>
            <p:cNvSpPr>
              <a:spLocks noChangeShapeType="1"/>
            </p:cNvSpPr>
            <p:nvPr/>
          </p:nvSpPr>
          <p:spPr bwMode="auto">
            <a:xfrm>
              <a:off x="7129" y="6922"/>
              <a:ext cx="0" cy="204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1854" name="Text Box 197"/>
            <p:cNvSpPr txBox="1">
              <a:spLocks noChangeArrowheads="1"/>
            </p:cNvSpPr>
            <p:nvPr/>
          </p:nvSpPr>
          <p:spPr bwMode="auto">
            <a:xfrm>
              <a:off x="3997" y="9244"/>
              <a:ext cx="259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just">
                <a:lnSpc>
                  <a:spcPct val="80000"/>
                </a:lnSpc>
              </a:pPr>
              <a:endParaRPr lang="zh-CN" altLang="zh-CN" sz="1600">
                <a:latin typeface="Times New Roman" panose="02020603050405020304" pitchFamily="18" charset="0"/>
                <a:ea typeface="宋体" panose="02010600030101010101" pitchFamily="2" charset="-122"/>
              </a:endParaRPr>
            </a:p>
          </p:txBody>
        </p:sp>
      </p:grpSp>
      <p:sp>
        <p:nvSpPr>
          <p:cNvPr id="443590" name="Text Box 198"/>
          <p:cNvSpPr txBox="1">
            <a:spLocks noChangeArrowheads="1"/>
          </p:cNvSpPr>
          <p:nvPr/>
        </p:nvSpPr>
        <p:spPr bwMode="auto">
          <a:xfrm>
            <a:off x="1211263" y="25955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={4, 3}</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1" name="Rectangle 199"/>
          <p:cNvSpPr>
            <a:spLocks noChangeArrowheads="1"/>
          </p:cNvSpPr>
          <p:nvPr/>
        </p:nvSpPr>
        <p:spPr bwMode="auto">
          <a:xfrm>
            <a:off x="7169150" y="3363913"/>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2" name="Text Box 200"/>
          <p:cNvSpPr txBox="1">
            <a:spLocks noChangeArrowheads="1"/>
          </p:cNvSpPr>
          <p:nvPr/>
        </p:nvSpPr>
        <p:spPr bwMode="auto">
          <a:xfrm>
            <a:off x="5675313" y="3890963"/>
            <a:ext cx="1245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PT={3, </a:t>
            </a:r>
            <a:r>
              <a:rPr lang="en-US" altLang="zh-CN" sz="2000" dirty="0" smtClean="0">
                <a:solidFill>
                  <a:srgbClr val="0000FF"/>
                </a:solidFill>
                <a:latin typeface="Times New Roman" panose="02020603050405020304" pitchFamily="18" charset="0"/>
                <a:ea typeface="宋体" panose="02010600030101010101" pitchFamily="2" charset="-122"/>
              </a:rPr>
              <a:t>5}</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3" name="Rectangle 201"/>
          <p:cNvSpPr>
            <a:spLocks noChangeArrowheads="1"/>
          </p:cNvSpPr>
          <p:nvPr/>
        </p:nvSpPr>
        <p:spPr bwMode="auto">
          <a:xfrm>
            <a:off x="3751263" y="3390900"/>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4" name="Text Box 202"/>
          <p:cNvSpPr txBox="1">
            <a:spLocks noChangeArrowheads="1"/>
          </p:cNvSpPr>
          <p:nvPr/>
        </p:nvSpPr>
        <p:spPr bwMode="auto">
          <a:xfrm>
            <a:off x="1547813" y="3927475"/>
            <a:ext cx="13099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 </a:t>
            </a:r>
            <a:r>
              <a:rPr lang="en-US" altLang="zh-CN" sz="2000" dirty="0">
                <a:solidFill>
                  <a:srgbClr val="0000FF"/>
                </a:solidFill>
                <a:latin typeface="Times New Roman" panose="02020603050405020304" pitchFamily="18" charset="0"/>
                <a:ea typeface="宋体" panose="02010600030101010101" pitchFamily="2" charset="-122"/>
              </a:rPr>
              <a:t>5, </a:t>
            </a:r>
            <a:r>
              <a:rPr lang="en-US" altLang="zh-CN" sz="2000" dirty="0" smtClean="0">
                <a:solidFill>
                  <a:srgbClr val="0000FF"/>
                </a:solidFill>
                <a:latin typeface="Times New Roman" panose="02020603050405020304" pitchFamily="18" charset="0"/>
                <a:ea typeface="宋体" panose="02010600030101010101" pitchFamily="2" charset="-122"/>
              </a:rPr>
              <a:t>8}</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5" name="Rectangle 203"/>
          <p:cNvSpPr>
            <a:spLocks noChangeArrowheads="1"/>
          </p:cNvSpPr>
          <p:nvPr/>
        </p:nvSpPr>
        <p:spPr bwMode="auto">
          <a:xfrm>
            <a:off x="6443663" y="4562475"/>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6" name="Text Box 204"/>
          <p:cNvSpPr txBox="1">
            <a:spLocks noChangeArrowheads="1"/>
          </p:cNvSpPr>
          <p:nvPr/>
        </p:nvSpPr>
        <p:spPr bwMode="auto">
          <a:xfrm>
            <a:off x="3438525" y="5764213"/>
            <a:ext cx="1359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dirty="0">
                <a:solidFill>
                  <a:srgbClr val="0000FF"/>
                </a:solidFill>
                <a:latin typeface="Times New Roman" panose="02020603050405020304" pitchFamily="18" charset="0"/>
                <a:ea typeface="宋体" panose="02010600030101010101" pitchFamily="2" charset="-122"/>
              </a:rPr>
              <a:t>PT</a:t>
            </a:r>
            <a:r>
              <a:rPr lang="en-US" altLang="zh-CN" sz="2000" dirty="0" smtClean="0">
                <a:solidFill>
                  <a:srgbClr val="0000FF"/>
                </a:solidFill>
                <a:latin typeface="Times New Roman" panose="02020603050405020304" pitchFamily="18" charset="0"/>
                <a:ea typeface="宋体" panose="02010600030101010101" pitchFamily="2" charset="-122"/>
              </a:rPr>
              <a:t>={11</a:t>
            </a:r>
            <a:r>
              <a:rPr lang="en-US" altLang="zh-CN" sz="2000" dirty="0">
                <a:solidFill>
                  <a:srgbClr val="0000FF"/>
                </a:solidFill>
                <a:latin typeface="Times New Roman" panose="02020603050405020304" pitchFamily="18" charset="0"/>
                <a:ea typeface="宋体" panose="02010600030101010101" pitchFamily="2" charset="-122"/>
              </a:rPr>
              <a:t>, </a:t>
            </a:r>
            <a:r>
              <a:rPr lang="en-US" altLang="zh-CN" sz="2000" dirty="0" smtClean="0">
                <a:solidFill>
                  <a:srgbClr val="0000FF"/>
                </a:solidFill>
                <a:latin typeface="Times New Roman" panose="02020603050405020304" pitchFamily="18" charset="0"/>
                <a:ea typeface="宋体" panose="02010600030101010101" pitchFamily="2" charset="-122"/>
              </a:rPr>
              <a:t>8}</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43597" name="Rectangle 205"/>
          <p:cNvSpPr>
            <a:spLocks noChangeArrowheads="1"/>
          </p:cNvSpPr>
          <p:nvPr/>
        </p:nvSpPr>
        <p:spPr bwMode="auto">
          <a:xfrm>
            <a:off x="7173913" y="5767388"/>
            <a:ext cx="965200" cy="6445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3598" name="Text Box 206"/>
          <p:cNvSpPr txBox="1">
            <a:spLocks noChangeArrowheads="1"/>
          </p:cNvSpPr>
          <p:nvPr/>
        </p:nvSpPr>
        <p:spPr bwMode="auto">
          <a:xfrm>
            <a:off x="633413" y="5980113"/>
            <a:ext cx="2282825" cy="762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200" i="1">
                <a:latin typeface="Times New Roman" panose="02020603050405020304" pitchFamily="18" charset="0"/>
                <a:ea typeface="宋体" panose="02010600030101010101" pitchFamily="2" charset="-122"/>
              </a:rPr>
              <a:t>c</a:t>
            </a:r>
            <a:r>
              <a:rPr lang="en-US" altLang="zh-CN" sz="2200">
                <a:latin typeface="Times New Roman" panose="02020603050405020304" pitchFamily="18" charset="0"/>
                <a:ea typeface="宋体" panose="02010600030101010101" pitchFamily="2" charset="-122"/>
              </a:rPr>
              <a:t>=16</a:t>
            </a:r>
          </a:p>
          <a:p>
            <a:pPr eaLnBrk="1" hangingPunct="1"/>
            <a:r>
              <a:rPr lang="en-US" altLang="zh-CN" sz="2200">
                <a:latin typeface="Times New Roman" panose="02020603050405020304" pitchFamily="18" charset="0"/>
                <a:ea typeface="宋体" panose="02010600030101010101" pitchFamily="2" charset="-122"/>
              </a:rPr>
              <a:t>s→C→E→H→t</a:t>
            </a:r>
          </a:p>
        </p:txBody>
      </p:sp>
      <p:sp>
        <p:nvSpPr>
          <p:cNvPr id="443599" name="Text Box 207"/>
          <p:cNvSpPr txBox="1">
            <a:spLocks noChangeArrowheads="1"/>
          </p:cNvSpPr>
          <p:nvPr/>
        </p:nvSpPr>
        <p:spPr bwMode="auto">
          <a:xfrm>
            <a:off x="87313" y="3963988"/>
            <a:ext cx="1462087" cy="3968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en-US" altLang="zh-CN" sz="2000">
                <a:latin typeface="Times New Roman" panose="02020603050405020304" pitchFamily="18" charset="0"/>
              </a:rPr>
              <a:t>(4+8+(5+3))</a:t>
            </a:r>
          </a:p>
        </p:txBody>
      </p:sp>
      <p:sp>
        <p:nvSpPr>
          <p:cNvPr id="2" name="文本框 1"/>
          <p:cNvSpPr txBox="1"/>
          <p:nvPr/>
        </p:nvSpPr>
        <p:spPr>
          <a:xfrm>
            <a:off x="8348653" y="4184567"/>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
        <p:nvSpPr>
          <p:cNvPr id="112" name="文本框 111"/>
          <p:cNvSpPr txBox="1"/>
          <p:nvPr/>
        </p:nvSpPr>
        <p:spPr>
          <a:xfrm>
            <a:off x="2770393" y="4158891"/>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
        <p:nvSpPr>
          <p:cNvPr id="113" name="文本框 112"/>
          <p:cNvSpPr txBox="1"/>
          <p:nvPr/>
        </p:nvSpPr>
        <p:spPr>
          <a:xfrm>
            <a:off x="5300126" y="4213781"/>
            <a:ext cx="522197" cy="369332"/>
          </a:xfrm>
          <a:prstGeom prst="rect">
            <a:avLst/>
          </a:prstGeom>
          <a:noFill/>
        </p:spPr>
        <p:txBody>
          <a:bodyPr wrap="square" rtlCol="0">
            <a:spAutoFit/>
          </a:bodyPr>
          <a:lstStyle/>
          <a:p>
            <a:r>
              <a:rPr lang="en-US" altLang="zh-CN" sz="1800" dirty="0" smtClean="0">
                <a:solidFill>
                  <a:srgbClr val="CC0000"/>
                </a:solidFill>
              </a:rPr>
              <a:t>X</a:t>
            </a:r>
            <a:endParaRPr lang="zh-CN" altLang="en-US" sz="1800" dirty="0">
              <a:solidFill>
                <a:srgbClr val="CC0000"/>
              </a:solidFill>
            </a:endParaRPr>
          </a:p>
        </p:txBody>
      </p:sp>
    </p:spTree>
    <p:extLst>
      <p:ext uri="{BB962C8B-B14F-4D97-AF65-F5344CB8AC3E}">
        <p14:creationId xmlns:p14="http://schemas.microsoft.com/office/powerpoint/2010/main" val="3857621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92"/>
                                        </p:tgtEl>
                                        <p:attrNameLst>
                                          <p:attrName>style.visibility</p:attrName>
                                        </p:attrNameLst>
                                      </p:cBhvr>
                                      <p:to>
                                        <p:strVal val="visible"/>
                                      </p:to>
                                    </p:set>
                                    <p:animEffect transition="in" filter="wipe(up)">
                                      <p:cBhvr>
                                        <p:cTn id="7" dur="500"/>
                                        <p:tgtEl>
                                          <p:spTgt spid="44349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43493"/>
                                        </p:tgtEl>
                                        <p:attrNameLst>
                                          <p:attrName>style.visibility</p:attrName>
                                        </p:attrNameLst>
                                      </p:cBhvr>
                                      <p:to>
                                        <p:strVal val="visible"/>
                                      </p:to>
                                    </p:set>
                                    <p:animEffect transition="in" filter="wipe(up)">
                                      <p:cBhvr>
                                        <p:cTn id="10" dur="500"/>
                                        <p:tgtEl>
                                          <p:spTgt spid="443493"/>
                                        </p:tgtEl>
                                      </p:cBhvr>
                                    </p:animEffect>
                                  </p:childTnLst>
                                </p:cTn>
                              </p:par>
                              <p:par>
                                <p:cTn id="11" presetID="22" presetClass="entr" presetSubtype="1" fill="hold" nodeType="withEffect">
                                  <p:stCondLst>
                                    <p:cond delay="0"/>
                                  </p:stCondLst>
                                  <p:childTnLst>
                                    <p:set>
                                      <p:cBhvr>
                                        <p:cTn id="12" dur="1" fill="hold">
                                          <p:stCondLst>
                                            <p:cond delay="0"/>
                                          </p:stCondLst>
                                        </p:cTn>
                                        <p:tgtEl>
                                          <p:spTgt spid="443494"/>
                                        </p:tgtEl>
                                        <p:attrNameLst>
                                          <p:attrName>style.visibility</p:attrName>
                                        </p:attrNameLst>
                                      </p:cBhvr>
                                      <p:to>
                                        <p:strVal val="visible"/>
                                      </p:to>
                                    </p:set>
                                    <p:animEffect transition="in" filter="wipe(up)">
                                      <p:cBhvr>
                                        <p:cTn id="13" dur="500"/>
                                        <p:tgtEl>
                                          <p:spTgt spid="443494"/>
                                        </p:tgtEl>
                                      </p:cBhvr>
                                    </p:animEffect>
                                  </p:childTnLst>
                                </p:cTn>
                              </p:par>
                              <p:par>
                                <p:cTn id="14" presetID="22" presetClass="entr" presetSubtype="1" fill="hold" nodeType="withEffect">
                                  <p:stCondLst>
                                    <p:cond delay="0"/>
                                  </p:stCondLst>
                                  <p:childTnLst>
                                    <p:set>
                                      <p:cBhvr>
                                        <p:cTn id="15" dur="1" fill="hold">
                                          <p:stCondLst>
                                            <p:cond delay="0"/>
                                          </p:stCondLst>
                                        </p:cTn>
                                        <p:tgtEl>
                                          <p:spTgt spid="443495"/>
                                        </p:tgtEl>
                                        <p:attrNameLst>
                                          <p:attrName>style.visibility</p:attrName>
                                        </p:attrNameLst>
                                      </p:cBhvr>
                                      <p:to>
                                        <p:strVal val="visible"/>
                                      </p:to>
                                    </p:set>
                                    <p:animEffect transition="in" filter="wipe(up)">
                                      <p:cBhvr>
                                        <p:cTn id="16" dur="500"/>
                                        <p:tgtEl>
                                          <p:spTgt spid="443495"/>
                                        </p:tgtEl>
                                      </p:cBhvr>
                                    </p:animEffect>
                                  </p:childTnLst>
                                </p:cTn>
                              </p:par>
                              <p:par>
                                <p:cTn id="17" presetID="22" presetClass="entr" presetSubtype="1" fill="hold" nodeType="withEffect">
                                  <p:stCondLst>
                                    <p:cond delay="0"/>
                                  </p:stCondLst>
                                  <p:childTnLst>
                                    <p:set>
                                      <p:cBhvr>
                                        <p:cTn id="18" dur="1" fill="hold">
                                          <p:stCondLst>
                                            <p:cond delay="0"/>
                                          </p:stCondLst>
                                        </p:cTn>
                                        <p:tgtEl>
                                          <p:spTgt spid="443496"/>
                                        </p:tgtEl>
                                        <p:attrNameLst>
                                          <p:attrName>style.visibility</p:attrName>
                                        </p:attrNameLst>
                                      </p:cBhvr>
                                      <p:to>
                                        <p:strVal val="visible"/>
                                      </p:to>
                                    </p:set>
                                    <p:animEffect transition="in" filter="wipe(up)">
                                      <p:cBhvr>
                                        <p:cTn id="19" dur="500"/>
                                        <p:tgtEl>
                                          <p:spTgt spid="443496"/>
                                        </p:tgtEl>
                                      </p:cBhvr>
                                    </p:animEffect>
                                  </p:childTnLst>
                                </p:cTn>
                              </p:par>
                              <p:par>
                                <p:cTn id="20" presetID="22" presetClass="entr" presetSubtype="1" fill="hold" nodeType="withEffect">
                                  <p:stCondLst>
                                    <p:cond delay="0"/>
                                  </p:stCondLst>
                                  <p:childTnLst>
                                    <p:set>
                                      <p:cBhvr>
                                        <p:cTn id="21" dur="1" fill="hold">
                                          <p:stCondLst>
                                            <p:cond delay="0"/>
                                          </p:stCondLst>
                                        </p:cTn>
                                        <p:tgtEl>
                                          <p:spTgt spid="443497"/>
                                        </p:tgtEl>
                                        <p:attrNameLst>
                                          <p:attrName>style.visibility</p:attrName>
                                        </p:attrNameLst>
                                      </p:cBhvr>
                                      <p:to>
                                        <p:strVal val="visible"/>
                                      </p:to>
                                    </p:set>
                                    <p:animEffect transition="in" filter="wipe(up)">
                                      <p:cBhvr>
                                        <p:cTn id="22" dur="500"/>
                                        <p:tgtEl>
                                          <p:spTgt spid="44349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43498"/>
                                        </p:tgtEl>
                                        <p:attrNameLst>
                                          <p:attrName>style.visibility</p:attrName>
                                        </p:attrNameLst>
                                      </p:cBhvr>
                                      <p:to>
                                        <p:strVal val="visible"/>
                                      </p:to>
                                    </p:set>
                                    <p:animEffect transition="in" filter="wipe(up)">
                                      <p:cBhvr>
                                        <p:cTn id="25" dur="500"/>
                                        <p:tgtEl>
                                          <p:spTgt spid="44349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43499"/>
                                        </p:tgtEl>
                                        <p:attrNameLst>
                                          <p:attrName>style.visibility</p:attrName>
                                        </p:attrNameLst>
                                      </p:cBhvr>
                                      <p:to>
                                        <p:strVal val="visible"/>
                                      </p:to>
                                    </p:set>
                                    <p:animEffect transition="in" filter="wipe(up)">
                                      <p:cBhvr>
                                        <p:cTn id="28" dur="500"/>
                                        <p:tgtEl>
                                          <p:spTgt spid="44349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43503"/>
                                        </p:tgtEl>
                                        <p:attrNameLst>
                                          <p:attrName>style.visibility</p:attrName>
                                        </p:attrNameLst>
                                      </p:cBhvr>
                                      <p:to>
                                        <p:strVal val="visible"/>
                                      </p:to>
                                    </p:set>
                                    <p:animEffect transition="in" filter="wipe(up)">
                                      <p:cBhvr>
                                        <p:cTn id="31" dur="500"/>
                                        <p:tgtEl>
                                          <p:spTgt spid="443503"/>
                                        </p:tgtEl>
                                      </p:cBhvr>
                                    </p:animEffect>
                                  </p:childTnLst>
                                </p:cTn>
                              </p:par>
                              <p:par>
                                <p:cTn id="32" presetID="22" presetClass="entr" presetSubtype="1" fill="hold" nodeType="withEffect">
                                  <p:stCondLst>
                                    <p:cond delay="0"/>
                                  </p:stCondLst>
                                  <p:childTnLst>
                                    <p:set>
                                      <p:cBhvr>
                                        <p:cTn id="33" dur="1" fill="hold">
                                          <p:stCondLst>
                                            <p:cond delay="0"/>
                                          </p:stCondLst>
                                        </p:cTn>
                                        <p:tgtEl>
                                          <p:spTgt spid="443504"/>
                                        </p:tgtEl>
                                        <p:attrNameLst>
                                          <p:attrName>style.visibility</p:attrName>
                                        </p:attrNameLst>
                                      </p:cBhvr>
                                      <p:to>
                                        <p:strVal val="visible"/>
                                      </p:to>
                                    </p:set>
                                    <p:animEffect transition="in" filter="wipe(up)">
                                      <p:cBhvr>
                                        <p:cTn id="34" dur="500"/>
                                        <p:tgtEl>
                                          <p:spTgt spid="44350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43505"/>
                                        </p:tgtEl>
                                        <p:attrNameLst>
                                          <p:attrName>style.visibility</p:attrName>
                                        </p:attrNameLst>
                                      </p:cBhvr>
                                      <p:to>
                                        <p:strVal val="visible"/>
                                      </p:to>
                                    </p:set>
                                    <p:animEffect transition="in" filter="wipe(up)">
                                      <p:cBhvr>
                                        <p:cTn id="37" dur="500"/>
                                        <p:tgtEl>
                                          <p:spTgt spid="443505"/>
                                        </p:tgtEl>
                                      </p:cBhvr>
                                    </p:animEffect>
                                  </p:childTnLst>
                                </p:cTn>
                              </p:par>
                              <p:par>
                                <p:cTn id="38" presetID="22" presetClass="entr" presetSubtype="1" fill="hold" nodeType="withEffect">
                                  <p:stCondLst>
                                    <p:cond delay="0"/>
                                  </p:stCondLst>
                                  <p:childTnLst>
                                    <p:set>
                                      <p:cBhvr>
                                        <p:cTn id="39" dur="1" fill="hold">
                                          <p:stCondLst>
                                            <p:cond delay="0"/>
                                          </p:stCondLst>
                                        </p:cTn>
                                        <p:tgtEl>
                                          <p:spTgt spid="443506"/>
                                        </p:tgtEl>
                                        <p:attrNameLst>
                                          <p:attrName>style.visibility</p:attrName>
                                        </p:attrNameLst>
                                      </p:cBhvr>
                                      <p:to>
                                        <p:strVal val="visible"/>
                                      </p:to>
                                    </p:set>
                                    <p:animEffect transition="in" filter="wipe(up)">
                                      <p:cBhvr>
                                        <p:cTn id="40" dur="500"/>
                                        <p:tgtEl>
                                          <p:spTgt spid="4435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359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35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43590"/>
                                        </p:tgtEl>
                                        <p:attrNameLst>
                                          <p:attrName>style.visibility</p:attrName>
                                        </p:attrNameLst>
                                      </p:cBhvr>
                                      <p:to>
                                        <p:strVal val="visible"/>
                                      </p:to>
                                    </p:set>
                                    <p:anim calcmode="lin" valueType="num">
                                      <p:cBhvr additive="base">
                                        <p:cTn id="53" dur="500" fill="hold"/>
                                        <p:tgtEl>
                                          <p:spTgt spid="443590"/>
                                        </p:tgtEl>
                                        <p:attrNameLst>
                                          <p:attrName>ppt_x</p:attrName>
                                        </p:attrNameLst>
                                      </p:cBhvr>
                                      <p:tavLst>
                                        <p:tav tm="0">
                                          <p:val>
                                            <p:strVal val="0-#ppt_w/2"/>
                                          </p:val>
                                        </p:tav>
                                        <p:tav tm="100000">
                                          <p:val>
                                            <p:strVal val="#ppt_x"/>
                                          </p:val>
                                        </p:tav>
                                      </p:tavLst>
                                    </p:anim>
                                    <p:anim calcmode="lin" valueType="num">
                                      <p:cBhvr additive="base">
                                        <p:cTn id="54" dur="500" fill="hold"/>
                                        <p:tgtEl>
                                          <p:spTgt spid="44359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8" presetClass="entr" presetSubtype="32" fill="hold" grpId="0" nodeType="clickEffect">
                                  <p:stCondLst>
                                    <p:cond delay="0"/>
                                  </p:stCondLst>
                                  <p:childTnLst>
                                    <p:set>
                                      <p:cBhvr>
                                        <p:cTn id="58" dur="1" fill="hold">
                                          <p:stCondLst>
                                            <p:cond delay="0"/>
                                          </p:stCondLst>
                                        </p:cTn>
                                        <p:tgtEl>
                                          <p:spTgt spid="443591"/>
                                        </p:tgtEl>
                                        <p:attrNameLst>
                                          <p:attrName>style.visibility</p:attrName>
                                        </p:attrNameLst>
                                      </p:cBhvr>
                                      <p:to>
                                        <p:strVal val="visible"/>
                                      </p:to>
                                    </p:set>
                                    <p:animEffect transition="in" filter="diamond(out)">
                                      <p:cBhvr>
                                        <p:cTn id="59" dur="500"/>
                                        <p:tgtEl>
                                          <p:spTgt spid="4435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443491"/>
                                        </p:tgtEl>
                                        <p:attrNameLst>
                                          <p:attrName>style.visibility</p:attrName>
                                        </p:attrNameLst>
                                      </p:cBhvr>
                                      <p:to>
                                        <p:strVal val="visible"/>
                                      </p:to>
                                    </p:set>
                                    <p:animEffect transition="in" filter="wipe(up)">
                                      <p:cBhvr>
                                        <p:cTn id="64" dur="500"/>
                                        <p:tgtEl>
                                          <p:spTgt spid="443491"/>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443521"/>
                                        </p:tgtEl>
                                        <p:attrNameLst>
                                          <p:attrName>style.visibility</p:attrName>
                                        </p:attrNameLst>
                                      </p:cBhvr>
                                      <p:to>
                                        <p:strVal val="visible"/>
                                      </p:to>
                                    </p:set>
                                    <p:animEffect transition="in" filter="wipe(up)">
                                      <p:cBhvr>
                                        <p:cTn id="67" dur="500"/>
                                        <p:tgtEl>
                                          <p:spTgt spid="44352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443522"/>
                                        </p:tgtEl>
                                        <p:attrNameLst>
                                          <p:attrName>style.visibility</p:attrName>
                                        </p:attrNameLst>
                                      </p:cBhvr>
                                      <p:to>
                                        <p:strVal val="visible"/>
                                      </p:to>
                                    </p:set>
                                    <p:animEffect transition="in" filter="wipe(up)">
                                      <p:cBhvr>
                                        <p:cTn id="70" dur="500"/>
                                        <p:tgtEl>
                                          <p:spTgt spid="443522"/>
                                        </p:tgtEl>
                                      </p:cBhvr>
                                    </p:animEffect>
                                  </p:childTnLst>
                                </p:cTn>
                              </p:par>
                              <p:par>
                                <p:cTn id="71" presetID="22" presetClass="entr" presetSubtype="1" fill="hold" nodeType="withEffect">
                                  <p:stCondLst>
                                    <p:cond delay="0"/>
                                  </p:stCondLst>
                                  <p:childTnLst>
                                    <p:set>
                                      <p:cBhvr>
                                        <p:cTn id="72" dur="1" fill="hold">
                                          <p:stCondLst>
                                            <p:cond delay="0"/>
                                          </p:stCondLst>
                                        </p:cTn>
                                        <p:tgtEl>
                                          <p:spTgt spid="443523"/>
                                        </p:tgtEl>
                                        <p:attrNameLst>
                                          <p:attrName>style.visibility</p:attrName>
                                        </p:attrNameLst>
                                      </p:cBhvr>
                                      <p:to>
                                        <p:strVal val="visible"/>
                                      </p:to>
                                    </p:set>
                                    <p:animEffect transition="in" filter="wipe(up)">
                                      <p:cBhvr>
                                        <p:cTn id="73" dur="500"/>
                                        <p:tgtEl>
                                          <p:spTgt spid="443523"/>
                                        </p:tgtEl>
                                      </p:cBhvr>
                                    </p:animEffect>
                                  </p:childTnLst>
                                </p:cTn>
                              </p:par>
                              <p:par>
                                <p:cTn id="74" presetID="22" presetClass="entr" presetSubtype="1" fill="hold" nodeType="withEffect">
                                  <p:stCondLst>
                                    <p:cond delay="0"/>
                                  </p:stCondLst>
                                  <p:childTnLst>
                                    <p:set>
                                      <p:cBhvr>
                                        <p:cTn id="75" dur="1" fill="hold">
                                          <p:stCondLst>
                                            <p:cond delay="0"/>
                                          </p:stCondLst>
                                        </p:cTn>
                                        <p:tgtEl>
                                          <p:spTgt spid="443524"/>
                                        </p:tgtEl>
                                        <p:attrNameLst>
                                          <p:attrName>style.visibility</p:attrName>
                                        </p:attrNameLst>
                                      </p:cBhvr>
                                      <p:to>
                                        <p:strVal val="visible"/>
                                      </p:to>
                                    </p:set>
                                    <p:animEffect transition="in" filter="wipe(up)">
                                      <p:cBhvr>
                                        <p:cTn id="76" dur="500"/>
                                        <p:tgtEl>
                                          <p:spTgt spid="443524"/>
                                        </p:tgtEl>
                                      </p:cBhvr>
                                    </p:animEffect>
                                  </p:childTnLst>
                                </p:cTn>
                              </p:par>
                              <p:par>
                                <p:cTn id="77" presetID="22" presetClass="entr" presetSubtype="1" fill="hold" nodeType="withEffect">
                                  <p:stCondLst>
                                    <p:cond delay="0"/>
                                  </p:stCondLst>
                                  <p:childTnLst>
                                    <p:set>
                                      <p:cBhvr>
                                        <p:cTn id="78" dur="1" fill="hold">
                                          <p:stCondLst>
                                            <p:cond delay="0"/>
                                          </p:stCondLst>
                                        </p:cTn>
                                        <p:tgtEl>
                                          <p:spTgt spid="443525"/>
                                        </p:tgtEl>
                                        <p:attrNameLst>
                                          <p:attrName>style.visibility</p:attrName>
                                        </p:attrNameLst>
                                      </p:cBhvr>
                                      <p:to>
                                        <p:strVal val="visible"/>
                                      </p:to>
                                    </p:set>
                                    <p:animEffect transition="in" filter="wipe(up)">
                                      <p:cBhvr>
                                        <p:cTn id="79" dur="500"/>
                                        <p:tgtEl>
                                          <p:spTgt spid="443525"/>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443526"/>
                                        </p:tgtEl>
                                        <p:attrNameLst>
                                          <p:attrName>style.visibility</p:attrName>
                                        </p:attrNameLst>
                                      </p:cBhvr>
                                      <p:to>
                                        <p:strVal val="visible"/>
                                      </p:to>
                                    </p:set>
                                    <p:animEffect transition="in" filter="wipe(up)">
                                      <p:cBhvr>
                                        <p:cTn id="82" dur="500"/>
                                        <p:tgtEl>
                                          <p:spTgt spid="443526"/>
                                        </p:tgtEl>
                                      </p:cBhvr>
                                    </p:animEffect>
                                  </p:childTnLst>
                                </p:cTn>
                              </p:par>
                              <p:par>
                                <p:cTn id="83" presetID="22" presetClass="entr" presetSubtype="1" fill="hold" nodeType="withEffect">
                                  <p:stCondLst>
                                    <p:cond delay="0"/>
                                  </p:stCondLst>
                                  <p:childTnLst>
                                    <p:set>
                                      <p:cBhvr>
                                        <p:cTn id="84" dur="1" fill="hold">
                                          <p:stCondLst>
                                            <p:cond delay="0"/>
                                          </p:stCondLst>
                                        </p:cTn>
                                        <p:tgtEl>
                                          <p:spTgt spid="443527"/>
                                        </p:tgtEl>
                                        <p:attrNameLst>
                                          <p:attrName>style.visibility</p:attrName>
                                        </p:attrNameLst>
                                      </p:cBhvr>
                                      <p:to>
                                        <p:strVal val="visible"/>
                                      </p:to>
                                    </p:set>
                                    <p:animEffect transition="in" filter="wipe(up)">
                                      <p:cBhvr>
                                        <p:cTn id="85" dur="500"/>
                                        <p:tgtEl>
                                          <p:spTgt spid="4435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2" fill="hold" grpId="0" nodeType="clickEffect">
                                  <p:stCondLst>
                                    <p:cond delay="0"/>
                                  </p:stCondLst>
                                  <p:childTnLst>
                                    <p:set>
                                      <p:cBhvr>
                                        <p:cTn id="93" dur="1" fill="hold">
                                          <p:stCondLst>
                                            <p:cond delay="0"/>
                                          </p:stCondLst>
                                        </p:cTn>
                                        <p:tgtEl>
                                          <p:spTgt spid="443592"/>
                                        </p:tgtEl>
                                        <p:attrNameLst>
                                          <p:attrName>style.visibility</p:attrName>
                                        </p:attrNameLst>
                                      </p:cBhvr>
                                      <p:to>
                                        <p:strVal val="visible"/>
                                      </p:to>
                                    </p:set>
                                    <p:anim calcmode="lin" valueType="num">
                                      <p:cBhvr additive="base">
                                        <p:cTn id="94" dur="500" fill="hold"/>
                                        <p:tgtEl>
                                          <p:spTgt spid="443592"/>
                                        </p:tgtEl>
                                        <p:attrNameLst>
                                          <p:attrName>ppt_x</p:attrName>
                                        </p:attrNameLst>
                                      </p:cBhvr>
                                      <p:tavLst>
                                        <p:tav tm="0">
                                          <p:val>
                                            <p:strVal val="1+#ppt_w/2"/>
                                          </p:val>
                                        </p:tav>
                                        <p:tav tm="100000">
                                          <p:val>
                                            <p:strVal val="#ppt_x"/>
                                          </p:val>
                                        </p:tav>
                                      </p:tavLst>
                                    </p:anim>
                                    <p:anim calcmode="lin" valueType="num">
                                      <p:cBhvr additive="base">
                                        <p:cTn id="95" dur="500" fill="hold"/>
                                        <p:tgtEl>
                                          <p:spTgt spid="443592"/>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8" presetClass="entr" presetSubtype="32" fill="hold" grpId="0" nodeType="clickEffect">
                                  <p:stCondLst>
                                    <p:cond delay="0"/>
                                  </p:stCondLst>
                                  <p:childTnLst>
                                    <p:set>
                                      <p:cBhvr>
                                        <p:cTn id="99" dur="1" fill="hold">
                                          <p:stCondLst>
                                            <p:cond delay="0"/>
                                          </p:stCondLst>
                                        </p:cTn>
                                        <p:tgtEl>
                                          <p:spTgt spid="443593"/>
                                        </p:tgtEl>
                                        <p:attrNameLst>
                                          <p:attrName>style.visibility</p:attrName>
                                        </p:attrNameLst>
                                      </p:cBhvr>
                                      <p:to>
                                        <p:strVal val="visible"/>
                                      </p:to>
                                    </p:set>
                                    <p:animEffect transition="in" filter="diamond(out)">
                                      <p:cBhvr>
                                        <p:cTn id="100" dur="500"/>
                                        <p:tgtEl>
                                          <p:spTgt spid="4435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443507"/>
                                        </p:tgtEl>
                                        <p:attrNameLst>
                                          <p:attrName>style.visibility</p:attrName>
                                        </p:attrNameLst>
                                      </p:cBhvr>
                                      <p:to>
                                        <p:strVal val="visible"/>
                                      </p:to>
                                    </p:set>
                                    <p:animEffect transition="in" filter="wipe(up)">
                                      <p:cBhvr>
                                        <p:cTn id="105" dur="500"/>
                                        <p:tgtEl>
                                          <p:spTgt spid="443507"/>
                                        </p:tgtEl>
                                      </p:cBhvr>
                                    </p:animEffect>
                                  </p:childTnLst>
                                </p:cTn>
                              </p:par>
                              <p:par>
                                <p:cTn id="106" presetID="22" presetClass="entr" presetSubtype="1" fill="hold" nodeType="withEffect">
                                  <p:stCondLst>
                                    <p:cond delay="0"/>
                                  </p:stCondLst>
                                  <p:childTnLst>
                                    <p:set>
                                      <p:cBhvr>
                                        <p:cTn id="107" dur="1" fill="hold">
                                          <p:stCondLst>
                                            <p:cond delay="0"/>
                                          </p:stCondLst>
                                        </p:cTn>
                                        <p:tgtEl>
                                          <p:spTgt spid="443508"/>
                                        </p:tgtEl>
                                        <p:attrNameLst>
                                          <p:attrName>style.visibility</p:attrName>
                                        </p:attrNameLst>
                                      </p:cBhvr>
                                      <p:to>
                                        <p:strVal val="visible"/>
                                      </p:to>
                                    </p:set>
                                    <p:animEffect transition="in" filter="wipe(up)">
                                      <p:cBhvr>
                                        <p:cTn id="108" dur="500"/>
                                        <p:tgtEl>
                                          <p:spTgt spid="443508"/>
                                        </p:tgtEl>
                                      </p:cBhvr>
                                    </p:animEffect>
                                  </p:childTnLst>
                                </p:cTn>
                              </p:par>
                              <p:par>
                                <p:cTn id="109" presetID="22" presetClass="entr" presetSubtype="1" fill="hold" nodeType="withEffect">
                                  <p:stCondLst>
                                    <p:cond delay="0"/>
                                  </p:stCondLst>
                                  <p:childTnLst>
                                    <p:set>
                                      <p:cBhvr>
                                        <p:cTn id="110" dur="1" fill="hold">
                                          <p:stCondLst>
                                            <p:cond delay="0"/>
                                          </p:stCondLst>
                                        </p:cTn>
                                        <p:tgtEl>
                                          <p:spTgt spid="443509"/>
                                        </p:tgtEl>
                                        <p:attrNameLst>
                                          <p:attrName>style.visibility</p:attrName>
                                        </p:attrNameLst>
                                      </p:cBhvr>
                                      <p:to>
                                        <p:strVal val="visible"/>
                                      </p:to>
                                    </p:set>
                                    <p:animEffect transition="in" filter="wipe(up)">
                                      <p:cBhvr>
                                        <p:cTn id="111" dur="500"/>
                                        <p:tgtEl>
                                          <p:spTgt spid="443509"/>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43512"/>
                                        </p:tgtEl>
                                        <p:attrNameLst>
                                          <p:attrName>style.visibility</p:attrName>
                                        </p:attrNameLst>
                                      </p:cBhvr>
                                      <p:to>
                                        <p:strVal val="visible"/>
                                      </p:to>
                                    </p:set>
                                    <p:animEffect transition="in" filter="wipe(up)">
                                      <p:cBhvr>
                                        <p:cTn id="114" dur="500"/>
                                        <p:tgtEl>
                                          <p:spTgt spid="4435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443513"/>
                                        </p:tgtEl>
                                        <p:attrNameLst>
                                          <p:attrName>style.visibility</p:attrName>
                                        </p:attrNameLst>
                                      </p:cBhvr>
                                      <p:to>
                                        <p:strVal val="visible"/>
                                      </p:to>
                                    </p:set>
                                    <p:animEffect transition="in" filter="wipe(up)">
                                      <p:cBhvr>
                                        <p:cTn id="117" dur="500"/>
                                        <p:tgtEl>
                                          <p:spTgt spid="443513"/>
                                        </p:tgtEl>
                                      </p:cBhvr>
                                    </p:animEffect>
                                  </p:childTnLst>
                                </p:cTn>
                              </p:par>
                              <p:par>
                                <p:cTn id="118" presetID="22" presetClass="entr" presetSubtype="1" fill="hold" nodeType="withEffect">
                                  <p:stCondLst>
                                    <p:cond delay="0"/>
                                  </p:stCondLst>
                                  <p:childTnLst>
                                    <p:set>
                                      <p:cBhvr>
                                        <p:cTn id="119" dur="1" fill="hold">
                                          <p:stCondLst>
                                            <p:cond delay="0"/>
                                          </p:stCondLst>
                                        </p:cTn>
                                        <p:tgtEl>
                                          <p:spTgt spid="443514"/>
                                        </p:tgtEl>
                                        <p:attrNameLst>
                                          <p:attrName>style.visibility</p:attrName>
                                        </p:attrNameLst>
                                      </p:cBhvr>
                                      <p:to>
                                        <p:strVal val="visible"/>
                                      </p:to>
                                    </p:set>
                                    <p:animEffect transition="in" filter="wipe(up)">
                                      <p:cBhvr>
                                        <p:cTn id="120" dur="500"/>
                                        <p:tgtEl>
                                          <p:spTgt spid="443514"/>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443515"/>
                                        </p:tgtEl>
                                        <p:attrNameLst>
                                          <p:attrName>style.visibility</p:attrName>
                                        </p:attrNameLst>
                                      </p:cBhvr>
                                      <p:to>
                                        <p:strVal val="visible"/>
                                      </p:to>
                                    </p:set>
                                    <p:animEffect transition="in" filter="wipe(up)">
                                      <p:cBhvr>
                                        <p:cTn id="123" dur="500"/>
                                        <p:tgtEl>
                                          <p:spTgt spid="443515"/>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443516"/>
                                        </p:tgtEl>
                                        <p:attrNameLst>
                                          <p:attrName>style.visibility</p:attrName>
                                        </p:attrNameLst>
                                      </p:cBhvr>
                                      <p:to>
                                        <p:strVal val="visible"/>
                                      </p:to>
                                    </p:set>
                                    <p:animEffect transition="in" filter="wipe(up)">
                                      <p:cBhvr>
                                        <p:cTn id="126" dur="500"/>
                                        <p:tgtEl>
                                          <p:spTgt spid="443516"/>
                                        </p:tgtEl>
                                      </p:cBhvr>
                                    </p:animEffect>
                                  </p:childTnLst>
                                </p:cTn>
                              </p:par>
                              <p:par>
                                <p:cTn id="127" presetID="22" presetClass="entr" presetSubtype="1" fill="hold" nodeType="withEffect">
                                  <p:stCondLst>
                                    <p:cond delay="0"/>
                                  </p:stCondLst>
                                  <p:childTnLst>
                                    <p:set>
                                      <p:cBhvr>
                                        <p:cTn id="128" dur="1" fill="hold">
                                          <p:stCondLst>
                                            <p:cond delay="0"/>
                                          </p:stCondLst>
                                        </p:cTn>
                                        <p:tgtEl>
                                          <p:spTgt spid="443517"/>
                                        </p:tgtEl>
                                        <p:attrNameLst>
                                          <p:attrName>style.visibility</p:attrName>
                                        </p:attrNameLst>
                                      </p:cBhvr>
                                      <p:to>
                                        <p:strVal val="visible"/>
                                      </p:to>
                                    </p:set>
                                    <p:animEffect transition="in" filter="wipe(up)">
                                      <p:cBhvr>
                                        <p:cTn id="129" dur="500"/>
                                        <p:tgtEl>
                                          <p:spTgt spid="443517"/>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443518"/>
                                        </p:tgtEl>
                                        <p:attrNameLst>
                                          <p:attrName>style.visibility</p:attrName>
                                        </p:attrNameLst>
                                      </p:cBhvr>
                                      <p:to>
                                        <p:strVal val="visible"/>
                                      </p:to>
                                    </p:set>
                                    <p:animEffect transition="in" filter="wipe(up)">
                                      <p:cBhvr>
                                        <p:cTn id="132" dur="500"/>
                                        <p:tgtEl>
                                          <p:spTgt spid="443518"/>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443519"/>
                                        </p:tgtEl>
                                        <p:attrNameLst>
                                          <p:attrName>style.visibility</p:attrName>
                                        </p:attrNameLst>
                                      </p:cBhvr>
                                      <p:to>
                                        <p:strVal val="visible"/>
                                      </p:to>
                                    </p:set>
                                    <p:animEffect transition="in" filter="wipe(up)">
                                      <p:cBhvr>
                                        <p:cTn id="135" dur="500"/>
                                        <p:tgtEl>
                                          <p:spTgt spid="443519"/>
                                        </p:tgtEl>
                                      </p:cBhvr>
                                    </p:animEffect>
                                  </p:childTnLst>
                                </p:cTn>
                              </p:par>
                              <p:par>
                                <p:cTn id="136" presetID="22" presetClass="entr" presetSubtype="1" fill="hold" nodeType="withEffect">
                                  <p:stCondLst>
                                    <p:cond delay="0"/>
                                  </p:stCondLst>
                                  <p:childTnLst>
                                    <p:set>
                                      <p:cBhvr>
                                        <p:cTn id="137" dur="1" fill="hold">
                                          <p:stCondLst>
                                            <p:cond delay="0"/>
                                          </p:stCondLst>
                                        </p:cTn>
                                        <p:tgtEl>
                                          <p:spTgt spid="443520"/>
                                        </p:tgtEl>
                                        <p:attrNameLst>
                                          <p:attrName>style.visibility</p:attrName>
                                        </p:attrNameLst>
                                      </p:cBhvr>
                                      <p:to>
                                        <p:strVal val="visible"/>
                                      </p:to>
                                    </p:set>
                                    <p:animEffect transition="in" filter="wipe(up)">
                                      <p:cBhvr>
                                        <p:cTn id="138" dur="500"/>
                                        <p:tgtEl>
                                          <p:spTgt spid="443520"/>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443594"/>
                                        </p:tgtEl>
                                        <p:attrNameLst>
                                          <p:attrName>style.visibility</p:attrName>
                                        </p:attrNameLst>
                                      </p:cBhvr>
                                      <p:to>
                                        <p:strVal val="visible"/>
                                      </p:to>
                                    </p:set>
                                    <p:anim calcmode="lin" valueType="num">
                                      <p:cBhvr additive="base">
                                        <p:cTn id="151" dur="500" fill="hold"/>
                                        <p:tgtEl>
                                          <p:spTgt spid="443594"/>
                                        </p:tgtEl>
                                        <p:attrNameLst>
                                          <p:attrName>ppt_x</p:attrName>
                                        </p:attrNameLst>
                                      </p:cBhvr>
                                      <p:tavLst>
                                        <p:tav tm="0">
                                          <p:val>
                                            <p:strVal val="0-#ppt_w/2"/>
                                          </p:val>
                                        </p:tav>
                                        <p:tav tm="100000">
                                          <p:val>
                                            <p:strVal val="#ppt_x"/>
                                          </p:val>
                                        </p:tav>
                                      </p:tavLst>
                                    </p:anim>
                                    <p:anim calcmode="lin" valueType="num">
                                      <p:cBhvr additive="base">
                                        <p:cTn id="152" dur="500" fill="hold"/>
                                        <p:tgtEl>
                                          <p:spTgt spid="443594"/>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8" presetClass="entr" presetSubtype="32" fill="hold" grpId="0" nodeType="clickEffect">
                                  <p:stCondLst>
                                    <p:cond delay="0"/>
                                  </p:stCondLst>
                                  <p:childTnLst>
                                    <p:set>
                                      <p:cBhvr>
                                        <p:cTn id="156" dur="1" fill="hold">
                                          <p:stCondLst>
                                            <p:cond delay="0"/>
                                          </p:stCondLst>
                                        </p:cTn>
                                        <p:tgtEl>
                                          <p:spTgt spid="443595"/>
                                        </p:tgtEl>
                                        <p:attrNameLst>
                                          <p:attrName>style.visibility</p:attrName>
                                        </p:attrNameLst>
                                      </p:cBhvr>
                                      <p:to>
                                        <p:strVal val="visible"/>
                                      </p:to>
                                    </p:set>
                                    <p:animEffect transition="in" filter="diamond(out)">
                                      <p:cBhvr>
                                        <p:cTn id="157" dur="500"/>
                                        <p:tgtEl>
                                          <p:spTgt spid="44359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443528"/>
                                        </p:tgtEl>
                                        <p:attrNameLst>
                                          <p:attrName>style.visibility</p:attrName>
                                        </p:attrNameLst>
                                      </p:cBhvr>
                                      <p:to>
                                        <p:strVal val="visible"/>
                                      </p:to>
                                    </p:set>
                                    <p:animEffect transition="in" filter="wipe(up)">
                                      <p:cBhvr>
                                        <p:cTn id="162" dur="500"/>
                                        <p:tgtEl>
                                          <p:spTgt spid="443528"/>
                                        </p:tgtEl>
                                      </p:cBhvr>
                                    </p:animEffect>
                                  </p:childTnLst>
                                </p:cTn>
                              </p:par>
                              <p:par>
                                <p:cTn id="163" presetID="22" presetClass="entr" presetSubtype="1" fill="hold" grpId="0" nodeType="withEffect">
                                  <p:stCondLst>
                                    <p:cond delay="0"/>
                                  </p:stCondLst>
                                  <p:childTnLst>
                                    <p:set>
                                      <p:cBhvr>
                                        <p:cTn id="164" dur="1" fill="hold">
                                          <p:stCondLst>
                                            <p:cond delay="0"/>
                                          </p:stCondLst>
                                        </p:cTn>
                                        <p:tgtEl>
                                          <p:spTgt spid="443529"/>
                                        </p:tgtEl>
                                        <p:attrNameLst>
                                          <p:attrName>style.visibility</p:attrName>
                                        </p:attrNameLst>
                                      </p:cBhvr>
                                      <p:to>
                                        <p:strVal val="visible"/>
                                      </p:to>
                                    </p:set>
                                    <p:animEffect transition="in" filter="wipe(up)">
                                      <p:cBhvr>
                                        <p:cTn id="165" dur="500"/>
                                        <p:tgtEl>
                                          <p:spTgt spid="443529"/>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443530"/>
                                        </p:tgtEl>
                                        <p:attrNameLst>
                                          <p:attrName>style.visibility</p:attrName>
                                        </p:attrNameLst>
                                      </p:cBhvr>
                                      <p:to>
                                        <p:strVal val="visible"/>
                                      </p:to>
                                    </p:set>
                                    <p:animEffect transition="in" filter="wipe(up)">
                                      <p:cBhvr>
                                        <p:cTn id="168" dur="500"/>
                                        <p:tgtEl>
                                          <p:spTgt spid="443530"/>
                                        </p:tgtEl>
                                      </p:cBhvr>
                                    </p:animEffect>
                                  </p:childTnLst>
                                </p:cTn>
                              </p:par>
                              <p:par>
                                <p:cTn id="169" presetID="22" presetClass="entr" presetSubtype="1" fill="hold" nodeType="withEffect">
                                  <p:stCondLst>
                                    <p:cond delay="0"/>
                                  </p:stCondLst>
                                  <p:childTnLst>
                                    <p:set>
                                      <p:cBhvr>
                                        <p:cTn id="170" dur="1" fill="hold">
                                          <p:stCondLst>
                                            <p:cond delay="0"/>
                                          </p:stCondLst>
                                        </p:cTn>
                                        <p:tgtEl>
                                          <p:spTgt spid="443531"/>
                                        </p:tgtEl>
                                        <p:attrNameLst>
                                          <p:attrName>style.visibility</p:attrName>
                                        </p:attrNameLst>
                                      </p:cBhvr>
                                      <p:to>
                                        <p:strVal val="visible"/>
                                      </p:to>
                                    </p:set>
                                    <p:animEffect transition="in" filter="wipe(up)">
                                      <p:cBhvr>
                                        <p:cTn id="171" dur="500"/>
                                        <p:tgtEl>
                                          <p:spTgt spid="443531"/>
                                        </p:tgtEl>
                                      </p:cBhvr>
                                    </p:animEffect>
                                  </p:childTnLst>
                                </p:cTn>
                              </p:par>
                              <p:par>
                                <p:cTn id="172" presetID="22" presetClass="entr" presetSubtype="1" fill="hold" nodeType="withEffect">
                                  <p:stCondLst>
                                    <p:cond delay="0"/>
                                  </p:stCondLst>
                                  <p:childTnLst>
                                    <p:set>
                                      <p:cBhvr>
                                        <p:cTn id="173" dur="1" fill="hold">
                                          <p:stCondLst>
                                            <p:cond delay="0"/>
                                          </p:stCondLst>
                                        </p:cTn>
                                        <p:tgtEl>
                                          <p:spTgt spid="443532"/>
                                        </p:tgtEl>
                                        <p:attrNameLst>
                                          <p:attrName>style.visibility</p:attrName>
                                        </p:attrNameLst>
                                      </p:cBhvr>
                                      <p:to>
                                        <p:strVal val="visible"/>
                                      </p:to>
                                    </p:set>
                                    <p:animEffect transition="in" filter="wipe(up)">
                                      <p:cBhvr>
                                        <p:cTn id="174" dur="500"/>
                                        <p:tgtEl>
                                          <p:spTgt spid="443532"/>
                                        </p:tgtEl>
                                      </p:cBhvr>
                                    </p:animEffect>
                                  </p:childTnLst>
                                </p:cTn>
                              </p:par>
                              <p:par>
                                <p:cTn id="175" presetID="22" presetClass="entr" presetSubtype="1" fill="hold" nodeType="withEffect">
                                  <p:stCondLst>
                                    <p:cond delay="0"/>
                                  </p:stCondLst>
                                  <p:childTnLst>
                                    <p:set>
                                      <p:cBhvr>
                                        <p:cTn id="176" dur="1" fill="hold">
                                          <p:stCondLst>
                                            <p:cond delay="0"/>
                                          </p:stCondLst>
                                        </p:cTn>
                                        <p:tgtEl>
                                          <p:spTgt spid="443533"/>
                                        </p:tgtEl>
                                        <p:attrNameLst>
                                          <p:attrName>style.visibility</p:attrName>
                                        </p:attrNameLst>
                                      </p:cBhvr>
                                      <p:to>
                                        <p:strVal val="visible"/>
                                      </p:to>
                                    </p:set>
                                    <p:animEffect transition="in" filter="wipe(up)">
                                      <p:cBhvr>
                                        <p:cTn id="177" dur="500"/>
                                        <p:tgtEl>
                                          <p:spTgt spid="443533"/>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443534"/>
                                        </p:tgtEl>
                                        <p:attrNameLst>
                                          <p:attrName>style.visibility</p:attrName>
                                        </p:attrNameLst>
                                      </p:cBhvr>
                                      <p:to>
                                        <p:strVal val="visible"/>
                                      </p:to>
                                    </p:set>
                                    <p:animEffect transition="in" filter="wipe(up)">
                                      <p:cBhvr>
                                        <p:cTn id="180" dur="500"/>
                                        <p:tgtEl>
                                          <p:spTgt spid="443534"/>
                                        </p:tgtEl>
                                      </p:cBhvr>
                                    </p:animEffect>
                                  </p:childTnLst>
                                </p:cTn>
                              </p:par>
                              <p:par>
                                <p:cTn id="181" presetID="22" presetClass="entr" presetSubtype="1" fill="hold" nodeType="withEffect">
                                  <p:stCondLst>
                                    <p:cond delay="0"/>
                                  </p:stCondLst>
                                  <p:childTnLst>
                                    <p:set>
                                      <p:cBhvr>
                                        <p:cTn id="182" dur="1" fill="hold">
                                          <p:stCondLst>
                                            <p:cond delay="0"/>
                                          </p:stCondLst>
                                        </p:cTn>
                                        <p:tgtEl>
                                          <p:spTgt spid="443535"/>
                                        </p:tgtEl>
                                        <p:attrNameLst>
                                          <p:attrName>style.visibility</p:attrName>
                                        </p:attrNameLst>
                                      </p:cBhvr>
                                      <p:to>
                                        <p:strVal val="visible"/>
                                      </p:to>
                                    </p:set>
                                    <p:animEffect transition="in" filter="wipe(up)">
                                      <p:cBhvr>
                                        <p:cTn id="183" dur="500"/>
                                        <p:tgtEl>
                                          <p:spTgt spid="443535"/>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43536"/>
                                        </p:tgtEl>
                                        <p:attrNameLst>
                                          <p:attrName>style.visibility</p:attrName>
                                        </p:attrNameLst>
                                      </p:cBhvr>
                                      <p:to>
                                        <p:strVal val="visible"/>
                                      </p:to>
                                    </p:set>
                                    <p:animEffect transition="in" filter="wipe(up)">
                                      <p:cBhvr>
                                        <p:cTn id="186" dur="500"/>
                                        <p:tgtEl>
                                          <p:spTgt spid="44353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443596"/>
                                        </p:tgtEl>
                                        <p:attrNameLst>
                                          <p:attrName>style.visibility</p:attrName>
                                        </p:attrNameLst>
                                      </p:cBhvr>
                                      <p:to>
                                        <p:strVal val="visible"/>
                                      </p:to>
                                    </p:set>
                                    <p:anim calcmode="lin" valueType="num">
                                      <p:cBhvr additive="base">
                                        <p:cTn id="191" dur="500" fill="hold"/>
                                        <p:tgtEl>
                                          <p:spTgt spid="443596"/>
                                        </p:tgtEl>
                                        <p:attrNameLst>
                                          <p:attrName>ppt_x</p:attrName>
                                        </p:attrNameLst>
                                      </p:cBhvr>
                                      <p:tavLst>
                                        <p:tav tm="0">
                                          <p:val>
                                            <p:strVal val="#ppt_x"/>
                                          </p:val>
                                        </p:tav>
                                        <p:tav tm="100000">
                                          <p:val>
                                            <p:strVal val="#ppt_x"/>
                                          </p:val>
                                        </p:tav>
                                      </p:tavLst>
                                    </p:anim>
                                    <p:anim calcmode="lin" valueType="num">
                                      <p:cBhvr additive="base">
                                        <p:cTn id="192" dur="500" fill="hold"/>
                                        <p:tgtEl>
                                          <p:spTgt spid="443596"/>
                                        </p:tgtEl>
                                        <p:attrNameLst>
                                          <p:attrName>ppt_y</p:attrName>
                                        </p:attrNameLst>
                                      </p:cBhvr>
                                      <p:tavLst>
                                        <p:tav tm="0">
                                          <p:val>
                                            <p:strVal val="1+#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ntr" presetSubtype="32" fill="hold" grpId="0" nodeType="clickEffect">
                                  <p:stCondLst>
                                    <p:cond delay="0"/>
                                  </p:stCondLst>
                                  <p:childTnLst>
                                    <p:set>
                                      <p:cBhvr>
                                        <p:cTn id="196" dur="1" fill="hold">
                                          <p:stCondLst>
                                            <p:cond delay="0"/>
                                          </p:stCondLst>
                                        </p:cTn>
                                        <p:tgtEl>
                                          <p:spTgt spid="443597"/>
                                        </p:tgtEl>
                                        <p:attrNameLst>
                                          <p:attrName>style.visibility</p:attrName>
                                        </p:attrNameLst>
                                      </p:cBhvr>
                                      <p:to>
                                        <p:strVal val="visible"/>
                                      </p:to>
                                    </p:set>
                                    <p:animEffect transition="in" filter="diamond(out)">
                                      <p:cBhvr>
                                        <p:cTn id="197" dur="500"/>
                                        <p:tgtEl>
                                          <p:spTgt spid="443597"/>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43598"/>
                                        </p:tgtEl>
                                        <p:attrNameLst>
                                          <p:attrName>style.visibility</p:attrName>
                                        </p:attrNameLst>
                                      </p:cBhvr>
                                      <p:to>
                                        <p:strVal val="visible"/>
                                      </p:to>
                                    </p:set>
                                    <p:animEffect transition="in" filter="wipe(down)">
                                      <p:cBhvr>
                                        <p:cTn id="202" dur="500"/>
                                        <p:tgtEl>
                                          <p:spTgt spid="44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91" grpId="0"/>
      <p:bldP spid="443492" grpId="0"/>
      <p:bldP spid="443493" grpId="0" animBg="1"/>
      <p:bldP spid="443498" grpId="0"/>
      <p:bldP spid="443499" grpId="0"/>
      <p:bldP spid="443503" grpId="0" animBg="1"/>
      <p:bldP spid="443505" grpId="0" animBg="1"/>
      <p:bldP spid="443510" grpId="0"/>
      <p:bldP spid="443512" grpId="0"/>
      <p:bldP spid="443513" grpId="0" animBg="1"/>
      <p:bldP spid="443515" grpId="0"/>
      <p:bldP spid="443516" grpId="0" animBg="1"/>
      <p:bldP spid="443518" grpId="0"/>
      <p:bldP spid="443519" grpId="0" animBg="1"/>
      <p:bldP spid="443521" grpId="0"/>
      <p:bldP spid="443522" grpId="0" animBg="1"/>
      <p:bldP spid="443526" grpId="0" animBg="1"/>
      <p:bldP spid="443528" grpId="0"/>
      <p:bldP spid="443529" grpId="0"/>
      <p:bldP spid="443530" grpId="0" animBg="1"/>
      <p:bldP spid="443534" grpId="0" animBg="1"/>
      <p:bldP spid="443536" grpId="0"/>
      <p:bldP spid="443590" grpId="0"/>
      <p:bldP spid="443591" grpId="0" animBg="1"/>
      <p:bldP spid="443592" grpId="0"/>
      <p:bldP spid="443593" grpId="0" animBg="1"/>
      <p:bldP spid="443594" grpId="0"/>
      <p:bldP spid="443595" grpId="0" animBg="1"/>
      <p:bldP spid="443596" grpId="0"/>
      <p:bldP spid="443597" grpId="0" animBg="1"/>
      <p:bldP spid="443598" grpId="0" animBg="1"/>
      <p:bldP spid="443599" grpId="0"/>
      <p:bldP spid="2" grpId="0"/>
      <p:bldP spid="112" grpId="0"/>
      <p:bldP spid="1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539552" y="116632"/>
            <a:ext cx="8229600" cy="5878513"/>
          </a:xfrm>
        </p:spPr>
        <p:txBody>
          <a:bodyPr/>
          <a:lstStyle/>
          <a:p>
            <a:pPr eaLnBrk="1" hangingPunct="1">
              <a:lnSpc>
                <a:spcPct val="90000"/>
              </a:lnSpc>
            </a:pPr>
            <a:r>
              <a:rPr lang="zh-CN" altLang="en-US" sz="2400" dirty="0" smtClean="0"/>
              <a:t>搜索算法描述：</a:t>
            </a:r>
          </a:p>
          <a:p>
            <a:pPr eaLnBrk="1" hangingPunct="1">
              <a:lnSpc>
                <a:spcPct val="90000"/>
              </a:lnSpc>
              <a:buFont typeface="Wingdings" panose="05000000000000000000" pitchFamily="2" charset="2"/>
              <a:buNone/>
            </a:pPr>
            <a:r>
              <a:rPr lang="en-US" altLang="zh-CN" sz="2000" dirty="0" smtClean="0"/>
              <a:t>while (true) {</a:t>
            </a:r>
          </a:p>
          <a:p>
            <a:pPr eaLnBrk="1" hangingPunct="1">
              <a:lnSpc>
                <a:spcPct val="90000"/>
              </a:lnSpc>
              <a:buFont typeface="Wingdings" panose="05000000000000000000" pitchFamily="2" charset="2"/>
              <a:buNone/>
            </a:pPr>
            <a:r>
              <a:rPr lang="en-US" altLang="zh-CN" sz="2000" dirty="0" smtClean="0"/>
              <a:t>     for (</a:t>
            </a:r>
            <a:r>
              <a:rPr lang="en-US" altLang="zh-CN" sz="2000" dirty="0" err="1" smtClean="0"/>
              <a:t>int</a:t>
            </a:r>
            <a:r>
              <a:rPr lang="en-US" altLang="zh-CN" sz="2000" dirty="0" smtClean="0"/>
              <a:t> j = 1; j &lt;= n; </a:t>
            </a:r>
            <a:r>
              <a:rPr lang="en-US" altLang="zh-CN" sz="2000" dirty="0" err="1" smtClean="0"/>
              <a:t>j++</a:t>
            </a:r>
            <a:r>
              <a:rPr lang="en-US" altLang="zh-CN" sz="2000" dirty="0" smtClean="0"/>
              <a:t>)</a:t>
            </a:r>
          </a:p>
          <a:p>
            <a:pPr eaLnBrk="1" hangingPunct="1">
              <a:lnSpc>
                <a:spcPct val="90000"/>
              </a:lnSpc>
              <a:buFont typeface="Wingdings" panose="05000000000000000000" pitchFamily="2" charset="2"/>
              <a:buNone/>
            </a:pPr>
            <a:r>
              <a:rPr lang="en-US" altLang="zh-CN" sz="2000" dirty="0" smtClean="0"/>
              <a:t>       if ((</a:t>
            </a:r>
            <a:r>
              <a:rPr lang="en-US" altLang="zh-CN" sz="2000" dirty="0" smtClean="0">
                <a:solidFill>
                  <a:srgbClr val="0000FF"/>
                </a:solidFill>
              </a:rPr>
              <a:t>c[</a:t>
            </a:r>
            <a:r>
              <a:rPr lang="en-US" altLang="zh-CN" sz="2000" dirty="0" err="1" smtClean="0">
                <a:solidFill>
                  <a:srgbClr val="0000FF"/>
                </a:solidFill>
              </a:rPr>
              <a:t>E.i</a:t>
            </a:r>
            <a:r>
              <a:rPr lang="en-US" altLang="zh-CN" sz="2000" dirty="0" smtClean="0">
                <a:solidFill>
                  <a:srgbClr val="0000FF"/>
                </a:solidFill>
              </a:rPr>
              <a:t>][j]&lt;</a:t>
            </a:r>
            <a:r>
              <a:rPr lang="en-US" altLang="zh-CN" sz="2000" dirty="0" err="1" smtClean="0">
                <a:solidFill>
                  <a:srgbClr val="0000FF"/>
                </a:solidFill>
              </a:rPr>
              <a:t>inf</a:t>
            </a:r>
            <a:r>
              <a:rPr lang="en-US" altLang="zh-CN" sz="2000" dirty="0" smtClean="0"/>
              <a:t>)&amp;&amp;(</a:t>
            </a:r>
            <a:r>
              <a:rPr lang="en-US" altLang="zh-CN" sz="2000" dirty="0" err="1" smtClean="0">
                <a:solidFill>
                  <a:srgbClr val="0000FF"/>
                </a:solidFill>
              </a:rPr>
              <a:t>E.length+c</a:t>
            </a:r>
            <a:r>
              <a:rPr lang="en-US" altLang="zh-CN" sz="2000" dirty="0" smtClean="0">
                <a:solidFill>
                  <a:srgbClr val="0000FF"/>
                </a:solidFill>
              </a:rPr>
              <a:t>[</a:t>
            </a:r>
            <a:r>
              <a:rPr lang="en-US" altLang="zh-CN" sz="2000" dirty="0" err="1" smtClean="0">
                <a:solidFill>
                  <a:srgbClr val="0000FF"/>
                </a:solidFill>
              </a:rPr>
              <a:t>E.i</a:t>
            </a:r>
            <a:r>
              <a:rPr lang="en-US" altLang="zh-CN" sz="2000" dirty="0" smtClean="0">
                <a:solidFill>
                  <a:srgbClr val="0000FF"/>
                </a:solidFill>
              </a:rPr>
              <a:t>][j]&lt;</a:t>
            </a:r>
            <a:r>
              <a:rPr lang="en-US" altLang="zh-CN" sz="2000" dirty="0" err="1" smtClean="0">
                <a:solidFill>
                  <a:srgbClr val="0000FF"/>
                </a:solidFill>
              </a:rPr>
              <a:t>dist</a:t>
            </a:r>
            <a:r>
              <a:rPr lang="en-US" altLang="zh-CN" sz="2000" dirty="0" smtClean="0">
                <a:solidFill>
                  <a:srgbClr val="0000FF"/>
                </a:solidFill>
              </a:rPr>
              <a:t>[j]</a:t>
            </a:r>
            <a:r>
              <a:rPr lang="en-US" altLang="zh-CN" sz="2000" dirty="0" smtClean="0"/>
              <a:t>)) {</a:t>
            </a:r>
          </a:p>
          <a:p>
            <a:pPr eaLnBrk="1" hangingPunct="1">
              <a:lnSpc>
                <a:spcPct val="90000"/>
              </a:lnSpc>
              <a:buFont typeface="Wingdings" panose="05000000000000000000" pitchFamily="2" charset="2"/>
              <a:buNone/>
            </a:pPr>
            <a:r>
              <a:rPr lang="en-US" altLang="zh-CN" sz="2000" dirty="0" smtClean="0"/>
              <a:t>         </a:t>
            </a:r>
            <a:r>
              <a:rPr lang="en-US" altLang="zh-CN" sz="1800" dirty="0" smtClean="0">
                <a:solidFill>
                  <a:srgbClr val="0070C0"/>
                </a:solidFill>
              </a:rPr>
              <a:t>// </a:t>
            </a:r>
            <a:r>
              <a:rPr lang="zh-CN" altLang="en-US" sz="1800" dirty="0" smtClean="0">
                <a:solidFill>
                  <a:srgbClr val="0070C0"/>
                </a:solidFill>
              </a:rPr>
              <a:t>顶点</a:t>
            </a:r>
            <a:r>
              <a:rPr lang="en-US" altLang="zh-CN" sz="1800" dirty="0" err="1" smtClean="0">
                <a:solidFill>
                  <a:srgbClr val="0070C0"/>
                </a:solidFill>
              </a:rPr>
              <a:t>i</a:t>
            </a:r>
            <a:r>
              <a:rPr lang="zh-CN" altLang="en-US" sz="1800" dirty="0" smtClean="0">
                <a:solidFill>
                  <a:srgbClr val="0070C0"/>
                </a:solidFill>
              </a:rPr>
              <a:t>到顶点</a:t>
            </a:r>
            <a:r>
              <a:rPr lang="en-US" altLang="zh-CN" sz="1800" dirty="0" smtClean="0">
                <a:solidFill>
                  <a:srgbClr val="0070C0"/>
                </a:solidFill>
              </a:rPr>
              <a:t>j</a:t>
            </a:r>
            <a:r>
              <a:rPr lang="zh-CN" altLang="en-US" sz="1800" dirty="0" smtClean="0">
                <a:solidFill>
                  <a:srgbClr val="0070C0"/>
                </a:solidFill>
              </a:rPr>
              <a:t>可达，且满足控制约束</a:t>
            </a:r>
          </a:p>
          <a:p>
            <a:pPr eaLnBrk="1" hangingPunct="1">
              <a:lnSpc>
                <a:spcPct val="90000"/>
              </a:lnSpc>
              <a:buFont typeface="Wingdings" panose="05000000000000000000" pitchFamily="2" charset="2"/>
              <a:buNone/>
            </a:pPr>
            <a:r>
              <a:rPr lang="zh-CN" altLang="en-US" sz="2000" dirty="0" smtClean="0"/>
              <a:t>         </a:t>
            </a:r>
            <a:r>
              <a:rPr lang="en-US" altLang="zh-CN" sz="2000" dirty="0" err="1" smtClean="0"/>
              <a:t>dist</a:t>
            </a:r>
            <a:r>
              <a:rPr lang="en-US" altLang="zh-CN" sz="2000" dirty="0" smtClean="0"/>
              <a:t>[j]=</a:t>
            </a:r>
            <a:r>
              <a:rPr lang="en-US" altLang="zh-CN" sz="2000" dirty="0" err="1" smtClean="0"/>
              <a:t>E.length+c</a:t>
            </a:r>
            <a:r>
              <a:rPr lang="en-US" altLang="zh-CN" sz="2000" dirty="0" smtClean="0"/>
              <a:t>[</a:t>
            </a:r>
            <a:r>
              <a:rPr lang="en-US" altLang="zh-CN" sz="2000" dirty="0" err="1" smtClean="0"/>
              <a:t>E.i</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prev</a:t>
            </a:r>
            <a:r>
              <a:rPr lang="en-US" altLang="zh-CN" sz="2000" dirty="0" smtClean="0"/>
              <a:t>[j]=</a:t>
            </a:r>
            <a:r>
              <a:rPr lang="en-US" altLang="zh-CN" sz="2000" dirty="0" err="1" smtClean="0"/>
              <a:t>E.i</a:t>
            </a:r>
            <a:r>
              <a:rPr lang="en-US" altLang="zh-CN" sz="2000" dirty="0" smtClean="0"/>
              <a:t>;</a:t>
            </a:r>
          </a:p>
          <a:p>
            <a:pPr eaLnBrk="1" hangingPunct="1">
              <a:lnSpc>
                <a:spcPct val="90000"/>
              </a:lnSpc>
              <a:buNone/>
            </a:pPr>
            <a:r>
              <a:rPr lang="en-US" altLang="zh-CN" sz="2000" dirty="0" smtClean="0"/>
              <a:t>         </a:t>
            </a:r>
            <a:r>
              <a:rPr lang="en-US" altLang="zh-CN" sz="1800" dirty="0">
                <a:solidFill>
                  <a:srgbClr val="0070C0"/>
                </a:solidFill>
              </a:rPr>
              <a:t>// </a:t>
            </a:r>
            <a:r>
              <a:rPr lang="zh-CN" altLang="en-US" sz="1800" dirty="0">
                <a:solidFill>
                  <a:srgbClr val="0070C0"/>
                </a:solidFill>
              </a:rPr>
              <a:t>加入活结点优先队列</a:t>
            </a:r>
          </a:p>
          <a:p>
            <a:pPr eaLnBrk="1" hangingPunct="1">
              <a:lnSpc>
                <a:spcPct val="90000"/>
              </a:lnSpc>
              <a:buFont typeface="Wingdings" panose="05000000000000000000" pitchFamily="2" charset="2"/>
              <a:buNone/>
            </a:pPr>
            <a:r>
              <a:rPr lang="zh-CN" altLang="en-US" sz="2000" dirty="0" smtClean="0"/>
              <a:t>         </a:t>
            </a:r>
            <a:r>
              <a:rPr lang="en-US" altLang="zh-CN" sz="2000" dirty="0" err="1" smtClean="0"/>
              <a:t>MinHeapNode</a:t>
            </a:r>
            <a:r>
              <a:rPr lang="en-US" altLang="zh-CN" sz="2000" dirty="0" smtClean="0"/>
              <a:t>&lt;Type&gt; N;</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N.i</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N.length</a:t>
            </a:r>
            <a:r>
              <a:rPr lang="en-US" altLang="zh-CN" sz="2000" dirty="0" smtClean="0"/>
              <a:t>=</a:t>
            </a:r>
            <a:r>
              <a:rPr lang="en-US" altLang="zh-CN" sz="2000" dirty="0" err="1" smtClean="0"/>
              <a:t>dist</a:t>
            </a:r>
            <a:r>
              <a:rPr lang="en-US" altLang="zh-CN" sz="2000" dirty="0" smtClean="0"/>
              <a:t>[j];</a:t>
            </a:r>
          </a:p>
          <a:p>
            <a:pPr eaLnBrk="1" hangingPunct="1">
              <a:lnSpc>
                <a:spcPct val="90000"/>
              </a:lnSpc>
              <a:buFont typeface="Wingdings" panose="05000000000000000000" pitchFamily="2" charset="2"/>
              <a:buNone/>
            </a:pPr>
            <a:r>
              <a:rPr lang="en-US" altLang="zh-CN" sz="2000" dirty="0" smtClean="0"/>
              <a:t>         </a:t>
            </a:r>
            <a:r>
              <a:rPr lang="en-US" altLang="zh-CN" sz="2000" dirty="0" err="1" smtClean="0"/>
              <a:t>H.Insert</a:t>
            </a:r>
            <a:r>
              <a:rPr lang="en-US" altLang="zh-CN" sz="2000" dirty="0" smtClean="0"/>
              <a:t>(N);}</a:t>
            </a:r>
          </a:p>
          <a:p>
            <a:pPr eaLnBrk="1" hangingPunct="1">
              <a:lnSpc>
                <a:spcPct val="90000"/>
              </a:lnSpc>
              <a:buFont typeface="Wingdings" panose="05000000000000000000" pitchFamily="2" charset="2"/>
              <a:buNone/>
            </a:pPr>
            <a:r>
              <a:rPr lang="en-US" altLang="zh-CN" sz="2000" dirty="0" smtClean="0"/>
              <a:t>     try {</a:t>
            </a:r>
            <a:r>
              <a:rPr lang="en-US" altLang="zh-CN" sz="2000" dirty="0" err="1" smtClean="0"/>
              <a:t>H.DeleteMin</a:t>
            </a:r>
            <a:r>
              <a:rPr lang="en-US" altLang="zh-CN" sz="2000" dirty="0" smtClean="0"/>
              <a:t>(E);}         </a:t>
            </a:r>
            <a:r>
              <a:rPr lang="en-US" altLang="zh-CN" sz="1800" dirty="0">
                <a:solidFill>
                  <a:srgbClr val="0070C0"/>
                </a:solidFill>
              </a:rPr>
              <a:t>// </a:t>
            </a:r>
            <a:r>
              <a:rPr lang="zh-CN" altLang="en-US" sz="1800" dirty="0">
                <a:solidFill>
                  <a:srgbClr val="0070C0"/>
                </a:solidFill>
              </a:rPr>
              <a:t>取下一扩展结点</a:t>
            </a:r>
          </a:p>
          <a:p>
            <a:pPr eaLnBrk="1" hangingPunct="1">
              <a:lnSpc>
                <a:spcPct val="90000"/>
              </a:lnSpc>
              <a:buFont typeface="Wingdings" panose="05000000000000000000" pitchFamily="2" charset="2"/>
              <a:buNone/>
            </a:pPr>
            <a:r>
              <a:rPr lang="zh-CN" altLang="en-US" sz="2000" dirty="0" smtClean="0"/>
              <a:t>     </a:t>
            </a:r>
            <a:r>
              <a:rPr lang="en-US" altLang="zh-CN" sz="2000" dirty="0" smtClean="0"/>
              <a:t>catch (</a:t>
            </a:r>
            <a:r>
              <a:rPr lang="en-US" altLang="zh-CN" sz="2000" dirty="0" err="1" smtClean="0"/>
              <a:t>OutOfBounds</a:t>
            </a:r>
            <a:r>
              <a:rPr lang="en-US" altLang="zh-CN" sz="2000" dirty="0" smtClean="0"/>
              <a:t>) {break;}  </a:t>
            </a:r>
            <a:r>
              <a:rPr lang="en-US" altLang="zh-CN" sz="1800" dirty="0">
                <a:solidFill>
                  <a:srgbClr val="0070C0"/>
                </a:solidFill>
              </a:rPr>
              <a:t>// </a:t>
            </a:r>
            <a:r>
              <a:rPr lang="zh-CN" altLang="en-US" sz="1800" dirty="0">
                <a:solidFill>
                  <a:srgbClr val="0070C0"/>
                </a:solidFill>
              </a:rPr>
              <a:t>优先队列空</a:t>
            </a:r>
          </a:p>
          <a:p>
            <a:pPr eaLnBrk="1" hangingPunct="1">
              <a:lnSpc>
                <a:spcPct val="90000"/>
              </a:lnSpc>
              <a:buFont typeface="Wingdings" panose="05000000000000000000" pitchFamily="2" charset="2"/>
              <a:buNone/>
            </a:pPr>
            <a:r>
              <a:rPr lang="zh-CN" altLang="en-US" sz="2000" dirty="0" smtClean="0"/>
              <a:t>     </a:t>
            </a:r>
            <a:r>
              <a:rPr lang="en-US" altLang="zh-CN" sz="2000" dirty="0" smtClean="0"/>
              <a:t>}</a:t>
            </a:r>
          </a:p>
          <a:p>
            <a:pPr eaLnBrk="1" hangingPunct="1">
              <a:lnSpc>
                <a:spcPct val="90000"/>
              </a:lnSpc>
              <a:buFont typeface="Wingdings" panose="05000000000000000000" pitchFamily="2" charset="2"/>
              <a:buNone/>
            </a:pPr>
            <a:r>
              <a:rPr lang="en-US" altLang="zh-CN" sz="2000" dirty="0" smtClean="0"/>
              <a:t>}</a:t>
            </a:r>
            <a:r>
              <a:rPr lang="en-US" altLang="zh-CN" sz="1800" dirty="0" smtClean="0"/>
              <a:t> </a:t>
            </a:r>
          </a:p>
        </p:txBody>
      </p:sp>
      <p:sp>
        <p:nvSpPr>
          <p:cNvPr id="467973" name="AutoShape 5"/>
          <p:cNvSpPr>
            <a:spLocks noChangeArrowheads="1"/>
          </p:cNvSpPr>
          <p:nvPr/>
        </p:nvSpPr>
        <p:spPr bwMode="auto">
          <a:xfrm>
            <a:off x="5916613" y="2590800"/>
            <a:ext cx="3048000" cy="1143000"/>
          </a:xfrm>
          <a:prstGeom prst="wedgeRoundRectCallout">
            <a:avLst>
              <a:gd name="adj1" fmla="val -73993"/>
              <a:gd name="adj2" fmla="val -118791"/>
              <a:gd name="adj3" fmla="val 16667"/>
            </a:avLst>
          </a:prstGeom>
          <a:solidFill>
            <a:srgbClr val="FFFF00"/>
          </a:solidFill>
          <a:ln w="6350">
            <a:solidFill>
              <a:srgbClr val="009999"/>
            </a:solidFill>
            <a:miter lim="800000"/>
            <a:headEnd/>
            <a:tailEnd/>
          </a:ln>
        </p:spPr>
        <p:txBody>
          <a:bodyPr anchor="ct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algn="ctr" eaLnBrk="1" hangingPunct="1"/>
            <a:r>
              <a:rPr lang="zh-CN" altLang="en-US" sz="2000">
                <a:solidFill>
                  <a:srgbClr val="333399"/>
                </a:solidFill>
                <a:latin typeface="Times New Roman" panose="02020603050405020304" pitchFamily="18" charset="0"/>
                <a:ea typeface="楷体_GB2312" pitchFamily="49" charset="-122"/>
              </a:rPr>
              <a:t>顶点</a:t>
            </a:r>
            <a:r>
              <a:rPr lang="en-US" altLang="zh-CN" sz="2000" i="1">
                <a:solidFill>
                  <a:srgbClr val="333399"/>
                </a:solidFill>
                <a:latin typeface="Times New Roman" panose="02020603050405020304" pitchFamily="18" charset="0"/>
                <a:ea typeface="楷体_GB2312" pitchFamily="49" charset="-122"/>
              </a:rPr>
              <a:t>i</a:t>
            </a:r>
            <a:r>
              <a:rPr lang="zh-CN" altLang="en-US" sz="2000">
                <a:solidFill>
                  <a:srgbClr val="333399"/>
                </a:solidFill>
                <a:latin typeface="Times New Roman" panose="02020603050405020304" pitchFamily="18" charset="0"/>
                <a:ea typeface="楷体_GB2312" pitchFamily="49" charset="-122"/>
              </a:rPr>
              <a:t>和</a:t>
            </a:r>
            <a:r>
              <a:rPr lang="en-US" altLang="zh-CN" sz="2000" i="1">
                <a:solidFill>
                  <a:srgbClr val="333399"/>
                </a:solidFill>
                <a:latin typeface="Times New Roman" panose="02020603050405020304" pitchFamily="18" charset="0"/>
                <a:ea typeface="楷体_GB2312" pitchFamily="49" charset="-122"/>
              </a:rPr>
              <a:t>j</a:t>
            </a:r>
            <a:r>
              <a:rPr lang="zh-CN" altLang="en-US" sz="2000">
                <a:solidFill>
                  <a:srgbClr val="333399"/>
                </a:solidFill>
                <a:latin typeface="Times New Roman" panose="02020603050405020304" pitchFamily="18" charset="0"/>
                <a:ea typeface="楷体_GB2312" pitchFamily="49" charset="-122"/>
              </a:rPr>
              <a:t>间有边，且此路径长小于原先从原点到</a:t>
            </a:r>
            <a:r>
              <a:rPr lang="en-US" altLang="zh-CN" sz="2000" i="1">
                <a:solidFill>
                  <a:srgbClr val="333399"/>
                </a:solidFill>
                <a:latin typeface="Times New Roman" panose="02020603050405020304" pitchFamily="18" charset="0"/>
                <a:ea typeface="楷体_GB2312" pitchFamily="49" charset="-122"/>
              </a:rPr>
              <a:t>j</a:t>
            </a:r>
            <a:r>
              <a:rPr lang="zh-CN" altLang="en-US" sz="2000">
                <a:solidFill>
                  <a:srgbClr val="333399"/>
                </a:solidFill>
                <a:latin typeface="Times New Roman" panose="02020603050405020304" pitchFamily="18" charset="0"/>
                <a:ea typeface="楷体_GB2312" pitchFamily="49" charset="-122"/>
              </a:rPr>
              <a:t>的路径长 </a:t>
            </a:r>
          </a:p>
        </p:txBody>
      </p:sp>
      <p:sp>
        <p:nvSpPr>
          <p:cNvPr id="4" name="Text Box 5"/>
          <p:cNvSpPr txBox="1">
            <a:spLocks noChangeArrowheads="1"/>
          </p:cNvSpPr>
          <p:nvPr/>
        </p:nvSpPr>
        <p:spPr bwMode="auto">
          <a:xfrm>
            <a:off x="6596830" y="5179537"/>
            <a:ext cx="2512226" cy="1631216"/>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err="1"/>
              <a:t>dist</a:t>
            </a:r>
            <a:r>
              <a:rPr lang="en-US" altLang="zh-CN" dirty="0"/>
              <a:t>:</a:t>
            </a:r>
            <a:r>
              <a:rPr lang="zh-CN" altLang="en-US" dirty="0"/>
              <a:t>最短距离数组</a:t>
            </a:r>
          </a:p>
          <a:p>
            <a:pPr algn="l"/>
            <a:r>
              <a:rPr lang="en-US" altLang="zh-CN" dirty="0" err="1"/>
              <a:t>prev</a:t>
            </a:r>
            <a:r>
              <a:rPr lang="en-US" altLang="zh-CN" dirty="0"/>
              <a:t>: </a:t>
            </a:r>
            <a:r>
              <a:rPr lang="zh-CN" altLang="en-US" dirty="0"/>
              <a:t>前驱顶点数组</a:t>
            </a:r>
          </a:p>
          <a:p>
            <a:pPr algn="l"/>
            <a:r>
              <a:rPr lang="en-US" altLang="zh-CN" dirty="0"/>
              <a:t>E</a:t>
            </a:r>
            <a:r>
              <a:rPr lang="zh-CN" altLang="en-US" dirty="0"/>
              <a:t>：当前的扩展节点</a:t>
            </a:r>
          </a:p>
          <a:p>
            <a:pPr algn="l"/>
            <a:r>
              <a:rPr lang="en-US" altLang="zh-CN" dirty="0"/>
              <a:t>c:  </a:t>
            </a:r>
            <a:r>
              <a:rPr lang="zh-CN" altLang="en-US" dirty="0"/>
              <a:t>邻接矩阵</a:t>
            </a:r>
          </a:p>
          <a:p>
            <a:pPr algn="l"/>
            <a:r>
              <a:rPr lang="en-US" altLang="zh-CN" dirty="0"/>
              <a:t>H</a:t>
            </a:r>
            <a:r>
              <a:rPr lang="zh-CN" altLang="en-US" dirty="0"/>
              <a:t>： 活节点优先队列</a:t>
            </a:r>
          </a:p>
        </p:txBody>
      </p:sp>
    </p:spTree>
    <p:extLst>
      <p:ext uri="{BB962C8B-B14F-4D97-AF65-F5344CB8AC3E}">
        <p14:creationId xmlns:p14="http://schemas.microsoft.com/office/powerpoint/2010/main" val="512565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anim calcmode="lin" valueType="num">
                                      <p:cBhvr additive="base">
                                        <p:cTn id="7" dur="500" fill="hold"/>
                                        <p:tgtEl>
                                          <p:spTgt spid="467973"/>
                                        </p:tgtEl>
                                        <p:attrNameLst>
                                          <p:attrName>ppt_x</p:attrName>
                                        </p:attrNameLst>
                                      </p:cBhvr>
                                      <p:tavLst>
                                        <p:tav tm="0">
                                          <p:val>
                                            <p:strVal val="#ppt_x"/>
                                          </p:val>
                                        </p:tav>
                                        <p:tav tm="100000">
                                          <p:val>
                                            <p:strVal val="#ppt_x"/>
                                          </p:val>
                                        </p:tav>
                                      </p:tavLst>
                                    </p:anim>
                                    <p:anim calcmode="lin" valueType="num">
                                      <p:cBhvr additive="base">
                                        <p:cTn id="8" dur="500" fill="hold"/>
                                        <p:tgtEl>
                                          <p:spTgt spid="467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6.4  </a:t>
            </a:r>
            <a:r>
              <a:rPr lang="zh-CN" altLang="en-US" sz="4000" kern="0" dirty="0" smtClean="0">
                <a:solidFill>
                  <a:srgbClr val="000000"/>
                </a:solidFill>
              </a:rPr>
              <a:t>装</a:t>
            </a:r>
            <a:r>
              <a:rPr lang="zh-CN" altLang="en-US" sz="4000" kern="0" dirty="0">
                <a:solidFill>
                  <a:srgbClr val="000000"/>
                </a:solidFill>
              </a:rPr>
              <a:t>载问题</a:t>
            </a:r>
            <a:endParaRPr lang="en-US" altLang="zh-CN" sz="4000" kern="0" dirty="0" smtClean="0">
              <a:solidFill>
                <a:srgbClr val="000000"/>
              </a:solidFill>
            </a:endParaRPr>
          </a:p>
        </p:txBody>
      </p:sp>
    </p:spTree>
    <p:extLst>
      <p:ext uri="{BB962C8B-B14F-4D97-AF65-F5344CB8AC3E}">
        <p14:creationId xmlns:p14="http://schemas.microsoft.com/office/powerpoint/2010/main" val="3053248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endParaRPr lang="en-US" altLang="zh-CN" dirty="0"/>
          </a:p>
        </p:txBody>
      </p:sp>
      <p:sp>
        <p:nvSpPr>
          <p:cNvPr id="323586" name="Rectangle 2"/>
          <p:cNvSpPr>
            <a:spLocks noGrp="1" noChangeArrowheads="1"/>
          </p:cNvSpPr>
          <p:nvPr>
            <p:ph type="ctrTitle"/>
          </p:nvPr>
        </p:nvSpPr>
        <p:spPr>
          <a:xfrm>
            <a:off x="800100" y="188194"/>
            <a:ext cx="7772400" cy="1143000"/>
          </a:xfrm>
        </p:spPr>
        <p:txBody>
          <a:bodyPr anchor="ctr"/>
          <a:lstStyle/>
          <a:p>
            <a:r>
              <a:rPr lang="zh-CN" altLang="en-US" sz="2800" dirty="0">
                <a:solidFill>
                  <a:srgbClr val="000000"/>
                </a:solidFill>
              </a:rPr>
              <a:t>6</a:t>
            </a:r>
            <a:r>
              <a:rPr lang="zh-CN" altLang="en-US" sz="2800" dirty="0" smtClean="0">
                <a:solidFill>
                  <a:srgbClr val="000000"/>
                </a:solidFill>
              </a:rPr>
              <a:t>.</a:t>
            </a:r>
            <a:r>
              <a:rPr lang="en-US" altLang="zh-CN" sz="2800" dirty="0" smtClean="0">
                <a:solidFill>
                  <a:srgbClr val="000000"/>
                </a:solidFill>
              </a:rPr>
              <a:t>4</a:t>
            </a:r>
            <a:r>
              <a:rPr lang="zh-CN" altLang="en-US" sz="2800" dirty="0" smtClean="0">
                <a:solidFill>
                  <a:srgbClr val="000000"/>
                </a:solidFill>
              </a:rPr>
              <a:t> </a:t>
            </a:r>
            <a:r>
              <a:rPr lang="zh-CN" altLang="en-US" sz="2800" dirty="0">
                <a:solidFill>
                  <a:srgbClr val="000000"/>
                </a:solidFill>
              </a:rPr>
              <a:t>装载问题</a:t>
            </a:r>
          </a:p>
        </p:txBody>
      </p:sp>
      <p:sp>
        <p:nvSpPr>
          <p:cNvPr id="323588" name="Text Box 4"/>
          <p:cNvSpPr txBox="1">
            <a:spLocks noChangeArrowheads="1"/>
          </p:cNvSpPr>
          <p:nvPr/>
        </p:nvSpPr>
        <p:spPr bwMode="auto">
          <a:xfrm>
            <a:off x="251520" y="1436763"/>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accent2"/>
                </a:solidFill>
                <a:latin typeface="Times New Roman" panose="02020603050405020304" pitchFamily="18" charset="0"/>
                <a:ea typeface="黑体" panose="02010609060101010101" pitchFamily="49" charset="-122"/>
              </a:rPr>
              <a:t>1. 问题描述</a:t>
            </a:r>
            <a:endParaRPr lang="zh-CN" altLang="en-US">
              <a:solidFill>
                <a:schemeClr val="accent2"/>
              </a:solidFill>
              <a:ea typeface="华文行楷" panose="02010800040101010101" pitchFamily="2" charset="-122"/>
            </a:endParaRPr>
          </a:p>
        </p:txBody>
      </p:sp>
      <p:sp>
        <p:nvSpPr>
          <p:cNvPr id="323591" name="Text Box 7"/>
          <p:cNvSpPr txBox="1">
            <a:spLocks noChangeArrowheads="1"/>
          </p:cNvSpPr>
          <p:nvPr/>
        </p:nvSpPr>
        <p:spPr bwMode="auto">
          <a:xfrm>
            <a:off x="777958" y="2498725"/>
            <a:ext cx="7696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dirty="0">
                <a:latin typeface="楷体_GB2312" pitchFamily="49" charset="-122"/>
                <a:ea typeface="楷体_GB2312" pitchFamily="49" charset="-122"/>
              </a:rPr>
              <a:t>有一</a:t>
            </a:r>
            <a:r>
              <a:rPr lang="zh-CN" altLang="en-US" sz="2000" dirty="0" smtClean="0">
                <a:latin typeface="楷体_GB2312" pitchFamily="49" charset="-122"/>
                <a:ea typeface="楷体_GB2312" pitchFamily="49" charset="-122"/>
              </a:rPr>
              <a:t>批</a:t>
            </a:r>
            <a:r>
              <a:rPr lang="en-US" altLang="zh-CN" sz="2000" dirty="0" smtClean="0">
                <a:latin typeface="楷体_GB2312" pitchFamily="49" charset="-122"/>
                <a:ea typeface="楷体_GB2312" pitchFamily="49" charset="-122"/>
              </a:rPr>
              <a:t>n</a:t>
            </a:r>
            <a:r>
              <a:rPr lang="zh-CN" altLang="en-US" sz="2000" dirty="0" smtClean="0">
                <a:latin typeface="楷体_GB2312" pitchFamily="49" charset="-122"/>
                <a:ea typeface="楷体_GB2312" pitchFamily="49" charset="-122"/>
              </a:rPr>
              <a:t>个</a:t>
            </a:r>
            <a:r>
              <a:rPr lang="zh-CN" altLang="en-US" sz="2000" dirty="0">
                <a:latin typeface="楷体_GB2312" pitchFamily="49" charset="-122"/>
                <a:ea typeface="楷体_GB2312" pitchFamily="49" charset="-122"/>
              </a:rPr>
              <a:t>集装箱要装上2艘载重量分别为</a:t>
            </a:r>
            <a:r>
              <a:rPr lang="en-US" altLang="zh-CN" sz="2000" dirty="0">
                <a:latin typeface="楷体_GB2312" pitchFamily="49" charset="-122"/>
                <a:ea typeface="楷体_GB2312" pitchFamily="49" charset="-122"/>
              </a:rPr>
              <a:t>C1</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C2</a:t>
            </a:r>
            <a:r>
              <a:rPr lang="zh-CN" altLang="en-US" sz="2000" dirty="0">
                <a:latin typeface="楷体_GB2312" pitchFamily="49" charset="-122"/>
                <a:ea typeface="楷体_GB2312" pitchFamily="49" charset="-122"/>
              </a:rPr>
              <a:t>的轮船，其中集</a:t>
            </a:r>
          </a:p>
          <a:p>
            <a:pPr algn="just">
              <a:spcBef>
                <a:spcPct val="50000"/>
              </a:spcBef>
            </a:pPr>
            <a:r>
              <a:rPr lang="zh-CN" altLang="en-US" sz="2000" dirty="0">
                <a:latin typeface="楷体_GB2312" pitchFamily="49" charset="-122"/>
                <a:ea typeface="楷体_GB2312" pitchFamily="49" charset="-122"/>
              </a:rPr>
              <a:t>装箱</a:t>
            </a:r>
            <a:r>
              <a:rPr lang="en-US" altLang="zh-CN" sz="2000" dirty="0" err="1">
                <a:latin typeface="楷体_GB2312" pitchFamily="49" charset="-122"/>
                <a:ea typeface="楷体_GB2312" pitchFamily="49" charset="-122"/>
              </a:rPr>
              <a:t>i</a:t>
            </a:r>
            <a:r>
              <a:rPr lang="zh-CN" altLang="en-US" sz="2000" dirty="0">
                <a:latin typeface="楷体_GB2312" pitchFamily="49" charset="-122"/>
                <a:ea typeface="楷体_GB2312" pitchFamily="49" charset="-122"/>
              </a:rPr>
              <a:t>的重量为</a:t>
            </a:r>
            <a:r>
              <a:rPr lang="en-US" altLang="zh-CN" sz="2000" dirty="0">
                <a:latin typeface="楷体_GB2312" pitchFamily="49" charset="-122"/>
                <a:ea typeface="楷体_GB2312" pitchFamily="49" charset="-122"/>
              </a:rPr>
              <a:t>Wi，</a:t>
            </a:r>
            <a:r>
              <a:rPr lang="zh-CN" altLang="en-US" sz="2000" dirty="0">
                <a:latin typeface="楷体_GB2312" pitchFamily="49" charset="-122"/>
                <a:ea typeface="楷体_GB2312" pitchFamily="49" charset="-122"/>
              </a:rPr>
              <a:t>且</a:t>
            </a:r>
          </a:p>
        </p:txBody>
      </p:sp>
      <p:sp>
        <p:nvSpPr>
          <p:cNvPr id="323595" name="Rectangle 11"/>
          <p:cNvSpPr>
            <a:spLocks noChangeArrowheads="1"/>
          </p:cNvSpPr>
          <p:nvPr/>
        </p:nvSpPr>
        <p:spPr bwMode="auto">
          <a:xfrm>
            <a:off x="411003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endParaRPr lang="zh-CN" altLang="en-US"/>
          </a:p>
        </p:txBody>
      </p:sp>
      <p:graphicFrame>
        <p:nvGraphicFramePr>
          <p:cNvPr id="323594" name="Object 10"/>
          <p:cNvGraphicFramePr>
            <a:graphicFrameLocks noChangeAspect="1"/>
          </p:cNvGraphicFramePr>
          <p:nvPr>
            <p:extLst>
              <p:ext uri="{D42A27DB-BD31-4B8C-83A1-F6EECF244321}">
                <p14:modId xmlns:p14="http://schemas.microsoft.com/office/powerpoint/2010/main" val="1585609435"/>
              </p:ext>
            </p:extLst>
          </p:nvPr>
        </p:nvGraphicFramePr>
        <p:xfrm>
          <a:off x="3851920" y="2971800"/>
          <a:ext cx="1447800" cy="762000"/>
        </p:xfrm>
        <a:graphic>
          <a:graphicData uri="http://schemas.openxmlformats.org/presentationml/2006/ole">
            <mc:AlternateContent xmlns:mc="http://schemas.openxmlformats.org/markup-compatibility/2006">
              <mc:Choice xmlns:v="urn:schemas-microsoft-com:vml" Requires="v">
                <p:oleObj spid="_x0000_s199723" name="Microsoft 公式 3.0" r:id="rId3" imgW="927100" imgH="431800" progId="Equation.3">
                  <p:embed/>
                </p:oleObj>
              </mc:Choice>
              <mc:Fallback>
                <p:oleObj name="Microsoft 公式 3.0" r:id="rId3" imgW="927100" imgH="431800" progId="Equation.3">
                  <p:embed/>
                  <p:pic>
                    <p:nvPicPr>
                      <p:cNvPr id="32359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971800"/>
                        <a:ext cx="1447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96" name="Text Box 12"/>
          <p:cNvSpPr txBox="1">
            <a:spLocks noChangeArrowheads="1"/>
          </p:cNvSpPr>
          <p:nvPr/>
        </p:nvSpPr>
        <p:spPr bwMode="auto">
          <a:xfrm>
            <a:off x="838200" y="3962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000">
                <a:latin typeface="楷体_GB2312" pitchFamily="49" charset="-122"/>
                <a:ea typeface="楷体_GB2312" pitchFamily="49" charset="-122"/>
              </a:rPr>
              <a:t>装载问题要求确定是否有一个合理的装载方案可将这个集装箱装上这2艘轮船。如果有，找出一种装载方案。 </a:t>
            </a:r>
          </a:p>
        </p:txBody>
      </p:sp>
      <p:sp>
        <p:nvSpPr>
          <p:cNvPr id="323597" name="Text Box 13"/>
          <p:cNvSpPr txBox="1">
            <a:spLocks noChangeArrowheads="1"/>
          </p:cNvSpPr>
          <p:nvPr/>
        </p:nvSpPr>
        <p:spPr bwMode="auto">
          <a:xfrm>
            <a:off x="838200" y="4876800"/>
            <a:ext cx="7696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zh-CN" altLang="en-US" sz="2000">
                <a:latin typeface="楷体_GB2312" pitchFamily="49" charset="-122"/>
                <a:ea typeface="楷体_GB2312" pitchFamily="49" charset="-122"/>
              </a:rPr>
              <a:t>容易证明：如果一个给定装载问题有解，则采用下面的策略可得到最优装载方案。 </a:t>
            </a:r>
          </a:p>
          <a:p>
            <a:pPr algn="just">
              <a:spcBef>
                <a:spcPct val="50000"/>
              </a:spcBef>
            </a:pPr>
            <a:r>
              <a:rPr lang="zh-CN" altLang="en-US" sz="2000">
                <a:latin typeface="楷体_GB2312" pitchFamily="49" charset="-122"/>
                <a:ea typeface="楷体_GB2312" pitchFamily="49" charset="-122"/>
              </a:rPr>
              <a:t>(1)首先将第一艘轮船尽可能装满；</a:t>
            </a:r>
          </a:p>
          <a:p>
            <a:pPr algn="just">
              <a:spcBef>
                <a:spcPct val="50000"/>
              </a:spcBef>
            </a:pPr>
            <a:r>
              <a:rPr lang="zh-CN" altLang="en-US" sz="2000">
                <a:latin typeface="楷体_GB2312" pitchFamily="49" charset="-122"/>
                <a:ea typeface="楷体_GB2312" pitchFamily="49" charset="-122"/>
              </a:rPr>
              <a:t>(2)将剩余的集装箱装上第二艘轮船。 </a:t>
            </a:r>
          </a:p>
        </p:txBody>
      </p:sp>
    </p:spTree>
    <p:extLst>
      <p:ext uri="{BB962C8B-B14F-4D97-AF65-F5344CB8AC3E}">
        <p14:creationId xmlns:p14="http://schemas.microsoft.com/office/powerpoint/2010/main" val="2053132933"/>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3588"/>
                                        </p:tgtEl>
                                        <p:attrNameLst>
                                          <p:attrName>style.visibility</p:attrName>
                                        </p:attrNameLst>
                                      </p:cBhvr>
                                      <p:to>
                                        <p:strVal val="visible"/>
                                      </p:to>
                                    </p:set>
                                    <p:anim calcmode="lin" valueType="num">
                                      <p:cBhvr additive="base">
                                        <p:cTn id="7" dur="500" fill="hold"/>
                                        <p:tgtEl>
                                          <p:spTgt spid="323588"/>
                                        </p:tgtEl>
                                        <p:attrNameLst>
                                          <p:attrName>ppt_x</p:attrName>
                                        </p:attrNameLst>
                                      </p:cBhvr>
                                      <p:tavLst>
                                        <p:tav tm="0">
                                          <p:val>
                                            <p:strVal val="1+#ppt_w/2"/>
                                          </p:val>
                                        </p:tav>
                                        <p:tav tm="100000">
                                          <p:val>
                                            <p:strVal val="#ppt_x"/>
                                          </p:val>
                                        </p:tav>
                                      </p:tavLst>
                                    </p:anim>
                                    <p:anim calcmode="lin" valueType="num">
                                      <p:cBhvr additive="base">
                                        <p:cTn id="8" dur="500" fill="hold"/>
                                        <p:tgtEl>
                                          <p:spTgt spid="323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591"/>
                                        </p:tgtEl>
                                        <p:attrNameLst>
                                          <p:attrName>style.visibility</p:attrName>
                                        </p:attrNameLst>
                                      </p:cBhvr>
                                      <p:to>
                                        <p:strVal val="visible"/>
                                      </p:to>
                                    </p:set>
                                    <p:anim calcmode="lin" valueType="num">
                                      <p:cBhvr additive="base">
                                        <p:cTn id="13" dur="500" fill="hold"/>
                                        <p:tgtEl>
                                          <p:spTgt spid="323591"/>
                                        </p:tgtEl>
                                        <p:attrNameLst>
                                          <p:attrName>ppt_x</p:attrName>
                                        </p:attrNameLst>
                                      </p:cBhvr>
                                      <p:tavLst>
                                        <p:tav tm="0">
                                          <p:val>
                                            <p:strVal val="0-#ppt_w/2"/>
                                          </p:val>
                                        </p:tav>
                                        <p:tav tm="100000">
                                          <p:val>
                                            <p:strVal val="#ppt_x"/>
                                          </p:val>
                                        </p:tav>
                                      </p:tavLst>
                                    </p:anim>
                                    <p:anim calcmode="lin" valueType="num">
                                      <p:cBhvr additive="base">
                                        <p:cTn id="14" dur="500" fill="hold"/>
                                        <p:tgtEl>
                                          <p:spTgt spid="3235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3594"/>
                                        </p:tgtEl>
                                        <p:attrNameLst>
                                          <p:attrName>style.visibility</p:attrName>
                                        </p:attrNameLst>
                                      </p:cBhvr>
                                      <p:to>
                                        <p:strVal val="visible"/>
                                      </p:to>
                                    </p:set>
                                    <p:anim calcmode="lin" valueType="num">
                                      <p:cBhvr additive="base">
                                        <p:cTn id="19" dur="500" fill="hold"/>
                                        <p:tgtEl>
                                          <p:spTgt spid="323594"/>
                                        </p:tgtEl>
                                        <p:attrNameLst>
                                          <p:attrName>ppt_x</p:attrName>
                                        </p:attrNameLst>
                                      </p:cBhvr>
                                      <p:tavLst>
                                        <p:tav tm="0">
                                          <p:val>
                                            <p:strVal val="0-#ppt_w/2"/>
                                          </p:val>
                                        </p:tav>
                                        <p:tav tm="100000">
                                          <p:val>
                                            <p:strVal val="#ppt_x"/>
                                          </p:val>
                                        </p:tav>
                                      </p:tavLst>
                                    </p:anim>
                                    <p:anim calcmode="lin" valueType="num">
                                      <p:cBhvr additive="base">
                                        <p:cTn id="20" dur="500" fill="hold"/>
                                        <p:tgtEl>
                                          <p:spTgt spid="3235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23596"/>
                                        </p:tgtEl>
                                        <p:attrNameLst>
                                          <p:attrName>style.visibility</p:attrName>
                                        </p:attrNameLst>
                                      </p:cBhvr>
                                      <p:to>
                                        <p:strVal val="visible"/>
                                      </p:to>
                                    </p:set>
                                    <p:animEffect transition="in" filter="checkerboard(across)">
                                      <p:cBhvr>
                                        <p:cTn id="25" dur="500"/>
                                        <p:tgtEl>
                                          <p:spTgt spid="3235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grpId="0" nodeType="clickEffect">
                                  <p:stCondLst>
                                    <p:cond delay="0"/>
                                  </p:stCondLst>
                                  <p:childTnLst>
                                    <p:set>
                                      <p:cBhvr>
                                        <p:cTn id="29" dur="1" fill="hold">
                                          <p:stCondLst>
                                            <p:cond delay="0"/>
                                          </p:stCondLst>
                                        </p:cTn>
                                        <p:tgtEl>
                                          <p:spTgt spid="323597"/>
                                        </p:tgtEl>
                                        <p:attrNameLst>
                                          <p:attrName>style.visibility</p:attrName>
                                        </p:attrNameLst>
                                      </p:cBhvr>
                                      <p:to>
                                        <p:strVal val="visible"/>
                                      </p:to>
                                    </p:set>
                                    <p:animEffect transition="in" filter="checkerboard(down)">
                                      <p:cBhvr>
                                        <p:cTn id="30" dur="500"/>
                                        <p:tgtEl>
                                          <p:spTgt spid="323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autoUpdateAnimBg="0"/>
      <p:bldP spid="323591" grpId="0" autoUpdateAnimBg="0"/>
      <p:bldP spid="323596" grpId="0" autoUpdateAnimBg="0"/>
      <p:bldP spid="32359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611560" y="291228"/>
            <a:ext cx="8229600" cy="5473700"/>
          </a:xfrm>
        </p:spPr>
        <p:txBody>
          <a:bodyPr/>
          <a:lstStyle/>
          <a:p>
            <a:pPr eaLnBrk="1" hangingPunct="1"/>
            <a:r>
              <a:rPr lang="zh-CN" altLang="en-US" dirty="0" smtClean="0"/>
              <a:t>分析：</a:t>
            </a:r>
          </a:p>
          <a:p>
            <a:pPr lvl="1" eaLnBrk="1" hangingPunct="1"/>
            <a:r>
              <a:rPr lang="zh-CN" altLang="en-US" dirty="0" smtClean="0"/>
              <a:t>解空间：</a:t>
            </a:r>
            <a:r>
              <a:rPr lang="en-US" altLang="zh-CN" i="1" dirty="0" smtClean="0"/>
              <a:t>X</a:t>
            </a:r>
            <a:r>
              <a:rPr lang="en-US" altLang="zh-CN" dirty="0" smtClean="0"/>
              <a:t>=(</a:t>
            </a:r>
            <a:r>
              <a:rPr lang="en-US" altLang="zh-CN" i="1" dirty="0" smtClean="0"/>
              <a:t>x</a:t>
            </a:r>
            <a:r>
              <a:rPr lang="en-US" altLang="zh-CN" baseline="-25000" dirty="0" smtClean="0"/>
              <a:t>1</a:t>
            </a:r>
            <a:r>
              <a:rPr lang="en-US" altLang="zh-CN" dirty="0" smtClean="0"/>
              <a:t>,</a:t>
            </a:r>
            <a:r>
              <a:rPr lang="en-US" altLang="zh-CN" i="1" dirty="0" smtClean="0"/>
              <a:t>x</a:t>
            </a:r>
            <a:r>
              <a:rPr lang="en-US" altLang="zh-CN" baseline="-25000" dirty="0" smtClean="0"/>
              <a:t>2</a:t>
            </a:r>
            <a:r>
              <a:rPr lang="en-US" altLang="zh-CN" dirty="0" smtClean="0"/>
              <a:t>,…,</a:t>
            </a:r>
            <a:r>
              <a:rPr lang="en-US" altLang="zh-CN" i="1" dirty="0" err="1" smtClean="0"/>
              <a:t>x</a:t>
            </a:r>
            <a:r>
              <a:rPr lang="en-US" altLang="zh-CN" i="1" baseline="-25000" dirty="0" err="1" smtClean="0"/>
              <a:t>n</a:t>
            </a:r>
            <a:r>
              <a:rPr lang="en-US" altLang="zh-CN" dirty="0" smtClean="0"/>
              <a:t>)</a:t>
            </a:r>
            <a:r>
              <a:rPr lang="zh-CN" altLang="en-US"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S</a:t>
            </a:r>
            <a:r>
              <a:rPr lang="en-US" altLang="zh-CN" i="1" baseline="-25000" dirty="0" err="1" smtClean="0"/>
              <a:t>i</a:t>
            </a:r>
            <a:r>
              <a:rPr lang="en-US" altLang="zh-CN" dirty="0" smtClean="0"/>
              <a:t>={0, 1}</a:t>
            </a:r>
            <a:r>
              <a:rPr lang="zh-CN" altLang="en-US" dirty="0" smtClean="0"/>
              <a:t>，</a:t>
            </a:r>
            <a:r>
              <a:rPr lang="en-US" altLang="zh-CN" i="1" dirty="0" err="1" smtClean="0"/>
              <a:t>i</a:t>
            </a:r>
            <a:r>
              <a:rPr lang="en-US" altLang="zh-CN" dirty="0" smtClean="0"/>
              <a:t>=1,2,…,</a:t>
            </a:r>
            <a:r>
              <a:rPr lang="en-US" altLang="zh-CN" i="1" dirty="0" smtClean="0"/>
              <a:t>n</a:t>
            </a:r>
            <a:endParaRPr lang="en-US" altLang="zh-CN" dirty="0" smtClean="0"/>
          </a:p>
          <a:p>
            <a:pPr lvl="1" eaLnBrk="1" hangingPunct="1"/>
            <a:r>
              <a:rPr lang="zh-CN" altLang="en-US" dirty="0" smtClean="0"/>
              <a:t>约束函数：</a:t>
            </a:r>
          </a:p>
          <a:p>
            <a:pPr lvl="1" eaLnBrk="1" hangingPunct="1">
              <a:buFont typeface="Wingdings" panose="05000000000000000000" pitchFamily="2" charset="2"/>
              <a:buNone/>
            </a:pPr>
            <a:endParaRPr lang="zh-CN" altLang="en-US" sz="1600" dirty="0" smtClean="0"/>
          </a:p>
          <a:p>
            <a:pPr lvl="1" eaLnBrk="1" hangingPunct="1"/>
            <a:r>
              <a:rPr lang="zh-CN" altLang="en-US" dirty="0" smtClean="0"/>
              <a:t>目标函数：</a:t>
            </a:r>
          </a:p>
          <a:p>
            <a:pPr lvl="2" eaLnBrk="1" hangingPunct="1"/>
            <a:r>
              <a:rPr lang="zh-CN" altLang="en-US" sz="2200" dirty="0" smtClean="0"/>
              <a:t>下界：</a:t>
            </a:r>
            <a:r>
              <a:rPr lang="en-US" altLang="zh-CN" sz="2200" dirty="0" smtClean="0"/>
              <a:t>…</a:t>
            </a:r>
          </a:p>
          <a:p>
            <a:pPr lvl="2" eaLnBrk="1" hangingPunct="1"/>
            <a:r>
              <a:rPr lang="zh-CN" altLang="en-US" sz="2200" dirty="0" smtClean="0"/>
              <a:t>上界：</a:t>
            </a:r>
            <a:r>
              <a:rPr lang="en-US" altLang="zh-CN" sz="2200" dirty="0" smtClean="0"/>
              <a:t>…</a:t>
            </a:r>
          </a:p>
          <a:p>
            <a:pPr lvl="1" eaLnBrk="1" hangingPunct="1"/>
            <a:r>
              <a:rPr lang="zh-CN" altLang="en-US" dirty="0" smtClean="0"/>
              <a:t>限界函数：</a:t>
            </a:r>
          </a:p>
        </p:txBody>
      </p:sp>
      <p:graphicFrame>
        <p:nvGraphicFramePr>
          <p:cNvPr id="444423" name="Object 7"/>
          <p:cNvGraphicFramePr>
            <a:graphicFrameLocks noChangeAspect="1"/>
          </p:cNvGraphicFramePr>
          <p:nvPr>
            <p:extLst>
              <p:ext uri="{D42A27DB-BD31-4B8C-83A1-F6EECF244321}">
                <p14:modId xmlns:p14="http://schemas.microsoft.com/office/powerpoint/2010/main" val="3008995160"/>
              </p:ext>
            </p:extLst>
          </p:nvPr>
        </p:nvGraphicFramePr>
        <p:xfrm>
          <a:off x="3400833" y="1715042"/>
          <a:ext cx="1512887" cy="849313"/>
        </p:xfrm>
        <a:graphic>
          <a:graphicData uri="http://schemas.openxmlformats.org/presentationml/2006/ole">
            <mc:AlternateContent xmlns:mc="http://schemas.openxmlformats.org/markup-compatibility/2006">
              <mc:Choice xmlns:v="urn:schemas-microsoft-com:vml" Requires="v">
                <p:oleObj spid="_x0000_s200866" name="公式" r:id="rId4" imgW="761669" imgH="431613" progId="Equation.3">
                  <p:embed/>
                </p:oleObj>
              </mc:Choice>
              <mc:Fallback>
                <p:oleObj name="公式" r:id="rId4" imgW="761669" imgH="431613" progId="Equation.3">
                  <p:embed/>
                  <p:pic>
                    <p:nvPicPr>
                      <p:cNvPr id="4444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33" y="1715042"/>
                        <a:ext cx="1512887"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27" name="Object 11"/>
          <p:cNvGraphicFramePr>
            <a:graphicFrameLocks noChangeAspect="1"/>
          </p:cNvGraphicFramePr>
          <p:nvPr>
            <p:extLst>
              <p:ext uri="{D42A27DB-BD31-4B8C-83A1-F6EECF244321}">
                <p14:modId xmlns:p14="http://schemas.microsoft.com/office/powerpoint/2010/main" val="3962394578"/>
              </p:ext>
            </p:extLst>
          </p:nvPr>
        </p:nvGraphicFramePr>
        <p:xfrm>
          <a:off x="3313906" y="2637380"/>
          <a:ext cx="1584325" cy="887412"/>
        </p:xfrm>
        <a:graphic>
          <a:graphicData uri="http://schemas.openxmlformats.org/presentationml/2006/ole">
            <mc:AlternateContent xmlns:mc="http://schemas.openxmlformats.org/markup-compatibility/2006">
              <mc:Choice xmlns:v="urn:schemas-microsoft-com:vml" Requires="v">
                <p:oleObj spid="_x0000_s200867" name="公式" r:id="rId6" imgW="761669" imgH="431613" progId="Equation.3">
                  <p:embed/>
                </p:oleObj>
              </mc:Choice>
              <mc:Fallback>
                <p:oleObj name="公式" r:id="rId6" imgW="761669" imgH="431613" progId="Equation.3">
                  <p:embed/>
                  <p:pic>
                    <p:nvPicPr>
                      <p:cNvPr id="44442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3906" y="2637380"/>
                        <a:ext cx="15843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4431" name="Object 15"/>
          <p:cNvGraphicFramePr>
            <a:graphicFrameLocks noChangeAspect="1"/>
          </p:cNvGraphicFramePr>
          <p:nvPr/>
        </p:nvGraphicFramePr>
        <p:xfrm>
          <a:off x="3203575" y="4867275"/>
          <a:ext cx="3389313" cy="866775"/>
        </p:xfrm>
        <a:graphic>
          <a:graphicData uri="http://schemas.openxmlformats.org/presentationml/2006/ole">
            <mc:AlternateContent xmlns:mc="http://schemas.openxmlformats.org/markup-compatibility/2006">
              <mc:Choice xmlns:v="urn:schemas-microsoft-com:vml" Requires="v">
                <p:oleObj spid="_x0000_s200868" name="公式" r:id="rId8" imgW="1497950" imgH="431613" progId="Equation.3">
                  <p:embed/>
                </p:oleObj>
              </mc:Choice>
              <mc:Fallback>
                <p:oleObj name="公式" r:id="rId8" imgW="1497950" imgH="431613" progId="Equation.3">
                  <p:embed/>
                  <p:pic>
                    <p:nvPicPr>
                      <p:cNvPr id="444431"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575" y="4867275"/>
                        <a:ext cx="338931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32" name="AutoShape 16"/>
          <p:cNvSpPr>
            <a:spLocks noChangeArrowheads="1"/>
          </p:cNvSpPr>
          <p:nvPr/>
        </p:nvSpPr>
        <p:spPr bwMode="auto">
          <a:xfrm>
            <a:off x="1835150" y="6118225"/>
            <a:ext cx="1008063" cy="142875"/>
          </a:xfrm>
          <a:prstGeom prst="rightArrow">
            <a:avLst>
              <a:gd name="adj1" fmla="val 50000"/>
              <a:gd name="adj2" fmla="val 176389"/>
            </a:avLst>
          </a:prstGeom>
          <a:noFill/>
          <a:ln w="25400" algn="ctr">
            <a:solidFill>
              <a:srgbClr val="0000FF"/>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3" name="AutoShape 17"/>
          <p:cNvSpPr>
            <a:spLocks/>
          </p:cNvSpPr>
          <p:nvPr/>
        </p:nvSpPr>
        <p:spPr bwMode="auto">
          <a:xfrm>
            <a:off x="2987675" y="5827713"/>
            <a:ext cx="215900" cy="720725"/>
          </a:xfrm>
          <a:prstGeom prst="leftBrace">
            <a:avLst>
              <a:gd name="adj1" fmla="val 27819"/>
              <a:gd name="adj2" fmla="val 50000"/>
            </a:avLst>
          </a:prstGeom>
          <a:noFill/>
          <a:ln w="25400">
            <a:solidFill>
              <a:schemeClr val="tx1"/>
            </a:solidFill>
            <a:round/>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endParaRPr lang="zh-CN" altLang="en-US"/>
          </a:p>
        </p:txBody>
      </p:sp>
      <p:sp>
        <p:nvSpPr>
          <p:cNvPr id="444434" name="Text Box 18"/>
          <p:cNvSpPr txBox="1">
            <a:spLocks noChangeArrowheads="1"/>
          </p:cNvSpPr>
          <p:nvPr/>
        </p:nvSpPr>
        <p:spPr bwMode="auto">
          <a:xfrm>
            <a:off x="3186113" y="5659438"/>
            <a:ext cx="3690937"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dirty="0">
                <a:latin typeface="Times New Roman" panose="02020603050405020304" pitchFamily="18" charset="0"/>
                <a:ea typeface="宋体" panose="02010600030101010101" pitchFamily="2" charset="-122"/>
              </a:rPr>
              <a:t>左孩子：</a:t>
            </a:r>
            <a:r>
              <a:rPr lang="en-US" altLang="zh-CN" i="1" dirty="0" err="1" smtClean="0">
                <a:solidFill>
                  <a:srgbClr val="0000FF"/>
                </a:solidFill>
                <a:latin typeface="Times New Roman" panose="02020603050405020304" pitchFamily="18" charset="0"/>
              </a:rPr>
              <a:t>Ew</a:t>
            </a:r>
            <a:r>
              <a:rPr lang="en-US" altLang="zh-CN" dirty="0" err="1" smtClean="0">
                <a:solidFill>
                  <a:srgbClr val="0000FF"/>
                </a:solidFill>
                <a:latin typeface="Times New Roman" panose="02020603050405020304" pitchFamily="18" charset="0"/>
              </a:rPr>
              <a:t>+</a:t>
            </a:r>
            <a:r>
              <a:rPr lang="en-US" altLang="zh-CN" i="1" dirty="0" err="1" smtClean="0">
                <a:solidFill>
                  <a:srgbClr val="0000FF"/>
                </a:solidFill>
                <a:latin typeface="Times New Roman" panose="02020603050405020304" pitchFamily="18" charset="0"/>
              </a:rPr>
              <a:t>w</a:t>
            </a:r>
            <a:r>
              <a:rPr lang="en-US" altLang="zh-CN" dirty="0" smtClean="0">
                <a:solidFill>
                  <a:srgbClr val="0000FF"/>
                </a:solidFill>
                <a:latin typeface="Times New Roman" panose="02020603050405020304" pitchFamily="18" charset="0"/>
              </a:rPr>
              <a:t>[</a:t>
            </a:r>
            <a:r>
              <a:rPr lang="en-US" altLang="zh-CN" i="1" dirty="0" err="1" smtClean="0">
                <a:solidFill>
                  <a:srgbClr val="0000FF"/>
                </a:solidFill>
                <a:latin typeface="Times New Roman" panose="02020603050405020304" pitchFamily="18" charset="0"/>
              </a:rPr>
              <a:t>i</a:t>
            </a:r>
            <a:r>
              <a:rPr lang="en-US" altLang="zh-CN" dirty="0" smtClean="0">
                <a:solidFill>
                  <a:srgbClr val="0000FF"/>
                </a:solidFill>
                <a:latin typeface="Times New Roman" panose="02020603050405020304" pitchFamily="18" charset="0"/>
              </a:rPr>
              <a:t>] </a:t>
            </a:r>
            <a:r>
              <a:rPr lang="en-US" altLang="zh-CN" dirty="0">
                <a:solidFill>
                  <a:srgbClr val="0000FF"/>
                </a:solidFill>
                <a:latin typeface="Times New Roman" panose="02020603050405020304" pitchFamily="18" charset="0"/>
              </a:rPr>
              <a:t>&lt;= </a:t>
            </a:r>
            <a:r>
              <a:rPr lang="en-US" altLang="zh-CN" i="1" dirty="0">
                <a:solidFill>
                  <a:srgbClr val="0000FF"/>
                </a:solidFill>
                <a:latin typeface="Times New Roman" panose="02020603050405020304" pitchFamily="18" charset="0"/>
              </a:rPr>
              <a:t>c</a:t>
            </a:r>
            <a:r>
              <a:rPr lang="en-US" altLang="zh-CN" baseline="-25000" dirty="0">
                <a:solidFill>
                  <a:srgbClr val="0000FF"/>
                </a:solidFill>
                <a:latin typeface="Times New Roman" panose="02020603050405020304" pitchFamily="18" charset="0"/>
              </a:rPr>
              <a:t>1</a:t>
            </a:r>
          </a:p>
        </p:txBody>
      </p:sp>
      <p:sp>
        <p:nvSpPr>
          <p:cNvPr id="444435" name="Text Box 19"/>
          <p:cNvSpPr txBox="1">
            <a:spLocks noChangeArrowheads="1"/>
          </p:cNvSpPr>
          <p:nvPr/>
        </p:nvSpPr>
        <p:spPr bwMode="auto">
          <a:xfrm>
            <a:off x="3176588" y="6189663"/>
            <a:ext cx="4132262"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a:latin typeface="Times New Roman" panose="02020603050405020304" pitchFamily="18" charset="0"/>
                <a:ea typeface="宋体" panose="02010600030101010101" pitchFamily="2" charset="-122"/>
              </a:rPr>
              <a:t>右孩子：</a:t>
            </a:r>
            <a:r>
              <a:rPr lang="en-US" altLang="zh-CN" i="1">
                <a:solidFill>
                  <a:srgbClr val="0000FF"/>
                </a:solidFill>
                <a:latin typeface="Times New Roman" panose="02020603050405020304" pitchFamily="18" charset="0"/>
              </a:rPr>
              <a:t>Ew</a:t>
            </a:r>
            <a:r>
              <a:rPr lang="en-US" altLang="zh-CN">
                <a:solidFill>
                  <a:srgbClr val="0000FF"/>
                </a:solidFill>
                <a:latin typeface="Times New Roman" panose="02020603050405020304" pitchFamily="18" charset="0"/>
              </a:rPr>
              <a:t>+             &gt; </a:t>
            </a:r>
            <a:r>
              <a:rPr lang="en-US" altLang="zh-CN" i="1">
                <a:solidFill>
                  <a:srgbClr val="0000FF"/>
                </a:solidFill>
                <a:latin typeface="Times New Roman" panose="02020603050405020304" pitchFamily="18" charset="0"/>
              </a:rPr>
              <a:t>bestw</a:t>
            </a:r>
          </a:p>
        </p:txBody>
      </p:sp>
      <p:graphicFrame>
        <p:nvGraphicFramePr>
          <p:cNvPr id="444436" name="Object 20"/>
          <p:cNvGraphicFramePr>
            <a:graphicFrameLocks noChangeAspect="1"/>
          </p:cNvGraphicFramePr>
          <p:nvPr/>
        </p:nvGraphicFramePr>
        <p:xfrm>
          <a:off x="5003800" y="6045200"/>
          <a:ext cx="1152525" cy="768350"/>
        </p:xfrm>
        <a:graphic>
          <a:graphicData uri="http://schemas.openxmlformats.org/presentationml/2006/ole">
            <mc:AlternateContent xmlns:mc="http://schemas.openxmlformats.org/markup-compatibility/2006">
              <mc:Choice xmlns:v="urn:schemas-microsoft-com:vml" Requires="v">
                <p:oleObj spid="_x0000_s200869" name="公式" r:id="rId10" imgW="371439" imgH="400042" progId="Equation.3">
                  <p:embed/>
                </p:oleObj>
              </mc:Choice>
              <mc:Fallback>
                <p:oleObj name="公式" r:id="rId10" imgW="371439" imgH="400042" progId="Equation.3">
                  <p:embed/>
                  <p:pic>
                    <p:nvPicPr>
                      <p:cNvPr id="444436"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3800" y="6045200"/>
                        <a:ext cx="115252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4439" name="Text Box 23"/>
          <p:cNvSpPr txBox="1">
            <a:spLocks noChangeArrowheads="1"/>
          </p:cNvSpPr>
          <p:nvPr/>
        </p:nvSpPr>
        <p:spPr bwMode="auto">
          <a:xfrm>
            <a:off x="1835150" y="5659438"/>
            <a:ext cx="936625" cy="457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Arial" panose="020B0604020202020204" pitchFamily="34" charset="0"/>
                <a:ea typeface="隶书" panose="02010509060101010101" pitchFamily="49" charset="-122"/>
              </a:defRPr>
            </a:lvl1pPr>
            <a:lvl2pPr marL="742950" indent="-285750" eaLnBrk="0" hangingPunct="0">
              <a:defRPr sz="2400" b="1">
                <a:solidFill>
                  <a:schemeClr val="tx1"/>
                </a:solidFill>
                <a:latin typeface="Arial" panose="020B0604020202020204" pitchFamily="34" charset="0"/>
                <a:ea typeface="隶书" panose="02010509060101010101" pitchFamily="49" charset="-122"/>
              </a:defRPr>
            </a:lvl2pPr>
            <a:lvl3pPr marL="1143000" indent="-228600" eaLnBrk="0" hangingPunct="0">
              <a:defRPr sz="2400" b="1">
                <a:solidFill>
                  <a:schemeClr val="tx1"/>
                </a:solidFill>
                <a:latin typeface="Arial" panose="020B0604020202020204" pitchFamily="34" charset="0"/>
                <a:ea typeface="隶书" panose="02010509060101010101" pitchFamily="49" charset="-122"/>
              </a:defRPr>
            </a:lvl3pPr>
            <a:lvl4pPr marL="1600200" indent="-228600" eaLnBrk="0" hangingPunct="0">
              <a:defRPr sz="2400" b="1">
                <a:solidFill>
                  <a:schemeClr val="tx1"/>
                </a:solidFill>
                <a:latin typeface="Arial" panose="020B0604020202020204" pitchFamily="34" charset="0"/>
                <a:ea typeface="隶书" panose="02010509060101010101" pitchFamily="49" charset="-122"/>
              </a:defRPr>
            </a:lvl4pPr>
            <a:lvl5pPr marL="2057400" indent="-228600" eaLnBrk="0" hangingPunct="0">
              <a:defRPr sz="2400" b="1">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隶书" panose="02010509060101010101" pitchFamily="49" charset="-122"/>
              </a:defRPr>
            </a:lvl9pPr>
          </a:lstStyle>
          <a:p>
            <a:pPr eaLnBrk="1" hangingPunct="1"/>
            <a:r>
              <a:rPr lang="zh-CN" altLang="en-US">
                <a:solidFill>
                  <a:srgbClr val="0000FF"/>
                </a:solidFill>
              </a:rPr>
              <a:t>改进</a:t>
            </a:r>
          </a:p>
        </p:txBody>
      </p:sp>
    </p:spTree>
    <p:extLst>
      <p:ext uri="{BB962C8B-B14F-4D97-AF65-F5344CB8AC3E}">
        <p14:creationId xmlns:p14="http://schemas.microsoft.com/office/powerpoint/2010/main" val="202569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44423"/>
                                        </p:tgtEl>
                                        <p:attrNameLst>
                                          <p:attrName>style.visibility</p:attrName>
                                        </p:attrNameLst>
                                      </p:cBhvr>
                                      <p:to>
                                        <p:strVal val="visible"/>
                                      </p:to>
                                    </p:set>
                                    <p:animEffect transition="in" filter="wipe(up)">
                                      <p:cBhvr>
                                        <p:cTn id="7" dur="500"/>
                                        <p:tgtEl>
                                          <p:spTgt spid="444423"/>
                                        </p:tgtEl>
                                      </p:cBhvr>
                                    </p:animEffect>
                                  </p:childTnLst>
                                </p:cTn>
                              </p:par>
                              <p:par>
                                <p:cTn id="8" presetID="2" presetClass="entr" presetSubtype="4" fill="hold" nodeType="withEffect">
                                  <p:stCondLst>
                                    <p:cond delay="0"/>
                                  </p:stCondLst>
                                  <p:childTnLst>
                                    <p:set>
                                      <p:cBhvr>
                                        <p:cTn id="9" dur="1" fill="hold">
                                          <p:stCondLst>
                                            <p:cond delay="0"/>
                                          </p:stCondLst>
                                        </p:cTn>
                                        <p:tgtEl>
                                          <p:spTgt spid="444427"/>
                                        </p:tgtEl>
                                        <p:attrNameLst>
                                          <p:attrName>style.visibility</p:attrName>
                                        </p:attrNameLst>
                                      </p:cBhvr>
                                      <p:to>
                                        <p:strVal val="visible"/>
                                      </p:to>
                                    </p:set>
                                    <p:anim calcmode="lin" valueType="num">
                                      <p:cBhvr additive="base">
                                        <p:cTn id="10" dur="500" fill="hold"/>
                                        <p:tgtEl>
                                          <p:spTgt spid="444427"/>
                                        </p:tgtEl>
                                        <p:attrNameLst>
                                          <p:attrName>ppt_x</p:attrName>
                                        </p:attrNameLst>
                                      </p:cBhvr>
                                      <p:tavLst>
                                        <p:tav tm="0">
                                          <p:val>
                                            <p:strVal val="#ppt_x"/>
                                          </p:val>
                                        </p:tav>
                                        <p:tav tm="100000">
                                          <p:val>
                                            <p:strVal val="#ppt_x"/>
                                          </p:val>
                                        </p:tav>
                                      </p:tavLst>
                                    </p:anim>
                                    <p:anim calcmode="lin" valueType="num">
                                      <p:cBhvr additive="base">
                                        <p:cTn id="11" dur="500" fill="hold"/>
                                        <p:tgtEl>
                                          <p:spTgt spid="44442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44419">
                                            <p:txEl>
                                              <p:pRg st="7" end="7"/>
                                            </p:txEl>
                                          </p:spTgt>
                                        </p:tgtEl>
                                        <p:attrNameLst>
                                          <p:attrName>style.visibility</p:attrName>
                                        </p:attrNameLst>
                                      </p:cBhvr>
                                      <p:to>
                                        <p:strVal val="visible"/>
                                      </p:to>
                                    </p:set>
                                    <p:animEffect transition="in" filter="wipe(up)">
                                      <p:cBhvr>
                                        <p:cTn id="16" dur="500"/>
                                        <p:tgtEl>
                                          <p:spTgt spid="44441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44431"/>
                                        </p:tgtEl>
                                        <p:attrNameLst>
                                          <p:attrName>style.visibility</p:attrName>
                                        </p:attrNameLst>
                                      </p:cBhvr>
                                      <p:to>
                                        <p:strVal val="visible"/>
                                      </p:to>
                                    </p:set>
                                    <p:animEffect transition="in" filter="wipe(up)">
                                      <p:cBhvr>
                                        <p:cTn id="21" dur="500"/>
                                        <p:tgtEl>
                                          <p:spTgt spid="4444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444419">
                                            <p:txEl>
                                              <p:pRg st="5" end="5"/>
                                            </p:txEl>
                                          </p:spTgt>
                                        </p:tgtEl>
                                        <p:attrNameLst>
                                          <p:attrName>style.visibility</p:attrName>
                                        </p:attrNameLst>
                                      </p:cBhvr>
                                      <p:to>
                                        <p:strVal val="visible"/>
                                      </p:to>
                                    </p:set>
                                    <p:animEffect transition="in" filter="wipe(up)">
                                      <p:cBhvr>
                                        <p:cTn id="26" dur="500"/>
                                        <p:tgtEl>
                                          <p:spTgt spid="44441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444419">
                                            <p:txEl>
                                              <p:pRg st="6" end="6"/>
                                            </p:txEl>
                                          </p:spTgt>
                                        </p:tgtEl>
                                        <p:attrNameLst>
                                          <p:attrName>style.visibility</p:attrName>
                                        </p:attrNameLst>
                                      </p:cBhvr>
                                      <p:to>
                                        <p:strVal val="visible"/>
                                      </p:to>
                                    </p:set>
                                    <p:animEffect transition="in" filter="wipe(up)">
                                      <p:cBhvr>
                                        <p:cTn id="29" dur="500"/>
                                        <p:tgtEl>
                                          <p:spTgt spid="44441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44439"/>
                                        </p:tgtEl>
                                        <p:attrNameLst>
                                          <p:attrName>style.visibility</p:attrName>
                                        </p:attrNameLst>
                                      </p:cBhvr>
                                      <p:to>
                                        <p:strVal val="visible"/>
                                      </p:to>
                                    </p:set>
                                    <p:animEffect transition="in" filter="wipe(left)">
                                      <p:cBhvr>
                                        <p:cTn id="34" dur="500"/>
                                        <p:tgtEl>
                                          <p:spTgt spid="44443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44432"/>
                                        </p:tgtEl>
                                        <p:attrNameLst>
                                          <p:attrName>style.visibility</p:attrName>
                                        </p:attrNameLst>
                                      </p:cBhvr>
                                      <p:to>
                                        <p:strVal val="visible"/>
                                      </p:to>
                                    </p:set>
                                    <p:animEffect transition="in" filter="wipe(left)">
                                      <p:cBhvr>
                                        <p:cTn id="37" dur="500"/>
                                        <p:tgtEl>
                                          <p:spTgt spid="44443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4433"/>
                                        </p:tgtEl>
                                        <p:attrNameLst>
                                          <p:attrName>style.visibility</p:attrName>
                                        </p:attrNameLst>
                                      </p:cBhvr>
                                      <p:to>
                                        <p:strVal val="visible"/>
                                      </p:to>
                                    </p:set>
                                    <p:animEffect transition="in" filter="wipe(left)">
                                      <p:cBhvr>
                                        <p:cTn id="40" dur="500"/>
                                        <p:tgtEl>
                                          <p:spTgt spid="44443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44434"/>
                                        </p:tgtEl>
                                        <p:attrNameLst>
                                          <p:attrName>style.visibility</p:attrName>
                                        </p:attrNameLst>
                                      </p:cBhvr>
                                      <p:to>
                                        <p:strVal val="visible"/>
                                      </p:to>
                                    </p:set>
                                    <p:animEffect transition="in" filter="wipe(left)">
                                      <p:cBhvr>
                                        <p:cTn id="43" dur="500"/>
                                        <p:tgtEl>
                                          <p:spTgt spid="44443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4435"/>
                                        </p:tgtEl>
                                        <p:attrNameLst>
                                          <p:attrName>style.visibility</p:attrName>
                                        </p:attrNameLst>
                                      </p:cBhvr>
                                      <p:to>
                                        <p:strVal val="visible"/>
                                      </p:to>
                                    </p:set>
                                    <p:animEffect transition="in" filter="wipe(left)">
                                      <p:cBhvr>
                                        <p:cTn id="46" dur="500"/>
                                        <p:tgtEl>
                                          <p:spTgt spid="444435"/>
                                        </p:tgtEl>
                                      </p:cBhvr>
                                    </p:animEffect>
                                  </p:childTnLst>
                                </p:cTn>
                              </p:par>
                              <p:par>
                                <p:cTn id="47" presetID="22" presetClass="entr" presetSubtype="8" fill="hold" nodeType="withEffect">
                                  <p:stCondLst>
                                    <p:cond delay="0"/>
                                  </p:stCondLst>
                                  <p:childTnLst>
                                    <p:set>
                                      <p:cBhvr>
                                        <p:cTn id="48" dur="1" fill="hold">
                                          <p:stCondLst>
                                            <p:cond delay="0"/>
                                          </p:stCondLst>
                                        </p:cTn>
                                        <p:tgtEl>
                                          <p:spTgt spid="444436"/>
                                        </p:tgtEl>
                                        <p:attrNameLst>
                                          <p:attrName>style.visibility</p:attrName>
                                        </p:attrNameLst>
                                      </p:cBhvr>
                                      <p:to>
                                        <p:strVal val="visible"/>
                                      </p:to>
                                    </p:set>
                                    <p:animEffect transition="in" filter="wipe(left)">
                                      <p:cBhvr>
                                        <p:cTn id="49" dur="500"/>
                                        <p:tgtEl>
                                          <p:spTgt spid="444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2" grpId="0" animBg="1"/>
      <p:bldP spid="444433" grpId="0" animBg="1"/>
      <p:bldP spid="444434" grpId="0"/>
      <p:bldP spid="444435" grpId="0"/>
      <p:bldP spid="4444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6350"/>
            <a:ext cx="9144000" cy="649288"/>
          </a:xfrm>
          <a:prstGeom prst="rect">
            <a:avLst/>
          </a:prstGeom>
        </p:spPr>
        <p:txBody>
          <a:bodyPr/>
          <a:lstStyle/>
          <a:p>
            <a:pPr>
              <a:defRPr/>
            </a:pPr>
            <a:r>
              <a:rPr lang="zh-CN" altLang="en-US" sz="3200" kern="1200" dirty="0">
                <a:solidFill>
                  <a:srgbClr val="000000"/>
                </a:solidFill>
              </a:rPr>
              <a:t>知识要点</a:t>
            </a:r>
          </a:p>
        </p:txBody>
      </p:sp>
      <p:sp>
        <p:nvSpPr>
          <p:cNvPr id="4" name="副标题 2"/>
          <p:cNvSpPr txBox="1">
            <a:spLocks noChangeArrowheads="1"/>
          </p:cNvSpPr>
          <p:nvPr/>
        </p:nvSpPr>
        <p:spPr>
          <a:xfrm>
            <a:off x="251520" y="764704"/>
            <a:ext cx="8784976" cy="5688632"/>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609600" indent="-609600" eaLnBrk="1" hangingPunct="1">
              <a:lnSpc>
                <a:spcPct val="200000"/>
              </a:lnSpc>
              <a:spcBef>
                <a:spcPts val="400"/>
              </a:spcBef>
            </a:pPr>
            <a:r>
              <a:rPr lang="zh-CN" altLang="en-US" sz="2400" dirty="0" smtClean="0">
                <a:latin typeface="+mn-lt"/>
                <a:sym typeface="Arial" charset="0"/>
              </a:rPr>
              <a:t>理</a:t>
            </a:r>
            <a:r>
              <a:rPr lang="zh-CN" altLang="en-US" sz="2400" dirty="0">
                <a:latin typeface="+mn-lt"/>
                <a:sym typeface="Arial" charset="0"/>
              </a:rPr>
              <a:t>解分支限界法的剪枝搜索策略</a:t>
            </a:r>
            <a:endParaRPr lang="en-US" altLang="zh-CN" sz="2400" dirty="0">
              <a:latin typeface="+mn-lt"/>
              <a:sym typeface="Arial" charset="0"/>
            </a:endParaRPr>
          </a:p>
          <a:p>
            <a:pPr marL="609600" indent="-609600" eaLnBrk="1" hangingPunct="1">
              <a:lnSpc>
                <a:spcPct val="200000"/>
              </a:lnSpc>
              <a:spcBef>
                <a:spcPts val="400"/>
              </a:spcBef>
            </a:pPr>
            <a:r>
              <a:rPr lang="zh-CN" altLang="en-US" sz="2400" dirty="0" smtClean="0">
                <a:latin typeface="+mn-lt"/>
                <a:sym typeface="Arial" charset="0"/>
              </a:rPr>
              <a:t>掌</a:t>
            </a:r>
            <a:r>
              <a:rPr lang="zh-CN" altLang="en-US" sz="2400" dirty="0">
                <a:latin typeface="+mn-lt"/>
                <a:sym typeface="Arial" charset="0"/>
              </a:rPr>
              <a:t>握分支限界法的算法框</a:t>
            </a:r>
            <a:r>
              <a:rPr lang="zh-CN" altLang="en-US" sz="2400" dirty="0" smtClean="0">
                <a:latin typeface="+mn-lt"/>
                <a:sym typeface="Arial" charset="0"/>
              </a:rPr>
              <a:t>架</a:t>
            </a:r>
            <a:endParaRPr lang="en-US" altLang="zh-CN" sz="2400" dirty="0" smtClean="0">
              <a:latin typeface="+mn-lt"/>
              <a:sym typeface="Arial" charset="0"/>
            </a:endParaRPr>
          </a:p>
          <a:p>
            <a:pPr marL="609600" indent="-609600" eaLnBrk="1" hangingPunct="1">
              <a:lnSpc>
                <a:spcPct val="200000"/>
              </a:lnSpc>
              <a:spcBef>
                <a:spcPts val="400"/>
              </a:spcBef>
            </a:pPr>
            <a:r>
              <a:rPr lang="zh-CN" altLang="en-US" sz="2400" dirty="0">
                <a:sym typeface="Arial" charset="0"/>
              </a:rPr>
              <a:t>分支限界</a:t>
            </a:r>
            <a:r>
              <a:rPr lang="zh-CN" altLang="en-US" sz="2400" dirty="0" smtClean="0">
                <a:sym typeface="Arial" charset="0"/>
              </a:rPr>
              <a:t>法</a:t>
            </a:r>
            <a:r>
              <a:rPr lang="zh-CN" altLang="en-US" sz="2400" kern="0" dirty="0">
                <a:solidFill>
                  <a:schemeClr val="bg2">
                    <a:lumMod val="10000"/>
                  </a:schemeClr>
                </a:solidFill>
              </a:rPr>
              <a:t>的典型例子</a:t>
            </a:r>
            <a:endParaRPr lang="zh-CN" altLang="en-US" sz="2400" dirty="0">
              <a:latin typeface="+mn-lt"/>
            </a:endParaRPr>
          </a:p>
          <a:p>
            <a:pPr marL="1008000" lvl="1" indent="-432000" eaLnBrk="1" hangingPunct="1">
              <a:lnSpc>
                <a:spcPct val="200000"/>
              </a:lnSpc>
              <a:spcBef>
                <a:spcPts val="600"/>
              </a:spcBef>
            </a:pPr>
            <a:r>
              <a:rPr lang="zh-CN" altLang="en-US" sz="2400" b="0" dirty="0">
                <a:latin typeface="+mn-lt"/>
              </a:rPr>
              <a:t>单源最短路径问题；装载问题</a:t>
            </a:r>
          </a:p>
          <a:p>
            <a:pPr marL="1008000" lvl="1" indent="-432000" eaLnBrk="1" hangingPunct="1">
              <a:lnSpc>
                <a:spcPct val="200000"/>
              </a:lnSpc>
              <a:spcBef>
                <a:spcPts val="600"/>
              </a:spcBef>
            </a:pPr>
            <a:r>
              <a:rPr lang="zh-CN" altLang="en-US" sz="2400" b="0" dirty="0">
                <a:latin typeface="+mn-lt"/>
              </a:rPr>
              <a:t>布线问题；</a:t>
            </a:r>
            <a:r>
              <a:rPr lang="en-US" altLang="zh-CN" sz="2400" b="0" dirty="0">
                <a:latin typeface="+mn-lt"/>
              </a:rPr>
              <a:t>0/1</a:t>
            </a:r>
            <a:r>
              <a:rPr lang="zh-CN" altLang="en-US" sz="2400" b="0" dirty="0">
                <a:latin typeface="+mn-lt"/>
              </a:rPr>
              <a:t>背包问题</a:t>
            </a:r>
          </a:p>
          <a:p>
            <a:pPr marL="1008000" lvl="1" indent="-432000" eaLnBrk="1" hangingPunct="1">
              <a:lnSpc>
                <a:spcPct val="200000"/>
              </a:lnSpc>
              <a:spcBef>
                <a:spcPts val="600"/>
              </a:spcBef>
            </a:pPr>
            <a:r>
              <a:rPr lang="zh-CN" altLang="en-US" sz="2400" b="0" dirty="0">
                <a:latin typeface="+mn-lt"/>
              </a:rPr>
              <a:t>最大团问题；旅行商问题</a:t>
            </a:r>
          </a:p>
          <a:p>
            <a:pPr marL="1008000" lvl="1" indent="-432000" eaLnBrk="1" hangingPunct="1">
              <a:lnSpc>
                <a:spcPct val="200000"/>
              </a:lnSpc>
              <a:spcBef>
                <a:spcPts val="600"/>
              </a:spcBef>
            </a:pPr>
            <a:r>
              <a:rPr lang="zh-CN" altLang="en-US" sz="2400" b="0" dirty="0">
                <a:latin typeface="+mn-lt"/>
              </a:rPr>
              <a:t>电路板排列问题；批处理作业调度问题</a:t>
            </a:r>
            <a:endParaRPr lang="zh-CN" altLang="en-US" sz="2200" b="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57200" y="1123950"/>
            <a:ext cx="8229600" cy="5473700"/>
          </a:xfrm>
        </p:spPr>
        <p:txBody>
          <a:bodyPr/>
          <a:lstStyle/>
          <a:p>
            <a:pPr lvl="1" eaLnBrk="1" hangingPunct="1"/>
            <a:r>
              <a:rPr lang="zh-CN" altLang="en-US" dirty="0" smtClean="0">
                <a:solidFill>
                  <a:srgbClr val="0000FF"/>
                </a:solidFill>
              </a:rPr>
              <a:t>优先队列式</a:t>
            </a:r>
            <a:r>
              <a:rPr lang="zh-CN" altLang="en-US" dirty="0" smtClean="0"/>
              <a:t>分支限界：</a:t>
            </a:r>
          </a:p>
          <a:p>
            <a:pPr lvl="1" eaLnBrk="1" hangingPunct="1">
              <a:buFont typeface="Wingdings" panose="05000000000000000000" pitchFamily="2" charset="2"/>
              <a:buNone/>
            </a:pPr>
            <a:r>
              <a:rPr lang="zh-CN" altLang="en-US" dirty="0" smtClean="0"/>
              <a:t>        </a:t>
            </a:r>
            <a:r>
              <a:rPr lang="zh-CN" altLang="en-US" sz="2400" dirty="0" smtClean="0"/>
              <a:t>采用最大优先队列存储活结点表。活结点</a:t>
            </a:r>
            <a:r>
              <a:rPr lang="en-US" altLang="zh-CN" sz="2400" i="1" dirty="0" smtClean="0"/>
              <a:t>x</a:t>
            </a:r>
            <a:r>
              <a:rPr lang="zh-CN" altLang="en-US" sz="2400" dirty="0" smtClean="0"/>
              <a:t>在优先队列中的</a:t>
            </a:r>
            <a:r>
              <a:rPr lang="zh-CN" altLang="en-US" sz="2400" u="sng" dirty="0" smtClean="0">
                <a:solidFill>
                  <a:srgbClr val="0000FF"/>
                </a:solidFill>
              </a:rPr>
              <a:t>优先级定义为</a:t>
            </a:r>
            <a:r>
              <a:rPr lang="zh-CN" altLang="en-US" sz="2400" dirty="0" smtClean="0"/>
              <a:t>：从根结点到结点</a:t>
            </a:r>
            <a:r>
              <a:rPr lang="en-US" altLang="zh-CN" sz="2400" i="1" dirty="0" smtClean="0"/>
              <a:t>x</a:t>
            </a:r>
            <a:r>
              <a:rPr lang="zh-CN" altLang="en-US" sz="2400" dirty="0" smtClean="0"/>
              <a:t>的路径所相应的载重量</a:t>
            </a:r>
            <a:r>
              <a:rPr lang="en-US" altLang="zh-CN" sz="2400" i="1" dirty="0" err="1" smtClean="0">
                <a:solidFill>
                  <a:srgbClr val="CC0099"/>
                </a:solidFill>
              </a:rPr>
              <a:t>Ew</a:t>
            </a:r>
            <a:r>
              <a:rPr lang="en-US" altLang="zh-CN" sz="2400" i="1" dirty="0" smtClean="0">
                <a:solidFill>
                  <a:srgbClr val="CC0099"/>
                </a:solidFill>
              </a:rPr>
              <a:t> +</a:t>
            </a:r>
            <a:r>
              <a:rPr lang="en-US" altLang="zh-CN" sz="2400" i="1" dirty="0" smtClean="0">
                <a:solidFill>
                  <a:srgbClr val="0000FF"/>
                </a:solidFill>
              </a:rPr>
              <a:t> </a:t>
            </a:r>
            <a:r>
              <a:rPr lang="zh-CN" altLang="en-US" sz="2400" dirty="0" smtClean="0"/>
              <a:t>剩余集装箱的重量</a:t>
            </a:r>
            <a:r>
              <a:rPr lang="en-US" altLang="zh-CN" sz="2400" i="1" dirty="0" smtClean="0">
                <a:solidFill>
                  <a:srgbClr val="CC0099"/>
                </a:solidFill>
              </a:rPr>
              <a:t>r</a:t>
            </a:r>
            <a:r>
              <a:rPr lang="zh-CN" altLang="en-US" sz="2400" dirty="0" smtClean="0"/>
              <a:t>。</a:t>
            </a:r>
          </a:p>
          <a:p>
            <a:pPr lvl="1" eaLnBrk="1" hangingPunct="1">
              <a:buFont typeface="Wingdings" panose="05000000000000000000" pitchFamily="2" charset="2"/>
              <a:buNone/>
            </a:pPr>
            <a:r>
              <a:rPr lang="zh-CN" altLang="en-US" sz="2400" dirty="0" smtClean="0"/>
              <a:t>         子集树中叶结点所相应的载重量与其优先级相同，一旦有一个叶结点成为当前扩展结点，则可以断言该叶结点所相应的解即为最优解。此时可终止算法。</a:t>
            </a:r>
          </a:p>
          <a:p>
            <a:pPr lvl="2" eaLnBrk="1" hangingPunct="1"/>
            <a:r>
              <a:rPr lang="zh-CN" altLang="en-US" dirty="0" smtClean="0"/>
              <a:t> 实现方法</a:t>
            </a:r>
            <a:r>
              <a:rPr lang="zh-CN" altLang="en-US" dirty="0" smtClean="0">
                <a:sym typeface="Wingdings" panose="05000000000000000000" pitchFamily="2" charset="2"/>
              </a:rPr>
              <a:t>：</a:t>
            </a:r>
            <a:r>
              <a:rPr lang="en-US" altLang="zh-CN" dirty="0" smtClean="0">
                <a:sym typeface="Wingdings" panose="05000000000000000000" pitchFamily="2" charset="2"/>
              </a:rPr>
              <a:t>(PT</a:t>
            </a:r>
            <a:r>
              <a:rPr lang="zh-CN" altLang="en-US" dirty="0" smtClean="0">
                <a:sym typeface="Wingdings" panose="05000000000000000000" pitchFamily="2" charset="2"/>
              </a:rPr>
              <a:t>表结点的结构</a:t>
            </a:r>
            <a:r>
              <a:rPr lang="en-US" altLang="zh-CN" dirty="0" smtClean="0">
                <a:sym typeface="Wingdings" panose="05000000000000000000" pitchFamily="2" charset="2"/>
              </a:rPr>
              <a:t>)</a:t>
            </a:r>
            <a:endParaRPr lang="en-US" altLang="zh-CN" dirty="0" smtClean="0"/>
          </a:p>
          <a:p>
            <a:pPr lvl="3" eaLnBrk="1" hangingPunct="1"/>
            <a:r>
              <a:rPr lang="zh-CN" altLang="en-US" sz="2400" dirty="0" smtClean="0"/>
              <a:t>在活结点中保存从解空间树的根结点到该活结点的路径；</a:t>
            </a:r>
          </a:p>
          <a:p>
            <a:pPr lvl="3" eaLnBrk="1" hangingPunct="1"/>
            <a:r>
              <a:rPr lang="zh-CN" altLang="en-US" sz="2400" dirty="0" smtClean="0"/>
              <a:t>搜索进程中保存当前已构造出的部分解空间树；</a:t>
            </a:r>
          </a:p>
        </p:txBody>
      </p:sp>
    </p:spTree>
    <p:extLst>
      <p:ext uri="{BB962C8B-B14F-4D97-AF65-F5344CB8AC3E}">
        <p14:creationId xmlns:p14="http://schemas.microsoft.com/office/powerpoint/2010/main" val="103845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827584" y="250032"/>
            <a:ext cx="7793037" cy="1054100"/>
          </a:xfrm>
        </p:spPr>
        <p:txBody>
          <a:bodyPr/>
          <a:lstStyle/>
          <a:p>
            <a:r>
              <a:rPr lang="en-US" altLang="zh-CN" dirty="0" smtClean="0"/>
              <a:t>6.4  </a:t>
            </a:r>
            <a:r>
              <a:rPr lang="zh-CN" altLang="en-US" dirty="0" smtClean="0"/>
              <a:t>装</a:t>
            </a:r>
            <a:r>
              <a:rPr lang="zh-CN" altLang="en-US" dirty="0"/>
              <a:t>载问题</a:t>
            </a:r>
          </a:p>
        </p:txBody>
      </p:sp>
      <p:sp>
        <p:nvSpPr>
          <p:cNvPr id="400387" name="Text Box 3"/>
          <p:cNvSpPr txBox="1">
            <a:spLocks noChangeArrowheads="1"/>
          </p:cNvSpPr>
          <p:nvPr/>
        </p:nvSpPr>
        <p:spPr bwMode="auto">
          <a:xfrm>
            <a:off x="250825" y="1412875"/>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Times New Roman" pitchFamily="18" charset="0"/>
                <a:ea typeface="黑体" pitchFamily="2" charset="-122"/>
              </a:rPr>
              <a:t>2. </a:t>
            </a:r>
            <a:r>
              <a:rPr kumimoji="1" lang="zh-CN" altLang="en-US" sz="3200" dirty="0">
                <a:solidFill>
                  <a:srgbClr val="3366FF"/>
                </a:solidFill>
                <a:latin typeface="Times New Roman" pitchFamily="18" charset="0"/>
                <a:ea typeface="黑体" pitchFamily="2" charset="-122"/>
              </a:rPr>
              <a:t>队列式分支限界法</a:t>
            </a:r>
          </a:p>
        </p:txBody>
      </p:sp>
      <p:sp>
        <p:nvSpPr>
          <p:cNvPr id="400398" name="Text Box 14"/>
          <p:cNvSpPr txBox="1">
            <a:spLocks noChangeArrowheads="1"/>
          </p:cNvSpPr>
          <p:nvPr/>
        </p:nvSpPr>
        <p:spPr bwMode="auto">
          <a:xfrm>
            <a:off x="684213" y="2209800"/>
            <a:ext cx="7848600" cy="22272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2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在算法的</a:t>
            </a:r>
            <a:r>
              <a:rPr lang="en-US" altLang="zh-CN" sz="2800">
                <a:latin typeface="Times New Roman" pitchFamily="18" charset="0"/>
                <a:ea typeface="楷体_GB2312" pitchFamily="49" charset="-122"/>
              </a:rPr>
              <a:t>while</a:t>
            </a:r>
            <a:r>
              <a:rPr lang="zh-CN" altLang="en-US" sz="2800">
                <a:latin typeface="Times New Roman" pitchFamily="18" charset="0"/>
                <a:ea typeface="楷体_GB2312" pitchFamily="49" charset="-122"/>
              </a:rPr>
              <a:t>循环中，</a:t>
            </a:r>
            <a:r>
              <a:rPr lang="zh-CN" altLang="en-US" sz="2800">
                <a:solidFill>
                  <a:srgbClr val="990000"/>
                </a:solidFill>
                <a:latin typeface="Times New Roman" pitchFamily="18" charset="0"/>
                <a:ea typeface="楷体_GB2312" pitchFamily="49" charset="-122"/>
              </a:rPr>
              <a:t>首先</a:t>
            </a:r>
            <a:r>
              <a:rPr lang="zh-CN" altLang="en-US" sz="2800">
                <a:latin typeface="Times New Roman" pitchFamily="18" charset="0"/>
                <a:ea typeface="楷体_GB2312" pitchFamily="49" charset="-122"/>
              </a:rPr>
              <a:t>检测当前扩展结点的左儿子结点是否为可行结点。如果是则将其加入到活结点队列中。</a:t>
            </a:r>
            <a:r>
              <a:rPr lang="zh-CN" altLang="en-US" sz="2800">
                <a:solidFill>
                  <a:srgbClr val="990000"/>
                </a:solidFill>
                <a:latin typeface="Times New Roman" pitchFamily="18" charset="0"/>
                <a:ea typeface="楷体_GB2312" pitchFamily="49" charset="-122"/>
              </a:rPr>
              <a:t>然后</a:t>
            </a:r>
            <a:r>
              <a:rPr lang="zh-CN" altLang="en-US" sz="2800">
                <a:latin typeface="Times New Roman" pitchFamily="18" charset="0"/>
                <a:ea typeface="楷体_GB2312" pitchFamily="49" charset="-122"/>
              </a:rPr>
              <a:t>将其右儿子结点加入到活结点队列中</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右儿子结点一定是可行结点</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a:t>
            </a:r>
            <a:r>
              <a:rPr lang="en-US" altLang="zh-CN" sz="2800">
                <a:latin typeface="Times New Roman" pitchFamily="18" charset="0"/>
                <a:ea typeface="楷体_GB2312" pitchFamily="49" charset="-122"/>
              </a:rPr>
              <a:t>2</a:t>
            </a:r>
            <a:r>
              <a:rPr lang="zh-CN" altLang="en-US" sz="2800">
                <a:latin typeface="Times New Roman" pitchFamily="18" charset="0"/>
                <a:ea typeface="楷体_GB2312" pitchFamily="49" charset="-122"/>
              </a:rPr>
              <a:t>个儿子结点都产生后，当前扩展结点被舍弃。</a:t>
            </a:r>
            <a:endParaRPr lang="zh-CN" altLang="en-US" sz="2400">
              <a:latin typeface="Times New Roman" pitchFamily="18" charset="0"/>
              <a:ea typeface="楷体_GB2312" pitchFamily="49" charset="-122"/>
            </a:endParaRPr>
          </a:p>
        </p:txBody>
      </p:sp>
    </p:spTree>
    <p:extLst>
      <p:ext uri="{BB962C8B-B14F-4D97-AF65-F5344CB8AC3E}">
        <p14:creationId xmlns:p14="http://schemas.microsoft.com/office/powerpoint/2010/main" val="1347074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a:t>装载问题</a:t>
            </a:r>
          </a:p>
        </p:txBody>
      </p:sp>
      <p:sp>
        <p:nvSpPr>
          <p:cNvPr id="439299" name="Text Box 3"/>
          <p:cNvSpPr txBox="1">
            <a:spLocks noChangeArrowheads="1"/>
          </p:cNvSpPr>
          <p:nvPr/>
        </p:nvSpPr>
        <p:spPr bwMode="auto">
          <a:xfrm>
            <a:off x="250825" y="1412875"/>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Times New Roman" pitchFamily="18" charset="0"/>
                <a:ea typeface="黑体" pitchFamily="2" charset="-122"/>
              </a:rPr>
              <a:t>2. </a:t>
            </a:r>
            <a:r>
              <a:rPr kumimoji="1" lang="zh-CN" altLang="en-US" sz="3200" dirty="0">
                <a:solidFill>
                  <a:srgbClr val="3366FF"/>
                </a:solidFill>
                <a:latin typeface="Times New Roman" pitchFamily="18" charset="0"/>
                <a:ea typeface="黑体" pitchFamily="2" charset="-122"/>
              </a:rPr>
              <a:t>队列式分支限界法</a:t>
            </a:r>
          </a:p>
        </p:txBody>
      </p:sp>
      <p:sp>
        <p:nvSpPr>
          <p:cNvPr id="439300" name="Text Box 4"/>
          <p:cNvSpPr txBox="1">
            <a:spLocks noChangeArrowheads="1"/>
          </p:cNvSpPr>
          <p:nvPr/>
        </p:nvSpPr>
        <p:spPr bwMode="auto">
          <a:xfrm>
            <a:off x="468313" y="2349500"/>
            <a:ext cx="8135937" cy="3259354"/>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457200" indent="-457200" algn="just">
              <a:spcBef>
                <a:spcPct val="35000"/>
              </a:spcBef>
              <a:buFont typeface="Arial" panose="020B0604020202020204" pitchFamily="34" charset="0"/>
              <a:buChar char="•"/>
            </a:pPr>
            <a:r>
              <a:rPr lang="zh-CN" altLang="en-US" sz="2800" dirty="0">
                <a:latin typeface="Times New Roman" pitchFamily="18" charset="0"/>
                <a:ea typeface="楷体_GB2312" pitchFamily="49" charset="-122"/>
              </a:rPr>
              <a:t>活结点队列中的队首元素被取出作为当前扩展结点，由于队列中每一层结点之后都有一个尾部标记</a:t>
            </a:r>
            <a:r>
              <a:rPr lang="en-US" altLang="zh-CN" sz="28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，故在取队首元素时，活结点队列一定不空。</a:t>
            </a:r>
          </a:p>
          <a:p>
            <a:pPr marL="457200" indent="-457200" algn="just">
              <a:spcBef>
                <a:spcPct val="35000"/>
              </a:spcBef>
              <a:buFont typeface="Arial" panose="020B0604020202020204" pitchFamily="34" charset="0"/>
              <a:buChar char="•"/>
            </a:pPr>
            <a:r>
              <a:rPr lang="zh-CN" altLang="en-US" sz="2800" dirty="0">
                <a:latin typeface="Times New Roman" pitchFamily="18" charset="0"/>
                <a:ea typeface="楷体_GB2312" pitchFamily="49" charset="-122"/>
              </a:rPr>
              <a:t>当取出的元素是</a:t>
            </a:r>
            <a:r>
              <a:rPr lang="en-US" altLang="zh-CN" sz="28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时，再判断当前队列是否为空。如果队列非空，则将尾部标记</a:t>
            </a:r>
            <a:r>
              <a:rPr lang="en-US" altLang="zh-CN" sz="2800" dirty="0">
                <a:latin typeface="Times New Roman" pitchFamily="18" charset="0"/>
                <a:ea typeface="楷体_GB2312" pitchFamily="49" charset="-122"/>
              </a:rPr>
              <a:t>-1</a:t>
            </a:r>
            <a:r>
              <a:rPr lang="zh-CN" altLang="en-US" sz="2800" dirty="0">
                <a:latin typeface="Times New Roman" pitchFamily="18" charset="0"/>
                <a:ea typeface="楷体_GB2312" pitchFamily="49" charset="-122"/>
              </a:rPr>
              <a:t>加入活结点队列，算法开始处理下一层的活结点。</a:t>
            </a:r>
            <a:endParaRPr lang="zh-CN" altLang="en-US" sz="3200" dirty="0">
              <a:latin typeface="Times New Roman" pitchFamily="18" charset="0"/>
              <a:ea typeface="楷体_GB2312" pitchFamily="49" charset="-122"/>
            </a:endParaRPr>
          </a:p>
        </p:txBody>
      </p:sp>
    </p:spTree>
    <p:extLst>
      <p:ext uri="{BB962C8B-B14F-4D97-AF65-F5344CB8AC3E}">
        <p14:creationId xmlns:p14="http://schemas.microsoft.com/office/powerpoint/2010/main" val="14665031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42937" y="260648"/>
            <a:ext cx="7793037" cy="1054100"/>
          </a:xfrm>
        </p:spPr>
        <p:txBody>
          <a:bodyPr/>
          <a:lstStyle/>
          <a:p>
            <a:r>
              <a:rPr lang="zh-CN" altLang="en-US" dirty="0"/>
              <a:t>装载问题</a:t>
            </a:r>
          </a:p>
        </p:txBody>
      </p:sp>
      <p:sp>
        <p:nvSpPr>
          <p:cNvPr id="402435" name="Text Box 3"/>
          <p:cNvSpPr txBox="1">
            <a:spLocks noChangeArrowheads="1"/>
          </p:cNvSpPr>
          <p:nvPr/>
        </p:nvSpPr>
        <p:spPr bwMode="auto">
          <a:xfrm>
            <a:off x="323528" y="1025029"/>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dirty="0">
                <a:solidFill>
                  <a:srgbClr val="3366FF"/>
                </a:solidFill>
                <a:latin typeface="Times New Roman" pitchFamily="18" charset="0"/>
                <a:ea typeface="黑体" pitchFamily="2" charset="-122"/>
              </a:rPr>
              <a:t>2. </a:t>
            </a:r>
            <a:r>
              <a:rPr kumimoji="1" lang="zh-CN" altLang="en-US" sz="3200" dirty="0">
                <a:solidFill>
                  <a:srgbClr val="3366FF"/>
                </a:solidFill>
                <a:latin typeface="Times New Roman" pitchFamily="18" charset="0"/>
                <a:ea typeface="黑体" pitchFamily="2" charset="-122"/>
              </a:rPr>
              <a:t>队列式分支限界法</a:t>
            </a:r>
          </a:p>
        </p:txBody>
      </p:sp>
      <p:sp>
        <p:nvSpPr>
          <p:cNvPr id="402436" name="Text Box 4"/>
          <p:cNvSpPr txBox="1">
            <a:spLocks noChangeArrowheads="1"/>
          </p:cNvSpPr>
          <p:nvPr/>
        </p:nvSpPr>
        <p:spPr bwMode="auto">
          <a:xfrm>
            <a:off x="611560" y="1988840"/>
            <a:ext cx="8351837" cy="47815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kumimoji="1" lang="en-US" altLang="zh-CN" sz="2000" dirty="0">
                <a:latin typeface="Times New Roman" pitchFamily="18" charset="0"/>
              </a:rPr>
              <a:t>while (true) {</a:t>
            </a:r>
          </a:p>
          <a:p>
            <a:pPr>
              <a:lnSpc>
                <a:spcPct val="110000"/>
              </a:lnSpc>
            </a:pPr>
            <a:r>
              <a:rPr kumimoji="1" lang="en-US" altLang="zh-CN" sz="2000" dirty="0">
                <a:latin typeface="Times New Roman" pitchFamily="18" charset="0"/>
              </a:rPr>
              <a:t>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检查左儿子结点</a:t>
            </a:r>
          </a:p>
          <a:p>
            <a:pPr>
              <a:lnSpc>
                <a:spcPct val="110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Ew</a:t>
            </a:r>
            <a:r>
              <a:rPr kumimoji="1" lang="en-US" altLang="zh-CN" sz="2000" dirty="0">
                <a:latin typeface="Times New Roman" pitchFamily="18" charset="0"/>
              </a:rPr>
              <a:t> + w[</a:t>
            </a:r>
            <a:r>
              <a:rPr kumimoji="1" lang="en-US" altLang="zh-CN" sz="2000" i="1" dirty="0" err="1">
                <a:latin typeface="Times New Roman" pitchFamily="18" charset="0"/>
              </a:rPr>
              <a:t>i</a:t>
            </a:r>
            <a:r>
              <a:rPr kumimoji="1" lang="en-US" altLang="zh-CN" sz="2000" dirty="0">
                <a:latin typeface="Times New Roman" pitchFamily="18" charset="0"/>
              </a:rPr>
              <a:t>] &lt;= c) 		</a:t>
            </a:r>
            <a:r>
              <a:rPr kumimoji="1" lang="en-US" altLang="zh-CN" sz="2000" dirty="0">
                <a:solidFill>
                  <a:srgbClr val="009900"/>
                </a:solidFill>
                <a:latin typeface="Times New Roman" pitchFamily="18" charset="0"/>
              </a:rPr>
              <a:t>// x[</a:t>
            </a:r>
            <a:r>
              <a:rPr kumimoji="1" lang="en-US" altLang="zh-CN" sz="2000" dirty="0" err="1">
                <a:solidFill>
                  <a:srgbClr val="009900"/>
                </a:solidFill>
                <a:latin typeface="Times New Roman" pitchFamily="18" charset="0"/>
              </a:rPr>
              <a:t>i</a:t>
            </a:r>
            <a:r>
              <a:rPr kumimoji="1" lang="en-US" altLang="zh-CN" sz="2000" dirty="0">
                <a:solidFill>
                  <a:srgbClr val="009900"/>
                </a:solidFill>
                <a:latin typeface="Times New Roman" pitchFamily="18" charset="0"/>
              </a:rPr>
              <a:t>] = 1  </a:t>
            </a:r>
            <a:r>
              <a:rPr kumimoji="1" lang="zh-CN" altLang="en-US" sz="2000" dirty="0">
                <a:solidFill>
                  <a:schemeClr val="hlink"/>
                </a:solidFill>
                <a:latin typeface="Times New Roman" pitchFamily="18" charset="0"/>
              </a:rPr>
              <a:t>判断是否可以装上船</a:t>
            </a:r>
          </a:p>
          <a:p>
            <a:pPr>
              <a:lnSpc>
                <a:spcPct val="110000"/>
              </a:lnSpc>
            </a:pPr>
            <a:r>
              <a:rPr kumimoji="1" lang="zh-CN" altLang="en-US" sz="2000" dirty="0">
                <a:latin typeface="Times New Roman" pitchFamily="18" charset="0"/>
              </a:rPr>
              <a:t>         </a:t>
            </a:r>
            <a:r>
              <a:rPr kumimoji="1" lang="en-US" altLang="zh-CN" sz="2000" dirty="0" err="1">
                <a:latin typeface="Times New Roman" pitchFamily="18" charset="0"/>
              </a:rPr>
              <a:t>EnQueue</a:t>
            </a:r>
            <a:r>
              <a:rPr kumimoji="1" lang="en-US" altLang="zh-CN" sz="2000" dirty="0">
                <a:latin typeface="Times New Roman" pitchFamily="18" charset="0"/>
              </a:rPr>
              <a:t>(Q, </a:t>
            </a:r>
            <a:r>
              <a:rPr kumimoji="1" lang="en-US" altLang="zh-CN" sz="2000" dirty="0" err="1">
                <a:latin typeface="Times New Roman" pitchFamily="18" charset="0"/>
              </a:rPr>
              <a:t>Ew</a:t>
            </a:r>
            <a:r>
              <a:rPr kumimoji="1" lang="en-US" altLang="zh-CN" sz="2000" dirty="0">
                <a:latin typeface="Times New Roman" pitchFamily="18" charset="0"/>
              </a:rPr>
              <a:t> + w[</a:t>
            </a:r>
            <a:r>
              <a:rPr kumimoji="1" lang="en-US" altLang="zh-CN" sz="2000" i="1" dirty="0" err="1">
                <a:latin typeface="Times New Roman" pitchFamily="18" charset="0"/>
              </a:rPr>
              <a:t>i</a:t>
            </a:r>
            <a:r>
              <a:rPr kumimoji="1" lang="en-US" altLang="zh-CN" sz="2000" dirty="0">
                <a:latin typeface="Times New Roman" pitchFamily="18" charset="0"/>
              </a:rPr>
              <a:t>], </a:t>
            </a:r>
            <a:r>
              <a:rPr kumimoji="1" lang="en-US" altLang="zh-CN" sz="2000" dirty="0" err="1">
                <a:latin typeface="Times New Roman" pitchFamily="18" charset="0"/>
              </a:rPr>
              <a:t>bestw</a:t>
            </a:r>
            <a:r>
              <a:rPr kumimoji="1" lang="en-US" altLang="zh-CN" sz="2000" dirty="0">
                <a:latin typeface="Times New Roman" pitchFamily="18" charset="0"/>
              </a:rPr>
              <a:t>, </a:t>
            </a:r>
            <a:r>
              <a:rPr kumimoji="1" lang="en-US" altLang="zh-CN" sz="2000" i="1" dirty="0" err="1">
                <a:latin typeface="Times New Roman" pitchFamily="18" charset="0"/>
              </a:rPr>
              <a:t>i</a:t>
            </a:r>
            <a:r>
              <a:rPr kumimoji="1" lang="en-US" altLang="zh-CN" sz="2000" dirty="0">
                <a:latin typeface="Times New Roman" pitchFamily="18" charset="0"/>
              </a:rPr>
              <a:t>, </a:t>
            </a:r>
            <a:r>
              <a:rPr kumimoji="1" lang="en-US" altLang="zh-CN" sz="2000" i="1" dirty="0">
                <a:latin typeface="Times New Roman" pitchFamily="18" charset="0"/>
              </a:rPr>
              <a:t>n</a:t>
            </a:r>
            <a:r>
              <a:rPr kumimoji="1" lang="en-US" altLang="zh-CN" sz="2000" dirty="0">
                <a:latin typeface="Times New Roman" pitchFamily="18" charset="0"/>
              </a:rPr>
              <a:t>);</a:t>
            </a:r>
          </a:p>
          <a:p>
            <a:pPr>
              <a:lnSpc>
                <a:spcPct val="110000"/>
              </a:lnSpc>
            </a:pPr>
            <a:r>
              <a:rPr kumimoji="1" lang="en-US" altLang="zh-CN" sz="2000" dirty="0">
                <a:latin typeface="Times New Roman" pitchFamily="18" charset="0"/>
              </a:rPr>
              <a:t>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右儿子结点总是可行的    </a:t>
            </a:r>
            <a:r>
              <a:rPr kumimoji="1" lang="zh-CN" altLang="en-US" sz="2000" dirty="0">
                <a:solidFill>
                  <a:schemeClr val="hlink"/>
                </a:solidFill>
                <a:latin typeface="Times New Roman" pitchFamily="18" charset="0"/>
              </a:rPr>
              <a:t>左孩子是选择</a:t>
            </a:r>
            <a:r>
              <a:rPr kumimoji="1" lang="en-US" altLang="zh-CN" sz="2000" dirty="0">
                <a:solidFill>
                  <a:schemeClr val="hlink"/>
                </a:solidFill>
                <a:latin typeface="Times New Roman" pitchFamily="18" charset="0"/>
              </a:rPr>
              <a:t>,</a:t>
            </a:r>
            <a:r>
              <a:rPr kumimoji="1" lang="zh-CN" altLang="en-US" sz="2000" dirty="0">
                <a:solidFill>
                  <a:schemeClr val="hlink"/>
                </a:solidFill>
                <a:latin typeface="Times New Roman" pitchFamily="18" charset="0"/>
              </a:rPr>
              <a:t>右孩子是不选</a:t>
            </a:r>
            <a:r>
              <a:rPr kumimoji="1" lang="en-US" altLang="zh-CN" sz="2000" dirty="0">
                <a:solidFill>
                  <a:schemeClr val="hlink"/>
                </a:solidFill>
                <a:latin typeface="Times New Roman" pitchFamily="18" charset="0"/>
              </a:rPr>
              <a:t>,</a:t>
            </a:r>
            <a:r>
              <a:rPr kumimoji="1" lang="zh-CN" altLang="en-US" sz="2000" dirty="0">
                <a:solidFill>
                  <a:schemeClr val="hlink"/>
                </a:solidFill>
                <a:latin typeface="Times New Roman" pitchFamily="18" charset="0"/>
              </a:rPr>
              <a:t>总有其它方案</a:t>
            </a:r>
            <a:r>
              <a:rPr kumimoji="1" lang="en-US" altLang="zh-CN" sz="2000" dirty="0">
                <a:solidFill>
                  <a:schemeClr val="hlink"/>
                </a:solidFill>
                <a:latin typeface="Times New Roman" pitchFamily="18" charset="0"/>
              </a:rPr>
              <a:t>.</a:t>
            </a:r>
          </a:p>
          <a:p>
            <a:pPr>
              <a:lnSpc>
                <a:spcPct val="110000"/>
              </a:lnSpc>
            </a:pPr>
            <a:r>
              <a:rPr kumimoji="1" lang="en-US" altLang="zh-CN" sz="2000" dirty="0">
                <a:latin typeface="Times New Roman" pitchFamily="18" charset="0"/>
              </a:rPr>
              <a:t>      </a:t>
            </a:r>
            <a:r>
              <a:rPr kumimoji="1" lang="en-US" altLang="zh-CN" sz="2000" dirty="0" err="1">
                <a:latin typeface="Times New Roman" pitchFamily="18" charset="0"/>
              </a:rPr>
              <a:t>EnQueue</a:t>
            </a:r>
            <a:r>
              <a:rPr kumimoji="1" lang="en-US" altLang="zh-CN" sz="2000" dirty="0">
                <a:latin typeface="Times New Roman" pitchFamily="18" charset="0"/>
              </a:rPr>
              <a:t>(Q, </a:t>
            </a:r>
            <a:r>
              <a:rPr kumimoji="1" lang="en-US" altLang="zh-CN" sz="2000" dirty="0" err="1">
                <a:latin typeface="Times New Roman" pitchFamily="18" charset="0"/>
              </a:rPr>
              <a:t>Ew</a:t>
            </a:r>
            <a:r>
              <a:rPr kumimoji="1" lang="en-US" altLang="zh-CN" sz="2000" dirty="0">
                <a:latin typeface="Times New Roman" pitchFamily="18" charset="0"/>
              </a:rPr>
              <a:t>, </a:t>
            </a:r>
            <a:r>
              <a:rPr kumimoji="1" lang="en-US" altLang="zh-CN" sz="2000" dirty="0" err="1">
                <a:latin typeface="Times New Roman" pitchFamily="18" charset="0"/>
              </a:rPr>
              <a:t>bestw</a:t>
            </a:r>
            <a:r>
              <a:rPr kumimoji="1" lang="en-US" altLang="zh-CN" sz="2000" dirty="0">
                <a:latin typeface="Times New Roman" pitchFamily="18" charset="0"/>
              </a:rPr>
              <a:t>, </a:t>
            </a:r>
            <a:r>
              <a:rPr kumimoji="1" lang="en-US" altLang="zh-CN" sz="2000" i="1" dirty="0" err="1">
                <a:latin typeface="Times New Roman" pitchFamily="18" charset="0"/>
              </a:rPr>
              <a:t>i</a:t>
            </a:r>
            <a:r>
              <a:rPr kumimoji="1" lang="en-US" altLang="zh-CN" sz="2000" dirty="0">
                <a:latin typeface="Times New Roman" pitchFamily="18" charset="0"/>
              </a:rPr>
              <a:t>, </a:t>
            </a:r>
            <a:r>
              <a:rPr kumimoji="1" lang="en-US" altLang="zh-CN" sz="2000" i="1" dirty="0">
                <a:latin typeface="Times New Roman" pitchFamily="18" charset="0"/>
              </a:rPr>
              <a:t>n</a:t>
            </a:r>
            <a:r>
              <a:rPr kumimoji="1" lang="en-US" altLang="zh-CN" sz="2000" dirty="0">
                <a:latin typeface="Times New Roman" pitchFamily="18" charset="0"/>
              </a:rPr>
              <a:t>); 	</a:t>
            </a:r>
            <a:r>
              <a:rPr kumimoji="1" lang="en-US" altLang="zh-CN" sz="2000" dirty="0">
                <a:solidFill>
                  <a:srgbClr val="009900"/>
                </a:solidFill>
                <a:latin typeface="Times New Roman" pitchFamily="18" charset="0"/>
              </a:rPr>
              <a:t>// x[</a:t>
            </a:r>
            <a:r>
              <a:rPr kumimoji="1" lang="en-US" altLang="zh-CN" sz="2000" dirty="0" err="1">
                <a:solidFill>
                  <a:srgbClr val="009900"/>
                </a:solidFill>
                <a:latin typeface="Times New Roman" pitchFamily="18" charset="0"/>
              </a:rPr>
              <a:t>i</a:t>
            </a:r>
            <a:r>
              <a:rPr kumimoji="1" lang="en-US" altLang="zh-CN" sz="2000" dirty="0">
                <a:solidFill>
                  <a:srgbClr val="009900"/>
                </a:solidFill>
                <a:latin typeface="Times New Roman" pitchFamily="18" charset="0"/>
              </a:rPr>
              <a:t>] = 0</a:t>
            </a:r>
          </a:p>
          <a:p>
            <a:pPr>
              <a:lnSpc>
                <a:spcPct val="110000"/>
              </a:lnSpc>
            </a:pPr>
            <a:r>
              <a:rPr kumimoji="1" lang="en-US" altLang="zh-CN" sz="2000" dirty="0">
                <a:latin typeface="Times New Roman" pitchFamily="18" charset="0"/>
              </a:rPr>
              <a:t>      </a:t>
            </a:r>
            <a:r>
              <a:rPr kumimoji="1" lang="en-US" altLang="zh-CN" sz="2000" dirty="0" err="1">
                <a:latin typeface="Times New Roman" pitchFamily="18" charset="0"/>
              </a:rPr>
              <a:t>Q.Delete</a:t>
            </a:r>
            <a:r>
              <a:rPr kumimoji="1" lang="en-US" altLang="zh-CN" sz="2000" dirty="0">
                <a:latin typeface="Times New Roman" pitchFamily="18" charset="0"/>
              </a:rPr>
              <a:t>(</a:t>
            </a:r>
            <a:r>
              <a:rPr kumimoji="1" lang="en-US" altLang="zh-CN" sz="2000" dirty="0" err="1">
                <a:latin typeface="Times New Roman" pitchFamily="18" charset="0"/>
              </a:rPr>
              <a:t>Ew</a:t>
            </a:r>
            <a:r>
              <a:rPr kumimoji="1" lang="en-US" altLang="zh-CN" sz="2000" dirty="0">
                <a:latin typeface="Times New Roman" pitchFamily="18" charset="0"/>
              </a:rPr>
              <a:t>);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取下一扩展结点</a:t>
            </a:r>
          </a:p>
          <a:p>
            <a:pPr>
              <a:lnSpc>
                <a:spcPct val="110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Ew</a:t>
            </a:r>
            <a:r>
              <a:rPr kumimoji="1" lang="en-US" altLang="zh-CN" sz="2000" dirty="0">
                <a:latin typeface="Times New Roman" pitchFamily="18" charset="0"/>
              </a:rPr>
              <a:t> == -1) {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同层结点尾部</a:t>
            </a:r>
          </a:p>
          <a:p>
            <a:pPr>
              <a:lnSpc>
                <a:spcPct val="110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Q.IsEmpty</a:t>
            </a:r>
            <a:r>
              <a:rPr kumimoji="1" lang="en-US" altLang="zh-CN" sz="2000" dirty="0">
                <a:latin typeface="Times New Roman" pitchFamily="18" charset="0"/>
              </a:rPr>
              <a:t>()) </a:t>
            </a:r>
          </a:p>
          <a:p>
            <a:pPr>
              <a:lnSpc>
                <a:spcPct val="110000"/>
              </a:lnSpc>
            </a:pPr>
            <a:r>
              <a:rPr kumimoji="1" lang="en-US" altLang="zh-CN" sz="2000" dirty="0">
                <a:latin typeface="Times New Roman" pitchFamily="18" charset="0"/>
              </a:rPr>
              <a:t>	return </a:t>
            </a:r>
            <a:r>
              <a:rPr kumimoji="1" lang="en-US" altLang="zh-CN" sz="2000" dirty="0" err="1">
                <a:latin typeface="Times New Roman" pitchFamily="18" charset="0"/>
              </a:rPr>
              <a:t>bestw</a:t>
            </a:r>
            <a:r>
              <a:rPr kumimoji="1" lang="en-US" altLang="zh-CN" sz="2000" dirty="0">
                <a:latin typeface="Times New Roman" pitchFamily="18" charset="0"/>
              </a:rPr>
              <a:t>;</a:t>
            </a:r>
          </a:p>
          <a:p>
            <a:pPr>
              <a:lnSpc>
                <a:spcPct val="110000"/>
              </a:lnSpc>
            </a:pPr>
            <a:r>
              <a:rPr kumimoji="1" lang="en-US" altLang="zh-CN" sz="2000" dirty="0">
                <a:latin typeface="Times New Roman" pitchFamily="18" charset="0"/>
              </a:rPr>
              <a:t>         </a:t>
            </a:r>
            <a:r>
              <a:rPr kumimoji="1" lang="en-US" altLang="zh-CN" sz="2000" dirty="0" err="1">
                <a:latin typeface="Times New Roman" pitchFamily="18" charset="0"/>
              </a:rPr>
              <a:t>Q.Add</a:t>
            </a:r>
            <a:r>
              <a:rPr kumimoji="1" lang="en-US" altLang="zh-CN" sz="2000" dirty="0">
                <a:latin typeface="Times New Roman" pitchFamily="18" charset="0"/>
              </a:rPr>
              <a:t>(-1);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同层结点尾部标志</a:t>
            </a:r>
          </a:p>
          <a:p>
            <a:pPr>
              <a:lnSpc>
                <a:spcPct val="110000"/>
              </a:lnSpc>
            </a:pPr>
            <a:r>
              <a:rPr kumimoji="1" lang="zh-CN" altLang="en-US" sz="2000" dirty="0">
                <a:latin typeface="Times New Roman" pitchFamily="18" charset="0"/>
              </a:rPr>
              <a:t>         </a:t>
            </a:r>
            <a:r>
              <a:rPr kumimoji="1" lang="en-US" altLang="zh-CN" sz="2000" dirty="0" err="1">
                <a:latin typeface="Times New Roman" pitchFamily="18" charset="0"/>
              </a:rPr>
              <a:t>Q.Delete</a:t>
            </a:r>
            <a:r>
              <a:rPr kumimoji="1" lang="en-US" altLang="zh-CN" sz="2000" dirty="0">
                <a:latin typeface="Times New Roman" pitchFamily="18" charset="0"/>
              </a:rPr>
              <a:t>(</a:t>
            </a:r>
            <a:r>
              <a:rPr kumimoji="1" lang="en-US" altLang="zh-CN" sz="2000" dirty="0" err="1">
                <a:latin typeface="Times New Roman" pitchFamily="18" charset="0"/>
              </a:rPr>
              <a:t>Ew</a:t>
            </a:r>
            <a:r>
              <a:rPr kumimoji="1" lang="en-US" altLang="zh-CN" sz="2000" dirty="0">
                <a:latin typeface="Times New Roman" pitchFamily="18" charset="0"/>
              </a:rPr>
              <a:t>);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取下一扩展结点</a:t>
            </a:r>
          </a:p>
          <a:p>
            <a:pPr>
              <a:lnSpc>
                <a:spcPct val="110000"/>
              </a:lnSpc>
            </a:pPr>
            <a:r>
              <a:rPr kumimoji="1" lang="zh-CN" altLang="en-US" sz="2000" dirty="0">
                <a:latin typeface="Times New Roman" pitchFamily="18" charset="0"/>
              </a:rPr>
              <a:t>         </a:t>
            </a:r>
            <a:r>
              <a:rPr kumimoji="1" lang="en-US" altLang="zh-CN" sz="2000" i="1" dirty="0" err="1">
                <a:latin typeface="Times New Roman" pitchFamily="18" charset="0"/>
              </a:rPr>
              <a:t>i</a:t>
            </a:r>
            <a:r>
              <a:rPr kumimoji="1" lang="en-US" altLang="zh-CN" sz="2000" dirty="0">
                <a:latin typeface="Times New Roman" pitchFamily="18" charset="0"/>
              </a:rPr>
              <a:t>++;}                 		</a:t>
            </a:r>
            <a:r>
              <a:rPr kumimoji="1" lang="en-US" altLang="zh-CN" sz="2000" dirty="0">
                <a:solidFill>
                  <a:srgbClr val="009900"/>
                </a:solidFill>
                <a:latin typeface="Times New Roman" pitchFamily="18" charset="0"/>
              </a:rPr>
              <a:t>// </a:t>
            </a:r>
            <a:r>
              <a:rPr kumimoji="1" lang="zh-CN" altLang="en-US" sz="2000" dirty="0">
                <a:solidFill>
                  <a:srgbClr val="009900"/>
                </a:solidFill>
                <a:latin typeface="Times New Roman" pitchFamily="18" charset="0"/>
              </a:rPr>
              <a:t>进入下一层      </a:t>
            </a:r>
          </a:p>
          <a:p>
            <a:pPr>
              <a:lnSpc>
                <a:spcPct val="110000"/>
              </a:lnSpc>
            </a:pPr>
            <a:r>
              <a:rPr kumimoji="1" lang="en-US" altLang="zh-CN" sz="2000" dirty="0">
                <a:latin typeface="Times New Roman" pitchFamily="18" charset="0"/>
              </a:rPr>
              <a:t>}</a:t>
            </a:r>
          </a:p>
        </p:txBody>
      </p:sp>
      <p:sp>
        <p:nvSpPr>
          <p:cNvPr id="5" name="Text Box 6"/>
          <p:cNvSpPr txBox="1">
            <a:spLocks noChangeArrowheads="1"/>
          </p:cNvSpPr>
          <p:nvPr/>
        </p:nvSpPr>
        <p:spPr bwMode="auto">
          <a:xfrm>
            <a:off x="5822950" y="0"/>
            <a:ext cx="3321050" cy="2320925"/>
          </a:xfrm>
          <a:prstGeom prst="rect">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0" smtClean="0">
                <a:solidFill>
                  <a:srgbClr val="000000"/>
                </a:solidFill>
                <a:latin typeface="Arial" panose="020B0604020202020204" pitchFamily="34" charset="0"/>
              </a:rPr>
              <a:t>Ew: </a:t>
            </a:r>
            <a:r>
              <a:rPr lang="zh-CN" altLang="en-US" sz="2400" b="0" smtClean="0">
                <a:solidFill>
                  <a:srgbClr val="000000"/>
                </a:solidFill>
                <a:latin typeface="Arial" panose="020B0604020202020204" pitchFamily="34" charset="0"/>
              </a:rPr>
              <a:t>扩展节点的载重量</a:t>
            </a:r>
          </a:p>
          <a:p>
            <a:r>
              <a:rPr lang="en-US" altLang="zh-CN" sz="2400" b="0" smtClean="0">
                <a:solidFill>
                  <a:srgbClr val="000000"/>
                </a:solidFill>
                <a:latin typeface="Arial" panose="020B0604020202020204" pitchFamily="34" charset="0"/>
              </a:rPr>
              <a:t>W</a:t>
            </a:r>
            <a:r>
              <a:rPr lang="zh-CN" altLang="en-US" sz="2400" b="0" smtClean="0">
                <a:solidFill>
                  <a:srgbClr val="000000"/>
                </a:solidFill>
                <a:latin typeface="Arial" panose="020B0604020202020204" pitchFamily="34" charset="0"/>
              </a:rPr>
              <a:t>： 重量数组</a:t>
            </a:r>
          </a:p>
          <a:p>
            <a:r>
              <a:rPr lang="en-US" altLang="zh-CN" sz="2400" b="0" smtClean="0">
                <a:solidFill>
                  <a:srgbClr val="000000"/>
                </a:solidFill>
                <a:latin typeface="Arial" panose="020B0604020202020204" pitchFamily="34" charset="0"/>
              </a:rPr>
              <a:t>Q:    </a:t>
            </a:r>
            <a:r>
              <a:rPr lang="zh-CN" altLang="en-US" sz="2400" b="0" smtClean="0">
                <a:solidFill>
                  <a:srgbClr val="000000"/>
                </a:solidFill>
                <a:latin typeface="Arial" panose="020B0604020202020204" pitchFamily="34" charset="0"/>
              </a:rPr>
              <a:t>活节点队列</a:t>
            </a:r>
          </a:p>
          <a:p>
            <a:r>
              <a:rPr lang="en-US" altLang="zh-CN" sz="2400" b="0" smtClean="0">
                <a:solidFill>
                  <a:srgbClr val="000000"/>
                </a:solidFill>
                <a:latin typeface="Arial" panose="020B0604020202020204" pitchFamily="34" charset="0"/>
              </a:rPr>
              <a:t>bestw: </a:t>
            </a:r>
            <a:r>
              <a:rPr lang="zh-CN" altLang="en-US" sz="2400" b="0" smtClean="0">
                <a:solidFill>
                  <a:srgbClr val="000000"/>
                </a:solidFill>
                <a:latin typeface="Arial" panose="020B0604020202020204" pitchFamily="34" charset="0"/>
              </a:rPr>
              <a:t>当前最优载重量</a:t>
            </a:r>
          </a:p>
          <a:p>
            <a:r>
              <a:rPr lang="en-US" altLang="zh-CN" sz="2400" b="0" smtClean="0">
                <a:solidFill>
                  <a:srgbClr val="000000"/>
                </a:solidFill>
                <a:latin typeface="Arial" panose="020B0604020202020204" pitchFamily="34" charset="0"/>
              </a:rPr>
              <a:t>i: </a:t>
            </a:r>
            <a:r>
              <a:rPr lang="zh-CN" altLang="en-US" sz="2400" b="0" smtClean="0">
                <a:solidFill>
                  <a:srgbClr val="000000"/>
                </a:solidFill>
                <a:latin typeface="Arial" panose="020B0604020202020204" pitchFamily="34" charset="0"/>
              </a:rPr>
              <a:t>当前处理到的层数</a:t>
            </a:r>
          </a:p>
          <a:p>
            <a:r>
              <a:rPr lang="en-US" altLang="zh-CN" sz="2400" b="0" smtClean="0">
                <a:solidFill>
                  <a:srgbClr val="000000"/>
                </a:solidFill>
                <a:latin typeface="Arial" panose="020B0604020202020204" pitchFamily="34" charset="0"/>
              </a:rPr>
              <a:t>n: </a:t>
            </a:r>
            <a:r>
              <a:rPr lang="zh-CN" altLang="en-US" sz="2400" b="0" smtClean="0">
                <a:solidFill>
                  <a:srgbClr val="000000"/>
                </a:solidFill>
                <a:latin typeface="Arial" panose="020B0604020202020204" pitchFamily="34" charset="0"/>
              </a:rPr>
              <a:t>总货物数</a:t>
            </a:r>
          </a:p>
        </p:txBody>
      </p:sp>
    </p:spTree>
    <p:extLst>
      <p:ext uri="{BB962C8B-B14F-4D97-AF65-F5344CB8AC3E}">
        <p14:creationId xmlns:p14="http://schemas.microsoft.com/office/powerpoint/2010/main" val="16183246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装载问题</a:t>
            </a:r>
          </a:p>
        </p:txBody>
      </p:sp>
      <p:sp>
        <p:nvSpPr>
          <p:cNvPr id="403459" name="Text Box 3"/>
          <p:cNvSpPr txBox="1">
            <a:spLocks noChangeArrowheads="1"/>
          </p:cNvSpPr>
          <p:nvPr/>
        </p:nvSpPr>
        <p:spPr bwMode="auto">
          <a:xfrm>
            <a:off x="250825" y="1412875"/>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3. </a:t>
            </a:r>
            <a:r>
              <a:rPr kumimoji="1" lang="zh-CN" altLang="en-US" sz="3200">
                <a:solidFill>
                  <a:srgbClr val="3366FF"/>
                </a:solidFill>
                <a:latin typeface="Times New Roman" pitchFamily="18" charset="0"/>
                <a:ea typeface="黑体" pitchFamily="2" charset="-122"/>
              </a:rPr>
              <a:t>算法的改进</a:t>
            </a:r>
          </a:p>
        </p:txBody>
      </p:sp>
      <p:sp>
        <p:nvSpPr>
          <p:cNvPr id="403464" name="Text Box 8"/>
          <p:cNvSpPr txBox="1">
            <a:spLocks noChangeArrowheads="1"/>
          </p:cNvSpPr>
          <p:nvPr/>
        </p:nvSpPr>
        <p:spPr bwMode="auto">
          <a:xfrm>
            <a:off x="539750" y="2060575"/>
            <a:ext cx="7989888" cy="26543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结点的左子树表示将此集装箱装上船，右子树表示不将此集装箱装上船。设</a:t>
            </a:r>
            <a:r>
              <a:rPr lang="en-US" altLang="zh-CN" sz="2800">
                <a:latin typeface="Times New Roman" pitchFamily="18" charset="0"/>
                <a:ea typeface="楷体_GB2312" pitchFamily="49" charset="-122"/>
              </a:rPr>
              <a:t>bestw</a:t>
            </a:r>
            <a:r>
              <a:rPr lang="zh-CN" altLang="en-US" sz="2800">
                <a:latin typeface="Times New Roman" pitchFamily="18" charset="0"/>
                <a:ea typeface="楷体_GB2312" pitchFamily="49" charset="-122"/>
              </a:rPr>
              <a:t>是当前最优解；</a:t>
            </a:r>
            <a:r>
              <a:rPr lang="en-US" altLang="zh-CN" sz="2800">
                <a:latin typeface="Times New Roman" pitchFamily="18" charset="0"/>
                <a:ea typeface="楷体_GB2312" pitchFamily="49" charset="-122"/>
              </a:rPr>
              <a:t>ew</a:t>
            </a:r>
            <a:r>
              <a:rPr lang="zh-CN" altLang="en-US" sz="2800">
                <a:latin typeface="Times New Roman" pitchFamily="18" charset="0"/>
                <a:ea typeface="楷体_GB2312" pitchFamily="49" charset="-122"/>
              </a:rPr>
              <a:t>是当前扩展结点所相应的重量；</a:t>
            </a:r>
            <a:r>
              <a:rPr lang="en-US" altLang="zh-CN" sz="2800" i="1">
                <a:latin typeface="Times New Roman" pitchFamily="18" charset="0"/>
                <a:ea typeface="楷体_GB2312" pitchFamily="49" charset="-122"/>
              </a:rPr>
              <a:t>r</a:t>
            </a:r>
            <a:r>
              <a:rPr lang="zh-CN" altLang="en-US" sz="2800">
                <a:latin typeface="Times New Roman" pitchFamily="18" charset="0"/>
                <a:ea typeface="楷体_GB2312" pitchFamily="49" charset="-122"/>
              </a:rPr>
              <a:t>是剩余集装箱的重量。则当</a:t>
            </a:r>
            <a:r>
              <a:rPr lang="en-US" altLang="zh-CN" sz="2800">
                <a:latin typeface="Times New Roman" pitchFamily="18" charset="0"/>
                <a:ea typeface="楷体_GB2312" pitchFamily="49" charset="-122"/>
              </a:rPr>
              <a:t>ew+r</a:t>
            </a:r>
            <a:r>
              <a:rPr lang="en-US" altLang="zh-CN" sz="2800">
                <a:latin typeface="Times New Roman" pitchFamily="18" charset="0"/>
                <a:ea typeface="楷体_GB2312" pitchFamily="49" charset="-122"/>
                <a:sym typeface="Symbol" pitchFamily="18" charset="2"/>
              </a:rPr>
              <a:t></a:t>
            </a:r>
            <a:r>
              <a:rPr lang="en-US" altLang="zh-CN" sz="2800">
                <a:latin typeface="Times New Roman" pitchFamily="18" charset="0"/>
                <a:ea typeface="楷体_GB2312" pitchFamily="49" charset="-122"/>
              </a:rPr>
              <a:t>bestw</a:t>
            </a:r>
            <a:r>
              <a:rPr lang="zh-CN" altLang="en-US" sz="2800">
                <a:latin typeface="Times New Roman" pitchFamily="18" charset="0"/>
                <a:ea typeface="楷体_GB2312" pitchFamily="49" charset="-122"/>
              </a:rPr>
              <a:t>时，可将其右子树剪去，因为此时若要船装最多集装箱，就应该把此箱装上船。</a:t>
            </a:r>
          </a:p>
        </p:txBody>
      </p:sp>
      <p:sp>
        <p:nvSpPr>
          <p:cNvPr id="403466" name="Text Box 10"/>
          <p:cNvSpPr txBox="1">
            <a:spLocks noChangeArrowheads="1"/>
          </p:cNvSpPr>
          <p:nvPr/>
        </p:nvSpPr>
        <p:spPr bwMode="auto">
          <a:xfrm>
            <a:off x="685800" y="5105400"/>
            <a:ext cx="7902575" cy="946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另外，为了确保右子树成功剪枝，应该在算法每一次进入左子树的时候更新</a:t>
            </a:r>
            <a:r>
              <a:rPr lang="en-US" altLang="zh-CN" sz="2800">
                <a:latin typeface="Times New Roman" pitchFamily="18" charset="0"/>
                <a:ea typeface="楷体_GB2312" pitchFamily="49" charset="-122"/>
              </a:rPr>
              <a:t>bestw</a:t>
            </a:r>
            <a:r>
              <a:rPr lang="zh-CN" altLang="en-US" sz="2800">
                <a:latin typeface="Times New Roman" pitchFamily="18" charset="0"/>
                <a:ea typeface="楷体_GB2312" pitchFamily="49" charset="-122"/>
              </a:rPr>
              <a:t>的值。</a:t>
            </a:r>
          </a:p>
        </p:txBody>
      </p:sp>
    </p:spTree>
    <p:extLst>
      <p:ext uri="{BB962C8B-B14F-4D97-AF65-F5344CB8AC3E}">
        <p14:creationId xmlns:p14="http://schemas.microsoft.com/office/powerpoint/2010/main" val="25128325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装载问题</a:t>
            </a:r>
          </a:p>
        </p:txBody>
      </p:sp>
      <p:sp>
        <p:nvSpPr>
          <p:cNvPr id="404483" name="Text Box 3"/>
          <p:cNvSpPr txBox="1">
            <a:spLocks noChangeArrowheads="1"/>
          </p:cNvSpPr>
          <p:nvPr/>
        </p:nvSpPr>
        <p:spPr bwMode="auto">
          <a:xfrm>
            <a:off x="250825" y="1412875"/>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3. </a:t>
            </a:r>
            <a:r>
              <a:rPr kumimoji="1" lang="zh-CN" altLang="en-US" sz="3200">
                <a:solidFill>
                  <a:srgbClr val="3366FF"/>
                </a:solidFill>
                <a:latin typeface="Times New Roman" pitchFamily="18" charset="0"/>
                <a:ea typeface="黑体" pitchFamily="2" charset="-122"/>
              </a:rPr>
              <a:t>算法的改进</a:t>
            </a:r>
          </a:p>
        </p:txBody>
      </p:sp>
      <p:sp>
        <p:nvSpPr>
          <p:cNvPr id="404490" name="Text Box 10"/>
          <p:cNvSpPr txBox="1">
            <a:spLocks noChangeArrowheads="1"/>
          </p:cNvSpPr>
          <p:nvPr/>
        </p:nvSpPr>
        <p:spPr bwMode="auto">
          <a:xfrm>
            <a:off x="107950" y="2349500"/>
            <a:ext cx="4824413" cy="36147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65000"/>
              </a:lnSpc>
            </a:pPr>
            <a:r>
              <a:rPr kumimoji="1" lang="en-US" altLang="zh-CN" sz="2000" dirty="0">
                <a:solidFill>
                  <a:srgbClr val="008000"/>
                </a:solidFill>
                <a:latin typeface="Times New Roman" pitchFamily="18" charset="0"/>
              </a:rPr>
              <a:t>// </a:t>
            </a:r>
            <a:r>
              <a:rPr kumimoji="1" lang="zh-CN" altLang="en-US" sz="2000" dirty="0">
                <a:solidFill>
                  <a:srgbClr val="008000"/>
                </a:solidFill>
                <a:latin typeface="Times New Roman" pitchFamily="18" charset="0"/>
              </a:rPr>
              <a:t>检查左儿子结点</a:t>
            </a:r>
          </a:p>
          <a:p>
            <a:pPr>
              <a:lnSpc>
                <a:spcPct val="165000"/>
              </a:lnSpc>
            </a:pPr>
            <a:r>
              <a:rPr kumimoji="1" lang="zh-CN" altLang="en-US" sz="2000" dirty="0">
                <a:latin typeface="Times New Roman" pitchFamily="18" charset="0"/>
              </a:rPr>
              <a:t>  </a:t>
            </a:r>
            <a:r>
              <a:rPr kumimoji="1" lang="en-US" altLang="zh-CN" sz="2000" dirty="0">
                <a:latin typeface="Times New Roman" pitchFamily="18" charset="0"/>
              </a:rPr>
              <a:t>Type </a:t>
            </a:r>
            <a:r>
              <a:rPr kumimoji="1" lang="en-US" altLang="zh-CN" sz="2000" dirty="0" err="1">
                <a:latin typeface="Times New Roman" pitchFamily="18" charset="0"/>
              </a:rPr>
              <a:t>wt</a:t>
            </a:r>
            <a:r>
              <a:rPr kumimoji="1" lang="en-US" altLang="zh-CN" sz="2000" dirty="0">
                <a:latin typeface="Times New Roman" pitchFamily="18" charset="0"/>
              </a:rPr>
              <a:t> = </a:t>
            </a:r>
            <a:r>
              <a:rPr kumimoji="1" lang="en-US" altLang="zh-CN" sz="2000" dirty="0" err="1">
                <a:latin typeface="Times New Roman" pitchFamily="18" charset="0"/>
              </a:rPr>
              <a:t>Ew</a:t>
            </a:r>
            <a:r>
              <a:rPr kumimoji="1" lang="en-US" altLang="zh-CN" sz="2000" dirty="0">
                <a:latin typeface="Times New Roman" pitchFamily="18" charset="0"/>
              </a:rPr>
              <a:t> + w[</a:t>
            </a:r>
            <a:r>
              <a:rPr kumimoji="1" lang="en-US" altLang="zh-CN" sz="2000" dirty="0" err="1">
                <a:latin typeface="Times New Roman" pitchFamily="18" charset="0"/>
              </a:rPr>
              <a:t>i</a:t>
            </a:r>
            <a:r>
              <a:rPr kumimoji="1" lang="en-US" altLang="zh-CN" sz="2000" dirty="0">
                <a:latin typeface="Times New Roman" pitchFamily="18" charset="0"/>
              </a:rPr>
              <a:t>];   </a:t>
            </a:r>
            <a:r>
              <a:rPr kumimoji="1" lang="en-US" altLang="zh-CN" dirty="0">
                <a:solidFill>
                  <a:srgbClr val="008000"/>
                </a:solidFill>
                <a:latin typeface="Times New Roman" pitchFamily="18" charset="0"/>
              </a:rPr>
              <a:t>// </a:t>
            </a:r>
            <a:r>
              <a:rPr kumimoji="1" lang="zh-CN" altLang="en-US" dirty="0">
                <a:solidFill>
                  <a:srgbClr val="008000"/>
                </a:solidFill>
                <a:latin typeface="Times New Roman" pitchFamily="18" charset="0"/>
              </a:rPr>
              <a:t>左儿子结点的重量</a:t>
            </a:r>
          </a:p>
          <a:p>
            <a:pPr>
              <a:lnSpc>
                <a:spcPct val="165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wt</a:t>
            </a:r>
            <a:r>
              <a:rPr kumimoji="1" lang="en-US" altLang="zh-CN" sz="2000" dirty="0">
                <a:latin typeface="Times New Roman" pitchFamily="18" charset="0"/>
              </a:rPr>
              <a:t> &lt;= c) {     </a:t>
            </a:r>
            <a:r>
              <a:rPr kumimoji="1" lang="en-US" altLang="zh-CN" dirty="0">
                <a:solidFill>
                  <a:srgbClr val="008000"/>
                </a:solidFill>
                <a:latin typeface="Times New Roman" pitchFamily="18" charset="0"/>
              </a:rPr>
              <a:t>// </a:t>
            </a:r>
            <a:r>
              <a:rPr kumimoji="1" lang="zh-CN" altLang="en-US" dirty="0">
                <a:solidFill>
                  <a:srgbClr val="008000"/>
                </a:solidFill>
                <a:latin typeface="Times New Roman" pitchFamily="18" charset="0"/>
              </a:rPr>
              <a:t>可行结点</a:t>
            </a:r>
          </a:p>
          <a:p>
            <a:pPr>
              <a:lnSpc>
                <a:spcPct val="165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wt</a:t>
            </a:r>
            <a:r>
              <a:rPr kumimoji="1" lang="en-US" altLang="zh-CN" sz="2000" dirty="0">
                <a:latin typeface="Times New Roman" pitchFamily="18" charset="0"/>
              </a:rPr>
              <a:t> &gt; </a:t>
            </a:r>
            <a:r>
              <a:rPr kumimoji="1" lang="en-US" altLang="zh-CN" sz="2000" dirty="0" err="1">
                <a:latin typeface="Times New Roman" pitchFamily="18" charset="0"/>
              </a:rPr>
              <a:t>bestw</a:t>
            </a:r>
            <a:r>
              <a:rPr kumimoji="1" lang="en-US" altLang="zh-CN" sz="2000" dirty="0">
                <a:latin typeface="Times New Roman" pitchFamily="18" charset="0"/>
              </a:rPr>
              <a:t>) </a:t>
            </a:r>
            <a:r>
              <a:rPr kumimoji="1" lang="en-US" altLang="zh-CN" sz="2000" dirty="0" err="1">
                <a:latin typeface="Times New Roman" pitchFamily="18" charset="0"/>
              </a:rPr>
              <a:t>bestw</a:t>
            </a:r>
            <a:r>
              <a:rPr kumimoji="1" lang="en-US" altLang="zh-CN" sz="2000" dirty="0">
                <a:latin typeface="Times New Roman" pitchFamily="18" charset="0"/>
              </a:rPr>
              <a:t> = </a:t>
            </a:r>
            <a:r>
              <a:rPr kumimoji="1" lang="en-US" altLang="zh-CN" sz="2000" dirty="0" err="1">
                <a:latin typeface="Times New Roman" pitchFamily="18" charset="0"/>
              </a:rPr>
              <a:t>wt</a:t>
            </a:r>
            <a:r>
              <a:rPr kumimoji="1" lang="en-US" altLang="zh-CN" sz="2000" dirty="0">
                <a:latin typeface="Times New Roman" pitchFamily="18" charset="0"/>
              </a:rPr>
              <a:t>;</a:t>
            </a:r>
          </a:p>
          <a:p>
            <a:pPr>
              <a:lnSpc>
                <a:spcPct val="165000"/>
              </a:lnSpc>
            </a:pPr>
            <a:r>
              <a:rPr kumimoji="1" lang="en-US" altLang="zh-CN" sz="2000" dirty="0">
                <a:latin typeface="Times New Roman" pitchFamily="18" charset="0"/>
              </a:rPr>
              <a:t>         </a:t>
            </a:r>
            <a:r>
              <a:rPr kumimoji="1" lang="en-US" altLang="zh-CN" dirty="0">
                <a:solidFill>
                  <a:srgbClr val="008000"/>
                </a:solidFill>
                <a:latin typeface="Times New Roman" pitchFamily="18" charset="0"/>
              </a:rPr>
              <a:t>// </a:t>
            </a:r>
            <a:r>
              <a:rPr kumimoji="1" lang="zh-CN" altLang="en-US" dirty="0">
                <a:solidFill>
                  <a:srgbClr val="008000"/>
                </a:solidFill>
                <a:latin typeface="Times New Roman" pitchFamily="18" charset="0"/>
              </a:rPr>
              <a:t>加入活结点队列</a:t>
            </a:r>
          </a:p>
          <a:p>
            <a:pPr>
              <a:lnSpc>
                <a:spcPct val="165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i</a:t>
            </a:r>
            <a:r>
              <a:rPr kumimoji="1" lang="en-US" altLang="zh-CN" sz="2000" dirty="0">
                <a:latin typeface="Times New Roman" pitchFamily="18" charset="0"/>
              </a:rPr>
              <a:t> &lt; n) </a:t>
            </a:r>
            <a:r>
              <a:rPr kumimoji="1" lang="en-US" altLang="zh-CN" sz="2000" dirty="0" err="1">
                <a:latin typeface="Times New Roman" pitchFamily="18" charset="0"/>
              </a:rPr>
              <a:t>Q.Add</a:t>
            </a:r>
            <a:r>
              <a:rPr kumimoji="1" lang="en-US" altLang="zh-CN" sz="2000" dirty="0">
                <a:latin typeface="Times New Roman" pitchFamily="18" charset="0"/>
              </a:rPr>
              <a:t>(</a:t>
            </a:r>
            <a:r>
              <a:rPr kumimoji="1" lang="en-US" altLang="zh-CN" sz="2000" dirty="0" err="1">
                <a:latin typeface="Times New Roman" pitchFamily="18" charset="0"/>
              </a:rPr>
              <a:t>wt</a:t>
            </a:r>
            <a:r>
              <a:rPr kumimoji="1" lang="en-US" altLang="zh-CN" sz="2000" dirty="0">
                <a:latin typeface="Times New Roman" pitchFamily="18" charset="0"/>
              </a:rPr>
              <a:t>);</a:t>
            </a:r>
          </a:p>
          <a:p>
            <a:pPr>
              <a:lnSpc>
                <a:spcPct val="165000"/>
              </a:lnSpc>
            </a:pPr>
            <a:r>
              <a:rPr kumimoji="1" lang="en-US" altLang="zh-CN" sz="2000" dirty="0">
                <a:latin typeface="Times New Roman" pitchFamily="18" charset="0"/>
              </a:rPr>
              <a:t>}</a:t>
            </a:r>
          </a:p>
        </p:txBody>
      </p:sp>
      <p:sp>
        <p:nvSpPr>
          <p:cNvPr id="404491" name="AutoShape 11"/>
          <p:cNvSpPr>
            <a:spLocks noChangeArrowheads="1"/>
          </p:cNvSpPr>
          <p:nvPr/>
        </p:nvSpPr>
        <p:spPr bwMode="auto">
          <a:xfrm>
            <a:off x="3070225" y="5761832"/>
            <a:ext cx="2468562" cy="503237"/>
          </a:xfrm>
          <a:prstGeom prst="wedgeRoundRectCallout">
            <a:avLst>
              <a:gd name="adj1" fmla="val -39034"/>
              <a:gd name="adj2" fmla="val -234916"/>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dirty="0">
                <a:latin typeface="Times New Roman" pitchFamily="18" charset="0"/>
                <a:ea typeface="楷体_GB2312" pitchFamily="49" charset="-122"/>
              </a:rPr>
              <a:t>提前更新</a:t>
            </a:r>
            <a:r>
              <a:rPr lang="en-US" altLang="zh-CN" sz="2400" b="1" dirty="0" err="1">
                <a:latin typeface="Times New Roman" pitchFamily="18" charset="0"/>
                <a:ea typeface="楷体_GB2312" pitchFamily="49" charset="-122"/>
              </a:rPr>
              <a:t>bestw</a:t>
            </a:r>
            <a:r>
              <a:rPr lang="en-US" altLang="zh-CN" sz="2400" b="1" dirty="0">
                <a:latin typeface="Times New Roman" pitchFamily="18" charset="0"/>
                <a:ea typeface="楷体_GB2312" pitchFamily="49" charset="-122"/>
              </a:rPr>
              <a:t> </a:t>
            </a:r>
          </a:p>
        </p:txBody>
      </p:sp>
      <p:sp>
        <p:nvSpPr>
          <p:cNvPr id="404492" name="Text Box 12"/>
          <p:cNvSpPr txBox="1">
            <a:spLocks noChangeArrowheads="1"/>
          </p:cNvSpPr>
          <p:nvPr/>
        </p:nvSpPr>
        <p:spPr bwMode="auto">
          <a:xfrm>
            <a:off x="4932363" y="2398713"/>
            <a:ext cx="4211637" cy="2470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200000"/>
              </a:lnSpc>
            </a:pPr>
            <a:r>
              <a:rPr kumimoji="1" lang="en-US" altLang="zh-CN" dirty="0">
                <a:solidFill>
                  <a:srgbClr val="008000"/>
                </a:solidFill>
                <a:latin typeface="Times New Roman" pitchFamily="18" charset="0"/>
              </a:rPr>
              <a:t>// </a:t>
            </a:r>
            <a:r>
              <a:rPr kumimoji="1" lang="zh-CN" altLang="en-US" dirty="0">
                <a:solidFill>
                  <a:srgbClr val="008000"/>
                </a:solidFill>
                <a:latin typeface="Times New Roman" pitchFamily="18" charset="0"/>
              </a:rPr>
              <a:t>检查右儿子结点</a:t>
            </a:r>
          </a:p>
          <a:p>
            <a:pPr>
              <a:lnSpc>
                <a:spcPct val="200000"/>
              </a:lnSpc>
            </a:pPr>
            <a:r>
              <a:rPr kumimoji="1" lang="zh-CN" altLang="en-US" sz="2000" dirty="0">
                <a:latin typeface="Times New Roman" pitchFamily="18" charset="0"/>
              </a:rPr>
              <a:t>      </a:t>
            </a:r>
            <a:r>
              <a:rPr kumimoji="1" lang="en-US" altLang="zh-CN" sz="2000" dirty="0">
                <a:latin typeface="Times New Roman" pitchFamily="18" charset="0"/>
              </a:rPr>
              <a:t>if (</a:t>
            </a:r>
            <a:r>
              <a:rPr kumimoji="1" lang="en-US" altLang="zh-CN" sz="2000" dirty="0" err="1">
                <a:latin typeface="Times New Roman" pitchFamily="18" charset="0"/>
              </a:rPr>
              <a:t>Ew</a:t>
            </a:r>
            <a:r>
              <a:rPr kumimoji="1" lang="en-US" altLang="zh-CN" sz="2000" dirty="0">
                <a:latin typeface="Times New Roman" pitchFamily="18" charset="0"/>
              </a:rPr>
              <a:t> + r &gt; </a:t>
            </a:r>
            <a:r>
              <a:rPr kumimoji="1" lang="en-US" altLang="zh-CN" sz="2000" dirty="0" err="1">
                <a:latin typeface="Times New Roman" pitchFamily="18" charset="0"/>
              </a:rPr>
              <a:t>bestw</a:t>
            </a:r>
            <a:r>
              <a:rPr kumimoji="1" lang="en-US" altLang="zh-CN" sz="2000" dirty="0">
                <a:latin typeface="Times New Roman" pitchFamily="18" charset="0"/>
              </a:rPr>
              <a:t> &amp;&amp; </a:t>
            </a:r>
            <a:r>
              <a:rPr kumimoji="1" lang="en-US" altLang="zh-CN" sz="2000" dirty="0" err="1">
                <a:latin typeface="Times New Roman" pitchFamily="18" charset="0"/>
              </a:rPr>
              <a:t>i</a:t>
            </a:r>
            <a:r>
              <a:rPr kumimoji="1" lang="en-US" altLang="zh-CN" sz="2000" dirty="0">
                <a:latin typeface="Times New Roman" pitchFamily="18" charset="0"/>
              </a:rPr>
              <a:t> &lt; n)</a:t>
            </a:r>
          </a:p>
          <a:p>
            <a:pPr>
              <a:lnSpc>
                <a:spcPct val="200000"/>
              </a:lnSpc>
            </a:pPr>
            <a:r>
              <a:rPr kumimoji="1" lang="en-US" altLang="zh-CN" sz="2000" dirty="0">
                <a:latin typeface="Times New Roman" pitchFamily="18" charset="0"/>
              </a:rPr>
              <a:t>          </a:t>
            </a:r>
            <a:r>
              <a:rPr kumimoji="1" lang="en-US" altLang="zh-CN" sz="2000" dirty="0" err="1">
                <a:latin typeface="Times New Roman" pitchFamily="18" charset="0"/>
              </a:rPr>
              <a:t>Q.Add</a:t>
            </a:r>
            <a:r>
              <a:rPr kumimoji="1" lang="en-US" altLang="zh-CN" sz="2000" dirty="0">
                <a:latin typeface="Times New Roman" pitchFamily="18" charset="0"/>
              </a:rPr>
              <a:t>(</a:t>
            </a:r>
            <a:r>
              <a:rPr kumimoji="1" lang="en-US" altLang="zh-CN" sz="2000" dirty="0" err="1">
                <a:latin typeface="Times New Roman" pitchFamily="18" charset="0"/>
              </a:rPr>
              <a:t>Ew</a:t>
            </a:r>
            <a:r>
              <a:rPr kumimoji="1" lang="en-US" altLang="zh-CN" sz="2000" dirty="0">
                <a:latin typeface="Times New Roman" pitchFamily="18" charset="0"/>
              </a:rPr>
              <a:t>);     </a:t>
            </a:r>
            <a:r>
              <a:rPr kumimoji="1" lang="en-US" altLang="zh-CN" dirty="0">
                <a:solidFill>
                  <a:srgbClr val="008000"/>
                </a:solidFill>
                <a:latin typeface="Times New Roman" pitchFamily="18" charset="0"/>
              </a:rPr>
              <a:t>// </a:t>
            </a:r>
            <a:r>
              <a:rPr kumimoji="1" lang="zh-CN" altLang="en-US" dirty="0">
                <a:solidFill>
                  <a:srgbClr val="008000"/>
                </a:solidFill>
                <a:latin typeface="Times New Roman" pitchFamily="18" charset="0"/>
              </a:rPr>
              <a:t>可能含最优解</a:t>
            </a:r>
          </a:p>
          <a:p>
            <a:pPr>
              <a:lnSpc>
                <a:spcPct val="200000"/>
              </a:lnSpc>
            </a:pPr>
            <a:r>
              <a:rPr kumimoji="1" lang="zh-CN" altLang="en-US" sz="2000" dirty="0">
                <a:latin typeface="Times New Roman" pitchFamily="18" charset="0"/>
              </a:rPr>
              <a:t>      </a:t>
            </a:r>
            <a:r>
              <a:rPr kumimoji="1" lang="en-US" altLang="zh-CN" sz="2000" dirty="0" err="1">
                <a:latin typeface="Times New Roman" pitchFamily="18" charset="0"/>
              </a:rPr>
              <a:t>Q.Delete</a:t>
            </a:r>
            <a:r>
              <a:rPr kumimoji="1" lang="en-US" altLang="zh-CN" sz="2000" dirty="0">
                <a:latin typeface="Times New Roman" pitchFamily="18" charset="0"/>
              </a:rPr>
              <a:t>(</a:t>
            </a:r>
            <a:r>
              <a:rPr kumimoji="1" lang="en-US" altLang="zh-CN" sz="2000" dirty="0" err="1">
                <a:latin typeface="Times New Roman" pitchFamily="18" charset="0"/>
              </a:rPr>
              <a:t>Ew</a:t>
            </a:r>
            <a:r>
              <a:rPr kumimoji="1" lang="en-US" altLang="zh-CN" sz="2000" dirty="0">
                <a:latin typeface="Times New Roman" pitchFamily="18" charset="0"/>
              </a:rPr>
              <a:t>);     </a:t>
            </a:r>
            <a:r>
              <a:rPr kumimoji="1" lang="en-US" altLang="zh-CN" dirty="0">
                <a:solidFill>
                  <a:srgbClr val="008000"/>
                </a:solidFill>
                <a:latin typeface="Times New Roman" pitchFamily="18" charset="0"/>
              </a:rPr>
              <a:t>// </a:t>
            </a:r>
            <a:r>
              <a:rPr kumimoji="1" lang="zh-CN" altLang="en-US" dirty="0">
                <a:solidFill>
                  <a:srgbClr val="008000"/>
                </a:solidFill>
                <a:latin typeface="Times New Roman" pitchFamily="18" charset="0"/>
              </a:rPr>
              <a:t>取下一扩展结点</a:t>
            </a:r>
          </a:p>
        </p:txBody>
      </p:sp>
      <p:sp>
        <p:nvSpPr>
          <p:cNvPr id="404493" name="AutoShape 13"/>
          <p:cNvSpPr>
            <a:spLocks noChangeArrowheads="1"/>
          </p:cNvSpPr>
          <p:nvPr/>
        </p:nvSpPr>
        <p:spPr bwMode="auto">
          <a:xfrm>
            <a:off x="7092950" y="1893888"/>
            <a:ext cx="1890713" cy="504825"/>
          </a:xfrm>
          <a:prstGeom prst="wedgeRoundRectCallout">
            <a:avLst>
              <a:gd name="adj1" fmla="val -33796"/>
              <a:gd name="adj2" fmla="val 230819"/>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a:latin typeface="楷体_GB2312" pitchFamily="49" charset="-122"/>
                <a:ea typeface="楷体_GB2312" pitchFamily="49" charset="-122"/>
              </a:rPr>
              <a:t>右儿子剪枝 </a:t>
            </a:r>
          </a:p>
        </p:txBody>
      </p:sp>
    </p:spTree>
    <p:extLst>
      <p:ext uri="{BB962C8B-B14F-4D97-AF65-F5344CB8AC3E}">
        <p14:creationId xmlns:p14="http://schemas.microsoft.com/office/powerpoint/2010/main" val="22345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4491"/>
                                        </p:tgtEl>
                                        <p:attrNameLst>
                                          <p:attrName>style.visibility</p:attrName>
                                        </p:attrNameLst>
                                      </p:cBhvr>
                                      <p:to>
                                        <p:strVal val="visible"/>
                                      </p:to>
                                    </p:set>
                                    <p:animEffect transition="in" filter="fade">
                                      <p:cBhvr>
                                        <p:cTn id="7" dur="500"/>
                                        <p:tgtEl>
                                          <p:spTgt spid="4044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4493"/>
                                        </p:tgtEl>
                                        <p:attrNameLst>
                                          <p:attrName>style.visibility</p:attrName>
                                        </p:attrNameLst>
                                      </p:cBhvr>
                                      <p:to>
                                        <p:strVal val="visible"/>
                                      </p:to>
                                    </p:set>
                                    <p:animEffect transition="in" filter="fade">
                                      <p:cBhvr>
                                        <p:cTn id="12" dur="500"/>
                                        <p:tgtEl>
                                          <p:spTgt spid="4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animBg="1"/>
      <p:bldP spid="40449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a:t>装载问题</a:t>
            </a:r>
          </a:p>
        </p:txBody>
      </p:sp>
      <p:sp>
        <p:nvSpPr>
          <p:cNvPr id="405507" name="Text Box 3"/>
          <p:cNvSpPr txBox="1">
            <a:spLocks noChangeArrowheads="1"/>
          </p:cNvSpPr>
          <p:nvPr/>
        </p:nvSpPr>
        <p:spPr bwMode="auto">
          <a:xfrm>
            <a:off x="250825" y="1412875"/>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4. 构造最优解</a:t>
            </a:r>
            <a:endParaRPr kumimoji="1" lang="zh-CN" altLang="en-US" sz="3200">
              <a:solidFill>
                <a:srgbClr val="3366FF"/>
              </a:solidFill>
              <a:latin typeface="Times New Roman" pitchFamily="18" charset="0"/>
              <a:ea typeface="黑体" pitchFamily="2" charset="-122"/>
            </a:endParaRPr>
          </a:p>
        </p:txBody>
      </p:sp>
      <p:sp>
        <p:nvSpPr>
          <p:cNvPr id="405512" name="Text Box 8"/>
          <p:cNvSpPr txBox="1">
            <a:spLocks noChangeArrowheads="1"/>
          </p:cNvSpPr>
          <p:nvPr/>
        </p:nvSpPr>
        <p:spPr bwMode="auto">
          <a:xfrm>
            <a:off x="684213" y="2205038"/>
            <a:ext cx="8208962" cy="1631216"/>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latin typeface="楷体_GB2312" pitchFamily="49" charset="-122"/>
                <a:ea typeface="楷体_GB2312" pitchFamily="49"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为了在算法结束后能方便地构造出与最优值相应的最优解，算法必须存储相应子集树中从活结点到根结点的路径。为此目的，可在每个结点处设置指向其父结点的指针，并设置左、右儿子标志。 </a:t>
            </a:r>
            <a:endParaRPr lang="zh-CN" altLang="en-US" sz="2800" dirty="0">
              <a:latin typeface="微软雅黑" panose="020B0503020204020204" pitchFamily="34" charset="-122"/>
              <a:ea typeface="微软雅黑" panose="020B0503020204020204" pitchFamily="34" charset="-122"/>
            </a:endParaRPr>
          </a:p>
        </p:txBody>
      </p:sp>
      <p:sp>
        <p:nvSpPr>
          <p:cNvPr id="405513" name="Text Box 9"/>
          <p:cNvSpPr txBox="1">
            <a:spLocks noChangeArrowheads="1"/>
          </p:cNvSpPr>
          <p:nvPr/>
        </p:nvSpPr>
        <p:spPr bwMode="auto">
          <a:xfrm>
            <a:off x="900113" y="4292600"/>
            <a:ext cx="6324600" cy="2012859"/>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30000"/>
              </a:lnSpc>
              <a:spcBef>
                <a:spcPct val="50000"/>
              </a:spcBef>
            </a:pPr>
            <a:r>
              <a:rPr kumimoji="1" lang="en-US" altLang="zh-CN" sz="2400" dirty="0">
                <a:latin typeface="Times New Roman" pitchFamily="18" charset="0"/>
              </a:rPr>
              <a:t>class </a:t>
            </a:r>
            <a:r>
              <a:rPr kumimoji="1" lang="en-US" altLang="zh-CN" sz="2400" dirty="0" err="1">
                <a:latin typeface="Times New Roman" pitchFamily="18" charset="0"/>
              </a:rPr>
              <a:t>QNode</a:t>
            </a:r>
            <a:endParaRPr kumimoji="1" lang="en-US" altLang="zh-CN" sz="2400" dirty="0">
              <a:latin typeface="Times New Roman" pitchFamily="18" charset="0"/>
            </a:endParaRPr>
          </a:p>
          <a:p>
            <a:pPr>
              <a:lnSpc>
                <a:spcPct val="130000"/>
              </a:lnSpc>
            </a:pPr>
            <a:r>
              <a:rPr lang="en-US" altLang="zh-CN" sz="2400" dirty="0">
                <a:latin typeface="Times New Roman" pitchFamily="18" charset="0"/>
              </a:rPr>
              <a:t> {</a:t>
            </a:r>
            <a:r>
              <a:rPr kumimoji="1" lang="en-US" altLang="zh-CN" sz="2400" dirty="0" err="1">
                <a:latin typeface="Times New Roman" pitchFamily="18" charset="0"/>
              </a:rPr>
              <a:t>QNode</a:t>
            </a:r>
            <a:r>
              <a:rPr kumimoji="1" lang="en-US" altLang="zh-CN" sz="2400" dirty="0">
                <a:latin typeface="Times New Roman" pitchFamily="18" charset="0"/>
              </a:rPr>
              <a:t> *parent;  	</a:t>
            </a:r>
            <a:r>
              <a:rPr kumimoji="1" lang="en-US" altLang="zh-CN" sz="2400" dirty="0">
                <a:solidFill>
                  <a:srgbClr val="009900"/>
                </a:solidFill>
                <a:latin typeface="Times New Roman" pitchFamily="18" charset="0"/>
              </a:rPr>
              <a:t>// </a:t>
            </a:r>
            <a:r>
              <a:rPr kumimoji="1" lang="zh-CN" altLang="en-US" sz="2400" dirty="0">
                <a:solidFill>
                  <a:srgbClr val="009900"/>
                </a:solidFill>
                <a:latin typeface="Times New Roman" pitchFamily="18" charset="0"/>
              </a:rPr>
              <a:t>指向父结点的指针</a:t>
            </a:r>
          </a:p>
          <a:p>
            <a:pPr>
              <a:lnSpc>
                <a:spcPct val="130000"/>
              </a:lnSpc>
            </a:pPr>
            <a:r>
              <a:rPr kumimoji="1" lang="zh-CN" altLang="en-US" sz="2400" dirty="0">
                <a:latin typeface="Times New Roman" pitchFamily="18" charset="0"/>
              </a:rPr>
              <a:t>      </a:t>
            </a:r>
            <a:r>
              <a:rPr kumimoji="1" lang="en-US" altLang="zh-CN" sz="2400" dirty="0">
                <a:latin typeface="Times New Roman" pitchFamily="18" charset="0"/>
              </a:rPr>
              <a:t>bool </a:t>
            </a:r>
            <a:r>
              <a:rPr kumimoji="1" lang="en-US" altLang="zh-CN" sz="2400" dirty="0" err="1">
                <a:latin typeface="Times New Roman" pitchFamily="18" charset="0"/>
              </a:rPr>
              <a:t>LChild</a:t>
            </a:r>
            <a:r>
              <a:rPr kumimoji="1" lang="en-US" altLang="zh-CN" sz="2400" dirty="0">
                <a:latin typeface="Times New Roman" pitchFamily="18" charset="0"/>
              </a:rPr>
              <a:t>;        	</a:t>
            </a:r>
            <a:r>
              <a:rPr kumimoji="1" lang="en-US" altLang="zh-CN" sz="2400" dirty="0">
                <a:solidFill>
                  <a:srgbClr val="009900"/>
                </a:solidFill>
                <a:latin typeface="Times New Roman" pitchFamily="18" charset="0"/>
              </a:rPr>
              <a:t>// </a:t>
            </a:r>
            <a:r>
              <a:rPr kumimoji="1" lang="zh-CN" altLang="en-US" sz="2400" dirty="0">
                <a:solidFill>
                  <a:srgbClr val="009900"/>
                </a:solidFill>
                <a:latin typeface="Times New Roman" pitchFamily="18" charset="0"/>
              </a:rPr>
              <a:t>左儿子标志</a:t>
            </a:r>
          </a:p>
          <a:p>
            <a:pPr>
              <a:lnSpc>
                <a:spcPct val="130000"/>
              </a:lnSpc>
            </a:pPr>
            <a:r>
              <a:rPr kumimoji="1" lang="zh-CN" altLang="en-US" sz="2400" dirty="0">
                <a:latin typeface="Times New Roman" pitchFamily="18" charset="0"/>
              </a:rPr>
              <a:t>      </a:t>
            </a:r>
            <a:r>
              <a:rPr kumimoji="1" lang="en-US" altLang="zh-CN" sz="2400" dirty="0">
                <a:latin typeface="Times New Roman" pitchFamily="18" charset="0"/>
              </a:rPr>
              <a:t>Type weight;       </a:t>
            </a:r>
            <a:r>
              <a:rPr kumimoji="1" lang="en-US" altLang="zh-CN" sz="2000" dirty="0">
                <a:latin typeface="Times New Roman" pitchFamily="18" charset="0"/>
              </a:rPr>
              <a:t>	</a:t>
            </a:r>
            <a:r>
              <a:rPr kumimoji="1" lang="en-US" altLang="zh-CN" sz="2400" dirty="0">
                <a:solidFill>
                  <a:srgbClr val="009900"/>
                </a:solidFill>
              </a:rPr>
              <a:t>// </a:t>
            </a:r>
            <a:r>
              <a:rPr kumimoji="1" lang="zh-CN" altLang="en-US" sz="2400" dirty="0">
                <a:solidFill>
                  <a:srgbClr val="009900"/>
                </a:solidFill>
              </a:rPr>
              <a:t>结点所相应的载重量</a:t>
            </a:r>
          </a:p>
        </p:txBody>
      </p:sp>
    </p:spTree>
    <p:extLst>
      <p:ext uri="{BB962C8B-B14F-4D97-AF65-F5344CB8AC3E}">
        <p14:creationId xmlns:p14="http://schemas.microsoft.com/office/powerpoint/2010/main" val="29775280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a:t>装载问题</a:t>
            </a:r>
          </a:p>
        </p:txBody>
      </p:sp>
      <p:sp>
        <p:nvSpPr>
          <p:cNvPr id="406531" name="Text Box 3"/>
          <p:cNvSpPr txBox="1">
            <a:spLocks noChangeArrowheads="1"/>
          </p:cNvSpPr>
          <p:nvPr/>
        </p:nvSpPr>
        <p:spPr bwMode="auto">
          <a:xfrm>
            <a:off x="250825" y="1412875"/>
            <a:ext cx="56388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4. 构造最优解</a:t>
            </a:r>
            <a:endParaRPr kumimoji="1" lang="zh-CN" altLang="en-US" sz="3200">
              <a:solidFill>
                <a:srgbClr val="3366FF"/>
              </a:solidFill>
              <a:latin typeface="Times New Roman" pitchFamily="18" charset="0"/>
              <a:ea typeface="黑体" pitchFamily="2" charset="-122"/>
            </a:endParaRPr>
          </a:p>
        </p:txBody>
      </p:sp>
      <p:sp>
        <p:nvSpPr>
          <p:cNvPr id="406532" name="Text Box 4"/>
          <p:cNvSpPr txBox="1">
            <a:spLocks noChangeArrowheads="1"/>
          </p:cNvSpPr>
          <p:nvPr/>
        </p:nvSpPr>
        <p:spPr bwMode="auto">
          <a:xfrm>
            <a:off x="468313" y="2205038"/>
            <a:ext cx="8208962" cy="946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rPr>
              <a:t>找到最优值后，可以根据</a:t>
            </a:r>
            <a:r>
              <a:rPr lang="en-US" altLang="zh-CN" sz="2800">
                <a:latin typeface="Times New Roman" pitchFamily="18" charset="0"/>
              </a:rPr>
              <a:t>parent</a:t>
            </a:r>
            <a:r>
              <a:rPr lang="zh-CN" altLang="en-US" sz="2800">
                <a:latin typeface="Times New Roman" pitchFamily="18" charset="0"/>
              </a:rPr>
              <a:t>回溯到根结点，找到最优解。</a:t>
            </a:r>
          </a:p>
        </p:txBody>
      </p:sp>
      <p:sp>
        <p:nvSpPr>
          <p:cNvPr id="406533" name="Text Box 5"/>
          <p:cNvSpPr txBox="1">
            <a:spLocks noChangeArrowheads="1"/>
          </p:cNvSpPr>
          <p:nvPr/>
        </p:nvSpPr>
        <p:spPr bwMode="auto">
          <a:xfrm>
            <a:off x="899592" y="3363913"/>
            <a:ext cx="6324600" cy="244509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30000"/>
              </a:lnSpc>
            </a:pPr>
            <a:r>
              <a:rPr kumimoji="1" lang="en-US" altLang="zh-CN" sz="2400" dirty="0">
                <a:solidFill>
                  <a:srgbClr val="009900"/>
                </a:solidFill>
                <a:latin typeface="Times New Roman" pitchFamily="18" charset="0"/>
              </a:rPr>
              <a:t>// </a:t>
            </a:r>
            <a:r>
              <a:rPr kumimoji="1" lang="zh-CN" altLang="en-US" sz="2400" dirty="0">
                <a:solidFill>
                  <a:srgbClr val="009900"/>
                </a:solidFill>
                <a:latin typeface="Times New Roman" pitchFamily="18" charset="0"/>
              </a:rPr>
              <a:t>构造当前最优解</a:t>
            </a:r>
          </a:p>
          <a:p>
            <a:pPr algn="just">
              <a:lnSpc>
                <a:spcPct val="130000"/>
              </a:lnSpc>
            </a:pPr>
            <a:r>
              <a:rPr kumimoji="1" lang="en-US" altLang="zh-CN" sz="2400" dirty="0">
                <a:latin typeface="Times New Roman" pitchFamily="18" charset="0"/>
              </a:rPr>
              <a:t>for (</a:t>
            </a:r>
            <a:r>
              <a:rPr kumimoji="1" lang="en-US" altLang="zh-CN" sz="2400" dirty="0" err="1">
                <a:latin typeface="Times New Roman" pitchFamily="18" charset="0"/>
              </a:rPr>
              <a:t>int</a:t>
            </a:r>
            <a:r>
              <a:rPr kumimoji="1" lang="en-US" altLang="zh-CN" sz="2400" dirty="0">
                <a:latin typeface="Times New Roman" pitchFamily="18" charset="0"/>
              </a:rPr>
              <a:t> </a:t>
            </a:r>
            <a:r>
              <a:rPr kumimoji="1" lang="en-US" altLang="zh-CN" sz="2400" i="1" dirty="0">
                <a:latin typeface="Times New Roman" pitchFamily="18" charset="0"/>
              </a:rPr>
              <a:t>j</a:t>
            </a:r>
            <a:r>
              <a:rPr kumimoji="1" lang="en-US" altLang="zh-CN" sz="2400" dirty="0">
                <a:latin typeface="Times New Roman" pitchFamily="18" charset="0"/>
              </a:rPr>
              <a:t> = </a:t>
            </a:r>
            <a:r>
              <a:rPr kumimoji="1" lang="en-US" altLang="zh-CN" sz="2400" i="1" dirty="0">
                <a:latin typeface="Times New Roman" pitchFamily="18" charset="0"/>
              </a:rPr>
              <a:t>n</a:t>
            </a:r>
            <a:r>
              <a:rPr kumimoji="1" lang="en-US" altLang="zh-CN" sz="2400" dirty="0">
                <a:latin typeface="Times New Roman" pitchFamily="18" charset="0"/>
              </a:rPr>
              <a:t> - 1; </a:t>
            </a:r>
            <a:r>
              <a:rPr kumimoji="1" lang="en-US" altLang="zh-CN" sz="2400" i="1" dirty="0">
                <a:latin typeface="Times New Roman" pitchFamily="18" charset="0"/>
              </a:rPr>
              <a:t>j </a:t>
            </a:r>
            <a:r>
              <a:rPr kumimoji="1" lang="en-US" altLang="zh-CN" sz="2400" dirty="0">
                <a:latin typeface="Times New Roman" pitchFamily="18" charset="0"/>
              </a:rPr>
              <a:t>&gt; 0; </a:t>
            </a:r>
            <a:r>
              <a:rPr kumimoji="1" lang="en-US" altLang="zh-CN" sz="2400" i="1" dirty="0">
                <a:latin typeface="Times New Roman" pitchFamily="18" charset="0"/>
              </a:rPr>
              <a:t>j</a:t>
            </a:r>
            <a:r>
              <a:rPr kumimoji="1" lang="en-US" altLang="zh-CN" sz="2400" dirty="0">
                <a:latin typeface="Times New Roman" pitchFamily="18" charset="0"/>
              </a:rPr>
              <a:t>--) {</a:t>
            </a:r>
          </a:p>
          <a:p>
            <a:pPr algn="just">
              <a:lnSpc>
                <a:spcPct val="130000"/>
              </a:lnSpc>
            </a:pPr>
            <a:r>
              <a:rPr kumimoji="1" lang="en-US" altLang="zh-CN" sz="2400" dirty="0">
                <a:latin typeface="Times New Roman" pitchFamily="18" charset="0"/>
              </a:rPr>
              <a:t>      </a:t>
            </a:r>
            <a:r>
              <a:rPr kumimoji="1" lang="en-US" altLang="zh-CN" sz="2400" dirty="0" err="1">
                <a:latin typeface="Times New Roman" pitchFamily="18" charset="0"/>
              </a:rPr>
              <a:t>bestx</a:t>
            </a:r>
            <a:r>
              <a:rPr kumimoji="1" lang="en-US" altLang="zh-CN" sz="2400" dirty="0">
                <a:latin typeface="Times New Roman" pitchFamily="18" charset="0"/>
              </a:rPr>
              <a:t>[</a:t>
            </a:r>
            <a:r>
              <a:rPr kumimoji="1" lang="en-US" altLang="zh-CN" sz="2400" i="1" dirty="0">
                <a:latin typeface="Times New Roman" pitchFamily="18" charset="0"/>
              </a:rPr>
              <a:t>j</a:t>
            </a:r>
            <a:r>
              <a:rPr kumimoji="1" lang="en-US" altLang="zh-CN" sz="2400" dirty="0">
                <a:latin typeface="Times New Roman" pitchFamily="18" charset="0"/>
              </a:rPr>
              <a:t>] = </a:t>
            </a:r>
            <a:r>
              <a:rPr kumimoji="1" lang="en-US" altLang="zh-CN" sz="2400" dirty="0" err="1">
                <a:latin typeface="Times New Roman" pitchFamily="18" charset="0"/>
              </a:rPr>
              <a:t>bestE</a:t>
            </a:r>
            <a:r>
              <a:rPr kumimoji="1" lang="en-US" altLang="zh-CN" sz="2400" dirty="0">
                <a:latin typeface="Times New Roman" pitchFamily="18" charset="0"/>
              </a:rPr>
              <a:t>-&gt;</a:t>
            </a:r>
            <a:r>
              <a:rPr kumimoji="1" lang="en-US" altLang="zh-CN" sz="2400" dirty="0" err="1">
                <a:latin typeface="Times New Roman" pitchFamily="18" charset="0"/>
              </a:rPr>
              <a:t>LChild</a:t>
            </a:r>
            <a:r>
              <a:rPr kumimoji="1" lang="en-US" altLang="zh-CN" sz="2400" dirty="0">
                <a:latin typeface="Times New Roman" pitchFamily="18" charset="0"/>
              </a:rPr>
              <a:t>; </a:t>
            </a:r>
          </a:p>
          <a:p>
            <a:pPr algn="just">
              <a:lnSpc>
                <a:spcPct val="130000"/>
              </a:lnSpc>
            </a:pPr>
            <a:r>
              <a:rPr kumimoji="1" lang="en-US" altLang="zh-CN" sz="2400" dirty="0">
                <a:latin typeface="Times New Roman" pitchFamily="18" charset="0"/>
              </a:rPr>
              <a:t>      </a:t>
            </a:r>
            <a:r>
              <a:rPr kumimoji="1" lang="en-US" altLang="zh-CN" sz="2400" dirty="0" err="1">
                <a:latin typeface="Times New Roman" pitchFamily="18" charset="0"/>
              </a:rPr>
              <a:t>bestE</a:t>
            </a:r>
            <a:r>
              <a:rPr kumimoji="1" lang="en-US" altLang="zh-CN" sz="2400" dirty="0">
                <a:latin typeface="Times New Roman" pitchFamily="18" charset="0"/>
              </a:rPr>
              <a:t> = </a:t>
            </a:r>
            <a:r>
              <a:rPr kumimoji="1" lang="en-US" altLang="zh-CN" sz="2400" dirty="0" err="1">
                <a:latin typeface="Times New Roman" pitchFamily="18" charset="0"/>
              </a:rPr>
              <a:t>bestE</a:t>
            </a:r>
            <a:r>
              <a:rPr kumimoji="1" lang="en-US" altLang="zh-CN" sz="2400" dirty="0">
                <a:latin typeface="Times New Roman" pitchFamily="18" charset="0"/>
              </a:rPr>
              <a:t>-&gt;parent; </a:t>
            </a:r>
          </a:p>
          <a:p>
            <a:pPr algn="just">
              <a:lnSpc>
                <a:spcPct val="130000"/>
              </a:lnSpc>
            </a:pPr>
            <a:r>
              <a:rPr kumimoji="1" lang="en-US" altLang="zh-CN" sz="2400" dirty="0">
                <a:latin typeface="Times New Roman" pitchFamily="18" charset="0"/>
              </a:rPr>
              <a:t>}</a:t>
            </a:r>
          </a:p>
        </p:txBody>
      </p:sp>
      <p:sp>
        <p:nvSpPr>
          <p:cNvPr id="6" name="AutoShape 7"/>
          <p:cNvSpPr>
            <a:spLocks noChangeArrowheads="1"/>
          </p:cNvSpPr>
          <p:nvPr/>
        </p:nvSpPr>
        <p:spPr bwMode="auto">
          <a:xfrm>
            <a:off x="1043608" y="5949280"/>
            <a:ext cx="7273925" cy="863600"/>
          </a:xfrm>
          <a:prstGeom prst="wedgeRectCallout">
            <a:avLst>
              <a:gd name="adj1" fmla="val 270"/>
              <a:gd name="adj2" fmla="val -176456"/>
            </a:avLst>
          </a:prstGeom>
          <a:solidFill>
            <a:srgbClr val="FFFF00"/>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sz="2400"/>
              <a:t>LChild</a:t>
            </a:r>
            <a:r>
              <a:rPr lang="zh-CN" altLang="en-US" sz="2400" dirty="0"/>
              <a:t>是左子树标志，</a:t>
            </a:r>
            <a:r>
              <a:rPr lang="en-US" altLang="zh-CN" sz="2400" dirty="0"/>
              <a:t>1</a:t>
            </a:r>
            <a:r>
              <a:rPr lang="zh-CN" altLang="en-US" sz="2400" dirty="0"/>
              <a:t>表示左子树，</a:t>
            </a:r>
            <a:r>
              <a:rPr lang="en-US" altLang="zh-CN" sz="2400" dirty="0"/>
              <a:t>0</a:t>
            </a:r>
            <a:r>
              <a:rPr lang="zh-CN" altLang="en-US" sz="2400" dirty="0"/>
              <a:t>表示右子树；</a:t>
            </a:r>
          </a:p>
          <a:p>
            <a:pPr algn="l"/>
            <a:r>
              <a:rPr lang="en-US" altLang="zh-CN" sz="2400" dirty="0" err="1"/>
              <a:t>bestx</a:t>
            </a:r>
            <a:r>
              <a:rPr lang="en-US" altLang="zh-CN" sz="2400" dirty="0"/>
              <a:t>[</a:t>
            </a:r>
            <a:r>
              <a:rPr lang="en-US" altLang="zh-CN" sz="2400" dirty="0" err="1"/>
              <a:t>i</a:t>
            </a:r>
            <a:r>
              <a:rPr lang="en-US" altLang="zh-CN" sz="2400" dirty="0"/>
              <a:t>]</a:t>
            </a:r>
            <a:r>
              <a:rPr lang="zh-CN" altLang="en-US" sz="2400" dirty="0"/>
              <a:t>取值为</a:t>
            </a:r>
            <a:r>
              <a:rPr lang="en-US" altLang="zh-CN" sz="2400" dirty="0"/>
              <a:t>0/1</a:t>
            </a:r>
            <a:r>
              <a:rPr lang="zh-CN" altLang="en-US" sz="2400" dirty="0"/>
              <a:t>，表示是否取该货物。</a:t>
            </a:r>
          </a:p>
          <a:p>
            <a:endParaRPr lang="en-US" altLang="zh-CN" sz="2400" dirty="0"/>
          </a:p>
        </p:txBody>
      </p:sp>
    </p:spTree>
    <p:extLst>
      <p:ext uri="{BB962C8B-B14F-4D97-AF65-F5344CB8AC3E}">
        <p14:creationId xmlns:p14="http://schemas.microsoft.com/office/powerpoint/2010/main" val="175024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endParaRPr lang="zh-CN" altLang="en-US" dirty="0">
              <a:ea typeface="黑体" panose="02010609060101010101" pitchFamily="49" charset="-122"/>
            </a:endParaRPr>
          </a:p>
        </p:txBody>
      </p:sp>
      <p:graphicFrame>
        <p:nvGraphicFramePr>
          <p:cNvPr id="184324" name="Object 4"/>
          <p:cNvGraphicFramePr>
            <a:graphicFrameLocks noGrp="1" noChangeAspect="1"/>
          </p:cNvGraphicFramePr>
          <p:nvPr>
            <p:ph sz="half" idx="2"/>
          </p:nvPr>
        </p:nvGraphicFramePr>
        <p:xfrm>
          <a:off x="6115050" y="1925638"/>
          <a:ext cx="2489200" cy="2489200"/>
        </p:xfrm>
        <a:graphic>
          <a:graphicData uri="http://schemas.openxmlformats.org/presentationml/2006/ole">
            <mc:AlternateContent xmlns:mc="http://schemas.openxmlformats.org/markup-compatibility/2006">
              <mc:Choice xmlns:v="urn:schemas-microsoft-com:vml" Requires="v">
                <p:oleObj spid="_x0000_s203853" name="公式" r:id="rId4" imgW="1104840" imgH="1104840" progId="Equation.3">
                  <p:embed/>
                </p:oleObj>
              </mc:Choice>
              <mc:Fallback>
                <p:oleObj name="公式" r:id="rId4" imgW="1104840" imgH="1104840" progId="Equation.3">
                  <p:embed/>
                  <p:pic>
                    <p:nvPicPr>
                      <p:cNvPr id="1843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050" y="1925638"/>
                        <a:ext cx="2489200"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5" name="Rectangle 5"/>
          <p:cNvSpPr>
            <a:spLocks noChangeArrowheads="1"/>
          </p:cNvSpPr>
          <p:nvPr/>
        </p:nvSpPr>
        <p:spPr bwMode="auto">
          <a:xfrm>
            <a:off x="611188" y="1557338"/>
            <a:ext cx="392271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t>将第一艘轮船尽可能装满等价于选取全体集装箱的一个子集，使该子集中集装箱重量之和最接近。由此可知，装载问题等价于以下特殊的</a:t>
            </a:r>
            <a:r>
              <a:rPr lang="en-US" altLang="zh-CN" sz="2400" dirty="0"/>
              <a:t>0-1</a:t>
            </a:r>
            <a:r>
              <a:rPr lang="zh-CN" altLang="en-US" sz="2400" dirty="0"/>
              <a:t>背包问题。</a:t>
            </a:r>
          </a:p>
        </p:txBody>
      </p:sp>
      <p:sp>
        <p:nvSpPr>
          <p:cNvPr id="184329" name="Text Box 9"/>
          <p:cNvSpPr txBox="1">
            <a:spLocks noChangeArrowheads="1"/>
          </p:cNvSpPr>
          <p:nvPr/>
        </p:nvSpPr>
        <p:spPr bwMode="auto">
          <a:xfrm>
            <a:off x="827088" y="4365625"/>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a:t>例如：</a:t>
            </a:r>
          </a:p>
        </p:txBody>
      </p:sp>
      <p:pic>
        <p:nvPicPr>
          <p:cNvPr id="184330" name="Picture 10" descr="t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724400"/>
            <a:ext cx="3671887"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31" name="Object 11"/>
          <p:cNvGraphicFramePr>
            <a:graphicFrameLocks noGrp="1" noChangeAspect="1"/>
          </p:cNvGraphicFramePr>
          <p:nvPr>
            <p:ph sz="half" idx="1"/>
            <p:extLst>
              <p:ext uri="{D42A27DB-BD31-4B8C-83A1-F6EECF244321}">
                <p14:modId xmlns:p14="http://schemas.microsoft.com/office/powerpoint/2010/main" val="334916989"/>
              </p:ext>
            </p:extLst>
          </p:nvPr>
        </p:nvGraphicFramePr>
        <p:xfrm>
          <a:off x="1258888" y="4978400"/>
          <a:ext cx="2879725" cy="1096963"/>
        </p:xfrm>
        <a:graphic>
          <a:graphicData uri="http://schemas.openxmlformats.org/presentationml/2006/ole">
            <mc:AlternateContent xmlns:mc="http://schemas.openxmlformats.org/markup-compatibility/2006">
              <mc:Choice xmlns:v="urn:schemas-microsoft-com:vml" Requires="v">
                <p:oleObj spid="_x0000_s203854" name="Equation" r:id="rId7" imgW="1066680" imgH="406080" progId="Equation.DSMT4">
                  <p:embed/>
                </p:oleObj>
              </mc:Choice>
              <mc:Fallback>
                <p:oleObj name="Equation" r:id="rId7" imgW="1066680" imgH="406080" progId="Equation.DSMT4">
                  <p:embed/>
                  <p:pic>
                    <p:nvPicPr>
                      <p:cNvPr id="184331" name="Object 11"/>
                      <p:cNvPicPr>
                        <a:picLocks noChangeAspect="1" noChangeArrowheads="1"/>
                      </p:cNvPicPr>
                      <p:nvPr/>
                    </p:nvPicPr>
                    <p:blipFill>
                      <a:blip r:embed="rId8"/>
                      <a:srcRect/>
                      <a:stretch>
                        <a:fillRect/>
                      </a:stretch>
                    </p:blipFill>
                    <p:spPr bwMode="auto">
                      <a:xfrm>
                        <a:off x="1258888" y="4978400"/>
                        <a:ext cx="2879725"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0988790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88644" y="82901"/>
            <a:ext cx="166712" cy="291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153" rIns="0" bIns="6030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dirty="0" smtClean="0">
                <a:ln>
                  <a:noFill/>
                </a:ln>
                <a:solidFill>
                  <a:srgbClr val="3333FF"/>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07504" y="908720"/>
            <a:ext cx="9036496" cy="5632311"/>
          </a:xfrm>
          <a:prstGeom prst="rect">
            <a:avLst/>
          </a:prstGeom>
        </p:spPr>
        <p:txBody>
          <a:bodyPr wrap="square">
            <a:spAutoFit/>
          </a:bodyPr>
          <a:lstStyle/>
          <a:p>
            <a:pPr lvl="0" algn="just" eaLnBrk="0" hangingPunct="0"/>
            <a:r>
              <a:rPr lang="zh-CN" altLang="zh-CN" sz="2400" b="0" dirty="0" smtClean="0">
                <a:solidFill>
                  <a:srgbClr val="4F4F4F"/>
                </a:solidFill>
                <a:latin typeface="微软雅黑" panose="020B0503020204020204" pitchFamily="34" charset="-122"/>
                <a:ea typeface="微软雅黑" panose="020B0503020204020204" pitchFamily="34" charset="-122"/>
              </a:rPr>
              <a:t>1</a:t>
            </a:r>
            <a:r>
              <a:rPr lang="zh-CN" altLang="zh-CN" sz="2400" b="0" dirty="0">
                <a:solidFill>
                  <a:srgbClr val="4F4F4F"/>
                </a:solidFill>
                <a:latin typeface="微软雅黑" panose="020B0503020204020204" pitchFamily="34" charset="-122"/>
                <a:ea typeface="微软雅黑" panose="020B0503020204020204" pitchFamily="34" charset="-122"/>
              </a:rPr>
              <a:t>）初始队列中只有结点A；</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2）结点A变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smtClean="0">
                <a:solidFill>
                  <a:srgbClr val="4F4F4F"/>
                </a:solidFill>
                <a:latin typeface="微软雅黑" panose="020B0503020204020204" pitchFamily="34" charset="-122"/>
                <a:ea typeface="微软雅黑" panose="020B0503020204020204" pitchFamily="34" charset="-122"/>
              </a:rPr>
              <a:t>扩展</a:t>
            </a:r>
            <a:r>
              <a:rPr lang="zh-CN" altLang="zh-CN" sz="2400" b="0" dirty="0" smtClean="0">
                <a:solidFill>
                  <a:srgbClr val="4F4F4F"/>
                </a:solidFill>
                <a:latin typeface="微软雅黑" panose="020B0503020204020204" pitchFamily="34" charset="-122"/>
                <a:ea typeface="微软雅黑" panose="020B0503020204020204" pitchFamily="34" charset="-122"/>
              </a:rPr>
              <a:t>结</a:t>
            </a:r>
            <a:r>
              <a:rPr lang="zh-CN" altLang="zh-CN" sz="2400" b="0" dirty="0">
                <a:solidFill>
                  <a:srgbClr val="4F4F4F"/>
                </a:solidFill>
                <a:latin typeface="微软雅黑" panose="020B0503020204020204" pitchFamily="34" charset="-122"/>
                <a:ea typeface="微软雅黑" panose="020B0503020204020204" pitchFamily="34" charset="-122"/>
              </a:rPr>
              <a:t>点扩充B入队，bestw=10；</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结点C的装载上界为30+50=80&gt; bestw，也入队；</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3）结点B变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a:solidFill>
                  <a:srgbClr val="4F4F4F"/>
                </a:solidFill>
                <a:latin typeface="微软雅黑" panose="020B0503020204020204" pitchFamily="34" charset="-122"/>
                <a:ea typeface="微软雅黑" panose="020B0503020204020204" pitchFamily="34" charset="-122"/>
              </a:rPr>
              <a:t>扩展</a:t>
            </a:r>
            <a:r>
              <a:rPr lang="zh-CN" altLang="zh-CN" sz="2400" b="0" dirty="0">
                <a:solidFill>
                  <a:srgbClr val="4F4F4F"/>
                </a:solidFill>
                <a:latin typeface="微软雅黑" panose="020B0503020204020204" pitchFamily="34" charset="-122"/>
                <a:ea typeface="微软雅黑" panose="020B0503020204020204" pitchFamily="34" charset="-122"/>
              </a:rPr>
              <a:t>结点</a:t>
            </a:r>
            <a:r>
              <a:rPr lang="zh-CN" altLang="zh-CN" sz="2400" b="0" dirty="0" smtClean="0">
                <a:solidFill>
                  <a:srgbClr val="4F4F4F"/>
                </a:solidFill>
                <a:latin typeface="微软雅黑" panose="020B0503020204020204" pitchFamily="34" charset="-122"/>
                <a:ea typeface="微软雅黑" panose="020B0503020204020204" pitchFamily="34" charset="-122"/>
              </a:rPr>
              <a:t>扩</a:t>
            </a:r>
            <a:r>
              <a:rPr lang="zh-CN" altLang="zh-CN" sz="2400" b="0" dirty="0">
                <a:solidFill>
                  <a:srgbClr val="4F4F4F"/>
                </a:solidFill>
                <a:latin typeface="微软雅黑" panose="020B0503020204020204" pitchFamily="34" charset="-122"/>
                <a:ea typeface="微软雅黑" panose="020B0503020204020204" pitchFamily="34" charset="-122"/>
              </a:rPr>
              <a:t>充D入队，bestw=40；</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结点E的装载上界为60&gt; bestw，也入队；</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4）结点C变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a:solidFill>
                  <a:srgbClr val="4F4F4F"/>
                </a:solidFill>
                <a:latin typeface="微软雅黑" panose="020B0503020204020204" pitchFamily="34" charset="-122"/>
                <a:ea typeface="微软雅黑" panose="020B0503020204020204" pitchFamily="34" charset="-122"/>
              </a:rPr>
              <a:t>扩展</a:t>
            </a:r>
            <a:r>
              <a:rPr lang="zh-CN" altLang="zh-CN" sz="2400" b="0" dirty="0">
                <a:solidFill>
                  <a:srgbClr val="4F4F4F"/>
                </a:solidFill>
                <a:latin typeface="微软雅黑" panose="020B0503020204020204" pitchFamily="34" charset="-122"/>
                <a:ea typeface="微软雅黑" panose="020B0503020204020204" pitchFamily="34" charset="-122"/>
              </a:rPr>
              <a:t>结点</a:t>
            </a:r>
            <a:r>
              <a:rPr lang="zh-CN" altLang="zh-CN" sz="2400" b="0" dirty="0" smtClean="0">
                <a:solidFill>
                  <a:srgbClr val="4F4F4F"/>
                </a:solidFill>
                <a:latin typeface="微软雅黑" panose="020B0503020204020204" pitchFamily="34" charset="-122"/>
                <a:ea typeface="微软雅黑" panose="020B0503020204020204" pitchFamily="34" charset="-122"/>
              </a:rPr>
              <a:t>扩</a:t>
            </a:r>
            <a:r>
              <a:rPr lang="zh-CN" altLang="zh-CN" sz="2400" b="0" dirty="0">
                <a:solidFill>
                  <a:srgbClr val="4F4F4F"/>
                </a:solidFill>
                <a:latin typeface="微软雅黑" panose="020B0503020204020204" pitchFamily="34" charset="-122"/>
                <a:ea typeface="微软雅黑" panose="020B0503020204020204" pitchFamily="34" charset="-122"/>
              </a:rPr>
              <a:t>充F入队，bestw仍为40；</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结点G的装载上界为50&gt; bestw，也入队；</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5）结点D变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smtClean="0">
                <a:solidFill>
                  <a:srgbClr val="4F4F4F"/>
                </a:solidFill>
                <a:latin typeface="微软雅黑" panose="020B0503020204020204" pitchFamily="34" charset="-122"/>
                <a:ea typeface="微软雅黑" panose="020B0503020204020204" pitchFamily="34" charset="-122"/>
              </a:rPr>
              <a:t>扩展</a:t>
            </a:r>
            <a:r>
              <a:rPr lang="zh-CN" altLang="zh-CN" sz="2400" b="0" dirty="0" smtClean="0">
                <a:solidFill>
                  <a:srgbClr val="4F4F4F"/>
                </a:solidFill>
                <a:latin typeface="微软雅黑" panose="020B0503020204020204" pitchFamily="34" charset="-122"/>
                <a:ea typeface="微软雅黑" panose="020B0503020204020204" pitchFamily="34" charset="-122"/>
              </a:rPr>
              <a:t>结点</a:t>
            </a:r>
            <a:r>
              <a:rPr lang="zh-CN" altLang="zh-CN" sz="2400" b="0" dirty="0">
                <a:solidFill>
                  <a:srgbClr val="4F4F4F"/>
                </a:solidFill>
                <a:latin typeface="微软雅黑" panose="020B0503020204020204" pitchFamily="34" charset="-122"/>
                <a:ea typeface="微软雅黑" panose="020B0503020204020204" pitchFamily="34" charset="-122"/>
              </a:rPr>
              <a:t>，叶结点H超过容量，</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叶结点I的装载为40，bestw仍为40；</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6）结点E变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a:solidFill>
                  <a:srgbClr val="4F4F4F"/>
                </a:solidFill>
                <a:latin typeface="微软雅黑" panose="020B0503020204020204" pitchFamily="34" charset="-122"/>
                <a:ea typeface="微软雅黑" panose="020B0503020204020204" pitchFamily="34" charset="-122"/>
              </a:rPr>
              <a:t>扩展</a:t>
            </a:r>
            <a:r>
              <a:rPr lang="zh-CN" altLang="zh-CN" sz="2400" b="0" dirty="0" smtClean="0">
                <a:solidFill>
                  <a:srgbClr val="4F4F4F"/>
                </a:solidFill>
                <a:latin typeface="微软雅黑" panose="020B0503020204020204" pitchFamily="34" charset="-122"/>
                <a:ea typeface="微软雅黑" panose="020B0503020204020204" pitchFamily="34" charset="-122"/>
              </a:rPr>
              <a:t>结点，</a:t>
            </a:r>
            <a:r>
              <a:rPr lang="zh-CN" altLang="zh-CN" sz="2400" b="0" dirty="0">
                <a:solidFill>
                  <a:srgbClr val="4F4F4F"/>
                </a:solidFill>
                <a:latin typeface="微软雅黑" panose="020B0503020204020204" pitchFamily="34" charset="-122"/>
                <a:ea typeface="微软雅黑" panose="020B0503020204020204" pitchFamily="34" charset="-122"/>
              </a:rPr>
              <a:t>叶结点J装载量为60，bestw为60；</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叶结点K被剪掉；</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7）结点F变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a:solidFill>
                  <a:srgbClr val="4F4F4F"/>
                </a:solidFill>
                <a:latin typeface="微软雅黑" panose="020B0503020204020204" pitchFamily="34" charset="-122"/>
                <a:ea typeface="微软雅黑" panose="020B0503020204020204" pitchFamily="34" charset="-122"/>
              </a:rPr>
              <a:t>扩展</a:t>
            </a:r>
            <a:r>
              <a:rPr lang="zh-CN" altLang="zh-CN" sz="2400" b="0" dirty="0" smtClean="0">
                <a:solidFill>
                  <a:srgbClr val="4F4F4F"/>
                </a:solidFill>
                <a:latin typeface="微软雅黑" panose="020B0503020204020204" pitchFamily="34" charset="-122"/>
                <a:ea typeface="微软雅黑" panose="020B0503020204020204" pitchFamily="34" charset="-122"/>
              </a:rPr>
              <a:t>结点，</a:t>
            </a:r>
            <a:r>
              <a:rPr lang="zh-CN" altLang="zh-CN" sz="2400" b="0" dirty="0">
                <a:solidFill>
                  <a:srgbClr val="4F4F4F"/>
                </a:solidFill>
                <a:latin typeface="微软雅黑" panose="020B0503020204020204" pitchFamily="34" charset="-122"/>
                <a:ea typeface="微软雅黑" panose="020B0503020204020204" pitchFamily="34" charset="-122"/>
              </a:rPr>
              <a:t>叶结点L超过容量，bestw为60；</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叶结点M被剪掉；</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8）结点G变</a:t>
            </a:r>
            <a:r>
              <a:rPr lang="zh-CN" altLang="zh-CN" sz="2400" b="0" dirty="0" smtClean="0">
                <a:solidFill>
                  <a:srgbClr val="4F4F4F"/>
                </a:solidFill>
                <a:latin typeface="微软雅黑" panose="020B0503020204020204" pitchFamily="34" charset="-122"/>
                <a:ea typeface="微软雅黑" panose="020B0503020204020204" pitchFamily="34" charset="-122"/>
              </a:rPr>
              <a:t>为</a:t>
            </a:r>
            <a:r>
              <a:rPr lang="zh-CN" altLang="en-US" sz="2400" b="0" dirty="0">
                <a:solidFill>
                  <a:srgbClr val="4F4F4F"/>
                </a:solidFill>
                <a:latin typeface="微软雅黑" panose="020B0503020204020204" pitchFamily="34" charset="-122"/>
                <a:ea typeface="微软雅黑" panose="020B0503020204020204" pitchFamily="34" charset="-122"/>
              </a:rPr>
              <a:t>扩展</a:t>
            </a:r>
            <a:r>
              <a:rPr lang="zh-CN" altLang="zh-CN" sz="2400" b="0" dirty="0" smtClean="0">
                <a:solidFill>
                  <a:srgbClr val="4F4F4F"/>
                </a:solidFill>
                <a:latin typeface="微软雅黑" panose="020B0503020204020204" pitchFamily="34" charset="-122"/>
                <a:ea typeface="微软雅黑" panose="020B0503020204020204" pitchFamily="34" charset="-122"/>
              </a:rPr>
              <a:t>结点，</a:t>
            </a:r>
            <a:r>
              <a:rPr lang="zh-CN" altLang="zh-CN" sz="2400" b="0" dirty="0">
                <a:solidFill>
                  <a:srgbClr val="4F4F4F"/>
                </a:solidFill>
                <a:latin typeface="微软雅黑" panose="020B0503020204020204" pitchFamily="34" charset="-122"/>
                <a:ea typeface="微软雅黑" panose="020B0503020204020204" pitchFamily="34" charset="-122"/>
              </a:rPr>
              <a:t>叶结点N、O都被剪掉；</a:t>
            </a:r>
            <a:endParaRPr lang="zh-CN" altLang="zh-CN" sz="800" b="0" dirty="0">
              <a:solidFill>
                <a:schemeClr val="tx1"/>
              </a:solidFill>
              <a:latin typeface="微软雅黑" panose="020B0503020204020204" pitchFamily="34" charset="-122"/>
              <a:ea typeface="微软雅黑" panose="020B0503020204020204" pitchFamily="34" charset="-122"/>
            </a:endParaRPr>
          </a:p>
          <a:p>
            <a:pPr lvl="0" algn="just" eaLnBrk="0" hangingPunct="0"/>
            <a:r>
              <a:rPr lang="zh-CN" altLang="zh-CN" sz="2400" b="0" dirty="0">
                <a:solidFill>
                  <a:srgbClr val="4F4F4F"/>
                </a:solidFill>
                <a:latin typeface="微软雅黑" panose="020B0503020204020204" pitchFamily="34" charset="-122"/>
                <a:ea typeface="微软雅黑" panose="020B0503020204020204" pitchFamily="34" charset="-122"/>
              </a:rPr>
              <a:t>  此时队列空算法结束。</a:t>
            </a:r>
            <a:endParaRPr lang="zh-CN" altLang="zh-CN" sz="3200" b="0"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2915816" y="94120"/>
            <a:ext cx="4007792" cy="584775"/>
          </a:xfrm>
          <a:prstGeom prst="rect">
            <a:avLst/>
          </a:prstGeom>
        </p:spPr>
        <p:txBody>
          <a:bodyPr wrap="square">
            <a:spAutoFit/>
          </a:bodyPr>
          <a:lstStyle/>
          <a:p>
            <a:r>
              <a:rPr lang="en-US" altLang="zh-CN" sz="3200" dirty="0"/>
              <a:t>FIFO</a:t>
            </a:r>
            <a:r>
              <a:rPr lang="zh-CN" altLang="en-US" sz="3200" dirty="0"/>
              <a:t>限界搜索过程</a:t>
            </a:r>
          </a:p>
        </p:txBody>
      </p:sp>
      <p:pic>
        <p:nvPicPr>
          <p:cNvPr id="6" name="Picture 10" descr="t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7384"/>
            <a:ext cx="2675407" cy="135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1724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780928"/>
            <a:ext cx="9144000" cy="1800200"/>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latin typeface="+mn-lt"/>
              </a:rPr>
              <a:t>6.1  </a:t>
            </a:r>
            <a:r>
              <a:rPr lang="zh-CN" altLang="en-US" sz="4000" kern="0" dirty="0" smtClean="0">
                <a:solidFill>
                  <a:srgbClr val="000000"/>
                </a:solidFill>
                <a:latin typeface="+mn-lt"/>
              </a:rPr>
              <a:t>分支限界法的基本概念</a:t>
            </a:r>
            <a:endParaRPr lang="zh-CN" altLang="en-US" sz="4000" kern="0" dirty="0" smtClean="0">
              <a:solidFill>
                <a:srgbClr val="000000"/>
              </a:solidFill>
              <a:latin typeface="+mn-lt"/>
              <a:cs typeface="Verdana" panose="020B0604030504040204" pitchFamily="34" charset="0"/>
            </a:endParaRPr>
          </a:p>
        </p:txBody>
      </p:sp>
    </p:spTree>
    <p:extLst>
      <p:ext uri="{BB962C8B-B14F-4D97-AF65-F5344CB8AC3E}">
        <p14:creationId xmlns:p14="http://schemas.microsoft.com/office/powerpoint/2010/main" val="11700738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908720"/>
            <a:ext cx="8295013" cy="5170646"/>
          </a:xfrm>
          <a:prstGeom prst="rect">
            <a:avLst/>
          </a:prstGeom>
        </p:spPr>
        <p:txBody>
          <a:bodyPr wrap="square">
            <a:spAutoFit/>
          </a:bodyPr>
          <a:lstStyle/>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1) </a:t>
            </a:r>
            <a:r>
              <a:rPr lang="zh-CN" altLang="en-US" sz="2200" b="0" dirty="0">
                <a:solidFill>
                  <a:srgbClr val="4F4F4F"/>
                </a:solidFill>
                <a:latin typeface="微软雅黑" panose="020B0503020204020204" pitchFamily="34" charset="-122"/>
                <a:ea typeface="微软雅黑" panose="020B0503020204020204" pitchFamily="34" charset="-122"/>
              </a:rPr>
              <a:t>初始队列中只有结点</a:t>
            </a:r>
            <a:r>
              <a:rPr lang="en-US" altLang="zh-CN" sz="2200" b="0" dirty="0">
                <a:solidFill>
                  <a:srgbClr val="4F4F4F"/>
                </a:solidFill>
                <a:latin typeface="微软雅黑" panose="020B0503020204020204" pitchFamily="34" charset="-122"/>
                <a:ea typeface="微软雅黑" panose="020B0503020204020204" pitchFamily="34" charset="-122"/>
              </a:rPr>
              <a:t>A</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2)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A</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扩</a:t>
            </a:r>
            <a:r>
              <a:rPr lang="zh-CN" altLang="en-US" sz="2200" b="0" dirty="0">
                <a:solidFill>
                  <a:srgbClr val="4F4F4F"/>
                </a:solidFill>
                <a:latin typeface="微软雅黑" panose="020B0503020204020204" pitchFamily="34" charset="-122"/>
                <a:ea typeface="微软雅黑" panose="020B0503020204020204" pitchFamily="34" charset="-122"/>
              </a:rPr>
              <a:t>充</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en-US" altLang="zh-CN" sz="2200" b="0" dirty="0">
                <a:solidFill>
                  <a:srgbClr val="4F4F4F"/>
                </a:solidFill>
                <a:latin typeface="微软雅黑" panose="020B0503020204020204" pitchFamily="34" charset="-122"/>
                <a:ea typeface="微软雅黑" panose="020B0503020204020204" pitchFamily="34" charset="-122"/>
              </a:rPr>
              <a:t>=10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30+50=80&gt;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，入堆；堆中</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90</a:t>
            </a:r>
            <a:r>
              <a:rPr lang="zh-CN" altLang="en-US" sz="2200" b="0" dirty="0">
                <a:solidFill>
                  <a:srgbClr val="4F4F4F"/>
                </a:solidFill>
                <a:latin typeface="微软雅黑" panose="020B0503020204020204" pitchFamily="34" charset="-122"/>
                <a:ea typeface="微软雅黑" panose="020B0503020204020204" pitchFamily="34" charset="-122"/>
              </a:rPr>
              <a:t>在优先队列首。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3)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B</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扩</a:t>
            </a:r>
            <a:r>
              <a:rPr lang="zh-CN" altLang="en-US" sz="2200" b="0" dirty="0">
                <a:solidFill>
                  <a:srgbClr val="4F4F4F"/>
                </a:solidFill>
                <a:latin typeface="微软雅黑" panose="020B0503020204020204" pitchFamily="34" charset="-122"/>
                <a:ea typeface="微软雅黑" panose="020B0503020204020204" pitchFamily="34" charset="-122"/>
              </a:rPr>
              <a:t>充</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60&gt;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，入堆；堆中</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90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4)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D</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H</a:t>
            </a:r>
            <a:r>
              <a:rPr lang="zh-CN" altLang="en-US" sz="2200" b="0" dirty="0">
                <a:solidFill>
                  <a:srgbClr val="4F4F4F"/>
                </a:solidFill>
                <a:latin typeface="微软雅黑" panose="020B0503020204020204" pitchFamily="34" charset="-122"/>
                <a:ea typeface="微软雅黑" panose="020B0503020204020204" pitchFamily="34" charset="-122"/>
              </a:rPr>
              <a:t>超过重量，叶结点</a:t>
            </a:r>
            <a:r>
              <a:rPr lang="en-US" altLang="zh-CN" sz="2200" b="0" dirty="0">
                <a:solidFill>
                  <a:srgbClr val="4F4F4F"/>
                </a:solidFill>
                <a:latin typeface="微软雅黑" panose="020B0503020204020204" pitchFamily="34" charset="-122"/>
                <a:ea typeface="微软雅黑" panose="020B0503020204020204" pitchFamily="34" charset="-122"/>
              </a:rPr>
              <a:t>I</a:t>
            </a:r>
            <a:r>
              <a:rPr lang="zh-CN" altLang="en-US" sz="2200" b="0" dirty="0">
                <a:solidFill>
                  <a:srgbClr val="4F4F4F"/>
                </a:solidFill>
                <a:latin typeface="微软雅黑" panose="020B0503020204020204" pitchFamily="34" charset="-122"/>
                <a:ea typeface="微软雅黑" panose="020B0503020204020204" pitchFamily="34" charset="-122"/>
              </a:rPr>
              <a:t>的装载为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en-US" altLang="zh-CN" sz="2200" b="0" dirty="0" err="1" smtClean="0">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仍为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；此时堆中</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80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5)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C</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扩</a:t>
            </a:r>
            <a:r>
              <a:rPr lang="zh-CN" altLang="en-US" sz="2200" b="0" dirty="0">
                <a:solidFill>
                  <a:srgbClr val="4F4F4F"/>
                </a:solidFill>
                <a:latin typeface="微软雅黑" panose="020B0503020204020204" pitchFamily="34" charset="-122"/>
                <a:ea typeface="微软雅黑" panose="020B0503020204020204" pitchFamily="34" charset="-122"/>
              </a:rPr>
              <a:t>充</a:t>
            </a:r>
            <a:r>
              <a:rPr lang="en-US" altLang="zh-CN" sz="2200" b="0" dirty="0">
                <a:solidFill>
                  <a:srgbClr val="4F4F4F"/>
                </a:solidFill>
                <a:latin typeface="微软雅黑" panose="020B0503020204020204" pitchFamily="34" charset="-122"/>
                <a:ea typeface="微软雅黑" panose="020B0503020204020204" pitchFamily="34" charset="-122"/>
              </a:rPr>
              <a:t>F</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仍为</a:t>
            </a:r>
            <a:r>
              <a:rPr lang="en-US" altLang="zh-CN" sz="2200" b="0" dirty="0">
                <a:solidFill>
                  <a:srgbClr val="4F4F4F"/>
                </a:solidFill>
                <a:latin typeface="微软雅黑" panose="020B0503020204020204" pitchFamily="34" charset="-122"/>
                <a:ea typeface="微软雅黑" panose="020B0503020204020204" pitchFamily="34" charset="-122"/>
              </a:rPr>
              <a:t>40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G</a:t>
            </a:r>
            <a:r>
              <a:rPr lang="zh-CN" altLang="en-US" sz="2200" b="0" dirty="0">
                <a:solidFill>
                  <a:srgbClr val="4F4F4F"/>
                </a:solidFill>
                <a:latin typeface="微软雅黑" panose="020B0503020204020204" pitchFamily="34" charset="-122"/>
                <a:ea typeface="微软雅黑" panose="020B0503020204020204" pitchFamily="34" charset="-122"/>
              </a:rPr>
              <a:t>的装载上界</a:t>
            </a:r>
            <a:r>
              <a:rPr lang="en-US" altLang="zh-CN" sz="2200" b="0" dirty="0">
                <a:solidFill>
                  <a:srgbClr val="4F4F4F"/>
                </a:solidFill>
                <a:latin typeface="微软雅黑" panose="020B0503020204020204" pitchFamily="34" charset="-122"/>
                <a:ea typeface="微软雅黑" panose="020B0503020204020204" pitchFamily="34" charset="-122"/>
              </a:rPr>
              <a:t>50&gt; </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，入堆；此时堆</a:t>
            </a:r>
            <a:r>
              <a:rPr lang="zh-CN" altLang="en-US" sz="2200" b="0" dirty="0" smtClean="0">
                <a:solidFill>
                  <a:srgbClr val="4F4F4F"/>
                </a:solidFill>
                <a:latin typeface="微软雅黑" panose="020B0503020204020204" pitchFamily="34" charset="-122"/>
                <a:ea typeface="微软雅黑" panose="020B0503020204020204" pitchFamily="34" charset="-122"/>
              </a:rPr>
              <a:t>中上</a:t>
            </a:r>
            <a:r>
              <a:rPr lang="zh-CN" altLang="en-US" sz="2200" b="0" dirty="0">
                <a:solidFill>
                  <a:srgbClr val="4F4F4F"/>
                </a:solidFill>
                <a:latin typeface="微软雅黑" panose="020B0503020204020204" pitchFamily="34" charset="-122"/>
                <a:ea typeface="微软雅黑" panose="020B0503020204020204" pitchFamily="34" charset="-122"/>
              </a:rPr>
              <a:t>界为</a:t>
            </a:r>
            <a:r>
              <a:rPr lang="en-US" altLang="zh-CN" sz="2200" b="0" dirty="0" smtClean="0">
                <a:solidFill>
                  <a:srgbClr val="4F4F4F"/>
                </a:solidFill>
                <a:latin typeface="微软雅黑" panose="020B0503020204020204" pitchFamily="34" charset="-122"/>
                <a:ea typeface="微软雅黑" panose="020B0503020204020204" pitchFamily="34" charset="-122"/>
              </a:rPr>
              <a:t>60</a:t>
            </a:r>
            <a:r>
              <a:rPr lang="zh-CN" altLang="en-US" sz="2200" b="0" dirty="0" smtClean="0">
                <a:solidFill>
                  <a:srgbClr val="4F4F4F"/>
                </a:solidFill>
                <a:latin typeface="微软雅黑" panose="020B0503020204020204" pitchFamily="34" charset="-122"/>
                <a:ea typeface="微软雅黑" panose="020B0503020204020204" pitchFamily="34" charset="-122"/>
              </a:rPr>
              <a:t>的</a:t>
            </a:r>
            <a:r>
              <a:rPr lang="en-US" altLang="zh-CN" sz="2200" b="0" dirty="0" smtClean="0">
                <a:solidFill>
                  <a:srgbClr val="4F4F4F"/>
                </a:solidFill>
                <a:latin typeface="微软雅黑" panose="020B0503020204020204" pitchFamily="34" charset="-122"/>
                <a:ea typeface="微软雅黑" panose="020B0503020204020204" pitchFamily="34" charset="-122"/>
              </a:rPr>
              <a:t>E</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优先队首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6)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E</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装载量为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入堆，</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变为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a:t>
            </a:r>
          </a:p>
          <a:p>
            <a:pPr algn="just" latinLnBrk="1"/>
            <a:r>
              <a:rPr lang="zh-CN" altLang="en-US" sz="2200" b="0" dirty="0">
                <a:solidFill>
                  <a:srgbClr val="4F4F4F"/>
                </a:solidFill>
                <a:latin typeface="微软雅黑" panose="020B0503020204020204" pitchFamily="34" charset="-122"/>
                <a:ea typeface="微软雅黑" panose="020B0503020204020204" pitchFamily="34" charset="-122"/>
              </a:rPr>
              <a:t>叶结点</a:t>
            </a:r>
            <a:r>
              <a:rPr lang="en-US" altLang="zh-CN" sz="2200" b="0" dirty="0">
                <a:solidFill>
                  <a:srgbClr val="4F4F4F"/>
                </a:solidFill>
                <a:latin typeface="微软雅黑" panose="020B0503020204020204" pitchFamily="34" charset="-122"/>
                <a:ea typeface="微软雅黑" panose="020B0503020204020204" pitchFamily="34" charset="-122"/>
              </a:rPr>
              <a:t>K</a:t>
            </a:r>
            <a:r>
              <a:rPr lang="zh-CN" altLang="en-US" sz="2200" b="0" dirty="0">
                <a:solidFill>
                  <a:srgbClr val="4F4F4F"/>
                </a:solidFill>
                <a:latin typeface="微软雅黑" panose="020B0503020204020204" pitchFamily="34" charset="-122"/>
                <a:ea typeface="微软雅黑" panose="020B0503020204020204" pitchFamily="34" charset="-122"/>
              </a:rPr>
              <a:t>上界</a:t>
            </a:r>
            <a:r>
              <a:rPr lang="en-US" altLang="zh-CN" sz="2200" b="0" dirty="0">
                <a:solidFill>
                  <a:srgbClr val="4F4F4F"/>
                </a:solidFill>
                <a:latin typeface="微软雅黑" panose="020B0503020204020204" pitchFamily="34" charset="-122"/>
                <a:ea typeface="微软雅黑" panose="020B0503020204020204" pitchFamily="34" charset="-122"/>
              </a:rPr>
              <a:t>10&lt;</a:t>
            </a:r>
            <a:r>
              <a:rPr lang="en-US" altLang="zh-CN" sz="2200" b="0" dirty="0" err="1">
                <a:solidFill>
                  <a:srgbClr val="4F4F4F"/>
                </a:solidFill>
                <a:latin typeface="微软雅黑" panose="020B0503020204020204" pitchFamily="34" charset="-122"/>
                <a:ea typeface="微软雅黑" panose="020B0503020204020204" pitchFamily="34" charset="-122"/>
              </a:rPr>
              <a:t>bestw</a:t>
            </a:r>
            <a:r>
              <a:rPr lang="zh-CN" altLang="en-US" sz="2200" b="0" dirty="0">
                <a:solidFill>
                  <a:srgbClr val="4F4F4F"/>
                </a:solidFill>
                <a:latin typeface="微软雅黑" panose="020B0503020204020204" pitchFamily="34" charset="-122"/>
                <a:ea typeface="微软雅黑" panose="020B0503020204020204" pitchFamily="34" charset="-122"/>
              </a:rPr>
              <a:t>被剪掉；此时堆中</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上界为</a:t>
            </a:r>
            <a:r>
              <a:rPr lang="en-US" altLang="zh-CN" sz="2200" b="0" dirty="0">
                <a:solidFill>
                  <a:srgbClr val="4F4F4F"/>
                </a:solidFill>
                <a:latin typeface="微软雅黑" panose="020B0503020204020204" pitchFamily="34" charset="-122"/>
                <a:ea typeface="微软雅黑" panose="020B0503020204020204" pitchFamily="34" charset="-122"/>
              </a:rPr>
              <a:t>60</a:t>
            </a:r>
            <a:r>
              <a:rPr lang="zh-CN" altLang="en-US" sz="2200" b="0" dirty="0">
                <a:solidFill>
                  <a:srgbClr val="4F4F4F"/>
                </a:solidFill>
                <a:latin typeface="微软雅黑" panose="020B0503020204020204" pitchFamily="34" charset="-122"/>
                <a:ea typeface="微软雅黑" panose="020B0503020204020204" pitchFamily="34" charset="-122"/>
              </a:rPr>
              <a:t>为优先队列首。</a:t>
            </a:r>
          </a:p>
          <a:p>
            <a:pPr algn="just" latinLnBrk="1"/>
            <a:r>
              <a:rPr lang="en-US" altLang="zh-CN" sz="2200" b="0" dirty="0">
                <a:solidFill>
                  <a:srgbClr val="4F4F4F"/>
                </a:solidFill>
                <a:latin typeface="微软雅黑" panose="020B0503020204020204" pitchFamily="34" charset="-122"/>
                <a:ea typeface="微软雅黑" panose="020B0503020204020204" pitchFamily="34" charset="-122"/>
              </a:rPr>
              <a:t>7) </a:t>
            </a:r>
            <a:r>
              <a:rPr lang="zh-CN" altLang="en-US" sz="2200" b="0" dirty="0">
                <a:solidFill>
                  <a:srgbClr val="4F4F4F"/>
                </a:solidFill>
                <a:latin typeface="微软雅黑" panose="020B0503020204020204" pitchFamily="34" charset="-122"/>
                <a:ea typeface="微软雅黑" panose="020B0503020204020204" pitchFamily="34" charset="-122"/>
              </a:rPr>
              <a:t>结点</a:t>
            </a:r>
            <a:r>
              <a:rPr lang="en-US" altLang="zh-CN" sz="2200" b="0" dirty="0">
                <a:solidFill>
                  <a:srgbClr val="4F4F4F"/>
                </a:solidFill>
                <a:latin typeface="微软雅黑" panose="020B0503020204020204" pitchFamily="34" charset="-122"/>
                <a:ea typeface="微软雅黑" panose="020B0503020204020204" pitchFamily="34" charset="-122"/>
              </a:rPr>
              <a:t>J</a:t>
            </a:r>
            <a:r>
              <a:rPr lang="zh-CN" altLang="en-US" sz="2200" b="0" dirty="0">
                <a:solidFill>
                  <a:srgbClr val="4F4F4F"/>
                </a:solidFill>
                <a:latin typeface="微软雅黑" panose="020B0503020204020204" pitchFamily="34" charset="-122"/>
                <a:ea typeface="微软雅黑" panose="020B0503020204020204" pitchFamily="34" charset="-122"/>
              </a:rPr>
              <a:t>变</a:t>
            </a:r>
            <a:r>
              <a:rPr lang="zh-CN" altLang="en-US" sz="2200" b="0" dirty="0" smtClean="0">
                <a:solidFill>
                  <a:srgbClr val="4F4F4F"/>
                </a:solidFill>
                <a:latin typeface="微软雅黑" panose="020B0503020204020204" pitchFamily="34" charset="-122"/>
                <a:ea typeface="微软雅黑" panose="020B0503020204020204" pitchFamily="34" charset="-122"/>
              </a:rPr>
              <a:t>为</a:t>
            </a:r>
            <a:r>
              <a:rPr lang="zh-CN" altLang="en-US" sz="2200" b="0" dirty="0">
                <a:solidFill>
                  <a:srgbClr val="4F4F4F"/>
                </a:solidFill>
                <a:latin typeface="微软雅黑" panose="020B0503020204020204" pitchFamily="34" charset="-122"/>
                <a:ea typeface="微软雅黑" panose="020B0503020204020204" pitchFamily="34" charset="-122"/>
              </a:rPr>
              <a:t>扩展</a:t>
            </a:r>
            <a:r>
              <a:rPr lang="zh-CN" altLang="zh-CN" sz="2200" b="0" dirty="0">
                <a:solidFill>
                  <a:srgbClr val="4F4F4F"/>
                </a:solidFill>
                <a:latin typeface="微软雅黑" panose="020B0503020204020204" pitchFamily="34" charset="-122"/>
                <a:ea typeface="微软雅黑" panose="020B0503020204020204" pitchFamily="34" charset="-122"/>
              </a:rPr>
              <a:t>结点</a:t>
            </a:r>
            <a:r>
              <a:rPr lang="zh-CN" altLang="en-US" sz="2200" b="0" dirty="0" smtClean="0">
                <a:solidFill>
                  <a:srgbClr val="4F4F4F"/>
                </a:solidFill>
                <a:latin typeface="微软雅黑" panose="020B0503020204020204" pitchFamily="34" charset="-122"/>
                <a:ea typeface="微软雅黑" panose="020B0503020204020204" pitchFamily="34" charset="-122"/>
              </a:rPr>
              <a:t>，</a:t>
            </a:r>
            <a:r>
              <a:rPr lang="zh-CN" altLang="en-US" sz="2200" b="0" dirty="0">
                <a:solidFill>
                  <a:srgbClr val="4F4F4F"/>
                </a:solidFill>
                <a:latin typeface="微软雅黑" panose="020B0503020204020204" pitchFamily="34" charset="-122"/>
                <a:ea typeface="微软雅黑" panose="020B0503020204020204" pitchFamily="34" charset="-122"/>
              </a:rPr>
              <a:t>扩展的层次为</a:t>
            </a:r>
            <a:r>
              <a:rPr lang="en-US" altLang="zh-CN" sz="2200" b="0" dirty="0">
                <a:solidFill>
                  <a:srgbClr val="4F4F4F"/>
                </a:solidFill>
                <a:latin typeface="微软雅黑" panose="020B0503020204020204" pitchFamily="34" charset="-122"/>
                <a:ea typeface="微软雅黑" panose="020B0503020204020204" pitchFamily="34" charset="-122"/>
              </a:rPr>
              <a:t>4</a:t>
            </a:r>
            <a:r>
              <a:rPr lang="zh-CN" altLang="en-US" sz="2200" b="0" dirty="0">
                <a:solidFill>
                  <a:srgbClr val="4F4F4F"/>
                </a:solidFill>
                <a:latin typeface="微软雅黑" panose="020B0503020204020204" pitchFamily="34" charset="-122"/>
                <a:ea typeface="微软雅黑" panose="020B0503020204020204" pitchFamily="34" charset="-122"/>
              </a:rPr>
              <a:t>算法结束</a:t>
            </a:r>
            <a:r>
              <a:rPr lang="zh-CN" altLang="en-US" sz="2200" b="0" dirty="0" smtClean="0">
                <a:solidFill>
                  <a:srgbClr val="4F4F4F"/>
                </a:solidFill>
                <a:latin typeface="微软雅黑" panose="020B0503020204020204" pitchFamily="34" charset="-122"/>
                <a:ea typeface="微软雅黑" panose="020B0503020204020204" pitchFamily="34" charset="-122"/>
              </a:rPr>
              <a:t>。</a:t>
            </a:r>
            <a:endParaRPr lang="zh-CN" altLang="en-US" sz="2200" b="0" dirty="0">
              <a:solidFill>
                <a:srgbClr val="4F4F4F"/>
              </a:solidFill>
              <a:latin typeface="微软雅黑" panose="020B0503020204020204" pitchFamily="34" charset="-122"/>
              <a:ea typeface="微软雅黑" panose="020B0503020204020204" pitchFamily="34" charset="-122"/>
            </a:endParaRPr>
          </a:p>
        </p:txBody>
      </p:sp>
      <p:sp>
        <p:nvSpPr>
          <p:cNvPr id="5" name="矩形 4"/>
          <p:cNvSpPr/>
          <p:nvPr/>
        </p:nvSpPr>
        <p:spPr>
          <a:xfrm>
            <a:off x="3186031" y="0"/>
            <a:ext cx="2951449" cy="584775"/>
          </a:xfrm>
          <a:prstGeom prst="rect">
            <a:avLst/>
          </a:prstGeom>
        </p:spPr>
        <p:txBody>
          <a:bodyPr wrap="none">
            <a:spAutoFit/>
          </a:bodyPr>
          <a:lstStyle/>
          <a:p>
            <a:r>
              <a:rPr lang="en-US" altLang="zh-CN" sz="3200" dirty="0"/>
              <a:t>LC-</a:t>
            </a:r>
            <a:r>
              <a:rPr lang="zh-CN" altLang="en-US" sz="3200" dirty="0"/>
              <a:t>搜索的过程</a:t>
            </a:r>
          </a:p>
        </p:txBody>
      </p:sp>
      <p:sp>
        <p:nvSpPr>
          <p:cNvPr id="6" name="矩形 5"/>
          <p:cNvSpPr/>
          <p:nvPr/>
        </p:nvSpPr>
        <p:spPr>
          <a:xfrm>
            <a:off x="798626" y="5987812"/>
            <a:ext cx="7488832" cy="830997"/>
          </a:xfrm>
          <a:prstGeom prst="rect">
            <a:avLst/>
          </a:prstGeom>
          <a:solidFill>
            <a:srgbClr val="FFFF99"/>
          </a:solidFill>
        </p:spPr>
        <p:txBody>
          <a:bodyPr wrap="square">
            <a:spAutoFit/>
          </a:bodyPr>
          <a:lstStyle/>
          <a:p>
            <a:pPr algn="just" latinLnBrk="1"/>
            <a:r>
              <a:rPr lang="zh-CN" altLang="en-US" sz="2400" b="0" dirty="0">
                <a:solidFill>
                  <a:srgbClr val="4F4F4F"/>
                </a:solidFill>
                <a:latin typeface="微软雅黑" panose="020B0503020204020204" pitchFamily="34" charset="-122"/>
                <a:ea typeface="微软雅黑" panose="020B0503020204020204" pitchFamily="34" charset="-122"/>
              </a:rPr>
              <a:t>虽然此时堆并不空，但可以确定已找到了最优解。</a:t>
            </a:r>
          </a:p>
          <a:p>
            <a:pPr algn="just" latinLnBrk="1"/>
            <a:r>
              <a:rPr lang="zh-CN" altLang="en-US" sz="2400" b="0" dirty="0">
                <a:solidFill>
                  <a:srgbClr val="4F4F4F"/>
                </a:solidFill>
                <a:latin typeface="微软雅黑" panose="020B0503020204020204" pitchFamily="34" charset="-122"/>
                <a:ea typeface="微软雅黑" panose="020B0503020204020204" pitchFamily="34" charset="-122"/>
              </a:rPr>
              <a:t>优先队列限界搜索解空间的过程是：</a:t>
            </a:r>
            <a:r>
              <a:rPr lang="en-US" altLang="zh-CN" sz="2400" b="0" smtClean="0">
                <a:solidFill>
                  <a:srgbClr val="4F4F4F"/>
                </a:solidFill>
                <a:latin typeface="微软雅黑" panose="020B0503020204020204" pitchFamily="34" charset="-122"/>
                <a:ea typeface="微软雅黑" panose="020B0503020204020204" pitchFamily="34" charset="-122"/>
              </a:rPr>
              <a:t>A-B-D-C-F-E-J</a:t>
            </a:r>
            <a:endParaRPr lang="zh-CN" altLang="en-US" sz="2400" b="0" dirty="0">
              <a:solidFill>
                <a:srgbClr val="4F4F4F"/>
              </a:solidFill>
              <a:latin typeface="微软雅黑" panose="020B0503020204020204" pitchFamily="34" charset="-122"/>
              <a:ea typeface="微软雅黑" panose="020B0503020204020204" pitchFamily="34" charset="-122"/>
            </a:endParaRPr>
          </a:p>
        </p:txBody>
      </p:sp>
      <p:pic>
        <p:nvPicPr>
          <p:cNvPr id="7" name="Picture 10" descr="t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530" y="44624"/>
            <a:ext cx="2847085"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132856"/>
            <a:ext cx="9144000" cy="2664296"/>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200000"/>
              </a:lnSpc>
            </a:pPr>
            <a:r>
              <a:rPr lang="en-US" altLang="zh-CN" sz="4000" kern="0" dirty="0" smtClean="0">
                <a:solidFill>
                  <a:srgbClr val="000000"/>
                </a:solidFill>
              </a:rPr>
              <a:t>6.5 </a:t>
            </a:r>
            <a:r>
              <a:rPr lang="zh-CN" altLang="en-US" sz="4000" kern="0" dirty="0" smtClean="0">
                <a:solidFill>
                  <a:srgbClr val="000000"/>
                </a:solidFill>
              </a:rPr>
              <a:t>布线问</a:t>
            </a:r>
            <a:r>
              <a:rPr lang="zh-CN" altLang="en-US" sz="4000" kern="0" dirty="0">
                <a:solidFill>
                  <a:srgbClr val="000000"/>
                </a:solidFill>
              </a:rPr>
              <a:t>题</a:t>
            </a:r>
            <a:endParaRPr lang="en-US" altLang="zh-CN" sz="4000" kern="0" dirty="0" smtClean="0">
              <a:solidFill>
                <a:srgbClr val="000000"/>
              </a:solidFill>
            </a:endParaRPr>
          </a:p>
        </p:txBody>
      </p:sp>
    </p:spTree>
    <p:extLst>
      <p:ext uri="{BB962C8B-B14F-4D97-AF65-F5344CB8AC3E}">
        <p14:creationId xmlns:p14="http://schemas.microsoft.com/office/powerpoint/2010/main" val="19383856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r>
              <a:rPr lang="zh-CN" altLang="en-US"/>
              <a:t>布线问题</a:t>
            </a:r>
          </a:p>
        </p:txBody>
      </p:sp>
      <p:sp>
        <p:nvSpPr>
          <p:cNvPr id="408579" name="Text Box 3"/>
          <p:cNvSpPr txBox="1">
            <a:spLocks noChangeArrowheads="1"/>
          </p:cNvSpPr>
          <p:nvPr/>
        </p:nvSpPr>
        <p:spPr bwMode="auto">
          <a:xfrm>
            <a:off x="250825" y="1481138"/>
            <a:ext cx="56388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1. 算法思想</a:t>
            </a:r>
            <a:endParaRPr kumimoji="1" lang="zh-CN" altLang="en-US" sz="3200">
              <a:solidFill>
                <a:srgbClr val="3366FF"/>
              </a:solidFill>
              <a:latin typeface="Times New Roman" pitchFamily="18" charset="0"/>
              <a:ea typeface="黑体" pitchFamily="2" charset="-122"/>
            </a:endParaRPr>
          </a:p>
        </p:txBody>
      </p:sp>
      <p:pic>
        <p:nvPicPr>
          <p:cNvPr id="408586" name="Picture 10" descr="10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4005263"/>
            <a:ext cx="2168525" cy="2592387"/>
          </a:xfrm>
          <a:prstGeom prst="rect">
            <a:avLst/>
          </a:prstGeom>
          <a:noFill/>
          <a:extLst>
            <a:ext uri="{909E8E84-426E-40DD-AFC4-6F175D3DCCD1}">
              <a14:hiddenFill xmlns:a14="http://schemas.microsoft.com/office/drawing/2010/main">
                <a:solidFill>
                  <a:srgbClr val="FFFFFF"/>
                </a:solidFill>
              </a14:hiddenFill>
            </a:ext>
          </a:extLst>
        </p:spPr>
      </p:pic>
      <p:pic>
        <p:nvPicPr>
          <p:cNvPr id="408589" name="Picture 13" descr="1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08438"/>
            <a:ext cx="2165350" cy="2589212"/>
          </a:xfrm>
          <a:prstGeom prst="rect">
            <a:avLst/>
          </a:prstGeom>
          <a:noFill/>
          <a:extLst>
            <a:ext uri="{909E8E84-426E-40DD-AFC4-6F175D3DCCD1}">
              <a14:hiddenFill xmlns:a14="http://schemas.microsoft.com/office/drawing/2010/main">
                <a:solidFill>
                  <a:srgbClr val="FFFFFF"/>
                </a:solidFill>
              </a14:hiddenFill>
            </a:ext>
          </a:extLst>
        </p:spPr>
      </p:pic>
      <p:sp>
        <p:nvSpPr>
          <p:cNvPr id="408591" name="Rectangle 15"/>
          <p:cNvSpPr>
            <a:spLocks noChangeArrowheads="1"/>
          </p:cNvSpPr>
          <p:nvPr/>
        </p:nvSpPr>
        <p:spPr bwMode="auto">
          <a:xfrm>
            <a:off x="323850" y="1971675"/>
            <a:ext cx="8496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a:latin typeface="Times New Roman" pitchFamily="18" charset="0"/>
                <a:ea typeface="华文中宋" pitchFamily="2" charset="-122"/>
              </a:rPr>
              <a:t>布线问题：印刷电路板将布线区域划分成</a:t>
            </a:r>
            <a:r>
              <a:rPr lang="en-US" altLang="zh-CN" sz="2400" i="1">
                <a:latin typeface="Times New Roman" pitchFamily="18" charset="0"/>
                <a:ea typeface="华文中宋" pitchFamily="2" charset="-122"/>
              </a:rPr>
              <a:t>n</a:t>
            </a:r>
            <a:r>
              <a:rPr lang="en-US" altLang="en-US">
                <a:latin typeface="Times New Roman" pitchFamily="18" charset="0"/>
              </a:rPr>
              <a:t>×</a:t>
            </a:r>
            <a:r>
              <a:rPr lang="en-US" altLang="zh-CN" sz="2400" i="1">
                <a:latin typeface="Times New Roman" pitchFamily="18" charset="0"/>
                <a:ea typeface="华文中宋" pitchFamily="2" charset="-122"/>
              </a:rPr>
              <a:t>m</a:t>
            </a:r>
            <a:r>
              <a:rPr lang="zh-CN" altLang="en-US" sz="2400">
                <a:latin typeface="Times New Roman" pitchFamily="18" charset="0"/>
                <a:ea typeface="华文中宋" pitchFamily="2" charset="-122"/>
              </a:rPr>
              <a:t>个方格如图</a:t>
            </a:r>
            <a:r>
              <a:rPr lang="en-US" altLang="zh-CN" sz="2400" i="1">
                <a:latin typeface="Times New Roman" pitchFamily="18" charset="0"/>
                <a:ea typeface="华文中宋" pitchFamily="2" charset="-122"/>
              </a:rPr>
              <a:t>a</a:t>
            </a:r>
            <a:r>
              <a:rPr lang="zh-CN" altLang="en-US" sz="2400">
                <a:latin typeface="Times New Roman" pitchFamily="18" charset="0"/>
                <a:ea typeface="华文中宋" pitchFamily="2" charset="-122"/>
              </a:rPr>
              <a:t>所示。精确的电路布线问题要求确定连接方格</a:t>
            </a:r>
            <a:r>
              <a:rPr lang="en-US" altLang="zh-CN" sz="2400" i="1">
                <a:latin typeface="Times New Roman" pitchFamily="18" charset="0"/>
                <a:ea typeface="华文中宋" pitchFamily="2" charset="-122"/>
              </a:rPr>
              <a:t>a</a:t>
            </a:r>
            <a:r>
              <a:rPr lang="zh-CN" altLang="en-US" sz="2400">
                <a:latin typeface="Times New Roman" pitchFamily="18" charset="0"/>
                <a:ea typeface="华文中宋" pitchFamily="2" charset="-122"/>
              </a:rPr>
              <a:t>的中点到方格</a:t>
            </a:r>
            <a:r>
              <a:rPr lang="en-US" altLang="zh-CN" sz="2400" i="1">
                <a:latin typeface="Times New Roman" pitchFamily="18" charset="0"/>
                <a:ea typeface="华文中宋" pitchFamily="2" charset="-122"/>
              </a:rPr>
              <a:t>b</a:t>
            </a:r>
            <a:r>
              <a:rPr lang="zh-CN" altLang="en-US" sz="2400">
                <a:latin typeface="Times New Roman" pitchFamily="18" charset="0"/>
                <a:ea typeface="华文中宋" pitchFamily="2" charset="-122"/>
              </a:rPr>
              <a:t>的中点的最短布线方案。在布线时，电路只能沿直线或直角布线，如图</a:t>
            </a:r>
            <a:r>
              <a:rPr lang="en-US" altLang="zh-CN" sz="2400" i="1">
                <a:latin typeface="Times New Roman" pitchFamily="18" charset="0"/>
                <a:ea typeface="华文中宋" pitchFamily="2" charset="-122"/>
              </a:rPr>
              <a:t>b</a:t>
            </a:r>
            <a:r>
              <a:rPr lang="zh-CN" altLang="en-US" sz="2400">
                <a:latin typeface="Times New Roman" pitchFamily="18" charset="0"/>
                <a:ea typeface="华文中宋" pitchFamily="2" charset="-122"/>
              </a:rPr>
              <a:t>所示。为了避免线路相交，已布了线的方格做了封锁标记，其它线路不允穿过被封锁的方格。 </a:t>
            </a:r>
          </a:p>
        </p:txBody>
      </p:sp>
    </p:spTree>
    <p:extLst>
      <p:ext uri="{BB962C8B-B14F-4D97-AF65-F5344CB8AC3E}">
        <p14:creationId xmlns:p14="http://schemas.microsoft.com/office/powerpoint/2010/main" val="3528280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en-US"/>
              <a:t>布线问题</a:t>
            </a:r>
          </a:p>
        </p:txBody>
      </p:sp>
      <p:sp>
        <p:nvSpPr>
          <p:cNvPr id="448515" name="Text Box 3"/>
          <p:cNvSpPr txBox="1">
            <a:spLocks noChangeArrowheads="1"/>
          </p:cNvSpPr>
          <p:nvPr/>
        </p:nvSpPr>
        <p:spPr bwMode="auto">
          <a:xfrm>
            <a:off x="250825" y="1481138"/>
            <a:ext cx="56388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1. 算法思想</a:t>
            </a:r>
            <a:endParaRPr kumimoji="1" lang="zh-CN" altLang="en-US" sz="3200">
              <a:solidFill>
                <a:srgbClr val="3366FF"/>
              </a:solidFill>
              <a:latin typeface="Times New Roman" pitchFamily="18" charset="0"/>
              <a:ea typeface="黑体" pitchFamily="2" charset="-122"/>
            </a:endParaRPr>
          </a:p>
        </p:txBody>
      </p:sp>
      <p:sp>
        <p:nvSpPr>
          <p:cNvPr id="448518" name="Rectangle 6"/>
          <p:cNvSpPr>
            <a:spLocks noChangeArrowheads="1"/>
          </p:cNvSpPr>
          <p:nvPr/>
        </p:nvSpPr>
        <p:spPr bwMode="auto">
          <a:xfrm>
            <a:off x="250825" y="2105025"/>
            <a:ext cx="8496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a:latin typeface="Times New Roman" pitchFamily="18" charset="0"/>
                <a:ea typeface="华文中宋" pitchFamily="2" charset="-122"/>
              </a:rPr>
              <a:t>一个布线的例子：图中包含障碍。起始点为</a:t>
            </a:r>
            <a:r>
              <a:rPr lang="en-US" altLang="zh-CN" sz="2800" i="1">
                <a:latin typeface="Times New Roman" pitchFamily="18" charset="0"/>
                <a:ea typeface="华文中宋" pitchFamily="2" charset="-122"/>
              </a:rPr>
              <a:t>a</a:t>
            </a:r>
            <a:r>
              <a:rPr lang="zh-CN" altLang="en-US" sz="2800">
                <a:latin typeface="Times New Roman" pitchFamily="18" charset="0"/>
                <a:ea typeface="华文中宋" pitchFamily="2" charset="-122"/>
              </a:rPr>
              <a:t>，目标点为</a:t>
            </a:r>
            <a:r>
              <a:rPr lang="en-US" altLang="zh-CN" sz="2800" i="1">
                <a:latin typeface="Times New Roman" pitchFamily="18" charset="0"/>
                <a:ea typeface="华文中宋" pitchFamily="2" charset="-122"/>
              </a:rPr>
              <a:t>b</a:t>
            </a:r>
            <a:r>
              <a:rPr lang="zh-CN" altLang="en-US" sz="2800">
                <a:latin typeface="Times New Roman" pitchFamily="18" charset="0"/>
                <a:ea typeface="华文中宋" pitchFamily="2" charset="-122"/>
              </a:rPr>
              <a:t>。</a:t>
            </a:r>
          </a:p>
        </p:txBody>
      </p:sp>
      <p:pic>
        <p:nvPicPr>
          <p:cNvPr id="448521" name="Picture 9" descr="108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429000"/>
            <a:ext cx="2528887" cy="3024188"/>
          </a:xfrm>
          <a:prstGeom prst="rect">
            <a:avLst/>
          </a:prstGeom>
          <a:noFill/>
          <a:extLst>
            <a:ext uri="{909E8E84-426E-40DD-AFC4-6F175D3DCCD1}">
              <a14:hiddenFill xmlns:a14="http://schemas.microsoft.com/office/drawing/2010/main">
                <a:solidFill>
                  <a:srgbClr val="FFFFFF"/>
                </a:solidFill>
              </a14:hiddenFill>
            </a:ext>
          </a:extLst>
        </p:spPr>
      </p:pic>
      <p:pic>
        <p:nvPicPr>
          <p:cNvPr id="448523" name="Picture 11" descr="108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3357563"/>
            <a:ext cx="2525713" cy="302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717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zh-CN" altLang="en-US"/>
              <a:t>布线问题</a:t>
            </a:r>
          </a:p>
        </p:txBody>
      </p:sp>
      <p:sp>
        <p:nvSpPr>
          <p:cNvPr id="447491" name="Text Box 3"/>
          <p:cNvSpPr txBox="1">
            <a:spLocks noChangeArrowheads="1"/>
          </p:cNvSpPr>
          <p:nvPr/>
        </p:nvSpPr>
        <p:spPr bwMode="auto">
          <a:xfrm>
            <a:off x="250825" y="1481138"/>
            <a:ext cx="56388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1. 算法思想</a:t>
            </a:r>
            <a:endParaRPr kumimoji="1" lang="zh-CN" altLang="en-US" sz="3200">
              <a:solidFill>
                <a:srgbClr val="3366FF"/>
              </a:solidFill>
              <a:latin typeface="Times New Roman" pitchFamily="18" charset="0"/>
              <a:ea typeface="黑体" pitchFamily="2" charset="-122"/>
            </a:endParaRPr>
          </a:p>
        </p:txBody>
      </p:sp>
      <p:sp>
        <p:nvSpPr>
          <p:cNvPr id="447492" name="Text Box 4"/>
          <p:cNvSpPr txBox="1">
            <a:spLocks noChangeArrowheads="1"/>
          </p:cNvSpPr>
          <p:nvPr/>
        </p:nvSpPr>
        <p:spPr bwMode="auto">
          <a:xfrm>
            <a:off x="539750" y="2133600"/>
            <a:ext cx="7697788" cy="1552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解此问题的队列式分支限界法从起始位置</a:t>
            </a:r>
            <a:r>
              <a:rPr lang="en-US" altLang="zh-CN" sz="2400" i="1">
                <a:latin typeface="Times New Roman" pitchFamily="18" charset="0"/>
                <a:ea typeface="楷体_GB2312" pitchFamily="49" charset="-122"/>
              </a:rPr>
              <a:t>a</a:t>
            </a:r>
            <a:r>
              <a:rPr lang="zh-CN" altLang="en-US" sz="2400">
                <a:latin typeface="Times New Roman" pitchFamily="18" charset="0"/>
                <a:ea typeface="楷体_GB2312" pitchFamily="49" charset="-122"/>
              </a:rPr>
              <a:t>开始将它作为第一个扩展结点。与该扩展结点相邻并且可达的方格成为可行结点被加入到活结点队列中，并且将这些方格标记为</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，即从起始方格</a:t>
            </a:r>
            <a:r>
              <a:rPr lang="en-US" altLang="zh-CN" sz="2400" i="1">
                <a:latin typeface="Times New Roman" pitchFamily="18" charset="0"/>
                <a:ea typeface="楷体_GB2312" pitchFamily="49" charset="-122"/>
              </a:rPr>
              <a:t>a</a:t>
            </a:r>
            <a:r>
              <a:rPr lang="zh-CN" altLang="en-US" sz="2400">
                <a:latin typeface="Times New Roman" pitchFamily="18" charset="0"/>
                <a:ea typeface="楷体_GB2312" pitchFamily="49" charset="-122"/>
              </a:rPr>
              <a:t>到这些方格的距离为</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a:t>
            </a:r>
          </a:p>
        </p:txBody>
      </p:sp>
      <p:sp>
        <p:nvSpPr>
          <p:cNvPr id="447493" name="Text Box 5"/>
          <p:cNvSpPr txBox="1">
            <a:spLocks noChangeArrowheads="1"/>
          </p:cNvSpPr>
          <p:nvPr/>
        </p:nvSpPr>
        <p:spPr bwMode="auto">
          <a:xfrm>
            <a:off x="539750" y="3887788"/>
            <a:ext cx="7697788"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接着，算法从活结点队列中取出队首结点作为下一个扩展结点，并将与当前扩展结点相邻且未标记过的方格标记为</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，并存入活结点队列。这个过程一直继续到算法搜索到目标方格</a:t>
            </a:r>
            <a:r>
              <a:rPr lang="en-US" altLang="zh-CN" sz="2400" i="1">
                <a:latin typeface="Times New Roman" pitchFamily="18" charset="0"/>
                <a:ea typeface="楷体_GB2312" pitchFamily="49" charset="-122"/>
              </a:rPr>
              <a:t>b</a:t>
            </a:r>
            <a:r>
              <a:rPr lang="zh-CN" altLang="en-US" sz="2400">
                <a:latin typeface="Times New Roman" pitchFamily="18" charset="0"/>
                <a:ea typeface="楷体_GB2312" pitchFamily="49" charset="-122"/>
              </a:rPr>
              <a:t>或活结点队列为空时为止。即加入剪枝的广度优先搜索。</a:t>
            </a:r>
            <a:endParaRPr lang="zh-CN" altLang="en-US" sz="2400">
              <a:latin typeface="Times New Roman" pitchFamily="18" charset="0"/>
              <a:ea typeface="华文行楷" pitchFamily="2" charset="-122"/>
            </a:endParaRPr>
          </a:p>
        </p:txBody>
      </p:sp>
    </p:spTree>
    <p:extLst>
      <p:ext uri="{BB962C8B-B14F-4D97-AF65-F5344CB8AC3E}">
        <p14:creationId xmlns:p14="http://schemas.microsoft.com/office/powerpoint/2010/main" val="850130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a:t>布线问题</a:t>
            </a:r>
          </a:p>
        </p:txBody>
      </p:sp>
      <p:sp>
        <p:nvSpPr>
          <p:cNvPr id="409610" name="Text Box 10"/>
          <p:cNvSpPr txBox="1">
            <a:spLocks noChangeArrowheads="1"/>
          </p:cNvSpPr>
          <p:nvPr/>
        </p:nvSpPr>
        <p:spPr bwMode="auto">
          <a:xfrm>
            <a:off x="323850" y="1905000"/>
            <a:ext cx="4552950"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2000">
                <a:latin typeface="Times New Roman" pitchFamily="18" charset="0"/>
              </a:rPr>
              <a:t>Position offset[4];</a:t>
            </a:r>
          </a:p>
          <a:p>
            <a:pPr>
              <a:lnSpc>
                <a:spcPct val="120000"/>
              </a:lnSpc>
            </a:pPr>
            <a:r>
              <a:rPr kumimoji="1" lang="en-US" altLang="zh-CN" sz="2000">
                <a:latin typeface="Times New Roman" pitchFamily="18" charset="0"/>
              </a:rPr>
              <a:t>   offset[0].row = 0; offset[0].col = 1;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右</a:t>
            </a:r>
          </a:p>
          <a:p>
            <a:pPr>
              <a:lnSpc>
                <a:spcPct val="120000"/>
              </a:lnSpc>
            </a:pPr>
            <a:r>
              <a:rPr kumimoji="1" lang="zh-CN" altLang="en-US" sz="2000">
                <a:latin typeface="Times New Roman" pitchFamily="18" charset="0"/>
              </a:rPr>
              <a:t>   </a:t>
            </a:r>
            <a:r>
              <a:rPr kumimoji="1" lang="en-US" altLang="zh-CN" sz="2000">
                <a:latin typeface="Times New Roman" pitchFamily="18" charset="0"/>
              </a:rPr>
              <a:t>offset[1].row = 1; offset[1].col = 0;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下</a:t>
            </a:r>
          </a:p>
          <a:p>
            <a:pPr>
              <a:lnSpc>
                <a:spcPct val="120000"/>
              </a:lnSpc>
            </a:pPr>
            <a:r>
              <a:rPr kumimoji="1" lang="zh-CN" altLang="en-US" sz="2000">
                <a:latin typeface="Times New Roman" pitchFamily="18" charset="0"/>
              </a:rPr>
              <a:t>   </a:t>
            </a:r>
            <a:r>
              <a:rPr kumimoji="1" lang="en-US" altLang="zh-CN" sz="2000">
                <a:latin typeface="Times New Roman" pitchFamily="18" charset="0"/>
              </a:rPr>
              <a:t>offset[2].row = 0; offset[2].col = -1;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左</a:t>
            </a:r>
          </a:p>
          <a:p>
            <a:pPr>
              <a:lnSpc>
                <a:spcPct val="120000"/>
              </a:lnSpc>
            </a:pPr>
            <a:r>
              <a:rPr kumimoji="1" lang="zh-CN" altLang="en-US" sz="2000">
                <a:latin typeface="Times New Roman" pitchFamily="18" charset="0"/>
              </a:rPr>
              <a:t>   </a:t>
            </a:r>
            <a:r>
              <a:rPr kumimoji="1" lang="en-US" altLang="zh-CN" sz="2000">
                <a:latin typeface="Times New Roman" pitchFamily="18" charset="0"/>
              </a:rPr>
              <a:t>offset[3].row = -1; offset[3].col = 0;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上</a:t>
            </a:r>
          </a:p>
        </p:txBody>
      </p:sp>
      <p:sp>
        <p:nvSpPr>
          <p:cNvPr id="409611" name="AutoShape 11"/>
          <p:cNvSpPr>
            <a:spLocks noChangeArrowheads="1"/>
          </p:cNvSpPr>
          <p:nvPr/>
        </p:nvSpPr>
        <p:spPr bwMode="auto">
          <a:xfrm>
            <a:off x="5638800" y="1981200"/>
            <a:ext cx="2678113" cy="914400"/>
          </a:xfrm>
          <a:prstGeom prst="wedgeRoundRectCallout">
            <a:avLst>
              <a:gd name="adj1" fmla="val -88824"/>
              <a:gd name="adj2" fmla="val 30731"/>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a:latin typeface="楷体_GB2312" pitchFamily="49" charset="-122"/>
                <a:ea typeface="楷体_GB2312" pitchFamily="49" charset="-122"/>
              </a:rPr>
              <a:t>定义移动方向的相对位移</a:t>
            </a:r>
          </a:p>
        </p:txBody>
      </p:sp>
      <p:sp>
        <p:nvSpPr>
          <p:cNvPr id="409612" name="Text Box 12"/>
          <p:cNvSpPr txBox="1">
            <a:spLocks noChangeArrowheads="1"/>
          </p:cNvSpPr>
          <p:nvPr/>
        </p:nvSpPr>
        <p:spPr bwMode="auto">
          <a:xfrm>
            <a:off x="169863" y="4343400"/>
            <a:ext cx="6154737" cy="1552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lang="en-US" altLang="zh-CN" sz="2000">
                <a:latin typeface="Times New Roman" pitchFamily="18" charset="0"/>
                <a:cs typeface="Times New Roman" pitchFamily="18" charset="0"/>
              </a:rPr>
              <a:t> </a:t>
            </a:r>
            <a:r>
              <a:rPr kumimoji="1" lang="en-US" altLang="zh-CN" sz="2000">
                <a:latin typeface="Times New Roman" pitchFamily="18" charset="0"/>
              </a:rPr>
              <a:t>for (int i = 0; i &lt;= m+1; i++)</a:t>
            </a:r>
          </a:p>
          <a:p>
            <a:pPr>
              <a:lnSpc>
                <a:spcPct val="120000"/>
              </a:lnSpc>
            </a:pPr>
            <a:r>
              <a:rPr kumimoji="1" lang="en-US" altLang="zh-CN" sz="2000">
                <a:latin typeface="Times New Roman" pitchFamily="18" charset="0"/>
              </a:rPr>
              <a:t>      grid[0][i] = grid[n+1][i] = 1;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顶部和底部</a:t>
            </a:r>
          </a:p>
          <a:p>
            <a:pPr>
              <a:lnSpc>
                <a:spcPct val="120000"/>
              </a:lnSpc>
            </a:pPr>
            <a:r>
              <a:rPr kumimoji="1" lang="zh-CN" altLang="en-US" sz="2000">
                <a:latin typeface="Times New Roman" pitchFamily="18" charset="0"/>
              </a:rPr>
              <a:t>   </a:t>
            </a:r>
            <a:r>
              <a:rPr kumimoji="1" lang="en-US" altLang="zh-CN" sz="2000">
                <a:latin typeface="Times New Roman" pitchFamily="18" charset="0"/>
              </a:rPr>
              <a:t>for (int i = 0; i &lt;= n+1; i++)</a:t>
            </a:r>
          </a:p>
          <a:p>
            <a:pPr>
              <a:lnSpc>
                <a:spcPct val="120000"/>
              </a:lnSpc>
            </a:pPr>
            <a:r>
              <a:rPr kumimoji="1" lang="en-US" altLang="zh-CN" sz="2000">
                <a:latin typeface="Times New Roman" pitchFamily="18" charset="0"/>
              </a:rPr>
              <a:t>      grid[i][0] = grid[i][m+1] = 1;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左翼和右翼</a:t>
            </a:r>
          </a:p>
        </p:txBody>
      </p:sp>
      <p:sp>
        <p:nvSpPr>
          <p:cNvPr id="409613" name="AutoShape 13"/>
          <p:cNvSpPr>
            <a:spLocks noChangeArrowheads="1"/>
          </p:cNvSpPr>
          <p:nvPr/>
        </p:nvSpPr>
        <p:spPr bwMode="auto">
          <a:xfrm>
            <a:off x="5715000" y="3962400"/>
            <a:ext cx="2589213" cy="914400"/>
          </a:xfrm>
          <a:prstGeom prst="wedgeRoundRectCallout">
            <a:avLst>
              <a:gd name="adj1" fmla="val -102116"/>
              <a:gd name="adj2" fmla="val 51042"/>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400" b="1">
                <a:latin typeface="楷体_GB2312" pitchFamily="49" charset="-122"/>
                <a:ea typeface="楷体_GB2312" pitchFamily="49" charset="-122"/>
              </a:rPr>
              <a:t>设置边界的围墙</a:t>
            </a:r>
          </a:p>
        </p:txBody>
      </p:sp>
    </p:spTree>
    <p:extLst>
      <p:ext uri="{BB962C8B-B14F-4D97-AF65-F5344CB8AC3E}">
        <p14:creationId xmlns:p14="http://schemas.microsoft.com/office/powerpoint/2010/main" val="18024806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布线问题</a:t>
            </a:r>
          </a:p>
        </p:txBody>
      </p:sp>
      <p:sp>
        <p:nvSpPr>
          <p:cNvPr id="410634" name="Text Box 10"/>
          <p:cNvSpPr txBox="1">
            <a:spLocks noChangeArrowheads="1"/>
          </p:cNvSpPr>
          <p:nvPr/>
        </p:nvSpPr>
        <p:spPr bwMode="auto">
          <a:xfrm>
            <a:off x="395288" y="1557338"/>
            <a:ext cx="8208962" cy="4108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2000">
                <a:latin typeface="Times New Roman" pitchFamily="18" charset="0"/>
              </a:rPr>
              <a:t>for (int i = 0; i &lt; NumOfNbrs; i++) {</a:t>
            </a:r>
          </a:p>
          <a:p>
            <a:pPr>
              <a:lnSpc>
                <a:spcPct val="120000"/>
              </a:lnSpc>
            </a:pPr>
            <a:r>
              <a:rPr kumimoji="1" lang="en-US" altLang="zh-CN" sz="2000">
                <a:latin typeface="Times New Roman" pitchFamily="18" charset="0"/>
              </a:rPr>
              <a:t>         nbr.row = here.row + offset[i].row;</a:t>
            </a:r>
          </a:p>
          <a:p>
            <a:pPr>
              <a:lnSpc>
                <a:spcPct val="120000"/>
              </a:lnSpc>
            </a:pPr>
            <a:r>
              <a:rPr kumimoji="1" lang="en-US" altLang="zh-CN" sz="2000">
                <a:latin typeface="Times New Roman" pitchFamily="18" charset="0"/>
              </a:rPr>
              <a:t>         nbr.col = here.col + offset[i].col;</a:t>
            </a:r>
          </a:p>
          <a:p>
            <a:pPr>
              <a:lnSpc>
                <a:spcPct val="120000"/>
              </a:lnSpc>
            </a:pPr>
            <a:r>
              <a:rPr kumimoji="1" lang="en-US" altLang="zh-CN" sz="2000">
                <a:latin typeface="Times New Roman" pitchFamily="18" charset="0"/>
              </a:rPr>
              <a:t>         if (grid[nbr.row][nbr.col] == 0) {</a:t>
            </a:r>
          </a:p>
          <a:p>
            <a:pPr>
              <a:lnSpc>
                <a:spcPct val="120000"/>
              </a:lnSpc>
            </a:pPr>
            <a:r>
              <a:rPr kumimoji="1" lang="en-US" altLang="zh-CN" sz="2000">
                <a:solidFill>
                  <a:srgbClr val="008000"/>
                </a:solidFill>
                <a:latin typeface="Times New Roman" pitchFamily="18" charset="0"/>
              </a:rPr>
              <a:t>             // </a:t>
            </a:r>
            <a:r>
              <a:rPr kumimoji="1" lang="zh-CN" altLang="en-US" sz="2000">
                <a:solidFill>
                  <a:srgbClr val="008000"/>
                </a:solidFill>
                <a:latin typeface="Times New Roman" pitchFamily="18" charset="0"/>
              </a:rPr>
              <a:t>该方格未标记</a:t>
            </a:r>
          </a:p>
          <a:p>
            <a:pPr>
              <a:lnSpc>
                <a:spcPct val="120000"/>
              </a:lnSpc>
            </a:pPr>
            <a:r>
              <a:rPr kumimoji="1" lang="zh-CN" altLang="en-US" sz="2000">
                <a:latin typeface="Times New Roman" pitchFamily="18" charset="0"/>
              </a:rPr>
              <a:t>             </a:t>
            </a:r>
            <a:r>
              <a:rPr kumimoji="1" lang="en-US" altLang="zh-CN" sz="2000">
                <a:latin typeface="Times New Roman" pitchFamily="18" charset="0"/>
              </a:rPr>
              <a:t>grid[nbr.row][nbr.col]</a:t>
            </a:r>
          </a:p>
          <a:p>
            <a:pPr>
              <a:lnSpc>
                <a:spcPct val="120000"/>
              </a:lnSpc>
            </a:pPr>
            <a:r>
              <a:rPr kumimoji="1" lang="en-US" altLang="zh-CN" sz="2000">
                <a:latin typeface="Times New Roman" pitchFamily="18" charset="0"/>
              </a:rPr>
              <a:t>                = grid[here.row][here.col] + 1;</a:t>
            </a:r>
          </a:p>
          <a:p>
            <a:pPr>
              <a:lnSpc>
                <a:spcPct val="120000"/>
              </a:lnSpc>
            </a:pPr>
            <a:r>
              <a:rPr kumimoji="1" lang="en-US" altLang="zh-CN" sz="2000">
                <a:latin typeface="Times New Roman" pitchFamily="18" charset="0"/>
              </a:rPr>
              <a:t>             if ((nbr.row == finish.row) &amp;&amp; (nbr.col == finish.col)) </a:t>
            </a:r>
          </a:p>
          <a:p>
            <a:pPr>
              <a:lnSpc>
                <a:spcPct val="120000"/>
              </a:lnSpc>
            </a:pPr>
            <a:r>
              <a:rPr kumimoji="1" lang="en-US" altLang="zh-CN" sz="2000">
                <a:latin typeface="Times New Roman" pitchFamily="18" charset="0"/>
              </a:rPr>
              <a:t>	     break;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完成布线</a:t>
            </a:r>
          </a:p>
          <a:p>
            <a:pPr>
              <a:lnSpc>
                <a:spcPct val="120000"/>
              </a:lnSpc>
            </a:pPr>
            <a:r>
              <a:rPr kumimoji="1" lang="zh-CN" altLang="en-US" sz="2000">
                <a:latin typeface="Times New Roman" pitchFamily="18" charset="0"/>
              </a:rPr>
              <a:t>         </a:t>
            </a:r>
            <a:r>
              <a:rPr kumimoji="1" lang="en-US" altLang="zh-CN" sz="2000">
                <a:latin typeface="Times New Roman" pitchFamily="18" charset="0"/>
              </a:rPr>
              <a:t>Q.Add(nbr);} </a:t>
            </a:r>
          </a:p>
          <a:p>
            <a:pPr>
              <a:lnSpc>
                <a:spcPct val="120000"/>
              </a:lnSpc>
            </a:pPr>
            <a:r>
              <a:rPr kumimoji="1" lang="en-US" altLang="zh-CN" sz="2000">
                <a:latin typeface="Times New Roman" pitchFamily="18" charset="0"/>
              </a:rPr>
              <a:t>         }</a:t>
            </a:r>
          </a:p>
        </p:txBody>
      </p:sp>
      <p:sp>
        <p:nvSpPr>
          <p:cNvPr id="410636" name="Text Box 12"/>
          <p:cNvSpPr txBox="1">
            <a:spLocks noChangeArrowheads="1"/>
          </p:cNvSpPr>
          <p:nvPr/>
        </p:nvSpPr>
        <p:spPr bwMode="auto">
          <a:xfrm>
            <a:off x="611188" y="5734050"/>
            <a:ext cx="7777162" cy="946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Arial" charset="0"/>
                <a:ea typeface="楷体_GB2312" pitchFamily="49" charset="-122"/>
              </a:rPr>
              <a:t>找到目标位置后，可以通过回溯方法找到这条最短路径。</a:t>
            </a:r>
          </a:p>
        </p:txBody>
      </p:sp>
    </p:spTree>
    <p:extLst>
      <p:ext uri="{BB962C8B-B14F-4D97-AF65-F5344CB8AC3E}">
        <p14:creationId xmlns:p14="http://schemas.microsoft.com/office/powerpoint/2010/main" val="2914290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a:t>0-1</a:t>
            </a:r>
            <a:r>
              <a:rPr lang="zh-CN" altLang="en-US"/>
              <a:t>背包问题</a:t>
            </a:r>
          </a:p>
        </p:txBody>
      </p:sp>
      <p:sp>
        <p:nvSpPr>
          <p:cNvPr id="411657" name="Text Box 9"/>
          <p:cNvSpPr txBox="1">
            <a:spLocks noChangeArrowheads="1"/>
          </p:cNvSpPr>
          <p:nvPr/>
        </p:nvSpPr>
        <p:spPr bwMode="auto">
          <a:xfrm>
            <a:off x="395288" y="1484313"/>
            <a:ext cx="57912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rgbClr val="3366FF"/>
                </a:solidFill>
                <a:latin typeface="Times New Roman" pitchFamily="18" charset="0"/>
                <a:ea typeface="黑体" pitchFamily="2" charset="-122"/>
              </a:rPr>
              <a:t>算法的思想</a:t>
            </a:r>
            <a:endParaRPr lang="zh-CN" altLang="en-US">
              <a:solidFill>
                <a:srgbClr val="3366FF"/>
              </a:solidFill>
              <a:latin typeface="Arial" charset="0"/>
              <a:ea typeface="华文行楷" pitchFamily="2" charset="-122"/>
            </a:endParaRPr>
          </a:p>
        </p:txBody>
      </p:sp>
      <p:sp>
        <p:nvSpPr>
          <p:cNvPr id="411658" name="Text Box 10"/>
          <p:cNvSpPr txBox="1">
            <a:spLocks noChangeArrowheads="1"/>
          </p:cNvSpPr>
          <p:nvPr/>
        </p:nvSpPr>
        <p:spPr bwMode="auto">
          <a:xfrm>
            <a:off x="395288" y="2133600"/>
            <a:ext cx="8424862" cy="8223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Arial" charset="0"/>
                <a:ea typeface="楷体_GB2312" pitchFamily="49" charset="-122"/>
              </a:rPr>
              <a:t>       </a:t>
            </a:r>
            <a:r>
              <a:rPr lang="zh-CN" altLang="en-US" sz="2400">
                <a:latin typeface="Arial" charset="0"/>
                <a:ea typeface="楷体_GB2312" pitchFamily="49" charset="-122"/>
              </a:rPr>
              <a:t>首先，要对输入数据进行预处理，将各物品依其单位重量价值从大到小进行排列。</a:t>
            </a:r>
          </a:p>
        </p:txBody>
      </p:sp>
      <p:sp>
        <p:nvSpPr>
          <p:cNvPr id="411659" name="Text Box 11"/>
          <p:cNvSpPr txBox="1">
            <a:spLocks noChangeArrowheads="1"/>
          </p:cNvSpPr>
          <p:nvPr/>
        </p:nvSpPr>
        <p:spPr bwMode="auto">
          <a:xfrm>
            <a:off x="395288" y="3048000"/>
            <a:ext cx="8424862"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Arial" charset="0"/>
                <a:ea typeface="楷体_GB2312" pitchFamily="49" charset="-122"/>
              </a:rPr>
              <a:t>       </a:t>
            </a:r>
            <a:r>
              <a:rPr lang="zh-CN" altLang="en-US" sz="2400">
                <a:latin typeface="Arial" charset="0"/>
                <a:ea typeface="楷体_GB2312" pitchFamily="49" charset="-122"/>
              </a:rPr>
              <a:t>在下面描述的优先队列分支限界法中，结点的优先级由已装袋的物品价值加上剩下的最大单位重量价值的物品装满剩余容量的价值和。</a:t>
            </a:r>
          </a:p>
        </p:txBody>
      </p:sp>
      <p:sp>
        <p:nvSpPr>
          <p:cNvPr id="411660" name="Text Box 12"/>
          <p:cNvSpPr txBox="1">
            <a:spLocks noChangeArrowheads="1"/>
          </p:cNvSpPr>
          <p:nvPr/>
        </p:nvSpPr>
        <p:spPr bwMode="auto">
          <a:xfrm>
            <a:off x="395288" y="4391025"/>
            <a:ext cx="8328025"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算法首先检查当前扩展结点的左儿子结点的可行性。如果该左儿子结点是可行结点，则将它加入到子集树和活结点优先队列中。当前扩展结点的右儿子结点一定是可行结点，仅当右儿子结点满足上界约束时才将它加入子集树和活结点优先队列。当扩展到叶结点时为问题的最优值。</a:t>
            </a:r>
          </a:p>
        </p:txBody>
      </p:sp>
    </p:spTree>
    <p:extLst>
      <p:ext uri="{BB962C8B-B14F-4D97-AF65-F5344CB8AC3E}">
        <p14:creationId xmlns:p14="http://schemas.microsoft.com/office/powerpoint/2010/main" val="3235547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latin typeface="Times New Roman" pitchFamily="18" charset="0"/>
              </a:rPr>
              <a:t>0-1</a:t>
            </a:r>
            <a:r>
              <a:rPr lang="zh-CN" altLang="en-US">
                <a:latin typeface="Times New Roman" pitchFamily="18" charset="0"/>
              </a:rPr>
              <a:t>背包问题</a:t>
            </a:r>
          </a:p>
        </p:txBody>
      </p:sp>
      <p:sp>
        <p:nvSpPr>
          <p:cNvPr id="412675" name="Text Box 3"/>
          <p:cNvSpPr txBox="1">
            <a:spLocks noChangeArrowheads="1"/>
          </p:cNvSpPr>
          <p:nvPr/>
        </p:nvSpPr>
        <p:spPr bwMode="auto">
          <a:xfrm>
            <a:off x="395288" y="1484313"/>
            <a:ext cx="5791200" cy="57943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3200">
                <a:solidFill>
                  <a:srgbClr val="3366FF"/>
                </a:solidFill>
                <a:latin typeface="Times New Roman" pitchFamily="18" charset="0"/>
                <a:ea typeface="黑体" pitchFamily="2" charset="-122"/>
              </a:rPr>
              <a:t>上界函数</a:t>
            </a:r>
          </a:p>
        </p:txBody>
      </p:sp>
      <p:sp>
        <p:nvSpPr>
          <p:cNvPr id="412680" name="Text Box 8"/>
          <p:cNvSpPr txBox="1">
            <a:spLocks noChangeArrowheads="1"/>
          </p:cNvSpPr>
          <p:nvPr/>
        </p:nvSpPr>
        <p:spPr bwMode="auto">
          <a:xfrm>
            <a:off x="827088" y="2133600"/>
            <a:ext cx="7993062" cy="370681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110000"/>
              </a:lnSpc>
            </a:pPr>
            <a:r>
              <a:rPr lang="en-US" altLang="zh-CN" sz="2400">
                <a:solidFill>
                  <a:srgbClr val="008000"/>
                </a:solidFill>
                <a:latin typeface="Times New Roman" pitchFamily="18" charset="0"/>
              </a:rPr>
              <a:t>// </a:t>
            </a:r>
            <a:r>
              <a:rPr lang="en-US" altLang="zh-CN" sz="2400" i="1">
                <a:solidFill>
                  <a:srgbClr val="008000"/>
                </a:solidFill>
                <a:latin typeface="Times New Roman" pitchFamily="18" charset="0"/>
              </a:rPr>
              <a:t>n</a:t>
            </a:r>
            <a:r>
              <a:rPr lang="zh-CN" altLang="en-US" sz="2400">
                <a:solidFill>
                  <a:srgbClr val="008000"/>
                </a:solidFill>
                <a:latin typeface="Times New Roman" pitchFamily="18" charset="0"/>
              </a:rPr>
              <a:t>表示物品总数，</a:t>
            </a:r>
            <a:r>
              <a:rPr lang="en-US" altLang="zh-CN" sz="2400">
                <a:solidFill>
                  <a:srgbClr val="008000"/>
                </a:solidFill>
                <a:latin typeface="Times New Roman" pitchFamily="18" charset="0"/>
              </a:rPr>
              <a:t>cleft</a:t>
            </a:r>
            <a:r>
              <a:rPr lang="zh-CN" altLang="en-US" sz="2400">
                <a:solidFill>
                  <a:srgbClr val="008000"/>
                </a:solidFill>
                <a:latin typeface="Times New Roman" pitchFamily="18" charset="0"/>
              </a:rPr>
              <a:t>为剩余空间</a:t>
            </a:r>
          </a:p>
          <a:p>
            <a:pPr algn="just">
              <a:lnSpc>
                <a:spcPct val="110000"/>
              </a:lnSpc>
            </a:pPr>
            <a:r>
              <a:rPr lang="en-US" altLang="zh-CN" sz="2400">
                <a:latin typeface="Times New Roman" pitchFamily="18" charset="0"/>
                <a:cs typeface="Times New Roman" pitchFamily="18" charset="0"/>
              </a:rPr>
              <a:t>while (</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 &lt;= </a:t>
            </a:r>
            <a:r>
              <a:rPr lang="en-US" altLang="zh-CN" sz="2400" i="1">
                <a:latin typeface="Times New Roman" pitchFamily="18" charset="0"/>
                <a:cs typeface="Times New Roman" pitchFamily="18" charset="0"/>
              </a:rPr>
              <a:t>n</a:t>
            </a:r>
            <a:r>
              <a:rPr lang="en-US" altLang="zh-CN" sz="2400">
                <a:latin typeface="Times New Roman" pitchFamily="18" charset="0"/>
                <a:cs typeface="Times New Roman" pitchFamily="18" charset="0"/>
              </a:rPr>
              <a:t> &amp;&amp; w[</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 &lt;= cleft)</a:t>
            </a:r>
            <a:endParaRPr lang="en-US" altLang="zh-CN" sz="2400">
              <a:latin typeface="Times New Roman" pitchFamily="18" charset="0"/>
            </a:endParaRPr>
          </a:p>
          <a:p>
            <a:pPr algn="just">
              <a:lnSpc>
                <a:spcPct val="110000"/>
              </a:lnSpc>
            </a:pPr>
            <a:r>
              <a:rPr lang="en-US" altLang="zh-CN" sz="2400">
                <a:latin typeface="Times New Roman" pitchFamily="18" charset="0"/>
                <a:cs typeface="Times New Roman" pitchFamily="18" charset="0"/>
              </a:rPr>
              <a:t>{</a:t>
            </a:r>
          </a:p>
          <a:p>
            <a:pPr algn="just">
              <a:lnSpc>
                <a:spcPct val="110000"/>
              </a:lnSpc>
            </a:pPr>
            <a:r>
              <a:rPr lang="en-US" altLang="zh-CN" sz="2400">
                <a:latin typeface="Times New Roman" pitchFamily="18" charset="0"/>
                <a:cs typeface="Times New Roman" pitchFamily="18" charset="0"/>
              </a:rPr>
              <a:t>         cleft -= w[</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                            </a:t>
            </a:r>
            <a:r>
              <a:rPr lang="en-US" altLang="zh-CN" sz="2400">
                <a:solidFill>
                  <a:srgbClr val="008000"/>
                </a:solidFill>
                <a:latin typeface="Times New Roman" pitchFamily="18" charset="0"/>
              </a:rPr>
              <a:t>//</a:t>
            </a:r>
            <a:r>
              <a:rPr lang="en-US" altLang="zh-CN" sz="2400" i="1">
                <a:solidFill>
                  <a:srgbClr val="008000"/>
                </a:solidFill>
                <a:latin typeface="Times New Roman" pitchFamily="18" charset="0"/>
              </a:rPr>
              <a:t>w</a:t>
            </a:r>
            <a:r>
              <a:rPr lang="en-US" altLang="zh-CN" sz="2400">
                <a:solidFill>
                  <a:srgbClr val="008000"/>
                </a:solidFill>
                <a:latin typeface="Times New Roman" pitchFamily="18" charset="0"/>
              </a:rPr>
              <a:t>[</a:t>
            </a:r>
            <a:r>
              <a:rPr lang="en-US" altLang="zh-CN" sz="2400" i="1">
                <a:solidFill>
                  <a:srgbClr val="008000"/>
                </a:solidFill>
                <a:latin typeface="Times New Roman" pitchFamily="18" charset="0"/>
              </a:rPr>
              <a:t>i</a:t>
            </a:r>
            <a:r>
              <a:rPr lang="en-US" altLang="zh-CN" sz="2400">
                <a:solidFill>
                  <a:srgbClr val="008000"/>
                </a:solidFill>
                <a:latin typeface="Times New Roman" pitchFamily="18" charset="0"/>
              </a:rPr>
              <a:t>]</a:t>
            </a:r>
            <a:r>
              <a:rPr lang="zh-CN" altLang="en-US" sz="2400">
                <a:solidFill>
                  <a:srgbClr val="008000"/>
                </a:solidFill>
                <a:latin typeface="Times New Roman" pitchFamily="18" charset="0"/>
              </a:rPr>
              <a:t>表示</a:t>
            </a:r>
            <a:r>
              <a:rPr lang="en-US" altLang="zh-CN" sz="2400" i="1">
                <a:solidFill>
                  <a:srgbClr val="008000"/>
                </a:solidFill>
                <a:latin typeface="Times New Roman" pitchFamily="18" charset="0"/>
              </a:rPr>
              <a:t>i</a:t>
            </a:r>
            <a:r>
              <a:rPr lang="zh-CN" altLang="en-US" sz="2400">
                <a:solidFill>
                  <a:srgbClr val="008000"/>
                </a:solidFill>
                <a:latin typeface="Times New Roman" pitchFamily="18" charset="0"/>
              </a:rPr>
              <a:t>所占空间</a:t>
            </a:r>
          </a:p>
          <a:p>
            <a:pPr algn="just">
              <a:lnSpc>
                <a:spcPct val="110000"/>
              </a:lnSpc>
            </a:pPr>
            <a:r>
              <a:rPr lang="zh-CN" altLang="en-US" sz="2400">
                <a:latin typeface="Times New Roman" pitchFamily="18" charset="0"/>
                <a:cs typeface="Times New Roman" pitchFamily="18" charset="0"/>
              </a:rPr>
              <a:t>         </a:t>
            </a:r>
            <a:r>
              <a:rPr lang="en-US" altLang="zh-CN" sz="2400" i="1">
                <a:latin typeface="Times New Roman" pitchFamily="18" charset="0"/>
                <a:cs typeface="Times New Roman" pitchFamily="18" charset="0"/>
              </a:rPr>
              <a:t>b</a:t>
            </a:r>
            <a:r>
              <a:rPr lang="en-US" altLang="zh-CN" sz="2400">
                <a:latin typeface="Times New Roman" pitchFamily="18" charset="0"/>
                <a:cs typeface="Times New Roman" pitchFamily="18" charset="0"/>
              </a:rPr>
              <a:t> += </a:t>
            </a:r>
            <a:r>
              <a:rPr lang="en-US" altLang="zh-CN" sz="2400" i="1">
                <a:latin typeface="Times New Roman" pitchFamily="18" charset="0"/>
                <a:cs typeface="Times New Roman" pitchFamily="18" charset="0"/>
              </a:rPr>
              <a:t>p</a:t>
            </a:r>
            <a:r>
              <a:rPr lang="en-US" altLang="zh-CN" sz="2400">
                <a:latin typeface="Times New Roman" pitchFamily="18" charset="0"/>
                <a:cs typeface="Times New Roman" pitchFamily="18" charset="0"/>
              </a:rPr>
              <a:t>[</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                                 </a:t>
            </a:r>
            <a:r>
              <a:rPr lang="en-US" altLang="zh-CN" sz="2400">
                <a:solidFill>
                  <a:srgbClr val="008000"/>
                </a:solidFill>
                <a:latin typeface="Times New Roman" pitchFamily="18" charset="0"/>
                <a:cs typeface="Times New Roman" pitchFamily="18" charset="0"/>
              </a:rPr>
              <a:t>//</a:t>
            </a:r>
            <a:r>
              <a:rPr lang="en-US" altLang="zh-CN" sz="2400" i="1">
                <a:solidFill>
                  <a:srgbClr val="008000"/>
                </a:solidFill>
                <a:latin typeface="Times New Roman" pitchFamily="18" charset="0"/>
                <a:cs typeface="Times New Roman" pitchFamily="18" charset="0"/>
              </a:rPr>
              <a:t>p</a:t>
            </a:r>
            <a:r>
              <a:rPr lang="en-US" altLang="zh-CN" sz="2400">
                <a:solidFill>
                  <a:srgbClr val="008000"/>
                </a:solidFill>
                <a:latin typeface="Times New Roman" pitchFamily="18" charset="0"/>
                <a:cs typeface="Times New Roman" pitchFamily="18" charset="0"/>
              </a:rPr>
              <a:t>[</a:t>
            </a:r>
            <a:r>
              <a:rPr lang="en-US" altLang="zh-CN" sz="2400">
                <a:solidFill>
                  <a:srgbClr val="008000"/>
                </a:solidFill>
                <a:latin typeface="Times New Roman" pitchFamily="18" charset="0"/>
              </a:rPr>
              <a:t>i</a:t>
            </a:r>
            <a:r>
              <a:rPr lang="en-US" altLang="zh-CN" sz="2400">
                <a:solidFill>
                  <a:srgbClr val="008000"/>
                </a:solidFill>
                <a:latin typeface="Times New Roman" pitchFamily="18" charset="0"/>
                <a:cs typeface="Times New Roman" pitchFamily="18" charset="0"/>
              </a:rPr>
              <a:t>]</a:t>
            </a:r>
            <a:r>
              <a:rPr lang="zh-CN" altLang="en-US" sz="2400">
                <a:solidFill>
                  <a:srgbClr val="008000"/>
                </a:solidFill>
                <a:latin typeface="Times New Roman" pitchFamily="18" charset="0"/>
              </a:rPr>
              <a:t>表示</a:t>
            </a:r>
            <a:r>
              <a:rPr lang="en-US" altLang="zh-CN" sz="2400" i="1">
                <a:solidFill>
                  <a:srgbClr val="008000"/>
                </a:solidFill>
                <a:latin typeface="Times New Roman" pitchFamily="18" charset="0"/>
              </a:rPr>
              <a:t>i</a:t>
            </a:r>
            <a:r>
              <a:rPr lang="zh-CN" altLang="en-US" sz="2400">
                <a:solidFill>
                  <a:srgbClr val="008000"/>
                </a:solidFill>
                <a:latin typeface="Times New Roman" pitchFamily="18" charset="0"/>
              </a:rPr>
              <a:t>的价值</a:t>
            </a:r>
          </a:p>
          <a:p>
            <a:pPr algn="just">
              <a:lnSpc>
                <a:spcPct val="110000"/>
              </a:lnSpc>
            </a:pPr>
            <a:r>
              <a:rPr lang="zh-CN" altLang="en-US" sz="2400">
                <a:latin typeface="Times New Roman" pitchFamily="18" charset="0"/>
                <a:cs typeface="Times New Roman" pitchFamily="18" charset="0"/>
              </a:rPr>
              <a:t>         </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a:t>
            </a:r>
          </a:p>
          <a:p>
            <a:pPr algn="just">
              <a:lnSpc>
                <a:spcPct val="110000"/>
              </a:lnSpc>
            </a:pPr>
            <a:r>
              <a:rPr lang="en-US" altLang="zh-CN" sz="2400">
                <a:latin typeface="Times New Roman" pitchFamily="18" charset="0"/>
                <a:cs typeface="Times New Roman" pitchFamily="18" charset="0"/>
              </a:rPr>
              <a:t>}</a:t>
            </a:r>
          </a:p>
          <a:p>
            <a:pPr algn="just">
              <a:lnSpc>
                <a:spcPct val="110000"/>
              </a:lnSpc>
            </a:pPr>
            <a:r>
              <a:rPr lang="en-US" altLang="zh-CN" sz="2400">
                <a:latin typeface="Times New Roman" pitchFamily="18" charset="0"/>
                <a:cs typeface="Times New Roman" pitchFamily="18" charset="0"/>
              </a:rPr>
              <a:t>if (</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 &lt;= </a:t>
            </a:r>
            <a:r>
              <a:rPr lang="en-US" altLang="zh-CN" sz="2400" i="1">
                <a:latin typeface="Times New Roman" pitchFamily="18" charset="0"/>
                <a:cs typeface="Times New Roman" pitchFamily="18" charset="0"/>
              </a:rPr>
              <a:t>n</a:t>
            </a:r>
            <a:r>
              <a:rPr lang="en-US" altLang="zh-CN" sz="2400">
                <a:latin typeface="Times New Roman" pitchFamily="18" charset="0"/>
                <a:cs typeface="Times New Roman" pitchFamily="18" charset="0"/>
              </a:rPr>
              <a:t>) </a:t>
            </a:r>
            <a:r>
              <a:rPr lang="en-US" altLang="zh-CN" sz="2400" i="1">
                <a:latin typeface="Times New Roman" pitchFamily="18" charset="0"/>
                <a:cs typeface="Times New Roman" pitchFamily="18" charset="0"/>
              </a:rPr>
              <a:t>b</a:t>
            </a:r>
            <a:r>
              <a:rPr lang="en-US" altLang="zh-CN" sz="2400">
                <a:latin typeface="Times New Roman" pitchFamily="18" charset="0"/>
                <a:cs typeface="Times New Roman" pitchFamily="18" charset="0"/>
              </a:rPr>
              <a:t>+=</a:t>
            </a:r>
            <a:r>
              <a:rPr lang="en-US" altLang="zh-CN" sz="2400" i="1">
                <a:latin typeface="Times New Roman" pitchFamily="18" charset="0"/>
                <a:cs typeface="Times New Roman" pitchFamily="18" charset="0"/>
              </a:rPr>
              <a:t>p</a:t>
            </a:r>
            <a:r>
              <a:rPr lang="en-US" altLang="zh-CN" sz="2400">
                <a:latin typeface="Times New Roman" pitchFamily="18" charset="0"/>
                <a:cs typeface="Times New Roman" pitchFamily="18" charset="0"/>
              </a:rPr>
              <a:t>[</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a:t>
            </a:r>
            <a:r>
              <a:rPr lang="en-US" altLang="zh-CN" sz="2400" i="1">
                <a:latin typeface="Times New Roman" pitchFamily="18" charset="0"/>
                <a:cs typeface="Times New Roman" pitchFamily="18" charset="0"/>
              </a:rPr>
              <a:t>w</a:t>
            </a:r>
            <a:r>
              <a:rPr lang="en-US" altLang="zh-CN" sz="2400">
                <a:latin typeface="Times New Roman" pitchFamily="18" charset="0"/>
                <a:cs typeface="Times New Roman" pitchFamily="18" charset="0"/>
              </a:rPr>
              <a:t>[</a:t>
            </a:r>
            <a:r>
              <a:rPr lang="en-US" altLang="zh-CN" sz="2400" i="1">
                <a:latin typeface="Times New Roman" pitchFamily="18" charset="0"/>
                <a:cs typeface="Times New Roman" pitchFamily="18" charset="0"/>
              </a:rPr>
              <a:t>i</a:t>
            </a:r>
            <a:r>
              <a:rPr lang="en-US" altLang="zh-CN" sz="2400">
                <a:latin typeface="Times New Roman" pitchFamily="18" charset="0"/>
                <a:cs typeface="Times New Roman" pitchFamily="18" charset="0"/>
              </a:rPr>
              <a:t>] * cleft;    </a:t>
            </a:r>
            <a:r>
              <a:rPr lang="en-US" altLang="zh-CN" sz="2400">
                <a:solidFill>
                  <a:srgbClr val="008000"/>
                </a:solidFill>
                <a:latin typeface="Times New Roman" pitchFamily="18" charset="0"/>
                <a:cs typeface="Times New Roman" pitchFamily="18" charset="0"/>
              </a:rPr>
              <a:t>// </a:t>
            </a:r>
            <a:r>
              <a:rPr lang="zh-CN" altLang="en-US" sz="2400">
                <a:solidFill>
                  <a:srgbClr val="008000"/>
                </a:solidFill>
                <a:latin typeface="Times New Roman" pitchFamily="18" charset="0"/>
              </a:rPr>
              <a:t>装填剩余容量装满背包</a:t>
            </a:r>
            <a:endParaRPr lang="zh-CN" altLang="en-US" sz="2400">
              <a:solidFill>
                <a:srgbClr val="008000"/>
              </a:solidFill>
              <a:latin typeface="Times New Roman" pitchFamily="18" charset="0"/>
              <a:cs typeface="Times New Roman" pitchFamily="18" charset="0"/>
            </a:endParaRPr>
          </a:p>
          <a:p>
            <a:pPr algn="just">
              <a:lnSpc>
                <a:spcPct val="110000"/>
              </a:lnSpc>
            </a:pPr>
            <a:r>
              <a:rPr lang="en-US" altLang="zh-CN" sz="2400">
                <a:latin typeface="Times New Roman" pitchFamily="18" charset="0"/>
                <a:cs typeface="Times New Roman" pitchFamily="18" charset="0"/>
              </a:rPr>
              <a:t>return </a:t>
            </a:r>
            <a:r>
              <a:rPr lang="en-US" altLang="zh-CN" sz="2400" i="1">
                <a:latin typeface="Times New Roman" pitchFamily="18" charset="0"/>
                <a:cs typeface="Times New Roman" pitchFamily="18" charset="0"/>
              </a:rPr>
              <a:t>b</a:t>
            </a:r>
            <a:r>
              <a:rPr lang="en-US" altLang="zh-CN" sz="2400">
                <a:latin typeface="Times New Roman" pitchFamily="18" charset="0"/>
                <a:cs typeface="Times New Roman" pitchFamily="18" charset="0"/>
              </a:rPr>
              <a:t>;</a:t>
            </a:r>
            <a:r>
              <a:rPr lang="en-US" altLang="zh-CN" sz="2400">
                <a:latin typeface="Arial" charset="0"/>
                <a:ea typeface="华文行楷" pitchFamily="2" charset="-122"/>
              </a:rPr>
              <a:t>                                       </a:t>
            </a:r>
            <a:r>
              <a:rPr lang="en-US" altLang="zh-CN" sz="2400">
                <a:solidFill>
                  <a:srgbClr val="008000"/>
                </a:solidFill>
                <a:latin typeface="Times New Roman" pitchFamily="18" charset="0"/>
              </a:rPr>
              <a:t>//</a:t>
            </a:r>
            <a:r>
              <a:rPr lang="en-US" altLang="zh-CN" sz="2400" i="1">
                <a:solidFill>
                  <a:srgbClr val="008000"/>
                </a:solidFill>
                <a:latin typeface="Times New Roman" pitchFamily="18" charset="0"/>
              </a:rPr>
              <a:t>b</a:t>
            </a:r>
            <a:r>
              <a:rPr lang="zh-CN" altLang="en-US" sz="2400">
                <a:solidFill>
                  <a:srgbClr val="008000"/>
                </a:solidFill>
                <a:latin typeface="Times New Roman" pitchFamily="18" charset="0"/>
              </a:rPr>
              <a:t>为上界函数</a:t>
            </a:r>
          </a:p>
        </p:txBody>
      </p:sp>
    </p:spTree>
    <p:extLst>
      <p:ext uri="{BB962C8B-B14F-4D97-AF65-F5344CB8AC3E}">
        <p14:creationId xmlns:p14="http://schemas.microsoft.com/office/powerpoint/2010/main" val="5030481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a:latin typeface="Times New Roman" pitchFamily="18" charset="0"/>
              </a:rPr>
              <a:t>0-1</a:t>
            </a:r>
            <a:r>
              <a:rPr lang="zh-CN" altLang="en-US">
                <a:latin typeface="Times New Roman" pitchFamily="18" charset="0"/>
              </a:rPr>
              <a:t>背包问题</a:t>
            </a:r>
          </a:p>
        </p:txBody>
      </p:sp>
      <p:sp>
        <p:nvSpPr>
          <p:cNvPr id="413703" name="Text Box 7"/>
          <p:cNvSpPr txBox="1">
            <a:spLocks noChangeArrowheads="1"/>
          </p:cNvSpPr>
          <p:nvPr/>
        </p:nvSpPr>
        <p:spPr bwMode="auto">
          <a:xfrm>
            <a:off x="685800" y="1524000"/>
            <a:ext cx="7848600" cy="46926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lang="en-US" altLang="zh-CN" sz="2400">
                <a:effectLst>
                  <a:outerShdw blurRad="38100" dist="38100" dir="2700000" algn="tl">
                    <a:srgbClr val="C0C0C0"/>
                  </a:outerShdw>
                </a:effectLst>
                <a:latin typeface="Times New Roman" pitchFamily="18" charset="0"/>
                <a:cs typeface="Times New Roman" pitchFamily="18" charset="0"/>
              </a:rPr>
              <a:t> </a:t>
            </a:r>
            <a:r>
              <a:rPr kumimoji="1" lang="en-US" altLang="zh-CN" sz="2400">
                <a:effectLst>
                  <a:outerShdw blurRad="38100" dist="38100" dir="2700000" algn="tl">
                    <a:srgbClr val="C0C0C0"/>
                  </a:outerShdw>
                </a:effectLst>
                <a:latin typeface="Times New Roman" pitchFamily="18" charset="0"/>
              </a:rPr>
              <a:t>while (i != n+1) { </a:t>
            </a:r>
            <a:r>
              <a:rPr kumimoji="1" lang="en-US" altLang="zh-CN" sz="2400">
                <a:solidFill>
                  <a:srgbClr val="008000"/>
                </a:solidFill>
                <a:effectLst>
                  <a:outerShdw blurRad="38100" dist="38100" dir="2700000" algn="tl">
                    <a:srgbClr val="C0C0C0"/>
                  </a:outerShdw>
                </a:effectLst>
                <a:latin typeface="Times New Roman" pitchFamily="18" charset="0"/>
              </a:rPr>
              <a:t>// </a:t>
            </a:r>
            <a:r>
              <a:rPr kumimoji="1" lang="zh-CN" altLang="en-US" sz="2400">
                <a:solidFill>
                  <a:srgbClr val="008000"/>
                </a:solidFill>
                <a:effectLst>
                  <a:outerShdw blurRad="38100" dist="38100" dir="2700000" algn="tl">
                    <a:srgbClr val="C0C0C0"/>
                  </a:outerShdw>
                </a:effectLst>
                <a:latin typeface="Times New Roman" pitchFamily="18" charset="0"/>
              </a:rPr>
              <a:t>非叶结点</a:t>
            </a:r>
          </a:p>
          <a:p>
            <a:pPr>
              <a:lnSpc>
                <a:spcPct val="110000"/>
              </a:lnSpc>
            </a:pPr>
            <a:r>
              <a:rPr kumimoji="1" lang="zh-CN" altLang="en-US" sz="2400">
                <a:effectLst>
                  <a:outerShdw blurRad="38100" dist="38100" dir="2700000" algn="tl">
                    <a:srgbClr val="C0C0C0"/>
                  </a:outerShdw>
                </a:effectLst>
                <a:latin typeface="Times New Roman" pitchFamily="18" charset="0"/>
              </a:rPr>
              <a:t>      </a:t>
            </a:r>
            <a:r>
              <a:rPr kumimoji="1" lang="en-US" altLang="zh-CN" sz="2400">
                <a:solidFill>
                  <a:srgbClr val="008000"/>
                </a:solidFill>
                <a:effectLst>
                  <a:outerShdw blurRad="38100" dist="38100" dir="2700000" algn="tl">
                    <a:srgbClr val="C0C0C0"/>
                  </a:outerShdw>
                </a:effectLst>
                <a:latin typeface="Times New Roman" pitchFamily="18" charset="0"/>
              </a:rPr>
              <a:t>// </a:t>
            </a:r>
            <a:r>
              <a:rPr kumimoji="1" lang="zh-CN" altLang="en-US" sz="2400">
                <a:solidFill>
                  <a:srgbClr val="008000"/>
                </a:solidFill>
                <a:effectLst>
                  <a:outerShdw blurRad="38100" dist="38100" dir="2700000" algn="tl">
                    <a:srgbClr val="C0C0C0"/>
                  </a:outerShdw>
                </a:effectLst>
                <a:latin typeface="Times New Roman" pitchFamily="18" charset="0"/>
              </a:rPr>
              <a:t>检查当前扩展结点的左儿子结点</a:t>
            </a:r>
          </a:p>
          <a:p>
            <a:pPr>
              <a:lnSpc>
                <a:spcPct val="110000"/>
              </a:lnSpc>
            </a:pPr>
            <a:r>
              <a:rPr kumimoji="1" lang="zh-CN" altLang="en-US" sz="2400">
                <a:effectLst>
                  <a:outerShdw blurRad="38100" dist="38100" dir="2700000" algn="tl">
                    <a:srgbClr val="C0C0C0"/>
                  </a:outerShdw>
                </a:effectLst>
                <a:latin typeface="Times New Roman" pitchFamily="18" charset="0"/>
              </a:rPr>
              <a:t>      </a:t>
            </a:r>
            <a:r>
              <a:rPr kumimoji="1" lang="en-US" altLang="zh-CN" sz="2400">
                <a:effectLst>
                  <a:outerShdw blurRad="38100" dist="38100" dir="2700000" algn="tl">
                    <a:srgbClr val="C0C0C0"/>
                  </a:outerShdw>
                </a:effectLst>
                <a:latin typeface="Times New Roman" pitchFamily="18" charset="0"/>
              </a:rPr>
              <a:t>Typew wt = cw + w[</a:t>
            </a:r>
            <a:r>
              <a:rPr kumimoji="1" lang="en-US" altLang="zh-CN" sz="2400" i="1">
                <a:effectLst>
                  <a:outerShdw blurRad="38100" dist="38100" dir="2700000" algn="tl">
                    <a:srgbClr val="C0C0C0"/>
                  </a:outerShdw>
                </a:effectLst>
                <a:latin typeface="Times New Roman" pitchFamily="18" charset="0"/>
              </a:rPr>
              <a:t>i</a:t>
            </a:r>
            <a:r>
              <a:rPr kumimoji="1" lang="en-US" altLang="zh-CN" sz="2400">
                <a:effectLst>
                  <a:outerShdw blurRad="38100" dist="38100" dir="2700000" algn="tl">
                    <a:srgbClr val="C0C0C0"/>
                  </a:outerShdw>
                </a:effectLst>
                <a:latin typeface="Times New Roman" pitchFamily="18" charset="0"/>
              </a:rPr>
              <a:t>];</a:t>
            </a:r>
          </a:p>
          <a:p>
            <a:pPr>
              <a:lnSpc>
                <a:spcPct val="110000"/>
              </a:lnSpc>
            </a:pPr>
            <a:r>
              <a:rPr kumimoji="1" lang="en-US" altLang="zh-CN" sz="2400">
                <a:effectLst>
                  <a:outerShdw blurRad="38100" dist="38100" dir="2700000" algn="tl">
                    <a:srgbClr val="C0C0C0"/>
                  </a:outerShdw>
                </a:effectLst>
                <a:latin typeface="Times New Roman" pitchFamily="18" charset="0"/>
              </a:rPr>
              <a:t>      if (wt &lt;= c) { </a:t>
            </a:r>
            <a:r>
              <a:rPr kumimoji="1" lang="en-US" altLang="zh-CN" sz="2400">
                <a:solidFill>
                  <a:srgbClr val="008000"/>
                </a:solidFill>
                <a:effectLst>
                  <a:outerShdw blurRad="38100" dist="38100" dir="2700000" algn="tl">
                    <a:srgbClr val="C0C0C0"/>
                  </a:outerShdw>
                </a:effectLst>
                <a:latin typeface="Times New Roman" pitchFamily="18" charset="0"/>
              </a:rPr>
              <a:t>// </a:t>
            </a:r>
            <a:r>
              <a:rPr kumimoji="1" lang="zh-CN" altLang="en-US" sz="2400">
                <a:solidFill>
                  <a:srgbClr val="008000"/>
                </a:solidFill>
                <a:effectLst>
                  <a:outerShdw blurRad="38100" dist="38100" dir="2700000" algn="tl">
                    <a:srgbClr val="C0C0C0"/>
                  </a:outerShdw>
                </a:effectLst>
                <a:latin typeface="Times New Roman" pitchFamily="18" charset="0"/>
              </a:rPr>
              <a:t>左儿子结点为可行结点</a:t>
            </a:r>
          </a:p>
          <a:p>
            <a:pPr>
              <a:lnSpc>
                <a:spcPct val="110000"/>
              </a:lnSpc>
            </a:pPr>
            <a:r>
              <a:rPr kumimoji="1" lang="zh-CN" altLang="en-US" sz="2400">
                <a:effectLst>
                  <a:outerShdw blurRad="38100" dist="38100" dir="2700000" algn="tl">
                    <a:srgbClr val="C0C0C0"/>
                  </a:outerShdw>
                </a:effectLst>
                <a:latin typeface="Times New Roman" pitchFamily="18" charset="0"/>
              </a:rPr>
              <a:t>         </a:t>
            </a:r>
            <a:r>
              <a:rPr kumimoji="1" lang="en-US" altLang="zh-CN" sz="2400">
                <a:effectLst>
                  <a:outerShdw blurRad="38100" dist="38100" dir="2700000" algn="tl">
                    <a:srgbClr val="C0C0C0"/>
                  </a:outerShdw>
                </a:effectLst>
                <a:latin typeface="Times New Roman" pitchFamily="18" charset="0"/>
              </a:rPr>
              <a:t>if (cp+p[i] &gt; bestp) bestp = cp+p[</a:t>
            </a:r>
            <a:r>
              <a:rPr kumimoji="1" lang="en-US" altLang="zh-CN" sz="2400" i="1">
                <a:effectLst>
                  <a:outerShdw blurRad="38100" dist="38100" dir="2700000" algn="tl">
                    <a:srgbClr val="C0C0C0"/>
                  </a:outerShdw>
                </a:effectLst>
                <a:latin typeface="Times New Roman" pitchFamily="18" charset="0"/>
              </a:rPr>
              <a:t>i</a:t>
            </a:r>
            <a:r>
              <a:rPr kumimoji="1" lang="en-US" altLang="zh-CN" sz="2400">
                <a:effectLst>
                  <a:outerShdw blurRad="38100" dist="38100" dir="2700000" algn="tl">
                    <a:srgbClr val="C0C0C0"/>
                  </a:outerShdw>
                </a:effectLst>
                <a:latin typeface="Times New Roman" pitchFamily="18" charset="0"/>
              </a:rPr>
              <a:t>];</a:t>
            </a:r>
          </a:p>
          <a:p>
            <a:pPr>
              <a:lnSpc>
                <a:spcPct val="110000"/>
              </a:lnSpc>
            </a:pPr>
            <a:r>
              <a:rPr kumimoji="1" lang="en-US" altLang="zh-CN" sz="2400">
                <a:effectLst>
                  <a:outerShdw blurRad="38100" dist="38100" dir="2700000" algn="tl">
                    <a:srgbClr val="C0C0C0"/>
                  </a:outerShdw>
                </a:effectLst>
                <a:latin typeface="Times New Roman" pitchFamily="18" charset="0"/>
              </a:rPr>
              <a:t>         AddLiveNode(up, cp+p[i], cw+w[i], true, </a:t>
            </a:r>
            <a:r>
              <a:rPr kumimoji="1" lang="en-US" altLang="zh-CN" sz="2400" i="1">
                <a:effectLst>
                  <a:outerShdw blurRad="38100" dist="38100" dir="2700000" algn="tl">
                    <a:srgbClr val="C0C0C0"/>
                  </a:outerShdw>
                </a:effectLst>
                <a:latin typeface="Times New Roman" pitchFamily="18" charset="0"/>
              </a:rPr>
              <a:t>i</a:t>
            </a:r>
            <a:r>
              <a:rPr kumimoji="1" lang="en-US" altLang="zh-CN" sz="2400">
                <a:effectLst>
                  <a:outerShdw blurRad="38100" dist="38100" dir="2700000" algn="tl">
                    <a:srgbClr val="C0C0C0"/>
                  </a:outerShdw>
                </a:effectLst>
                <a:latin typeface="Times New Roman" pitchFamily="18" charset="0"/>
              </a:rPr>
              <a:t>+1);}</a:t>
            </a:r>
          </a:p>
          <a:p>
            <a:pPr>
              <a:lnSpc>
                <a:spcPct val="110000"/>
              </a:lnSpc>
            </a:pPr>
            <a:r>
              <a:rPr kumimoji="1" lang="en-US" altLang="zh-CN" sz="2400">
                <a:effectLst>
                  <a:outerShdw blurRad="38100" dist="38100" dir="2700000" algn="tl">
                    <a:srgbClr val="C0C0C0"/>
                  </a:outerShdw>
                </a:effectLst>
                <a:latin typeface="Times New Roman" pitchFamily="18" charset="0"/>
              </a:rPr>
              <a:t>         up = Bound(i+1);</a:t>
            </a:r>
          </a:p>
          <a:p>
            <a:pPr>
              <a:lnSpc>
                <a:spcPct val="110000"/>
              </a:lnSpc>
            </a:pPr>
            <a:r>
              <a:rPr kumimoji="1" lang="en-US" altLang="zh-CN" sz="2400">
                <a:effectLst>
                  <a:outerShdw blurRad="38100" dist="38100" dir="2700000" algn="tl">
                    <a:srgbClr val="C0C0C0"/>
                  </a:outerShdw>
                </a:effectLst>
                <a:latin typeface="Times New Roman" pitchFamily="18" charset="0"/>
              </a:rPr>
              <a:t>      </a:t>
            </a:r>
            <a:r>
              <a:rPr kumimoji="1" lang="en-US" altLang="zh-CN" sz="2400">
                <a:solidFill>
                  <a:srgbClr val="008000"/>
                </a:solidFill>
                <a:effectLst>
                  <a:outerShdw blurRad="38100" dist="38100" dir="2700000" algn="tl">
                    <a:srgbClr val="C0C0C0"/>
                  </a:outerShdw>
                </a:effectLst>
                <a:latin typeface="Times New Roman" pitchFamily="18" charset="0"/>
              </a:rPr>
              <a:t>// </a:t>
            </a:r>
            <a:r>
              <a:rPr kumimoji="1" lang="zh-CN" altLang="en-US" sz="2400">
                <a:solidFill>
                  <a:srgbClr val="008000"/>
                </a:solidFill>
                <a:effectLst>
                  <a:outerShdw blurRad="38100" dist="38100" dir="2700000" algn="tl">
                    <a:srgbClr val="C0C0C0"/>
                  </a:outerShdw>
                </a:effectLst>
                <a:latin typeface="Times New Roman" pitchFamily="18" charset="0"/>
              </a:rPr>
              <a:t>检查当前扩展结点的右儿子结点</a:t>
            </a:r>
          </a:p>
          <a:p>
            <a:pPr>
              <a:lnSpc>
                <a:spcPct val="110000"/>
              </a:lnSpc>
            </a:pPr>
            <a:r>
              <a:rPr kumimoji="1" lang="zh-CN" altLang="en-US" sz="2400">
                <a:effectLst>
                  <a:outerShdw blurRad="38100" dist="38100" dir="2700000" algn="tl">
                    <a:srgbClr val="C0C0C0"/>
                  </a:outerShdw>
                </a:effectLst>
                <a:latin typeface="Times New Roman" pitchFamily="18" charset="0"/>
              </a:rPr>
              <a:t>      </a:t>
            </a:r>
            <a:r>
              <a:rPr kumimoji="1" lang="en-US" altLang="zh-CN" sz="2400">
                <a:effectLst>
                  <a:outerShdw blurRad="38100" dist="38100" dir="2700000" algn="tl">
                    <a:srgbClr val="C0C0C0"/>
                  </a:outerShdw>
                </a:effectLst>
                <a:latin typeface="Times New Roman" pitchFamily="18" charset="0"/>
              </a:rPr>
              <a:t>if (up &gt;= bestp) // </a:t>
            </a:r>
            <a:r>
              <a:rPr kumimoji="1" lang="zh-CN" altLang="en-US" sz="2400">
                <a:effectLst>
                  <a:outerShdw blurRad="38100" dist="38100" dir="2700000" algn="tl">
                    <a:srgbClr val="C0C0C0"/>
                  </a:outerShdw>
                </a:effectLst>
                <a:latin typeface="Times New Roman" pitchFamily="18" charset="0"/>
              </a:rPr>
              <a:t>右子树可能含最优解</a:t>
            </a:r>
          </a:p>
          <a:p>
            <a:pPr>
              <a:lnSpc>
                <a:spcPct val="110000"/>
              </a:lnSpc>
            </a:pPr>
            <a:r>
              <a:rPr kumimoji="1" lang="zh-CN" altLang="en-US" sz="2400">
                <a:effectLst>
                  <a:outerShdw blurRad="38100" dist="38100" dir="2700000" algn="tl">
                    <a:srgbClr val="C0C0C0"/>
                  </a:outerShdw>
                </a:effectLst>
                <a:latin typeface="Times New Roman" pitchFamily="18" charset="0"/>
              </a:rPr>
              <a:t>           </a:t>
            </a:r>
            <a:r>
              <a:rPr kumimoji="1" lang="en-US" altLang="zh-CN" sz="2400">
                <a:effectLst>
                  <a:outerShdw blurRad="38100" dist="38100" dir="2700000" algn="tl">
                    <a:srgbClr val="C0C0C0"/>
                  </a:outerShdw>
                </a:effectLst>
                <a:latin typeface="Times New Roman" pitchFamily="18" charset="0"/>
              </a:rPr>
              <a:t>AddLiveNode(up, cp, cw, false, i+1);</a:t>
            </a:r>
          </a:p>
          <a:p>
            <a:pPr algn="just">
              <a:lnSpc>
                <a:spcPct val="110000"/>
              </a:lnSpc>
              <a:spcBef>
                <a:spcPct val="50000"/>
              </a:spcBef>
            </a:pPr>
            <a:r>
              <a:rPr lang="en-US" altLang="zh-CN" sz="2400">
                <a:effectLst>
                  <a:outerShdw blurRad="38100" dist="38100" dir="2700000" algn="tl">
                    <a:srgbClr val="C0C0C0"/>
                  </a:outerShdw>
                </a:effectLst>
                <a:latin typeface="Times New Roman" pitchFamily="18" charset="0"/>
                <a:cs typeface="Times New Roman" pitchFamily="18" charset="0"/>
              </a:rPr>
              <a:t>         </a:t>
            </a:r>
            <a:r>
              <a:rPr kumimoji="1" lang="en-US" altLang="zh-CN" sz="2400">
                <a:solidFill>
                  <a:srgbClr val="008000"/>
                </a:solidFill>
                <a:effectLst>
                  <a:outerShdw blurRad="38100" dist="38100" dir="2700000" algn="tl">
                    <a:srgbClr val="C0C0C0"/>
                  </a:outerShdw>
                </a:effectLst>
                <a:latin typeface="Times New Roman" pitchFamily="18" charset="0"/>
              </a:rPr>
              <a:t>//   </a:t>
            </a:r>
            <a:r>
              <a:rPr kumimoji="1" lang="zh-CN" altLang="en-US" sz="2400">
                <a:solidFill>
                  <a:srgbClr val="008000"/>
                </a:solidFill>
                <a:effectLst>
                  <a:outerShdw blurRad="38100" dist="38100" dir="2700000" algn="tl">
                    <a:srgbClr val="C0C0C0"/>
                  </a:outerShdw>
                </a:effectLst>
                <a:latin typeface="Times New Roman" pitchFamily="18" charset="0"/>
              </a:rPr>
              <a:t>取下一个扩展结点（略）</a:t>
            </a:r>
            <a:r>
              <a:rPr lang="en-US" altLang="zh-CN" sz="2400">
                <a:effectLst>
                  <a:outerShdw blurRad="38100" dist="38100" dir="2700000" algn="tl">
                    <a:srgbClr val="C0C0C0"/>
                  </a:outerShdw>
                </a:effectLst>
                <a:latin typeface="Times New Roman" pitchFamily="18" charset="0"/>
                <a:cs typeface="Times New Roman" pitchFamily="18" charset="0"/>
              </a:rPr>
              <a:t>}</a:t>
            </a:r>
          </a:p>
        </p:txBody>
      </p:sp>
      <p:sp>
        <p:nvSpPr>
          <p:cNvPr id="413704" name="AutoShape 8"/>
          <p:cNvSpPr>
            <a:spLocks noChangeArrowheads="1"/>
          </p:cNvSpPr>
          <p:nvPr/>
        </p:nvSpPr>
        <p:spPr bwMode="auto">
          <a:xfrm>
            <a:off x="6443663" y="1773238"/>
            <a:ext cx="2057400" cy="914400"/>
          </a:xfrm>
          <a:prstGeom prst="wedgeRoundRectCallout">
            <a:avLst>
              <a:gd name="adj1" fmla="val -143750"/>
              <a:gd name="adj2" fmla="val 57292"/>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latin typeface="楷体_GB2312" pitchFamily="49" charset="-122"/>
                <a:ea typeface="楷体_GB2312" pitchFamily="49" charset="-122"/>
              </a:rPr>
              <a:t>分支限界搜索过程</a:t>
            </a:r>
          </a:p>
        </p:txBody>
      </p:sp>
    </p:spTree>
    <p:extLst>
      <p:ext uri="{BB962C8B-B14F-4D97-AF65-F5344CB8AC3E}">
        <p14:creationId xmlns:p14="http://schemas.microsoft.com/office/powerpoint/2010/main" val="129453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11027" y="764704"/>
            <a:ext cx="8893175" cy="5976938"/>
          </a:xfrm>
          <a:prstGeom prst="rect">
            <a:avLst/>
          </a:prstGeom>
        </p:spPr>
        <p:txBody>
          <a:bodyPr/>
          <a:lstStyle/>
          <a:p>
            <a:pPr marL="609600" indent="-609600" eaLnBrk="1" hangingPunct="1">
              <a:lnSpc>
                <a:spcPct val="150000"/>
              </a:lnSpc>
              <a:spcBef>
                <a:spcPts val="0"/>
              </a:spcBef>
            </a:pPr>
            <a:r>
              <a:rPr lang="zh-CN" altLang="en-US" sz="2200" dirty="0" smtClean="0">
                <a:solidFill>
                  <a:srgbClr val="000000"/>
                </a:solidFill>
              </a:rPr>
              <a:t>分支限界法与回溯法的类似之处</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a:solidFill>
                  <a:srgbClr val="000000"/>
                </a:solidFill>
              </a:rPr>
              <a:t>基本思路：在问题的解空间树上搜索问题的</a:t>
            </a:r>
            <a:r>
              <a:rPr lang="zh-CN" altLang="en-US" sz="2200" dirty="0" smtClean="0">
                <a:solidFill>
                  <a:srgbClr val="000000"/>
                </a:solidFill>
              </a:rPr>
              <a:t>解</a:t>
            </a:r>
            <a:endParaRPr lang="zh-CN" altLang="en-US" sz="2200" dirty="0">
              <a:solidFill>
                <a:srgbClr val="000000"/>
              </a:solidFill>
            </a:endParaRPr>
          </a:p>
          <a:p>
            <a:pPr marL="609600" indent="-609600" eaLnBrk="1" hangingPunct="1">
              <a:lnSpc>
                <a:spcPct val="150000"/>
              </a:lnSpc>
              <a:spcBef>
                <a:spcPts val="0"/>
              </a:spcBef>
            </a:pPr>
            <a:r>
              <a:rPr lang="zh-CN" altLang="en-US" sz="2200" dirty="0">
                <a:solidFill>
                  <a:srgbClr val="000000"/>
                </a:solidFill>
              </a:rPr>
              <a:t>分支限界法与回溯法</a:t>
            </a:r>
            <a:r>
              <a:rPr lang="zh-CN" altLang="en-US" sz="2200" dirty="0" smtClean="0">
                <a:solidFill>
                  <a:srgbClr val="000000"/>
                </a:solidFill>
              </a:rPr>
              <a:t>的区别</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b="1" dirty="0" smtClean="0">
                <a:solidFill>
                  <a:srgbClr val="000000"/>
                </a:solidFill>
              </a:rPr>
              <a:t>求解目标不同</a:t>
            </a:r>
            <a:endParaRPr lang="en-US" altLang="zh-CN" sz="2200" b="1"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回溯法的求解目标是找出解空间树中满足约束条件的</a:t>
            </a:r>
            <a:r>
              <a:rPr lang="zh-CN" altLang="en-US" sz="2200" dirty="0">
                <a:solidFill>
                  <a:srgbClr val="FF0000"/>
                </a:solidFill>
              </a:rPr>
              <a:t>所有</a:t>
            </a:r>
            <a:r>
              <a:rPr lang="zh-CN" altLang="en-US" sz="2200" dirty="0" smtClean="0">
                <a:solidFill>
                  <a:srgbClr val="FF0000"/>
                </a:solidFill>
              </a:rPr>
              <a:t>解</a:t>
            </a:r>
            <a:endParaRPr lang="en-US" altLang="zh-CN" sz="2200" dirty="0" smtClean="0">
              <a:solidFill>
                <a:srgbClr val="FF0000"/>
              </a:solidFill>
            </a:endParaRPr>
          </a:p>
          <a:p>
            <a:pPr marL="1440000" lvl="2" indent="-432000" eaLnBrk="1" hangingPunct="1">
              <a:lnSpc>
                <a:spcPct val="150000"/>
              </a:lnSpc>
              <a:spcBef>
                <a:spcPts val="0"/>
              </a:spcBef>
            </a:pPr>
            <a:r>
              <a:rPr lang="zh-CN" altLang="en-US" sz="2200" dirty="0">
                <a:solidFill>
                  <a:srgbClr val="000000"/>
                </a:solidFill>
              </a:rPr>
              <a:t>分支限界法的求解目标则</a:t>
            </a:r>
            <a:r>
              <a:rPr lang="zh-CN" altLang="en-US" sz="2200" dirty="0" smtClean="0">
                <a:solidFill>
                  <a:srgbClr val="000000"/>
                </a:solidFill>
              </a:rPr>
              <a:t>是尽快找</a:t>
            </a:r>
            <a:r>
              <a:rPr lang="zh-CN" altLang="en-US" sz="2200" dirty="0">
                <a:solidFill>
                  <a:srgbClr val="000000"/>
                </a:solidFill>
              </a:rPr>
              <a:t>出满足约束条件的</a:t>
            </a:r>
            <a:r>
              <a:rPr lang="zh-CN" altLang="en-US" sz="2200" dirty="0">
                <a:solidFill>
                  <a:srgbClr val="FF0000"/>
                </a:solidFill>
              </a:rPr>
              <a:t>一个</a:t>
            </a:r>
            <a:r>
              <a:rPr lang="zh-CN" altLang="en-US" sz="2200" dirty="0" smtClean="0">
                <a:solidFill>
                  <a:srgbClr val="FF0000"/>
                </a:solidFill>
              </a:rPr>
              <a:t>解，</a:t>
            </a:r>
            <a:endParaRPr lang="en-US" altLang="zh-CN" sz="2200" dirty="0" smtClean="0">
              <a:solidFill>
                <a:srgbClr val="FF0000"/>
              </a:solidFill>
            </a:endParaRPr>
          </a:p>
          <a:p>
            <a:pPr marL="1008000" lvl="2" indent="0" eaLnBrk="1" hangingPunct="1">
              <a:lnSpc>
                <a:spcPct val="150000"/>
              </a:lnSpc>
              <a:spcBef>
                <a:spcPts val="0"/>
              </a:spcBef>
              <a:buNone/>
            </a:pPr>
            <a:r>
              <a:rPr lang="zh-CN" altLang="en-US" sz="2200" dirty="0" smtClean="0">
                <a:solidFill>
                  <a:srgbClr val="000000"/>
                </a:solidFill>
              </a:rPr>
              <a:t>     或</a:t>
            </a:r>
            <a:r>
              <a:rPr lang="zh-CN" altLang="en-US" sz="2200" dirty="0">
                <a:solidFill>
                  <a:srgbClr val="000000"/>
                </a:solidFill>
              </a:rPr>
              <a:t>是在满足约束条件的解中找出在某种意义下的</a:t>
            </a:r>
            <a:r>
              <a:rPr lang="zh-CN" altLang="en-US" sz="2200" dirty="0">
                <a:solidFill>
                  <a:srgbClr val="FF0000"/>
                </a:solidFill>
              </a:rPr>
              <a:t>最优</a:t>
            </a:r>
            <a:r>
              <a:rPr lang="zh-CN" altLang="en-US" sz="2200" dirty="0" smtClean="0">
                <a:solidFill>
                  <a:srgbClr val="FF0000"/>
                </a:solidFill>
              </a:rPr>
              <a:t>解</a:t>
            </a:r>
            <a:endParaRPr lang="en-US" altLang="zh-CN" sz="2200" dirty="0" smtClean="0">
              <a:solidFill>
                <a:srgbClr val="FF0000"/>
              </a:solidFill>
            </a:endParaRPr>
          </a:p>
          <a:p>
            <a:pPr marL="1440000" lvl="2" indent="-432000" eaLnBrk="1" hangingPunct="1">
              <a:lnSpc>
                <a:spcPct val="150000"/>
              </a:lnSpc>
              <a:spcBef>
                <a:spcPts val="0"/>
              </a:spcBef>
            </a:pPr>
            <a:r>
              <a:rPr lang="zh-CN" altLang="en-US" sz="2200" dirty="0">
                <a:solidFill>
                  <a:srgbClr val="000000"/>
                </a:solidFill>
              </a:rPr>
              <a:t>通常用于解决离</a:t>
            </a:r>
            <a:r>
              <a:rPr lang="zh-CN" altLang="en-US" sz="2200" dirty="0" smtClean="0">
                <a:solidFill>
                  <a:srgbClr val="000000"/>
                </a:solidFill>
              </a:rPr>
              <a:t>散值的最</a:t>
            </a:r>
            <a:r>
              <a:rPr lang="zh-CN" altLang="en-US" sz="2200" dirty="0">
                <a:solidFill>
                  <a:srgbClr val="000000"/>
                </a:solidFill>
              </a:rPr>
              <a:t>优化问题</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b="1" dirty="0">
                <a:solidFill>
                  <a:srgbClr val="000000"/>
                </a:solidFill>
              </a:rPr>
              <a:t>搜索方式不同</a:t>
            </a:r>
            <a:endParaRPr lang="en-US" altLang="zh-CN" sz="2200" b="1"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回溯法以</a:t>
            </a:r>
            <a:r>
              <a:rPr lang="zh-CN" altLang="en-US" sz="2200" dirty="0" smtClean="0">
                <a:solidFill>
                  <a:srgbClr val="FF0000"/>
                </a:solidFill>
              </a:rPr>
              <a:t>深度</a:t>
            </a:r>
            <a:r>
              <a:rPr lang="zh-CN" altLang="en-US" sz="2200" dirty="0">
                <a:solidFill>
                  <a:srgbClr val="FF0000"/>
                </a:solidFill>
              </a:rPr>
              <a:t>优先</a:t>
            </a:r>
            <a:r>
              <a:rPr lang="zh-CN" altLang="en-US" sz="2200" dirty="0">
                <a:solidFill>
                  <a:srgbClr val="000000"/>
                </a:solidFill>
              </a:rPr>
              <a:t>的方</a:t>
            </a:r>
            <a:r>
              <a:rPr lang="zh-CN" altLang="en-US" sz="2200" dirty="0" smtClean="0">
                <a:solidFill>
                  <a:srgbClr val="000000"/>
                </a:solidFill>
              </a:rPr>
              <a:t>式（遍历结点）搜</a:t>
            </a:r>
            <a:r>
              <a:rPr lang="zh-CN" altLang="en-US" sz="2200" dirty="0">
                <a:solidFill>
                  <a:srgbClr val="000000"/>
                </a:solidFill>
              </a:rPr>
              <a:t>索解空间</a:t>
            </a:r>
            <a:r>
              <a:rPr lang="zh-CN" altLang="en-US" sz="2200" dirty="0" smtClean="0">
                <a:solidFill>
                  <a:srgbClr val="000000"/>
                </a:solidFill>
              </a:rPr>
              <a:t>树</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a:solidFill>
                  <a:srgbClr val="000000"/>
                </a:solidFill>
              </a:rPr>
              <a:t>分支限界</a:t>
            </a:r>
            <a:r>
              <a:rPr lang="zh-CN" altLang="en-US" sz="2200" dirty="0" smtClean="0">
                <a:solidFill>
                  <a:srgbClr val="000000"/>
                </a:solidFill>
              </a:rPr>
              <a:t>法以</a:t>
            </a:r>
            <a:r>
              <a:rPr lang="zh-CN" altLang="en-US" sz="2200" dirty="0">
                <a:solidFill>
                  <a:srgbClr val="FF0000"/>
                </a:solidFill>
              </a:rPr>
              <a:t>广度优先</a:t>
            </a:r>
            <a:r>
              <a:rPr lang="zh-CN" altLang="en-US" sz="2200" dirty="0" smtClean="0">
                <a:solidFill>
                  <a:srgbClr val="FF0000"/>
                </a:solidFill>
              </a:rPr>
              <a:t>或最</a:t>
            </a:r>
            <a:r>
              <a:rPr lang="zh-CN" altLang="en-US" sz="2200" dirty="0">
                <a:solidFill>
                  <a:srgbClr val="FF0000"/>
                </a:solidFill>
              </a:rPr>
              <a:t>小耗费优先</a:t>
            </a:r>
            <a:r>
              <a:rPr lang="zh-CN" altLang="en-US" sz="2200" dirty="0">
                <a:solidFill>
                  <a:srgbClr val="000000"/>
                </a:solidFill>
              </a:rPr>
              <a:t>的方式搜索解空间树</a:t>
            </a:r>
            <a:endParaRPr lang="zh-CN" altLang="en-US" sz="2200" dirty="0" smtClean="0">
              <a:solidFill>
                <a:srgbClr val="000000"/>
              </a:solidFill>
            </a:endParaRPr>
          </a:p>
        </p:txBody>
      </p:sp>
    </p:spTree>
    <p:extLst>
      <p:ext uri="{BB962C8B-B14F-4D97-AF65-F5344CB8AC3E}">
        <p14:creationId xmlns:p14="http://schemas.microsoft.com/office/powerpoint/2010/main" val="421607459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en-US"/>
              <a:t>最大团问题</a:t>
            </a:r>
            <a:endParaRPr lang="zh-CN" altLang="en-US"/>
          </a:p>
        </p:txBody>
      </p:sp>
      <p:sp>
        <p:nvSpPr>
          <p:cNvPr id="414728" name="Text Box 8"/>
          <p:cNvSpPr txBox="1">
            <a:spLocks noChangeArrowheads="1"/>
          </p:cNvSpPr>
          <p:nvPr/>
        </p:nvSpPr>
        <p:spPr bwMode="auto">
          <a:xfrm>
            <a:off x="323850" y="1989138"/>
            <a:ext cx="8820150" cy="27209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2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给定无向图</a:t>
            </a:r>
            <a:r>
              <a:rPr lang="en-US" altLang="zh-CN" sz="2400" i="1">
                <a:latin typeface="Times New Roman" pitchFamily="18" charset="0"/>
                <a:ea typeface="楷体_GB2312" pitchFamily="49" charset="-122"/>
              </a:rPr>
              <a:t>G</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V</a:t>
            </a:r>
            <a:r>
              <a:rPr lang="en-US" altLang="zh-CN" sz="2400">
                <a:latin typeface="Times New Roman" pitchFamily="18" charset="0"/>
                <a:ea typeface="楷体_GB2312" pitchFamily="49" charset="-122"/>
              </a:rPr>
              <a:t>, </a:t>
            </a:r>
            <a:r>
              <a:rPr lang="en-US" altLang="zh-CN" sz="2400" i="1">
                <a:latin typeface="Times New Roman" pitchFamily="18" charset="0"/>
                <a:ea typeface="楷体_GB2312" pitchFamily="49" charset="-122"/>
              </a:rPr>
              <a:t>E</a:t>
            </a:r>
            <a:r>
              <a:rPr lang="en-US" altLang="zh-CN" sz="2400">
                <a:latin typeface="Times New Roman" pitchFamily="18" charset="0"/>
                <a:ea typeface="楷体_GB2312" pitchFamily="49" charset="-122"/>
              </a:rPr>
              <a:t>)</a:t>
            </a:r>
            <a:r>
              <a:rPr lang="zh-CN" altLang="en-US" sz="2400">
                <a:effectLst>
                  <a:outerShdw blurRad="38100" dist="38100" dir="2700000" algn="tl">
                    <a:srgbClr val="C0C0C0"/>
                  </a:outerShdw>
                </a:effectLst>
                <a:latin typeface="Times New Roman" pitchFamily="18" charset="0"/>
                <a:ea typeface="楷体_GB2312" pitchFamily="49" charset="-122"/>
              </a:rPr>
              <a:t>。</a:t>
            </a:r>
            <a:r>
              <a:rPr lang="zh-CN" altLang="en-US" sz="2400">
                <a:latin typeface="Times New Roman" pitchFamily="18" charset="0"/>
                <a:ea typeface="楷体_GB2312" pitchFamily="49" charset="-122"/>
              </a:rPr>
              <a:t>如果</a:t>
            </a:r>
            <a:r>
              <a:rPr lang="en-US" altLang="zh-CN" sz="2400" i="1">
                <a:latin typeface="Times New Roman" pitchFamily="18" charset="0"/>
                <a:ea typeface="楷体_GB2312" pitchFamily="49" charset="-122"/>
              </a:rPr>
              <a:t>U</a:t>
            </a:r>
            <a:r>
              <a:rPr lang="en-US" altLang="zh-CN" sz="2400">
                <a:latin typeface="Times New Roman" pitchFamily="18" charset="0"/>
                <a:ea typeface="楷体_GB2312" pitchFamily="49" charset="-122"/>
                <a:sym typeface="Symbol" pitchFamily="18" charset="2"/>
              </a:rPr>
              <a:t></a:t>
            </a:r>
            <a:r>
              <a:rPr lang="en-US" altLang="zh-CN" sz="2400" i="1">
                <a:latin typeface="Times New Roman" pitchFamily="18" charset="0"/>
                <a:ea typeface="楷体_GB2312" pitchFamily="49" charset="-122"/>
              </a:rPr>
              <a:t>V</a:t>
            </a:r>
            <a:r>
              <a:rPr lang="zh-CN" altLang="en-US" sz="2400">
                <a:latin typeface="Times New Roman" pitchFamily="18" charset="0"/>
                <a:ea typeface="楷体_GB2312" pitchFamily="49" charset="-122"/>
              </a:rPr>
              <a:t>，且对任意</a:t>
            </a:r>
            <a:r>
              <a:rPr lang="en-US" altLang="zh-CN" sz="2400" i="1">
                <a:latin typeface="Times New Roman" pitchFamily="18" charset="0"/>
                <a:ea typeface="楷体_GB2312" pitchFamily="49" charset="-122"/>
              </a:rPr>
              <a:t>u</a:t>
            </a:r>
            <a:r>
              <a:rPr lang="en-US" altLang="zh-CN" sz="2400">
                <a:latin typeface="Times New Roman" pitchFamily="18" charset="0"/>
                <a:ea typeface="楷体_GB2312" pitchFamily="49" charset="-122"/>
              </a:rPr>
              <a:t>, </a:t>
            </a:r>
            <a:r>
              <a:rPr lang="en-US" altLang="zh-CN" sz="2400" i="1">
                <a:latin typeface="Times New Roman" pitchFamily="18" charset="0"/>
                <a:ea typeface="楷体_GB2312" pitchFamily="49" charset="-122"/>
              </a:rPr>
              <a:t>v</a:t>
            </a:r>
            <a:r>
              <a:rPr lang="en-US" altLang="zh-CN" sz="2400">
                <a:latin typeface="Times New Roman" pitchFamily="18" charset="0"/>
                <a:ea typeface="楷体_GB2312" pitchFamily="49" charset="-122"/>
                <a:sym typeface="Symbol" pitchFamily="18" charset="2"/>
              </a:rPr>
              <a:t></a:t>
            </a:r>
            <a:r>
              <a:rPr lang="en-US" altLang="zh-CN" sz="2400" i="1">
                <a:latin typeface="Times New Roman" pitchFamily="18" charset="0"/>
                <a:ea typeface="楷体_GB2312" pitchFamily="49" charset="-122"/>
              </a:rPr>
              <a:t>U</a:t>
            </a:r>
            <a:r>
              <a:rPr lang="zh-CN" altLang="en-US" sz="2400">
                <a:latin typeface="Times New Roman" pitchFamily="18" charset="0"/>
                <a:ea typeface="楷体_GB2312" pitchFamily="49" charset="-122"/>
              </a:rPr>
              <a:t>有</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u</a:t>
            </a:r>
            <a:r>
              <a:rPr lang="zh-CN" altLang="en-US" sz="2400">
                <a:latin typeface="Times New Roman" pitchFamily="18" charset="0"/>
                <a:ea typeface="楷体_GB2312" pitchFamily="49" charset="-122"/>
              </a:rPr>
              <a:t>，</a:t>
            </a:r>
            <a:r>
              <a:rPr lang="en-US" altLang="zh-CN" sz="2400" i="1">
                <a:latin typeface="Times New Roman" pitchFamily="18" charset="0"/>
                <a:ea typeface="楷体_GB2312" pitchFamily="49" charset="-122"/>
              </a:rPr>
              <a:t>v</a:t>
            </a:r>
            <a:r>
              <a:rPr lang="en-US" altLang="zh-CN" sz="2400">
                <a:latin typeface="Times New Roman" pitchFamily="18" charset="0"/>
                <a:ea typeface="楷体_GB2312" pitchFamily="49" charset="-122"/>
              </a:rPr>
              <a:t>)</a:t>
            </a:r>
            <a:r>
              <a:rPr lang="en-US" altLang="zh-CN" sz="2400">
                <a:latin typeface="Times New Roman" pitchFamily="18" charset="0"/>
                <a:ea typeface="楷体_GB2312" pitchFamily="49" charset="-122"/>
                <a:sym typeface="Symbol" pitchFamily="18" charset="2"/>
              </a:rPr>
              <a:t></a:t>
            </a:r>
            <a:r>
              <a:rPr lang="en-US" altLang="zh-CN" sz="2400" i="1">
                <a:latin typeface="Times New Roman" pitchFamily="18" charset="0"/>
                <a:ea typeface="楷体_GB2312" pitchFamily="49" charset="-122"/>
              </a:rPr>
              <a:t>E</a:t>
            </a:r>
            <a:r>
              <a:rPr lang="zh-CN" altLang="en-US" sz="2400">
                <a:latin typeface="Times New Roman" pitchFamily="18" charset="0"/>
                <a:ea typeface="楷体_GB2312" pitchFamily="49" charset="-122"/>
              </a:rPr>
              <a:t>，则称</a:t>
            </a:r>
            <a:r>
              <a:rPr lang="en-US" altLang="zh-CN" sz="2400" i="1">
                <a:latin typeface="Times New Roman" pitchFamily="18" charset="0"/>
                <a:ea typeface="楷体_GB2312" pitchFamily="49" charset="-122"/>
              </a:rPr>
              <a:t>U</a:t>
            </a:r>
            <a:r>
              <a:rPr lang="zh-CN" altLang="en-US" sz="2400">
                <a:latin typeface="Times New Roman" pitchFamily="18" charset="0"/>
                <a:ea typeface="楷体_GB2312" pitchFamily="49" charset="-122"/>
              </a:rPr>
              <a:t>是</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的完全子图。</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的完全子图</a:t>
            </a:r>
            <a:r>
              <a:rPr lang="en-US" altLang="zh-CN" sz="2400" i="1">
                <a:latin typeface="Times New Roman" pitchFamily="18" charset="0"/>
                <a:ea typeface="楷体_GB2312" pitchFamily="49" charset="-122"/>
              </a:rPr>
              <a:t>U</a:t>
            </a:r>
            <a:r>
              <a:rPr lang="zh-CN" altLang="en-US" sz="2400">
                <a:latin typeface="Times New Roman" pitchFamily="18" charset="0"/>
                <a:ea typeface="楷体_GB2312" pitchFamily="49" charset="-122"/>
              </a:rPr>
              <a:t>是</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的团当且仅当</a:t>
            </a:r>
            <a:r>
              <a:rPr lang="en-US" altLang="zh-CN" sz="2400" i="1">
                <a:latin typeface="Times New Roman" pitchFamily="18" charset="0"/>
                <a:ea typeface="楷体_GB2312" pitchFamily="49" charset="-122"/>
              </a:rPr>
              <a:t>U</a:t>
            </a:r>
            <a:r>
              <a:rPr lang="zh-CN" altLang="en-US" sz="2400">
                <a:latin typeface="Times New Roman" pitchFamily="18" charset="0"/>
                <a:ea typeface="楷体_GB2312" pitchFamily="49" charset="-122"/>
              </a:rPr>
              <a:t>不包含在</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的更大的完全子图中。</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的最大团是指</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中所含顶点数最多的团。</a:t>
            </a:r>
          </a:p>
          <a:p>
            <a:pPr>
              <a:spcBef>
                <a:spcPct val="20000"/>
              </a:spcBef>
            </a:pPr>
            <a:r>
              <a:rPr lang="zh-CN" altLang="en-US" sz="2400">
                <a:latin typeface="Times New Roman" pitchFamily="18" charset="0"/>
                <a:ea typeface="楷体_GB2312" pitchFamily="49" charset="-122"/>
              </a:rPr>
              <a:t>    下图</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中，子集</a:t>
            </a:r>
            <a:r>
              <a:rPr lang="en-US" altLang="zh-CN" sz="2400">
                <a:latin typeface="Times New Roman" pitchFamily="18" charset="0"/>
                <a:ea typeface="楷体_GB2312" pitchFamily="49" charset="-122"/>
              </a:rPr>
              <a:t>{1, 2}</a:t>
            </a:r>
            <a:r>
              <a:rPr lang="zh-CN" altLang="en-US" sz="2400">
                <a:latin typeface="Times New Roman" pitchFamily="18" charset="0"/>
                <a:ea typeface="楷体_GB2312" pitchFamily="49" charset="-122"/>
              </a:rPr>
              <a:t>是</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的大小为</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的完全子图。这个完全子图不是团，因为它被</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的更大的完全子图</a:t>
            </a:r>
            <a:r>
              <a:rPr lang="en-US" altLang="zh-CN" sz="2400">
                <a:latin typeface="Times New Roman" pitchFamily="18" charset="0"/>
                <a:ea typeface="楷体_GB2312" pitchFamily="49" charset="-122"/>
              </a:rPr>
              <a:t>{1, 2, 5}</a:t>
            </a:r>
            <a:r>
              <a:rPr lang="zh-CN" altLang="en-US" sz="2400">
                <a:latin typeface="Times New Roman" pitchFamily="18" charset="0"/>
                <a:ea typeface="楷体_GB2312" pitchFamily="49" charset="-122"/>
              </a:rPr>
              <a:t>包含。</a:t>
            </a:r>
            <a:r>
              <a:rPr lang="en-US" altLang="zh-CN" sz="2400">
                <a:latin typeface="Times New Roman" pitchFamily="18" charset="0"/>
                <a:ea typeface="楷体_GB2312" pitchFamily="49" charset="-122"/>
              </a:rPr>
              <a:t>{1, 2, 5}</a:t>
            </a:r>
            <a:r>
              <a:rPr lang="zh-CN" altLang="en-US" sz="2400">
                <a:latin typeface="Times New Roman" pitchFamily="18" charset="0"/>
                <a:ea typeface="楷体_GB2312" pitchFamily="49" charset="-122"/>
              </a:rPr>
              <a:t>是</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的最大团。</a:t>
            </a:r>
            <a:r>
              <a:rPr lang="en-US" altLang="zh-CN" sz="2400">
                <a:latin typeface="Times New Roman" pitchFamily="18" charset="0"/>
                <a:ea typeface="楷体_GB2312" pitchFamily="49" charset="-122"/>
              </a:rPr>
              <a:t>{1, 4, 5}</a:t>
            </a:r>
            <a:r>
              <a:rPr lang="zh-CN" altLang="en-US" sz="2400">
                <a:latin typeface="Times New Roman" pitchFamily="18" charset="0"/>
                <a:ea typeface="楷体_GB2312" pitchFamily="49" charset="-122"/>
              </a:rPr>
              <a:t>和</a:t>
            </a:r>
            <a:r>
              <a:rPr lang="en-US" altLang="zh-CN" sz="2400">
                <a:latin typeface="Times New Roman" pitchFamily="18" charset="0"/>
                <a:ea typeface="楷体_GB2312" pitchFamily="49" charset="-122"/>
              </a:rPr>
              <a:t>{2, 3, 5}</a:t>
            </a:r>
            <a:r>
              <a:rPr lang="zh-CN" altLang="en-US" sz="2400">
                <a:latin typeface="Times New Roman" pitchFamily="18" charset="0"/>
                <a:ea typeface="楷体_GB2312" pitchFamily="49" charset="-122"/>
              </a:rPr>
              <a:t>也是</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的最大团。 </a:t>
            </a:r>
          </a:p>
        </p:txBody>
      </p:sp>
      <p:sp>
        <p:nvSpPr>
          <p:cNvPr id="414729" name="Text Box 9"/>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1. </a:t>
            </a:r>
            <a:r>
              <a:rPr kumimoji="1" lang="zh-CN" altLang="en-US" sz="3200">
                <a:solidFill>
                  <a:srgbClr val="3366FF"/>
                </a:solidFill>
                <a:latin typeface="Times New Roman" pitchFamily="18" charset="0"/>
                <a:ea typeface="黑体" pitchFamily="2" charset="-122"/>
              </a:rPr>
              <a:t>问题描述</a:t>
            </a:r>
            <a:endParaRPr lang="zh-CN" altLang="en-US">
              <a:solidFill>
                <a:srgbClr val="3366FF"/>
              </a:solidFill>
              <a:latin typeface="Arial" charset="0"/>
              <a:ea typeface="华文行楷" pitchFamily="2" charset="-122"/>
            </a:endParaRPr>
          </a:p>
        </p:txBody>
      </p:sp>
      <p:pic>
        <p:nvPicPr>
          <p:cNvPr id="414730" name="Picture 10" descr="未命名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724400"/>
            <a:ext cx="4192588" cy="197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4563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en-US"/>
              <a:t>最大团问题</a:t>
            </a:r>
            <a:endParaRPr lang="zh-CN" altLang="en-US"/>
          </a:p>
        </p:txBody>
      </p:sp>
      <p:sp>
        <p:nvSpPr>
          <p:cNvPr id="415748" name="Text Box 4"/>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2. 上界函数</a:t>
            </a:r>
            <a:endParaRPr kumimoji="1" lang="zh-CN" altLang="en-US" sz="3200">
              <a:solidFill>
                <a:srgbClr val="3366FF"/>
              </a:solidFill>
              <a:latin typeface="Times New Roman" pitchFamily="18" charset="0"/>
              <a:ea typeface="黑体" pitchFamily="2" charset="-122"/>
            </a:endParaRPr>
          </a:p>
        </p:txBody>
      </p:sp>
      <p:sp>
        <p:nvSpPr>
          <p:cNvPr id="415752" name="Text Box 8"/>
          <p:cNvSpPr txBox="1">
            <a:spLocks noChangeArrowheads="1"/>
          </p:cNvSpPr>
          <p:nvPr/>
        </p:nvSpPr>
        <p:spPr bwMode="auto">
          <a:xfrm>
            <a:off x="827088" y="2060575"/>
            <a:ext cx="7905750" cy="18002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用变量</a:t>
            </a:r>
            <a:r>
              <a:rPr lang="en-US" altLang="zh-CN" sz="2800">
                <a:latin typeface="Times New Roman" pitchFamily="18" charset="0"/>
                <a:ea typeface="楷体_GB2312" pitchFamily="49" charset="-122"/>
              </a:rPr>
              <a:t>cliqueSize</a:t>
            </a:r>
            <a:r>
              <a:rPr lang="zh-CN" altLang="en-US" sz="2800">
                <a:latin typeface="Times New Roman" pitchFamily="18" charset="0"/>
                <a:ea typeface="楷体_GB2312" pitchFamily="49" charset="-122"/>
              </a:rPr>
              <a:t>表示与该结点相应的团的顶点数；</a:t>
            </a:r>
            <a:r>
              <a:rPr lang="en-US" altLang="zh-CN" sz="2800">
                <a:latin typeface="Times New Roman" pitchFamily="18" charset="0"/>
                <a:ea typeface="楷体_GB2312" pitchFamily="49" charset="-122"/>
              </a:rPr>
              <a:t>level</a:t>
            </a:r>
            <a:r>
              <a:rPr lang="zh-CN" altLang="en-US" sz="2800">
                <a:latin typeface="Times New Roman" pitchFamily="18" charset="0"/>
                <a:ea typeface="楷体_GB2312" pitchFamily="49" charset="-122"/>
              </a:rPr>
              <a:t>表示结点在子集空间树中所处的层次；用</a:t>
            </a:r>
            <a:r>
              <a:rPr lang="en-US" altLang="zh-CN" sz="2800">
                <a:latin typeface="Times New Roman" pitchFamily="18" charset="0"/>
                <a:ea typeface="楷体_GB2312" pitchFamily="49" charset="-122"/>
              </a:rPr>
              <a:t>cliqueSize +</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-level+1</a:t>
            </a:r>
            <a:r>
              <a:rPr lang="zh-CN" altLang="en-US" sz="2800">
                <a:latin typeface="Times New Roman" pitchFamily="18" charset="0"/>
                <a:ea typeface="楷体_GB2312" pitchFamily="49" charset="-122"/>
              </a:rPr>
              <a:t>作为顶点数上界</a:t>
            </a:r>
            <a:r>
              <a:rPr lang="en-US" altLang="zh-CN" sz="2800">
                <a:latin typeface="Times New Roman" pitchFamily="18" charset="0"/>
                <a:ea typeface="楷体_GB2312" pitchFamily="49" charset="-122"/>
              </a:rPr>
              <a:t>upperSize</a:t>
            </a:r>
            <a:r>
              <a:rPr lang="zh-CN" altLang="en-US" sz="2800">
                <a:latin typeface="Times New Roman" pitchFamily="18" charset="0"/>
                <a:ea typeface="楷体_GB2312" pitchFamily="49" charset="-122"/>
              </a:rPr>
              <a:t>的值。 </a:t>
            </a:r>
          </a:p>
        </p:txBody>
      </p:sp>
      <p:sp>
        <p:nvSpPr>
          <p:cNvPr id="415753" name="Text Box 9"/>
          <p:cNvSpPr txBox="1">
            <a:spLocks noChangeArrowheads="1"/>
          </p:cNvSpPr>
          <p:nvPr/>
        </p:nvSpPr>
        <p:spPr bwMode="auto">
          <a:xfrm>
            <a:off x="755650" y="4149725"/>
            <a:ext cx="7689850" cy="18002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在此优先队列式分支限界法中，</a:t>
            </a:r>
            <a:r>
              <a:rPr lang="en-US" altLang="zh-CN" sz="2800">
                <a:latin typeface="Times New Roman" pitchFamily="18" charset="0"/>
                <a:ea typeface="楷体_GB2312" pitchFamily="49" charset="-122"/>
              </a:rPr>
              <a:t>upperSize</a:t>
            </a:r>
            <a:r>
              <a:rPr lang="zh-CN" altLang="en-US" sz="2800">
                <a:latin typeface="Times New Roman" pitchFamily="18" charset="0"/>
                <a:ea typeface="楷体_GB2312" pitchFamily="49" charset="-122"/>
              </a:rPr>
              <a:t>实际上也是优先队列中元素的优先级。算法总是从活结点优先队列中抽取具有最大</a:t>
            </a:r>
            <a:r>
              <a:rPr lang="en-US" altLang="zh-CN" sz="2800">
                <a:latin typeface="Times New Roman" pitchFamily="18" charset="0"/>
                <a:ea typeface="楷体_GB2312" pitchFamily="49" charset="-122"/>
              </a:rPr>
              <a:t>upperSize</a:t>
            </a:r>
            <a:r>
              <a:rPr lang="zh-CN" altLang="en-US" sz="2800">
                <a:latin typeface="Times New Roman" pitchFamily="18" charset="0"/>
                <a:ea typeface="楷体_GB2312" pitchFamily="49" charset="-122"/>
              </a:rPr>
              <a:t>值的元素作为下一个扩展元素。 </a:t>
            </a:r>
          </a:p>
        </p:txBody>
      </p:sp>
    </p:spTree>
    <p:extLst>
      <p:ext uri="{BB962C8B-B14F-4D97-AF65-F5344CB8AC3E}">
        <p14:creationId xmlns:p14="http://schemas.microsoft.com/office/powerpoint/2010/main" val="25974147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en-US"/>
              <a:t>最大团问题</a:t>
            </a:r>
            <a:endParaRPr lang="zh-CN" altLang="en-US"/>
          </a:p>
        </p:txBody>
      </p:sp>
      <p:sp>
        <p:nvSpPr>
          <p:cNvPr id="416771"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3. 算法思想</a:t>
            </a:r>
            <a:endParaRPr kumimoji="1" lang="zh-CN" altLang="en-US" sz="3200">
              <a:solidFill>
                <a:srgbClr val="3366FF"/>
              </a:solidFill>
              <a:latin typeface="Times New Roman" pitchFamily="18" charset="0"/>
              <a:ea typeface="黑体" pitchFamily="2" charset="-122"/>
            </a:endParaRPr>
          </a:p>
        </p:txBody>
      </p:sp>
      <p:sp>
        <p:nvSpPr>
          <p:cNvPr id="416777" name="Text Box 9"/>
          <p:cNvSpPr txBox="1">
            <a:spLocks noChangeArrowheads="1"/>
          </p:cNvSpPr>
          <p:nvPr/>
        </p:nvSpPr>
        <p:spPr bwMode="auto">
          <a:xfrm>
            <a:off x="395288" y="1978025"/>
            <a:ext cx="8286750" cy="9461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子集树的根结点是初始扩展结点，对于这个特殊的扩展结点，其</a:t>
            </a:r>
            <a:r>
              <a:rPr lang="en-US" altLang="zh-CN" sz="2800" i="1">
                <a:latin typeface="Times New Roman" pitchFamily="18" charset="0"/>
                <a:ea typeface="楷体_GB2312" pitchFamily="49" charset="-122"/>
              </a:rPr>
              <a:t>cliqueSize</a:t>
            </a:r>
            <a:r>
              <a:rPr lang="zh-CN" altLang="en-US" sz="2800">
                <a:latin typeface="Times New Roman" pitchFamily="18" charset="0"/>
                <a:ea typeface="楷体_GB2312" pitchFamily="49" charset="-122"/>
              </a:rPr>
              <a:t>的值为</a:t>
            </a:r>
            <a:r>
              <a:rPr lang="en-US" altLang="zh-CN" sz="2800">
                <a:latin typeface="Times New Roman" pitchFamily="18" charset="0"/>
                <a:ea typeface="楷体_GB2312" pitchFamily="49" charset="-122"/>
              </a:rPr>
              <a:t>0</a:t>
            </a:r>
            <a:r>
              <a:rPr lang="zh-CN" altLang="en-US" sz="2800">
                <a:latin typeface="Times New Roman" pitchFamily="18" charset="0"/>
                <a:ea typeface="楷体_GB2312" pitchFamily="49" charset="-122"/>
              </a:rPr>
              <a:t>。 </a:t>
            </a:r>
          </a:p>
        </p:txBody>
      </p:sp>
      <p:sp>
        <p:nvSpPr>
          <p:cNvPr id="416778" name="Text Box 10"/>
          <p:cNvSpPr txBox="1">
            <a:spLocks noChangeArrowheads="1"/>
          </p:cNvSpPr>
          <p:nvPr/>
        </p:nvSpPr>
        <p:spPr bwMode="auto">
          <a:xfrm>
            <a:off x="323850" y="2997200"/>
            <a:ext cx="8496300"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算法在扩展内部结点时，首先考察其左儿子结点。在左儿子结点处，将顶点</a:t>
            </a:r>
            <a:r>
              <a:rPr lang="en-US" altLang="zh-CN" sz="2400" i="1">
                <a:latin typeface="Times New Roman" pitchFamily="18" charset="0"/>
                <a:ea typeface="楷体_GB2312" pitchFamily="49" charset="-122"/>
              </a:rPr>
              <a:t>i</a:t>
            </a:r>
            <a:r>
              <a:rPr lang="zh-CN" altLang="en-US" sz="2400">
                <a:latin typeface="Times New Roman" pitchFamily="18" charset="0"/>
                <a:ea typeface="楷体_GB2312" pitchFamily="49" charset="-122"/>
              </a:rPr>
              <a:t>加入到当前团中，并检查该顶点与当前团中其它顶点之间是否有边相连。当顶点</a:t>
            </a:r>
            <a:r>
              <a:rPr lang="en-US" altLang="zh-CN" sz="2400" i="1">
                <a:latin typeface="Times New Roman" pitchFamily="18" charset="0"/>
                <a:ea typeface="楷体_GB2312" pitchFamily="49" charset="-122"/>
              </a:rPr>
              <a:t>i</a:t>
            </a:r>
            <a:r>
              <a:rPr lang="zh-CN" altLang="en-US" sz="2400">
                <a:latin typeface="Times New Roman" pitchFamily="18" charset="0"/>
                <a:ea typeface="楷体_GB2312" pitchFamily="49" charset="-122"/>
              </a:rPr>
              <a:t>与当前团中所有顶点之间都有边相连，则相应的左儿子结点是可行结点，将它加入到子集树中并插入活结点优先队列，否则就不是可行结点。</a:t>
            </a:r>
          </a:p>
        </p:txBody>
      </p:sp>
      <p:sp>
        <p:nvSpPr>
          <p:cNvPr id="416779" name="Text Box 11"/>
          <p:cNvSpPr txBox="1">
            <a:spLocks noChangeArrowheads="1"/>
          </p:cNvSpPr>
          <p:nvPr/>
        </p:nvSpPr>
        <p:spPr bwMode="auto">
          <a:xfrm>
            <a:off x="323850" y="5013325"/>
            <a:ext cx="8424863"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接着继续考察当前扩展结点的右儿子结点。当</a:t>
            </a:r>
            <a:r>
              <a:rPr lang="en-US" altLang="zh-CN" sz="2400" i="1">
                <a:latin typeface="Times New Roman" pitchFamily="18" charset="0"/>
                <a:ea typeface="楷体_GB2312" pitchFamily="49" charset="-122"/>
              </a:rPr>
              <a:t>upperSize </a:t>
            </a:r>
            <a:r>
              <a:rPr lang="en-US" altLang="zh-CN" sz="2400">
                <a:latin typeface="Times New Roman" pitchFamily="18" charset="0"/>
                <a:ea typeface="楷体_GB2312" pitchFamily="49" charset="-122"/>
              </a:rPr>
              <a:t>&gt; </a:t>
            </a:r>
            <a:r>
              <a:rPr lang="en-US" altLang="zh-CN" sz="2400" i="1">
                <a:latin typeface="Times New Roman" pitchFamily="18" charset="0"/>
                <a:ea typeface="楷体_GB2312" pitchFamily="49" charset="-122"/>
              </a:rPr>
              <a:t>bestn</a:t>
            </a:r>
            <a:r>
              <a:rPr lang="zh-CN" altLang="en-US" sz="2400">
                <a:latin typeface="Times New Roman" pitchFamily="18" charset="0"/>
                <a:ea typeface="楷体_GB2312" pitchFamily="49" charset="-122"/>
              </a:rPr>
              <a:t>时，右子树中可能含有最优解，此时将右儿子结点加入到子集树中并插入到活结点优先队列中。</a:t>
            </a:r>
            <a:endParaRPr lang="zh-CN" altLang="en-US" sz="2400">
              <a:latin typeface="Times New Roman" pitchFamily="18" charset="0"/>
              <a:ea typeface="华文行楷" pitchFamily="2" charset="-122"/>
            </a:endParaRPr>
          </a:p>
        </p:txBody>
      </p:sp>
    </p:spTree>
    <p:extLst>
      <p:ext uri="{BB962C8B-B14F-4D97-AF65-F5344CB8AC3E}">
        <p14:creationId xmlns:p14="http://schemas.microsoft.com/office/powerpoint/2010/main" val="15866276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a:t>最大团问题</a:t>
            </a:r>
            <a:endParaRPr lang="zh-CN" altLang="en-US"/>
          </a:p>
        </p:txBody>
      </p:sp>
      <p:sp>
        <p:nvSpPr>
          <p:cNvPr id="417795"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3. 算法思想</a:t>
            </a:r>
            <a:endParaRPr kumimoji="1" lang="zh-CN" altLang="en-US" sz="3200">
              <a:solidFill>
                <a:srgbClr val="3366FF"/>
              </a:solidFill>
              <a:latin typeface="Times New Roman" pitchFamily="18" charset="0"/>
              <a:ea typeface="黑体" pitchFamily="2" charset="-122"/>
            </a:endParaRPr>
          </a:p>
        </p:txBody>
      </p:sp>
      <p:sp>
        <p:nvSpPr>
          <p:cNvPr id="417802" name="Text Box 10"/>
          <p:cNvSpPr txBox="1">
            <a:spLocks noChangeArrowheads="1"/>
          </p:cNvSpPr>
          <p:nvPr/>
        </p:nvSpPr>
        <p:spPr bwMode="auto">
          <a:xfrm>
            <a:off x="468313" y="2276475"/>
            <a:ext cx="8137525" cy="32956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算法的</a:t>
            </a:r>
            <a:r>
              <a:rPr lang="en-US" altLang="zh-CN" sz="2800">
                <a:latin typeface="Times New Roman" pitchFamily="18" charset="0"/>
                <a:ea typeface="楷体_GB2312" pitchFamily="49" charset="-122"/>
              </a:rPr>
              <a:t>while</a:t>
            </a:r>
            <a:r>
              <a:rPr lang="zh-CN" altLang="en-US" sz="2800">
                <a:latin typeface="Times New Roman" pitchFamily="18" charset="0"/>
                <a:ea typeface="楷体_GB2312" pitchFamily="49" charset="-122"/>
              </a:rPr>
              <a:t>循环的终止条件是遇到子集树中的一个叶结点</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即</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+1</a:t>
            </a:r>
            <a:r>
              <a:rPr lang="zh-CN" altLang="en-US" sz="2800">
                <a:latin typeface="Times New Roman" pitchFamily="18" charset="0"/>
                <a:ea typeface="楷体_GB2312" pitchFamily="49" charset="-122"/>
              </a:rPr>
              <a:t>层结点</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成为当前扩展结点。</a:t>
            </a:r>
          </a:p>
          <a:p>
            <a:pPr>
              <a:spcBef>
                <a:spcPct val="50000"/>
              </a:spcBef>
            </a:pPr>
            <a:r>
              <a:rPr lang="zh-CN" altLang="en-US" sz="2800">
                <a:latin typeface="Times New Roman" pitchFamily="18" charset="0"/>
                <a:ea typeface="楷体_GB2312" pitchFamily="49" charset="-122"/>
              </a:rPr>
              <a:t>    对于子集树中的叶结点，有</a:t>
            </a:r>
            <a:r>
              <a:rPr lang="en-US" altLang="zh-CN" sz="2800">
                <a:latin typeface="Times New Roman" pitchFamily="18" charset="0"/>
                <a:ea typeface="楷体_GB2312" pitchFamily="49" charset="-122"/>
              </a:rPr>
              <a:t>upperSize</a:t>
            </a:r>
            <a:r>
              <a:rPr lang="zh-CN" altLang="en-US" sz="2800">
                <a:latin typeface="Times New Roman" pitchFamily="18" charset="0"/>
                <a:ea typeface="楷体_GB2312" pitchFamily="49" charset="-122"/>
              </a:rPr>
              <a:t>＝</a:t>
            </a:r>
            <a:r>
              <a:rPr lang="en-US" altLang="zh-CN" sz="2800">
                <a:latin typeface="Times New Roman" pitchFamily="18" charset="0"/>
                <a:ea typeface="楷体_GB2312" pitchFamily="49" charset="-122"/>
              </a:rPr>
              <a:t>cliqueSize</a:t>
            </a:r>
            <a:r>
              <a:rPr lang="zh-CN" altLang="en-US" sz="2800">
                <a:latin typeface="Times New Roman" pitchFamily="18" charset="0"/>
                <a:ea typeface="楷体_GB2312" pitchFamily="49" charset="-122"/>
              </a:rPr>
              <a:t>。此时活结点优先队列中剩余结点的</a:t>
            </a:r>
            <a:r>
              <a:rPr lang="en-US" altLang="zh-CN" sz="2800">
                <a:latin typeface="Times New Roman" pitchFamily="18" charset="0"/>
                <a:ea typeface="楷体_GB2312" pitchFamily="49" charset="-122"/>
              </a:rPr>
              <a:t>upperSize</a:t>
            </a:r>
            <a:r>
              <a:rPr lang="zh-CN" altLang="en-US" sz="2800">
                <a:latin typeface="Times New Roman" pitchFamily="18" charset="0"/>
                <a:ea typeface="楷体_GB2312" pitchFamily="49" charset="-122"/>
              </a:rPr>
              <a:t>值均不超过</a:t>
            </a:r>
            <a:r>
              <a:rPr lang="en-US" altLang="zh-CN" sz="2800">
                <a:latin typeface="Times New Roman" pitchFamily="18" charset="0"/>
                <a:ea typeface="楷体_GB2312" pitchFamily="49" charset="-122"/>
              </a:rPr>
              <a:t>(</a:t>
            </a:r>
            <a:r>
              <a:rPr lang="en-US" altLang="en-US">
                <a:solidFill>
                  <a:srgbClr val="990000"/>
                </a:solidFill>
              </a:rPr>
              <a:t>≤</a:t>
            </a:r>
            <a:r>
              <a:rPr lang="en-US" altLang="zh-CN" sz="2800">
                <a:latin typeface="Times New Roman" pitchFamily="18" charset="0"/>
                <a:ea typeface="楷体_GB2312" pitchFamily="49" charset="-122"/>
              </a:rPr>
              <a:t>)</a:t>
            </a:r>
            <a:r>
              <a:rPr lang="zh-CN" altLang="en-US" sz="2800">
                <a:latin typeface="Times New Roman" pitchFamily="18" charset="0"/>
                <a:ea typeface="楷体_GB2312" pitchFamily="49" charset="-122"/>
              </a:rPr>
              <a:t>当前扩展结点的</a:t>
            </a:r>
            <a:r>
              <a:rPr lang="en-US" altLang="zh-CN" sz="2800">
                <a:latin typeface="Times New Roman" pitchFamily="18" charset="0"/>
                <a:ea typeface="楷体_GB2312" pitchFamily="49" charset="-122"/>
              </a:rPr>
              <a:t>upperSize</a:t>
            </a:r>
            <a:r>
              <a:rPr lang="zh-CN" altLang="en-US" sz="2800">
                <a:latin typeface="Times New Roman" pitchFamily="18" charset="0"/>
                <a:ea typeface="楷体_GB2312" pitchFamily="49" charset="-122"/>
              </a:rPr>
              <a:t>值，从而进一步搜索不可能得到更大的团，此时算法已找到一个最优解。否则还要找。</a:t>
            </a:r>
          </a:p>
        </p:txBody>
      </p:sp>
    </p:spTree>
    <p:extLst>
      <p:ext uri="{BB962C8B-B14F-4D97-AF65-F5344CB8AC3E}">
        <p14:creationId xmlns:p14="http://schemas.microsoft.com/office/powerpoint/2010/main" val="20624103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旅行售货员问题</a:t>
            </a:r>
          </a:p>
        </p:txBody>
      </p:sp>
      <p:sp>
        <p:nvSpPr>
          <p:cNvPr id="418819"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1. 问题描述</a:t>
            </a:r>
            <a:endParaRPr kumimoji="1" lang="zh-CN" altLang="en-US" sz="3200">
              <a:solidFill>
                <a:srgbClr val="3366FF"/>
              </a:solidFill>
              <a:latin typeface="Times New Roman" pitchFamily="18" charset="0"/>
              <a:ea typeface="黑体" pitchFamily="2" charset="-122"/>
            </a:endParaRPr>
          </a:p>
        </p:txBody>
      </p:sp>
      <p:sp>
        <p:nvSpPr>
          <p:cNvPr id="418822" name="Text Box 6"/>
          <p:cNvSpPr txBox="1">
            <a:spLocks noChangeArrowheads="1"/>
          </p:cNvSpPr>
          <p:nvPr/>
        </p:nvSpPr>
        <p:spPr bwMode="auto">
          <a:xfrm>
            <a:off x="395288" y="2208213"/>
            <a:ext cx="8413750" cy="35972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3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某售货员要到若干城市去推销商品，已知各城市之间的路程</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或旅费</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。他要选定一条从驻地出发，经过每个城市一次，最后回到驻地的路线，使总的路程</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或总旅费</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最小。</a:t>
            </a:r>
          </a:p>
          <a:p>
            <a:pPr>
              <a:spcBef>
                <a:spcPct val="30000"/>
              </a:spcBef>
            </a:pPr>
            <a:r>
              <a:rPr lang="zh-CN" altLang="en-US" sz="2400">
                <a:latin typeface="Times New Roman" pitchFamily="18" charset="0"/>
                <a:ea typeface="楷体_GB2312" pitchFamily="49" charset="-122"/>
              </a:rPr>
              <a:t>    路线是一个带权图。图中各边的费用（权）为正数。图的一条周游路线是包括</a:t>
            </a:r>
            <a:r>
              <a:rPr lang="en-US" altLang="zh-CN" sz="2400" i="1">
                <a:latin typeface="Times New Roman" pitchFamily="18" charset="0"/>
                <a:ea typeface="楷体_GB2312" pitchFamily="49" charset="-122"/>
              </a:rPr>
              <a:t>V</a:t>
            </a:r>
            <a:r>
              <a:rPr lang="zh-CN" altLang="en-US" sz="2400">
                <a:latin typeface="Times New Roman" pitchFamily="18" charset="0"/>
                <a:ea typeface="楷体_GB2312" pitchFamily="49" charset="-122"/>
              </a:rPr>
              <a:t>中的每个顶点在内的一条回路。周游路线的费用是这条路线上所有边的费用之和。</a:t>
            </a:r>
          </a:p>
          <a:p>
            <a:pPr>
              <a:spcBef>
                <a:spcPct val="30000"/>
              </a:spcBef>
            </a:pPr>
            <a:r>
              <a:rPr lang="zh-CN" altLang="en-US" sz="2400">
                <a:latin typeface="Times New Roman" pitchFamily="18" charset="0"/>
                <a:ea typeface="楷体_GB2312" pitchFamily="49" charset="-122"/>
              </a:rPr>
              <a:t>    旅行售货员问题的解空间可以组织成一棵树，从树的根结点到任一叶结点的路径定义了图的一条周游路线。旅行售货员问题要在图</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中找出费用最小的周游路线。 </a:t>
            </a:r>
          </a:p>
        </p:txBody>
      </p:sp>
    </p:spTree>
    <p:extLst>
      <p:ext uri="{BB962C8B-B14F-4D97-AF65-F5344CB8AC3E}">
        <p14:creationId xmlns:p14="http://schemas.microsoft.com/office/powerpoint/2010/main" val="40051948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a:t>旅行售货员问题</a:t>
            </a:r>
          </a:p>
        </p:txBody>
      </p:sp>
      <p:sp>
        <p:nvSpPr>
          <p:cNvPr id="419843"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2. 算法描述</a:t>
            </a:r>
            <a:endParaRPr kumimoji="1" lang="zh-CN" altLang="en-US" sz="3200">
              <a:solidFill>
                <a:srgbClr val="3366FF"/>
              </a:solidFill>
              <a:latin typeface="Times New Roman" pitchFamily="18" charset="0"/>
              <a:ea typeface="黑体" pitchFamily="2" charset="-122"/>
            </a:endParaRPr>
          </a:p>
        </p:txBody>
      </p:sp>
      <p:sp>
        <p:nvSpPr>
          <p:cNvPr id="419847" name="Text Box 7"/>
          <p:cNvSpPr txBox="1">
            <a:spLocks noChangeArrowheads="1"/>
          </p:cNvSpPr>
          <p:nvPr/>
        </p:nvSpPr>
        <p:spPr bwMode="auto">
          <a:xfrm>
            <a:off x="395288" y="2205038"/>
            <a:ext cx="8137525" cy="341632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dirty="0">
                <a:latin typeface="Times New Roman" pitchFamily="18" charset="0"/>
                <a:ea typeface="楷体_GB2312" pitchFamily="49" charset="-122"/>
              </a:rPr>
              <a:t>    </a:t>
            </a:r>
            <a:r>
              <a:rPr lang="zh-CN" altLang="en-US" sz="2400" dirty="0" smtClean="0">
                <a:latin typeface="Times New Roman" pitchFamily="18" charset="0"/>
                <a:ea typeface="楷体_GB2312" pitchFamily="49" charset="-122"/>
              </a:rPr>
              <a:t>    算法</a:t>
            </a:r>
            <a:r>
              <a:rPr lang="zh-CN" altLang="en-US" sz="2400" dirty="0">
                <a:latin typeface="Times New Roman" pitchFamily="18" charset="0"/>
                <a:ea typeface="楷体_GB2312" pitchFamily="49" charset="-122"/>
              </a:rPr>
              <a:t>开始时创建一个最小堆，用于表示活结点优先队列。堆中每个结点的子树费用的下界</a:t>
            </a:r>
            <a:r>
              <a:rPr lang="en-US" altLang="zh-CN" sz="2400" dirty="0" err="1">
                <a:latin typeface="Times New Roman" pitchFamily="18" charset="0"/>
                <a:ea typeface="楷体_GB2312" pitchFamily="49" charset="-122"/>
              </a:rPr>
              <a:t>lcost</a:t>
            </a:r>
            <a:r>
              <a:rPr lang="zh-CN" altLang="en-US" sz="2400" dirty="0">
                <a:latin typeface="Times New Roman" pitchFamily="18" charset="0"/>
                <a:ea typeface="楷体_GB2312" pitchFamily="49" charset="-122"/>
              </a:rPr>
              <a:t>值是优先队列的优先级。接着算法计算出图中每个顶点的最小费用出边并用</a:t>
            </a:r>
            <a:r>
              <a:rPr lang="en-US" altLang="zh-CN" sz="2400" dirty="0" err="1">
                <a:latin typeface="Times New Roman" pitchFamily="18" charset="0"/>
                <a:ea typeface="楷体_GB2312" pitchFamily="49" charset="-122"/>
              </a:rPr>
              <a:t>minout</a:t>
            </a:r>
            <a:r>
              <a:rPr lang="zh-CN" altLang="en-US" sz="2400" dirty="0">
                <a:latin typeface="Times New Roman" pitchFamily="18" charset="0"/>
                <a:ea typeface="楷体_GB2312" pitchFamily="49" charset="-122"/>
              </a:rPr>
              <a:t>记录</a:t>
            </a:r>
            <a:r>
              <a:rPr lang="zh-CN" altLang="en-US" sz="2400" dirty="0" smtClean="0">
                <a:latin typeface="Times New Roman" pitchFamily="18" charset="0"/>
                <a:ea typeface="楷体_GB2312" pitchFamily="49" charset="-122"/>
              </a:rPr>
              <a:t>。</a:t>
            </a:r>
          </a:p>
          <a:p>
            <a:pPr>
              <a:spcBef>
                <a:spcPct val="50000"/>
              </a:spcBef>
            </a:pPr>
            <a:r>
              <a:rPr lang="zh-CN" altLang="en-US" sz="2400" dirty="0">
                <a:ea typeface="楷体_GB2312" pitchFamily="49" charset="-122"/>
              </a:rPr>
              <a:t> </a:t>
            </a:r>
            <a:r>
              <a:rPr lang="zh-CN" altLang="en-US" sz="2400" dirty="0" smtClean="0">
                <a:ea typeface="楷体_GB2312" pitchFamily="49" charset="-122"/>
              </a:rPr>
              <a:t>       </a:t>
            </a:r>
            <a:r>
              <a:rPr lang="zh-CN" altLang="en-US" sz="2400" dirty="0" smtClean="0">
                <a:latin typeface="Times New Roman" pitchFamily="18" charset="0"/>
                <a:ea typeface="楷体_GB2312" pitchFamily="49" charset="-122"/>
              </a:rPr>
              <a:t>如果</a:t>
            </a:r>
            <a:r>
              <a:rPr lang="zh-CN" altLang="en-US" sz="2400" dirty="0">
                <a:latin typeface="Times New Roman" pitchFamily="18" charset="0"/>
                <a:ea typeface="楷体_GB2312" pitchFamily="49" charset="-122"/>
              </a:rPr>
              <a:t>所给的有向图中某个顶点没有出边，则该图不可能有回路，算法即告结束</a:t>
            </a:r>
            <a:r>
              <a:rPr lang="zh-CN" altLang="en-US" sz="2400" dirty="0" smtClean="0">
                <a:latin typeface="Times New Roman" pitchFamily="18" charset="0"/>
                <a:ea typeface="楷体_GB2312" pitchFamily="49" charset="-122"/>
              </a:rPr>
              <a:t>。</a:t>
            </a:r>
          </a:p>
          <a:p>
            <a:pPr>
              <a:spcBef>
                <a:spcPct val="50000"/>
              </a:spcBef>
            </a:pPr>
            <a:r>
              <a:rPr lang="zh-CN" altLang="en-US" sz="2400" dirty="0">
                <a:ea typeface="楷体_GB2312" pitchFamily="49" charset="-122"/>
              </a:rPr>
              <a:t> </a:t>
            </a:r>
            <a:r>
              <a:rPr lang="zh-CN" altLang="en-US" sz="2400" dirty="0" smtClean="0">
                <a:ea typeface="楷体_GB2312" pitchFamily="49" charset="-122"/>
              </a:rPr>
              <a:t>       </a:t>
            </a:r>
            <a:r>
              <a:rPr lang="zh-CN" altLang="en-US" sz="2400" dirty="0" smtClean="0">
                <a:latin typeface="Times New Roman" pitchFamily="18" charset="0"/>
                <a:ea typeface="楷体_GB2312" pitchFamily="49" charset="-122"/>
              </a:rPr>
              <a:t>如果</a:t>
            </a:r>
            <a:r>
              <a:rPr lang="zh-CN" altLang="en-US" sz="2400" dirty="0">
                <a:latin typeface="Times New Roman" pitchFamily="18" charset="0"/>
                <a:ea typeface="楷体_GB2312" pitchFamily="49" charset="-122"/>
              </a:rPr>
              <a:t>每个顶点都有出边，则根据计算出的</a:t>
            </a:r>
            <a:r>
              <a:rPr lang="en-US" altLang="zh-CN" sz="2400" dirty="0" err="1">
                <a:latin typeface="Times New Roman" pitchFamily="18" charset="0"/>
                <a:ea typeface="楷体_GB2312" pitchFamily="49" charset="-122"/>
              </a:rPr>
              <a:t>minout</a:t>
            </a:r>
            <a:r>
              <a:rPr lang="zh-CN" altLang="en-US" sz="2400" dirty="0">
                <a:latin typeface="Times New Roman" pitchFamily="18" charset="0"/>
                <a:ea typeface="楷体_GB2312" pitchFamily="49" charset="-122"/>
              </a:rPr>
              <a:t>作算法初始化。 </a:t>
            </a:r>
          </a:p>
        </p:txBody>
      </p:sp>
      <p:sp>
        <p:nvSpPr>
          <p:cNvPr id="419848" name="Text Box 8"/>
          <p:cNvSpPr txBox="1">
            <a:spLocks noChangeArrowheads="1"/>
          </p:cNvSpPr>
          <p:nvPr/>
        </p:nvSpPr>
        <p:spPr bwMode="auto">
          <a:xfrm>
            <a:off x="468313" y="5631011"/>
            <a:ext cx="7981950" cy="83099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dirty="0">
                <a:latin typeface="Times New Roman" pitchFamily="18" charset="0"/>
                <a:ea typeface="楷体_GB2312" pitchFamily="49" charset="-122"/>
              </a:rPr>
              <a:t>  </a:t>
            </a:r>
            <a:r>
              <a:rPr lang="zh-CN" altLang="en-US" sz="2400" dirty="0" smtClean="0">
                <a:latin typeface="Times New Roman" pitchFamily="18" charset="0"/>
                <a:ea typeface="楷体_GB2312" pitchFamily="49" charset="-122"/>
              </a:rPr>
              <a:t>      算法</a:t>
            </a:r>
            <a:r>
              <a:rPr lang="zh-CN" altLang="en-US" sz="2400" dirty="0">
                <a:latin typeface="Times New Roman" pitchFamily="18" charset="0"/>
                <a:ea typeface="楷体_GB2312" pitchFamily="49" charset="-122"/>
              </a:rPr>
              <a:t>的</a:t>
            </a:r>
            <a:r>
              <a:rPr lang="en-US" altLang="zh-CN" sz="2400" dirty="0">
                <a:latin typeface="Times New Roman" pitchFamily="18" charset="0"/>
                <a:ea typeface="楷体_GB2312" pitchFamily="49" charset="-122"/>
              </a:rPr>
              <a:t>while</a:t>
            </a:r>
            <a:r>
              <a:rPr lang="zh-CN" altLang="en-US" sz="2400" dirty="0">
                <a:latin typeface="Times New Roman" pitchFamily="18" charset="0"/>
                <a:ea typeface="楷体_GB2312" pitchFamily="49" charset="-122"/>
              </a:rPr>
              <a:t>循环体完成对排列树内部结点的扩展。对于当前扩展结点，算法分</a:t>
            </a:r>
            <a:r>
              <a:rPr lang="en-US" altLang="zh-CN" sz="24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种情况进行处理：</a:t>
            </a:r>
          </a:p>
        </p:txBody>
      </p:sp>
    </p:spTree>
    <p:extLst>
      <p:ext uri="{BB962C8B-B14F-4D97-AF65-F5344CB8AC3E}">
        <p14:creationId xmlns:p14="http://schemas.microsoft.com/office/powerpoint/2010/main" val="39453706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a:t>旅行售货员问题</a:t>
            </a:r>
          </a:p>
        </p:txBody>
      </p:sp>
      <p:sp>
        <p:nvSpPr>
          <p:cNvPr id="420867"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2. 算法描述</a:t>
            </a:r>
            <a:endParaRPr kumimoji="1" lang="zh-CN" altLang="en-US" sz="3200">
              <a:solidFill>
                <a:srgbClr val="3366FF"/>
              </a:solidFill>
              <a:latin typeface="Times New Roman" pitchFamily="18" charset="0"/>
              <a:ea typeface="黑体" pitchFamily="2" charset="-122"/>
            </a:endParaRPr>
          </a:p>
        </p:txBody>
      </p:sp>
      <p:sp>
        <p:nvSpPr>
          <p:cNvPr id="420872" name="Text Box 8"/>
          <p:cNvSpPr txBox="1">
            <a:spLocks noChangeArrowheads="1"/>
          </p:cNvSpPr>
          <p:nvPr/>
        </p:nvSpPr>
        <p:spPr bwMode="auto">
          <a:xfrm>
            <a:off x="323850" y="1989138"/>
            <a:ext cx="8351838" cy="1552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solidFill>
                  <a:srgbClr val="990000"/>
                </a:solidFill>
                <a:latin typeface="Times New Roman" pitchFamily="18" charset="0"/>
                <a:ea typeface="楷体_GB2312" pitchFamily="49" charset="-122"/>
              </a:rPr>
              <a:t>    1</a:t>
            </a:r>
            <a:r>
              <a:rPr lang="zh-CN" altLang="en-US" sz="2400">
                <a:solidFill>
                  <a:srgbClr val="990000"/>
                </a:solidFill>
                <a:latin typeface="Times New Roman" pitchFamily="18" charset="0"/>
                <a:ea typeface="楷体_GB2312" pitchFamily="49" charset="-122"/>
              </a:rPr>
              <a:t>、</a:t>
            </a:r>
            <a:r>
              <a:rPr lang="zh-CN" altLang="en-US" sz="2400">
                <a:latin typeface="Times New Roman" pitchFamily="18" charset="0"/>
                <a:ea typeface="楷体_GB2312" pitchFamily="49" charset="-122"/>
              </a:rPr>
              <a:t>首先考虑</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n</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的情形，此时当前扩展结点是排列树中某个叶结点的父结点。如果该叶结点相应一条可行回路且费用小于当前最小费用，则将该叶结点插入到优先队列中，否则舍去该叶结点。</a:t>
            </a:r>
          </a:p>
        </p:txBody>
      </p:sp>
      <p:sp>
        <p:nvSpPr>
          <p:cNvPr id="420873" name="Text Box 9"/>
          <p:cNvSpPr txBox="1">
            <a:spLocks noChangeArrowheads="1"/>
          </p:cNvSpPr>
          <p:nvPr/>
        </p:nvSpPr>
        <p:spPr bwMode="auto">
          <a:xfrm>
            <a:off x="323850" y="3573463"/>
            <a:ext cx="8267700" cy="26479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solidFill>
                  <a:srgbClr val="990000"/>
                </a:solidFill>
                <a:latin typeface="Times New Roman" pitchFamily="18" charset="0"/>
                <a:ea typeface="楷体_GB2312" pitchFamily="49" charset="-122"/>
              </a:rPr>
              <a:t>    2</a:t>
            </a:r>
            <a:r>
              <a:rPr lang="zh-CN" altLang="en-US" sz="2400">
                <a:solidFill>
                  <a:srgbClr val="990000"/>
                </a:solidFill>
                <a:latin typeface="Times New Roman" pitchFamily="18" charset="0"/>
                <a:ea typeface="楷体_GB2312" pitchFamily="49" charset="-122"/>
              </a:rPr>
              <a:t>、</a:t>
            </a:r>
            <a:r>
              <a:rPr lang="zh-CN" altLang="en-US" sz="2400">
                <a:latin typeface="Times New Roman" pitchFamily="18" charset="0"/>
                <a:ea typeface="楷体_GB2312" pitchFamily="49" charset="-122"/>
              </a:rPr>
              <a:t>当</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&lt;</a:t>
            </a:r>
            <a:r>
              <a:rPr lang="en-US" altLang="zh-CN" sz="2400" i="1">
                <a:latin typeface="Times New Roman" pitchFamily="18" charset="0"/>
                <a:ea typeface="楷体_GB2312" pitchFamily="49" charset="-122"/>
              </a:rPr>
              <a:t>n</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时，算法依次产生当前扩展结点的所有儿子结点。由于当前扩展结点所相应的路径是</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[0: </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，其可行儿子结点是从剩余顶点</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+1: </a:t>
            </a:r>
            <a:r>
              <a:rPr lang="en-US" altLang="zh-CN" sz="2400" i="1">
                <a:latin typeface="Times New Roman" pitchFamily="18" charset="0"/>
                <a:ea typeface="楷体_GB2312" pitchFamily="49" charset="-122"/>
              </a:rPr>
              <a:t>n</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中选取的顶点</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i</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，且</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[s]</a:t>
            </a:r>
            <a:r>
              <a:rPr lang="zh-CN" altLang="en-US"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i</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是所给有向图</a:t>
            </a:r>
            <a:r>
              <a:rPr lang="en-US" altLang="zh-CN" sz="2400" i="1">
                <a:latin typeface="Times New Roman" pitchFamily="18" charset="0"/>
                <a:ea typeface="楷体_GB2312" pitchFamily="49" charset="-122"/>
              </a:rPr>
              <a:t>G</a:t>
            </a:r>
            <a:r>
              <a:rPr lang="zh-CN" altLang="en-US" sz="2400">
                <a:latin typeface="Times New Roman" pitchFamily="18" charset="0"/>
                <a:ea typeface="楷体_GB2312" pitchFamily="49" charset="-122"/>
              </a:rPr>
              <a:t>中的一条边。对于当前扩展结点的每一个可行儿子结点，计算出其前缀</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[0:</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 </a:t>
            </a:r>
            <a:r>
              <a:rPr lang="en-US" altLang="zh-CN" sz="2400" i="1">
                <a:latin typeface="Times New Roman" pitchFamily="18" charset="0"/>
                <a:ea typeface="楷体_GB2312" pitchFamily="49" charset="-122"/>
              </a:rPr>
              <a:t>x</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i</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的费用</a:t>
            </a:r>
            <a:r>
              <a:rPr lang="en-US" altLang="zh-CN" sz="2400" i="1">
                <a:latin typeface="Times New Roman" pitchFamily="18" charset="0"/>
                <a:ea typeface="楷体_GB2312" pitchFamily="49" charset="-122"/>
              </a:rPr>
              <a:t>cc</a:t>
            </a:r>
            <a:r>
              <a:rPr lang="zh-CN" altLang="en-US" sz="2400">
                <a:latin typeface="Times New Roman" pitchFamily="18" charset="0"/>
                <a:ea typeface="楷体_GB2312" pitchFamily="49" charset="-122"/>
              </a:rPr>
              <a:t>和相应的下界</a:t>
            </a:r>
            <a:r>
              <a:rPr lang="en-US" altLang="zh-CN" sz="2400" i="1">
                <a:latin typeface="Times New Roman" pitchFamily="18" charset="0"/>
                <a:ea typeface="楷体_GB2312" pitchFamily="49" charset="-122"/>
              </a:rPr>
              <a:t>lcost</a:t>
            </a:r>
            <a:r>
              <a:rPr lang="zh-CN" altLang="en-US" sz="2400">
                <a:latin typeface="Times New Roman" pitchFamily="18" charset="0"/>
                <a:ea typeface="楷体_GB2312" pitchFamily="49" charset="-122"/>
              </a:rPr>
              <a:t>。当</a:t>
            </a:r>
            <a:r>
              <a:rPr lang="en-US" altLang="zh-CN" sz="2400" i="1">
                <a:latin typeface="Times New Roman" pitchFamily="18" charset="0"/>
                <a:ea typeface="楷体_GB2312" pitchFamily="49" charset="-122"/>
              </a:rPr>
              <a:t>lcost&lt;bestc</a:t>
            </a:r>
            <a:r>
              <a:rPr lang="zh-CN" altLang="en-US" sz="2400">
                <a:latin typeface="Times New Roman" pitchFamily="18" charset="0"/>
                <a:ea typeface="楷体_GB2312" pitchFamily="49" charset="-122"/>
              </a:rPr>
              <a:t>时，将这个可行儿子结点插入到活结点优先队列中。 </a:t>
            </a:r>
          </a:p>
        </p:txBody>
      </p:sp>
    </p:spTree>
    <p:extLst>
      <p:ext uri="{BB962C8B-B14F-4D97-AF65-F5344CB8AC3E}">
        <p14:creationId xmlns:p14="http://schemas.microsoft.com/office/powerpoint/2010/main" val="21244044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a:t>旅行售货员问题</a:t>
            </a:r>
          </a:p>
        </p:txBody>
      </p:sp>
      <p:sp>
        <p:nvSpPr>
          <p:cNvPr id="421891"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2. 算法描述</a:t>
            </a:r>
            <a:endParaRPr kumimoji="1" lang="zh-CN" altLang="en-US" sz="3200">
              <a:solidFill>
                <a:srgbClr val="3366FF"/>
              </a:solidFill>
              <a:latin typeface="Times New Roman" pitchFamily="18" charset="0"/>
              <a:ea typeface="黑体" pitchFamily="2" charset="-122"/>
            </a:endParaRPr>
          </a:p>
        </p:txBody>
      </p:sp>
      <p:sp>
        <p:nvSpPr>
          <p:cNvPr id="421895" name="Text Box 7"/>
          <p:cNvSpPr txBox="1">
            <a:spLocks noChangeArrowheads="1"/>
          </p:cNvSpPr>
          <p:nvPr/>
        </p:nvSpPr>
        <p:spPr bwMode="auto">
          <a:xfrm>
            <a:off x="179388" y="1933575"/>
            <a:ext cx="8785225" cy="44910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3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算法中</a:t>
            </a:r>
            <a:r>
              <a:rPr lang="en-US" altLang="zh-CN" sz="2800">
                <a:latin typeface="Times New Roman" pitchFamily="18" charset="0"/>
                <a:ea typeface="楷体_GB2312" pitchFamily="49" charset="-122"/>
              </a:rPr>
              <a:t>while</a:t>
            </a:r>
            <a:r>
              <a:rPr lang="zh-CN" altLang="en-US" sz="2800">
                <a:latin typeface="Times New Roman" pitchFamily="18" charset="0"/>
                <a:ea typeface="楷体_GB2312" pitchFamily="49" charset="-122"/>
              </a:rPr>
              <a:t>循环的终止条件是排列树的一个叶结点成为当前扩展结点。当</a:t>
            </a:r>
            <a:r>
              <a:rPr lang="en-US" altLang="zh-CN" sz="2800" i="1">
                <a:latin typeface="Times New Roman" pitchFamily="18" charset="0"/>
                <a:ea typeface="楷体_GB2312" pitchFamily="49" charset="-122"/>
              </a:rPr>
              <a:t>s</a:t>
            </a:r>
            <a:r>
              <a:rPr lang="en-US" altLang="zh-CN" sz="2800">
                <a:latin typeface="Times New Roman" pitchFamily="18" charset="0"/>
                <a:ea typeface="楷体_GB2312" pitchFamily="49" charset="-122"/>
              </a:rPr>
              <a:t>=</a:t>
            </a:r>
            <a:r>
              <a:rPr lang="en-US" altLang="zh-CN" sz="2800" i="1">
                <a:latin typeface="Times New Roman" pitchFamily="18" charset="0"/>
                <a:ea typeface="楷体_GB2312" pitchFamily="49" charset="-122"/>
              </a:rPr>
              <a:t>n</a:t>
            </a:r>
            <a:r>
              <a:rPr lang="en-US" altLang="zh-CN" sz="2800">
                <a:latin typeface="Times New Roman" pitchFamily="18" charset="0"/>
                <a:ea typeface="楷体_GB2312" pitchFamily="49" charset="-122"/>
              </a:rPr>
              <a:t>-1</a:t>
            </a:r>
            <a:r>
              <a:rPr lang="zh-CN" altLang="en-US" sz="2800">
                <a:latin typeface="Times New Roman" pitchFamily="18" charset="0"/>
                <a:ea typeface="楷体_GB2312" pitchFamily="49" charset="-122"/>
              </a:rPr>
              <a:t>时，已找到的回路前缀是</a:t>
            </a:r>
            <a:r>
              <a:rPr lang="en-US" altLang="zh-CN" sz="2800" i="1">
                <a:latin typeface="Times New Roman" pitchFamily="18" charset="0"/>
                <a:ea typeface="楷体_GB2312" pitchFamily="49" charset="-122"/>
              </a:rPr>
              <a:t>x</a:t>
            </a:r>
            <a:r>
              <a:rPr lang="en-US" altLang="zh-CN" sz="2800">
                <a:latin typeface="Times New Roman" pitchFamily="18" charset="0"/>
                <a:ea typeface="楷体_GB2312" pitchFamily="49" charset="-122"/>
              </a:rPr>
              <a:t>[0:n-1]</a:t>
            </a:r>
            <a:r>
              <a:rPr lang="zh-CN" altLang="en-US" sz="2800">
                <a:latin typeface="Times New Roman" pitchFamily="18" charset="0"/>
                <a:ea typeface="楷体_GB2312" pitchFamily="49" charset="-122"/>
              </a:rPr>
              <a:t>，它已包含图</a:t>
            </a:r>
            <a:r>
              <a:rPr lang="en-US" altLang="zh-CN" sz="2800" i="1">
                <a:latin typeface="Times New Roman" pitchFamily="18" charset="0"/>
                <a:ea typeface="楷体_GB2312" pitchFamily="49" charset="-122"/>
              </a:rPr>
              <a:t>G</a:t>
            </a:r>
            <a:r>
              <a:rPr lang="zh-CN" altLang="en-US" sz="2800">
                <a:latin typeface="Times New Roman" pitchFamily="18" charset="0"/>
                <a:ea typeface="楷体_GB2312" pitchFamily="49" charset="-122"/>
              </a:rPr>
              <a:t>的所有</a:t>
            </a:r>
            <a:r>
              <a:rPr lang="en-US" altLang="zh-CN" sz="2800" i="1">
                <a:latin typeface="Times New Roman" pitchFamily="18" charset="0"/>
                <a:ea typeface="楷体_GB2312" pitchFamily="49" charset="-122"/>
              </a:rPr>
              <a:t>n</a:t>
            </a:r>
            <a:r>
              <a:rPr lang="zh-CN" altLang="en-US" sz="2800">
                <a:latin typeface="Times New Roman" pitchFamily="18" charset="0"/>
                <a:ea typeface="楷体_GB2312" pitchFamily="49" charset="-122"/>
              </a:rPr>
              <a:t>个顶点。因此，当</a:t>
            </a:r>
            <a:r>
              <a:rPr lang="en-US" altLang="zh-CN" sz="2800" i="1">
                <a:latin typeface="Times New Roman" pitchFamily="18" charset="0"/>
                <a:ea typeface="楷体_GB2312" pitchFamily="49" charset="-122"/>
              </a:rPr>
              <a:t>s=n-</a:t>
            </a:r>
            <a:r>
              <a:rPr lang="en-US" altLang="zh-CN" sz="2800">
                <a:latin typeface="Times New Roman" pitchFamily="18" charset="0"/>
                <a:ea typeface="楷体_GB2312" pitchFamily="49" charset="-122"/>
              </a:rPr>
              <a:t>1</a:t>
            </a:r>
            <a:r>
              <a:rPr lang="zh-CN" altLang="en-US" sz="2800">
                <a:latin typeface="Times New Roman" pitchFamily="18" charset="0"/>
                <a:ea typeface="楷体_GB2312" pitchFamily="49" charset="-122"/>
              </a:rPr>
              <a:t>时，相应的扩展结点表示一个叶结点。此时该叶结点所相应的回路的费用等于</a:t>
            </a:r>
            <a:r>
              <a:rPr lang="en-US" altLang="zh-CN" sz="2800" i="1">
                <a:latin typeface="Times New Roman" pitchFamily="18" charset="0"/>
                <a:ea typeface="楷体_GB2312" pitchFamily="49" charset="-122"/>
              </a:rPr>
              <a:t>cc</a:t>
            </a:r>
            <a:r>
              <a:rPr lang="zh-CN" altLang="en-US" sz="2800">
                <a:latin typeface="Times New Roman" pitchFamily="18" charset="0"/>
                <a:ea typeface="楷体_GB2312" pitchFamily="49" charset="-122"/>
              </a:rPr>
              <a:t>和</a:t>
            </a:r>
            <a:r>
              <a:rPr lang="en-US" altLang="zh-CN" sz="2800" i="1">
                <a:latin typeface="Times New Roman" pitchFamily="18" charset="0"/>
                <a:ea typeface="楷体_GB2312" pitchFamily="49" charset="-122"/>
              </a:rPr>
              <a:t>lcost</a:t>
            </a:r>
            <a:r>
              <a:rPr lang="zh-CN" altLang="en-US" sz="2800">
                <a:latin typeface="Times New Roman" pitchFamily="18" charset="0"/>
                <a:ea typeface="楷体_GB2312" pitchFamily="49" charset="-122"/>
              </a:rPr>
              <a:t>的值。剩余的活结点的</a:t>
            </a:r>
            <a:r>
              <a:rPr lang="en-US" altLang="zh-CN" sz="2800" i="1">
                <a:latin typeface="Times New Roman" pitchFamily="18" charset="0"/>
                <a:ea typeface="楷体_GB2312" pitchFamily="49" charset="-122"/>
              </a:rPr>
              <a:t>lcost</a:t>
            </a:r>
            <a:r>
              <a:rPr lang="zh-CN" altLang="en-US" sz="2800">
                <a:latin typeface="Times New Roman" pitchFamily="18" charset="0"/>
                <a:ea typeface="楷体_GB2312" pitchFamily="49" charset="-122"/>
              </a:rPr>
              <a:t>值不小于已找到的回路的费用。它们都不可能导致费用更小的回路。因此已找到的叶结点所相应的回路是一个最小费用旅行售货员回路，算法可以结束。</a:t>
            </a:r>
          </a:p>
          <a:p>
            <a:pPr>
              <a:spcBef>
                <a:spcPct val="30000"/>
              </a:spcBef>
            </a:pPr>
            <a:r>
              <a:rPr lang="zh-CN" altLang="en-US" sz="2800">
                <a:latin typeface="Times New Roman" pitchFamily="18" charset="0"/>
                <a:ea typeface="楷体_GB2312" pitchFamily="49" charset="-122"/>
              </a:rPr>
              <a:t>   算法结束时返回找到的最小费用，相应的最优解由数组</a:t>
            </a:r>
            <a:r>
              <a:rPr lang="en-US" altLang="zh-CN" sz="2800" i="1">
                <a:latin typeface="Times New Roman" pitchFamily="18" charset="0"/>
                <a:ea typeface="楷体_GB2312" pitchFamily="49" charset="-122"/>
              </a:rPr>
              <a:t>v</a:t>
            </a:r>
            <a:r>
              <a:rPr lang="zh-CN" altLang="en-US" sz="2800">
                <a:latin typeface="Times New Roman" pitchFamily="18" charset="0"/>
                <a:ea typeface="楷体_GB2312" pitchFamily="49" charset="-122"/>
              </a:rPr>
              <a:t>给出。 </a:t>
            </a:r>
          </a:p>
        </p:txBody>
      </p:sp>
    </p:spTree>
    <p:extLst>
      <p:ext uri="{BB962C8B-B14F-4D97-AF65-F5344CB8AC3E}">
        <p14:creationId xmlns:p14="http://schemas.microsoft.com/office/powerpoint/2010/main" val="37515894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旅行售货员问题</a:t>
            </a:r>
          </a:p>
        </p:txBody>
      </p:sp>
      <p:sp>
        <p:nvSpPr>
          <p:cNvPr id="449539"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zh-CN" sz="3200">
                <a:solidFill>
                  <a:srgbClr val="3366FF"/>
                </a:solidFill>
                <a:latin typeface="Times New Roman" pitchFamily="18" charset="0"/>
                <a:ea typeface="黑体" pitchFamily="2" charset="-122"/>
              </a:rPr>
              <a:t>3</a:t>
            </a:r>
            <a:r>
              <a:rPr kumimoji="1" lang="en-US" altLang="en-US" sz="3200">
                <a:solidFill>
                  <a:srgbClr val="3366FF"/>
                </a:solidFill>
                <a:latin typeface="Times New Roman" pitchFamily="18" charset="0"/>
                <a:ea typeface="黑体" pitchFamily="2" charset="-122"/>
              </a:rPr>
              <a:t>. </a:t>
            </a:r>
            <a:r>
              <a:rPr kumimoji="1" lang="zh-CN" altLang="en-US" sz="3200">
                <a:solidFill>
                  <a:srgbClr val="3366FF"/>
                </a:solidFill>
                <a:latin typeface="Times New Roman" pitchFamily="18" charset="0"/>
                <a:ea typeface="黑体" pitchFamily="2" charset="-122"/>
              </a:rPr>
              <a:t>算法举例</a:t>
            </a:r>
          </a:p>
        </p:txBody>
      </p:sp>
      <p:sp>
        <p:nvSpPr>
          <p:cNvPr id="449540" name="Text Box 4"/>
          <p:cNvSpPr txBox="1">
            <a:spLocks noChangeArrowheads="1"/>
          </p:cNvSpPr>
          <p:nvPr/>
        </p:nvSpPr>
        <p:spPr bwMode="auto">
          <a:xfrm>
            <a:off x="0" y="1916113"/>
            <a:ext cx="8785225" cy="51911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30000"/>
              </a:spcBef>
            </a:pPr>
            <a:r>
              <a:rPr lang="en-US" altLang="zh-CN" sz="2800">
                <a:latin typeface="Times New Roman" pitchFamily="18" charset="0"/>
                <a:ea typeface="楷体_GB2312" pitchFamily="49" charset="-122"/>
              </a:rPr>
              <a:t>   </a:t>
            </a:r>
            <a:r>
              <a:rPr lang="zh-CN" altLang="en-US" sz="2800">
                <a:latin typeface="Times New Roman" pitchFamily="18" charset="0"/>
                <a:ea typeface="楷体_GB2312" pitchFamily="49" charset="-122"/>
              </a:rPr>
              <a:t>参见一个五结点的</a:t>
            </a:r>
            <a:r>
              <a:rPr lang="en-US" altLang="zh-CN" sz="2800">
                <a:latin typeface="Times New Roman" pitchFamily="18" charset="0"/>
                <a:ea typeface="楷体_GB2312" pitchFamily="49" charset="-122"/>
              </a:rPr>
              <a:t>TSP</a:t>
            </a:r>
            <a:r>
              <a:rPr lang="zh-CN" altLang="en-US" sz="2800">
                <a:latin typeface="Times New Roman" pitchFamily="18" charset="0"/>
                <a:ea typeface="楷体_GB2312" pitchFamily="49" charset="-122"/>
              </a:rPr>
              <a:t>实例。</a:t>
            </a:r>
          </a:p>
        </p:txBody>
      </p:sp>
      <p:graphicFrame>
        <p:nvGraphicFramePr>
          <p:cNvPr id="449543" name="Object 7"/>
          <p:cNvGraphicFramePr>
            <a:graphicFrameLocks noChangeAspect="1"/>
          </p:cNvGraphicFramePr>
          <p:nvPr/>
        </p:nvGraphicFramePr>
        <p:xfrm>
          <a:off x="179388" y="2565400"/>
          <a:ext cx="3887787" cy="3811588"/>
        </p:xfrm>
        <a:graphic>
          <a:graphicData uri="http://schemas.openxmlformats.org/presentationml/2006/ole">
            <mc:AlternateContent xmlns:mc="http://schemas.openxmlformats.org/markup-compatibility/2006">
              <mc:Choice xmlns:v="urn:schemas-microsoft-com:vml" Requires="v">
                <p:oleObj spid="_x0000_s193658" name="Visio" r:id="rId3" imgW="1204265" imgH="1181710" progId="Visio.Drawing.11">
                  <p:embed/>
                </p:oleObj>
              </mc:Choice>
              <mc:Fallback>
                <p:oleObj name="Visio" r:id="rId3" imgW="1204265" imgH="11817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565400"/>
                        <a:ext cx="3887787"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44" name="Object 8"/>
          <p:cNvGraphicFramePr>
            <a:graphicFrameLocks noGrp="1" noChangeAspect="1"/>
          </p:cNvGraphicFramePr>
          <p:nvPr>
            <p:ph idx="1"/>
          </p:nvPr>
        </p:nvGraphicFramePr>
        <p:xfrm>
          <a:off x="4240213" y="2349500"/>
          <a:ext cx="4903787" cy="4064000"/>
        </p:xfrm>
        <a:graphic>
          <a:graphicData uri="http://schemas.openxmlformats.org/presentationml/2006/ole">
            <mc:AlternateContent xmlns:mc="http://schemas.openxmlformats.org/markup-compatibility/2006">
              <mc:Choice xmlns:v="urn:schemas-microsoft-com:vml" Requires="v">
                <p:oleObj spid="_x0000_s193659" name="公式" r:id="rId5" imgW="1409400" imgH="1168200" progId="Equation.3">
                  <p:embed/>
                </p:oleObj>
              </mc:Choice>
              <mc:Fallback>
                <p:oleObj name="公式" r:id="rId5" imgW="1409400" imgH="1168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213" y="2349500"/>
                        <a:ext cx="4903787"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22103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a:t>电路板排列问题</a:t>
            </a:r>
          </a:p>
        </p:txBody>
      </p:sp>
      <p:sp>
        <p:nvSpPr>
          <p:cNvPr id="456707"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算法描述</a:t>
            </a:r>
            <a:endParaRPr kumimoji="1" lang="zh-CN" altLang="en-US" sz="3200">
              <a:solidFill>
                <a:srgbClr val="3366FF"/>
              </a:solidFill>
              <a:latin typeface="Times New Roman" pitchFamily="18" charset="0"/>
              <a:ea typeface="黑体" pitchFamily="2" charset="-122"/>
            </a:endParaRPr>
          </a:p>
        </p:txBody>
      </p:sp>
      <p:sp>
        <p:nvSpPr>
          <p:cNvPr id="456708" name="Text Box 4"/>
          <p:cNvSpPr txBox="1">
            <a:spLocks noChangeArrowheads="1"/>
          </p:cNvSpPr>
          <p:nvPr/>
        </p:nvSpPr>
        <p:spPr bwMode="auto">
          <a:xfrm>
            <a:off x="539750" y="2060575"/>
            <a:ext cx="8126413"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算法开始时，将排列树的根结点置为当前扩展结点。在</a:t>
            </a:r>
            <a:r>
              <a:rPr lang="en-US" altLang="zh-CN" sz="2400" i="1">
                <a:latin typeface="Times New Roman" pitchFamily="18" charset="0"/>
                <a:ea typeface="楷体_GB2312" pitchFamily="49" charset="-122"/>
              </a:rPr>
              <a:t>do-while</a:t>
            </a:r>
            <a:r>
              <a:rPr lang="zh-CN" altLang="en-US" sz="2400">
                <a:latin typeface="Times New Roman" pitchFamily="18" charset="0"/>
                <a:ea typeface="楷体_GB2312" pitchFamily="49" charset="-122"/>
              </a:rPr>
              <a:t>循环体内算法依次从活结点优先队列中取出具有最小</a:t>
            </a:r>
            <a:r>
              <a:rPr lang="en-US" altLang="zh-CN" sz="2400" i="1">
                <a:latin typeface="Times New Roman" pitchFamily="18" charset="0"/>
                <a:ea typeface="楷体_GB2312" pitchFamily="49" charset="-122"/>
              </a:rPr>
              <a:t>cd</a:t>
            </a:r>
            <a:r>
              <a:rPr lang="zh-CN" altLang="en-US" sz="2400">
                <a:latin typeface="Times New Roman" pitchFamily="18" charset="0"/>
                <a:ea typeface="楷体_GB2312" pitchFamily="49" charset="-122"/>
              </a:rPr>
              <a:t>值的结点作为当前扩展结点，并加以扩展。</a:t>
            </a:r>
          </a:p>
        </p:txBody>
      </p:sp>
      <p:sp>
        <p:nvSpPr>
          <p:cNvPr id="456709" name="Text Box 5"/>
          <p:cNvSpPr txBox="1">
            <a:spLocks noChangeArrowheads="1"/>
          </p:cNvSpPr>
          <p:nvPr/>
        </p:nvSpPr>
        <p:spPr bwMode="auto">
          <a:xfrm>
            <a:off x="539750" y="3284538"/>
            <a:ext cx="8126413" cy="1552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首先考虑</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n</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的情形，当前扩展结点是排列树中的一个叶结点的父结点。</a:t>
            </a:r>
            <a:r>
              <a:rPr lang="en-US" altLang="zh-CN" sz="2400" i="1">
                <a:latin typeface="Times New Roman" pitchFamily="18" charset="0"/>
                <a:ea typeface="楷体_GB2312" pitchFamily="49" charset="-122"/>
              </a:rPr>
              <a:t>x</a:t>
            </a:r>
            <a:r>
              <a:rPr lang="zh-CN" altLang="en-US" sz="2400">
                <a:latin typeface="Times New Roman" pitchFamily="18" charset="0"/>
                <a:ea typeface="楷体_GB2312" pitchFamily="49" charset="-122"/>
              </a:rPr>
              <a:t>表示相应于该叶结点的电路板排列。计算出与</a:t>
            </a:r>
            <a:r>
              <a:rPr lang="en-US" altLang="zh-CN" sz="2400" i="1">
                <a:latin typeface="Times New Roman" pitchFamily="18" charset="0"/>
                <a:ea typeface="楷体_GB2312" pitchFamily="49" charset="-122"/>
              </a:rPr>
              <a:t>x</a:t>
            </a:r>
            <a:r>
              <a:rPr lang="zh-CN" altLang="en-US" sz="2400">
                <a:latin typeface="Times New Roman" pitchFamily="18" charset="0"/>
                <a:ea typeface="楷体_GB2312" pitchFamily="49" charset="-122"/>
              </a:rPr>
              <a:t>相应的密度并在必要时更新当前最优值和相应的当前最优解。</a:t>
            </a:r>
            <a:endParaRPr lang="zh-CN" altLang="en-US" sz="2400">
              <a:latin typeface="Times New Roman" pitchFamily="18" charset="0"/>
              <a:ea typeface="华文行楷" pitchFamily="2" charset="-122"/>
            </a:endParaRPr>
          </a:p>
        </p:txBody>
      </p:sp>
      <p:sp>
        <p:nvSpPr>
          <p:cNvPr id="456710" name="Text Box 6"/>
          <p:cNvSpPr txBox="1">
            <a:spLocks noChangeArrowheads="1"/>
          </p:cNvSpPr>
          <p:nvPr/>
        </p:nvSpPr>
        <p:spPr bwMode="auto">
          <a:xfrm>
            <a:off x="539750" y="4941888"/>
            <a:ext cx="8126413" cy="1552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当</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&lt;</a:t>
            </a:r>
            <a:r>
              <a:rPr lang="en-US" altLang="zh-CN" sz="2400" i="1">
                <a:latin typeface="Times New Roman" pitchFamily="18" charset="0"/>
                <a:ea typeface="楷体_GB2312" pitchFamily="49" charset="-122"/>
              </a:rPr>
              <a:t>n</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时，算法依次产生当前扩展结点的所有儿子结点。对于当前扩展结点的每一个儿子结点</a:t>
            </a:r>
            <a:r>
              <a:rPr lang="en-US" altLang="zh-CN" sz="2400" i="1">
                <a:latin typeface="Times New Roman" pitchFamily="18" charset="0"/>
                <a:ea typeface="楷体_GB2312" pitchFamily="49" charset="-122"/>
              </a:rPr>
              <a:t>node</a:t>
            </a:r>
            <a:r>
              <a:rPr lang="zh-CN" altLang="en-US" sz="2400">
                <a:latin typeface="Times New Roman" pitchFamily="18" charset="0"/>
                <a:ea typeface="楷体_GB2312" pitchFamily="49" charset="-122"/>
              </a:rPr>
              <a:t>，计算出其相应的密度</a:t>
            </a:r>
            <a:r>
              <a:rPr lang="en-US" altLang="zh-CN" sz="2400" i="1">
                <a:latin typeface="Times New Roman" pitchFamily="18" charset="0"/>
                <a:ea typeface="楷体_GB2312" pitchFamily="49" charset="-122"/>
              </a:rPr>
              <a:t>node.cd</a:t>
            </a:r>
            <a:r>
              <a:rPr lang="zh-CN" altLang="en-US" sz="2400">
                <a:latin typeface="Times New Roman" pitchFamily="18" charset="0"/>
                <a:ea typeface="楷体_GB2312" pitchFamily="49" charset="-122"/>
              </a:rPr>
              <a:t>。当</a:t>
            </a:r>
            <a:r>
              <a:rPr lang="en-US" altLang="zh-CN" sz="2400" i="1">
                <a:latin typeface="Times New Roman" pitchFamily="18" charset="0"/>
                <a:ea typeface="楷体_GB2312" pitchFamily="49" charset="-122"/>
              </a:rPr>
              <a:t>node.cd&lt;bestd</a:t>
            </a:r>
            <a:r>
              <a:rPr lang="zh-CN" altLang="en-US" sz="2400">
                <a:latin typeface="Times New Roman" pitchFamily="18" charset="0"/>
                <a:ea typeface="楷体_GB2312" pitchFamily="49" charset="-122"/>
              </a:rPr>
              <a:t>时，将该儿子结点</a:t>
            </a:r>
            <a:r>
              <a:rPr lang="en-US" altLang="zh-CN" sz="2400" i="1">
                <a:latin typeface="Times New Roman" pitchFamily="18" charset="0"/>
                <a:ea typeface="楷体_GB2312" pitchFamily="49" charset="-122"/>
              </a:rPr>
              <a:t>N</a:t>
            </a:r>
            <a:r>
              <a:rPr lang="zh-CN" altLang="en-US" sz="2400">
                <a:latin typeface="Times New Roman" pitchFamily="18" charset="0"/>
                <a:ea typeface="楷体_GB2312" pitchFamily="49" charset="-122"/>
              </a:rPr>
              <a:t>插入到活结点优先队列中。</a:t>
            </a:r>
          </a:p>
        </p:txBody>
      </p:sp>
    </p:spTree>
    <p:extLst>
      <p:ext uri="{BB962C8B-B14F-4D97-AF65-F5344CB8AC3E}">
        <p14:creationId xmlns:p14="http://schemas.microsoft.com/office/powerpoint/2010/main" val="1973252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600"/>
              </a:spcBef>
            </a:pPr>
            <a:r>
              <a:rPr lang="zh-CN" altLang="en-US" sz="2200" dirty="0" smtClean="0">
                <a:solidFill>
                  <a:srgbClr val="000000"/>
                </a:solidFill>
              </a:rPr>
              <a:t>分</a:t>
            </a:r>
            <a:r>
              <a:rPr lang="zh-CN" altLang="en-US" sz="2200" dirty="0">
                <a:solidFill>
                  <a:srgbClr val="000000"/>
                </a:solidFill>
              </a:rPr>
              <a:t>支限界法与回溯法</a:t>
            </a:r>
            <a:r>
              <a:rPr lang="zh-CN" altLang="en-US" sz="2200" dirty="0" smtClean="0">
                <a:solidFill>
                  <a:srgbClr val="000000"/>
                </a:solidFill>
              </a:rPr>
              <a:t>的区别</a:t>
            </a:r>
            <a:endParaRPr lang="en-US" altLang="zh-CN" sz="2200" dirty="0" smtClean="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对扩展结点的扩展方式不</a:t>
            </a:r>
            <a:r>
              <a:rPr lang="zh-CN" altLang="en-US" sz="2200" b="1" dirty="0" smtClean="0">
                <a:solidFill>
                  <a:srgbClr val="000000"/>
                </a:solidFill>
              </a:rPr>
              <a:t>同</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分支限界法中，每一个活结点只有一次机会成为扩展结</a:t>
            </a:r>
            <a:r>
              <a:rPr lang="zh-CN" altLang="en-US" sz="2200" dirty="0" smtClean="0">
                <a:solidFill>
                  <a:srgbClr val="000000"/>
                </a:solidFill>
              </a:rPr>
              <a:t>点</a:t>
            </a:r>
            <a:endParaRPr lang="en-US" altLang="zh-CN" sz="2200" dirty="0" smtClean="0">
              <a:solidFill>
                <a:srgbClr val="000000"/>
              </a:solidFill>
            </a:endParaRPr>
          </a:p>
          <a:p>
            <a:pPr marL="1440000" lvl="2" indent="-432000" eaLnBrk="1" hangingPunct="1">
              <a:lnSpc>
                <a:spcPct val="150000"/>
              </a:lnSpc>
              <a:spcBef>
                <a:spcPts val="600"/>
              </a:spcBef>
            </a:pPr>
            <a:r>
              <a:rPr lang="zh-CN" altLang="en-US" sz="2200" dirty="0">
                <a:solidFill>
                  <a:srgbClr val="000000"/>
                </a:solidFill>
              </a:rPr>
              <a:t>活结点一旦成为扩展结点，就一次性产生其所有儿子结点</a:t>
            </a:r>
            <a:endParaRPr lang="en-US" altLang="zh-CN" sz="2200" dirty="0" smtClean="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存储空间的要求不</a:t>
            </a:r>
            <a:r>
              <a:rPr lang="zh-CN" altLang="en-US" sz="2200" b="1" dirty="0" smtClean="0">
                <a:solidFill>
                  <a:srgbClr val="000000"/>
                </a:solidFill>
              </a:rPr>
              <a:t>同</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分支限界法的存储空间比回溯法大得</a:t>
            </a:r>
            <a:r>
              <a:rPr lang="zh-CN" altLang="en-US" sz="2200" dirty="0" smtClean="0">
                <a:solidFill>
                  <a:srgbClr val="000000"/>
                </a:solidFill>
              </a:rPr>
              <a:t>多</a:t>
            </a:r>
            <a:endParaRPr lang="en-US" altLang="zh-CN" sz="2200" dirty="0" smtClean="0">
              <a:solidFill>
                <a:srgbClr val="000000"/>
              </a:solidFill>
            </a:endParaRPr>
          </a:p>
          <a:p>
            <a:pPr marL="1440000" lvl="2" indent="-432000" eaLnBrk="1" hangingPunct="1">
              <a:lnSpc>
                <a:spcPct val="150000"/>
              </a:lnSpc>
              <a:spcBef>
                <a:spcPts val="600"/>
              </a:spcBef>
            </a:pPr>
            <a:r>
              <a:rPr lang="zh-CN" altLang="en-US" sz="2200" dirty="0" smtClean="0">
                <a:solidFill>
                  <a:srgbClr val="000000"/>
                </a:solidFill>
              </a:rPr>
              <a:t>因</a:t>
            </a:r>
            <a:r>
              <a:rPr lang="zh-CN" altLang="en-US" sz="2200" dirty="0">
                <a:solidFill>
                  <a:srgbClr val="000000"/>
                </a:solidFill>
              </a:rPr>
              <a:t>此当内存容量有限时，回溯法成功的可能性更</a:t>
            </a:r>
            <a:r>
              <a:rPr lang="zh-CN" altLang="en-US" sz="2200" dirty="0" smtClean="0">
                <a:solidFill>
                  <a:srgbClr val="000000"/>
                </a:solidFill>
              </a:rPr>
              <a:t>大</a:t>
            </a:r>
            <a:endParaRPr lang="en-US" altLang="zh-CN" sz="2200" dirty="0" smtClean="0">
              <a:solidFill>
                <a:srgbClr val="000000"/>
              </a:solidFill>
            </a:endParaRPr>
          </a:p>
          <a:p>
            <a:pPr marL="1008000" lvl="1" indent="-432000" eaLnBrk="1" hangingPunct="1">
              <a:lnSpc>
                <a:spcPct val="150000"/>
              </a:lnSpc>
              <a:spcBef>
                <a:spcPts val="600"/>
              </a:spcBef>
            </a:pPr>
            <a:r>
              <a:rPr lang="zh-CN" altLang="en-US" sz="2200" b="1" dirty="0">
                <a:solidFill>
                  <a:srgbClr val="000000"/>
                </a:solidFill>
              </a:rPr>
              <a:t>二者区别小结</a:t>
            </a:r>
            <a:endParaRPr lang="en-US" altLang="zh-CN" sz="2200" b="1" dirty="0">
              <a:solidFill>
                <a:srgbClr val="000000"/>
              </a:solidFill>
            </a:endParaRPr>
          </a:p>
          <a:p>
            <a:pPr marL="1440000" lvl="2" indent="-432000" eaLnBrk="1" hangingPunct="1">
              <a:lnSpc>
                <a:spcPct val="150000"/>
              </a:lnSpc>
              <a:spcBef>
                <a:spcPts val="600"/>
              </a:spcBef>
            </a:pPr>
            <a:r>
              <a:rPr lang="zh-CN" altLang="en-US" sz="2200" dirty="0">
                <a:solidFill>
                  <a:srgbClr val="000000"/>
                </a:solidFill>
              </a:rPr>
              <a:t>回溯法空间效率高；分支限界法往往更“快</a:t>
            </a:r>
            <a:r>
              <a:rPr lang="zh-CN" altLang="en-US" sz="2200" dirty="0" smtClean="0">
                <a:solidFill>
                  <a:srgbClr val="000000"/>
                </a:solidFill>
              </a:rPr>
              <a:t>”</a:t>
            </a:r>
            <a:endParaRPr lang="en-US" altLang="zh-CN" sz="2200" dirty="0" smtClean="0">
              <a:solidFill>
                <a:srgbClr val="000000"/>
              </a:solidFill>
            </a:endParaRPr>
          </a:p>
          <a:p>
            <a:pPr marL="1440000" lvl="2" indent="-432000" eaLnBrk="1" hangingPunct="1">
              <a:lnSpc>
                <a:spcPct val="150000"/>
              </a:lnSpc>
              <a:spcBef>
                <a:spcPts val="600"/>
              </a:spcBef>
            </a:pPr>
            <a:r>
              <a:rPr lang="zh-CN" altLang="en-US" sz="2200" dirty="0">
                <a:solidFill>
                  <a:srgbClr val="000000"/>
                </a:solidFill>
              </a:rPr>
              <a:t>限界函数常基于问题的目标函数，适用于求解最优化问题</a:t>
            </a:r>
            <a:endParaRPr lang="zh-CN" altLang="en-US" sz="2200" dirty="0" smtClean="0">
              <a:solidFill>
                <a:srgbClr val="000000"/>
              </a:solidFill>
            </a:endParaRPr>
          </a:p>
        </p:txBody>
      </p:sp>
    </p:spTree>
    <p:extLst>
      <p:ext uri="{BB962C8B-B14F-4D97-AF65-F5344CB8AC3E}">
        <p14:creationId xmlns:p14="http://schemas.microsoft.com/office/powerpoint/2010/main" val="926321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en-US"/>
              <a:t>电路板排列问题</a:t>
            </a:r>
          </a:p>
        </p:txBody>
      </p:sp>
      <p:sp>
        <p:nvSpPr>
          <p:cNvPr id="423939"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算法描述</a:t>
            </a:r>
            <a:endParaRPr kumimoji="1" lang="zh-CN" altLang="en-US" sz="3200">
              <a:solidFill>
                <a:srgbClr val="3366FF"/>
              </a:solidFill>
              <a:latin typeface="Times New Roman" pitchFamily="18" charset="0"/>
              <a:ea typeface="黑体" pitchFamily="2" charset="-122"/>
            </a:endParaRPr>
          </a:p>
        </p:txBody>
      </p:sp>
      <p:sp>
        <p:nvSpPr>
          <p:cNvPr id="423945" name="Text Box 9"/>
          <p:cNvSpPr txBox="1">
            <a:spLocks noChangeArrowheads="1"/>
          </p:cNvSpPr>
          <p:nvPr/>
        </p:nvSpPr>
        <p:spPr bwMode="auto">
          <a:xfrm>
            <a:off x="684213" y="2133600"/>
            <a:ext cx="7391400" cy="4473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2400">
                <a:latin typeface="Times New Roman" pitchFamily="18" charset="0"/>
              </a:rPr>
              <a:t>do {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结点扩展</a:t>
            </a:r>
          </a:p>
          <a:p>
            <a:pPr>
              <a:lnSpc>
                <a:spcPct val="120000"/>
              </a:lnSpc>
            </a:pPr>
            <a:r>
              <a:rPr kumimoji="1" lang="zh-CN" altLang="en-US" sz="2400">
                <a:latin typeface="Times New Roman" pitchFamily="18" charset="0"/>
              </a:rPr>
              <a:t>      </a:t>
            </a:r>
            <a:r>
              <a:rPr kumimoji="1" lang="en-US" altLang="zh-CN" sz="2400">
                <a:latin typeface="Times New Roman" pitchFamily="18" charset="0"/>
              </a:rPr>
              <a:t>if (E.s == n - 1) {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仅一个儿子结点</a:t>
            </a:r>
          </a:p>
          <a:p>
            <a:pPr>
              <a:lnSpc>
                <a:spcPct val="120000"/>
              </a:lnSpc>
            </a:pPr>
            <a:r>
              <a:rPr kumimoji="1" lang="zh-CN" altLang="en-US" sz="2400">
                <a:latin typeface="Times New Roman" pitchFamily="18" charset="0"/>
              </a:rPr>
              <a:t>         </a:t>
            </a:r>
            <a:r>
              <a:rPr kumimoji="1" lang="en-US" altLang="zh-CN" sz="2400">
                <a:latin typeface="Times New Roman" pitchFamily="18" charset="0"/>
              </a:rPr>
              <a:t>int ld = 0;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最后一块电路板的密度</a:t>
            </a:r>
          </a:p>
          <a:p>
            <a:pPr>
              <a:lnSpc>
                <a:spcPct val="120000"/>
              </a:lnSpc>
            </a:pPr>
            <a:r>
              <a:rPr kumimoji="1" lang="zh-CN" altLang="en-US" sz="2400">
                <a:latin typeface="Times New Roman" pitchFamily="18" charset="0"/>
              </a:rPr>
              <a:t>         </a:t>
            </a:r>
            <a:r>
              <a:rPr kumimoji="1" lang="en-US" altLang="zh-CN" sz="2400">
                <a:latin typeface="Times New Roman" pitchFamily="18" charset="0"/>
              </a:rPr>
              <a:t>for (int j = 1; j &lt;= m; j++)</a:t>
            </a:r>
          </a:p>
          <a:p>
            <a:pPr>
              <a:lnSpc>
                <a:spcPct val="120000"/>
              </a:lnSpc>
            </a:pPr>
            <a:r>
              <a:rPr kumimoji="1" lang="en-US" altLang="zh-CN" sz="2400">
                <a:latin typeface="Times New Roman" pitchFamily="18" charset="0"/>
              </a:rPr>
              <a:t>            ld += B[E.x[n]][j];</a:t>
            </a:r>
          </a:p>
          <a:p>
            <a:pPr>
              <a:lnSpc>
                <a:spcPct val="120000"/>
              </a:lnSpc>
            </a:pPr>
            <a:r>
              <a:rPr kumimoji="1" lang="en-US" altLang="zh-CN" sz="2400">
                <a:latin typeface="Times New Roman" pitchFamily="18" charset="0"/>
              </a:rPr>
              <a:t>         if (ld &lt; bestd) {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密度更小的电路板排列</a:t>
            </a:r>
          </a:p>
          <a:p>
            <a:pPr>
              <a:lnSpc>
                <a:spcPct val="120000"/>
              </a:lnSpc>
            </a:pPr>
            <a:r>
              <a:rPr kumimoji="1" lang="zh-CN" altLang="en-US" sz="2400">
                <a:latin typeface="Times New Roman" pitchFamily="18" charset="0"/>
              </a:rPr>
              <a:t>            </a:t>
            </a:r>
            <a:r>
              <a:rPr kumimoji="1" lang="en-US" altLang="zh-CN" sz="2400">
                <a:latin typeface="Times New Roman" pitchFamily="18" charset="0"/>
              </a:rPr>
              <a:t>delete [] bestx;</a:t>
            </a:r>
          </a:p>
          <a:p>
            <a:pPr>
              <a:lnSpc>
                <a:spcPct val="120000"/>
              </a:lnSpc>
            </a:pPr>
            <a:r>
              <a:rPr kumimoji="1" lang="en-US" altLang="zh-CN" sz="2400">
                <a:latin typeface="Times New Roman" pitchFamily="18" charset="0"/>
              </a:rPr>
              <a:t>            bestx = E.x;</a:t>
            </a:r>
          </a:p>
          <a:p>
            <a:pPr>
              <a:lnSpc>
                <a:spcPct val="120000"/>
              </a:lnSpc>
            </a:pPr>
            <a:r>
              <a:rPr kumimoji="1" lang="en-US" altLang="zh-CN" sz="2400">
                <a:latin typeface="Times New Roman" pitchFamily="18" charset="0"/>
              </a:rPr>
              <a:t>            bestd = max(ld, E.cd);</a:t>
            </a:r>
          </a:p>
          <a:p>
            <a:pPr>
              <a:lnSpc>
                <a:spcPct val="120000"/>
              </a:lnSpc>
            </a:pPr>
            <a:r>
              <a:rPr kumimoji="1" lang="en-US" altLang="zh-CN" sz="2400">
                <a:latin typeface="Times New Roman" pitchFamily="18" charset="0"/>
              </a:rPr>
              <a:t>            }</a:t>
            </a:r>
          </a:p>
        </p:txBody>
      </p:sp>
      <p:sp>
        <p:nvSpPr>
          <p:cNvPr id="423946" name="AutoShape 10"/>
          <p:cNvSpPr>
            <a:spLocks noChangeArrowheads="1"/>
          </p:cNvSpPr>
          <p:nvPr/>
        </p:nvSpPr>
        <p:spPr bwMode="auto">
          <a:xfrm>
            <a:off x="5364163" y="1700213"/>
            <a:ext cx="3455987" cy="792162"/>
          </a:xfrm>
          <a:prstGeom prst="wedgeRoundRectCallout">
            <a:avLst>
              <a:gd name="adj1" fmla="val -101907"/>
              <a:gd name="adj2" fmla="val 71843"/>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en-US" altLang="zh-CN" sz="2000" b="1" i="1">
                <a:latin typeface="Times New Roman" pitchFamily="18" charset="0"/>
                <a:ea typeface="楷体_GB2312" pitchFamily="49" charset="-122"/>
              </a:rPr>
              <a:t>s</a:t>
            </a:r>
            <a:r>
              <a:rPr lang="en-US" altLang="zh-CN" sz="2000" b="1">
                <a:latin typeface="Times New Roman" pitchFamily="18" charset="0"/>
                <a:ea typeface="楷体_GB2312" pitchFamily="49" charset="-122"/>
              </a:rPr>
              <a:t>=</a:t>
            </a:r>
            <a:r>
              <a:rPr lang="en-US" altLang="zh-CN" sz="2000" b="1" i="1">
                <a:latin typeface="Times New Roman" pitchFamily="18" charset="0"/>
                <a:ea typeface="楷体_GB2312" pitchFamily="49" charset="-122"/>
              </a:rPr>
              <a:t>n</a:t>
            </a:r>
            <a:r>
              <a:rPr lang="en-US" altLang="zh-CN" sz="2000" b="1">
                <a:latin typeface="Times New Roman" pitchFamily="18" charset="0"/>
                <a:ea typeface="楷体_GB2312" pitchFamily="49" charset="-122"/>
              </a:rPr>
              <a:t>-1</a:t>
            </a:r>
            <a:r>
              <a:rPr lang="zh-CN" altLang="en-US" sz="2000" b="1">
                <a:latin typeface="Times New Roman" pitchFamily="18" charset="0"/>
                <a:ea typeface="楷体_GB2312" pitchFamily="49" charset="-122"/>
              </a:rPr>
              <a:t>的情况，计算出此时的密度和</a:t>
            </a:r>
            <a:r>
              <a:rPr lang="en-US" altLang="zh-CN" sz="2000" b="1" i="1">
                <a:latin typeface="Times New Roman" pitchFamily="18" charset="0"/>
                <a:ea typeface="楷体_GB2312" pitchFamily="49" charset="-122"/>
              </a:rPr>
              <a:t>bestd</a:t>
            </a:r>
            <a:r>
              <a:rPr lang="zh-CN" altLang="en-US" sz="2000" b="1">
                <a:latin typeface="Times New Roman" pitchFamily="18" charset="0"/>
                <a:ea typeface="楷体_GB2312" pitchFamily="49" charset="-122"/>
              </a:rPr>
              <a:t>进行比较。</a:t>
            </a:r>
          </a:p>
        </p:txBody>
      </p:sp>
    </p:spTree>
    <p:extLst>
      <p:ext uri="{BB962C8B-B14F-4D97-AF65-F5344CB8AC3E}">
        <p14:creationId xmlns:p14="http://schemas.microsoft.com/office/powerpoint/2010/main" val="20174013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a:t>电路板排列问题</a:t>
            </a:r>
          </a:p>
        </p:txBody>
      </p:sp>
      <p:sp>
        <p:nvSpPr>
          <p:cNvPr id="424963"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算法描述</a:t>
            </a:r>
            <a:endParaRPr kumimoji="1" lang="zh-CN" altLang="en-US" sz="3200">
              <a:solidFill>
                <a:srgbClr val="3366FF"/>
              </a:solidFill>
              <a:latin typeface="Times New Roman" pitchFamily="18" charset="0"/>
              <a:ea typeface="黑体" pitchFamily="2" charset="-122"/>
            </a:endParaRPr>
          </a:p>
        </p:txBody>
      </p:sp>
      <p:sp>
        <p:nvSpPr>
          <p:cNvPr id="424964" name="Text Box 4"/>
          <p:cNvSpPr txBox="1">
            <a:spLocks noChangeArrowheads="1"/>
          </p:cNvSpPr>
          <p:nvPr/>
        </p:nvSpPr>
        <p:spPr bwMode="auto">
          <a:xfrm>
            <a:off x="684213" y="2133600"/>
            <a:ext cx="7391400" cy="35972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en-US" sz="2400">
                <a:latin typeface="Times New Roman" pitchFamily="18" charset="0"/>
              </a:rPr>
              <a:t>else</a:t>
            </a:r>
          </a:p>
          <a:p>
            <a:pPr>
              <a:lnSpc>
                <a:spcPct val="120000"/>
              </a:lnSpc>
            </a:pPr>
            <a:r>
              <a:rPr kumimoji="1" lang="en-US" altLang="en-US" sz="2400">
                <a:latin typeface="Times New Roman" pitchFamily="18" charset="0"/>
              </a:rPr>
              <a:t>         {</a:t>
            </a:r>
            <a:r>
              <a:rPr kumimoji="1" lang="en-US" altLang="zh-CN" sz="2400">
                <a:latin typeface="Times New Roman" pitchFamily="18" charset="0"/>
              </a:rPr>
              <a:t> </a:t>
            </a:r>
            <a:r>
              <a:rPr kumimoji="1" lang="en-US" altLang="en-US" sz="2400">
                <a:solidFill>
                  <a:srgbClr val="008000"/>
                </a:solidFill>
                <a:latin typeface="Times New Roman" pitchFamily="18" charset="0"/>
              </a:rPr>
              <a:t>// 产生当前扩展结点的所有儿子结点</a:t>
            </a:r>
          </a:p>
          <a:p>
            <a:pPr>
              <a:lnSpc>
                <a:spcPct val="120000"/>
              </a:lnSpc>
            </a:pPr>
            <a:r>
              <a:rPr kumimoji="1" lang="en-US" altLang="en-US" sz="2400">
                <a:latin typeface="Times New Roman" pitchFamily="18" charset="0"/>
              </a:rPr>
              <a:t> for (int i = E.s + 1; i &lt;= n; i++) {</a:t>
            </a:r>
          </a:p>
          <a:p>
            <a:pPr>
              <a:lnSpc>
                <a:spcPct val="120000"/>
              </a:lnSpc>
            </a:pPr>
            <a:r>
              <a:rPr kumimoji="1" lang="en-US" altLang="en-US" sz="2400">
                <a:latin typeface="Times New Roman" pitchFamily="18" charset="0"/>
              </a:rPr>
              <a:t>         BoardNode N;</a:t>
            </a:r>
          </a:p>
          <a:p>
            <a:pPr>
              <a:lnSpc>
                <a:spcPct val="120000"/>
              </a:lnSpc>
            </a:pPr>
            <a:r>
              <a:rPr kumimoji="1" lang="en-US" altLang="en-US" sz="2400">
                <a:latin typeface="Times New Roman" pitchFamily="18" charset="0"/>
              </a:rPr>
              <a:t>         N.now = new int [m+1];</a:t>
            </a:r>
          </a:p>
          <a:p>
            <a:pPr>
              <a:lnSpc>
                <a:spcPct val="120000"/>
              </a:lnSpc>
            </a:pPr>
            <a:r>
              <a:rPr kumimoji="1" lang="en-US" altLang="en-US" sz="2400">
                <a:latin typeface="Times New Roman" pitchFamily="18" charset="0"/>
              </a:rPr>
              <a:t>         for (int j = 1; j &lt;= m; j++)</a:t>
            </a:r>
          </a:p>
          <a:p>
            <a:pPr>
              <a:lnSpc>
                <a:spcPct val="120000"/>
              </a:lnSpc>
            </a:pPr>
            <a:r>
              <a:rPr kumimoji="1" lang="en-US" altLang="en-US" sz="2400">
                <a:solidFill>
                  <a:srgbClr val="008000"/>
                </a:solidFill>
                <a:latin typeface="Times New Roman" pitchFamily="18" charset="0"/>
              </a:rPr>
              <a:t>            // 新插入的电路板</a:t>
            </a:r>
          </a:p>
          <a:p>
            <a:pPr>
              <a:lnSpc>
                <a:spcPct val="120000"/>
              </a:lnSpc>
            </a:pPr>
            <a:r>
              <a:rPr kumimoji="1" lang="en-US" altLang="en-US" sz="2400">
                <a:latin typeface="Times New Roman" pitchFamily="18" charset="0"/>
              </a:rPr>
              <a:t>            N.now[j] = E.now[j] + B[E.x[i]][j];         </a:t>
            </a:r>
          </a:p>
        </p:txBody>
      </p:sp>
    </p:spTree>
    <p:extLst>
      <p:ext uri="{BB962C8B-B14F-4D97-AF65-F5344CB8AC3E}">
        <p14:creationId xmlns:p14="http://schemas.microsoft.com/office/powerpoint/2010/main" val="38468293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en-US"/>
              <a:t>电路板排列问题</a:t>
            </a:r>
          </a:p>
        </p:txBody>
      </p:sp>
      <p:sp>
        <p:nvSpPr>
          <p:cNvPr id="425987"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算法描述</a:t>
            </a:r>
            <a:endParaRPr kumimoji="1" lang="zh-CN" altLang="en-US" sz="3200">
              <a:solidFill>
                <a:srgbClr val="3366FF"/>
              </a:solidFill>
              <a:latin typeface="Times New Roman" pitchFamily="18" charset="0"/>
              <a:ea typeface="黑体" pitchFamily="2" charset="-122"/>
            </a:endParaRPr>
          </a:p>
        </p:txBody>
      </p:sp>
      <p:sp>
        <p:nvSpPr>
          <p:cNvPr id="425991" name="Text Box 7"/>
          <p:cNvSpPr txBox="1">
            <a:spLocks noChangeArrowheads="1"/>
          </p:cNvSpPr>
          <p:nvPr/>
        </p:nvSpPr>
        <p:spPr bwMode="auto">
          <a:xfrm>
            <a:off x="250825" y="2205038"/>
            <a:ext cx="7315200" cy="37433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20000"/>
              </a:lnSpc>
            </a:pPr>
            <a:r>
              <a:rPr kumimoji="1" lang="en-US" altLang="zh-CN" sz="2000">
                <a:latin typeface="Times New Roman" pitchFamily="18" charset="0"/>
              </a:rPr>
              <a:t>int ld = 0;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新插入电路板的密度</a:t>
            </a:r>
          </a:p>
          <a:p>
            <a:pPr>
              <a:lnSpc>
                <a:spcPct val="120000"/>
              </a:lnSpc>
            </a:pPr>
            <a:r>
              <a:rPr kumimoji="1" lang="zh-CN" altLang="en-US" sz="2000">
                <a:latin typeface="Times New Roman" pitchFamily="18" charset="0"/>
              </a:rPr>
              <a:t>         </a:t>
            </a:r>
            <a:r>
              <a:rPr kumimoji="1" lang="en-US" altLang="zh-CN" sz="2000">
                <a:latin typeface="Times New Roman" pitchFamily="18" charset="0"/>
              </a:rPr>
              <a:t>for (int j = 1; j &lt;= m; j++)</a:t>
            </a:r>
          </a:p>
          <a:p>
            <a:pPr>
              <a:lnSpc>
                <a:spcPct val="120000"/>
              </a:lnSpc>
            </a:pPr>
            <a:r>
              <a:rPr kumimoji="1" lang="en-US" altLang="zh-CN" sz="2000">
                <a:latin typeface="Times New Roman" pitchFamily="18" charset="0"/>
              </a:rPr>
              <a:t>            if (N.now[j] &gt; 0 &amp;&amp; total[j] != N.now[j]) ld++;</a:t>
            </a:r>
          </a:p>
          <a:p>
            <a:pPr>
              <a:lnSpc>
                <a:spcPct val="120000"/>
              </a:lnSpc>
            </a:pPr>
            <a:r>
              <a:rPr kumimoji="1" lang="en-US" altLang="zh-CN" sz="2000">
                <a:latin typeface="Times New Roman" pitchFamily="18" charset="0"/>
              </a:rPr>
              <a:t>         N.cd = max(ld, E.cd);</a:t>
            </a:r>
          </a:p>
          <a:p>
            <a:pPr>
              <a:lnSpc>
                <a:spcPct val="120000"/>
              </a:lnSpc>
            </a:pPr>
            <a:r>
              <a:rPr kumimoji="1" lang="en-US" altLang="zh-CN" sz="2000">
                <a:latin typeface="Times New Roman" pitchFamily="18" charset="0"/>
              </a:rPr>
              <a:t>         if (N.cd &lt; bestd) { </a:t>
            </a:r>
            <a:r>
              <a:rPr kumimoji="1" lang="en-US" altLang="zh-CN" sz="2000">
                <a:solidFill>
                  <a:srgbClr val="008000"/>
                </a:solidFill>
                <a:latin typeface="Times New Roman" pitchFamily="18" charset="0"/>
              </a:rPr>
              <a:t>// </a:t>
            </a:r>
            <a:r>
              <a:rPr kumimoji="1" lang="zh-CN" altLang="en-US" sz="2000">
                <a:solidFill>
                  <a:srgbClr val="008000"/>
                </a:solidFill>
                <a:latin typeface="Times New Roman" pitchFamily="18" charset="0"/>
              </a:rPr>
              <a:t>可能产生更好的叶结点</a:t>
            </a:r>
          </a:p>
          <a:p>
            <a:pPr>
              <a:lnSpc>
                <a:spcPct val="120000"/>
              </a:lnSpc>
            </a:pPr>
            <a:r>
              <a:rPr kumimoji="1" lang="zh-CN" altLang="en-US" sz="2000">
                <a:latin typeface="Times New Roman" pitchFamily="18" charset="0"/>
              </a:rPr>
              <a:t>            </a:t>
            </a:r>
            <a:r>
              <a:rPr kumimoji="1" lang="en-US" altLang="zh-CN" sz="2000">
                <a:latin typeface="Times New Roman" pitchFamily="18" charset="0"/>
              </a:rPr>
              <a:t>N.x = new int [n+1]; N.s = E.s + 1;</a:t>
            </a:r>
          </a:p>
          <a:p>
            <a:pPr>
              <a:lnSpc>
                <a:spcPct val="120000"/>
              </a:lnSpc>
            </a:pPr>
            <a:r>
              <a:rPr kumimoji="1" lang="en-US" altLang="zh-CN" sz="2000">
                <a:latin typeface="Times New Roman" pitchFamily="18" charset="0"/>
              </a:rPr>
              <a:t>            for (int j = 1; j &lt;= n; j++) N.x[j] = E.x[j]; </a:t>
            </a:r>
          </a:p>
          <a:p>
            <a:pPr>
              <a:lnSpc>
                <a:spcPct val="120000"/>
              </a:lnSpc>
            </a:pPr>
            <a:r>
              <a:rPr kumimoji="1" lang="en-US" altLang="zh-CN" sz="2000">
                <a:latin typeface="Times New Roman" pitchFamily="18" charset="0"/>
              </a:rPr>
              <a:t>            N.x[N.s] = E.x[i]; N.x[i] = E.x[N.s]; H.Insert(N);}</a:t>
            </a:r>
          </a:p>
          <a:p>
            <a:pPr>
              <a:lnSpc>
                <a:spcPct val="120000"/>
              </a:lnSpc>
            </a:pPr>
            <a:r>
              <a:rPr kumimoji="1" lang="en-US" altLang="zh-CN" sz="2000">
                <a:latin typeface="Times New Roman" pitchFamily="18" charset="0"/>
              </a:rPr>
              <a:t>         else delete [] N.now;}</a:t>
            </a:r>
          </a:p>
          <a:p>
            <a:pPr>
              <a:lnSpc>
                <a:spcPct val="120000"/>
              </a:lnSpc>
            </a:pPr>
            <a:r>
              <a:rPr kumimoji="1" lang="en-US" altLang="zh-CN" sz="2000">
                <a:latin typeface="Times New Roman" pitchFamily="18" charset="0"/>
              </a:rPr>
              <a:t>         delete [] E.x;}</a:t>
            </a:r>
          </a:p>
        </p:txBody>
      </p:sp>
      <p:sp>
        <p:nvSpPr>
          <p:cNvPr id="425992" name="AutoShape 8"/>
          <p:cNvSpPr>
            <a:spLocks noChangeArrowheads="1"/>
          </p:cNvSpPr>
          <p:nvPr/>
        </p:nvSpPr>
        <p:spPr bwMode="auto">
          <a:xfrm>
            <a:off x="5580063" y="1700213"/>
            <a:ext cx="3124200" cy="1066800"/>
          </a:xfrm>
          <a:prstGeom prst="wedgeRoundRectCallout">
            <a:avLst>
              <a:gd name="adj1" fmla="val -100458"/>
              <a:gd name="adj2" fmla="val 145389"/>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rgbClr val="3366FF"/>
                </a:solidFill>
                <a:latin typeface="楷体_GB2312" pitchFamily="49" charset="-122"/>
                <a:ea typeface="楷体_GB2312" pitchFamily="49" charset="-122"/>
              </a:rPr>
              <a:t>计算出每一个儿子结点的密度与</a:t>
            </a:r>
            <a:r>
              <a:rPr lang="en-US" altLang="zh-CN" sz="2000" b="1">
                <a:solidFill>
                  <a:srgbClr val="3366FF"/>
                </a:solidFill>
                <a:latin typeface="楷体_GB2312" pitchFamily="49" charset="-122"/>
                <a:ea typeface="楷体_GB2312" pitchFamily="49" charset="-122"/>
              </a:rPr>
              <a:t>bestd</a:t>
            </a:r>
            <a:r>
              <a:rPr lang="zh-CN" altLang="en-US" sz="2000" b="1">
                <a:solidFill>
                  <a:srgbClr val="3366FF"/>
                </a:solidFill>
                <a:latin typeface="楷体_GB2312" pitchFamily="49" charset="-122"/>
                <a:ea typeface="楷体_GB2312" pitchFamily="49" charset="-122"/>
              </a:rPr>
              <a:t>进行比较大于</a:t>
            </a:r>
            <a:r>
              <a:rPr lang="en-US" altLang="zh-CN" sz="2000" b="1">
                <a:solidFill>
                  <a:srgbClr val="3366FF"/>
                </a:solidFill>
                <a:latin typeface="楷体_GB2312" pitchFamily="49" charset="-122"/>
                <a:ea typeface="楷体_GB2312" pitchFamily="49" charset="-122"/>
              </a:rPr>
              <a:t>bestd</a:t>
            </a:r>
            <a:r>
              <a:rPr lang="zh-CN" altLang="en-US" sz="2000" b="1">
                <a:solidFill>
                  <a:srgbClr val="3366FF"/>
                </a:solidFill>
                <a:latin typeface="楷体_GB2312" pitchFamily="49" charset="-122"/>
                <a:ea typeface="楷体_GB2312" pitchFamily="49" charset="-122"/>
              </a:rPr>
              <a:t>时加入队列</a:t>
            </a:r>
          </a:p>
        </p:txBody>
      </p:sp>
    </p:spTree>
    <p:extLst>
      <p:ext uri="{BB962C8B-B14F-4D97-AF65-F5344CB8AC3E}">
        <p14:creationId xmlns:p14="http://schemas.microsoft.com/office/powerpoint/2010/main" val="4212143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a:t>组合问题中使用分支限界法</a:t>
            </a:r>
          </a:p>
        </p:txBody>
      </p:sp>
      <p:sp>
        <p:nvSpPr>
          <p:cNvPr id="453635" name="Text Box 3"/>
          <p:cNvSpPr txBox="1">
            <a:spLocks noChangeArrowheads="1"/>
          </p:cNvSpPr>
          <p:nvPr/>
        </p:nvSpPr>
        <p:spPr bwMode="auto">
          <a:xfrm>
            <a:off x="304800" y="1412875"/>
            <a:ext cx="6643688"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chemeClr val="hlink"/>
                </a:solidFill>
                <a:latin typeface="Times New Roman" pitchFamily="18" charset="0"/>
                <a:ea typeface="黑体" pitchFamily="2" charset="-122"/>
              </a:rPr>
              <a:t>第</a:t>
            </a:r>
            <a:r>
              <a:rPr kumimoji="1" lang="en-US" altLang="zh-CN" sz="3200">
                <a:solidFill>
                  <a:schemeClr val="hlink"/>
                </a:solidFill>
                <a:latin typeface="Times New Roman" pitchFamily="18" charset="0"/>
                <a:ea typeface="黑体" pitchFamily="2" charset="-122"/>
              </a:rPr>
              <a:t>5</a:t>
            </a:r>
            <a:r>
              <a:rPr kumimoji="1" lang="zh-CN" altLang="en-US" sz="3200">
                <a:solidFill>
                  <a:schemeClr val="hlink"/>
                </a:solidFill>
                <a:latin typeface="Times New Roman" pitchFamily="18" charset="0"/>
                <a:ea typeface="黑体" pitchFamily="2" charset="-122"/>
              </a:rPr>
              <a:t>章课堂练习用分支限界法完成</a:t>
            </a:r>
          </a:p>
        </p:txBody>
      </p:sp>
      <p:sp>
        <p:nvSpPr>
          <p:cNvPr id="453636" name="Text Box 4"/>
          <p:cNvSpPr txBox="1">
            <a:spLocks noChangeArrowheads="1"/>
          </p:cNvSpPr>
          <p:nvPr/>
        </p:nvSpPr>
        <p:spPr bwMode="auto">
          <a:xfrm>
            <a:off x="250825" y="2205038"/>
            <a:ext cx="8569325" cy="3113087"/>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Char char="n"/>
            </a:pPr>
            <a:r>
              <a:rPr lang="zh-CN" altLang="zh-CN" sz="3200">
                <a:solidFill>
                  <a:srgbClr val="000000"/>
                </a:solidFill>
                <a:latin typeface="Times New Roman" pitchFamily="18" charset="0"/>
                <a:ea typeface="隶书" pitchFamily="49" charset="-122"/>
              </a:rPr>
              <a:t>设有</a:t>
            </a:r>
            <a:r>
              <a:rPr lang="zh-CN" altLang="zh-CN" sz="3200" i="1">
                <a:solidFill>
                  <a:srgbClr val="000000"/>
                </a:solidFill>
                <a:latin typeface="Times New Roman" pitchFamily="18" charset="0"/>
                <a:ea typeface="隶书" pitchFamily="49" charset="-122"/>
              </a:rPr>
              <a:t>n</a:t>
            </a:r>
            <a:r>
              <a:rPr lang="zh-CN" altLang="zh-CN" sz="3200">
                <a:solidFill>
                  <a:srgbClr val="000000"/>
                </a:solidFill>
                <a:latin typeface="Times New Roman" pitchFamily="18" charset="0"/>
                <a:ea typeface="隶书" pitchFamily="49" charset="-122"/>
              </a:rPr>
              <a:t>件工作分配给</a:t>
            </a:r>
            <a:r>
              <a:rPr lang="zh-CN" altLang="zh-CN" sz="3200" i="1">
                <a:solidFill>
                  <a:srgbClr val="000000"/>
                </a:solidFill>
                <a:latin typeface="Times New Roman" pitchFamily="18" charset="0"/>
                <a:ea typeface="隶书" pitchFamily="49" charset="-122"/>
              </a:rPr>
              <a:t>n</a:t>
            </a:r>
            <a:r>
              <a:rPr lang="zh-CN" altLang="zh-CN" sz="3200">
                <a:solidFill>
                  <a:srgbClr val="000000"/>
                </a:solidFill>
                <a:latin typeface="Times New Roman" pitchFamily="18" charset="0"/>
                <a:ea typeface="隶书" pitchFamily="49" charset="-122"/>
              </a:rPr>
              <a:t>个人。将工作</a:t>
            </a:r>
            <a:r>
              <a:rPr lang="en-US" altLang="zh-CN" sz="3200" i="1">
                <a:solidFill>
                  <a:srgbClr val="000000"/>
                </a:solidFill>
                <a:latin typeface="Times New Roman" pitchFamily="18" charset="0"/>
                <a:ea typeface="隶书" pitchFamily="49" charset="-122"/>
              </a:rPr>
              <a:t>j</a:t>
            </a:r>
            <a:r>
              <a:rPr lang="zh-CN" altLang="zh-CN" sz="3200">
                <a:solidFill>
                  <a:srgbClr val="000000"/>
                </a:solidFill>
                <a:latin typeface="Times New Roman" pitchFamily="18" charset="0"/>
                <a:ea typeface="隶书" pitchFamily="49" charset="-122"/>
              </a:rPr>
              <a:t>分配给第</a:t>
            </a:r>
            <a:r>
              <a:rPr lang="en-US" altLang="zh-CN" sz="3200" i="1">
                <a:solidFill>
                  <a:srgbClr val="000000"/>
                </a:solidFill>
                <a:latin typeface="Times New Roman" pitchFamily="18" charset="0"/>
                <a:ea typeface="隶书" pitchFamily="49" charset="-122"/>
              </a:rPr>
              <a:t>i</a:t>
            </a:r>
            <a:r>
              <a:rPr lang="zh-CN" altLang="zh-CN" sz="3200">
                <a:solidFill>
                  <a:srgbClr val="000000"/>
                </a:solidFill>
                <a:latin typeface="Times New Roman" pitchFamily="18" charset="0"/>
                <a:ea typeface="隶书" pitchFamily="49" charset="-122"/>
              </a:rPr>
              <a:t>个人所需的费用为</a:t>
            </a:r>
            <a:r>
              <a:rPr lang="zh-CN" altLang="zh-CN" sz="3200" i="1">
                <a:solidFill>
                  <a:srgbClr val="000000"/>
                </a:solidFill>
                <a:latin typeface="Times New Roman" pitchFamily="18" charset="0"/>
                <a:ea typeface="隶书" pitchFamily="49" charset="-122"/>
              </a:rPr>
              <a:t>c</a:t>
            </a:r>
            <a:r>
              <a:rPr lang="zh-CN" altLang="zh-CN" sz="3200" i="1" baseline="-25000">
                <a:solidFill>
                  <a:srgbClr val="000000"/>
                </a:solidFill>
                <a:latin typeface="Times New Roman" pitchFamily="18" charset="0"/>
                <a:ea typeface="隶书" pitchFamily="49" charset="-122"/>
              </a:rPr>
              <a:t>ij</a:t>
            </a:r>
            <a:r>
              <a:rPr lang="zh-CN" altLang="zh-CN" sz="3200">
                <a:solidFill>
                  <a:srgbClr val="000000"/>
                </a:solidFill>
                <a:latin typeface="Times New Roman" pitchFamily="18" charset="0"/>
                <a:ea typeface="隶书" pitchFamily="49" charset="-122"/>
              </a:rPr>
              <a:t>。试设计一个算法，为每个人都分配1件不同的工作，并使总费用达到最小。</a:t>
            </a:r>
            <a:endParaRPr lang="zh-CN" altLang="en-US" sz="3200">
              <a:solidFill>
                <a:srgbClr val="000000"/>
              </a:solidFill>
              <a:latin typeface="Times New Roman" pitchFamily="18" charset="0"/>
              <a:ea typeface="隶书" pitchFamily="49" charset="-122"/>
            </a:endParaRPr>
          </a:p>
          <a:p>
            <a:pPr>
              <a:spcBef>
                <a:spcPct val="20000"/>
              </a:spcBef>
              <a:buClr>
                <a:schemeClr val="folHlink"/>
              </a:buClr>
              <a:buSzPct val="60000"/>
              <a:buFont typeface="Wingdings" pitchFamily="2" charset="2"/>
              <a:buChar char="n"/>
            </a:pPr>
            <a:r>
              <a:rPr lang="zh-CN" altLang="zh-CN" sz="3200">
                <a:solidFill>
                  <a:srgbClr val="000000"/>
                </a:solidFill>
                <a:latin typeface="Times New Roman" pitchFamily="18" charset="0"/>
                <a:ea typeface="隶书" pitchFamily="49" charset="-122"/>
              </a:rPr>
              <a:t>设计一个算法，计算最佳工作分配方案，使总费用达到最小。</a:t>
            </a:r>
            <a:r>
              <a:rPr lang="zh-CN" altLang="zh-CN" sz="2800">
                <a:solidFill>
                  <a:srgbClr val="000000"/>
                </a:solidFill>
                <a:latin typeface="Times New Roman" pitchFamily="18" charset="0"/>
                <a:ea typeface="隶书" pitchFamily="49" charset="-122"/>
              </a:rPr>
              <a:t> </a:t>
            </a:r>
            <a:endParaRPr lang="zh-CN" altLang="en-US" sz="2800">
              <a:solidFill>
                <a:srgbClr val="000000"/>
              </a:solidFill>
              <a:latin typeface="Times New Roman" pitchFamily="18" charset="0"/>
              <a:ea typeface="隶书" pitchFamily="49" charset="-122"/>
            </a:endParaRPr>
          </a:p>
        </p:txBody>
      </p:sp>
    </p:spTree>
    <p:extLst>
      <p:ext uri="{BB962C8B-B14F-4D97-AF65-F5344CB8AC3E}">
        <p14:creationId xmlns:p14="http://schemas.microsoft.com/office/powerpoint/2010/main" val="4265163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en-US"/>
              <a:t>组合问题中使用分支限界法</a:t>
            </a:r>
          </a:p>
        </p:txBody>
      </p:sp>
      <p:sp>
        <p:nvSpPr>
          <p:cNvPr id="454659" name="Text Box 3"/>
          <p:cNvSpPr txBox="1">
            <a:spLocks noChangeArrowheads="1"/>
          </p:cNvSpPr>
          <p:nvPr/>
        </p:nvSpPr>
        <p:spPr bwMode="auto">
          <a:xfrm>
            <a:off x="304800" y="1412875"/>
            <a:ext cx="6643688"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zh-CN" altLang="en-US" sz="3200">
                <a:solidFill>
                  <a:srgbClr val="3366FF"/>
                </a:solidFill>
                <a:latin typeface="Times New Roman" pitchFamily="18" charset="0"/>
                <a:ea typeface="黑体" pitchFamily="2" charset="-122"/>
              </a:rPr>
              <a:t>第</a:t>
            </a:r>
            <a:r>
              <a:rPr kumimoji="1" lang="en-US" altLang="zh-CN" sz="3200">
                <a:solidFill>
                  <a:srgbClr val="3366FF"/>
                </a:solidFill>
                <a:latin typeface="Times New Roman" pitchFamily="18" charset="0"/>
                <a:ea typeface="黑体" pitchFamily="2" charset="-122"/>
              </a:rPr>
              <a:t>5</a:t>
            </a:r>
            <a:r>
              <a:rPr kumimoji="1" lang="zh-CN" altLang="en-US" sz="3200">
                <a:solidFill>
                  <a:srgbClr val="3366FF"/>
                </a:solidFill>
                <a:latin typeface="Times New Roman" pitchFamily="18" charset="0"/>
                <a:ea typeface="黑体" pitchFamily="2" charset="-122"/>
              </a:rPr>
              <a:t>章课堂练习用分支限界法完成</a:t>
            </a:r>
          </a:p>
        </p:txBody>
      </p:sp>
      <p:graphicFrame>
        <p:nvGraphicFramePr>
          <p:cNvPr id="454663" name="Object 7"/>
          <p:cNvGraphicFramePr>
            <a:graphicFrameLocks noChangeAspect="1"/>
          </p:cNvGraphicFramePr>
          <p:nvPr/>
        </p:nvGraphicFramePr>
        <p:xfrm>
          <a:off x="1979613" y="2493963"/>
          <a:ext cx="3222625" cy="2520950"/>
        </p:xfrm>
        <a:graphic>
          <a:graphicData uri="http://schemas.openxmlformats.org/presentationml/2006/ole">
            <mc:AlternateContent xmlns:mc="http://schemas.openxmlformats.org/markup-compatibility/2006">
              <mc:Choice xmlns:v="urn:schemas-microsoft-com:vml" Requires="v">
                <p:oleObj spid="_x0000_s194624" name="公式" r:id="rId3" imgW="1168200" imgH="914400" progId="Equation.3">
                  <p:embed/>
                </p:oleObj>
              </mc:Choice>
              <mc:Fallback>
                <p:oleObj name="公式" r:id="rId3" imgW="11682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493963"/>
                        <a:ext cx="3222625"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64" name="Text Box 8"/>
          <p:cNvSpPr txBox="1">
            <a:spLocks noChangeArrowheads="1"/>
          </p:cNvSpPr>
          <p:nvPr/>
        </p:nvSpPr>
        <p:spPr bwMode="auto">
          <a:xfrm>
            <a:off x="2484438" y="1989138"/>
            <a:ext cx="2663825"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20000"/>
              </a:spcBef>
              <a:buClr>
                <a:schemeClr val="folHlink"/>
              </a:buClr>
              <a:buSzPct val="60000"/>
              <a:buFont typeface="Wingdings" pitchFamily="2" charset="2"/>
              <a:buNone/>
            </a:pPr>
            <a:r>
              <a:rPr lang="zh-CN" altLang="en-US" sz="2400" b="1">
                <a:solidFill>
                  <a:srgbClr val="990000"/>
                </a:solidFill>
                <a:latin typeface="Times New Roman" pitchFamily="18" charset="0"/>
                <a:ea typeface="隶书" pitchFamily="49" charset="-122"/>
              </a:rPr>
              <a:t>工作</a:t>
            </a:r>
            <a:r>
              <a:rPr lang="en-US" altLang="zh-CN" sz="2400" b="1">
                <a:solidFill>
                  <a:srgbClr val="990000"/>
                </a:solidFill>
                <a:latin typeface="Times New Roman" pitchFamily="18" charset="0"/>
                <a:ea typeface="隶书" pitchFamily="49" charset="-122"/>
              </a:rPr>
              <a:t>1   2      3      4</a:t>
            </a:r>
          </a:p>
        </p:txBody>
      </p:sp>
      <p:sp>
        <p:nvSpPr>
          <p:cNvPr id="454665" name="Text Box 9"/>
          <p:cNvSpPr txBox="1">
            <a:spLocks noChangeArrowheads="1"/>
          </p:cNvSpPr>
          <p:nvPr/>
        </p:nvSpPr>
        <p:spPr bwMode="auto">
          <a:xfrm>
            <a:off x="5292725" y="2565400"/>
            <a:ext cx="1079500" cy="2314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40000"/>
              </a:spcBef>
              <a:buClr>
                <a:schemeClr val="folHlink"/>
              </a:buClr>
              <a:buSzPct val="60000"/>
              <a:buFont typeface="Wingdings" pitchFamily="2" charset="2"/>
              <a:buNone/>
            </a:pPr>
            <a:r>
              <a:rPr lang="zh-CN" altLang="en-US" sz="2800" b="1">
                <a:solidFill>
                  <a:srgbClr val="990000"/>
                </a:solidFill>
                <a:latin typeface="Times New Roman" pitchFamily="18" charset="0"/>
                <a:ea typeface="隶书" pitchFamily="49" charset="-122"/>
              </a:rPr>
              <a:t>人员</a:t>
            </a:r>
            <a:r>
              <a:rPr lang="en-US" altLang="zh-CN" sz="2800" b="1" i="1">
                <a:solidFill>
                  <a:srgbClr val="990000"/>
                </a:solidFill>
                <a:latin typeface="Times New Roman" pitchFamily="18" charset="0"/>
                <a:ea typeface="隶书" pitchFamily="49" charset="-122"/>
              </a:rPr>
              <a:t>a</a:t>
            </a:r>
          </a:p>
          <a:p>
            <a:pPr>
              <a:spcBef>
                <a:spcPct val="40000"/>
              </a:spcBef>
              <a:buClr>
                <a:schemeClr val="folHlink"/>
              </a:buClr>
              <a:buSzPct val="60000"/>
              <a:buFont typeface="Wingdings" pitchFamily="2" charset="2"/>
              <a:buNone/>
            </a:pPr>
            <a:r>
              <a:rPr lang="zh-CN" altLang="en-US" sz="2800" b="1">
                <a:solidFill>
                  <a:srgbClr val="990000"/>
                </a:solidFill>
                <a:latin typeface="Times New Roman" pitchFamily="18" charset="0"/>
                <a:ea typeface="隶书" pitchFamily="49" charset="-122"/>
              </a:rPr>
              <a:t>人员</a:t>
            </a:r>
            <a:r>
              <a:rPr lang="en-US" altLang="zh-CN" sz="2800" b="1" i="1">
                <a:solidFill>
                  <a:srgbClr val="990000"/>
                </a:solidFill>
                <a:latin typeface="Times New Roman" pitchFamily="18" charset="0"/>
                <a:ea typeface="隶书" pitchFamily="49" charset="-122"/>
              </a:rPr>
              <a:t>b</a:t>
            </a:r>
          </a:p>
          <a:p>
            <a:pPr>
              <a:spcBef>
                <a:spcPct val="40000"/>
              </a:spcBef>
              <a:buClr>
                <a:schemeClr val="folHlink"/>
              </a:buClr>
              <a:buSzPct val="60000"/>
              <a:buFont typeface="Wingdings" pitchFamily="2" charset="2"/>
              <a:buNone/>
            </a:pPr>
            <a:r>
              <a:rPr lang="zh-CN" altLang="en-US" sz="2800" b="1">
                <a:solidFill>
                  <a:srgbClr val="990000"/>
                </a:solidFill>
                <a:latin typeface="Times New Roman" pitchFamily="18" charset="0"/>
                <a:ea typeface="隶书" pitchFamily="49" charset="-122"/>
              </a:rPr>
              <a:t>人员</a:t>
            </a:r>
            <a:r>
              <a:rPr lang="en-US" altLang="zh-CN" sz="2800" b="1" i="1">
                <a:solidFill>
                  <a:srgbClr val="990000"/>
                </a:solidFill>
                <a:latin typeface="Times New Roman" pitchFamily="18" charset="0"/>
                <a:ea typeface="隶书" pitchFamily="49" charset="-122"/>
              </a:rPr>
              <a:t>c</a:t>
            </a:r>
          </a:p>
          <a:p>
            <a:pPr>
              <a:spcBef>
                <a:spcPct val="40000"/>
              </a:spcBef>
              <a:buClr>
                <a:schemeClr val="folHlink"/>
              </a:buClr>
              <a:buSzPct val="60000"/>
              <a:buFont typeface="Wingdings" pitchFamily="2" charset="2"/>
              <a:buNone/>
            </a:pPr>
            <a:r>
              <a:rPr lang="zh-CN" altLang="en-US" sz="2800" b="1">
                <a:solidFill>
                  <a:srgbClr val="990000"/>
                </a:solidFill>
                <a:latin typeface="Times New Roman" pitchFamily="18" charset="0"/>
                <a:ea typeface="隶书" pitchFamily="49" charset="-122"/>
              </a:rPr>
              <a:t>人员</a:t>
            </a:r>
            <a:r>
              <a:rPr lang="en-US" altLang="zh-CN" sz="2800" b="1" i="1">
                <a:solidFill>
                  <a:srgbClr val="990000"/>
                </a:solidFill>
                <a:latin typeface="Times New Roman" pitchFamily="18" charset="0"/>
                <a:ea typeface="隶书" pitchFamily="49" charset="-122"/>
              </a:rPr>
              <a:t>d</a:t>
            </a:r>
          </a:p>
        </p:txBody>
      </p:sp>
      <p:sp>
        <p:nvSpPr>
          <p:cNvPr id="454666" name="Text Box 10"/>
          <p:cNvSpPr txBox="1">
            <a:spLocks noChangeArrowheads="1"/>
          </p:cNvSpPr>
          <p:nvPr/>
        </p:nvSpPr>
        <p:spPr bwMode="auto">
          <a:xfrm>
            <a:off x="684213" y="5229225"/>
            <a:ext cx="7991475" cy="1160463"/>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800">
                <a:latin typeface="Times New Roman" pitchFamily="18" charset="0"/>
                <a:ea typeface="楷体_GB2312" pitchFamily="49" charset="-122"/>
              </a:rPr>
              <a:t>如何求得一个分配成本的上、下界呢？</a:t>
            </a:r>
          </a:p>
          <a:p>
            <a:pPr>
              <a:spcBef>
                <a:spcPct val="50000"/>
              </a:spcBef>
            </a:pPr>
            <a:r>
              <a:rPr lang="zh-CN" altLang="en-US" sz="2800">
                <a:solidFill>
                  <a:srgbClr val="990000"/>
                </a:solidFill>
                <a:latin typeface="Times New Roman" pitchFamily="18" charset="0"/>
                <a:ea typeface="楷体_GB2312" pitchFamily="49" charset="-122"/>
              </a:rPr>
              <a:t>矩阵对角线</a:t>
            </a:r>
            <a:r>
              <a:rPr lang="zh-CN" altLang="en-US" sz="2800">
                <a:latin typeface="Times New Roman" pitchFamily="18" charset="0"/>
                <a:ea typeface="楷体_GB2312" pitchFamily="49" charset="-122"/>
              </a:rPr>
              <a:t>、</a:t>
            </a:r>
            <a:r>
              <a:rPr lang="zh-CN" altLang="en-US" sz="2800">
                <a:solidFill>
                  <a:srgbClr val="990000"/>
                </a:solidFill>
                <a:latin typeface="Times New Roman" pitchFamily="18" charset="0"/>
                <a:ea typeface="楷体_GB2312" pitchFamily="49" charset="-122"/>
              </a:rPr>
              <a:t>贪心算法求近似解</a:t>
            </a:r>
            <a:r>
              <a:rPr lang="zh-CN" altLang="en-US" sz="2800">
                <a:latin typeface="Times New Roman" pitchFamily="18" charset="0"/>
                <a:ea typeface="楷体_GB2312" pitchFamily="49" charset="-122"/>
              </a:rPr>
              <a:t>？</a:t>
            </a:r>
          </a:p>
        </p:txBody>
      </p:sp>
    </p:spTree>
    <p:extLst>
      <p:ext uri="{BB962C8B-B14F-4D97-AF65-F5344CB8AC3E}">
        <p14:creationId xmlns:p14="http://schemas.microsoft.com/office/powerpoint/2010/main" val="17999194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批处理作业调度问题</a:t>
            </a:r>
          </a:p>
        </p:txBody>
      </p:sp>
      <p:sp>
        <p:nvSpPr>
          <p:cNvPr id="457731"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1. 问题的描述</a:t>
            </a:r>
            <a:endParaRPr kumimoji="1" lang="zh-CN" altLang="en-US" sz="3200">
              <a:solidFill>
                <a:srgbClr val="3366FF"/>
              </a:solidFill>
              <a:latin typeface="Times New Roman" pitchFamily="18" charset="0"/>
              <a:ea typeface="黑体" pitchFamily="2" charset="-122"/>
            </a:endParaRPr>
          </a:p>
        </p:txBody>
      </p:sp>
      <p:sp>
        <p:nvSpPr>
          <p:cNvPr id="457732" name="Text Box 4"/>
          <p:cNvSpPr txBox="1">
            <a:spLocks noChangeArrowheads="1"/>
          </p:cNvSpPr>
          <p:nvPr/>
        </p:nvSpPr>
        <p:spPr bwMode="auto">
          <a:xfrm>
            <a:off x="684213" y="2133600"/>
            <a:ext cx="7991475" cy="22828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给定</a:t>
            </a:r>
            <a:r>
              <a:rPr lang="en-US" altLang="zh-CN" sz="2400" i="1">
                <a:latin typeface="Times New Roman" pitchFamily="18" charset="0"/>
                <a:ea typeface="楷体_GB2312" pitchFamily="49" charset="-122"/>
              </a:rPr>
              <a:t>n</a:t>
            </a:r>
            <a:r>
              <a:rPr lang="zh-CN" altLang="en-US" sz="2400">
                <a:latin typeface="Times New Roman" pitchFamily="18" charset="0"/>
                <a:ea typeface="楷体_GB2312" pitchFamily="49" charset="-122"/>
              </a:rPr>
              <a:t>个作业的集合</a:t>
            </a:r>
            <a:r>
              <a:rPr lang="en-US" altLang="zh-CN" sz="2400" i="1">
                <a:latin typeface="Times New Roman" pitchFamily="18" charset="0"/>
                <a:ea typeface="楷体_GB2312" pitchFamily="49" charset="-122"/>
              </a:rPr>
              <a:t>J</a:t>
            </a:r>
            <a:r>
              <a:rPr lang="en-US" altLang="zh-CN" sz="2400">
                <a:latin typeface="Times New Roman" pitchFamily="18" charset="0"/>
                <a:ea typeface="楷体_GB2312" pitchFamily="49" charset="-122"/>
              </a:rPr>
              <a:t>={J</a:t>
            </a:r>
            <a:r>
              <a:rPr lang="en-US" altLang="zh-CN" sz="2400" baseline="-25000">
                <a:latin typeface="Times New Roman" pitchFamily="18" charset="0"/>
                <a:ea typeface="楷体_GB2312" pitchFamily="49" charset="-122"/>
              </a:rPr>
              <a:t>1</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J</a:t>
            </a:r>
            <a:r>
              <a:rPr lang="en-US" altLang="zh-CN" sz="2400" baseline="-25000">
                <a:latin typeface="Times New Roman" pitchFamily="18" charset="0"/>
                <a:ea typeface="楷体_GB2312" pitchFamily="49" charset="-122"/>
              </a:rPr>
              <a:t>2</a:t>
            </a:r>
            <a:r>
              <a:rPr lang="en-US" altLang="zh-CN" sz="2400">
                <a:latin typeface="Times New Roman" pitchFamily="18" charset="0"/>
                <a:ea typeface="楷体_GB2312" pitchFamily="49" charset="-122"/>
              </a:rPr>
              <a:t>,…,</a:t>
            </a:r>
            <a:r>
              <a:rPr lang="en-US" altLang="zh-CN" sz="2400" i="1">
                <a:latin typeface="Times New Roman" pitchFamily="18" charset="0"/>
                <a:ea typeface="楷体_GB2312" pitchFamily="49" charset="-122"/>
              </a:rPr>
              <a:t>J</a:t>
            </a:r>
            <a:r>
              <a:rPr lang="en-US" altLang="zh-CN" sz="2400" i="1" baseline="-25000">
                <a:latin typeface="Times New Roman" pitchFamily="18" charset="0"/>
                <a:ea typeface="楷体_GB2312" pitchFamily="49" charset="-122"/>
              </a:rPr>
              <a:t>n</a:t>
            </a:r>
            <a:r>
              <a:rPr lang="en-US" altLang="zh-CN" sz="2400">
                <a:latin typeface="Times New Roman" pitchFamily="18" charset="0"/>
                <a:ea typeface="楷体_GB2312" pitchFamily="49" charset="-122"/>
              </a:rPr>
              <a:t>}</a:t>
            </a:r>
            <a:r>
              <a:rPr lang="zh-CN" altLang="en-US" sz="2400">
                <a:latin typeface="Times New Roman" pitchFamily="18" charset="0"/>
                <a:ea typeface="楷体_GB2312" pitchFamily="49" charset="-122"/>
              </a:rPr>
              <a:t>。每一个作业</a:t>
            </a:r>
            <a:r>
              <a:rPr lang="en-US" altLang="zh-CN" sz="2400" i="1">
                <a:latin typeface="Times New Roman" pitchFamily="18" charset="0"/>
                <a:ea typeface="楷体_GB2312" pitchFamily="49" charset="-122"/>
              </a:rPr>
              <a:t>J</a:t>
            </a:r>
            <a:r>
              <a:rPr lang="en-US" altLang="zh-CN" sz="2400" i="1" baseline="-25000">
                <a:latin typeface="Times New Roman" pitchFamily="18" charset="0"/>
                <a:ea typeface="楷体_GB2312" pitchFamily="49" charset="-122"/>
              </a:rPr>
              <a:t>i</a:t>
            </a:r>
            <a:r>
              <a:rPr lang="zh-CN" altLang="en-US" sz="2400">
                <a:latin typeface="Times New Roman" pitchFamily="18" charset="0"/>
                <a:ea typeface="楷体_GB2312" pitchFamily="49" charset="-122"/>
              </a:rPr>
              <a:t>都有</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项任务要分别在</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台机器上完成。每一个作业必须先由机器</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处理，然后再由机器</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处理。作业</a:t>
            </a:r>
            <a:r>
              <a:rPr lang="en-US" altLang="zh-CN" sz="2400" i="1">
                <a:latin typeface="Times New Roman" pitchFamily="18" charset="0"/>
                <a:ea typeface="楷体_GB2312" pitchFamily="49" charset="-122"/>
              </a:rPr>
              <a:t>J</a:t>
            </a:r>
            <a:r>
              <a:rPr lang="en-US" altLang="zh-CN" sz="2400" i="1" baseline="-25000">
                <a:latin typeface="Times New Roman" pitchFamily="18" charset="0"/>
                <a:ea typeface="楷体_GB2312" pitchFamily="49" charset="-122"/>
              </a:rPr>
              <a:t>i</a:t>
            </a:r>
            <a:r>
              <a:rPr lang="zh-CN" altLang="en-US" sz="2400">
                <a:latin typeface="Times New Roman" pitchFamily="18" charset="0"/>
                <a:ea typeface="楷体_GB2312" pitchFamily="49" charset="-122"/>
              </a:rPr>
              <a:t>需要机器</a:t>
            </a:r>
            <a:r>
              <a:rPr lang="en-US" altLang="zh-CN" sz="2400" i="1">
                <a:latin typeface="Times New Roman" pitchFamily="18" charset="0"/>
                <a:ea typeface="楷体_GB2312" pitchFamily="49" charset="-122"/>
              </a:rPr>
              <a:t>j</a:t>
            </a:r>
            <a:r>
              <a:rPr lang="zh-CN" altLang="en-US" sz="2400">
                <a:latin typeface="Times New Roman" pitchFamily="18" charset="0"/>
                <a:ea typeface="楷体_GB2312" pitchFamily="49" charset="-122"/>
              </a:rPr>
              <a:t>的处理时间为</a:t>
            </a:r>
            <a:r>
              <a:rPr lang="en-US" altLang="zh-CN" sz="2400" i="1">
                <a:latin typeface="Times New Roman" pitchFamily="18" charset="0"/>
                <a:ea typeface="楷体_GB2312" pitchFamily="49" charset="-122"/>
              </a:rPr>
              <a:t>t</a:t>
            </a:r>
            <a:r>
              <a:rPr lang="en-US" altLang="zh-CN" sz="2400" i="1" baseline="-25000">
                <a:latin typeface="Times New Roman" pitchFamily="18" charset="0"/>
                <a:ea typeface="楷体_GB2312" pitchFamily="49" charset="-122"/>
              </a:rPr>
              <a:t>ji</a:t>
            </a:r>
            <a:r>
              <a:rPr lang="zh-CN" altLang="en-US" sz="2400">
                <a:latin typeface="Times New Roman" pitchFamily="18" charset="0"/>
                <a:ea typeface="楷体_GB2312" pitchFamily="49" charset="-122"/>
              </a:rPr>
              <a:t>，</a:t>
            </a:r>
            <a:r>
              <a:rPr lang="en-US" altLang="zh-CN" sz="2400" i="1">
                <a:latin typeface="Times New Roman" pitchFamily="18" charset="0"/>
                <a:ea typeface="楷体_GB2312" pitchFamily="49" charset="-122"/>
              </a:rPr>
              <a:t>i</a:t>
            </a:r>
            <a:r>
              <a:rPr lang="en-US" altLang="zh-CN" sz="2400">
                <a:latin typeface="Times New Roman" pitchFamily="18" charset="0"/>
                <a:ea typeface="楷体_GB2312" pitchFamily="49" charset="-122"/>
              </a:rPr>
              <a:t>=1,2,…,</a:t>
            </a:r>
            <a:r>
              <a:rPr lang="en-US" altLang="zh-CN" sz="2400" i="1">
                <a:latin typeface="Times New Roman" pitchFamily="18" charset="0"/>
                <a:ea typeface="楷体_GB2312" pitchFamily="49" charset="-122"/>
              </a:rPr>
              <a:t>n</a:t>
            </a:r>
            <a:r>
              <a:rPr lang="zh-CN" altLang="en-US" sz="2400">
                <a:latin typeface="Times New Roman" pitchFamily="18" charset="0"/>
                <a:ea typeface="楷体_GB2312" pitchFamily="49" charset="-122"/>
              </a:rPr>
              <a:t>；</a:t>
            </a:r>
            <a:r>
              <a:rPr lang="en-US" altLang="zh-CN" sz="2400" i="1">
                <a:latin typeface="Times New Roman" pitchFamily="18" charset="0"/>
                <a:ea typeface="楷体_GB2312" pitchFamily="49" charset="-122"/>
              </a:rPr>
              <a:t>j</a:t>
            </a:r>
            <a:r>
              <a:rPr lang="en-US" altLang="zh-CN" sz="2400">
                <a:latin typeface="Times New Roman" pitchFamily="18" charset="0"/>
                <a:ea typeface="楷体_GB2312" pitchFamily="49" charset="-122"/>
              </a:rPr>
              <a:t>=1,2</a:t>
            </a:r>
            <a:r>
              <a:rPr lang="zh-CN" altLang="en-US" sz="2400">
                <a:latin typeface="Times New Roman" pitchFamily="18" charset="0"/>
                <a:ea typeface="楷体_GB2312" pitchFamily="49" charset="-122"/>
              </a:rPr>
              <a:t>。对于一个确定的作业调度，设是</a:t>
            </a:r>
            <a:r>
              <a:rPr lang="en-US" altLang="zh-CN" sz="2400" i="1">
                <a:latin typeface="Times New Roman" pitchFamily="18" charset="0"/>
                <a:ea typeface="楷体_GB2312" pitchFamily="49" charset="-122"/>
              </a:rPr>
              <a:t>F</a:t>
            </a:r>
            <a:r>
              <a:rPr lang="en-US" altLang="zh-CN" sz="2400" i="1" baseline="-25000">
                <a:latin typeface="Times New Roman" pitchFamily="18" charset="0"/>
                <a:ea typeface="楷体_GB2312" pitchFamily="49" charset="-122"/>
              </a:rPr>
              <a:t>ji</a:t>
            </a:r>
            <a:r>
              <a:rPr lang="zh-CN" altLang="en-US" sz="2400">
                <a:latin typeface="Times New Roman" pitchFamily="18" charset="0"/>
                <a:ea typeface="楷体_GB2312" pitchFamily="49" charset="-122"/>
              </a:rPr>
              <a:t>是作业</a:t>
            </a:r>
            <a:r>
              <a:rPr lang="en-US" altLang="zh-CN" sz="2400" i="1">
                <a:latin typeface="Times New Roman" pitchFamily="18" charset="0"/>
                <a:ea typeface="楷体_GB2312" pitchFamily="49" charset="-122"/>
              </a:rPr>
              <a:t>i</a:t>
            </a:r>
            <a:r>
              <a:rPr lang="zh-CN" altLang="en-US" sz="2400">
                <a:latin typeface="Times New Roman" pitchFamily="18" charset="0"/>
                <a:ea typeface="楷体_GB2312" pitchFamily="49" charset="-122"/>
              </a:rPr>
              <a:t>在机器</a:t>
            </a:r>
            <a:r>
              <a:rPr lang="en-US" altLang="zh-CN" sz="2400" i="1">
                <a:latin typeface="Times New Roman" pitchFamily="18" charset="0"/>
                <a:ea typeface="楷体_GB2312" pitchFamily="49" charset="-122"/>
              </a:rPr>
              <a:t>j</a:t>
            </a:r>
            <a:r>
              <a:rPr lang="zh-CN" altLang="en-US" sz="2400">
                <a:latin typeface="Times New Roman" pitchFamily="18" charset="0"/>
                <a:ea typeface="楷体_GB2312" pitchFamily="49" charset="-122"/>
              </a:rPr>
              <a:t>上完成处理的时间。则所有作业在机器</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上完成处理的时间和</a:t>
            </a:r>
          </a:p>
        </p:txBody>
      </p:sp>
      <p:graphicFrame>
        <p:nvGraphicFramePr>
          <p:cNvPr id="457733" name="Object 5"/>
          <p:cNvGraphicFramePr>
            <a:graphicFrameLocks noChangeAspect="1"/>
          </p:cNvGraphicFramePr>
          <p:nvPr/>
        </p:nvGraphicFramePr>
        <p:xfrm>
          <a:off x="3419475" y="3933825"/>
          <a:ext cx="1800225" cy="901700"/>
        </p:xfrm>
        <a:graphic>
          <a:graphicData uri="http://schemas.openxmlformats.org/presentationml/2006/ole">
            <mc:AlternateContent xmlns:mc="http://schemas.openxmlformats.org/markup-compatibility/2006">
              <mc:Choice xmlns:v="urn:schemas-microsoft-com:vml" Requires="v">
                <p:oleObj spid="_x0000_s195648" name="Microsoft 公式 3.0" r:id="rId3" imgW="685800" imgH="431800" progId="Equation.3">
                  <p:embed/>
                </p:oleObj>
              </mc:Choice>
              <mc:Fallback>
                <p:oleObj name="Microsoft 公式 3.0" r:id="rId3" imgW="6858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933825"/>
                        <a:ext cx="18002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7734" name="Text Box 6"/>
          <p:cNvSpPr txBox="1">
            <a:spLocks noChangeArrowheads="1"/>
          </p:cNvSpPr>
          <p:nvPr/>
        </p:nvSpPr>
        <p:spPr bwMode="auto">
          <a:xfrm>
            <a:off x="762000" y="4868863"/>
            <a:ext cx="7986713"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称为该作业调度的完成时间和。批处理作业调度问题要求对于给定的</a:t>
            </a:r>
            <a:r>
              <a:rPr lang="en-US" altLang="zh-CN" sz="2400" i="1">
                <a:latin typeface="Times New Roman" pitchFamily="18" charset="0"/>
                <a:ea typeface="楷体_GB2312" pitchFamily="49" charset="-122"/>
              </a:rPr>
              <a:t>n</a:t>
            </a:r>
            <a:r>
              <a:rPr lang="zh-CN" altLang="en-US" sz="2400">
                <a:latin typeface="Times New Roman" pitchFamily="18" charset="0"/>
                <a:ea typeface="楷体_GB2312" pitchFamily="49" charset="-122"/>
              </a:rPr>
              <a:t>个作业，制定最佳作业调度方案，使其完成时间和达到最小。</a:t>
            </a:r>
          </a:p>
        </p:txBody>
      </p:sp>
    </p:spTree>
    <p:extLst>
      <p:ext uri="{BB962C8B-B14F-4D97-AF65-F5344CB8AC3E}">
        <p14:creationId xmlns:p14="http://schemas.microsoft.com/office/powerpoint/2010/main" val="22507880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zh-CN" altLang="en-US"/>
              <a:t>批处理作业调度问题</a:t>
            </a:r>
          </a:p>
        </p:txBody>
      </p:sp>
      <p:sp>
        <p:nvSpPr>
          <p:cNvPr id="428035"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2. 限界函数</a:t>
            </a:r>
            <a:endParaRPr kumimoji="1" lang="zh-CN" altLang="en-US" sz="3200">
              <a:solidFill>
                <a:srgbClr val="3366FF"/>
              </a:solidFill>
              <a:latin typeface="Times New Roman" pitchFamily="18" charset="0"/>
              <a:ea typeface="黑体" pitchFamily="2" charset="-122"/>
            </a:endParaRPr>
          </a:p>
        </p:txBody>
      </p:sp>
      <p:sp>
        <p:nvSpPr>
          <p:cNvPr id="428044" name="Text Box 12"/>
          <p:cNvSpPr txBox="1">
            <a:spLocks noChangeArrowheads="1"/>
          </p:cNvSpPr>
          <p:nvPr/>
        </p:nvSpPr>
        <p:spPr bwMode="auto">
          <a:xfrm>
            <a:off x="684213" y="1989138"/>
            <a:ext cx="7775575"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a:latin typeface="Times New Roman" pitchFamily="18" charset="0"/>
                <a:ea typeface="楷体_GB2312" pitchFamily="49" charset="-122"/>
              </a:rPr>
              <a:t>在结点</a:t>
            </a:r>
            <a:r>
              <a:rPr lang="en-US" altLang="zh-CN" sz="2400">
                <a:latin typeface="Times New Roman" pitchFamily="18" charset="0"/>
                <a:ea typeface="楷体_GB2312" pitchFamily="49" charset="-122"/>
              </a:rPr>
              <a:t>E</a:t>
            </a:r>
            <a:r>
              <a:rPr lang="zh-CN" altLang="en-US" sz="2400">
                <a:latin typeface="Times New Roman" pitchFamily="18" charset="0"/>
                <a:ea typeface="楷体_GB2312" pitchFamily="49" charset="-122"/>
              </a:rPr>
              <a:t>处相应子树中叶结点完成时间和的下界是</a:t>
            </a:r>
            <a:r>
              <a:rPr lang="en-US" altLang="zh-CN" sz="2400">
                <a:latin typeface="Times New Roman" pitchFamily="18" charset="0"/>
                <a:ea typeface="楷体_GB2312" pitchFamily="49" charset="-122"/>
              </a:rPr>
              <a:t>P192</a:t>
            </a:r>
            <a:r>
              <a:rPr lang="zh-CN" altLang="en-US" sz="2400">
                <a:latin typeface="Times New Roman" pitchFamily="18" charset="0"/>
                <a:ea typeface="楷体_GB2312" pitchFamily="49" charset="-122"/>
              </a:rPr>
              <a:t>：</a:t>
            </a:r>
          </a:p>
        </p:txBody>
      </p:sp>
      <p:graphicFrame>
        <p:nvGraphicFramePr>
          <p:cNvPr id="428045" name="Object 13"/>
          <p:cNvGraphicFramePr>
            <a:graphicFrameLocks noChangeAspect="1"/>
          </p:cNvGraphicFramePr>
          <p:nvPr/>
        </p:nvGraphicFramePr>
        <p:xfrm>
          <a:off x="2339975" y="2492375"/>
          <a:ext cx="3810000" cy="762000"/>
        </p:xfrm>
        <a:graphic>
          <a:graphicData uri="http://schemas.openxmlformats.org/presentationml/2006/ole">
            <mc:AlternateContent xmlns:mc="http://schemas.openxmlformats.org/markup-compatibility/2006">
              <mc:Choice xmlns:v="urn:schemas-microsoft-com:vml" Requires="v">
                <p:oleObj spid="_x0000_s196730" name="Microsoft 公式 3.0" r:id="rId3" imgW="1600200" imgH="342900" progId="Equation.3">
                  <p:embed/>
                </p:oleObj>
              </mc:Choice>
              <mc:Fallback>
                <p:oleObj name="Microsoft 公式 3.0" r:id="rId3" imgW="1600200" imgH="342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492375"/>
                        <a:ext cx="3810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46" name="Text Box 14"/>
          <p:cNvSpPr txBox="1">
            <a:spLocks noChangeArrowheads="1"/>
          </p:cNvSpPr>
          <p:nvPr/>
        </p:nvSpPr>
        <p:spPr bwMode="auto">
          <a:xfrm>
            <a:off x="684213" y="3500438"/>
            <a:ext cx="7991475" cy="155257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a:latin typeface="Times New Roman" pitchFamily="18" charset="0"/>
                <a:ea typeface="楷体_GB2312" pitchFamily="49" charset="-122"/>
              </a:rPr>
              <a:t>注意到如果选择</a:t>
            </a:r>
            <a:r>
              <a:rPr lang="en-US" altLang="zh-CN" sz="2400" i="1">
                <a:latin typeface="Times New Roman" pitchFamily="18" charset="0"/>
                <a:ea typeface="楷体_GB2312" pitchFamily="49" charset="-122"/>
              </a:rPr>
              <a:t>P</a:t>
            </a:r>
            <a:r>
              <a:rPr lang="en-US" altLang="zh-CN" sz="2400" i="1" baseline="-25000">
                <a:latin typeface="Times New Roman" pitchFamily="18" charset="0"/>
                <a:ea typeface="楷体_GB2312" pitchFamily="49" charset="-122"/>
              </a:rPr>
              <a:t>k</a:t>
            </a:r>
            <a:r>
              <a:rPr lang="zh-CN" altLang="en-US" sz="2400">
                <a:latin typeface="Times New Roman" pitchFamily="18" charset="0"/>
                <a:ea typeface="楷体_GB2312" pitchFamily="49" charset="-122"/>
              </a:rPr>
              <a:t>，使</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1</a:t>
            </a:r>
            <a:r>
              <a:rPr lang="en-US" altLang="zh-CN" sz="2400" i="1" baseline="-25000">
                <a:latin typeface="Times New Roman" pitchFamily="18" charset="0"/>
                <a:ea typeface="楷体_GB2312" pitchFamily="49" charset="-122"/>
              </a:rPr>
              <a:t>pk</a:t>
            </a:r>
            <a:r>
              <a:rPr lang="zh-CN" altLang="en-US" sz="2400">
                <a:latin typeface="Times New Roman" pitchFamily="18" charset="0"/>
                <a:ea typeface="楷体_GB2312" pitchFamily="49" charset="-122"/>
              </a:rPr>
              <a:t>在</a:t>
            </a:r>
            <a:r>
              <a:rPr lang="en-US" altLang="zh-CN" sz="2400" i="1">
                <a:latin typeface="Times New Roman" pitchFamily="18" charset="0"/>
                <a:ea typeface="楷体_GB2312" pitchFamily="49" charset="-122"/>
              </a:rPr>
              <a:t>k</a:t>
            </a:r>
            <a:r>
              <a:rPr lang="en-US" altLang="zh-CN" sz="2400">
                <a:latin typeface="Times New Roman" pitchFamily="18" charset="0"/>
                <a:ea typeface="楷体_GB2312" pitchFamily="49" charset="-122"/>
              </a:rPr>
              <a:t>&gt;=</a:t>
            </a:r>
            <a:r>
              <a:rPr lang="en-US" altLang="zh-CN" sz="2400" i="1">
                <a:latin typeface="Times New Roman" pitchFamily="18" charset="0"/>
                <a:ea typeface="楷体_GB2312" pitchFamily="49" charset="-122"/>
              </a:rPr>
              <a:t>r</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时依非减序排列，</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则取得极小值（机器</a:t>
            </a:r>
            <a:r>
              <a:rPr lang="en-US" altLang="zh-CN" sz="2400">
                <a:latin typeface="Times New Roman" pitchFamily="18" charset="0"/>
                <a:ea typeface="楷体_GB2312" pitchFamily="49" charset="-122"/>
              </a:rPr>
              <a:t>1</a:t>
            </a:r>
            <a:r>
              <a:rPr lang="zh-CN" altLang="en-US" sz="2400">
                <a:latin typeface="Times New Roman" pitchFamily="18" charset="0"/>
                <a:ea typeface="楷体_GB2312" pitchFamily="49" charset="-122"/>
              </a:rPr>
              <a:t>没有空闲时间）。同理如果选择</a:t>
            </a:r>
            <a:r>
              <a:rPr lang="en-US" altLang="zh-CN" sz="2400" i="1">
                <a:latin typeface="Times New Roman" pitchFamily="18" charset="0"/>
                <a:ea typeface="楷体_GB2312" pitchFamily="49" charset="-122"/>
              </a:rPr>
              <a:t>P</a:t>
            </a:r>
            <a:r>
              <a:rPr lang="en-US" altLang="zh-CN" sz="2400" i="1" baseline="-25000">
                <a:latin typeface="Times New Roman" pitchFamily="18" charset="0"/>
                <a:ea typeface="楷体_GB2312" pitchFamily="49" charset="-122"/>
              </a:rPr>
              <a:t>k</a:t>
            </a:r>
            <a:r>
              <a:rPr lang="zh-CN" altLang="en-US" sz="2400">
                <a:latin typeface="Times New Roman" pitchFamily="18" charset="0"/>
                <a:ea typeface="楷体_GB2312" pitchFamily="49" charset="-122"/>
              </a:rPr>
              <a:t>使</a:t>
            </a:r>
            <a:r>
              <a:rPr lang="en-US" altLang="zh-CN" sz="2400" i="1">
                <a:latin typeface="Times New Roman" pitchFamily="18" charset="0"/>
                <a:ea typeface="楷体_GB2312" pitchFamily="49" charset="-122"/>
              </a:rPr>
              <a:t>t</a:t>
            </a:r>
            <a:r>
              <a:rPr lang="en-US" altLang="zh-CN" sz="2400" baseline="-25000">
                <a:latin typeface="Times New Roman" pitchFamily="18" charset="0"/>
                <a:ea typeface="楷体_GB2312" pitchFamily="49" charset="-122"/>
              </a:rPr>
              <a:t>2</a:t>
            </a:r>
            <a:r>
              <a:rPr lang="en-US" altLang="zh-CN" sz="2400" i="1" baseline="-25000">
                <a:latin typeface="Times New Roman" pitchFamily="18" charset="0"/>
                <a:ea typeface="楷体_GB2312" pitchFamily="49" charset="-122"/>
              </a:rPr>
              <a:t>pk</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依非减序排列，则</a:t>
            </a:r>
            <a:r>
              <a:rPr lang="en-US" altLang="zh-CN" sz="2400" i="1">
                <a:latin typeface="Times New Roman" pitchFamily="18" charset="0"/>
                <a:ea typeface="楷体_GB2312" pitchFamily="49" charset="-122"/>
              </a:rPr>
              <a:t>S</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取得极小值（机器</a:t>
            </a:r>
            <a:r>
              <a:rPr lang="en-US" altLang="zh-CN" sz="2400">
                <a:latin typeface="Times New Roman" pitchFamily="18" charset="0"/>
                <a:ea typeface="楷体_GB2312" pitchFamily="49" charset="-122"/>
              </a:rPr>
              <a:t>2</a:t>
            </a:r>
            <a:r>
              <a:rPr lang="zh-CN" altLang="en-US" sz="2400">
                <a:latin typeface="Times New Roman" pitchFamily="18" charset="0"/>
                <a:ea typeface="楷体_GB2312" pitchFamily="49" charset="-122"/>
              </a:rPr>
              <a:t>没有空闲时间） 。 </a:t>
            </a:r>
          </a:p>
        </p:txBody>
      </p:sp>
      <p:graphicFrame>
        <p:nvGraphicFramePr>
          <p:cNvPr id="428047" name="Object 15"/>
          <p:cNvGraphicFramePr>
            <a:graphicFrameLocks noChangeAspect="1"/>
          </p:cNvGraphicFramePr>
          <p:nvPr/>
        </p:nvGraphicFramePr>
        <p:xfrm>
          <a:off x="2411413" y="4868863"/>
          <a:ext cx="3886200" cy="685800"/>
        </p:xfrm>
        <a:graphic>
          <a:graphicData uri="http://schemas.openxmlformats.org/presentationml/2006/ole">
            <mc:AlternateContent xmlns:mc="http://schemas.openxmlformats.org/markup-compatibility/2006">
              <mc:Choice xmlns:v="urn:schemas-microsoft-com:vml" Requires="v">
                <p:oleObj spid="_x0000_s196731" r:id="rId5" imgW="1600200" imgH="355600" progId="Equation.3">
                  <p:embed/>
                </p:oleObj>
              </mc:Choice>
              <mc:Fallback>
                <p:oleObj r:id="rId5" imgW="16002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4868863"/>
                        <a:ext cx="3886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48" name="Text Box 16"/>
          <p:cNvSpPr txBox="1">
            <a:spLocks noChangeArrowheads="1"/>
          </p:cNvSpPr>
          <p:nvPr/>
        </p:nvSpPr>
        <p:spPr bwMode="auto">
          <a:xfrm>
            <a:off x="684213" y="5661025"/>
            <a:ext cx="6934200" cy="4572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zh-CN" altLang="en-US" sz="2400">
                <a:latin typeface="楷体_GB2312" pitchFamily="49" charset="-122"/>
                <a:ea typeface="楷体_GB2312" pitchFamily="49" charset="-122"/>
              </a:rPr>
              <a:t>这可以作为优先队列式分支限界法中的限界函数。 </a:t>
            </a:r>
          </a:p>
        </p:txBody>
      </p:sp>
    </p:spTree>
    <p:extLst>
      <p:ext uri="{BB962C8B-B14F-4D97-AF65-F5344CB8AC3E}">
        <p14:creationId xmlns:p14="http://schemas.microsoft.com/office/powerpoint/2010/main" val="2887883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en-US"/>
              <a:t>批处理作业调度问题</a:t>
            </a:r>
          </a:p>
        </p:txBody>
      </p:sp>
      <p:sp>
        <p:nvSpPr>
          <p:cNvPr id="429059"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3. 算法描述</a:t>
            </a:r>
          </a:p>
        </p:txBody>
      </p:sp>
      <p:sp>
        <p:nvSpPr>
          <p:cNvPr id="429068" name="Text Box 12"/>
          <p:cNvSpPr txBox="1">
            <a:spLocks noChangeArrowheads="1"/>
          </p:cNvSpPr>
          <p:nvPr/>
        </p:nvSpPr>
        <p:spPr bwMode="auto">
          <a:xfrm>
            <a:off x="360363" y="2097088"/>
            <a:ext cx="8532812"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算法的</a:t>
            </a:r>
            <a:r>
              <a:rPr lang="en-US" altLang="zh-CN" sz="2400" i="1">
                <a:latin typeface="Times New Roman" pitchFamily="18" charset="0"/>
                <a:ea typeface="楷体_GB2312" pitchFamily="49" charset="-122"/>
              </a:rPr>
              <a:t>while</a:t>
            </a:r>
            <a:r>
              <a:rPr lang="zh-CN" altLang="en-US" sz="2400">
                <a:latin typeface="Times New Roman" pitchFamily="18" charset="0"/>
                <a:ea typeface="楷体_GB2312" pitchFamily="49" charset="-122"/>
              </a:rPr>
              <a:t>循环完成对排列树内部结点的有序扩展。在</a:t>
            </a:r>
            <a:r>
              <a:rPr lang="en-US" altLang="zh-CN" sz="2400" i="1">
                <a:latin typeface="Times New Roman" pitchFamily="18" charset="0"/>
                <a:ea typeface="楷体_GB2312" pitchFamily="49" charset="-122"/>
              </a:rPr>
              <a:t>while</a:t>
            </a:r>
            <a:r>
              <a:rPr lang="zh-CN" altLang="en-US" sz="2400">
                <a:latin typeface="Times New Roman" pitchFamily="18" charset="0"/>
                <a:ea typeface="楷体_GB2312" pitchFamily="49" charset="-122"/>
              </a:rPr>
              <a:t>循环体内算法依次从活结点优先队列中取出具有最小</a:t>
            </a:r>
            <a:r>
              <a:rPr lang="en-US" altLang="zh-CN" sz="2400" i="1">
                <a:latin typeface="Times New Roman" pitchFamily="18" charset="0"/>
                <a:ea typeface="楷体_GB2312" pitchFamily="49" charset="-122"/>
              </a:rPr>
              <a:t>bb</a:t>
            </a:r>
            <a:r>
              <a:rPr lang="zh-CN" altLang="en-US" sz="2400">
                <a:latin typeface="Times New Roman" pitchFamily="18" charset="0"/>
                <a:ea typeface="楷体_GB2312" pitchFamily="49" charset="-122"/>
              </a:rPr>
              <a:t>值（完成时间和下界）的结点作为当前扩展结点，并加以扩展。 </a:t>
            </a:r>
          </a:p>
        </p:txBody>
      </p:sp>
      <p:sp>
        <p:nvSpPr>
          <p:cNvPr id="429069" name="Text Box 13"/>
          <p:cNvSpPr txBox="1">
            <a:spLocks noChangeArrowheads="1"/>
          </p:cNvSpPr>
          <p:nvPr/>
        </p:nvSpPr>
        <p:spPr bwMode="auto">
          <a:xfrm>
            <a:off x="468313" y="3394075"/>
            <a:ext cx="8058150" cy="118745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首先考虑</a:t>
            </a:r>
            <a:r>
              <a:rPr lang="en-US" altLang="zh-CN" sz="2400">
                <a:latin typeface="Times New Roman" pitchFamily="18" charset="0"/>
                <a:ea typeface="楷体_GB2312" pitchFamily="49" charset="-122"/>
              </a:rPr>
              <a:t>E.s=</a:t>
            </a:r>
            <a:r>
              <a:rPr lang="en-US" altLang="zh-CN" sz="2400" i="1">
                <a:latin typeface="Times New Roman" pitchFamily="18" charset="0"/>
                <a:ea typeface="楷体_GB2312" pitchFamily="49" charset="-122"/>
              </a:rPr>
              <a:t>n</a:t>
            </a:r>
            <a:r>
              <a:rPr lang="zh-CN" altLang="en-US" sz="2400">
                <a:latin typeface="Times New Roman" pitchFamily="18" charset="0"/>
                <a:ea typeface="楷体_GB2312" pitchFamily="49" charset="-122"/>
              </a:rPr>
              <a:t>的情形，当前扩展结点</a:t>
            </a:r>
            <a:r>
              <a:rPr lang="en-US" altLang="zh-CN" sz="2400">
                <a:latin typeface="Times New Roman" pitchFamily="18" charset="0"/>
                <a:ea typeface="楷体_GB2312" pitchFamily="49" charset="-122"/>
              </a:rPr>
              <a:t>E</a:t>
            </a:r>
            <a:r>
              <a:rPr lang="zh-CN" altLang="en-US" sz="2400">
                <a:latin typeface="Times New Roman" pitchFamily="18" charset="0"/>
                <a:ea typeface="楷体_GB2312" pitchFamily="49" charset="-122"/>
              </a:rPr>
              <a:t>是排列树中的叶结点。</a:t>
            </a:r>
            <a:r>
              <a:rPr lang="en-US" altLang="zh-CN" sz="2400" i="1">
                <a:latin typeface="Times New Roman" pitchFamily="18" charset="0"/>
                <a:ea typeface="楷体_GB2312" pitchFamily="49" charset="-122"/>
              </a:rPr>
              <a:t>E.sf2</a:t>
            </a:r>
            <a:r>
              <a:rPr lang="zh-CN" altLang="en-US" sz="2400">
                <a:latin typeface="Times New Roman" pitchFamily="18" charset="0"/>
                <a:ea typeface="楷体_GB2312" pitchFamily="49" charset="-122"/>
              </a:rPr>
              <a:t>是相应于该叶结点的完成时间和。当</a:t>
            </a:r>
            <a:r>
              <a:rPr lang="en-US" altLang="zh-CN" sz="2400" i="1">
                <a:latin typeface="Times New Roman" pitchFamily="18" charset="0"/>
                <a:ea typeface="楷体_GB2312" pitchFamily="49" charset="-122"/>
              </a:rPr>
              <a:t>E.sf2</a:t>
            </a:r>
            <a:r>
              <a:rPr lang="en-US" altLang="zh-CN" sz="2400">
                <a:latin typeface="Times New Roman" pitchFamily="18" charset="0"/>
                <a:ea typeface="楷体_GB2312" pitchFamily="49" charset="-122"/>
              </a:rPr>
              <a:t> &lt; </a:t>
            </a:r>
            <a:r>
              <a:rPr lang="en-US" altLang="zh-CN" sz="2400" i="1">
                <a:latin typeface="Times New Roman" pitchFamily="18" charset="0"/>
                <a:ea typeface="楷体_GB2312" pitchFamily="49" charset="-122"/>
              </a:rPr>
              <a:t>bestc</a:t>
            </a:r>
            <a:r>
              <a:rPr lang="zh-CN" altLang="en-US" sz="2400">
                <a:latin typeface="Times New Roman" pitchFamily="18" charset="0"/>
                <a:ea typeface="楷体_GB2312" pitchFamily="49" charset="-122"/>
              </a:rPr>
              <a:t>时更新当前最优值</a:t>
            </a:r>
            <a:r>
              <a:rPr lang="en-US" altLang="zh-CN" sz="2400" i="1">
                <a:latin typeface="Times New Roman" pitchFamily="18" charset="0"/>
                <a:ea typeface="楷体_GB2312" pitchFamily="49" charset="-122"/>
              </a:rPr>
              <a:t>bestc</a:t>
            </a:r>
            <a:r>
              <a:rPr lang="zh-CN" altLang="en-US" sz="2400">
                <a:latin typeface="Times New Roman" pitchFamily="18" charset="0"/>
                <a:ea typeface="楷体_GB2312" pitchFamily="49" charset="-122"/>
              </a:rPr>
              <a:t>和相应的当前最优解</a:t>
            </a:r>
            <a:r>
              <a:rPr lang="en-US" altLang="zh-CN" sz="2400" i="1">
                <a:latin typeface="Times New Roman" pitchFamily="18" charset="0"/>
                <a:ea typeface="楷体_GB2312" pitchFamily="49" charset="-122"/>
              </a:rPr>
              <a:t>bestx</a:t>
            </a:r>
            <a:r>
              <a:rPr lang="zh-CN" altLang="en-US" sz="2400">
                <a:latin typeface="Times New Roman" pitchFamily="18" charset="0"/>
                <a:ea typeface="楷体_GB2312" pitchFamily="49" charset="-122"/>
              </a:rPr>
              <a:t>。 </a:t>
            </a:r>
          </a:p>
        </p:txBody>
      </p:sp>
      <p:sp>
        <p:nvSpPr>
          <p:cNvPr id="429070" name="Text Box 14"/>
          <p:cNvSpPr txBox="1">
            <a:spLocks noChangeArrowheads="1"/>
          </p:cNvSpPr>
          <p:nvPr/>
        </p:nvSpPr>
        <p:spPr bwMode="auto">
          <a:xfrm>
            <a:off x="468313" y="4581525"/>
            <a:ext cx="7978775" cy="1917700"/>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当</a:t>
            </a:r>
            <a:r>
              <a:rPr lang="en-US" altLang="zh-CN" sz="2400" i="1">
                <a:latin typeface="Times New Roman" pitchFamily="18" charset="0"/>
                <a:ea typeface="楷体_GB2312" pitchFamily="49" charset="-122"/>
              </a:rPr>
              <a:t>E.s</a:t>
            </a:r>
            <a:r>
              <a:rPr lang="en-US" altLang="zh-CN" sz="2400">
                <a:latin typeface="Times New Roman" pitchFamily="18" charset="0"/>
                <a:ea typeface="楷体_GB2312" pitchFamily="49" charset="-122"/>
              </a:rPr>
              <a:t>&lt;</a:t>
            </a:r>
            <a:r>
              <a:rPr lang="en-US" altLang="zh-CN" sz="2400" i="1">
                <a:latin typeface="Times New Roman" pitchFamily="18" charset="0"/>
                <a:ea typeface="楷体_GB2312" pitchFamily="49" charset="-122"/>
              </a:rPr>
              <a:t>n</a:t>
            </a:r>
            <a:r>
              <a:rPr lang="zh-CN" altLang="en-US" sz="2400">
                <a:latin typeface="Times New Roman" pitchFamily="18" charset="0"/>
                <a:ea typeface="楷体_GB2312" pitchFamily="49" charset="-122"/>
              </a:rPr>
              <a:t>时，算法依次产生当前扩展结点</a:t>
            </a:r>
            <a:r>
              <a:rPr lang="en-US" altLang="zh-CN" sz="2400">
                <a:latin typeface="Times New Roman" pitchFamily="18" charset="0"/>
                <a:ea typeface="楷体_GB2312" pitchFamily="49" charset="-122"/>
              </a:rPr>
              <a:t>E</a:t>
            </a:r>
            <a:r>
              <a:rPr lang="zh-CN" altLang="en-US" sz="2400">
                <a:latin typeface="Times New Roman" pitchFamily="18" charset="0"/>
                <a:ea typeface="楷体_GB2312" pitchFamily="49" charset="-122"/>
              </a:rPr>
              <a:t>的所有儿子结点。对于当前扩展结点的每一个儿子结点</a:t>
            </a:r>
            <a:r>
              <a:rPr lang="en-US" altLang="zh-CN" sz="2400" i="1">
                <a:latin typeface="Times New Roman" pitchFamily="18" charset="0"/>
                <a:ea typeface="楷体_GB2312" pitchFamily="49" charset="-122"/>
              </a:rPr>
              <a:t>node</a:t>
            </a:r>
            <a:r>
              <a:rPr lang="zh-CN" altLang="en-US" sz="2400">
                <a:latin typeface="Times New Roman" pitchFamily="18" charset="0"/>
                <a:ea typeface="楷体_GB2312" pitchFamily="49" charset="-122"/>
              </a:rPr>
              <a:t>，计算出其相应的完成时间和的下界</a:t>
            </a:r>
            <a:r>
              <a:rPr lang="en-US" altLang="zh-CN" sz="2400">
                <a:latin typeface="Times New Roman" pitchFamily="18" charset="0"/>
                <a:ea typeface="楷体_GB2312" pitchFamily="49" charset="-122"/>
              </a:rPr>
              <a:t>bb</a:t>
            </a:r>
            <a:r>
              <a:rPr lang="zh-CN" altLang="en-US" sz="2400">
                <a:latin typeface="Times New Roman" pitchFamily="18" charset="0"/>
                <a:ea typeface="楷体_GB2312" pitchFamily="49" charset="-122"/>
              </a:rPr>
              <a:t>。当</a:t>
            </a:r>
            <a:r>
              <a:rPr lang="en-US" altLang="zh-CN" sz="2400" i="1">
                <a:latin typeface="Times New Roman" pitchFamily="18" charset="0"/>
                <a:ea typeface="楷体_GB2312" pitchFamily="49" charset="-122"/>
              </a:rPr>
              <a:t>bb &lt; bestc</a:t>
            </a:r>
            <a:r>
              <a:rPr lang="zh-CN" altLang="en-US" sz="2400">
                <a:latin typeface="Times New Roman" pitchFamily="18" charset="0"/>
                <a:ea typeface="楷体_GB2312" pitchFamily="49" charset="-122"/>
              </a:rPr>
              <a:t>时，将该儿子结点插入到活结点优先队列中。而当</a:t>
            </a:r>
            <a:r>
              <a:rPr lang="en-US" altLang="zh-CN" sz="2400" i="1">
                <a:latin typeface="Times New Roman" pitchFamily="18" charset="0"/>
                <a:ea typeface="楷体_GB2312" pitchFamily="49" charset="-122"/>
              </a:rPr>
              <a:t>bb</a:t>
            </a:r>
            <a:r>
              <a:rPr lang="en-US" altLang="zh-CN" sz="2400" i="1">
                <a:latin typeface="Times New Roman" pitchFamily="18" charset="0"/>
                <a:ea typeface="楷体_GB2312" pitchFamily="49" charset="-122"/>
                <a:sym typeface="Symbol" pitchFamily="18" charset="2"/>
              </a:rPr>
              <a:t></a:t>
            </a:r>
            <a:r>
              <a:rPr lang="en-US" altLang="zh-CN" sz="2400" i="1">
                <a:latin typeface="Times New Roman" pitchFamily="18" charset="0"/>
                <a:ea typeface="楷体_GB2312" pitchFamily="49" charset="-122"/>
              </a:rPr>
              <a:t> bestc</a:t>
            </a:r>
            <a:r>
              <a:rPr lang="zh-CN" altLang="en-US" sz="2400">
                <a:latin typeface="Times New Roman" pitchFamily="18" charset="0"/>
                <a:ea typeface="楷体_GB2312" pitchFamily="49" charset="-122"/>
              </a:rPr>
              <a:t>时，可将结点</a:t>
            </a:r>
            <a:r>
              <a:rPr lang="en-US" altLang="zh-CN" sz="2400" i="1">
                <a:latin typeface="Times New Roman" pitchFamily="18" charset="0"/>
                <a:ea typeface="楷体_GB2312" pitchFamily="49" charset="-122"/>
              </a:rPr>
              <a:t>node</a:t>
            </a:r>
            <a:r>
              <a:rPr lang="zh-CN" altLang="en-US" sz="2400">
                <a:latin typeface="Times New Roman" pitchFamily="18" charset="0"/>
                <a:ea typeface="楷体_GB2312" pitchFamily="49" charset="-122"/>
              </a:rPr>
              <a:t>舍去。 </a:t>
            </a:r>
          </a:p>
        </p:txBody>
      </p:sp>
    </p:spTree>
    <p:extLst>
      <p:ext uri="{BB962C8B-B14F-4D97-AF65-F5344CB8AC3E}">
        <p14:creationId xmlns:p14="http://schemas.microsoft.com/office/powerpoint/2010/main" val="7196298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en-US"/>
              <a:t>批处理作业调度问题</a:t>
            </a:r>
          </a:p>
        </p:txBody>
      </p:sp>
      <p:sp>
        <p:nvSpPr>
          <p:cNvPr id="430083"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3. 算法描述</a:t>
            </a:r>
          </a:p>
        </p:txBody>
      </p:sp>
      <p:sp>
        <p:nvSpPr>
          <p:cNvPr id="430089" name="Text Box 9"/>
          <p:cNvSpPr txBox="1">
            <a:spLocks noChangeArrowheads="1"/>
          </p:cNvSpPr>
          <p:nvPr/>
        </p:nvSpPr>
        <p:spPr bwMode="auto">
          <a:xfrm>
            <a:off x="323850" y="2205038"/>
            <a:ext cx="5040313" cy="3414712"/>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30000"/>
              </a:lnSpc>
            </a:pPr>
            <a:r>
              <a:rPr lang="en-US" altLang="zh-CN" sz="2400">
                <a:latin typeface="Times New Roman" pitchFamily="18" charset="0"/>
                <a:cs typeface="Times New Roman" pitchFamily="18" charset="0"/>
              </a:rPr>
              <a:t>     </a:t>
            </a:r>
            <a:r>
              <a:rPr kumimoji="1" lang="en-US" altLang="zh-CN" sz="2400">
                <a:latin typeface="Times New Roman" pitchFamily="18" charset="0"/>
              </a:rPr>
              <a:t>while (E.s &lt;= n ) {</a:t>
            </a:r>
          </a:p>
          <a:p>
            <a:pPr>
              <a:lnSpc>
                <a:spcPct val="130000"/>
              </a:lnSpc>
            </a:pPr>
            <a:r>
              <a:rPr kumimoji="1" lang="en-US" altLang="zh-CN" sz="2400">
                <a:latin typeface="Times New Roman" pitchFamily="18" charset="0"/>
              </a:rPr>
              <a:t>      if (E.s == n )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叶结点</a:t>
            </a:r>
          </a:p>
          <a:p>
            <a:pPr>
              <a:lnSpc>
                <a:spcPct val="130000"/>
              </a:lnSpc>
            </a:pPr>
            <a:r>
              <a:rPr kumimoji="1" lang="zh-CN" altLang="en-US" sz="2400">
                <a:latin typeface="Times New Roman" pitchFamily="18" charset="0"/>
              </a:rPr>
              <a:t>         </a:t>
            </a:r>
            <a:r>
              <a:rPr kumimoji="1" lang="en-US" altLang="zh-CN" sz="2400">
                <a:latin typeface="Times New Roman" pitchFamily="18" charset="0"/>
              </a:rPr>
              <a:t>if (E.sf2 &lt; bestc) {</a:t>
            </a:r>
          </a:p>
          <a:p>
            <a:pPr>
              <a:lnSpc>
                <a:spcPct val="130000"/>
              </a:lnSpc>
            </a:pPr>
            <a:r>
              <a:rPr kumimoji="1" lang="en-US" altLang="zh-CN" sz="2400">
                <a:latin typeface="Times New Roman" pitchFamily="18" charset="0"/>
              </a:rPr>
              <a:t>           bestc = E.sf2;</a:t>
            </a:r>
          </a:p>
          <a:p>
            <a:pPr>
              <a:lnSpc>
                <a:spcPct val="130000"/>
              </a:lnSpc>
            </a:pPr>
            <a:r>
              <a:rPr kumimoji="1" lang="en-US" altLang="zh-CN" sz="2400">
                <a:latin typeface="Times New Roman" pitchFamily="18" charset="0"/>
              </a:rPr>
              <a:t>           for (int i = 0; i &lt; n; i++)</a:t>
            </a:r>
          </a:p>
          <a:p>
            <a:pPr>
              <a:lnSpc>
                <a:spcPct val="130000"/>
              </a:lnSpc>
            </a:pPr>
            <a:r>
              <a:rPr kumimoji="1" lang="en-US" altLang="zh-CN" sz="2400">
                <a:latin typeface="Times New Roman" pitchFamily="18" charset="0"/>
              </a:rPr>
              <a:t>             bestx[i] = E.x[i];}</a:t>
            </a:r>
          </a:p>
          <a:p>
            <a:pPr>
              <a:lnSpc>
                <a:spcPct val="130000"/>
              </a:lnSpc>
            </a:pPr>
            <a:r>
              <a:rPr kumimoji="1" lang="en-US" altLang="zh-CN" sz="2400">
                <a:latin typeface="Times New Roman" pitchFamily="18" charset="0"/>
              </a:rPr>
              <a:t>         delete [] E.x;}</a:t>
            </a:r>
            <a:endParaRPr lang="en-US" altLang="zh-CN" sz="2400">
              <a:latin typeface="Times New Roman" pitchFamily="18" charset="0"/>
              <a:cs typeface="Times New Roman" pitchFamily="18" charset="0"/>
            </a:endParaRPr>
          </a:p>
        </p:txBody>
      </p:sp>
      <p:sp>
        <p:nvSpPr>
          <p:cNvPr id="430090" name="AutoShape 10"/>
          <p:cNvSpPr>
            <a:spLocks noChangeArrowheads="1"/>
          </p:cNvSpPr>
          <p:nvPr/>
        </p:nvSpPr>
        <p:spPr bwMode="auto">
          <a:xfrm>
            <a:off x="5003800" y="1773238"/>
            <a:ext cx="3887788" cy="1066800"/>
          </a:xfrm>
          <a:prstGeom prst="wedgeRoundRectCallout">
            <a:avLst>
              <a:gd name="adj1" fmla="val -77074"/>
              <a:gd name="adj2" fmla="val 167264"/>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en-US" altLang="zh-CN" sz="2000" b="1">
                <a:solidFill>
                  <a:srgbClr val="3366FF"/>
                </a:solidFill>
                <a:latin typeface="Times New Roman" pitchFamily="18" charset="0"/>
                <a:ea typeface="楷体_GB2312" pitchFamily="49" charset="-122"/>
              </a:rPr>
              <a:t> </a:t>
            </a:r>
            <a:r>
              <a:rPr lang="zh-CN" altLang="en-US" sz="2000" b="1">
                <a:solidFill>
                  <a:srgbClr val="3366FF"/>
                </a:solidFill>
                <a:latin typeface="Times New Roman" pitchFamily="18" charset="0"/>
                <a:ea typeface="楷体_GB2312" pitchFamily="49" charset="-122"/>
              </a:rPr>
              <a:t>当</a:t>
            </a:r>
            <a:r>
              <a:rPr lang="en-US" altLang="zh-CN" sz="2000" b="1">
                <a:solidFill>
                  <a:srgbClr val="3366FF"/>
                </a:solidFill>
                <a:latin typeface="Times New Roman" pitchFamily="18" charset="0"/>
                <a:ea typeface="楷体_GB2312" pitchFamily="49" charset="-122"/>
              </a:rPr>
              <a:t>E.sf2&lt;bestc</a:t>
            </a:r>
            <a:r>
              <a:rPr lang="zh-CN" altLang="en-US" sz="2000" b="1">
                <a:solidFill>
                  <a:srgbClr val="3366FF"/>
                </a:solidFill>
                <a:latin typeface="Times New Roman" pitchFamily="18" charset="0"/>
                <a:ea typeface="楷体_GB2312" pitchFamily="49" charset="-122"/>
              </a:rPr>
              <a:t>时，更新当前最优值</a:t>
            </a:r>
            <a:r>
              <a:rPr lang="en-US" altLang="zh-CN" sz="2000" b="1">
                <a:solidFill>
                  <a:srgbClr val="3366FF"/>
                </a:solidFill>
                <a:latin typeface="Times New Roman" pitchFamily="18" charset="0"/>
                <a:ea typeface="楷体_GB2312" pitchFamily="49" charset="-122"/>
              </a:rPr>
              <a:t>bestc</a:t>
            </a:r>
            <a:r>
              <a:rPr lang="zh-CN" altLang="en-US" sz="2000" b="1">
                <a:solidFill>
                  <a:srgbClr val="3366FF"/>
                </a:solidFill>
                <a:latin typeface="Times New Roman" pitchFamily="18" charset="0"/>
                <a:ea typeface="楷体_GB2312" pitchFamily="49" charset="-122"/>
              </a:rPr>
              <a:t>和相应的最优解</a:t>
            </a:r>
            <a:r>
              <a:rPr lang="en-US" altLang="zh-CN" sz="2000" b="1">
                <a:solidFill>
                  <a:srgbClr val="3366FF"/>
                </a:solidFill>
                <a:latin typeface="Times New Roman" pitchFamily="18" charset="0"/>
                <a:ea typeface="楷体_GB2312" pitchFamily="49" charset="-122"/>
              </a:rPr>
              <a:t>bestx</a:t>
            </a:r>
          </a:p>
        </p:txBody>
      </p:sp>
    </p:spTree>
    <p:extLst>
      <p:ext uri="{BB962C8B-B14F-4D97-AF65-F5344CB8AC3E}">
        <p14:creationId xmlns:p14="http://schemas.microsoft.com/office/powerpoint/2010/main" val="1561168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en-US"/>
              <a:t>批处理作业调度问题</a:t>
            </a:r>
          </a:p>
        </p:txBody>
      </p:sp>
      <p:sp>
        <p:nvSpPr>
          <p:cNvPr id="431107" name="Text Box 3"/>
          <p:cNvSpPr txBox="1">
            <a:spLocks noChangeArrowheads="1"/>
          </p:cNvSpPr>
          <p:nvPr/>
        </p:nvSpPr>
        <p:spPr bwMode="auto">
          <a:xfrm>
            <a:off x="304800" y="1412875"/>
            <a:ext cx="5943600" cy="579438"/>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kumimoji="1" lang="en-US" altLang="en-US" sz="3200">
                <a:solidFill>
                  <a:srgbClr val="3366FF"/>
                </a:solidFill>
                <a:latin typeface="Times New Roman" pitchFamily="18" charset="0"/>
                <a:ea typeface="黑体" pitchFamily="2" charset="-122"/>
              </a:rPr>
              <a:t>3. 算法描述</a:t>
            </a:r>
          </a:p>
        </p:txBody>
      </p:sp>
      <p:sp>
        <p:nvSpPr>
          <p:cNvPr id="431108" name="Text Box 4"/>
          <p:cNvSpPr txBox="1">
            <a:spLocks noChangeArrowheads="1"/>
          </p:cNvSpPr>
          <p:nvPr/>
        </p:nvSpPr>
        <p:spPr bwMode="auto">
          <a:xfrm>
            <a:off x="250825" y="1946275"/>
            <a:ext cx="6119813" cy="4911725"/>
          </a:xfrm>
          <a:prstGeom prst="rect">
            <a:avLst/>
          </a:prstGeom>
          <a:noFill/>
          <a:ln>
            <a:noFill/>
          </a:ln>
          <a:effectLst/>
          <a:extLst>
            <a:ext uri="{909E8E84-426E-40DD-AFC4-6F175D3DCCD1}">
              <a14:hiddenFill xmlns:a14="http://schemas.microsoft.com/office/drawing/2010/main">
                <a:solidFill>
                  <a:srgbClr val="EBF7FF"/>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nSpc>
                <a:spcPct val="110000"/>
              </a:lnSpc>
            </a:pPr>
            <a:r>
              <a:rPr lang="en-US" altLang="zh-CN" sz="2400">
                <a:latin typeface="Times New Roman" pitchFamily="18" charset="0"/>
                <a:cs typeface="Times New Roman" pitchFamily="18" charset="0"/>
              </a:rPr>
              <a:t>     </a:t>
            </a:r>
            <a:r>
              <a:rPr kumimoji="1" lang="en-US" altLang="zh-CN" sz="2400">
                <a:latin typeface="Times New Roman" pitchFamily="18" charset="0"/>
              </a:rPr>
              <a:t>else {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产生当前扩展结点的儿子结点</a:t>
            </a:r>
          </a:p>
          <a:p>
            <a:pPr>
              <a:lnSpc>
                <a:spcPct val="110000"/>
              </a:lnSpc>
            </a:pPr>
            <a:r>
              <a:rPr kumimoji="1" lang="zh-CN" altLang="en-US" sz="2400">
                <a:latin typeface="Times New Roman" pitchFamily="18" charset="0"/>
              </a:rPr>
              <a:t>         </a:t>
            </a:r>
            <a:r>
              <a:rPr kumimoji="1" lang="en-US" altLang="zh-CN" sz="2400">
                <a:latin typeface="Times New Roman" pitchFamily="18" charset="0"/>
              </a:rPr>
              <a:t>for (int i = E.s; i &lt; n; i++) {</a:t>
            </a:r>
          </a:p>
          <a:p>
            <a:pPr>
              <a:lnSpc>
                <a:spcPct val="110000"/>
              </a:lnSpc>
            </a:pPr>
            <a:r>
              <a:rPr kumimoji="1" lang="en-US" altLang="zh-CN" sz="2400">
                <a:latin typeface="Times New Roman" pitchFamily="18" charset="0"/>
              </a:rPr>
              <a:t>               Swap(E.x[E.s],E.x[i]);</a:t>
            </a:r>
          </a:p>
          <a:p>
            <a:pPr>
              <a:lnSpc>
                <a:spcPct val="110000"/>
              </a:lnSpc>
            </a:pPr>
            <a:r>
              <a:rPr kumimoji="1" lang="en-US" altLang="zh-CN" sz="2400">
                <a:latin typeface="Times New Roman" pitchFamily="18" charset="0"/>
              </a:rPr>
              <a:t>               int f1,f2;</a:t>
            </a:r>
          </a:p>
          <a:p>
            <a:pPr>
              <a:lnSpc>
                <a:spcPct val="110000"/>
              </a:lnSpc>
            </a:pPr>
            <a:r>
              <a:rPr kumimoji="1" lang="en-US" altLang="zh-CN" sz="2400">
                <a:latin typeface="Times New Roman" pitchFamily="18" charset="0"/>
              </a:rPr>
              <a:t>               int bb=Bound(E,f1,f2,y);</a:t>
            </a:r>
          </a:p>
          <a:p>
            <a:pPr>
              <a:lnSpc>
                <a:spcPct val="110000"/>
              </a:lnSpc>
            </a:pPr>
            <a:r>
              <a:rPr kumimoji="1" lang="en-US" altLang="zh-CN" sz="2400">
                <a:latin typeface="Times New Roman" pitchFamily="18" charset="0"/>
              </a:rPr>
              <a:t>               if (bb &lt; bestc ) {</a:t>
            </a:r>
          </a:p>
          <a:p>
            <a:pPr>
              <a:lnSpc>
                <a:spcPct val="110000"/>
              </a:lnSpc>
            </a:pPr>
            <a:r>
              <a:rPr kumimoji="1" lang="en-US" altLang="zh-CN" sz="2400">
                <a:latin typeface="Times New Roman" pitchFamily="18" charset="0"/>
              </a:rPr>
              <a:t>                   MinHeapNode N;</a:t>
            </a:r>
          </a:p>
          <a:p>
            <a:pPr>
              <a:lnSpc>
                <a:spcPct val="110000"/>
              </a:lnSpc>
            </a:pPr>
            <a:r>
              <a:rPr kumimoji="1" lang="en-US" altLang="zh-CN" sz="2400">
                <a:latin typeface="Times New Roman" pitchFamily="18" charset="0"/>
              </a:rPr>
              <a:t>                   N.NewNode(E,f1,f2,bb,n);</a:t>
            </a:r>
          </a:p>
          <a:p>
            <a:pPr>
              <a:lnSpc>
                <a:spcPct val="110000"/>
              </a:lnSpc>
            </a:pPr>
            <a:r>
              <a:rPr kumimoji="1" lang="en-US" altLang="zh-CN" sz="2400">
                <a:latin typeface="Times New Roman" pitchFamily="18" charset="0"/>
              </a:rPr>
              <a:t>                   H.Insert(N);}</a:t>
            </a:r>
          </a:p>
          <a:p>
            <a:pPr>
              <a:lnSpc>
                <a:spcPct val="110000"/>
              </a:lnSpc>
            </a:pPr>
            <a:r>
              <a:rPr kumimoji="1" lang="en-US" altLang="zh-CN" sz="2400">
                <a:latin typeface="Times New Roman" pitchFamily="18" charset="0"/>
              </a:rPr>
              <a:t>               Swap(E.x[E.s],E.x[i]);</a:t>
            </a:r>
          </a:p>
          <a:p>
            <a:pPr>
              <a:lnSpc>
                <a:spcPct val="110000"/>
              </a:lnSpc>
            </a:pPr>
            <a:r>
              <a:rPr kumimoji="1" lang="en-US" altLang="zh-CN" sz="2400">
                <a:latin typeface="Times New Roman" pitchFamily="18" charset="0"/>
              </a:rPr>
              <a:t>               }</a:t>
            </a:r>
          </a:p>
          <a:p>
            <a:pPr>
              <a:lnSpc>
                <a:spcPct val="110000"/>
              </a:lnSpc>
            </a:pPr>
            <a:r>
              <a:rPr kumimoji="1" lang="en-US" altLang="zh-CN" sz="2400">
                <a:latin typeface="Times New Roman" pitchFamily="18" charset="0"/>
              </a:rPr>
              <a:t>         delete [] E.x;}  </a:t>
            </a:r>
            <a:r>
              <a:rPr kumimoji="1" lang="en-US" altLang="zh-CN" sz="2400">
                <a:solidFill>
                  <a:srgbClr val="008000"/>
                </a:solidFill>
                <a:latin typeface="Times New Roman" pitchFamily="18" charset="0"/>
              </a:rPr>
              <a:t>// </a:t>
            </a:r>
            <a:r>
              <a:rPr kumimoji="1" lang="zh-CN" altLang="en-US" sz="2400">
                <a:solidFill>
                  <a:srgbClr val="008000"/>
                </a:solidFill>
                <a:latin typeface="Times New Roman" pitchFamily="18" charset="0"/>
              </a:rPr>
              <a:t>完成结点扩展</a:t>
            </a:r>
          </a:p>
        </p:txBody>
      </p:sp>
      <p:sp>
        <p:nvSpPr>
          <p:cNvPr id="431111" name="AutoShape 7"/>
          <p:cNvSpPr>
            <a:spLocks noChangeArrowheads="1"/>
          </p:cNvSpPr>
          <p:nvPr/>
        </p:nvSpPr>
        <p:spPr bwMode="auto">
          <a:xfrm>
            <a:off x="5508625" y="2708275"/>
            <a:ext cx="3455988" cy="1066800"/>
          </a:xfrm>
          <a:prstGeom prst="wedgeRoundRectCallout">
            <a:avLst>
              <a:gd name="adj1" fmla="val -105444"/>
              <a:gd name="adj2" fmla="val 90773"/>
              <a:gd name="adj3" fmla="val 16667"/>
            </a:avLst>
          </a:prstGeom>
          <a:solidFill>
            <a:srgbClr val="FFFF99"/>
          </a:solidFill>
          <a:ln w="6350">
            <a:solidFill>
              <a:srgbClr val="DC59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algn="ctr"/>
            <a:r>
              <a:rPr lang="zh-CN" altLang="en-US" sz="2000" b="1">
                <a:solidFill>
                  <a:srgbClr val="3366FF"/>
                </a:solidFill>
                <a:latin typeface="Times New Roman" pitchFamily="18" charset="0"/>
                <a:ea typeface="楷体_GB2312" pitchFamily="49" charset="-122"/>
              </a:rPr>
              <a:t>当</a:t>
            </a:r>
            <a:r>
              <a:rPr lang="en-US" altLang="zh-CN" sz="2000" b="1">
                <a:solidFill>
                  <a:srgbClr val="3366FF"/>
                </a:solidFill>
                <a:latin typeface="Times New Roman" pitchFamily="18" charset="0"/>
                <a:ea typeface="楷体_GB2312" pitchFamily="49" charset="-122"/>
              </a:rPr>
              <a:t>bb&lt;bestc</a:t>
            </a:r>
            <a:r>
              <a:rPr lang="zh-CN" altLang="en-US" sz="2000" b="1">
                <a:solidFill>
                  <a:srgbClr val="3366FF"/>
                </a:solidFill>
                <a:latin typeface="Times New Roman" pitchFamily="18" charset="0"/>
                <a:ea typeface="楷体_GB2312" pitchFamily="49" charset="-122"/>
              </a:rPr>
              <a:t>时，将儿子结点插入到活结点优先队列中</a:t>
            </a:r>
          </a:p>
        </p:txBody>
      </p:sp>
    </p:spTree>
    <p:extLst>
      <p:ext uri="{BB962C8B-B14F-4D97-AF65-F5344CB8AC3E}">
        <p14:creationId xmlns:p14="http://schemas.microsoft.com/office/powerpoint/2010/main" val="1961218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0"/>
              </a:spcBef>
            </a:pPr>
            <a:r>
              <a:rPr lang="zh-CN" altLang="en-US" sz="2200" dirty="0" smtClean="0">
                <a:solidFill>
                  <a:srgbClr val="000000"/>
                </a:solidFill>
              </a:rPr>
              <a:t>分</a:t>
            </a:r>
            <a:r>
              <a:rPr lang="zh-CN" altLang="en-US" sz="2200" dirty="0">
                <a:solidFill>
                  <a:srgbClr val="000000"/>
                </a:solidFill>
              </a:rPr>
              <a:t>支限界</a:t>
            </a:r>
            <a:r>
              <a:rPr lang="zh-CN" altLang="en-US" sz="2200" dirty="0" smtClean="0">
                <a:solidFill>
                  <a:srgbClr val="000000"/>
                </a:solidFill>
              </a:rPr>
              <a:t>法的基本</a:t>
            </a:r>
            <a:r>
              <a:rPr lang="zh-CN" altLang="en-US" sz="2200" dirty="0">
                <a:solidFill>
                  <a:srgbClr val="000000"/>
                </a:solidFill>
              </a:rPr>
              <a:t>思想：以广度优先或以最小耗费（最大效益）优先的方式搜索问题的解空间树</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a:solidFill>
                  <a:srgbClr val="000000"/>
                </a:solidFill>
              </a:rPr>
              <a:t>分支限界法中，每一个活结点只有一次机会成为扩展结点</a:t>
            </a:r>
            <a:endParaRPr lang="en-US" altLang="zh-CN" sz="2200" dirty="0">
              <a:solidFill>
                <a:srgbClr val="000000"/>
              </a:solidFill>
            </a:endParaRPr>
          </a:p>
          <a:p>
            <a:pPr marL="1008000" lvl="1" indent="-432000" eaLnBrk="1" hangingPunct="1">
              <a:lnSpc>
                <a:spcPct val="150000"/>
              </a:lnSpc>
              <a:spcBef>
                <a:spcPts val="0"/>
              </a:spcBef>
            </a:pPr>
            <a:r>
              <a:rPr lang="zh-CN" altLang="en-US" sz="2200" dirty="0">
                <a:solidFill>
                  <a:srgbClr val="000000"/>
                </a:solidFill>
              </a:rPr>
              <a:t>活结点一旦成为扩展结点，就一次性产生其所有儿子</a:t>
            </a:r>
            <a:r>
              <a:rPr lang="zh-CN" altLang="en-US" sz="2200" dirty="0" smtClean="0">
                <a:solidFill>
                  <a:srgbClr val="000000"/>
                </a:solidFill>
              </a:rPr>
              <a:t>结</a:t>
            </a:r>
            <a:r>
              <a:rPr lang="zh-CN" altLang="en-US" sz="2200" dirty="0">
                <a:solidFill>
                  <a:srgbClr val="000000"/>
                </a:solidFill>
              </a:rPr>
              <a:t>点</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其中导致不可行解或导致非最优解的儿子结点被舍弃</a:t>
            </a:r>
            <a:endParaRPr lang="en-US" altLang="zh-CN" sz="2200" dirty="0">
              <a:solidFill>
                <a:srgbClr val="000000"/>
              </a:solidFill>
            </a:endParaRPr>
          </a:p>
          <a:p>
            <a:pPr marL="1440000" lvl="2" indent="-432000" eaLnBrk="1" hangingPunct="1">
              <a:lnSpc>
                <a:spcPct val="150000"/>
              </a:lnSpc>
              <a:spcBef>
                <a:spcPts val="0"/>
              </a:spcBef>
            </a:pPr>
            <a:r>
              <a:rPr lang="zh-CN" altLang="en-US" sz="2200" dirty="0">
                <a:solidFill>
                  <a:srgbClr val="000000"/>
                </a:solidFill>
              </a:rPr>
              <a:t>其余儿子结点被加入</a:t>
            </a:r>
            <a:r>
              <a:rPr lang="zh-CN" altLang="en-US" sz="2200" dirty="0" smtClean="0">
                <a:solidFill>
                  <a:srgbClr val="CC0000"/>
                </a:solidFill>
              </a:rPr>
              <a:t>活结</a:t>
            </a:r>
            <a:r>
              <a:rPr lang="zh-CN" altLang="en-US" sz="2200" dirty="0">
                <a:solidFill>
                  <a:srgbClr val="CC0000"/>
                </a:solidFill>
              </a:rPr>
              <a:t>点</a:t>
            </a:r>
            <a:r>
              <a:rPr lang="zh-CN" altLang="en-US" sz="2200" dirty="0" smtClean="0">
                <a:solidFill>
                  <a:srgbClr val="CC0000"/>
                </a:solidFill>
              </a:rPr>
              <a:t>表</a:t>
            </a:r>
            <a:r>
              <a:rPr lang="en-US" altLang="zh-CN" sz="2200" dirty="0" smtClean="0">
                <a:solidFill>
                  <a:srgbClr val="CC0000"/>
                </a:solidFill>
              </a:rPr>
              <a:t>PT</a:t>
            </a:r>
            <a:r>
              <a:rPr lang="zh-CN" altLang="en-US" sz="2200" dirty="0" smtClean="0">
                <a:solidFill>
                  <a:srgbClr val="000000"/>
                </a:solidFill>
              </a:rPr>
              <a:t>中</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smtClean="0">
                <a:solidFill>
                  <a:srgbClr val="000000"/>
                </a:solidFill>
              </a:rPr>
              <a:t>含义：根</a:t>
            </a:r>
            <a:r>
              <a:rPr lang="zh-CN" altLang="en-US" sz="2200" dirty="0">
                <a:solidFill>
                  <a:srgbClr val="000000"/>
                </a:solidFill>
              </a:rPr>
              <a:t>据限界函数估算目标函数的可能取</a:t>
            </a:r>
            <a:r>
              <a:rPr lang="zh-CN" altLang="en-US" sz="2200" dirty="0" smtClean="0">
                <a:solidFill>
                  <a:srgbClr val="000000"/>
                </a:solidFill>
              </a:rPr>
              <a:t>值</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a:solidFill>
                  <a:srgbClr val="000000"/>
                </a:solidFill>
              </a:rPr>
              <a:t>选取可能使目标函数取得</a:t>
            </a:r>
            <a:r>
              <a:rPr lang="zh-CN" altLang="en-US" sz="2200" dirty="0">
                <a:solidFill>
                  <a:srgbClr val="FF0000"/>
                </a:solidFill>
              </a:rPr>
              <a:t>极值</a:t>
            </a:r>
            <a:r>
              <a:rPr lang="zh-CN" altLang="en-US" sz="2200" dirty="0">
                <a:solidFill>
                  <a:srgbClr val="000000"/>
                </a:solidFill>
              </a:rPr>
              <a:t>的结点优先进</a:t>
            </a:r>
            <a:r>
              <a:rPr lang="zh-CN" altLang="en-US" sz="2200" dirty="0" smtClean="0">
                <a:solidFill>
                  <a:srgbClr val="000000"/>
                </a:solidFill>
              </a:rPr>
              <a:t>行搜索</a:t>
            </a:r>
            <a:endParaRPr lang="en-US" altLang="zh-CN" sz="2200" dirty="0">
              <a:solidFill>
                <a:srgbClr val="000000"/>
              </a:solidFill>
            </a:endParaRPr>
          </a:p>
          <a:p>
            <a:pPr marL="1008000" lvl="1" indent="-432000" eaLnBrk="1" hangingPunct="1">
              <a:lnSpc>
                <a:spcPct val="150000"/>
              </a:lnSpc>
              <a:spcBef>
                <a:spcPts val="0"/>
              </a:spcBef>
            </a:pPr>
            <a:r>
              <a:rPr lang="zh-CN" altLang="en-US" sz="2200" dirty="0" smtClean="0">
                <a:solidFill>
                  <a:srgbClr val="000000"/>
                </a:solidFill>
              </a:rPr>
              <a:t>然后从</a:t>
            </a:r>
            <a:r>
              <a:rPr lang="zh-CN" altLang="en-US" sz="2200" dirty="0">
                <a:solidFill>
                  <a:srgbClr val="000000"/>
                </a:solidFill>
              </a:rPr>
              <a:t>活结点表中取下一结点成为当前扩展结</a:t>
            </a:r>
            <a:r>
              <a:rPr lang="zh-CN" altLang="en-US" sz="2200" dirty="0" smtClean="0">
                <a:solidFill>
                  <a:srgbClr val="000000"/>
                </a:solidFill>
              </a:rPr>
              <a:t>点</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a:solidFill>
                  <a:srgbClr val="000000"/>
                </a:solidFill>
              </a:rPr>
              <a:t>重复上述结点扩展过</a:t>
            </a:r>
            <a:r>
              <a:rPr lang="zh-CN" altLang="en-US" sz="2200" dirty="0" smtClean="0">
                <a:solidFill>
                  <a:srgbClr val="000000"/>
                </a:solidFill>
              </a:rPr>
              <a:t>程</a:t>
            </a:r>
            <a:endParaRPr lang="en-US" altLang="zh-CN" sz="2200" dirty="0" smtClean="0">
              <a:solidFill>
                <a:srgbClr val="000000"/>
              </a:solidFill>
            </a:endParaRPr>
          </a:p>
          <a:p>
            <a:pPr marL="1440000" lvl="2" indent="-432000" eaLnBrk="1" hangingPunct="1">
              <a:lnSpc>
                <a:spcPct val="150000"/>
              </a:lnSpc>
              <a:spcBef>
                <a:spcPts val="0"/>
              </a:spcBef>
            </a:pPr>
            <a:r>
              <a:rPr lang="zh-CN" altLang="en-US" sz="2200" dirty="0">
                <a:solidFill>
                  <a:srgbClr val="000000"/>
                </a:solidFill>
              </a:rPr>
              <a:t>直至到找到所需的解或活结点表为空时为</a:t>
            </a:r>
            <a:r>
              <a:rPr lang="zh-CN" altLang="en-US" sz="2200" dirty="0" smtClean="0">
                <a:solidFill>
                  <a:srgbClr val="000000"/>
                </a:solidFill>
              </a:rPr>
              <a:t>止</a:t>
            </a:r>
            <a:endParaRPr lang="en-US" altLang="zh-CN" sz="2200" dirty="0">
              <a:solidFill>
                <a:srgbClr val="000000"/>
              </a:solidFill>
            </a:endParaRPr>
          </a:p>
        </p:txBody>
      </p:sp>
    </p:spTree>
    <p:extLst>
      <p:ext uri="{BB962C8B-B14F-4D97-AF65-F5344CB8AC3E}">
        <p14:creationId xmlns:p14="http://schemas.microsoft.com/office/powerpoint/2010/main" val="77427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sz="2800" dirty="0" smtClean="0">
                <a:solidFill>
                  <a:srgbClr val="000000"/>
                </a:solidFill>
                <a:cs typeface="Courier New" pitchFamily="49" charset="0"/>
              </a:rPr>
              <a:t>分支限界法</a:t>
            </a:r>
            <a:r>
              <a:rPr lang="zh-CN" altLang="en-US" dirty="0">
                <a:solidFill>
                  <a:srgbClr val="000000"/>
                </a:solidFill>
                <a:cs typeface="Courier New" pitchFamily="49" charset="0"/>
              </a:rPr>
              <a:t>的求解步骤</a:t>
            </a:r>
            <a:endParaRPr lang="zh-CN" altLang="en-US" sz="2800" dirty="0" smtClean="0">
              <a:solidFill>
                <a:srgbClr val="000000"/>
              </a:solidFill>
              <a:cs typeface="Courier New" pitchFamily="49" charset="0"/>
            </a:endParaRP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50000"/>
              </a:lnSpc>
              <a:spcBef>
                <a:spcPts val="600"/>
              </a:spcBef>
              <a:buFont typeface="+mj-lt"/>
              <a:buAutoNum type="arabicPeriod"/>
            </a:pPr>
            <a:r>
              <a:rPr lang="zh-CN" altLang="en-US" sz="2200" dirty="0">
                <a:solidFill>
                  <a:srgbClr val="000000"/>
                </a:solidFill>
              </a:rPr>
              <a:t>定义解空间（对解编码</a:t>
            </a:r>
            <a:r>
              <a:rPr lang="zh-CN" altLang="en-US" sz="2200" dirty="0" smtClean="0">
                <a:solidFill>
                  <a:srgbClr val="000000"/>
                </a:solidFill>
              </a:rPr>
              <a:t>）</a:t>
            </a:r>
            <a:endParaRPr lang="en-US" altLang="zh-CN" sz="2200" dirty="0" smtClean="0">
              <a:solidFill>
                <a:srgbClr val="000000"/>
              </a:solidFill>
            </a:endParaRPr>
          </a:p>
          <a:p>
            <a:pPr marL="609600" indent="-609600" eaLnBrk="1" hangingPunct="1">
              <a:lnSpc>
                <a:spcPct val="150000"/>
              </a:lnSpc>
              <a:spcBef>
                <a:spcPts val="600"/>
              </a:spcBef>
              <a:buFont typeface="+mj-lt"/>
              <a:buAutoNum type="arabicPeriod"/>
            </a:pPr>
            <a:r>
              <a:rPr lang="zh-CN" altLang="en-US" sz="2200" dirty="0">
                <a:solidFill>
                  <a:srgbClr val="000000"/>
                </a:solidFill>
              </a:rPr>
              <a:t>确定解空间的树结</a:t>
            </a:r>
            <a:r>
              <a:rPr lang="zh-CN" altLang="en-US" sz="2200" dirty="0" smtClean="0">
                <a:solidFill>
                  <a:srgbClr val="000000"/>
                </a:solidFill>
              </a:rPr>
              <a:t>构</a:t>
            </a:r>
            <a:endParaRPr lang="en-US" altLang="zh-CN" sz="2200" dirty="0" smtClean="0">
              <a:solidFill>
                <a:srgbClr val="000000"/>
              </a:solidFill>
            </a:endParaRPr>
          </a:p>
          <a:p>
            <a:pPr marL="609600" indent="-609600" eaLnBrk="1" hangingPunct="1">
              <a:lnSpc>
                <a:spcPct val="150000"/>
              </a:lnSpc>
              <a:spcBef>
                <a:spcPts val="600"/>
              </a:spcBef>
              <a:buFont typeface="+mj-lt"/>
              <a:buAutoNum type="arabicPeriod"/>
            </a:pPr>
            <a:r>
              <a:rPr lang="zh-CN" altLang="en-US" sz="2200" dirty="0">
                <a:solidFill>
                  <a:srgbClr val="000000"/>
                </a:solidFill>
              </a:rPr>
              <a:t>按</a:t>
            </a:r>
            <a:r>
              <a:rPr lang="en-US" altLang="zh-CN" sz="2200" dirty="0">
                <a:solidFill>
                  <a:srgbClr val="000000"/>
                </a:solidFill>
              </a:rPr>
              <a:t>BFS</a:t>
            </a:r>
            <a:r>
              <a:rPr lang="zh-CN" altLang="en-US" sz="2200" dirty="0">
                <a:solidFill>
                  <a:srgbClr val="000000"/>
                </a:solidFill>
              </a:rPr>
              <a:t>等方式搜索</a:t>
            </a:r>
            <a:endParaRPr lang="en-US" altLang="zh-CN" sz="2200" dirty="0" smtClean="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每个活结点仅有一次机会变成扩展结</a:t>
            </a:r>
            <a:r>
              <a:rPr lang="zh-CN" altLang="en-US" sz="2200" dirty="0" smtClean="0">
                <a:solidFill>
                  <a:srgbClr val="000000"/>
                </a:solidFill>
              </a:rPr>
              <a:t>点</a:t>
            </a:r>
            <a:endParaRPr lang="en-US" altLang="zh-CN" sz="2200" dirty="0" smtClean="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由扩展结点生成一步可达的新结</a:t>
            </a:r>
            <a:r>
              <a:rPr lang="zh-CN" altLang="en-US" sz="2200" dirty="0" smtClean="0">
                <a:solidFill>
                  <a:srgbClr val="000000"/>
                </a:solidFill>
              </a:rPr>
              <a:t>点</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在新结点中，删除不可能导出最优解的结</a:t>
            </a:r>
            <a:r>
              <a:rPr lang="zh-CN" altLang="en-US" sz="2200" dirty="0" smtClean="0">
                <a:solidFill>
                  <a:srgbClr val="000000"/>
                </a:solidFill>
              </a:rPr>
              <a:t>点（限</a:t>
            </a:r>
            <a:r>
              <a:rPr lang="zh-CN" altLang="en-US" sz="2200" dirty="0">
                <a:solidFill>
                  <a:srgbClr val="000000"/>
                </a:solidFill>
              </a:rPr>
              <a:t>界策</a:t>
            </a:r>
            <a:r>
              <a:rPr lang="zh-CN" altLang="en-US" sz="2200" dirty="0" smtClean="0">
                <a:solidFill>
                  <a:srgbClr val="000000"/>
                </a:solidFill>
              </a:rPr>
              <a:t>略）</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将剩余的新结点加入</a:t>
            </a:r>
            <a:r>
              <a:rPr lang="zh-CN" altLang="en-US" sz="2200" dirty="0">
                <a:solidFill>
                  <a:srgbClr val="CC0000"/>
                </a:solidFill>
              </a:rPr>
              <a:t>活动表（队列）</a:t>
            </a:r>
            <a:r>
              <a:rPr lang="zh-CN" altLang="en-US" sz="2200" dirty="0" smtClean="0">
                <a:solidFill>
                  <a:srgbClr val="000000"/>
                </a:solidFill>
              </a:rPr>
              <a:t>中</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从活动表中选择结点再扩</a:t>
            </a:r>
            <a:r>
              <a:rPr lang="zh-CN" altLang="en-US" sz="2200" dirty="0" smtClean="0">
                <a:solidFill>
                  <a:srgbClr val="000000"/>
                </a:solidFill>
              </a:rPr>
              <a:t>展（分</a:t>
            </a:r>
            <a:r>
              <a:rPr lang="zh-CN" altLang="en-US" sz="2200" dirty="0">
                <a:solidFill>
                  <a:srgbClr val="000000"/>
                </a:solidFill>
              </a:rPr>
              <a:t>支策</a:t>
            </a:r>
            <a:r>
              <a:rPr lang="zh-CN" altLang="en-US" sz="2200" dirty="0" smtClean="0">
                <a:solidFill>
                  <a:srgbClr val="000000"/>
                </a:solidFill>
              </a:rPr>
              <a:t>略）</a:t>
            </a:r>
            <a:endParaRPr lang="zh-CN" altLang="en-US" sz="2200" dirty="0">
              <a:solidFill>
                <a:srgbClr val="000000"/>
              </a:solidFill>
            </a:endParaRPr>
          </a:p>
          <a:p>
            <a:pPr marL="1044000" lvl="1" indent="-432000" eaLnBrk="1" hangingPunct="1">
              <a:lnSpc>
                <a:spcPct val="150000"/>
              </a:lnSpc>
              <a:spcBef>
                <a:spcPts val="600"/>
              </a:spcBef>
              <a:buFont typeface="+mj-ea"/>
              <a:buAutoNum type="circleNumDbPlain"/>
            </a:pPr>
            <a:r>
              <a:rPr lang="zh-CN" altLang="en-US" sz="2200" dirty="0">
                <a:solidFill>
                  <a:srgbClr val="000000"/>
                </a:solidFill>
              </a:rPr>
              <a:t>直至活动表为</a:t>
            </a:r>
            <a:r>
              <a:rPr lang="zh-CN" altLang="en-US" sz="2200" dirty="0" smtClean="0">
                <a:solidFill>
                  <a:srgbClr val="000000"/>
                </a:solidFill>
              </a:rPr>
              <a:t>空</a:t>
            </a:r>
            <a:endParaRPr lang="en-US" altLang="zh-CN" sz="2200" dirty="0">
              <a:solidFill>
                <a:srgbClr val="000000"/>
              </a:solidFill>
            </a:endParaRPr>
          </a:p>
        </p:txBody>
      </p:sp>
    </p:spTree>
    <p:extLst>
      <p:ext uri="{BB962C8B-B14F-4D97-AF65-F5344CB8AC3E}">
        <p14:creationId xmlns:p14="http://schemas.microsoft.com/office/powerpoint/2010/main" val="2592629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0" y="44450"/>
            <a:ext cx="9144000" cy="563563"/>
          </a:xfrm>
          <a:prstGeom prst="rect">
            <a:avLst/>
          </a:prstGeom>
        </p:spPr>
        <p:txBody>
          <a:bodyPr/>
          <a:lstStyle/>
          <a:p>
            <a:pPr eaLnBrk="1" hangingPunct="1"/>
            <a:r>
              <a:rPr lang="zh-CN" altLang="en-US" dirty="0">
                <a:solidFill>
                  <a:srgbClr val="000000"/>
                </a:solidFill>
                <a:cs typeface="Courier New" pitchFamily="49" charset="0"/>
              </a:rPr>
              <a:t>两种常见的分支限界法</a:t>
            </a:r>
            <a:endParaRPr lang="zh-CN" altLang="en-US" sz="2800" dirty="0" smtClean="0">
              <a:solidFill>
                <a:srgbClr val="000000"/>
              </a:solidFill>
              <a:cs typeface="Courier New" pitchFamily="49" charset="0"/>
            </a:endParaRPr>
          </a:p>
        </p:txBody>
      </p:sp>
      <p:sp>
        <p:nvSpPr>
          <p:cNvPr id="2258947" name="Rectangle 3"/>
          <p:cNvSpPr>
            <a:spLocks noGrp="1" noChangeArrowheads="1"/>
          </p:cNvSpPr>
          <p:nvPr>
            <p:ph type="body" idx="4294967295"/>
          </p:nvPr>
        </p:nvSpPr>
        <p:spPr>
          <a:xfrm>
            <a:off x="209881" y="751527"/>
            <a:ext cx="8893175" cy="5976938"/>
          </a:xfrm>
          <a:prstGeom prst="rect">
            <a:avLst/>
          </a:prstGeom>
        </p:spPr>
        <p:txBody>
          <a:bodyPr/>
          <a:lstStyle/>
          <a:p>
            <a:pPr marL="609600" indent="-609600" eaLnBrk="1" hangingPunct="1">
              <a:lnSpc>
                <a:spcPct val="135000"/>
              </a:lnSpc>
              <a:spcBef>
                <a:spcPts val="0"/>
              </a:spcBef>
            </a:pPr>
            <a:r>
              <a:rPr lang="zh-CN" altLang="en-US" sz="2200" dirty="0">
                <a:solidFill>
                  <a:srgbClr val="000000"/>
                </a:solidFill>
              </a:rPr>
              <a:t>队列</a:t>
            </a:r>
            <a:r>
              <a:rPr lang="zh-CN" altLang="en-US" sz="2200" dirty="0" smtClean="0">
                <a:solidFill>
                  <a:srgbClr val="000000"/>
                </a:solidFill>
              </a:rPr>
              <a:t>式分</a:t>
            </a:r>
            <a:r>
              <a:rPr lang="zh-CN" altLang="en-US" sz="2200" dirty="0">
                <a:solidFill>
                  <a:srgbClr val="000000"/>
                </a:solidFill>
              </a:rPr>
              <a:t>支限界</a:t>
            </a:r>
            <a:r>
              <a:rPr lang="zh-CN" altLang="en-US" sz="2200" dirty="0" smtClean="0">
                <a:solidFill>
                  <a:srgbClr val="000000"/>
                </a:solidFill>
              </a:rPr>
              <a:t>法</a:t>
            </a:r>
            <a:endParaRPr lang="en-US" altLang="zh-CN" sz="2200" dirty="0" smtClean="0">
              <a:solidFill>
                <a:srgbClr val="000000"/>
              </a:solidFill>
            </a:endParaRPr>
          </a:p>
          <a:p>
            <a:pPr marL="1008000" lvl="1" indent="-432000" eaLnBrk="1" hangingPunct="1">
              <a:lnSpc>
                <a:spcPct val="135000"/>
              </a:lnSpc>
              <a:spcBef>
                <a:spcPts val="0"/>
              </a:spcBef>
            </a:pPr>
            <a:r>
              <a:rPr lang="zh-CN" altLang="en-US" sz="2200" dirty="0">
                <a:solidFill>
                  <a:srgbClr val="000000"/>
                </a:solidFill>
              </a:rPr>
              <a:t>按照队列先进先出（</a:t>
            </a:r>
            <a:r>
              <a:rPr lang="en-US" altLang="zh-CN" sz="2200" dirty="0">
                <a:solidFill>
                  <a:srgbClr val="000000"/>
                </a:solidFill>
              </a:rPr>
              <a:t>FIFO</a:t>
            </a:r>
            <a:r>
              <a:rPr lang="zh-CN" altLang="en-US" sz="2200" dirty="0">
                <a:solidFill>
                  <a:srgbClr val="000000"/>
                </a:solidFill>
              </a:rPr>
              <a:t>）原则选取下一个结点为扩展结点</a:t>
            </a:r>
            <a:endParaRPr lang="en-US" altLang="zh-CN" sz="2200" dirty="0" smtClean="0">
              <a:solidFill>
                <a:srgbClr val="000000"/>
              </a:solidFill>
            </a:endParaRPr>
          </a:p>
          <a:p>
            <a:pPr marL="1008000" lvl="1" indent="-432000" eaLnBrk="1" hangingPunct="1">
              <a:lnSpc>
                <a:spcPct val="135000"/>
              </a:lnSpc>
              <a:spcBef>
                <a:spcPts val="0"/>
              </a:spcBef>
            </a:pPr>
            <a:r>
              <a:rPr lang="zh-CN" altLang="en-US" sz="2200" dirty="0" smtClean="0">
                <a:solidFill>
                  <a:srgbClr val="000000"/>
                </a:solidFill>
              </a:rPr>
              <a:t>从</a:t>
            </a:r>
            <a:r>
              <a:rPr lang="zh-CN" altLang="en-US" sz="2200" dirty="0">
                <a:solidFill>
                  <a:srgbClr val="000000"/>
                </a:solidFill>
              </a:rPr>
              <a:t>活结点表中取出结点的顺序与加入结点的顺序相</a:t>
            </a:r>
            <a:r>
              <a:rPr lang="zh-CN" altLang="en-US" sz="2200" dirty="0" smtClean="0">
                <a:solidFill>
                  <a:srgbClr val="000000"/>
                </a:solidFill>
              </a:rPr>
              <a:t>同</a:t>
            </a:r>
            <a:endParaRPr lang="en-US" altLang="zh-CN" sz="2200" dirty="0" smtClean="0">
              <a:solidFill>
                <a:srgbClr val="000000"/>
              </a:solidFill>
            </a:endParaRPr>
          </a:p>
          <a:p>
            <a:pPr marL="1008000" lvl="1" indent="-432000" eaLnBrk="1" hangingPunct="1">
              <a:lnSpc>
                <a:spcPct val="135000"/>
              </a:lnSpc>
              <a:spcBef>
                <a:spcPts val="0"/>
              </a:spcBef>
            </a:pPr>
            <a:r>
              <a:rPr lang="zh-CN" altLang="en-US" sz="2200" dirty="0">
                <a:solidFill>
                  <a:srgbClr val="000000"/>
                </a:solidFill>
              </a:rPr>
              <a:t>因此活结点表的性质与队列相同</a:t>
            </a:r>
            <a:endParaRPr lang="en-US" altLang="zh-CN" sz="2200" dirty="0">
              <a:solidFill>
                <a:srgbClr val="000000"/>
              </a:solidFill>
            </a:endParaRPr>
          </a:p>
          <a:p>
            <a:pPr marL="609600" indent="-609600" eaLnBrk="1" hangingPunct="1">
              <a:lnSpc>
                <a:spcPct val="135000"/>
              </a:lnSpc>
              <a:spcBef>
                <a:spcPts val="0"/>
              </a:spcBef>
            </a:pPr>
            <a:r>
              <a:rPr lang="zh-CN" altLang="en-US" sz="2200" dirty="0">
                <a:solidFill>
                  <a:srgbClr val="000000"/>
                </a:solidFill>
              </a:rPr>
              <a:t>优先队列分支限界法（代价最小或效益最大</a:t>
            </a:r>
            <a:r>
              <a:rPr lang="zh-CN" altLang="en-US" sz="2200" dirty="0" smtClean="0">
                <a:solidFill>
                  <a:srgbClr val="000000"/>
                </a:solidFill>
              </a:rPr>
              <a:t>）</a:t>
            </a:r>
            <a:endParaRPr lang="en-US" altLang="zh-CN" sz="2200" dirty="0">
              <a:solidFill>
                <a:srgbClr val="000000"/>
              </a:solidFill>
            </a:endParaRPr>
          </a:p>
          <a:p>
            <a:pPr marL="1008000" lvl="1" indent="-432000" eaLnBrk="1" hangingPunct="1">
              <a:lnSpc>
                <a:spcPct val="135000"/>
              </a:lnSpc>
              <a:spcBef>
                <a:spcPts val="0"/>
              </a:spcBef>
            </a:pPr>
            <a:r>
              <a:rPr lang="zh-CN" altLang="en-US" sz="2200" dirty="0">
                <a:solidFill>
                  <a:srgbClr val="000000"/>
                </a:solidFill>
              </a:rPr>
              <a:t>每个结点都有一个对应的耗费或收益，以此决定结点的优先级</a:t>
            </a:r>
          </a:p>
          <a:p>
            <a:pPr marL="1008000" lvl="1" indent="-432000" eaLnBrk="1" hangingPunct="1">
              <a:lnSpc>
                <a:spcPct val="135000"/>
              </a:lnSpc>
              <a:spcBef>
                <a:spcPts val="0"/>
              </a:spcBef>
            </a:pPr>
            <a:r>
              <a:rPr lang="zh-CN" altLang="en-US" sz="2200" dirty="0" smtClean="0">
                <a:solidFill>
                  <a:srgbClr val="000000"/>
                </a:solidFill>
              </a:rPr>
              <a:t>从优</a:t>
            </a:r>
            <a:r>
              <a:rPr lang="zh-CN" altLang="en-US" sz="2200" dirty="0">
                <a:solidFill>
                  <a:srgbClr val="000000"/>
                </a:solidFill>
              </a:rPr>
              <a:t>先队列</a:t>
            </a:r>
            <a:r>
              <a:rPr lang="zh-CN" altLang="en-US" sz="2200" dirty="0" smtClean="0">
                <a:solidFill>
                  <a:srgbClr val="000000"/>
                </a:solidFill>
              </a:rPr>
              <a:t>中选</a:t>
            </a:r>
            <a:r>
              <a:rPr lang="zh-CN" altLang="en-US" sz="2200" dirty="0">
                <a:solidFill>
                  <a:srgbClr val="000000"/>
                </a:solidFill>
              </a:rPr>
              <a:t>取优先级最高的结点成为当前扩展结</a:t>
            </a:r>
            <a:r>
              <a:rPr lang="zh-CN" altLang="en-US" sz="2200" dirty="0" smtClean="0">
                <a:solidFill>
                  <a:srgbClr val="000000"/>
                </a:solidFill>
              </a:rPr>
              <a:t>点</a:t>
            </a:r>
            <a:endParaRPr lang="en-US" altLang="zh-CN" sz="2200" dirty="0" smtClean="0">
              <a:solidFill>
                <a:srgbClr val="000000"/>
              </a:solidFill>
            </a:endParaRPr>
          </a:p>
          <a:p>
            <a:pPr marL="1440000" lvl="2" indent="-432000" eaLnBrk="1" hangingPunct="1">
              <a:lnSpc>
                <a:spcPct val="135000"/>
              </a:lnSpc>
              <a:spcBef>
                <a:spcPts val="0"/>
              </a:spcBef>
            </a:pPr>
            <a:r>
              <a:rPr lang="zh-CN" altLang="en-US" sz="2200" dirty="0">
                <a:solidFill>
                  <a:srgbClr val="000000"/>
                </a:solidFill>
              </a:rPr>
              <a:t>如果查找一个具有最小耗费的解</a:t>
            </a:r>
            <a:endParaRPr lang="en-US" altLang="zh-CN" sz="2200" dirty="0">
              <a:solidFill>
                <a:srgbClr val="000000"/>
              </a:solidFill>
            </a:endParaRPr>
          </a:p>
          <a:p>
            <a:pPr marL="1897200" lvl="3" indent="-432000" eaLnBrk="1" hangingPunct="1">
              <a:lnSpc>
                <a:spcPct val="135000"/>
              </a:lnSpc>
              <a:spcBef>
                <a:spcPts val="0"/>
              </a:spcBef>
            </a:pPr>
            <a:r>
              <a:rPr lang="zh-CN" altLang="en-US" sz="2200" dirty="0">
                <a:solidFill>
                  <a:srgbClr val="000000"/>
                </a:solidFill>
              </a:rPr>
              <a:t>则活结点表可用小顶堆来建立</a:t>
            </a:r>
            <a:endParaRPr lang="en-US" altLang="zh-CN" sz="2200" dirty="0">
              <a:solidFill>
                <a:srgbClr val="000000"/>
              </a:solidFill>
            </a:endParaRPr>
          </a:p>
          <a:p>
            <a:pPr marL="1897200" lvl="3" indent="-432000" eaLnBrk="1" hangingPunct="1">
              <a:lnSpc>
                <a:spcPct val="135000"/>
              </a:lnSpc>
              <a:spcBef>
                <a:spcPts val="0"/>
              </a:spcBef>
            </a:pPr>
            <a:r>
              <a:rPr lang="zh-CN" altLang="en-US" sz="2200" dirty="0">
                <a:solidFill>
                  <a:srgbClr val="000000"/>
                </a:solidFill>
              </a:rPr>
              <a:t>下一个扩展结点就是具有最小耗费的活结</a:t>
            </a:r>
            <a:r>
              <a:rPr lang="zh-CN" altLang="en-US" sz="2200" dirty="0" smtClean="0">
                <a:solidFill>
                  <a:srgbClr val="000000"/>
                </a:solidFill>
              </a:rPr>
              <a:t>点</a:t>
            </a:r>
            <a:endParaRPr lang="en-US" altLang="zh-CN" sz="2200" dirty="0" smtClean="0">
              <a:solidFill>
                <a:srgbClr val="000000"/>
              </a:solidFill>
            </a:endParaRPr>
          </a:p>
          <a:p>
            <a:pPr marL="1440000" lvl="2" indent="-432000" eaLnBrk="1" hangingPunct="1">
              <a:lnSpc>
                <a:spcPct val="135000"/>
              </a:lnSpc>
              <a:spcBef>
                <a:spcPts val="0"/>
              </a:spcBef>
            </a:pPr>
            <a:r>
              <a:rPr lang="zh-CN" altLang="en-US" sz="2200" dirty="0">
                <a:solidFill>
                  <a:srgbClr val="000000"/>
                </a:solidFill>
              </a:rPr>
              <a:t>如果希望搜索一个具有最大收益的解</a:t>
            </a:r>
          </a:p>
          <a:p>
            <a:pPr marL="1897200" lvl="3" indent="-432000" eaLnBrk="1" hangingPunct="1">
              <a:lnSpc>
                <a:spcPct val="135000"/>
              </a:lnSpc>
              <a:spcBef>
                <a:spcPts val="0"/>
              </a:spcBef>
            </a:pPr>
            <a:r>
              <a:rPr lang="zh-CN" altLang="en-US" sz="2200" dirty="0">
                <a:solidFill>
                  <a:srgbClr val="000000"/>
                </a:solidFill>
              </a:rPr>
              <a:t>则可用大顶堆来构造活结点表</a:t>
            </a:r>
          </a:p>
          <a:p>
            <a:pPr marL="1897200" lvl="3" indent="-432000" eaLnBrk="1" hangingPunct="1">
              <a:lnSpc>
                <a:spcPct val="135000"/>
              </a:lnSpc>
              <a:spcBef>
                <a:spcPts val="0"/>
              </a:spcBef>
            </a:pPr>
            <a:r>
              <a:rPr lang="zh-CN" altLang="en-US" sz="2200" dirty="0">
                <a:solidFill>
                  <a:srgbClr val="000000"/>
                </a:solidFill>
              </a:rPr>
              <a:t>下一个扩展结点是具有最大收益的活结点</a:t>
            </a:r>
            <a:endParaRPr lang="en-US" altLang="zh-CN" sz="2200" dirty="0">
              <a:solidFill>
                <a:srgbClr val="000000"/>
              </a:solidFill>
            </a:endParaRPr>
          </a:p>
        </p:txBody>
      </p:sp>
    </p:spTree>
    <p:extLst>
      <p:ext uri="{BB962C8B-B14F-4D97-AF65-F5344CB8AC3E}">
        <p14:creationId xmlns:p14="http://schemas.microsoft.com/office/powerpoint/2010/main" val="3005128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8947">
                                            <p:txEl>
                                              <p:pRg st="9" end="9"/>
                                            </p:txEl>
                                          </p:spTgt>
                                        </p:tgtEl>
                                        <p:attrNameLst>
                                          <p:attrName>style.visibility</p:attrName>
                                        </p:attrNameLst>
                                      </p:cBhvr>
                                      <p:to>
                                        <p:strVal val="visible"/>
                                      </p:to>
                                    </p:set>
                                    <p:animEffect transition="in" filter="wipe(left)">
                                      <p:cBhvr>
                                        <p:cTn id="52" dur="500"/>
                                        <p:tgtEl>
                                          <p:spTgt spid="22589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8947">
                                            <p:txEl>
                                              <p:pRg st="10" end="10"/>
                                            </p:txEl>
                                          </p:spTgt>
                                        </p:tgtEl>
                                        <p:attrNameLst>
                                          <p:attrName>style.visibility</p:attrName>
                                        </p:attrNameLst>
                                      </p:cBhvr>
                                      <p:to>
                                        <p:strVal val="visible"/>
                                      </p:to>
                                    </p:set>
                                    <p:animEffect transition="in" filter="wipe(left)">
                                      <p:cBhvr>
                                        <p:cTn id="57" dur="500"/>
                                        <p:tgtEl>
                                          <p:spTgt spid="22589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8947">
                                            <p:txEl>
                                              <p:pRg st="11" end="11"/>
                                            </p:txEl>
                                          </p:spTgt>
                                        </p:tgtEl>
                                        <p:attrNameLst>
                                          <p:attrName>style.visibility</p:attrName>
                                        </p:attrNameLst>
                                      </p:cBhvr>
                                      <p:to>
                                        <p:strVal val="visible"/>
                                      </p:to>
                                    </p:set>
                                    <p:animEffect transition="in" filter="wipe(left)">
                                      <p:cBhvr>
                                        <p:cTn id="62" dur="500"/>
                                        <p:tgtEl>
                                          <p:spTgt spid="225894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8947">
                                            <p:txEl>
                                              <p:pRg st="12" end="12"/>
                                            </p:txEl>
                                          </p:spTgt>
                                        </p:tgtEl>
                                        <p:attrNameLst>
                                          <p:attrName>style.visibility</p:attrName>
                                        </p:attrNameLst>
                                      </p:cBhvr>
                                      <p:to>
                                        <p:strVal val="visible"/>
                                      </p:to>
                                    </p:set>
                                    <p:animEffect transition="in" filter="wipe(left)">
                                      <p:cBhvr>
                                        <p:cTn id="67" dur="500"/>
                                        <p:tgtEl>
                                          <p:spTgt spid="22589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337017a864f1c3dc4a2913a52b5f83cf044f8"/>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37288</TotalTime>
  <Words>7449</Words>
  <Application>Microsoft Macintosh PowerPoint</Application>
  <PresentationFormat>全屏显示(4:3)</PresentationFormat>
  <Paragraphs>800</Paragraphs>
  <Slides>69</Slides>
  <Notes>21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69</vt:i4>
      </vt:variant>
    </vt:vector>
  </HeadingPairs>
  <TitlesOfParts>
    <vt:vector size="89" baseType="lpstr">
      <vt:lpstr>Courier New</vt:lpstr>
      <vt:lpstr>Symbol</vt:lpstr>
      <vt:lpstr>Times New Roman</vt:lpstr>
      <vt:lpstr>Verdana</vt:lpstr>
      <vt:lpstr>Wingdings</vt:lpstr>
      <vt:lpstr>黑体</vt:lpstr>
      <vt:lpstr>华文行楷</vt:lpstr>
      <vt:lpstr>华文楷体</vt:lpstr>
      <vt:lpstr>华文中宋</vt:lpstr>
      <vt:lpstr>楷体_GB2312</vt:lpstr>
      <vt:lpstr>隶书</vt:lpstr>
      <vt:lpstr>宋体</vt:lpstr>
      <vt:lpstr>微软雅黑</vt:lpstr>
      <vt:lpstr>Arial</vt:lpstr>
      <vt:lpstr>40_1231308129</vt:lpstr>
      <vt:lpstr>公式</vt:lpstr>
      <vt:lpstr>Visio</vt:lpstr>
      <vt:lpstr>Microsoft 公式 3.0</vt:lpstr>
      <vt:lpstr>Equation</vt:lpstr>
      <vt:lpstr>Equation.3</vt:lpstr>
      <vt:lpstr>PowerPoint 演示文稿</vt:lpstr>
      <vt:lpstr>PowerPoint 演示文稿</vt:lpstr>
      <vt:lpstr>知识要点</vt:lpstr>
      <vt:lpstr>PowerPoint 演示文稿</vt:lpstr>
      <vt:lpstr>分支限界法</vt:lpstr>
      <vt:lpstr>分支限界法</vt:lpstr>
      <vt:lpstr>分支限界法</vt:lpstr>
      <vt:lpstr>分支限界法的求解步骤</vt:lpstr>
      <vt:lpstr>两种常见的分支限界法</vt:lpstr>
      <vt:lpstr>PowerPoint 演示文稿</vt:lpstr>
      <vt:lpstr>PowerPoint 演示文稿</vt:lpstr>
      <vt:lpstr>解空间树的动态搜索</vt:lpstr>
      <vt:lpstr>0/1背包的分支限界法过程</vt:lpstr>
      <vt:lpstr>PowerPoint 演示文稿</vt:lpstr>
      <vt:lpstr>PowerPoint 演示文稿</vt:lpstr>
      <vt:lpstr>0/1背包的分支限界法过程</vt:lpstr>
      <vt:lpstr>分支限界法的设计思路</vt:lpstr>
      <vt:lpstr>分支限界法的设计思路</vt:lpstr>
      <vt:lpstr>小结</vt:lpstr>
      <vt:lpstr>PowerPoint 演示文稿</vt:lpstr>
      <vt:lpstr>PowerPoint 演示文稿</vt:lpstr>
      <vt:lpstr>PowerPoint 演示文稿</vt:lpstr>
      <vt:lpstr>单源最短路径问题</vt:lpstr>
      <vt:lpstr>PowerPoint 演示文稿</vt:lpstr>
      <vt:lpstr>PowerPoint 演示文稿</vt:lpstr>
      <vt:lpstr>PowerPoint 演示文稿</vt:lpstr>
      <vt:lpstr>PowerPoint 演示文稿</vt:lpstr>
      <vt:lpstr>6.4 装载问题</vt:lpstr>
      <vt:lpstr>PowerPoint 演示文稿</vt:lpstr>
      <vt:lpstr>PowerPoint 演示文稿</vt:lpstr>
      <vt:lpstr>6.4  装载问题</vt:lpstr>
      <vt:lpstr>装载问题</vt:lpstr>
      <vt:lpstr>装载问题</vt:lpstr>
      <vt:lpstr>装载问题</vt:lpstr>
      <vt:lpstr>装载问题</vt:lpstr>
      <vt:lpstr>装载问题</vt:lpstr>
      <vt:lpstr>装载问题</vt:lpstr>
      <vt:lpstr>PowerPoint 演示文稿</vt:lpstr>
      <vt:lpstr>PowerPoint 演示文稿</vt:lpstr>
      <vt:lpstr>PowerPoint 演示文稿</vt:lpstr>
      <vt:lpstr>PowerPoint 演示文稿</vt:lpstr>
      <vt:lpstr>布线问题</vt:lpstr>
      <vt:lpstr>布线问题</vt:lpstr>
      <vt:lpstr>布线问题</vt:lpstr>
      <vt:lpstr>布线问题</vt:lpstr>
      <vt:lpstr>布线问题</vt:lpstr>
      <vt:lpstr>0-1背包问题</vt:lpstr>
      <vt:lpstr>0-1背包问题</vt:lpstr>
      <vt:lpstr>0-1背包问题</vt:lpstr>
      <vt:lpstr>最大团问题</vt:lpstr>
      <vt:lpstr>最大团问题</vt:lpstr>
      <vt:lpstr>最大团问题</vt:lpstr>
      <vt:lpstr>最大团问题</vt:lpstr>
      <vt:lpstr>旅行售货员问题</vt:lpstr>
      <vt:lpstr>旅行售货员问题</vt:lpstr>
      <vt:lpstr>旅行售货员问题</vt:lpstr>
      <vt:lpstr>旅行售货员问题</vt:lpstr>
      <vt:lpstr>旅行售货员问题</vt:lpstr>
      <vt:lpstr>电路板排列问题</vt:lpstr>
      <vt:lpstr>电路板排列问题</vt:lpstr>
      <vt:lpstr>电路板排列问题</vt:lpstr>
      <vt:lpstr>电路板排列问题</vt:lpstr>
      <vt:lpstr>组合问题中使用分支限界法</vt:lpstr>
      <vt:lpstr>组合问题中使用分支限界法</vt:lpstr>
      <vt:lpstr>批处理作业调度问题</vt:lpstr>
      <vt:lpstr>批处理作业调度问题</vt:lpstr>
      <vt:lpstr>批处理作业调度问题</vt:lpstr>
      <vt:lpstr>批处理作业调度问题</vt:lpstr>
      <vt:lpstr>批处理作业调度问题</vt:lpstr>
    </vt:vector>
  </TitlesOfParts>
  <Company>Sinopec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Microsoft Office 用户</cp:lastModifiedBy>
  <cp:revision>2335</cp:revision>
  <dcterms:created xsi:type="dcterms:W3CDTF">2011-07-01T08:48:09Z</dcterms:created>
  <dcterms:modified xsi:type="dcterms:W3CDTF">2019-01-02T08:10:01Z</dcterms:modified>
</cp:coreProperties>
</file>