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59"/>
  </p:notesMasterIdLst>
  <p:sldIdLst>
    <p:sldId id="282" r:id="rId2"/>
    <p:sldId id="630" r:id="rId3"/>
    <p:sldId id="586" r:id="rId4"/>
    <p:sldId id="483" r:id="rId5"/>
    <p:sldId id="640" r:id="rId6"/>
    <p:sldId id="641" r:id="rId7"/>
    <p:sldId id="642" r:id="rId8"/>
    <p:sldId id="631" r:id="rId9"/>
    <p:sldId id="560" r:id="rId10"/>
    <p:sldId id="561" r:id="rId11"/>
    <p:sldId id="486" r:id="rId12"/>
    <p:sldId id="487" r:id="rId13"/>
    <p:sldId id="579" r:id="rId14"/>
    <p:sldId id="568" r:id="rId15"/>
    <p:sldId id="581" r:id="rId16"/>
    <p:sldId id="582" r:id="rId17"/>
    <p:sldId id="569" r:id="rId18"/>
    <p:sldId id="570" r:id="rId19"/>
    <p:sldId id="615" r:id="rId20"/>
    <p:sldId id="493" r:id="rId21"/>
    <p:sldId id="636" r:id="rId22"/>
    <p:sldId id="501" r:id="rId23"/>
    <p:sldId id="583" r:id="rId24"/>
    <p:sldId id="502" r:id="rId25"/>
    <p:sldId id="506" r:id="rId26"/>
    <p:sldId id="507" r:id="rId27"/>
    <p:sldId id="508" r:id="rId28"/>
    <p:sldId id="509" r:id="rId29"/>
    <p:sldId id="510" r:id="rId30"/>
    <p:sldId id="517" r:id="rId31"/>
    <p:sldId id="617" r:id="rId32"/>
    <p:sldId id="572" r:id="rId33"/>
    <p:sldId id="573" r:id="rId34"/>
    <p:sldId id="574" r:id="rId35"/>
    <p:sldId id="575" r:id="rId36"/>
    <p:sldId id="585" r:id="rId37"/>
    <p:sldId id="526" r:id="rId38"/>
    <p:sldId id="527" r:id="rId39"/>
    <p:sldId id="602" r:id="rId40"/>
    <p:sldId id="530" r:id="rId41"/>
    <p:sldId id="531" r:id="rId42"/>
    <p:sldId id="598" r:id="rId43"/>
    <p:sldId id="538" r:id="rId44"/>
    <p:sldId id="539" r:id="rId45"/>
    <p:sldId id="605" r:id="rId46"/>
    <p:sldId id="606" r:id="rId47"/>
    <p:sldId id="638" r:id="rId48"/>
    <p:sldId id="546" r:id="rId49"/>
    <p:sldId id="556" r:id="rId50"/>
    <p:sldId id="639" r:id="rId51"/>
    <p:sldId id="557" r:id="rId52"/>
    <p:sldId id="607" r:id="rId53"/>
    <p:sldId id="599" r:id="rId54"/>
    <p:sldId id="643" r:id="rId55"/>
    <p:sldId id="632" r:id="rId56"/>
    <p:sldId id="601" r:id="rId57"/>
    <p:sldId id="446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9900"/>
    <a:srgbClr val="FF3300"/>
    <a:srgbClr val="FF99FF"/>
    <a:srgbClr val="993300"/>
    <a:srgbClr val="FF9966"/>
    <a:srgbClr val="00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64567" autoAdjust="0"/>
  </p:normalViewPr>
  <p:slideViewPr>
    <p:cSldViewPr>
      <p:cViewPr varScale="1">
        <p:scale>
          <a:sx n="56" d="100"/>
          <a:sy n="56" d="100"/>
        </p:scale>
        <p:origin x="22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853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13" Type="http://schemas.openxmlformats.org/officeDocument/2006/relationships/slide" Target="slides/slide38.xml"/><Relationship Id="rId18" Type="http://schemas.openxmlformats.org/officeDocument/2006/relationships/slide" Target="slides/slide48.xml"/><Relationship Id="rId3" Type="http://schemas.openxmlformats.org/officeDocument/2006/relationships/slide" Target="slides/slide11.xml"/><Relationship Id="rId21" Type="http://schemas.openxmlformats.org/officeDocument/2006/relationships/slide" Target="slides/slide53.xml"/><Relationship Id="rId7" Type="http://schemas.openxmlformats.org/officeDocument/2006/relationships/slide" Target="slides/slide25.xml"/><Relationship Id="rId12" Type="http://schemas.openxmlformats.org/officeDocument/2006/relationships/slide" Target="slides/slide37.xml"/><Relationship Id="rId17" Type="http://schemas.openxmlformats.org/officeDocument/2006/relationships/slide" Target="slides/slide47.xml"/><Relationship Id="rId2" Type="http://schemas.openxmlformats.org/officeDocument/2006/relationships/slide" Target="slides/slide8.xml"/><Relationship Id="rId16" Type="http://schemas.openxmlformats.org/officeDocument/2006/relationships/slide" Target="slides/slide44.xml"/><Relationship Id="rId20" Type="http://schemas.openxmlformats.org/officeDocument/2006/relationships/slide" Target="slides/slide51.xml"/><Relationship Id="rId1" Type="http://schemas.openxmlformats.org/officeDocument/2006/relationships/slide" Target="slides/slide4.xml"/><Relationship Id="rId6" Type="http://schemas.openxmlformats.org/officeDocument/2006/relationships/slide" Target="slides/slide24.xml"/><Relationship Id="rId11" Type="http://schemas.openxmlformats.org/officeDocument/2006/relationships/slide" Target="slides/slide30.xml"/><Relationship Id="rId5" Type="http://schemas.openxmlformats.org/officeDocument/2006/relationships/slide" Target="slides/slide20.xml"/><Relationship Id="rId15" Type="http://schemas.openxmlformats.org/officeDocument/2006/relationships/slide" Target="slides/slide43.xml"/><Relationship Id="rId10" Type="http://schemas.openxmlformats.org/officeDocument/2006/relationships/slide" Target="slides/slide29.xml"/><Relationship Id="rId19" Type="http://schemas.openxmlformats.org/officeDocument/2006/relationships/slide" Target="slides/slide49.xml"/><Relationship Id="rId4" Type="http://schemas.openxmlformats.org/officeDocument/2006/relationships/slide" Target="slides/slide12.xml"/><Relationship Id="rId9" Type="http://schemas.openxmlformats.org/officeDocument/2006/relationships/slide" Target="slides/slide28.xml"/><Relationship Id="rId14" Type="http://schemas.openxmlformats.org/officeDocument/2006/relationships/slide" Target="slides/slide40.xml"/><Relationship Id="rId22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F3CBE1-ACAD-4BD7-8F2A-2D5F96CF7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59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8C223-2692-42A0-802D-B9E6150B65F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317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2ED7D-6EE5-4B1A-BBBB-89941BE72EA5}" type="slidenum">
              <a:rPr lang="zh-CN" altLang="en-AU"/>
              <a:pPr/>
              <a:t>18</a:t>
            </a:fld>
            <a:endParaRPr lang="en-AU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C6F-2BF9-40ED-A64F-2FA803CDD7B5}" type="slidenum">
              <a:rPr lang="zh-CN" altLang="en-AU"/>
              <a:pPr/>
              <a:t>21</a:t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0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清</a:t>
            </a:r>
            <a:r>
              <a:rPr lang="en-US" altLang="zh-CN" smtClean="0"/>
              <a:t>10-23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86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A6671-379D-48A4-A3DE-ABE974B002B2}" type="slidenum">
              <a:rPr lang="zh-CN" altLang="en-AU"/>
              <a:pPr/>
              <a:t>31</a:t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81078-2680-43FB-97ED-1462C7014D96}" type="slidenum">
              <a:rPr lang="zh-CN" altLang="en-AU"/>
              <a:pPr/>
              <a:t>32</a:t>
            </a:fld>
            <a:endParaRPr lang="en-AU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0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A6671-379D-48A4-A3DE-ABE974B002B2}" type="slidenum">
              <a:rPr lang="zh-CN" altLang="en-AU"/>
              <a:pPr/>
              <a:t>33</a:t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65928-5109-499E-9175-24EFCA3E434B}" type="slidenum">
              <a:rPr lang="zh-CN" altLang="en-AU"/>
              <a:pPr/>
              <a:t>34</a:t>
            </a:fld>
            <a:endParaRPr lang="en-AU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35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BAAD1-4842-4E91-B96B-AF7D92242066}" type="slidenum">
              <a:rPr lang="zh-CN" altLang="en-AU"/>
              <a:pPr/>
              <a:t>42</a:t>
            </a:fld>
            <a:endParaRPr lang="en-AU" altLang="zh-CN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45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一是验证信息的发送者是真正的而不是冒充的，即数据起源认证；二是验证信息在传送过程中未被篡改、重放或延迟等。</a:t>
            </a:r>
          </a:p>
          <a:p>
            <a:r>
              <a:rPr lang="zh-CN" altLang="en-US" smtClean="0"/>
              <a:t>数据完整性机制有两种类型：一种用来保护单个数据单元的完整性；另一种既保护单个数据单元的完整性，又保护整个连接上所有数据单元流序列的完整性。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消息认证的检验内容应包括：认证报文的信源和信宿、报文内容是否遭到偶然或有意篡改、报文的序号是否正确、报文的到达时间是否在指定的期限内。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总之，消息认证使接收者能识别报文的源、内容的真伪、时间有效性等。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4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46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52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DA28C-B39E-4075-9472-E98BDF28634F}" type="slidenum">
              <a:rPr lang="zh-CN" altLang="en-AU"/>
              <a:pPr/>
              <a:t>52</a:t>
            </a:fld>
            <a:endParaRPr lang="en-AU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</a:p>
          <a:p>
            <a:r>
              <a:rPr lang="en-US"/>
              <a:t>This is especially the case for a shared system, such as a time-sharing system, and even more so for systems that can be</a:t>
            </a:r>
          </a:p>
          <a:p>
            <a:r>
              <a:rPr lang="en-US"/>
              <a:t>accessed over a public telephone network, data network, or the Internet.</a:t>
            </a:r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9774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54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8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yiban10-23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56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88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CDA2-1782-4727-AE0A-01E4A387E08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891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Erban10-18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C6F-2BF9-40ED-A64F-2FA803CDD7B5}" type="slidenum">
              <a:rPr lang="zh-CN" altLang="en-AU"/>
              <a:pPr/>
              <a:t>9</a:t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9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0A2F5-2EF3-4A8D-8F0D-CD0A95F1E404}" type="slidenum">
              <a:rPr lang="zh-CN" altLang="en-AU"/>
              <a:pPr/>
              <a:t>10</a:t>
            </a:fld>
            <a:endParaRPr lang="en-AU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5BDD0-23EE-4ADD-8E83-9993720CAD56}" type="slidenum">
              <a:rPr lang="zh-CN" altLang="en-AU"/>
              <a:pPr/>
              <a:t>14</a:t>
            </a:fld>
            <a:endParaRPr lang="en-AU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8CE8A-A1FD-4CE0-BE53-EE00A07E35CF}" type="slidenum">
              <a:rPr lang="zh-CN" altLang="en-AU"/>
              <a:pPr/>
              <a:t>15</a:t>
            </a:fld>
            <a:endParaRPr lang="en-AU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</a:p>
          <a:p>
            <a:r>
              <a:rPr lang="en-US"/>
              <a:t>This is especially the case for a shared system, such as a time-sharing system, and even more so for systems that can be</a:t>
            </a:r>
          </a:p>
          <a:p>
            <a:r>
              <a:rPr lang="en-US"/>
              <a:t>accessed over a public telephone network, data network, or the Internet.</a:t>
            </a:r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08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C2285-C153-4977-AF24-E460332036BA}" type="slidenum">
              <a:rPr lang="zh-CN" altLang="en-AU"/>
              <a:pPr/>
              <a:t>16</a:t>
            </a:fld>
            <a:endParaRPr lang="en-AU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endParaRPr lang="en-US"/>
          </a:p>
          <a:p>
            <a:r>
              <a:rPr lang="en-US"/>
              <a:t>Growing computer use implies a need for automated tools for protecting files and other information stored on it. </a:t>
            </a:r>
          </a:p>
          <a:p>
            <a:r>
              <a:rPr lang="en-US"/>
              <a:t>This is especially the case for a shared system, such as a time-sharing system, and even more so for systems that can be</a:t>
            </a:r>
          </a:p>
          <a:p>
            <a:r>
              <a:rPr lang="en-US"/>
              <a:t>accessed over a public telephone network, data network, or the Internet.</a:t>
            </a:r>
          </a:p>
          <a:p>
            <a:endParaRPr lang="en-US"/>
          </a:p>
          <a:p>
            <a:endParaRPr lang="en-US"/>
          </a:p>
          <a:p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8736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69EFB-3727-4E9A-B315-9AF72F52C913}" type="slidenum">
              <a:rPr lang="zh-CN" altLang="en-AU"/>
              <a:pPr/>
              <a:t>17</a:t>
            </a:fld>
            <a:endParaRPr lang="en-AU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1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4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6B9BC-13A5-473A-9E82-F34AC3A15F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D2D4A-9A21-441F-89F7-4C85D0DD0E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CEB1-8B57-4195-9B64-827B21AEE1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3701-0C7C-4927-9211-73C59B95154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03639" y="2091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03639" y="1227608"/>
            <a:ext cx="8229600" cy="5180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第五章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消息认证与数字签名</a:t>
            </a:r>
            <a:endParaRPr lang="zh-CN" altLang="en-US" dirty="0"/>
          </a:p>
        </p:txBody>
      </p:sp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6A1195C6-CD6D-4076-B2B7-D9B163C8C81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认证编码器、译码器抽象为认证函数</a:t>
            </a:r>
          </a:p>
          <a:p>
            <a:pPr lvl="1"/>
            <a:r>
              <a:rPr lang="zh-CN" altLang="en-US" smtClean="0"/>
              <a:t>发送方产生一个</a:t>
            </a:r>
            <a:r>
              <a:rPr lang="zh-CN" altLang="en-US" b="1" smtClean="0">
                <a:solidFill>
                  <a:srgbClr val="C00000"/>
                </a:solidFill>
              </a:rPr>
              <a:t>认证标识</a:t>
            </a:r>
            <a:r>
              <a:rPr lang="zh-CN" altLang="en-US" smtClean="0"/>
              <a:t>（</a:t>
            </a:r>
            <a:r>
              <a:rPr lang="en-US" altLang="zh-CN" smtClean="0"/>
              <a:t>Authentication Identification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给出合理</a:t>
            </a:r>
            <a:r>
              <a:rPr lang="zh-CN" altLang="en-US" b="1" smtClean="0">
                <a:solidFill>
                  <a:srgbClr val="C00000"/>
                </a:solidFill>
              </a:rPr>
              <a:t>认证协议</a:t>
            </a:r>
            <a:r>
              <a:rPr lang="en-US" altLang="zh-CN" smtClean="0"/>
              <a:t>(Authentication Protocol)</a:t>
            </a:r>
          </a:p>
          <a:p>
            <a:pPr lvl="1"/>
            <a:r>
              <a:rPr lang="zh-CN" altLang="en-US" smtClean="0"/>
              <a:t>接收者完成消息的鉴别（</a:t>
            </a:r>
            <a:r>
              <a:rPr lang="en-US" altLang="zh-CN" smtClean="0"/>
              <a:t>Authentication</a:t>
            </a:r>
            <a:r>
              <a:rPr lang="zh-CN" altLang="en-US" smtClean="0"/>
              <a:t>）</a:t>
            </a:r>
          </a:p>
          <a:p>
            <a:endParaRPr lang="zh-CN" alt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认证（鉴别）函数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967EC1-FFEC-4A2F-AAF4-8C9E908AE075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sp>
        <p:nvSpPr>
          <p:cNvPr id="533508" name="Rectangle 4"/>
          <p:cNvSpPr>
            <a:spLocks noRot="1" noChangeArrowheads="1"/>
          </p:cNvSpPr>
          <p:nvPr/>
        </p:nvSpPr>
        <p:spPr bwMode="auto">
          <a:xfrm>
            <a:off x="323850" y="1196975"/>
            <a:ext cx="8027988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分三</a:t>
            </a:r>
            <a:r>
              <a:rPr lang="zh-CN" altLang="en-US" dirty="0" smtClean="0"/>
              <a:t>类：</a:t>
            </a:r>
          </a:p>
          <a:p>
            <a:pPr lvl="1"/>
            <a:r>
              <a:rPr lang="zh-CN" altLang="en-US" smtClean="0"/>
              <a:t>消息加密函数</a:t>
            </a:r>
            <a:r>
              <a:rPr lang="en-US" altLang="zh-CN" smtClean="0"/>
              <a:t>(Message encryption)</a:t>
            </a:r>
          </a:p>
          <a:p>
            <a:pPr lvl="2"/>
            <a:r>
              <a:rPr lang="zh-CN" altLang="zh-CN" smtClean="0"/>
              <a:t>用完整信息的密文作为对信息的</a:t>
            </a:r>
            <a:r>
              <a:rPr lang="zh-CN" altLang="en-US" smtClean="0"/>
              <a:t>认证</a:t>
            </a:r>
            <a:r>
              <a:rPr lang="zh-CN" altLang="zh-CN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消息</a:t>
            </a:r>
            <a:r>
              <a:rPr lang="zh-CN" altLang="en-US" dirty="0" smtClean="0"/>
              <a:t>认证码</a:t>
            </a:r>
            <a:r>
              <a:rPr lang="en-US" altLang="zh-CN" dirty="0" smtClean="0"/>
              <a:t>MAC(Message Authentication Code)</a:t>
            </a:r>
          </a:p>
          <a:p>
            <a:pPr lvl="2"/>
            <a:r>
              <a:rPr lang="zh-CN" altLang="en-US" smtClean="0"/>
              <a:t>对信源信息的一个编码函数</a:t>
            </a:r>
            <a:endParaRPr lang="en-US" altLang="zh-CN" smtClean="0"/>
          </a:p>
          <a:p>
            <a:pPr lvl="2"/>
            <a:r>
              <a:rPr lang="zh-CN" altLang="en-US" smtClean="0"/>
              <a:t>公开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密钥产生一个固定长度的值作为认证标识</a:t>
            </a:r>
          </a:p>
          <a:p>
            <a:pPr lvl="1"/>
            <a:r>
              <a:rPr lang="zh-CN" altLang="en-US" smtClean="0"/>
              <a:t>散</a:t>
            </a:r>
            <a:r>
              <a:rPr lang="zh-CN" altLang="en-US" dirty="0" smtClean="0"/>
              <a:t>列函数</a:t>
            </a:r>
            <a:r>
              <a:rPr lang="en-US" altLang="zh-CN" dirty="0" smtClean="0"/>
              <a:t>(Hash Function)</a:t>
            </a:r>
          </a:p>
          <a:p>
            <a:pPr lvl="2"/>
            <a:r>
              <a:rPr lang="zh-CN" altLang="en-US" dirty="0" smtClean="0"/>
              <a:t>数字指纹（公开的函数），它将任意长的信息映射成一个固定长度的信息。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认证函数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消息自身加密作为认证</a:t>
            </a:r>
            <a:r>
              <a:rPr lang="zh-CN" altLang="en-US" dirty="0" smtClean="0"/>
              <a:t>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完整信息的密文作为对信息的认证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接收方事先约定密钥</a:t>
            </a:r>
          </a:p>
          <a:p>
            <a:pPr lvl="2"/>
            <a:r>
              <a:rPr lang="zh-CN" altLang="en-US" dirty="0" smtClean="0"/>
              <a:t>信源：发送</a:t>
            </a:r>
            <a:r>
              <a:rPr lang="en-US" altLang="zh-CN" dirty="0" smtClean="0"/>
              <a:t>M+C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C=E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(M)</a:t>
            </a:r>
            <a:r>
              <a:rPr lang="zh-CN" altLang="en-US" dirty="0" smtClean="0"/>
              <a:t>，认证标识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zh-CN" altLang="en-US" dirty="0">
                <a:sym typeface="Wingdings" pitchFamily="2" charset="2"/>
              </a:rPr>
              <a:t>信宿：接收</a:t>
            </a:r>
            <a:r>
              <a:rPr lang="en-US" altLang="zh-CN" dirty="0">
                <a:sym typeface="Wingdings" pitchFamily="2" charset="2"/>
              </a:rPr>
              <a:t>M`+C</a:t>
            </a:r>
            <a:r>
              <a:rPr lang="zh-CN" altLang="en-US" dirty="0" smtClean="0">
                <a:sym typeface="Wingdings" pitchFamily="2" charset="2"/>
              </a:rPr>
              <a:t>，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验证：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en-US" altLang="zh-CN" dirty="0"/>
              <a:t> D</a:t>
            </a:r>
            <a:r>
              <a:rPr lang="en-US" altLang="zh-CN" baseline="-25000" dirty="0"/>
              <a:t>K</a:t>
            </a:r>
            <a:r>
              <a:rPr lang="en-US" altLang="zh-CN" dirty="0"/>
              <a:t>(C)</a:t>
            </a:r>
            <a:r>
              <a:rPr lang="zh-CN" altLang="en-US" dirty="0"/>
              <a:t>，</a:t>
            </a:r>
            <a:r>
              <a:rPr lang="en-US" altLang="zh-CN" dirty="0">
                <a:sym typeface="Wingdings" pitchFamily="2" charset="2"/>
              </a:rPr>
              <a:t>M</a:t>
            </a:r>
            <a:r>
              <a:rPr lang="en-US" altLang="zh-CN" dirty="0" smtClean="0">
                <a:sym typeface="Wingdings" pitchFamily="2" charset="2"/>
              </a:rPr>
              <a:t>`=?M</a:t>
            </a:r>
            <a:endParaRPr lang="zh-CN" alt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消息加密函数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93420" y="4401403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125117" y="550460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699792" y="5287122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67108" y="5290294"/>
            <a:ext cx="4286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414040" y="6093296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485478" y="6132995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736305" y="5121819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736305" y="5911057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203848" y="5514952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26170" y="5229200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18360" y="5229200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989798" y="5268899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702015" y="5294160"/>
            <a:ext cx="7632848" cy="12535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/>
          <a:p>
            <a:r>
              <a:rPr lang="zh-CN" altLang="en-US" sz="3600" smtClean="0"/>
              <a:t>缺点：认证标识（完整密文）与消息等长，传输开销倍增</a:t>
            </a:r>
            <a:endParaRPr lang="zh-CN" altLang="en-US" sz="36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假定通信</a:t>
            </a:r>
            <a:r>
              <a:rPr lang="zh-CN" altLang="en-US" dirty="0"/>
              <a:t>双方共享密钥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 smtClean="0"/>
              <a:t>发送方使用</a:t>
            </a:r>
            <a:r>
              <a:rPr lang="en-US" altLang="zh-CN" dirty="0"/>
              <a:t>K</a:t>
            </a:r>
            <a:r>
              <a:rPr lang="zh-CN" altLang="en-US" dirty="0" smtClean="0"/>
              <a:t>生成</a:t>
            </a:r>
            <a:r>
              <a:rPr lang="zh-CN" altLang="en-US" dirty="0"/>
              <a:t>一个</a:t>
            </a:r>
            <a:r>
              <a:rPr lang="zh-CN" altLang="en-US" b="1" dirty="0">
                <a:solidFill>
                  <a:srgbClr val="C00000"/>
                </a:solidFill>
              </a:rPr>
              <a:t>固定大小</a:t>
            </a:r>
            <a:r>
              <a:rPr lang="zh-CN" altLang="en-US" dirty="0"/>
              <a:t>的短数据块，并将该数据</a:t>
            </a:r>
            <a:r>
              <a:rPr lang="zh-CN" altLang="en-US" dirty="0" smtClean="0"/>
              <a:t>块附加到</a:t>
            </a:r>
            <a:r>
              <a:rPr lang="zh-CN" altLang="en-US" dirty="0"/>
              <a:t>消息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		MAC</a:t>
            </a:r>
            <a:r>
              <a:rPr lang="zh-CN" altLang="en-US" sz="3600" b="1" dirty="0">
                <a:solidFill>
                  <a:srgbClr val="C00000"/>
                </a:solidFill>
              </a:rPr>
              <a:t>＝</a:t>
            </a:r>
            <a:r>
              <a:rPr lang="en-US" altLang="zh-CN" sz="3600" b="1" dirty="0" err="1">
                <a:solidFill>
                  <a:srgbClr val="C00000"/>
                </a:solidFill>
              </a:rPr>
              <a:t>C</a:t>
            </a:r>
            <a:r>
              <a:rPr lang="en-US" altLang="zh-CN" sz="3600" b="1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sz="3600" b="1" dirty="0">
                <a:solidFill>
                  <a:srgbClr val="C00000"/>
                </a:solidFill>
              </a:rPr>
              <a:t>（</a:t>
            </a:r>
            <a:r>
              <a:rPr lang="en-US" altLang="zh-CN" sz="3600" b="1" dirty="0">
                <a:solidFill>
                  <a:srgbClr val="C00000"/>
                </a:solidFill>
              </a:rPr>
              <a:t>M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		send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M+MAC</a:t>
            </a:r>
          </a:p>
          <a:p>
            <a:pPr lvl="1"/>
            <a:r>
              <a:rPr lang="zh-CN" altLang="en-US" dirty="0" smtClean="0"/>
              <a:t>接收方接收到消息</a:t>
            </a:r>
            <a:r>
              <a:rPr lang="en-US" altLang="zh-CN" dirty="0" smtClean="0"/>
              <a:t>M`+MAC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sz="4400" b="1" dirty="0" smtClean="0">
                <a:solidFill>
                  <a:srgbClr val="C00000"/>
                </a:solidFill>
              </a:rPr>
              <a:t>		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MAC`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＝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C</a:t>
            </a:r>
            <a:r>
              <a:rPr lang="en-US" altLang="zh-CN" sz="3600" b="1" baseline="-25000" dirty="0" err="1" smtClean="0">
                <a:solidFill>
                  <a:srgbClr val="C00000"/>
                </a:solidFill>
              </a:rPr>
              <a:t>k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r>
              <a:rPr lang="en-US" altLang="zh-CN" sz="4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      MAC`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＝？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MAC</a:t>
            </a:r>
            <a:endParaRPr lang="zh-CN" altLang="en-US" sz="3600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MAC</a:t>
            </a:r>
            <a:r>
              <a:rPr lang="zh-CN" altLang="en-US" dirty="0"/>
              <a:t>函数类似于加密</a:t>
            </a:r>
            <a:r>
              <a:rPr lang="zh-CN" altLang="en-US" dirty="0" smtClean="0"/>
              <a:t>函数，但固定大小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需要</a:t>
            </a:r>
            <a:r>
              <a:rPr lang="zh-CN" altLang="en-US" dirty="0" smtClean="0"/>
              <a:t>可逆性，因此</a:t>
            </a:r>
            <a:r>
              <a:rPr lang="zh-CN" altLang="en-US" dirty="0"/>
              <a:t>在数学上比加密算法被攻击的弱点要</a:t>
            </a:r>
            <a:r>
              <a:rPr lang="zh-CN" altLang="en-US" dirty="0" smtClean="0"/>
              <a:t>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itchFamily="18" charset="0"/>
              </a:rPr>
              <a:t>认证函数：消息认证</a:t>
            </a:r>
            <a:r>
              <a:rPr lang="zh-CN" altLang="en-US" sz="4000" smtClean="0">
                <a:latin typeface="Times New Roman" pitchFamily="18" charset="0"/>
              </a:rPr>
              <a:t>码（</a:t>
            </a:r>
            <a:r>
              <a:rPr lang="en-US" altLang="zh-CN" sz="4000" smtClean="0">
                <a:latin typeface="Times New Roman" pitchFamily="18" charset="0"/>
              </a:rPr>
              <a:t>MAC</a:t>
            </a:r>
            <a:r>
              <a:rPr lang="zh-CN" altLang="en-US" sz="4000" smtClean="0">
                <a:latin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674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BC97-26F0-4542-AFD1-A4DAC1EEC993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基本用法：消息认证</a:t>
            </a:r>
          </a:p>
        </p:txBody>
      </p:sp>
      <p:sp>
        <p:nvSpPr>
          <p:cNvPr id="54989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989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grpSp>
        <p:nvGrpSpPr>
          <p:cNvPr id="150" name="Group 7"/>
          <p:cNvGrpSpPr>
            <a:grpSpLocks/>
          </p:cNvGrpSpPr>
          <p:nvPr/>
        </p:nvGrpSpPr>
        <p:grpSpPr bwMode="auto">
          <a:xfrm>
            <a:off x="1116013" y="3095625"/>
            <a:ext cx="1296987" cy="1393825"/>
            <a:chOff x="158" y="1389"/>
            <a:chExt cx="817" cy="878"/>
          </a:xfrm>
        </p:grpSpPr>
        <p:pic>
          <p:nvPicPr>
            <p:cNvPr id="151" name="Picture 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 Box 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itchFamily="18" charset="0"/>
                </a:rPr>
                <a:t>Bob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153" name="Group 10"/>
          <p:cNvGrpSpPr>
            <a:grpSpLocks/>
          </p:cNvGrpSpPr>
          <p:nvPr/>
        </p:nvGrpSpPr>
        <p:grpSpPr bwMode="auto">
          <a:xfrm>
            <a:off x="7956550" y="2951163"/>
            <a:ext cx="1187450" cy="1322387"/>
            <a:chOff x="5012" y="1434"/>
            <a:chExt cx="748" cy="833"/>
          </a:xfrm>
        </p:grpSpPr>
        <p:pic>
          <p:nvPicPr>
            <p:cNvPr id="154" name="Picture 11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Text Box 1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156" name="Rectangle 13"/>
          <p:cNvSpPr>
            <a:spLocks noChangeArrowheads="1"/>
          </p:cNvSpPr>
          <p:nvPr/>
        </p:nvSpPr>
        <p:spPr bwMode="auto">
          <a:xfrm>
            <a:off x="1981200" y="27813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57" name="Line 14"/>
          <p:cNvSpPr>
            <a:spLocks noChangeShapeType="1"/>
          </p:cNvSpPr>
          <p:nvPr/>
        </p:nvSpPr>
        <p:spPr bwMode="auto">
          <a:xfrm>
            <a:off x="2628900" y="3140075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5"/>
          <p:cNvSpPr>
            <a:spLocks noChangeArrowheads="1"/>
          </p:cNvSpPr>
          <p:nvPr/>
        </p:nvSpPr>
        <p:spPr bwMode="auto">
          <a:xfrm>
            <a:off x="38528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59" name="Line 16"/>
          <p:cNvSpPr>
            <a:spLocks noChangeShapeType="1"/>
          </p:cNvSpPr>
          <p:nvPr/>
        </p:nvSpPr>
        <p:spPr bwMode="auto">
          <a:xfrm flipH="1" flipV="1">
            <a:off x="3276600" y="4076700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Text Box 17"/>
          <p:cNvSpPr txBox="1">
            <a:spLocks noChangeArrowheads="1"/>
          </p:cNvSpPr>
          <p:nvPr/>
        </p:nvSpPr>
        <p:spPr bwMode="auto">
          <a:xfrm>
            <a:off x="3060700" y="45815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161" name="Line 18"/>
          <p:cNvSpPr>
            <a:spLocks noChangeShapeType="1"/>
          </p:cNvSpPr>
          <p:nvPr/>
        </p:nvSpPr>
        <p:spPr bwMode="auto">
          <a:xfrm>
            <a:off x="4356100" y="314007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Text Box 19"/>
          <p:cNvSpPr txBox="1">
            <a:spLocks noChangeArrowheads="1"/>
          </p:cNvSpPr>
          <p:nvPr/>
        </p:nvSpPr>
        <p:spPr bwMode="auto">
          <a:xfrm>
            <a:off x="4068763" y="4364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63" name="Line 20"/>
          <p:cNvSpPr>
            <a:spLocks noChangeShapeType="1"/>
          </p:cNvSpPr>
          <p:nvPr/>
        </p:nvSpPr>
        <p:spPr bwMode="auto">
          <a:xfrm>
            <a:off x="5653088" y="27082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Oval 21"/>
          <p:cNvSpPr>
            <a:spLocks noChangeArrowheads="1"/>
          </p:cNvSpPr>
          <p:nvPr/>
        </p:nvSpPr>
        <p:spPr bwMode="auto">
          <a:xfrm>
            <a:off x="6516688" y="24923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65" name="Text Box 22"/>
          <p:cNvSpPr txBox="1">
            <a:spLocks noChangeArrowheads="1"/>
          </p:cNvSpPr>
          <p:nvPr/>
        </p:nvSpPr>
        <p:spPr bwMode="auto">
          <a:xfrm>
            <a:off x="6229350" y="17732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166" name="Oval 23"/>
          <p:cNvSpPr>
            <a:spLocks noChangeArrowheads="1"/>
          </p:cNvSpPr>
          <p:nvPr/>
        </p:nvSpPr>
        <p:spPr bwMode="auto">
          <a:xfrm>
            <a:off x="3060700" y="36449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67" name="Group 24"/>
          <p:cNvGrpSpPr>
            <a:grpSpLocks/>
          </p:cNvGrpSpPr>
          <p:nvPr/>
        </p:nvGrpSpPr>
        <p:grpSpPr bwMode="auto">
          <a:xfrm>
            <a:off x="2268538" y="3644900"/>
            <a:ext cx="792162" cy="287338"/>
            <a:chOff x="1111" y="1888"/>
            <a:chExt cx="499" cy="181"/>
          </a:xfrm>
        </p:grpSpPr>
        <p:sp>
          <p:nvSpPr>
            <p:cNvPr id="168" name="Line 25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Group 27"/>
          <p:cNvGrpSpPr>
            <a:grpSpLocks/>
          </p:cNvGrpSpPr>
          <p:nvPr/>
        </p:nvGrpSpPr>
        <p:grpSpPr bwMode="auto">
          <a:xfrm>
            <a:off x="3492500" y="3355975"/>
            <a:ext cx="576263" cy="504825"/>
            <a:chOff x="1882" y="1706"/>
            <a:chExt cx="363" cy="318"/>
          </a:xfrm>
        </p:grpSpPr>
        <p:sp>
          <p:nvSpPr>
            <p:cNvPr id="171" name="Line 28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9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" name="Rectangle 30"/>
          <p:cNvSpPr>
            <a:spLocks noChangeArrowheads="1"/>
          </p:cNvSpPr>
          <p:nvPr/>
        </p:nvSpPr>
        <p:spPr bwMode="auto">
          <a:xfrm>
            <a:off x="5076825" y="26368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74" name="Rectangle 31"/>
          <p:cNvSpPr>
            <a:spLocks noChangeArrowheads="1"/>
          </p:cNvSpPr>
          <p:nvPr/>
        </p:nvSpPr>
        <p:spPr bwMode="auto">
          <a:xfrm>
            <a:off x="5076825" y="3500438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6732588" y="19891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6" name="Group 33"/>
          <p:cNvGrpSpPr>
            <a:grpSpLocks/>
          </p:cNvGrpSpPr>
          <p:nvPr/>
        </p:nvGrpSpPr>
        <p:grpSpPr bwMode="auto">
          <a:xfrm>
            <a:off x="7021513" y="2708275"/>
            <a:ext cx="719137" cy="360363"/>
            <a:chOff x="4105" y="1298"/>
            <a:chExt cx="453" cy="227"/>
          </a:xfrm>
        </p:grpSpPr>
        <p:sp>
          <p:nvSpPr>
            <p:cNvPr id="177" name="Line 34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9" name="Group 36"/>
          <p:cNvGrpSpPr>
            <a:grpSpLocks/>
          </p:cNvGrpSpPr>
          <p:nvPr/>
        </p:nvGrpSpPr>
        <p:grpSpPr bwMode="auto">
          <a:xfrm>
            <a:off x="5724525" y="3284538"/>
            <a:ext cx="2016125" cy="360362"/>
            <a:chOff x="3288" y="1661"/>
            <a:chExt cx="1270" cy="227"/>
          </a:xfrm>
        </p:grpSpPr>
        <p:sp>
          <p:nvSpPr>
            <p:cNvPr id="180" name="Line 37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" name="Text Box 39"/>
          <p:cNvSpPr txBox="1">
            <a:spLocks noChangeArrowheads="1"/>
          </p:cNvSpPr>
          <p:nvPr/>
        </p:nvSpPr>
        <p:spPr bwMode="auto">
          <a:xfrm>
            <a:off x="7235825" y="29241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83" name="Line 40"/>
          <p:cNvSpPr>
            <a:spLocks noChangeShapeType="1"/>
          </p:cNvSpPr>
          <p:nvPr/>
        </p:nvSpPr>
        <p:spPr bwMode="auto">
          <a:xfrm flipV="1">
            <a:off x="4572000" y="3644900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41"/>
          <p:cNvSpPr>
            <a:spLocks noChangeArrowheads="1"/>
          </p:cNvSpPr>
          <p:nvPr/>
        </p:nvSpPr>
        <p:spPr bwMode="auto">
          <a:xfrm>
            <a:off x="1043608" y="5497512"/>
            <a:ext cx="7200900" cy="9540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4000" b="1" smtClean="0">
                <a:solidFill>
                  <a:srgbClr val="000066"/>
                </a:solidFill>
                <a:latin typeface="Times New Roman" pitchFamily="18" charset="0"/>
              </a:rPr>
              <a:t>仅认证不保密</a:t>
            </a:r>
            <a:endParaRPr kumimoji="1" lang="zh-CN" altLang="en-US" sz="40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/>
      <p:bldP spid="161" grpId="0" animBg="1"/>
      <p:bldP spid="162" grpId="0"/>
      <p:bldP spid="163" grpId="0" animBg="1"/>
      <p:bldP spid="164" grpId="0" animBg="1"/>
      <p:bldP spid="165" grpId="0"/>
      <p:bldP spid="166" grpId="0" animBg="1"/>
      <p:bldP spid="173" grpId="0" animBg="1"/>
      <p:bldP spid="174" grpId="0" animBg="1"/>
      <p:bldP spid="175" grpId="0" animBg="1"/>
      <p:bldP spid="182" grpId="0"/>
      <p:bldP spid="183" grpId="0" animBg="1"/>
      <p:bldP spid="1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中使用了密钥，这点和对称密钥加密一样，如果密钥泄漏了或者被攻击了，则</a:t>
            </a:r>
            <a:r>
              <a:rPr lang="en-US" altLang="zh-CN" smtClean="0"/>
              <a:t>MAC</a:t>
            </a:r>
            <a:r>
              <a:rPr lang="zh-CN" altLang="en-US" smtClean="0"/>
              <a:t>的安全性则无法保证。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安全要求</a:t>
            </a:r>
            <a:endParaRPr lang="zh-CN" alt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30543-A23B-4D9B-BE02-594F746F9C27}" type="datetime1">
              <a:rPr lang="zh-CN" altLang="en-US" smtClean="0"/>
              <a:pPr/>
              <a:t>2018/10/25</a:t>
            </a:fld>
            <a:endParaRPr lang="en-AU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38F97-90A2-4265-B44E-F3D7255DDD9B}" type="slidenum">
              <a:rPr lang="zh-CN" altLang="en-AU" smtClean="0"/>
              <a:pPr/>
              <a:t>15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46706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基于</a:t>
            </a:r>
            <a:r>
              <a:rPr lang="en-US" altLang="zh-CN">
                <a:ea typeface="宋体" charset="-122"/>
              </a:rPr>
              <a:t>DES</a:t>
            </a:r>
            <a:r>
              <a:rPr lang="zh-CN" altLang="en-US">
                <a:ea typeface="宋体" charset="-122"/>
              </a:rPr>
              <a:t>的消息认证码 </a:t>
            </a:r>
            <a:endParaRPr lang="zh-CN" altLang="en-AU">
              <a:ea typeface="宋体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A56E65D-F222-46E7-BD4C-E5B3FEDF34A9}" type="datetime1">
              <a:rPr lang="zh-CN" altLang="en-US"/>
              <a:pPr/>
              <a:t>2018/10/25</a:t>
            </a:fld>
            <a:endParaRPr lang="en-AU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F04B2F9-2BB1-44F4-B36D-0918AA51BA43}" type="slidenum">
              <a:rPr lang="zh-CN" altLang="en-AU"/>
              <a:pPr/>
              <a:t>16</a:t>
            </a:fld>
            <a:endParaRPr lang="en-AU" altLang="zh-CN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-36513" y="1916113"/>
          <a:ext cx="86756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Visio" r:id="rId4" imgW="5079187" imgH="1798625" progId="">
                  <p:embed/>
                </p:oleObj>
              </mc:Choice>
              <mc:Fallback>
                <p:oleObj name="Visio" r:id="rId4" imgW="5079187" imgH="179862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1916113"/>
                        <a:ext cx="8675688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301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89F1-86D3-4B77-9C73-2BF763CC2835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MAC</a:t>
            </a:r>
            <a:r>
              <a:rPr lang="zh-CN" altLang="en-US" smtClean="0"/>
              <a:t>基本</a:t>
            </a:r>
            <a:r>
              <a:rPr lang="zh-CN" altLang="en-US"/>
              <a:t>用法：</a:t>
            </a:r>
            <a:r>
              <a:rPr lang="zh-CN" altLang="en-US" smtClean="0"/>
              <a:t>认证</a:t>
            </a:r>
            <a:r>
              <a:rPr lang="en-US" altLang="zh-CN" smtClean="0"/>
              <a:t>+</a:t>
            </a:r>
            <a:r>
              <a:rPr lang="zh-CN" altLang="en-US" smtClean="0"/>
              <a:t>保密</a:t>
            </a:r>
            <a:endParaRPr lang="zh-CN" altLang="en-US"/>
          </a:p>
        </p:txBody>
      </p:sp>
      <p:sp>
        <p:nvSpPr>
          <p:cNvPr id="55194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194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51989" name="Rectangle 53"/>
          <p:cNvSpPr>
            <a:spLocks noChangeArrowheads="1"/>
          </p:cNvSpPr>
          <p:nvPr/>
        </p:nvSpPr>
        <p:spPr bwMode="auto">
          <a:xfrm>
            <a:off x="1785918" y="5662016"/>
            <a:ext cx="5545138" cy="93533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4000" b="1" smtClean="0">
                <a:solidFill>
                  <a:srgbClr val="000066"/>
                </a:solidFill>
                <a:latin typeface="Times New Roman" pitchFamily="18" charset="0"/>
              </a:rPr>
              <a:t>MAC</a:t>
            </a:r>
            <a:r>
              <a:rPr kumimoji="1" lang="zh-CN" altLang="en-US" sz="4000" b="1" smtClean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明文连接</a:t>
            </a: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066800" y="217889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04" name="Line 8"/>
          <p:cNvSpPr>
            <a:spLocks noChangeShapeType="1"/>
          </p:cNvSpPr>
          <p:nvPr/>
        </p:nvSpPr>
        <p:spPr bwMode="auto">
          <a:xfrm>
            <a:off x="1714500" y="2537668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2938463" y="232176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 flipH="1" flipV="1">
            <a:off x="2362200" y="347429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2146300" y="39791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370263" y="253925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2794000" y="376321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6032500" y="448235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824663" y="426645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8101013" y="223921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2146300" y="304249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14" name="Group 18"/>
          <p:cNvGrpSpPr>
            <a:grpSpLocks/>
          </p:cNvGrpSpPr>
          <p:nvPr/>
        </p:nvGrpSpPr>
        <p:grpSpPr bwMode="auto">
          <a:xfrm>
            <a:off x="1354138" y="3042493"/>
            <a:ext cx="792162" cy="287337"/>
            <a:chOff x="1111" y="1888"/>
            <a:chExt cx="499" cy="181"/>
          </a:xfrm>
        </p:grpSpPr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21"/>
          <p:cNvGrpSpPr>
            <a:grpSpLocks/>
          </p:cNvGrpSpPr>
          <p:nvPr/>
        </p:nvGrpSpPr>
        <p:grpSpPr bwMode="auto">
          <a:xfrm>
            <a:off x="2578100" y="2753568"/>
            <a:ext cx="576263" cy="504825"/>
            <a:chOff x="1882" y="1706"/>
            <a:chExt cx="363" cy="318"/>
          </a:xfrm>
        </p:grpSpPr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3802063" y="203443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21" name="Rectangle 25"/>
          <p:cNvSpPr>
            <a:spLocks noChangeArrowheads="1"/>
          </p:cNvSpPr>
          <p:nvPr/>
        </p:nvSpPr>
        <p:spPr bwMode="auto">
          <a:xfrm>
            <a:off x="3802063" y="289803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 flipV="1">
            <a:off x="7451725" y="252814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" name="Group 27"/>
          <p:cNvGrpSpPr>
            <a:grpSpLocks/>
          </p:cNvGrpSpPr>
          <p:nvPr/>
        </p:nvGrpSpPr>
        <p:grpSpPr bwMode="auto">
          <a:xfrm>
            <a:off x="7185025" y="4482355"/>
            <a:ext cx="719138" cy="360363"/>
            <a:chOff x="4105" y="1298"/>
            <a:chExt cx="453" cy="227"/>
          </a:xfrm>
        </p:grpSpPr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9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0"/>
          <p:cNvGrpSpPr>
            <a:grpSpLocks/>
          </p:cNvGrpSpPr>
          <p:nvPr/>
        </p:nvGrpSpPr>
        <p:grpSpPr bwMode="auto">
          <a:xfrm>
            <a:off x="6032500" y="5058618"/>
            <a:ext cx="1873250" cy="360362"/>
            <a:chOff x="3288" y="1661"/>
            <a:chExt cx="1270" cy="227"/>
          </a:xfrm>
        </p:grpSpPr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" name="Text Box 33"/>
          <p:cNvSpPr txBox="1">
            <a:spLocks noChangeArrowheads="1"/>
          </p:cNvSpPr>
          <p:nvPr/>
        </p:nvSpPr>
        <p:spPr bwMode="auto">
          <a:xfrm>
            <a:off x="7473950" y="469825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3297238" y="3042493"/>
            <a:ext cx="649287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495300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4449763" y="2539255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 flipH="1" flipV="1">
            <a:off x="5170488" y="275515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4881563" y="325839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5" name="Rectangle 39"/>
          <p:cNvSpPr>
            <a:spLocks noChangeArrowheads="1"/>
          </p:cNvSpPr>
          <p:nvPr/>
        </p:nvSpPr>
        <p:spPr bwMode="auto">
          <a:xfrm>
            <a:off x="5818188" y="203443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36" name="Line 40"/>
          <p:cNvSpPr>
            <a:spLocks noChangeShapeType="1"/>
          </p:cNvSpPr>
          <p:nvPr/>
        </p:nvSpPr>
        <p:spPr bwMode="auto">
          <a:xfrm>
            <a:off x="5313363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Oval 41"/>
          <p:cNvSpPr>
            <a:spLocks noChangeArrowheads="1"/>
          </p:cNvSpPr>
          <p:nvPr/>
        </p:nvSpPr>
        <p:spPr bwMode="auto">
          <a:xfrm>
            <a:off x="704215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138" name="Line 42"/>
          <p:cNvSpPr>
            <a:spLocks noChangeShapeType="1"/>
          </p:cNvSpPr>
          <p:nvPr/>
        </p:nvSpPr>
        <p:spPr bwMode="auto">
          <a:xfrm>
            <a:off x="6465888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 flipH="1">
            <a:off x="7040563" y="369019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Text Box 44"/>
          <p:cNvSpPr txBox="1">
            <a:spLocks noChangeArrowheads="1"/>
          </p:cNvSpPr>
          <p:nvPr/>
        </p:nvSpPr>
        <p:spPr bwMode="auto">
          <a:xfrm>
            <a:off x="6753225" y="33314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5364163" y="432836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364088" y="515719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395536" y="3115295"/>
            <a:ext cx="1296987" cy="1393825"/>
            <a:chOff x="158" y="1389"/>
            <a:chExt cx="817" cy="878"/>
          </a:xfrm>
        </p:grpSpPr>
        <p:pic>
          <p:nvPicPr>
            <p:cNvPr id="144" name="Picture 4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latin typeface="Times New Roman" pitchFamily="18" charset="0"/>
                </a:rPr>
                <a:t>Bob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7956550" y="3175620"/>
            <a:ext cx="1187450" cy="1322387"/>
            <a:chOff x="5012" y="1434"/>
            <a:chExt cx="748" cy="833"/>
          </a:xfrm>
        </p:grpSpPr>
        <p:pic>
          <p:nvPicPr>
            <p:cNvPr id="147" name="Picture 51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5724525" y="2744043"/>
            <a:ext cx="1533525" cy="1584325"/>
            <a:chOff x="3606" y="1525"/>
            <a:chExt cx="966" cy="998"/>
          </a:xfrm>
        </p:grpSpPr>
        <p:sp>
          <p:nvSpPr>
            <p:cNvPr id="151" name="Line 55"/>
            <p:cNvSpPr>
              <a:spLocks noChangeShapeType="1"/>
            </p:cNvSpPr>
            <p:nvPr/>
          </p:nvSpPr>
          <p:spPr bwMode="auto">
            <a:xfrm flipV="1">
              <a:off x="4558" y="1525"/>
              <a:ext cx="14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56"/>
            <p:cNvSpPr>
              <a:spLocks noChangeShapeType="1"/>
            </p:cNvSpPr>
            <p:nvPr/>
          </p:nvSpPr>
          <p:spPr bwMode="auto">
            <a:xfrm flipV="1">
              <a:off x="3606" y="1888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7"/>
            <p:cNvSpPr>
              <a:spLocks noChangeShapeType="1"/>
            </p:cNvSpPr>
            <p:nvPr/>
          </p:nvSpPr>
          <p:spPr bwMode="auto">
            <a:xfrm>
              <a:off x="3606" y="188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89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20" grpId="0" animBg="1"/>
      <p:bldP spid="121" grpId="0" animBg="1"/>
      <p:bldP spid="122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 animBg="1"/>
      <p:bldP spid="1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74DD-DDCB-4E5A-BB62-7600D8DE8DAD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smtClean="0">
                <a:latin typeface="Times New Roman" pitchFamily="18" charset="0"/>
              </a:rPr>
              <a:t>MAC</a:t>
            </a:r>
            <a:r>
              <a:rPr lang="zh-CN" altLang="en-US" sz="4400" smtClean="0">
                <a:latin typeface="Times New Roman" pitchFamily="18" charset="0"/>
              </a:rPr>
              <a:t>的基本用法：认证</a:t>
            </a:r>
            <a:r>
              <a:rPr lang="en-US" altLang="zh-CN" sz="4400" smtClean="0">
                <a:latin typeface="Times New Roman" pitchFamily="18" charset="0"/>
              </a:rPr>
              <a:t>+</a:t>
            </a:r>
            <a:r>
              <a:rPr lang="zh-CN" altLang="en-US" sz="4400" smtClean="0">
                <a:latin typeface="Times New Roman" pitchFamily="18" charset="0"/>
              </a:rPr>
              <a:t>保密</a:t>
            </a:r>
            <a:endParaRPr lang="zh-CN" altLang="en-US" sz="4400" dirty="0">
              <a:latin typeface="Times New Roman" pitchFamily="18" charset="0"/>
            </a:endParaRPr>
          </a:p>
        </p:txBody>
      </p:sp>
      <p:sp>
        <p:nvSpPr>
          <p:cNvPr id="553988" name="Rectangle 4"/>
          <p:cNvSpPr>
            <a:spLocks noRot="1" noChangeArrowheads="1"/>
          </p:cNvSpPr>
          <p:nvPr/>
        </p:nvSpPr>
        <p:spPr bwMode="auto">
          <a:xfrm>
            <a:off x="395536" y="154293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3989" name="Rectangle 5"/>
          <p:cNvSpPr>
            <a:spLocks noRot="1" noChangeArrowheads="1"/>
          </p:cNvSpPr>
          <p:nvPr/>
        </p:nvSpPr>
        <p:spPr bwMode="auto">
          <a:xfrm>
            <a:off x="395536" y="161437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138" name="Rectangle 4"/>
          <p:cNvSpPr>
            <a:spLocks noRot="1" noChangeArrowheads="1"/>
          </p:cNvSpPr>
          <p:nvPr/>
        </p:nvSpPr>
        <p:spPr bwMode="auto">
          <a:xfrm>
            <a:off x="832127" y="1315739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9" name="Rectangle 5"/>
          <p:cNvSpPr>
            <a:spLocks noRot="1" noChangeArrowheads="1"/>
          </p:cNvSpPr>
          <p:nvPr/>
        </p:nvSpPr>
        <p:spPr bwMode="auto">
          <a:xfrm>
            <a:off x="832127" y="1387177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832127" y="2324472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2632352" y="261339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9"/>
          <p:cNvSpPr>
            <a:spLocks noChangeArrowheads="1"/>
          </p:cNvSpPr>
          <p:nvPr/>
        </p:nvSpPr>
        <p:spPr bwMode="auto">
          <a:xfrm>
            <a:off x="4792939" y="2397497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43" name="Line 10"/>
          <p:cNvSpPr>
            <a:spLocks noChangeShapeType="1"/>
          </p:cNvSpPr>
          <p:nvPr/>
        </p:nvSpPr>
        <p:spPr bwMode="auto">
          <a:xfrm flipH="1" flipV="1">
            <a:off x="4145239" y="3621459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Text Box 11"/>
          <p:cNvSpPr txBox="1">
            <a:spLocks noChangeArrowheads="1"/>
          </p:cNvSpPr>
          <p:nvPr/>
        </p:nvSpPr>
        <p:spPr bwMode="auto">
          <a:xfrm>
            <a:off x="3929339" y="4124697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>
            <a:off x="5224739" y="261339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13"/>
          <p:cNvSpPr txBox="1">
            <a:spLocks noChangeArrowheads="1"/>
          </p:cNvSpPr>
          <p:nvPr/>
        </p:nvSpPr>
        <p:spPr bwMode="auto">
          <a:xfrm>
            <a:off x="4216677" y="3692897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K1</a:t>
            </a:r>
            <a:r>
              <a:rPr kumimoji="1" lang="en-US" altLang="zh-CN" sz="2400" b="1">
                <a:latin typeface="Times New Roman" pitchFamily="18" charset="0"/>
              </a:rPr>
              <a:t>(E</a:t>
            </a:r>
            <a:r>
              <a:rPr kumimoji="1" lang="en-US" altLang="zh-CN" sz="2400" b="1" baseline="-25000">
                <a:latin typeface="Times New Roman" pitchFamily="18" charset="0"/>
              </a:rPr>
              <a:t>k2</a:t>
            </a:r>
            <a:r>
              <a:rPr kumimoji="1" lang="en-US" altLang="zh-CN" sz="2400" b="1">
                <a:latin typeface="Times New Roman" pitchFamily="18" charset="0"/>
              </a:rPr>
              <a:t>(M))</a:t>
            </a: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6734452" y="2611809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48" name="Oval 15"/>
          <p:cNvSpPr>
            <a:spLocks noChangeArrowheads="1"/>
          </p:cNvSpPr>
          <p:nvPr/>
        </p:nvSpPr>
        <p:spPr bwMode="auto">
          <a:xfrm>
            <a:off x="3929339" y="3188072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49" name="Group 16"/>
          <p:cNvGrpSpPr>
            <a:grpSpLocks/>
          </p:cNvGrpSpPr>
          <p:nvPr/>
        </p:nvGrpSpPr>
        <p:grpSpPr bwMode="auto">
          <a:xfrm>
            <a:off x="3424514" y="3045197"/>
            <a:ext cx="504825" cy="358775"/>
            <a:chOff x="1111" y="1888"/>
            <a:chExt cx="499" cy="181"/>
          </a:xfrm>
        </p:grpSpPr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19"/>
          <p:cNvGrpSpPr>
            <a:grpSpLocks/>
          </p:cNvGrpSpPr>
          <p:nvPr/>
        </p:nvGrpSpPr>
        <p:grpSpPr bwMode="auto">
          <a:xfrm>
            <a:off x="4432577" y="2829297"/>
            <a:ext cx="576262" cy="504825"/>
            <a:chOff x="1882" y="1706"/>
            <a:chExt cx="363" cy="318"/>
          </a:xfrm>
        </p:grpSpPr>
        <p:sp>
          <p:nvSpPr>
            <p:cNvPr id="153" name="Line 20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5656539" y="2108572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latin typeface="Times New Roman" pitchFamily="18" charset="0"/>
              </a:rPr>
              <a:t>C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56" name="Rectangle 23"/>
          <p:cNvSpPr>
            <a:spLocks noChangeArrowheads="1"/>
          </p:cNvSpPr>
          <p:nvPr/>
        </p:nvSpPr>
        <p:spPr bwMode="auto">
          <a:xfrm>
            <a:off x="5656539" y="2972172"/>
            <a:ext cx="647700" cy="2889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57" name="Group 24"/>
          <p:cNvGrpSpPr>
            <a:grpSpLocks/>
          </p:cNvGrpSpPr>
          <p:nvPr/>
        </p:nvGrpSpPr>
        <p:grpSpPr bwMode="auto">
          <a:xfrm>
            <a:off x="8248927" y="2900734"/>
            <a:ext cx="360362" cy="792163"/>
            <a:chOff x="4105" y="1298"/>
            <a:chExt cx="453" cy="227"/>
          </a:xfrm>
        </p:grpSpPr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7"/>
          <p:cNvSpPr txBox="1">
            <a:spLocks noChangeArrowheads="1"/>
          </p:cNvSpPr>
          <p:nvPr/>
        </p:nvSpPr>
        <p:spPr bwMode="auto">
          <a:xfrm>
            <a:off x="7996514" y="376433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61" name="Line 28"/>
          <p:cNvSpPr>
            <a:spLocks noChangeShapeType="1"/>
          </p:cNvSpPr>
          <p:nvPr/>
        </p:nvSpPr>
        <p:spPr bwMode="auto">
          <a:xfrm flipV="1">
            <a:off x="5224739" y="3116634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29"/>
          <p:cNvSpPr>
            <a:spLocks noChangeArrowheads="1"/>
          </p:cNvSpPr>
          <p:nvPr/>
        </p:nvSpPr>
        <p:spPr bwMode="auto">
          <a:xfrm>
            <a:off x="2200552" y="239749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163" name="Line 30"/>
          <p:cNvSpPr>
            <a:spLocks noChangeShapeType="1"/>
          </p:cNvSpPr>
          <p:nvPr/>
        </p:nvSpPr>
        <p:spPr bwMode="auto">
          <a:xfrm flipH="1" flipV="1">
            <a:off x="2345014" y="2829297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2056089" y="333253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5" name="Line 32"/>
          <p:cNvSpPr>
            <a:spLocks noChangeShapeType="1"/>
          </p:cNvSpPr>
          <p:nvPr/>
        </p:nvSpPr>
        <p:spPr bwMode="auto">
          <a:xfrm>
            <a:off x="6304239" y="2253034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33"/>
          <p:cNvSpPr>
            <a:spLocks noChangeShapeType="1"/>
          </p:cNvSpPr>
          <p:nvPr/>
        </p:nvSpPr>
        <p:spPr bwMode="auto">
          <a:xfrm>
            <a:off x="7493277" y="2251447"/>
            <a:ext cx="4667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6950352" y="3043609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6734452" y="3546847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69" name="Rectangle 36"/>
          <p:cNvSpPr>
            <a:spLocks noChangeArrowheads="1"/>
          </p:cNvSpPr>
          <p:nvPr/>
        </p:nvSpPr>
        <p:spPr bwMode="auto">
          <a:xfrm>
            <a:off x="7601227" y="275627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70" name="Group 37"/>
          <p:cNvGrpSpPr>
            <a:grpSpLocks/>
          </p:cNvGrpSpPr>
          <p:nvPr/>
        </p:nvGrpSpPr>
        <p:grpSpPr bwMode="auto">
          <a:xfrm>
            <a:off x="5943877" y="3261097"/>
            <a:ext cx="2665412" cy="1728787"/>
            <a:chOff x="3334" y="1888"/>
            <a:chExt cx="2087" cy="1089"/>
          </a:xfrm>
        </p:grpSpPr>
        <p:grpSp>
          <p:nvGrpSpPr>
            <p:cNvPr id="171" name="Group 38"/>
            <p:cNvGrpSpPr>
              <a:grpSpLocks/>
            </p:cNvGrpSpPr>
            <p:nvPr/>
          </p:nvGrpSpPr>
          <p:grpSpPr bwMode="auto">
            <a:xfrm>
              <a:off x="3334" y="2523"/>
              <a:ext cx="2087" cy="453"/>
              <a:chOff x="3288" y="1661"/>
              <a:chExt cx="1270" cy="227"/>
            </a:xfrm>
          </p:grpSpPr>
          <p:sp>
            <p:nvSpPr>
              <p:cNvPr id="173" name="Line 39"/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1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40"/>
              <p:cNvSpPr>
                <a:spLocks noChangeShapeType="1"/>
              </p:cNvSpPr>
              <p:nvPr/>
            </p:nvSpPr>
            <p:spPr bwMode="auto">
              <a:xfrm>
                <a:off x="4558" y="166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2" name="Line 41"/>
            <p:cNvSpPr>
              <a:spLocks noChangeShapeType="1"/>
            </p:cNvSpPr>
            <p:nvPr/>
          </p:nvSpPr>
          <p:spPr bwMode="auto">
            <a:xfrm flipH="1" flipV="1">
              <a:off x="3334" y="1888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" name="Rectangle 42"/>
          <p:cNvSpPr>
            <a:spLocks noChangeArrowheads="1"/>
          </p:cNvSpPr>
          <p:nvPr/>
        </p:nvSpPr>
        <p:spPr bwMode="auto">
          <a:xfrm>
            <a:off x="2056089" y="5563889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>
                <a:solidFill>
                  <a:srgbClr val="000066"/>
                </a:solidFill>
                <a:latin typeface="Times New Roman" pitchFamily="18" charset="0"/>
              </a:rPr>
              <a:t>MAC</a:t>
            </a:r>
            <a:r>
              <a:rPr kumimoji="1" lang="zh-CN" altLang="en-US" sz="4000" b="1" smtClean="0">
                <a:solidFill>
                  <a:srgbClr val="000066"/>
                </a:solidFill>
                <a:latin typeface="Times New Roman" pitchFamily="18" charset="0"/>
              </a:rPr>
              <a:t>与密文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连接</a:t>
            </a:r>
          </a:p>
        </p:txBody>
      </p:sp>
      <p:sp>
        <p:nvSpPr>
          <p:cNvPr id="176" name="Line 43"/>
          <p:cNvSpPr>
            <a:spLocks noChangeShapeType="1"/>
          </p:cNvSpPr>
          <p:nvPr/>
        </p:nvSpPr>
        <p:spPr bwMode="auto">
          <a:xfrm>
            <a:off x="1479827" y="2613397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Rectangle 44"/>
          <p:cNvSpPr>
            <a:spLocks noChangeArrowheads="1"/>
          </p:cNvSpPr>
          <p:nvPr/>
        </p:nvSpPr>
        <p:spPr bwMode="auto">
          <a:xfrm>
            <a:off x="3208614" y="2180009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latin typeface="Times New Roman" pitchFamily="18" charset="0"/>
              </a:rPr>
              <a:t>C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78" name="Line 45"/>
          <p:cNvSpPr>
            <a:spLocks noChangeShapeType="1"/>
          </p:cNvSpPr>
          <p:nvPr/>
        </p:nvSpPr>
        <p:spPr bwMode="auto">
          <a:xfrm>
            <a:off x="3929339" y="2613397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auto">
          <a:xfrm>
            <a:off x="7960002" y="1748209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80" name="Oval 47"/>
          <p:cNvSpPr>
            <a:spLocks noChangeArrowheads="1"/>
          </p:cNvSpPr>
          <p:nvPr/>
        </p:nvSpPr>
        <p:spPr bwMode="auto">
          <a:xfrm>
            <a:off x="7061477" y="203554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181" name="Line 48"/>
          <p:cNvSpPr>
            <a:spLocks noChangeShapeType="1"/>
          </p:cNvSpPr>
          <p:nvPr/>
        </p:nvSpPr>
        <p:spPr bwMode="auto">
          <a:xfrm>
            <a:off x="7204352" y="138784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Text Box 49"/>
          <p:cNvSpPr txBox="1">
            <a:spLocks noChangeArrowheads="1"/>
          </p:cNvSpPr>
          <p:nvPr/>
        </p:nvSpPr>
        <p:spPr bwMode="auto">
          <a:xfrm>
            <a:off x="6917014" y="102748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83" name="Line 50"/>
          <p:cNvSpPr>
            <a:spLocks noChangeShapeType="1"/>
          </p:cNvSpPr>
          <p:nvPr/>
        </p:nvSpPr>
        <p:spPr bwMode="auto">
          <a:xfrm flipV="1">
            <a:off x="6304239" y="2827709"/>
            <a:ext cx="4318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51"/>
          <p:cNvSpPr>
            <a:spLocks noChangeShapeType="1"/>
          </p:cNvSpPr>
          <p:nvPr/>
        </p:nvSpPr>
        <p:spPr bwMode="auto">
          <a:xfrm>
            <a:off x="7167839" y="2827709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" name="Group 52"/>
          <p:cNvGrpSpPr>
            <a:grpSpLocks/>
          </p:cNvGrpSpPr>
          <p:nvPr/>
        </p:nvGrpSpPr>
        <p:grpSpPr bwMode="auto">
          <a:xfrm>
            <a:off x="652739" y="4989214"/>
            <a:ext cx="1296988" cy="1393825"/>
            <a:chOff x="158" y="1389"/>
            <a:chExt cx="817" cy="878"/>
          </a:xfrm>
        </p:grpSpPr>
        <p:pic>
          <p:nvPicPr>
            <p:cNvPr id="186" name="Picture 53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188" name="Group 55"/>
          <p:cNvGrpSpPr>
            <a:grpSpLocks/>
          </p:cNvGrpSpPr>
          <p:nvPr/>
        </p:nvGrpSpPr>
        <p:grpSpPr bwMode="auto">
          <a:xfrm>
            <a:off x="7960002" y="5060652"/>
            <a:ext cx="1187450" cy="1322387"/>
            <a:chOff x="5012" y="1434"/>
            <a:chExt cx="748" cy="833"/>
          </a:xfrm>
        </p:grpSpPr>
        <p:pic>
          <p:nvPicPr>
            <p:cNvPr id="189" name="Picture 56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191" name="Text Box 58"/>
          <p:cNvSpPr txBox="1">
            <a:spLocks noChangeArrowheads="1"/>
          </p:cNvSpPr>
          <p:nvPr/>
        </p:nvSpPr>
        <p:spPr bwMode="auto">
          <a:xfrm>
            <a:off x="3784877" y="1532309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k2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92" name="Line 59"/>
          <p:cNvSpPr>
            <a:spLocks noChangeShapeType="1"/>
          </p:cNvSpPr>
          <p:nvPr/>
        </p:nvSpPr>
        <p:spPr bwMode="auto">
          <a:xfrm>
            <a:off x="5008839" y="1892672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/>
      <p:bldP spid="145" grpId="0" animBg="1"/>
      <p:bldP spid="146" grpId="0"/>
      <p:bldP spid="147" grpId="0" animBg="1"/>
      <p:bldP spid="148" grpId="0" animBg="1"/>
      <p:bldP spid="155" grpId="0" animBg="1"/>
      <p:bldP spid="156" grpId="0" animBg="1"/>
      <p:bldP spid="160" grpId="0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 animBg="1"/>
      <p:bldP spid="168" grpId="0"/>
      <p:bldP spid="169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/>
      <p:bldP spid="183" grpId="0" animBg="1"/>
      <p:bldP spid="184" grpId="0" animBg="1"/>
      <p:bldP spid="191" grpId="0"/>
      <p:bldP spid="1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优点：认证标识（码）大小固定且短</a:t>
            </a:r>
            <a:endParaRPr lang="en-US" altLang="zh-CN" smtClean="0"/>
          </a:p>
          <a:p>
            <a:r>
              <a:rPr lang="zh-CN" altLang="en-US" smtClean="0"/>
              <a:t>缺点：需要密钥，不需要从</a:t>
            </a:r>
            <a:r>
              <a:rPr lang="en-US" altLang="zh-CN" smtClean="0"/>
              <a:t>MAC</a:t>
            </a:r>
            <a:r>
              <a:rPr lang="zh-CN" altLang="en-US" smtClean="0"/>
              <a:t>解密出</a:t>
            </a:r>
            <a:r>
              <a:rPr lang="en-US" altLang="zh-CN" smtClean="0">
                <a:sym typeface="Wingdings" pitchFamily="2" charset="2"/>
              </a:rPr>
              <a:t>m</a:t>
            </a:r>
          </a:p>
          <a:p>
            <a:r>
              <a:rPr lang="zh-CN" altLang="en-US" smtClean="0">
                <a:sym typeface="Wingdings" pitchFamily="2" charset="2"/>
              </a:rPr>
              <a:t>有没有不需密钥就能生成定长且短的认证标识的方法呢？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优缺点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835696" y="4365104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 smtClean="0">
                <a:solidFill>
                  <a:srgbClr val="000066"/>
                </a:solidFill>
                <a:latin typeface="Times New Roman" pitchFamily="18" charset="0"/>
              </a:rPr>
              <a:t>HASH</a:t>
            </a:r>
            <a:endParaRPr kumimoji="1" lang="zh-CN" altLang="en-US" sz="40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信息加密</a:t>
            </a:r>
            <a:endParaRPr lang="en-US" altLang="zh-CN" smtClean="0"/>
          </a:p>
          <a:p>
            <a:r>
              <a:rPr lang="zh-CN" altLang="en-US" smtClean="0"/>
              <a:t>消息认证</a:t>
            </a:r>
            <a:endParaRPr lang="en-US" altLang="zh-CN" smtClean="0"/>
          </a:p>
          <a:p>
            <a:r>
              <a:rPr lang="zh-CN" altLang="en-US" smtClean="0"/>
              <a:t>数字签名</a:t>
            </a:r>
            <a:endParaRPr lang="en-US" altLang="zh-CN" smtClean="0"/>
          </a:p>
          <a:p>
            <a:r>
              <a:rPr lang="zh-CN" altLang="en-US" smtClean="0"/>
              <a:t>身份认证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密码学应用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消息摘要、哈希函数、数字指纹、杂凑函数</a:t>
            </a:r>
            <a:endParaRPr lang="en-US" altLang="zh-CN" smtClean="0"/>
          </a:p>
          <a:p>
            <a:pPr marL="109728" indent="0"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			h </a:t>
            </a:r>
            <a:r>
              <a:rPr lang="en-US" altLang="zh-CN" b="1">
                <a:solidFill>
                  <a:srgbClr val="C00000"/>
                </a:solidFill>
              </a:rPr>
              <a:t>= H(M</a:t>
            </a:r>
            <a:r>
              <a:rPr lang="en-US" altLang="zh-CN" b="1" smtClean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smtClean="0"/>
              <a:t>输入：任意长度的消息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输出：一个固定短长度散列值</a:t>
            </a:r>
            <a:r>
              <a:rPr lang="en-US" altLang="zh-CN" smtClean="0"/>
              <a:t>H(M)</a:t>
            </a:r>
            <a:r>
              <a:rPr lang="zh-CN" altLang="en-US" smtClean="0"/>
              <a:t> </a:t>
            </a:r>
          </a:p>
          <a:p>
            <a:r>
              <a:rPr lang="zh-CN" altLang="en-US"/>
              <a:t>单向</a:t>
            </a:r>
            <a:r>
              <a:rPr lang="zh-CN" altLang="en-US" smtClean="0"/>
              <a:t>函数：</a:t>
            </a:r>
            <a:endParaRPr lang="en-US" altLang="zh-CN" smtClean="0"/>
          </a:p>
          <a:p>
            <a:pPr lvl="1"/>
            <a:r>
              <a:rPr lang="zh-CN" altLang="en-US" smtClean="0"/>
              <a:t>正向</a:t>
            </a:r>
            <a:r>
              <a:rPr lang="zh-CN" altLang="en-US"/>
              <a:t>计算容易，反向计算困难</a:t>
            </a:r>
          </a:p>
          <a:p>
            <a:r>
              <a:rPr lang="zh-CN" altLang="en-US" smtClean="0"/>
              <a:t>不同消息不同</a:t>
            </a:r>
            <a:r>
              <a:rPr lang="zh-CN" altLang="en-US"/>
              <a:t>指纹，用作消息标识</a:t>
            </a:r>
            <a:endParaRPr lang="en-US" altLang="zh-CN" smtClean="0"/>
          </a:p>
          <a:p>
            <a:pPr lvl="1"/>
            <a:r>
              <a:rPr lang="zh-CN" altLang="en-US" smtClean="0"/>
              <a:t>消息</a:t>
            </a:r>
            <a:r>
              <a:rPr lang="en-US" altLang="zh-CN" smtClean="0"/>
              <a:t>M</a:t>
            </a:r>
            <a:r>
              <a:rPr lang="zh-CN" altLang="en-US" smtClean="0"/>
              <a:t>的所有位的函数：消息中任何一位或多位变化都将导致该散列值的变化。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散列函数</a:t>
            </a:r>
            <a:r>
              <a:rPr lang="en-US" altLang="zh-CN" smtClean="0"/>
              <a:t>Hash Function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91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三元组（</a:t>
            </a:r>
            <a:r>
              <a:rPr lang="en-US" altLang="zh-CN" dirty="0" smtClean="0"/>
              <a:t>K,T,V)</a:t>
            </a:r>
          </a:p>
          <a:p>
            <a:pPr lvl="1"/>
            <a:r>
              <a:rPr lang="zh-CN" altLang="en-US" dirty="0" smtClean="0"/>
              <a:t>密钥生成算法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 smtClean="0"/>
              <a:t>标签算法</a:t>
            </a:r>
            <a:r>
              <a:rPr lang="en-US" altLang="zh-CN" dirty="0" smtClean="0"/>
              <a:t>T</a:t>
            </a:r>
          </a:p>
          <a:p>
            <a:pPr lvl="1"/>
            <a:r>
              <a:rPr lang="zh-CN" altLang="en-US" dirty="0" smtClean="0"/>
              <a:t>验证</a:t>
            </a:r>
            <a:r>
              <a:rPr lang="zh-CN" altLang="en-US" smtClean="0"/>
              <a:t>算法</a:t>
            </a:r>
            <a:r>
              <a:rPr lang="en-US" altLang="zh-CN" smtClean="0"/>
              <a:t>V</a:t>
            </a:r>
            <a:endParaRPr lang="en-US" altLang="zh-CN" dirty="0" smtClean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758713" y="2564904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编码器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译码器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 smtClean="0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 b="1">
                  <a:solidFill>
                    <a:schemeClr val="tx1"/>
                  </a:solidFill>
                </a:rPr>
                <a:t>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92231" y="5049852"/>
            <a:ext cx="8229600" cy="1355466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 smtClean="0">
                <a:solidFill>
                  <a:srgbClr val="000066"/>
                </a:solidFill>
              </a:rPr>
              <a:t>认证函数</a:t>
            </a:r>
            <a:r>
              <a:rPr lang="zh-CN" altLang="en-US" smtClean="0">
                <a:solidFill>
                  <a:srgbClr val="C00000"/>
                </a:solidFill>
              </a:rPr>
              <a:t>：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消息加密函数</a:t>
            </a:r>
            <a:r>
              <a:rPr lang="en-US" altLang="zh-CN" smtClean="0">
                <a:solidFill>
                  <a:srgbClr val="C00000"/>
                </a:solidFill>
              </a:rPr>
              <a:t>(Message encryption)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消息认证码</a:t>
            </a:r>
            <a:r>
              <a:rPr lang="en-US" altLang="zh-CN" smtClean="0">
                <a:solidFill>
                  <a:srgbClr val="C00000"/>
                </a:solidFill>
              </a:rPr>
              <a:t>MAC(Message Authentication Code)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>
                <a:solidFill>
                  <a:srgbClr val="C00000"/>
                </a:solidFill>
              </a:rPr>
              <a:t>散列函数</a:t>
            </a:r>
            <a:r>
              <a:rPr lang="en-US" altLang="zh-CN" smtClean="0">
                <a:solidFill>
                  <a:srgbClr val="C00000"/>
                </a:solidFill>
              </a:rPr>
              <a:t>(Hash Function)</a:t>
            </a:r>
          </a:p>
        </p:txBody>
      </p:sp>
    </p:spTree>
    <p:extLst>
      <p:ext uri="{BB962C8B-B14F-4D97-AF65-F5344CB8AC3E}">
        <p14:creationId xmlns:p14="http://schemas.microsoft.com/office/powerpoint/2010/main" val="38117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任意长度数据块，产生固定长度散列值；</a:t>
            </a:r>
          </a:p>
          <a:p>
            <a:r>
              <a:rPr lang="zh-CN" altLang="en-US" smtClean="0"/>
              <a:t>单向性：</a:t>
            </a:r>
            <a:endParaRPr lang="en-US" altLang="zh-CN" smtClean="0"/>
          </a:p>
          <a:p>
            <a:pPr lvl="1"/>
            <a:r>
              <a:rPr lang="zh-CN" altLang="en-US" smtClean="0"/>
              <a:t>任意给定</a:t>
            </a:r>
            <a:r>
              <a:rPr lang="en-US" altLang="zh-CN" smtClean="0"/>
              <a:t>m ,</a:t>
            </a:r>
            <a:r>
              <a:rPr lang="zh-CN" altLang="en-US" smtClean="0"/>
              <a:t>计算</a:t>
            </a:r>
            <a:r>
              <a:rPr lang="en-US" altLang="zh-CN" smtClean="0"/>
              <a:t>H(m)</a:t>
            </a:r>
            <a:r>
              <a:rPr lang="zh-CN" altLang="en-US" smtClean="0"/>
              <a:t>相对容易；</a:t>
            </a:r>
          </a:p>
          <a:p>
            <a:pPr lvl="1"/>
            <a:r>
              <a:rPr lang="zh-CN" altLang="en-US" smtClean="0"/>
              <a:t>对任意给定</a:t>
            </a:r>
            <a:r>
              <a:rPr lang="en-US" altLang="zh-CN" smtClean="0"/>
              <a:t>h</a:t>
            </a:r>
            <a:r>
              <a:rPr lang="zh-CN" altLang="en-US" smtClean="0"/>
              <a:t>，找到</a:t>
            </a:r>
            <a:r>
              <a:rPr lang="en-US" altLang="zh-CN" smtClean="0"/>
              <a:t>m</a:t>
            </a:r>
            <a:r>
              <a:rPr lang="zh-CN" altLang="en-US" smtClean="0"/>
              <a:t>满足</a:t>
            </a:r>
            <a:r>
              <a:rPr lang="en-US" altLang="zh-CN" smtClean="0"/>
              <a:t>H(m)=h</a:t>
            </a:r>
            <a:r>
              <a:rPr lang="zh-CN" altLang="en-US" smtClean="0"/>
              <a:t>在计算上不可行；</a:t>
            </a:r>
          </a:p>
          <a:p>
            <a:r>
              <a:rPr lang="zh-CN" altLang="en-US" smtClean="0"/>
              <a:t>安全性，冲突（碰撞）一定存在，但发现困难</a:t>
            </a:r>
            <a:endParaRPr lang="en-US" altLang="zh-CN" smtClean="0"/>
          </a:p>
          <a:p>
            <a:pPr lvl="1"/>
            <a:r>
              <a:rPr lang="zh-CN" altLang="en-US" smtClean="0"/>
              <a:t>任意给定消息</a:t>
            </a:r>
            <a:r>
              <a:rPr lang="en-US" altLang="zh-CN" smtClean="0"/>
              <a:t>m1</a:t>
            </a:r>
            <a:r>
              <a:rPr lang="zh-CN" altLang="en-US" smtClean="0"/>
              <a:t>，找到</a:t>
            </a:r>
            <a:r>
              <a:rPr lang="en-US" altLang="zh-CN" smtClean="0"/>
              <a:t>m2≠m1</a:t>
            </a:r>
            <a:r>
              <a:rPr lang="zh-CN" altLang="en-US" smtClean="0"/>
              <a:t>满足</a:t>
            </a:r>
            <a:r>
              <a:rPr lang="en-US" altLang="zh-CN" smtClean="0"/>
              <a:t>H(m2)=H(m1)</a:t>
            </a:r>
            <a:r>
              <a:rPr lang="zh-CN" altLang="en-US" smtClean="0"/>
              <a:t>计算上不可行；</a:t>
            </a:r>
          </a:p>
          <a:p>
            <a:pPr lvl="1"/>
            <a:r>
              <a:rPr lang="zh-CN" altLang="en-US" smtClean="0"/>
              <a:t>找到任意消息对</a:t>
            </a:r>
            <a:r>
              <a:rPr lang="en-US" altLang="zh-CN" smtClean="0"/>
              <a:t>(m1,m2)</a:t>
            </a:r>
            <a:r>
              <a:rPr lang="zh-CN" altLang="en-US" smtClean="0"/>
              <a:t>，满足</a:t>
            </a:r>
            <a:r>
              <a:rPr lang="en-US" altLang="zh-CN" smtClean="0"/>
              <a:t>H(m1) = H(m2)</a:t>
            </a:r>
            <a:r>
              <a:rPr lang="zh-CN" altLang="en-US" smtClean="0"/>
              <a:t>计算上不可行。</a:t>
            </a:r>
            <a:endParaRPr lang="zh-CN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</a:t>
            </a:r>
            <a:r>
              <a:rPr lang="en-US" altLang="zh-CN" smtClean="0"/>
              <a:t>HASH</a:t>
            </a:r>
            <a:r>
              <a:rPr lang="zh-CN" altLang="en-US" smtClean="0"/>
              <a:t>函数要求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输入消息序列，以迭代的方式每次处理一个分组。</a:t>
            </a:r>
            <a:endParaRPr lang="en-US" altLang="zh-CN" dirty="0" smtClean="0"/>
          </a:p>
          <a:p>
            <a:r>
              <a:rPr lang="zh-CN" altLang="en-US" dirty="0" smtClean="0"/>
              <a:t>一个最简单的哈希函数：每个分组按比特异或</a:t>
            </a:r>
            <a:r>
              <a:rPr lang="en-US" altLang="zh-CN" dirty="0" smtClean="0"/>
              <a:t>(XOR)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将消息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个定长分组：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…M</a:t>
            </a:r>
            <a:r>
              <a:rPr lang="en-US" altLang="zh-CN" baseline="-25000" dirty="0" smtClean="0"/>
              <a:t>N</a:t>
            </a:r>
          </a:p>
          <a:p>
            <a:pPr lvl="1"/>
            <a:r>
              <a:rPr lang="en-US" altLang="zh-CN" dirty="0" smtClean="0"/>
              <a:t>H(M)=M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⊕M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⊕M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⊕M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⊕…⊕M</a:t>
            </a:r>
            <a:r>
              <a:rPr lang="en-US" altLang="zh-CN" baseline="-25000" dirty="0" smtClean="0"/>
              <a:t>N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简单的哈希算法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268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弱无碰撞</a:t>
            </a:r>
            <a:endParaRPr lang="en-US" altLang="zh-CN" smtClean="0"/>
          </a:p>
          <a:p>
            <a:pPr lvl="1"/>
            <a:r>
              <a:rPr lang="zh-CN" altLang="en-US" smtClean="0"/>
              <a:t>对给定消息</a:t>
            </a:r>
            <a:r>
              <a:rPr lang="en-US" altLang="zh-CN" smtClean="0"/>
              <a:t>x ∈ X</a:t>
            </a:r>
            <a:r>
              <a:rPr lang="zh-CN" altLang="en-US" smtClean="0"/>
              <a:t>，在计算上几乎找不到异于</a:t>
            </a:r>
            <a:r>
              <a:rPr lang="en-US" altLang="zh-CN" smtClean="0"/>
              <a:t>x</a:t>
            </a:r>
            <a:r>
              <a:rPr lang="zh-CN" altLang="en-US" smtClean="0"/>
              <a:t>的</a:t>
            </a:r>
            <a:r>
              <a:rPr lang="en-US" altLang="zh-CN" smtClean="0"/>
              <a:t>x' ∈ X</a:t>
            </a:r>
            <a:r>
              <a:rPr lang="zh-CN" altLang="en-US" smtClean="0"/>
              <a:t>使</a:t>
            </a:r>
            <a:r>
              <a:rPr lang="en-US" altLang="zh-CN" smtClean="0"/>
              <a:t>h(x)=h(x')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强无碰撞</a:t>
            </a:r>
            <a:endParaRPr lang="en-US" altLang="zh-CN" smtClean="0"/>
          </a:p>
          <a:p>
            <a:pPr lvl="1"/>
            <a:r>
              <a:rPr lang="zh-CN" altLang="en-US" smtClean="0"/>
              <a:t>在计算上几乎不可能找到相异的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x'</a:t>
            </a:r>
            <a:r>
              <a:rPr lang="zh-CN" altLang="en-US" smtClean="0"/>
              <a:t>使得</a:t>
            </a:r>
            <a:r>
              <a:rPr lang="en-US" altLang="zh-CN" smtClean="0"/>
              <a:t>h(x)=h(x')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 注：强无碰撞自然含弱无碰撞！</a:t>
            </a:r>
          </a:p>
          <a:p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Hash</a:t>
            </a:r>
            <a:r>
              <a:rPr lang="zh-CN" altLang="en-US"/>
              <a:t>函数的</a:t>
            </a:r>
            <a:r>
              <a:rPr lang="zh-CN" altLang="en-US" smtClean="0"/>
              <a:t>分类</a:t>
            </a:r>
            <a:r>
              <a:rPr lang="en-US" altLang="zh-CN" smtClean="0"/>
              <a:t>——</a:t>
            </a:r>
            <a:r>
              <a:rPr lang="zh-CN" altLang="en-US" smtClean="0"/>
              <a:t>根据</a:t>
            </a:r>
            <a:r>
              <a:rPr lang="zh-CN" altLang="en-US"/>
              <a:t>安全水平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基于数学难题</a:t>
            </a:r>
            <a:endParaRPr lang="en-US" altLang="zh-CN" smtClean="0"/>
          </a:p>
          <a:p>
            <a:pPr lvl="1"/>
            <a:r>
              <a:rPr lang="zh-CN" altLang="en-US" smtClean="0"/>
              <a:t>计算速度慢，不实用</a:t>
            </a:r>
          </a:p>
          <a:p>
            <a:r>
              <a:rPr lang="zh-CN" altLang="en-US" smtClean="0"/>
              <a:t>利用对称密码体制</a:t>
            </a:r>
            <a:endParaRPr lang="en-US" altLang="zh-CN" smtClean="0"/>
          </a:p>
          <a:p>
            <a:r>
              <a:rPr lang="zh-CN" altLang="en-US" smtClean="0"/>
              <a:t>直接设计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Hash</a:t>
            </a:r>
            <a:r>
              <a:rPr lang="zh-CN" altLang="en-US"/>
              <a:t>函数的构造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Symbol" pitchFamily="18" charset="2"/>
              </a:rPr>
              <a:t>几乎被所有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函数使用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把原始消息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zh-CN" altLang="en-US" dirty="0" smtClean="0">
                <a:sym typeface="Symbol" pitchFamily="18" charset="2"/>
              </a:rPr>
              <a:t>分成一些固定长度的块</a:t>
            </a:r>
            <a:r>
              <a:rPr lang="en-US" altLang="zh-CN" dirty="0" smtClean="0">
                <a:sym typeface="Symbol" pitchFamily="18" charset="2"/>
              </a:rPr>
              <a:t>Y</a:t>
            </a:r>
            <a:r>
              <a:rPr lang="en-US" altLang="zh-CN" baseline="-25000" dirty="0" smtClean="0">
                <a:sym typeface="Symbol" pitchFamily="18" charset="2"/>
              </a:rPr>
              <a:t>i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最后一块填充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设定初始值</a:t>
            </a:r>
            <a:r>
              <a:rPr lang="en-US" altLang="zh-CN" dirty="0" smtClean="0">
                <a:sym typeface="Symbol" pitchFamily="18" charset="2"/>
              </a:rPr>
              <a:t>CV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压缩函数</a:t>
            </a:r>
            <a:r>
              <a:rPr lang="en-US" altLang="zh-CN" dirty="0" smtClean="0">
                <a:sym typeface="Symbol" pitchFamily="18" charset="2"/>
              </a:rPr>
              <a:t>f, </a:t>
            </a:r>
            <a:r>
              <a:rPr lang="en-US" altLang="zh-CN" dirty="0" err="1" smtClean="0">
                <a:sym typeface="Symbol" pitchFamily="18" charset="2"/>
              </a:rPr>
              <a:t>CV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=f(CV</a:t>
            </a:r>
            <a:r>
              <a:rPr lang="en-US" altLang="zh-CN" baseline="-25000" dirty="0" smtClean="0">
                <a:sym typeface="Symbol" pitchFamily="18" charset="2"/>
              </a:rPr>
              <a:t>i-1</a:t>
            </a:r>
            <a:r>
              <a:rPr lang="en-US" altLang="zh-CN" dirty="0" smtClean="0">
                <a:sym typeface="Symbol" pitchFamily="18" charset="2"/>
              </a:rPr>
              <a:t>,Y</a:t>
            </a:r>
            <a:r>
              <a:rPr lang="en-US" altLang="zh-CN" baseline="-25000" dirty="0" smtClean="0">
                <a:sym typeface="Symbol" pitchFamily="18" charset="2"/>
              </a:rPr>
              <a:t>i-1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最后一个</a:t>
            </a:r>
            <a:r>
              <a:rPr lang="en-US" altLang="zh-CN" dirty="0" err="1" smtClean="0">
                <a:sym typeface="Symbol" pitchFamily="18" charset="2"/>
              </a:rPr>
              <a:t>CV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zh-CN" altLang="en-US" dirty="0" smtClean="0">
                <a:sym typeface="Symbol" pitchFamily="18" charset="2"/>
              </a:rPr>
              <a:t>为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值</a:t>
            </a:r>
          </a:p>
          <a:p>
            <a:endParaRPr lang="en-US" altLang="zh-CN" dirty="0" smtClean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hash</a:t>
            </a:r>
            <a:r>
              <a:rPr lang="zh-CN" altLang="en-US" smtClean="0"/>
              <a:t>函数通用结构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ltGray">
          <a:xfrm rot="-5400000">
            <a:off x="1564482" y="2282477"/>
            <a:ext cx="1371600" cy="633413"/>
          </a:xfrm>
          <a:custGeom>
            <a:avLst/>
            <a:gdLst>
              <a:gd name="T0" fmla="*/ 1200150 w 21600"/>
              <a:gd name="T1" fmla="*/ 316707 h 21600"/>
              <a:gd name="T2" fmla="*/ 685800 w 21600"/>
              <a:gd name="T3" fmla="*/ 633413 h 21600"/>
              <a:gd name="T4" fmla="*/ 171450 w 21600"/>
              <a:gd name="T5" fmla="*/ 316707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ltGray">
          <a:xfrm>
            <a:off x="1476375" y="1570484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ltGray">
          <a:xfrm>
            <a:off x="1476375" y="2332484"/>
            <a:ext cx="493713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ltGray">
          <a:xfrm flipH="1">
            <a:off x="1406525" y="17990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ltGray">
          <a:xfrm>
            <a:off x="1111250" y="1687959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ltGray">
          <a:xfrm>
            <a:off x="1322388" y="1230759"/>
            <a:ext cx="4937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ltGray">
          <a:xfrm>
            <a:off x="1195388" y="27896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ltGray">
          <a:xfrm flipV="1">
            <a:off x="1476375" y="27134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ltGray">
          <a:xfrm>
            <a:off x="1392238" y="2373759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ltGray">
          <a:xfrm>
            <a:off x="758825" y="2546797"/>
            <a:ext cx="533400" cy="58102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IV=</a:t>
            </a:r>
          </a:p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ltGray">
          <a:xfrm>
            <a:off x="2109788" y="2370584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ltGray">
          <a:xfrm rot="-5400000">
            <a:off x="2916238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ltGray">
          <a:xfrm>
            <a:off x="2828925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ltGray">
          <a:xfrm>
            <a:off x="2828925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ltGray">
          <a:xfrm flipH="1">
            <a:off x="2757488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ltGray">
          <a:xfrm>
            <a:off x="2462213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ltGray">
          <a:xfrm>
            <a:off x="2673350" y="1227584"/>
            <a:ext cx="4937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ltGray">
          <a:xfrm>
            <a:off x="2546350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ltGray">
          <a:xfrm flipV="1">
            <a:off x="2828925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ltGray">
          <a:xfrm>
            <a:off x="2743200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ltGray">
          <a:xfrm>
            <a:off x="3460750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83" name="AutoShape 23"/>
          <p:cNvSpPr>
            <a:spLocks noChangeArrowheads="1"/>
          </p:cNvSpPr>
          <p:nvPr/>
        </p:nvSpPr>
        <p:spPr bwMode="ltGray">
          <a:xfrm rot="-5400000">
            <a:off x="5961063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ltGray">
          <a:xfrm>
            <a:off x="5873750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ltGray">
          <a:xfrm>
            <a:off x="5873750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ltGray">
          <a:xfrm flipH="1">
            <a:off x="5802313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ltGray">
          <a:xfrm>
            <a:off x="5507038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ltGray">
          <a:xfrm>
            <a:off x="5718175" y="1227584"/>
            <a:ext cx="6715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L-1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ltGray">
          <a:xfrm>
            <a:off x="5591175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ltGray">
          <a:xfrm flipV="1">
            <a:off x="5873750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ltGray">
          <a:xfrm>
            <a:off x="5788025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ltGray">
          <a:xfrm>
            <a:off x="5486400" y="2903984"/>
            <a:ext cx="64770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L-1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ltGray">
          <a:xfrm>
            <a:off x="6505575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ltGray">
          <a:xfrm>
            <a:off x="2532063" y="2903984"/>
            <a:ext cx="53340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ltGray">
          <a:xfrm>
            <a:off x="3938588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ltGray">
          <a:xfrm flipV="1">
            <a:off x="4219575" y="25229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ltGray">
          <a:xfrm>
            <a:off x="4079875" y="21419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ltGray">
          <a:xfrm>
            <a:off x="6962775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ltGray">
          <a:xfrm flipV="1">
            <a:off x="7245350" y="2522984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ltGray">
          <a:xfrm>
            <a:off x="7104063" y="21419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ltGray">
          <a:xfrm>
            <a:off x="304800" y="4191000"/>
            <a:ext cx="5727700" cy="228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IV  =  initial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初始值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 =  chaining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链接值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Yi  =  ith input block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第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个输入数据块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     =  compression algorithm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压缩算法）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    =  length of hash code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散列码的长度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    =  length of input block(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输入块的长度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ltGray">
          <a:xfrm>
            <a:off x="7877175" y="2446784"/>
            <a:ext cx="55245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L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ltGray">
          <a:xfrm>
            <a:off x="6175375" y="3449638"/>
            <a:ext cx="16986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ltGray">
          <a:xfrm>
            <a:off x="5307334" y="3465686"/>
            <a:ext cx="3513138" cy="1187450"/>
          </a:xfrm>
          <a:prstGeom prst="rect">
            <a:avLst/>
          </a:prstGeom>
          <a:solidFill>
            <a:schemeClr val="folHlink"/>
          </a:solidFill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=IV=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itchFamily="18" charset="0"/>
              </a:rPr>
              <a:t>initial n-bit value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=f(CV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, Y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  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(1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i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L)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H(M) = 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hash</a:t>
            </a:r>
            <a:r>
              <a:rPr lang="zh-CN" altLang="en-US"/>
              <a:t>函数通用结构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MD5</a:t>
            </a:r>
          </a:p>
          <a:p>
            <a:endParaRPr lang="en-US" altLang="zh-CN" smtClean="0"/>
          </a:p>
          <a:p>
            <a:r>
              <a:rPr lang="en-US" altLang="zh-CN" smtClean="0"/>
              <a:t>SHA-1</a:t>
            </a:r>
          </a:p>
          <a:p>
            <a:endParaRPr lang="en-US" altLang="zh-CN" smtClean="0"/>
          </a:p>
          <a:p>
            <a:r>
              <a:rPr lang="en-US" altLang="zh-CN" smtClean="0"/>
              <a:t>RIPEMD-160</a:t>
            </a:r>
          </a:p>
          <a:p>
            <a:endParaRPr lang="en-US" altLang="zh-CN" smtClean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22238"/>
            <a:ext cx="723265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几种</a:t>
            </a:r>
            <a:r>
              <a:rPr lang="zh-CN" altLang="en-US"/>
              <a:t>常用的</a:t>
            </a:r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Merkle1989</a:t>
            </a:r>
            <a:r>
              <a:rPr lang="zh-CN" altLang="en-US" dirty="0" smtClean="0"/>
              <a:t>年提出</a:t>
            </a:r>
            <a:r>
              <a:rPr lang="en-US" altLang="zh-CN" dirty="0" smtClean="0"/>
              <a:t>hash function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Ron </a:t>
            </a:r>
            <a:r>
              <a:rPr lang="en-US" altLang="zh-CN" dirty="0" err="1" smtClean="0"/>
              <a:t>Rivest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年提出</a:t>
            </a:r>
            <a:r>
              <a:rPr lang="en-US" altLang="zh-CN" dirty="0" smtClean="0"/>
              <a:t>MD4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Symbol" pitchFamily="18" charset="2"/>
              </a:rPr>
              <a:t>1992</a:t>
            </a:r>
            <a:r>
              <a:rPr lang="zh-CN" altLang="en-US" dirty="0" smtClean="0">
                <a:sym typeface="Symbol" pitchFamily="18" charset="2"/>
              </a:rPr>
              <a:t>年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dirty="0" smtClean="0"/>
              <a:t>MD5 (RFC 1321)</a:t>
            </a:r>
          </a:p>
          <a:p>
            <a:r>
              <a:rPr lang="zh-CN" altLang="en-US" dirty="0" smtClean="0">
                <a:sym typeface="Symbol" pitchFamily="18" charset="2"/>
              </a:rPr>
              <a:t>输入：</a:t>
            </a:r>
            <a:r>
              <a:rPr lang="en-US" altLang="zh-CN" dirty="0" smtClean="0">
                <a:sym typeface="Symbol" pitchFamily="18" charset="2"/>
              </a:rPr>
              <a:t>512bit</a:t>
            </a:r>
            <a:r>
              <a:rPr lang="zh-CN" altLang="en-US" dirty="0" smtClean="0">
                <a:sym typeface="Symbol" pitchFamily="18" charset="2"/>
              </a:rPr>
              <a:t>块</a:t>
            </a:r>
          </a:p>
          <a:p>
            <a:r>
              <a:rPr lang="zh-CN" altLang="en-US" dirty="0" smtClean="0">
                <a:sym typeface="Symbol" pitchFamily="18" charset="2"/>
              </a:rPr>
              <a:t>输出：</a:t>
            </a:r>
            <a:r>
              <a:rPr lang="en-US" altLang="zh-CN" dirty="0" smtClean="0">
                <a:sym typeface="Symbol" pitchFamily="18" charset="2"/>
              </a:rPr>
              <a:t>128bit</a:t>
            </a:r>
          </a:p>
          <a:p>
            <a:r>
              <a:rPr lang="en-US" altLang="zh-CN" dirty="0" smtClean="0">
                <a:sym typeface="Symbol" pitchFamily="18" charset="2"/>
              </a:rPr>
              <a:t>2004</a:t>
            </a:r>
            <a:r>
              <a:rPr lang="zh-CN" altLang="en-US" dirty="0" smtClean="0">
                <a:sym typeface="Symbol" pitchFamily="18" charset="2"/>
              </a:rPr>
              <a:t>年前最主要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算法，</a:t>
            </a:r>
            <a:r>
              <a:rPr lang="zh-CN" altLang="en-US" dirty="0" smtClean="0"/>
              <a:t>在</a:t>
            </a:r>
            <a:r>
              <a:rPr lang="zh-CN" altLang="en-US" dirty="0"/>
              <a:t>国内外有着广泛的应用，曾一度被</a:t>
            </a:r>
            <a:r>
              <a:rPr lang="zh-CN" altLang="en-US" dirty="0" smtClean="0"/>
              <a:t>认为非常安全。</a:t>
            </a:r>
            <a:endParaRPr lang="zh-CN" altLang="en-US" dirty="0" smtClean="0">
              <a:sym typeface="Symbol" pitchFamily="18" charset="2"/>
            </a:endParaRPr>
          </a:p>
          <a:p>
            <a:r>
              <a:rPr lang="zh-CN" altLang="en-US" dirty="0" smtClean="0">
                <a:sym typeface="Symbol" pitchFamily="18" charset="2"/>
              </a:rPr>
              <a:t>现行美国标准</a:t>
            </a:r>
            <a:r>
              <a:rPr lang="en-US" altLang="zh-CN" dirty="0" smtClean="0">
                <a:sym typeface="Symbol" pitchFamily="18" charset="2"/>
              </a:rPr>
              <a:t>SHA-1</a:t>
            </a:r>
            <a:r>
              <a:rPr lang="zh-CN" altLang="en-US" dirty="0" smtClean="0">
                <a:sym typeface="Symbol" pitchFamily="18" charset="2"/>
              </a:rPr>
              <a:t>以</a:t>
            </a:r>
            <a:r>
              <a:rPr lang="en-US" altLang="zh-CN" dirty="0" smtClean="0">
                <a:sym typeface="Symbol" pitchFamily="18" charset="2"/>
              </a:rPr>
              <a:t>MD5</a:t>
            </a:r>
            <a:r>
              <a:rPr lang="zh-CN" altLang="en-US" dirty="0" smtClean="0">
                <a:sym typeface="Symbol" pitchFamily="18" charset="2"/>
              </a:rPr>
              <a:t>前身</a:t>
            </a:r>
            <a:r>
              <a:rPr lang="en-US" altLang="zh-CN" dirty="0" smtClean="0">
                <a:sym typeface="Symbol" pitchFamily="18" charset="2"/>
              </a:rPr>
              <a:t>MD4</a:t>
            </a:r>
            <a:r>
              <a:rPr lang="zh-CN" altLang="en-US" dirty="0" smtClean="0">
                <a:sym typeface="Symbol" pitchFamily="18" charset="2"/>
              </a:rPr>
              <a:t>为基础。</a:t>
            </a:r>
            <a:endParaRPr lang="en-US" altLang="zh-CN" dirty="0" smtClean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MD5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en-US" sz="4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消息认证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46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2004</a:t>
            </a:r>
            <a:r>
              <a:rPr lang="zh-CN" altLang="en-US" smtClean="0"/>
              <a:t>年国际密码学会议（</a:t>
            </a:r>
            <a:r>
              <a:rPr lang="en-US" altLang="zh-CN" smtClean="0"/>
              <a:t>Crypto’2004</a:t>
            </a:r>
            <a:r>
              <a:rPr lang="zh-CN" altLang="en-US" smtClean="0"/>
              <a:t>）山东大学王小云</a:t>
            </a:r>
            <a:r>
              <a:rPr lang="zh-CN" altLang="en-US" dirty="0" smtClean="0"/>
              <a:t>教授做了破译</a:t>
            </a:r>
            <a:r>
              <a:rPr lang="en-US" altLang="zh-CN" dirty="0" smtClean="0"/>
              <a:t>MD5</a:t>
            </a:r>
            <a:r>
              <a:rPr lang="zh-CN" altLang="en-US" smtClean="0"/>
              <a:t>、</a:t>
            </a:r>
            <a:r>
              <a:rPr lang="en-US" altLang="zh-CN" smtClean="0"/>
              <a:t>HAVAL128</a:t>
            </a:r>
            <a:r>
              <a:rPr lang="zh-CN" altLang="en-US" smtClean="0"/>
              <a:t>、</a:t>
            </a:r>
            <a:r>
              <a:rPr lang="en-US" altLang="zh-CN" smtClean="0"/>
              <a:t>MD4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RIPEMD</a:t>
            </a:r>
            <a:r>
              <a:rPr lang="zh-CN" altLang="en-US" dirty="0" smtClean="0"/>
              <a:t>算法的</a:t>
            </a:r>
            <a:r>
              <a:rPr lang="zh-CN" altLang="en-US" smtClean="0"/>
              <a:t>报告。</a:t>
            </a:r>
            <a:endParaRPr lang="en-US" altLang="zh-CN" smtClean="0"/>
          </a:p>
          <a:p>
            <a:pPr lvl="1"/>
            <a:r>
              <a:rPr lang="zh-CN" altLang="en-US" smtClean="0"/>
              <a:t>可以很快找到</a:t>
            </a:r>
            <a:r>
              <a:rPr lang="en-US" altLang="zh-CN" smtClean="0"/>
              <a:t>MD5</a:t>
            </a:r>
            <a:r>
              <a:rPr lang="zh-CN" altLang="en-US" smtClean="0"/>
              <a:t>“碰撞”</a:t>
            </a:r>
            <a:r>
              <a:rPr lang="en-US" altLang="zh-CN" smtClean="0"/>
              <a:t>——</a:t>
            </a:r>
            <a:r>
              <a:rPr lang="zh-CN" altLang="en-US" smtClean="0"/>
              <a:t>两</a:t>
            </a:r>
            <a:r>
              <a:rPr lang="zh-CN" altLang="en-US"/>
              <a:t>个</a:t>
            </a:r>
            <a:r>
              <a:rPr lang="zh-CN" altLang="en-US" smtClean="0"/>
              <a:t>文件产生相同</a:t>
            </a:r>
            <a:r>
              <a:rPr lang="en-US" altLang="zh-CN" smtClean="0"/>
              <a:t>MD5</a:t>
            </a:r>
            <a:r>
              <a:rPr lang="zh-CN" altLang="en-US" smtClean="0"/>
              <a:t>“指纹”</a:t>
            </a:r>
            <a:r>
              <a:rPr lang="zh-CN" altLang="en-US"/>
              <a:t>。</a:t>
            </a:r>
          </a:p>
          <a:p>
            <a:pPr lvl="1"/>
            <a:r>
              <a:rPr lang="zh-CN" altLang="en-US" smtClean="0"/>
              <a:t>意味着：在网络上电子签署</a:t>
            </a:r>
            <a:r>
              <a:rPr lang="zh-CN" altLang="en-US"/>
              <a:t>一份合同后，还可能找到</a:t>
            </a:r>
            <a:r>
              <a:rPr lang="zh-CN" altLang="en-US" smtClean="0"/>
              <a:t>另一</a:t>
            </a:r>
            <a:r>
              <a:rPr lang="zh-CN" altLang="en-US"/>
              <a:t>份具有相同签名但内容迥异的合同，这样两份合同的真伪性便无从辨别</a:t>
            </a:r>
            <a:r>
              <a:rPr lang="zh-CN" altLang="en-US" smtClean="0"/>
              <a:t>。</a:t>
            </a:r>
            <a:endParaRPr lang="zh-CN" altLang="en-US" dirty="0" smtClean="0"/>
          </a:p>
          <a:p>
            <a:r>
              <a:rPr lang="zh-CN" altLang="en-US" smtClean="0"/>
              <a:t>宣告固若金汤的世界通行密码标准</a:t>
            </a:r>
            <a:r>
              <a:rPr lang="en-US" altLang="zh-CN" smtClean="0"/>
              <a:t>MD</a:t>
            </a:r>
            <a:r>
              <a:rPr lang="zh-CN" altLang="en-US" dirty="0" smtClean="0"/>
              <a:t>５的堡垒轰然倒塌，引发了密码学界的</a:t>
            </a:r>
            <a:r>
              <a:rPr lang="zh-CN" altLang="en-US" smtClean="0"/>
              <a:t>轩然大波。</a:t>
            </a:r>
            <a:endParaRPr lang="en-US" altLang="zh-CN" dirty="0" smtClean="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来自中国的惊艳</a:t>
            </a:r>
            <a:endParaRPr lang="zh-CN" alt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73100" y="19351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itchFamily="18" charset="0"/>
              </a:rPr>
              <a:t>哈希</a:t>
            </a:r>
            <a:r>
              <a:rPr lang="zh-CN" altLang="en-US" sz="4400">
                <a:latin typeface="Times New Roman" pitchFamily="18" charset="0"/>
              </a:rPr>
              <a:t>函数</a:t>
            </a:r>
            <a:r>
              <a:rPr lang="zh-CN" altLang="en-US" sz="4400" smtClean="0">
                <a:latin typeface="Times New Roman" pitchFamily="18" charset="0"/>
              </a:rPr>
              <a:t>的基本用法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smtClean="0">
                <a:latin typeface="Times New Roman" pitchFamily="18" charset="0"/>
              </a:rPr>
              <a:t>H(M)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928926" y="2565400"/>
            <a:ext cx="1138249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357819" y="2492375"/>
            <a:ext cx="3030532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5606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存在问题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：没法认证</a:t>
            </a:r>
          </a:p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伪造消息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伪造摘要</a:t>
            </a:r>
            <a:endParaRPr kumimoji="1" lang="en-US" altLang="zh-CN" sz="32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M1+H(M1)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71736" y="1571612"/>
            <a:ext cx="4643470" cy="2286016"/>
            <a:chOff x="2571736" y="1571612"/>
            <a:chExt cx="4643470" cy="228601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571736" y="1571612"/>
              <a:ext cx="4643470" cy="228601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4536281" y="2250273"/>
              <a:ext cx="2143140" cy="7858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哈希函数的基本用法（</a:t>
            </a:r>
            <a:r>
              <a:rPr lang="en-US" altLang="zh-CN" sz="4400">
                <a:latin typeface="Times New Roman" pitchFamily="18" charset="0"/>
              </a:rPr>
              <a:t>a</a:t>
            </a:r>
            <a:r>
              <a:rPr lang="zh-CN" altLang="en-US" sz="4400">
                <a:latin typeface="Times New Roman" pitchFamily="18" charset="0"/>
              </a:rPr>
              <a:t>）</a:t>
            </a:r>
          </a:p>
        </p:txBody>
      </p:sp>
      <p:sp>
        <p:nvSpPr>
          <p:cNvPr id="5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7334E9-E0E1-4DA1-91B9-CF9DE06D423A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5808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8085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58086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211263" y="192881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089" name="Line 9"/>
          <p:cNvSpPr>
            <a:spLocks noChangeShapeType="1"/>
          </p:cNvSpPr>
          <p:nvPr/>
        </p:nvSpPr>
        <p:spPr bwMode="auto">
          <a:xfrm>
            <a:off x="1858963" y="2287588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3082925" y="207168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58091" name="Line 11"/>
          <p:cNvSpPr>
            <a:spLocks noChangeShapeType="1"/>
          </p:cNvSpPr>
          <p:nvPr/>
        </p:nvSpPr>
        <p:spPr bwMode="auto">
          <a:xfrm>
            <a:off x="3514725" y="22891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2938463" y="35131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H(M)</a:t>
            </a:r>
          </a:p>
        </p:txBody>
      </p:sp>
      <p:sp>
        <p:nvSpPr>
          <p:cNvPr id="558093" name="Line 13"/>
          <p:cNvSpPr>
            <a:spLocks noChangeShapeType="1"/>
          </p:cNvSpPr>
          <p:nvPr/>
        </p:nvSpPr>
        <p:spPr bwMode="auto">
          <a:xfrm flipV="1">
            <a:off x="7689850" y="4221163"/>
            <a:ext cx="4826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4" name="Oval 14"/>
          <p:cNvSpPr>
            <a:spLocks noChangeArrowheads="1"/>
          </p:cNvSpPr>
          <p:nvPr/>
        </p:nvSpPr>
        <p:spPr bwMode="auto">
          <a:xfrm>
            <a:off x="8172450" y="400526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7186613" y="11366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58096" name="Oval 16"/>
          <p:cNvSpPr>
            <a:spLocks noChangeArrowheads="1"/>
          </p:cNvSpPr>
          <p:nvPr/>
        </p:nvSpPr>
        <p:spPr bwMode="auto">
          <a:xfrm>
            <a:off x="2290763" y="27924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98600" y="2792413"/>
            <a:ext cx="792163" cy="287337"/>
            <a:chOff x="1111" y="1888"/>
            <a:chExt cx="499" cy="181"/>
          </a:xfrm>
        </p:grpSpPr>
        <p:sp>
          <p:nvSpPr>
            <p:cNvPr id="558098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099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22563" y="2503488"/>
            <a:ext cx="576262" cy="504825"/>
            <a:chOff x="1882" y="1706"/>
            <a:chExt cx="363" cy="318"/>
          </a:xfrm>
        </p:grpSpPr>
        <p:sp>
          <p:nvSpPr>
            <p:cNvPr id="558101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2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03" name="Rectangle 23"/>
          <p:cNvSpPr>
            <a:spLocks noChangeArrowheads="1"/>
          </p:cNvSpPr>
          <p:nvPr/>
        </p:nvSpPr>
        <p:spPr bwMode="auto">
          <a:xfrm>
            <a:off x="3946525" y="178435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3946525" y="264795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58105" name="Line 25"/>
          <p:cNvSpPr>
            <a:spLocks noChangeShapeType="1"/>
          </p:cNvSpPr>
          <p:nvPr/>
        </p:nvSpPr>
        <p:spPr bwMode="auto">
          <a:xfrm flipH="1" flipV="1">
            <a:off x="7402513" y="15684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32813" y="4221163"/>
            <a:ext cx="301625" cy="360362"/>
            <a:chOff x="4105" y="1298"/>
            <a:chExt cx="453" cy="227"/>
          </a:xfrm>
        </p:grpSpPr>
        <p:sp>
          <p:nvSpPr>
            <p:cNvPr id="558107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8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689850" y="4808538"/>
            <a:ext cx="1130300" cy="360362"/>
            <a:chOff x="3288" y="1661"/>
            <a:chExt cx="1270" cy="227"/>
          </a:xfrm>
        </p:grpSpPr>
        <p:sp>
          <p:nvSpPr>
            <p:cNvPr id="558110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11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8280400" y="45085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 flipV="1">
            <a:off x="3441700" y="27924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4" name="Oval 34"/>
          <p:cNvSpPr>
            <a:spLocks noChangeArrowheads="1"/>
          </p:cNvSpPr>
          <p:nvPr/>
        </p:nvSpPr>
        <p:spPr bwMode="auto">
          <a:xfrm>
            <a:off x="509746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58115" name="Line 35"/>
          <p:cNvSpPr>
            <a:spLocks noChangeShapeType="1"/>
          </p:cNvSpPr>
          <p:nvPr/>
        </p:nvSpPr>
        <p:spPr bwMode="auto">
          <a:xfrm>
            <a:off x="4594225" y="228917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6" name="Line 36"/>
          <p:cNvSpPr>
            <a:spLocks noChangeShapeType="1"/>
          </p:cNvSpPr>
          <p:nvPr/>
        </p:nvSpPr>
        <p:spPr bwMode="auto">
          <a:xfrm flipH="1" flipV="1">
            <a:off x="5314950" y="2505075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7" name="Text Box 37"/>
          <p:cNvSpPr txBox="1">
            <a:spLocks noChangeArrowheads="1"/>
          </p:cNvSpPr>
          <p:nvPr/>
        </p:nvSpPr>
        <p:spPr bwMode="auto">
          <a:xfrm>
            <a:off x="5026025" y="30083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58118" name="Rectangle 38"/>
          <p:cNvSpPr>
            <a:spLocks noChangeArrowheads="1"/>
          </p:cNvSpPr>
          <p:nvPr/>
        </p:nvSpPr>
        <p:spPr bwMode="auto">
          <a:xfrm>
            <a:off x="5962650" y="178435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5457825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0" name="Oval 40"/>
          <p:cNvSpPr>
            <a:spLocks noChangeArrowheads="1"/>
          </p:cNvSpPr>
          <p:nvPr/>
        </p:nvSpPr>
        <p:spPr bwMode="auto">
          <a:xfrm>
            <a:off x="718661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6610350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7042150" y="40894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23" name="Rectangle 43"/>
          <p:cNvSpPr>
            <a:spLocks noChangeArrowheads="1"/>
          </p:cNvSpPr>
          <p:nvPr/>
        </p:nvSpPr>
        <p:spPr bwMode="auto">
          <a:xfrm>
            <a:off x="7042150" y="495300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 flipH="1" flipV="1">
            <a:off x="7402513" y="257651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9512" y="1963167"/>
            <a:ext cx="1296988" cy="1393825"/>
            <a:chOff x="158" y="1389"/>
            <a:chExt cx="817" cy="878"/>
          </a:xfrm>
        </p:grpSpPr>
        <p:pic>
          <p:nvPicPr>
            <p:cNvPr id="558126" name="Picture 46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58127" name="Text Box 47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7740352" y="2106613"/>
            <a:ext cx="1187450" cy="1322387"/>
            <a:chOff x="5012" y="1434"/>
            <a:chExt cx="748" cy="833"/>
          </a:xfrm>
        </p:grpSpPr>
        <p:pic>
          <p:nvPicPr>
            <p:cNvPr id="558129" name="Picture 49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58130" name="Text Box 50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58131" name="Rectangle 51"/>
          <p:cNvSpPr>
            <a:spLocks noChangeArrowheads="1"/>
          </p:cNvSpPr>
          <p:nvPr/>
        </p:nvSpPr>
        <p:spPr bwMode="auto">
          <a:xfrm>
            <a:off x="1259632" y="4941168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保密</a:t>
            </a:r>
            <a:endParaRPr kumimoji="1" lang="zh-CN" altLang="en-US" sz="32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558132" name="Text Box 52"/>
          <p:cNvSpPr txBox="1">
            <a:spLocks noChangeArrowheads="1"/>
          </p:cNvSpPr>
          <p:nvPr/>
        </p:nvSpPr>
        <p:spPr bwMode="auto">
          <a:xfrm>
            <a:off x="4594225" y="365601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(M|H(M))</a:t>
            </a:r>
          </a:p>
        </p:txBody>
      </p:sp>
      <p:sp>
        <p:nvSpPr>
          <p:cNvPr id="558133" name="Line 53"/>
          <p:cNvSpPr>
            <a:spLocks noChangeShapeType="1"/>
          </p:cNvSpPr>
          <p:nvPr/>
        </p:nvSpPr>
        <p:spPr bwMode="auto">
          <a:xfrm flipV="1">
            <a:off x="5384800" y="30083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8" grpId="0" animBg="1"/>
      <p:bldP spid="558089" grpId="0" animBg="1"/>
      <p:bldP spid="558090" grpId="0" animBg="1"/>
      <p:bldP spid="558091" grpId="0" animBg="1"/>
      <p:bldP spid="558092" grpId="0"/>
      <p:bldP spid="558093" grpId="0" animBg="1"/>
      <p:bldP spid="558094" grpId="0" animBg="1"/>
      <p:bldP spid="558095" grpId="0"/>
      <p:bldP spid="558096" grpId="0" animBg="1"/>
      <p:bldP spid="558103" grpId="0" animBg="1"/>
      <p:bldP spid="558104" grpId="0" animBg="1"/>
      <p:bldP spid="558105" grpId="0" animBg="1"/>
      <p:bldP spid="558112" grpId="0"/>
      <p:bldP spid="558113" grpId="0" animBg="1"/>
      <p:bldP spid="558114" grpId="0" animBg="1"/>
      <p:bldP spid="558115" grpId="0" animBg="1"/>
      <p:bldP spid="558116" grpId="0" animBg="1"/>
      <p:bldP spid="558117" grpId="0"/>
      <p:bldP spid="558118" grpId="0" animBg="1"/>
      <p:bldP spid="558119" grpId="0" animBg="1"/>
      <p:bldP spid="558120" grpId="0" animBg="1"/>
      <p:bldP spid="558121" grpId="0" animBg="1"/>
      <p:bldP spid="558122" grpId="0" animBg="1"/>
      <p:bldP spid="558123" grpId="0" animBg="1"/>
      <p:bldP spid="558124" grpId="0" animBg="1"/>
      <p:bldP spid="558131" grpId="0" animBg="1"/>
      <p:bldP spid="558132" grpId="0"/>
      <p:bldP spid="5581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哈希函数的基本用法（</a:t>
            </a:r>
            <a:r>
              <a:rPr lang="en-US" altLang="zh-CN" sz="4400">
                <a:latin typeface="Times New Roman" pitchFamily="18" charset="0"/>
              </a:rPr>
              <a:t>b</a:t>
            </a:r>
            <a:r>
              <a:rPr lang="zh-CN" altLang="en-US" sz="4400">
                <a:latin typeface="Times New Roman" pitchFamily="18" charset="0"/>
              </a:rPr>
              <a:t>）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 flipH="1" flipV="1">
            <a:off x="3490913" y="335756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3346450" y="386080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35375" y="2565400"/>
            <a:ext cx="431800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875463" y="2492375"/>
            <a:ext cx="1512887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3346450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0163" name="Line 35"/>
          <p:cNvSpPr>
            <a:spLocks noChangeShapeType="1"/>
          </p:cNvSpPr>
          <p:nvPr/>
        </p:nvSpPr>
        <p:spPr bwMode="auto">
          <a:xfrm>
            <a:off x="2843213" y="3141663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4" name="Oval 36"/>
          <p:cNvSpPr>
            <a:spLocks noChangeArrowheads="1"/>
          </p:cNvSpPr>
          <p:nvPr/>
        </p:nvSpPr>
        <p:spPr bwMode="auto">
          <a:xfrm>
            <a:off x="6442075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5291138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加密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hash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，仅认证</a:t>
            </a:r>
            <a:endParaRPr kumimoji="1" lang="zh-CN" altLang="en-US" sz="32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560173" name="Line 45"/>
          <p:cNvSpPr>
            <a:spLocks noChangeShapeType="1"/>
          </p:cNvSpPr>
          <p:nvPr/>
        </p:nvSpPr>
        <p:spPr bwMode="auto">
          <a:xfrm flipH="1" flipV="1">
            <a:off x="6657975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74" name="Text Box 46"/>
          <p:cNvSpPr txBox="1">
            <a:spLocks noChangeArrowheads="1"/>
          </p:cNvSpPr>
          <p:nvPr/>
        </p:nvSpPr>
        <p:spPr bwMode="auto">
          <a:xfrm>
            <a:off x="6513513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39" grpId="0" animBg="1"/>
      <p:bldP spid="560140" grpId="0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62" grpId="0" animBg="1"/>
      <p:bldP spid="560163" grpId="0" animBg="1"/>
      <p:bldP spid="560164" grpId="0" animBg="1"/>
      <p:bldP spid="560165" grpId="0" animBg="1"/>
      <p:bldP spid="560172" grpId="0" animBg="1"/>
      <p:bldP spid="560173" grpId="0" animBg="1"/>
      <p:bldP spid="5601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哈希函数的基本用法（</a:t>
            </a:r>
            <a:r>
              <a:rPr lang="en-US" altLang="zh-CN" sz="4400"/>
              <a:t>c</a:t>
            </a:r>
            <a:r>
              <a:rPr lang="zh-CN" altLang="en-US" sz="4400"/>
              <a:t>）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12A8BC-0D72-4587-B972-DF41E7038257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6218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</a:endParaRPr>
          </a:p>
        </p:txBody>
      </p:sp>
      <p:sp>
        <p:nvSpPr>
          <p:cNvPr id="56218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/>
          </a:p>
        </p:txBody>
      </p:sp>
      <p:sp>
        <p:nvSpPr>
          <p:cNvPr id="562182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/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12588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2185" name="Line 9"/>
          <p:cNvSpPr>
            <a:spLocks noChangeShapeType="1"/>
          </p:cNvSpPr>
          <p:nvPr/>
        </p:nvSpPr>
        <p:spPr bwMode="auto">
          <a:xfrm flipV="1">
            <a:off x="19780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6" name="Oval 10"/>
          <p:cNvSpPr>
            <a:spLocks noChangeArrowheads="1"/>
          </p:cNvSpPr>
          <p:nvPr/>
        </p:nvSpPr>
        <p:spPr bwMode="auto">
          <a:xfrm>
            <a:off x="35623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 flipH="1" flipV="1">
            <a:off x="3273425" y="335756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8" name="Text Box 12"/>
          <p:cNvSpPr txBox="1">
            <a:spLocks noChangeArrowheads="1"/>
          </p:cNvSpPr>
          <p:nvPr/>
        </p:nvSpPr>
        <p:spPr bwMode="auto">
          <a:xfrm>
            <a:off x="2984500" y="38608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2189" name="Line 13"/>
          <p:cNvSpPr>
            <a:spLocks noChangeShapeType="1"/>
          </p:cNvSpPr>
          <p:nvPr/>
        </p:nvSpPr>
        <p:spPr bwMode="auto">
          <a:xfrm>
            <a:off x="39941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0" name="Text Box 14"/>
          <p:cNvSpPr txBox="1">
            <a:spLocks noChangeArrowheads="1"/>
          </p:cNvSpPr>
          <p:nvPr/>
        </p:nvSpPr>
        <p:spPr bwMode="auto">
          <a:xfrm>
            <a:off x="3562350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2191" name="Line 15"/>
          <p:cNvSpPr>
            <a:spLocks noChangeShapeType="1"/>
          </p:cNvSpPr>
          <p:nvPr/>
        </p:nvSpPr>
        <p:spPr bwMode="auto">
          <a:xfrm>
            <a:off x="5073650" y="19891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2" name="Oval 16"/>
          <p:cNvSpPr>
            <a:spLocks noChangeArrowheads="1"/>
          </p:cNvSpPr>
          <p:nvPr/>
        </p:nvSpPr>
        <p:spPr bwMode="auto">
          <a:xfrm>
            <a:off x="6153150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2193" name="Oval 17"/>
          <p:cNvSpPr>
            <a:spLocks noChangeArrowheads="1"/>
          </p:cNvSpPr>
          <p:nvPr/>
        </p:nvSpPr>
        <p:spPr bwMode="auto">
          <a:xfrm>
            <a:off x="21939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46225" y="2852738"/>
            <a:ext cx="647700" cy="287337"/>
            <a:chOff x="1111" y="1888"/>
            <a:chExt cx="499" cy="181"/>
          </a:xfrm>
        </p:grpSpPr>
        <p:sp>
          <p:nvSpPr>
            <p:cNvPr id="56219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417888" y="2565400"/>
            <a:ext cx="431800" cy="576263"/>
            <a:chOff x="1882" y="1706"/>
            <a:chExt cx="363" cy="318"/>
          </a:xfrm>
        </p:grpSpPr>
        <p:sp>
          <p:nvSpPr>
            <p:cNvPr id="56219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44259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44259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57975" y="1989138"/>
            <a:ext cx="1511300" cy="360362"/>
            <a:chOff x="4105" y="1298"/>
            <a:chExt cx="453" cy="227"/>
          </a:xfrm>
        </p:grpSpPr>
        <p:sp>
          <p:nvSpPr>
            <p:cNvPr id="562203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4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57975" y="2492375"/>
            <a:ext cx="1512888" cy="360363"/>
            <a:chOff x="3288" y="1661"/>
            <a:chExt cx="1270" cy="227"/>
          </a:xfrm>
        </p:grpSpPr>
        <p:sp>
          <p:nvSpPr>
            <p:cNvPr id="562206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7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8" name="Text Box 32"/>
          <p:cNvSpPr txBox="1">
            <a:spLocks noChangeArrowheads="1"/>
          </p:cNvSpPr>
          <p:nvPr/>
        </p:nvSpPr>
        <p:spPr bwMode="auto">
          <a:xfrm>
            <a:off x="7666038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2209" name="Line 33"/>
          <p:cNvSpPr>
            <a:spLocks noChangeShapeType="1"/>
          </p:cNvSpPr>
          <p:nvPr/>
        </p:nvSpPr>
        <p:spPr bwMode="auto">
          <a:xfrm flipV="1">
            <a:off x="3921125" y="2924175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0" name="Oval 34"/>
          <p:cNvSpPr>
            <a:spLocks noChangeArrowheads="1"/>
          </p:cNvSpPr>
          <p:nvPr/>
        </p:nvSpPr>
        <p:spPr bwMode="auto">
          <a:xfrm>
            <a:off x="31289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2211" name="Line 35"/>
          <p:cNvSpPr>
            <a:spLocks noChangeShapeType="1"/>
          </p:cNvSpPr>
          <p:nvPr/>
        </p:nvSpPr>
        <p:spPr bwMode="auto">
          <a:xfrm>
            <a:off x="2625725" y="314166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2" name="Oval 36"/>
          <p:cNvSpPr>
            <a:spLocks noChangeArrowheads="1"/>
          </p:cNvSpPr>
          <p:nvPr/>
        </p:nvSpPr>
        <p:spPr bwMode="auto">
          <a:xfrm>
            <a:off x="6153150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2213" name="Line 37"/>
          <p:cNvSpPr>
            <a:spLocks noChangeShapeType="1"/>
          </p:cNvSpPr>
          <p:nvPr/>
        </p:nvSpPr>
        <p:spPr bwMode="auto">
          <a:xfrm>
            <a:off x="5073650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042988" y="3357563"/>
            <a:ext cx="1296987" cy="1393825"/>
            <a:chOff x="158" y="1389"/>
            <a:chExt cx="817" cy="878"/>
          </a:xfrm>
        </p:grpSpPr>
        <p:pic>
          <p:nvPicPr>
            <p:cNvPr id="562215" name="Picture 39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2216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524750" y="3357563"/>
            <a:ext cx="1187450" cy="1322387"/>
            <a:chOff x="5012" y="1434"/>
            <a:chExt cx="748" cy="833"/>
          </a:xfrm>
        </p:grpSpPr>
        <p:pic>
          <p:nvPicPr>
            <p:cNvPr id="562218" name="Picture 42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2219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2220" name="Rectangle 44"/>
          <p:cNvSpPr>
            <a:spLocks noChangeArrowheads="1"/>
          </p:cNvSpPr>
          <p:nvPr/>
        </p:nvSpPr>
        <p:spPr bwMode="auto">
          <a:xfrm>
            <a:off x="1835696" y="4869160"/>
            <a:ext cx="5545137" cy="150465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使用公钥密码对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hash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签名：</a:t>
            </a:r>
            <a:endParaRPr kumimoji="1" lang="en-US" altLang="zh-CN" sz="3200" b="1" smtClean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提供</a:t>
            </a:r>
            <a:r>
              <a:rPr kumimoji="1" lang="zh-CN" altLang="en-US" sz="3200" b="1" smtClean="0">
                <a:solidFill>
                  <a:srgbClr val="000066"/>
                </a:solidFill>
              </a:rPr>
              <a:t>认证</a:t>
            </a:r>
            <a:endParaRPr kumimoji="1" lang="en-US" altLang="zh-CN" sz="3200" b="1" smtClean="0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</a:rPr>
              <a:t>提供签名</a:t>
            </a:r>
            <a:endParaRPr kumimoji="1" lang="zh-CN" altLang="en-US" sz="3200" b="1">
              <a:solidFill>
                <a:srgbClr val="000066"/>
              </a:solidFill>
            </a:endParaRPr>
          </a:p>
        </p:txBody>
      </p:sp>
      <p:sp>
        <p:nvSpPr>
          <p:cNvPr id="562221" name="Line 45"/>
          <p:cNvSpPr>
            <a:spLocks noChangeShapeType="1"/>
          </p:cNvSpPr>
          <p:nvPr/>
        </p:nvSpPr>
        <p:spPr bwMode="auto">
          <a:xfrm flipH="1" flipV="1">
            <a:off x="6369050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6224588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4" grpId="0" animBg="1"/>
      <p:bldP spid="562185" grpId="0" animBg="1"/>
      <p:bldP spid="562186" grpId="0" animBg="1"/>
      <p:bldP spid="562187" grpId="0" animBg="1"/>
      <p:bldP spid="562188" grpId="0"/>
      <p:bldP spid="562189" grpId="0" animBg="1"/>
      <p:bldP spid="562190" grpId="0"/>
      <p:bldP spid="562191" grpId="0" animBg="1"/>
      <p:bldP spid="562192" grpId="0" animBg="1"/>
      <p:bldP spid="562193" grpId="0" animBg="1"/>
      <p:bldP spid="562200" grpId="0" animBg="1"/>
      <p:bldP spid="562201" grpId="0" animBg="1"/>
      <p:bldP spid="562208" grpId="0"/>
      <p:bldP spid="562209" grpId="0" animBg="1"/>
      <p:bldP spid="562210" grpId="0" animBg="1"/>
      <p:bldP spid="562211" grpId="0" animBg="1"/>
      <p:bldP spid="562212" grpId="0" animBg="1"/>
      <p:bldP spid="562213" grpId="0" animBg="1"/>
      <p:bldP spid="562220" grpId="0" animBg="1"/>
      <p:bldP spid="562221" grpId="0" animBg="1"/>
      <p:bldP spid="5622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itchFamily="18" charset="0"/>
              </a:rPr>
              <a:t>哈希函数的基本用法</a:t>
            </a:r>
            <a:r>
              <a:rPr lang="en-US" altLang="zh-CN" sz="4400" smtClean="0">
                <a:latin typeface="Times New Roman" pitchFamily="18" charset="0"/>
              </a:rPr>
              <a:t>(d)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548109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619547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476672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340272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1699047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1483147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1916534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203872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1700634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2635672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21193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275309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203872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1916534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195809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059409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077122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1916534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3716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275309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148473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170222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1411709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1700634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1818357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1844030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403638" y="5548313"/>
            <a:ext cx="8416511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完整模型：认证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签名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保密</a:t>
            </a:r>
            <a:endParaRPr kumimoji="1" lang="zh-CN" altLang="en-US" sz="32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764009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548109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267247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1700634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3356397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219997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203872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2637259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140497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249279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148559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4364459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3426247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342783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4581947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085184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2708697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203872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7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数字签名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163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（无签名）消息认证保证完整性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真实性：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</a:t>
            </a:r>
            <a:r>
              <a:rPr lang="zh-CN" altLang="en-US" dirty="0"/>
              <a:t>通信双方数据交换不被第三方</a:t>
            </a:r>
            <a:r>
              <a:rPr lang="zh-CN" altLang="en-US" dirty="0" smtClean="0"/>
              <a:t>侵犯</a:t>
            </a:r>
            <a:endParaRPr lang="en-US" altLang="zh-CN" dirty="0" smtClean="0"/>
          </a:p>
          <a:p>
            <a:r>
              <a:rPr lang="zh-CN" altLang="en-US" dirty="0" smtClean="0"/>
              <a:t>不保证不可否认性，通信双方相互欺骗，如：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伪造消息，声称从</a:t>
            </a:r>
            <a:r>
              <a:rPr lang="en-US" altLang="zh-CN" dirty="0" smtClean="0"/>
              <a:t>A</a:t>
            </a:r>
            <a:r>
              <a:rPr lang="zh-CN" altLang="zh-CN" dirty="0" smtClean="0"/>
              <a:t>收到的</a:t>
            </a:r>
            <a:r>
              <a:rPr lang="zh-CN" altLang="en-US" dirty="0"/>
              <a:t>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A</a:t>
            </a:r>
            <a:r>
              <a:rPr lang="zh-CN" altLang="zh-CN" dirty="0" smtClean="0"/>
              <a:t>发</a:t>
            </a:r>
            <a:r>
              <a:rPr lang="zh-CN" altLang="en-US" dirty="0" smtClean="0"/>
              <a:t>送的</a:t>
            </a:r>
            <a:r>
              <a:rPr lang="zh-CN" altLang="zh-CN" dirty="0" smtClean="0"/>
              <a:t>消息，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否认</a:t>
            </a:r>
            <a:r>
              <a:rPr lang="zh-CN" altLang="zh-CN" dirty="0" smtClean="0"/>
              <a:t>发</a:t>
            </a:r>
            <a:r>
              <a:rPr lang="zh-CN" altLang="en-US" dirty="0" smtClean="0"/>
              <a:t>过</a:t>
            </a:r>
            <a:r>
              <a:rPr lang="zh-CN" altLang="zh-CN" dirty="0" smtClean="0"/>
              <a:t>。</a:t>
            </a:r>
          </a:p>
          <a:p>
            <a:r>
              <a:rPr lang="zh-CN" altLang="en-US" dirty="0" smtClean="0"/>
              <a:t>例如：通过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向股票经纪人发出执行某项交易的命令；股票交易亏损后抵赖发出过命令。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数字签名需求</a:t>
            </a:r>
            <a:endParaRPr lang="zh-CN" altLang="en-US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000066"/>
                </a:solidFill>
                <a:latin typeface="Times New Roman" pitchFamily="18" charset="0"/>
              </a:rPr>
              <a:t>数字签名</a:t>
            </a:r>
            <a:endParaRPr kumimoji="1" lang="zh-CN" altLang="en-US" sz="36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防止源点或终点否认（抵赖）的认证技术</a:t>
            </a:r>
            <a:endParaRPr lang="en-US" altLang="zh-CN" smtClean="0"/>
          </a:p>
          <a:p>
            <a:r>
              <a:rPr lang="zh-CN" altLang="en-US" smtClean="0"/>
              <a:t>传统（笔迹）签名的模拟，</a:t>
            </a:r>
            <a:r>
              <a:rPr lang="zh-CN" altLang="en-US" smtClean="0">
                <a:sym typeface="Wingdings" pitchFamily="2" charset="2"/>
              </a:rPr>
              <a:t>传统签名基本特点：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能与被签的文件在物理上不可分割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签名者不能否认自己的签名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签名不能被伪造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容易被验证</a:t>
            </a:r>
          </a:p>
          <a:p>
            <a:r>
              <a:rPr lang="zh-CN" altLang="en-US" smtClean="0">
                <a:sym typeface="Wingdings" pitchFamily="2" charset="2"/>
              </a:rPr>
              <a:t>数字签名是传统签名的数字化，基本要求：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能与所签文件“绑定”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签名者不能否认自己的签名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签名不能被伪造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容易被自动验证</a:t>
            </a:r>
            <a:endParaRPr lang="zh-CN" altLang="en-US" dirty="0" smtClean="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957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五元组</a:t>
            </a:r>
            <a:r>
              <a:rPr lang="en-US" altLang="zh-CN" smtClean="0"/>
              <a:t>(M, C, </a:t>
            </a:r>
            <a:r>
              <a:rPr lang="en-US" altLang="zh-CN"/>
              <a:t>K, S, V</a:t>
            </a:r>
            <a:r>
              <a:rPr lang="en-US" altLang="zh-CN" smtClean="0"/>
              <a:t>)</a:t>
            </a:r>
            <a:r>
              <a:rPr lang="zh-CN" altLang="en-US" smtClean="0"/>
              <a:t>（对应密码算法五元组）</a:t>
            </a:r>
            <a:endParaRPr lang="en-US" altLang="zh-CN"/>
          </a:p>
          <a:p>
            <a:pPr lvl="1"/>
            <a:r>
              <a:rPr lang="en-US" altLang="zh-CN" smtClean="0"/>
              <a:t>M</a:t>
            </a:r>
            <a:r>
              <a:rPr lang="zh-CN" altLang="en-US" smtClean="0"/>
              <a:t>：所有</a:t>
            </a:r>
            <a:r>
              <a:rPr lang="zh-CN" altLang="en-US"/>
              <a:t>消息组成的有限集</a:t>
            </a:r>
          </a:p>
          <a:p>
            <a:pPr lvl="1"/>
            <a:r>
              <a:rPr lang="en-US" altLang="zh-CN" smtClean="0"/>
              <a:t>C</a:t>
            </a:r>
            <a:r>
              <a:rPr lang="zh-CN" altLang="en-US" smtClean="0"/>
              <a:t>：所有</a:t>
            </a:r>
            <a:r>
              <a:rPr lang="zh-CN" altLang="en-US"/>
              <a:t>可能的签名组成的有限集</a:t>
            </a:r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：所有</a:t>
            </a:r>
            <a:r>
              <a:rPr lang="zh-CN" altLang="en-US"/>
              <a:t>可能的密钥组成的有限集</a:t>
            </a:r>
          </a:p>
          <a:p>
            <a:pPr lvl="1"/>
            <a:r>
              <a:rPr lang="en-US" altLang="zh-CN" smtClean="0"/>
              <a:t>S</a:t>
            </a:r>
            <a:r>
              <a:rPr lang="zh-CN" altLang="en-US" smtClean="0"/>
              <a:t>：签名</a:t>
            </a:r>
            <a:r>
              <a:rPr lang="zh-CN" altLang="en-US"/>
              <a:t>算法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：验证</a:t>
            </a:r>
            <a:r>
              <a:rPr lang="zh-CN" altLang="en-US"/>
              <a:t>算法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smtClean="0">
                <a:latin typeface="Times New Roman" pitchFamily="18" charset="0"/>
              </a:rPr>
              <a:t>数字签名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01860" y="3969050"/>
                <a:ext cx="7740280" cy="2546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3600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真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假</m:t>
                          </m:r>
                        </m:e>
                      </m:d>
                    </m:oMath>
                  </m:oMathPara>
                </a14:m>
                <a:endParaRPr lang="en-US" altLang="zh-CN" sz="3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真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假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0" y="3969050"/>
                <a:ext cx="7740280" cy="254691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40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消息接收者验证消息来源真实性和消息完整性的过程，</a:t>
            </a:r>
            <a:endParaRPr lang="en-US" altLang="zh-CN" smtClean="0"/>
          </a:p>
          <a:p>
            <a:pPr lvl="1"/>
            <a:r>
              <a:rPr lang="zh-CN" altLang="en-US" smtClean="0"/>
              <a:t>真实性：发送者真实非假冒</a:t>
            </a:r>
            <a:r>
              <a:rPr lang="en-US" altLang="zh-CN" smtClean="0"/>
              <a:t>——</a:t>
            </a:r>
            <a:r>
              <a:rPr lang="zh-CN" altLang="en-US" smtClean="0"/>
              <a:t>信源鉴别；</a:t>
            </a:r>
          </a:p>
          <a:p>
            <a:pPr lvl="1"/>
            <a:r>
              <a:rPr lang="zh-CN" altLang="en-US" smtClean="0"/>
              <a:t>完整性：消息在传送或存储过程中没被篡改、重放、乱序或延迟等；</a:t>
            </a:r>
            <a:endParaRPr lang="en-US" altLang="zh-CN" smtClean="0"/>
          </a:p>
          <a:p>
            <a:r>
              <a:rPr lang="zh-CN" altLang="en-US" smtClean="0"/>
              <a:t>防止主动攻击重要技术：</a:t>
            </a:r>
          </a:p>
          <a:p>
            <a:pPr lvl="1"/>
            <a:r>
              <a:rPr lang="zh-CN" altLang="en-US" smtClean="0"/>
              <a:t>假冒：</a:t>
            </a:r>
            <a:endParaRPr lang="en-US" altLang="zh-CN" smtClean="0"/>
          </a:p>
          <a:p>
            <a:pPr lvl="2"/>
            <a:r>
              <a:rPr lang="zh-CN" altLang="en-US"/>
              <a:t>冒充某合法</a:t>
            </a:r>
            <a:r>
              <a:rPr lang="zh-CN" altLang="en-US" smtClean="0"/>
              <a:t>实体发送一</a:t>
            </a:r>
            <a:r>
              <a:rPr lang="zh-CN" altLang="en-US"/>
              <a:t>个</a:t>
            </a:r>
            <a:r>
              <a:rPr lang="zh-CN" altLang="en-US" smtClean="0"/>
              <a:t>消息</a:t>
            </a:r>
          </a:p>
          <a:p>
            <a:pPr lvl="1"/>
            <a:r>
              <a:rPr lang="zh-CN" altLang="en-US" smtClean="0"/>
              <a:t>内容修改：</a:t>
            </a:r>
            <a:endParaRPr lang="en-US" altLang="zh-CN" smtClean="0"/>
          </a:p>
          <a:p>
            <a:pPr lvl="2"/>
            <a:r>
              <a:rPr lang="zh-CN" altLang="en-US" smtClean="0"/>
              <a:t>对消息内容篡改，包括插入、删除、转换和修改。</a:t>
            </a:r>
          </a:p>
          <a:p>
            <a:pPr lvl="1"/>
            <a:r>
              <a:rPr lang="zh-CN" altLang="en-US" smtClean="0"/>
              <a:t>顺序修改：</a:t>
            </a:r>
            <a:endParaRPr lang="en-US" altLang="zh-CN" smtClean="0"/>
          </a:p>
          <a:p>
            <a:pPr lvl="2"/>
            <a:r>
              <a:rPr lang="zh-CN" altLang="en-US" smtClean="0"/>
              <a:t>对消息顺序修改，包括插入、删除和重新排序。</a:t>
            </a:r>
            <a:endParaRPr lang="en-US" altLang="zh-CN" smtClean="0"/>
          </a:p>
          <a:p>
            <a:pPr lvl="1"/>
            <a:r>
              <a:rPr lang="zh-CN" altLang="en-US" smtClean="0"/>
              <a:t>计时修改：</a:t>
            </a:r>
            <a:endParaRPr lang="en-US" altLang="zh-CN" smtClean="0"/>
          </a:p>
          <a:p>
            <a:pPr lvl="2"/>
            <a:r>
              <a:rPr lang="zh-CN" altLang="en-US" smtClean="0"/>
              <a:t>对消息延迟和重放</a:t>
            </a:r>
            <a:endParaRPr lang="en-US" altLang="zh-CN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消息（报文）认证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签名</a:t>
            </a:r>
            <a:r>
              <a:rPr lang="zh-CN" altLang="en-US"/>
              <a:t>是</a:t>
            </a:r>
            <a:r>
              <a:rPr lang="zh-CN" altLang="en-US" smtClean="0"/>
              <a:t>被签名信息的相关二进制串；</a:t>
            </a:r>
          </a:p>
          <a:p>
            <a:r>
              <a:rPr lang="zh-CN" altLang="en-US" smtClean="0"/>
              <a:t>签名必须使用签名者唯一的信息；</a:t>
            </a:r>
          </a:p>
          <a:p>
            <a:r>
              <a:rPr lang="zh-CN" altLang="en-US" smtClean="0"/>
              <a:t>容易生成数字签名；</a:t>
            </a:r>
          </a:p>
          <a:p>
            <a:r>
              <a:rPr lang="zh-CN" altLang="en-US" smtClean="0"/>
              <a:t>容易验证数字签名；</a:t>
            </a:r>
          </a:p>
          <a:p>
            <a:r>
              <a:rPr lang="zh-CN" altLang="en-US" smtClean="0"/>
              <a:t>伪造签名计算上不可行</a:t>
            </a:r>
            <a:endParaRPr lang="en-US" altLang="zh-CN" smtClean="0"/>
          </a:p>
          <a:p>
            <a:pPr lvl="1"/>
            <a:r>
              <a:rPr lang="zh-CN" altLang="en-US" smtClean="0"/>
              <a:t>已有签名伪造新的消息</a:t>
            </a:r>
            <a:endParaRPr lang="en-US" altLang="zh-CN" smtClean="0"/>
          </a:p>
          <a:p>
            <a:pPr lvl="1"/>
            <a:r>
              <a:rPr lang="zh-CN" altLang="en-US" smtClean="0"/>
              <a:t>给定消息伪造数字签名</a:t>
            </a:r>
          </a:p>
          <a:p>
            <a:r>
              <a:rPr lang="zh-CN" altLang="en-US" smtClean="0"/>
              <a:t>在存储器中保存数字签名副本可行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数字签名设计要求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以方式分</a:t>
            </a:r>
          </a:p>
          <a:p>
            <a:pPr lvl="1"/>
            <a:r>
              <a:rPr lang="zh-CN" altLang="en-US" smtClean="0"/>
              <a:t>直接数字签名</a:t>
            </a:r>
            <a:endParaRPr lang="en-US" altLang="zh-CN" smtClean="0"/>
          </a:p>
          <a:p>
            <a:pPr lvl="1"/>
            <a:r>
              <a:rPr lang="zh-CN" altLang="en-US" smtClean="0"/>
              <a:t>仲裁数字签名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以安全性分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无条件安全的数字签名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计算上安全的数字签名</a:t>
            </a:r>
          </a:p>
          <a:p>
            <a:r>
              <a:rPr lang="zh-CN" altLang="en-US" smtClean="0">
                <a:sym typeface="Wingdings" pitchFamily="2" charset="2"/>
              </a:rPr>
              <a:t>以可签名次数分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一次性的数字签名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多次性的数字签名</a:t>
            </a: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数字签名分类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直接数字签名</a:t>
            </a:r>
          </a:p>
        </p:txBody>
      </p:sp>
      <p:sp>
        <p:nvSpPr>
          <p:cNvPr id="8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4183B1-5BEA-4FD4-87AC-61E9741A039F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7856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grpSp>
        <p:nvGrpSpPr>
          <p:cNvPr id="578565" name="Group 5"/>
          <p:cNvGrpSpPr>
            <a:grpSpLocks/>
          </p:cNvGrpSpPr>
          <p:nvPr/>
        </p:nvGrpSpPr>
        <p:grpSpPr bwMode="auto">
          <a:xfrm>
            <a:off x="1366809" y="1480766"/>
            <a:ext cx="2016125" cy="576262"/>
            <a:chOff x="1202" y="799"/>
            <a:chExt cx="1270" cy="363"/>
          </a:xfrm>
        </p:grpSpPr>
        <p:sp>
          <p:nvSpPr>
            <p:cNvPr id="578566" name="Line 6"/>
            <p:cNvSpPr>
              <a:spLocks noChangeShapeType="1"/>
            </p:cNvSpPr>
            <p:nvPr/>
          </p:nvSpPr>
          <p:spPr bwMode="auto">
            <a:xfrm>
              <a:off x="1292" y="1161"/>
              <a:ext cx="11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567" name="Text Box 7"/>
            <p:cNvSpPr txBox="1">
              <a:spLocks noChangeArrowheads="1"/>
            </p:cNvSpPr>
            <p:nvPr/>
          </p:nvSpPr>
          <p:spPr bwMode="auto">
            <a:xfrm>
              <a:off x="1202" y="799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）</a:t>
              </a:r>
            </a:p>
          </p:txBody>
        </p:sp>
      </p:grpSp>
      <p:grpSp>
        <p:nvGrpSpPr>
          <p:cNvPr id="578598" name="Group 38"/>
          <p:cNvGrpSpPr>
            <a:grpSpLocks/>
          </p:cNvGrpSpPr>
          <p:nvPr/>
        </p:nvGrpSpPr>
        <p:grpSpPr bwMode="auto">
          <a:xfrm>
            <a:off x="571472" y="1836366"/>
            <a:ext cx="3603625" cy="944562"/>
            <a:chOff x="701" y="1023"/>
            <a:chExt cx="2270" cy="595"/>
          </a:xfrm>
        </p:grpSpPr>
        <p:grpSp>
          <p:nvGrpSpPr>
            <p:cNvPr id="578599" name="Group 39"/>
            <p:cNvGrpSpPr>
              <a:grpSpLocks/>
            </p:cNvGrpSpPr>
            <p:nvPr/>
          </p:nvGrpSpPr>
          <p:grpSpPr bwMode="auto">
            <a:xfrm>
              <a:off x="701" y="1023"/>
              <a:ext cx="726" cy="594"/>
              <a:chOff x="701" y="1023"/>
              <a:chExt cx="726" cy="594"/>
            </a:xfrm>
          </p:grpSpPr>
          <p:grpSp>
            <p:nvGrpSpPr>
              <p:cNvPr id="578600" name="Group 40"/>
              <p:cNvGrpSpPr>
                <a:grpSpLocks/>
              </p:cNvGrpSpPr>
              <p:nvPr/>
            </p:nvGrpSpPr>
            <p:grpSpPr bwMode="auto">
              <a:xfrm>
                <a:off x="883" y="1023"/>
                <a:ext cx="380" cy="381"/>
                <a:chOff x="229" y="1077"/>
                <a:chExt cx="380" cy="517"/>
              </a:xfrm>
            </p:grpSpPr>
            <p:pic>
              <p:nvPicPr>
                <p:cNvPr id="578601" name="Picture 41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2" name="Picture 4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3" name="Text Box 43"/>
              <p:cNvSpPr txBox="1">
                <a:spLocks noChangeArrowheads="1"/>
              </p:cNvSpPr>
              <p:nvPr/>
            </p:nvSpPr>
            <p:spPr bwMode="auto">
              <a:xfrm>
                <a:off x="701" y="1386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381" y="1025"/>
              <a:ext cx="590" cy="593"/>
              <a:chOff x="2381" y="1025"/>
              <a:chExt cx="590" cy="593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2517" y="1025"/>
                <a:ext cx="380" cy="381"/>
                <a:chOff x="229" y="1077"/>
                <a:chExt cx="380" cy="517"/>
              </a:xfrm>
            </p:grpSpPr>
            <p:pic>
              <p:nvPicPr>
                <p:cNvPr id="578606" name="Picture 4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7" name="Picture 4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8" name="Text Box 48"/>
              <p:cNvSpPr txBox="1">
                <a:spLocks noChangeArrowheads="1"/>
              </p:cNvSpPr>
              <p:nvPr/>
            </p:nvSpPr>
            <p:spPr bwMode="auto">
              <a:xfrm>
                <a:off x="2381" y="1387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578609" name="Text Box 49"/>
            <p:cNvSpPr txBox="1">
              <a:spLocks noChangeArrowheads="1"/>
            </p:cNvSpPr>
            <p:nvPr/>
          </p:nvSpPr>
          <p:spPr bwMode="auto">
            <a:xfrm>
              <a:off x="1383" y="1389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直接签名</a:t>
              </a:r>
            </a:p>
          </p:txBody>
        </p:sp>
      </p:grpSp>
      <p:grpSp>
        <p:nvGrpSpPr>
          <p:cNvPr id="87" name="Group 8"/>
          <p:cNvGrpSpPr>
            <a:grpSpLocks/>
          </p:cNvGrpSpPr>
          <p:nvPr/>
        </p:nvGrpSpPr>
        <p:grpSpPr bwMode="auto">
          <a:xfrm>
            <a:off x="5619778" y="1571612"/>
            <a:ext cx="2303463" cy="576263"/>
            <a:chOff x="3606" y="844"/>
            <a:chExt cx="1451" cy="363"/>
          </a:xfrm>
        </p:grpSpPr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3696" y="1206"/>
              <a:ext cx="131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3606" y="844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(M))</a:t>
              </a:r>
            </a:p>
          </p:txBody>
        </p:sp>
      </p:grpSp>
      <p:grpSp>
        <p:nvGrpSpPr>
          <p:cNvPr id="90" name="Group 50"/>
          <p:cNvGrpSpPr>
            <a:grpSpLocks/>
          </p:cNvGrpSpPr>
          <p:nvPr/>
        </p:nvGrpSpPr>
        <p:grpSpPr bwMode="auto">
          <a:xfrm>
            <a:off x="4899053" y="1858950"/>
            <a:ext cx="3744913" cy="871537"/>
            <a:chOff x="3152" y="1025"/>
            <a:chExt cx="2359" cy="549"/>
          </a:xfrm>
        </p:grpSpPr>
        <p:grpSp>
          <p:nvGrpSpPr>
            <p:cNvPr id="91" name="Group 51"/>
            <p:cNvGrpSpPr>
              <a:grpSpLocks/>
            </p:cNvGrpSpPr>
            <p:nvPr/>
          </p:nvGrpSpPr>
          <p:grpSpPr bwMode="auto">
            <a:xfrm>
              <a:off x="3152" y="1025"/>
              <a:ext cx="726" cy="549"/>
              <a:chOff x="3152" y="1025"/>
              <a:chExt cx="726" cy="549"/>
            </a:xfrm>
          </p:grpSpPr>
          <p:grpSp>
            <p:nvGrpSpPr>
              <p:cNvPr id="98" name="Group 52"/>
              <p:cNvGrpSpPr>
                <a:grpSpLocks/>
              </p:cNvGrpSpPr>
              <p:nvPr/>
            </p:nvGrpSpPr>
            <p:grpSpPr bwMode="auto">
              <a:xfrm>
                <a:off x="3288" y="1025"/>
                <a:ext cx="380" cy="381"/>
                <a:chOff x="229" y="1077"/>
                <a:chExt cx="380" cy="517"/>
              </a:xfrm>
            </p:grpSpPr>
            <p:pic>
              <p:nvPicPr>
                <p:cNvPr id="100" name="Picture 53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" name="Picture 5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9" name="Text Box 55"/>
              <p:cNvSpPr txBox="1">
                <a:spLocks noChangeArrowheads="1"/>
              </p:cNvSpPr>
              <p:nvPr/>
            </p:nvSpPr>
            <p:spPr bwMode="auto">
              <a:xfrm>
                <a:off x="3152" y="1343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92" name="Group 56"/>
            <p:cNvGrpSpPr>
              <a:grpSpLocks/>
            </p:cNvGrpSpPr>
            <p:nvPr/>
          </p:nvGrpSpPr>
          <p:grpSpPr bwMode="auto">
            <a:xfrm>
              <a:off x="4921" y="1025"/>
              <a:ext cx="590" cy="549"/>
              <a:chOff x="4921" y="1025"/>
              <a:chExt cx="590" cy="549"/>
            </a:xfrm>
          </p:grpSpPr>
          <p:grpSp>
            <p:nvGrpSpPr>
              <p:cNvPr id="94" name="Group 57"/>
              <p:cNvGrpSpPr>
                <a:grpSpLocks/>
              </p:cNvGrpSpPr>
              <p:nvPr/>
            </p:nvGrpSpPr>
            <p:grpSpPr bwMode="auto">
              <a:xfrm>
                <a:off x="5012" y="1025"/>
                <a:ext cx="380" cy="381"/>
                <a:chOff x="229" y="1077"/>
                <a:chExt cx="380" cy="517"/>
              </a:xfrm>
            </p:grpSpPr>
            <p:pic>
              <p:nvPicPr>
                <p:cNvPr id="96" name="Picture 58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7" name="Picture 5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4921" y="1343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3878" y="1344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加密＋签名</a:t>
              </a:r>
            </a:p>
          </p:txBody>
        </p:sp>
      </p:grpSp>
      <p:grpSp>
        <p:nvGrpSpPr>
          <p:cNvPr id="59" name="Group 11"/>
          <p:cNvGrpSpPr>
            <a:grpSpLocks/>
          </p:cNvGrpSpPr>
          <p:nvPr/>
        </p:nvGrpSpPr>
        <p:grpSpPr bwMode="auto">
          <a:xfrm>
            <a:off x="1295372" y="3786190"/>
            <a:ext cx="2663825" cy="577850"/>
            <a:chOff x="1111" y="1797"/>
            <a:chExt cx="1678" cy="364"/>
          </a:xfrm>
        </p:grpSpPr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1156" y="2160"/>
              <a:ext cx="145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111" y="1797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(H(M))</a:t>
              </a:r>
            </a:p>
          </p:txBody>
        </p:sp>
      </p:grpSp>
      <p:grpSp>
        <p:nvGrpSpPr>
          <p:cNvPr id="62" name="Group 14"/>
          <p:cNvGrpSpPr>
            <a:grpSpLocks/>
          </p:cNvGrpSpPr>
          <p:nvPr/>
        </p:nvGrpSpPr>
        <p:grpSpPr bwMode="auto">
          <a:xfrm>
            <a:off x="5376891" y="3643314"/>
            <a:ext cx="2879725" cy="576263"/>
            <a:chOff x="3515" y="1752"/>
            <a:chExt cx="1814" cy="363"/>
          </a:xfrm>
        </p:grpSpPr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3786" y="2114"/>
              <a:ext cx="127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3515" y="1752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(H(M)))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571472" y="3930652"/>
            <a:ext cx="3848100" cy="1012825"/>
            <a:chOff x="655" y="1888"/>
            <a:chExt cx="2424" cy="638"/>
          </a:xfrm>
        </p:grpSpPr>
        <p:grpSp>
          <p:nvGrpSpPr>
            <p:cNvPr id="66" name="Group 63"/>
            <p:cNvGrpSpPr>
              <a:grpSpLocks/>
            </p:cNvGrpSpPr>
            <p:nvPr/>
          </p:nvGrpSpPr>
          <p:grpSpPr bwMode="auto">
            <a:xfrm>
              <a:off x="655" y="1934"/>
              <a:ext cx="726" cy="592"/>
              <a:chOff x="655" y="1934"/>
              <a:chExt cx="726" cy="592"/>
            </a:xfrm>
          </p:grpSpPr>
          <p:grpSp>
            <p:nvGrpSpPr>
              <p:cNvPr id="73" name="Group 64"/>
              <p:cNvGrpSpPr>
                <a:grpSpLocks/>
              </p:cNvGrpSpPr>
              <p:nvPr/>
            </p:nvGrpSpPr>
            <p:grpSpPr bwMode="auto">
              <a:xfrm>
                <a:off x="837" y="1934"/>
                <a:ext cx="380" cy="382"/>
                <a:chOff x="229" y="1077"/>
                <a:chExt cx="380" cy="517"/>
              </a:xfrm>
            </p:grpSpPr>
            <p:pic>
              <p:nvPicPr>
                <p:cNvPr id="75" name="Picture 65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6" name="Picture 66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4" name="Text Box 67"/>
              <p:cNvSpPr txBox="1">
                <a:spLocks noChangeArrowheads="1"/>
              </p:cNvSpPr>
              <p:nvPr/>
            </p:nvSpPr>
            <p:spPr bwMode="auto">
              <a:xfrm>
                <a:off x="65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67" name="Group 68"/>
            <p:cNvGrpSpPr>
              <a:grpSpLocks/>
            </p:cNvGrpSpPr>
            <p:nvPr/>
          </p:nvGrpSpPr>
          <p:grpSpPr bwMode="auto">
            <a:xfrm>
              <a:off x="2426" y="1890"/>
              <a:ext cx="653" cy="592"/>
              <a:chOff x="2426" y="1890"/>
              <a:chExt cx="653" cy="592"/>
            </a:xfrm>
          </p:grpSpPr>
          <p:grpSp>
            <p:nvGrpSpPr>
              <p:cNvPr id="69" name="Group 69"/>
              <p:cNvGrpSpPr>
                <a:grpSpLocks/>
              </p:cNvGrpSpPr>
              <p:nvPr/>
            </p:nvGrpSpPr>
            <p:grpSpPr bwMode="auto">
              <a:xfrm>
                <a:off x="2699" y="1890"/>
                <a:ext cx="380" cy="382"/>
                <a:chOff x="229" y="1077"/>
                <a:chExt cx="380" cy="517"/>
              </a:xfrm>
            </p:grpSpPr>
            <p:pic>
              <p:nvPicPr>
                <p:cNvPr id="71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2" name="Picture 7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2426" y="2251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474" y="2341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＋签名</a:t>
              </a:r>
            </a:p>
          </p:txBody>
        </p:sp>
      </p:grpSp>
      <p:grpSp>
        <p:nvGrpSpPr>
          <p:cNvPr id="77" name="Group 74"/>
          <p:cNvGrpSpPr>
            <a:grpSpLocks/>
          </p:cNvGrpSpPr>
          <p:nvPr/>
        </p:nvGrpSpPr>
        <p:grpSpPr bwMode="auto">
          <a:xfrm>
            <a:off x="4868891" y="3716339"/>
            <a:ext cx="3703637" cy="1155700"/>
            <a:chOff x="3195" y="1798"/>
            <a:chExt cx="2333" cy="728"/>
          </a:xfrm>
        </p:grpSpPr>
        <p:grpSp>
          <p:nvGrpSpPr>
            <p:cNvPr id="78" name="Group 75"/>
            <p:cNvGrpSpPr>
              <a:grpSpLocks/>
            </p:cNvGrpSpPr>
            <p:nvPr/>
          </p:nvGrpSpPr>
          <p:grpSpPr bwMode="auto">
            <a:xfrm>
              <a:off x="3195" y="1934"/>
              <a:ext cx="726" cy="592"/>
              <a:chOff x="3195" y="1934"/>
              <a:chExt cx="726" cy="592"/>
            </a:xfrm>
          </p:grpSpPr>
          <p:grpSp>
            <p:nvGrpSpPr>
              <p:cNvPr id="85" name="Group 76"/>
              <p:cNvGrpSpPr>
                <a:grpSpLocks/>
              </p:cNvGrpSpPr>
              <p:nvPr/>
            </p:nvGrpSpPr>
            <p:grpSpPr bwMode="auto">
              <a:xfrm>
                <a:off x="3377" y="1934"/>
                <a:ext cx="380" cy="382"/>
                <a:chOff x="229" y="1077"/>
                <a:chExt cx="380" cy="517"/>
              </a:xfrm>
            </p:grpSpPr>
            <p:pic>
              <p:nvPicPr>
                <p:cNvPr id="103" name="Picture 7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" name="Picture 7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02" name="Text Box 79"/>
              <p:cNvSpPr txBox="1">
                <a:spLocks noChangeArrowheads="1"/>
              </p:cNvSpPr>
              <p:nvPr/>
            </p:nvSpPr>
            <p:spPr bwMode="auto">
              <a:xfrm>
                <a:off x="319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79" name="Group 80"/>
            <p:cNvGrpSpPr>
              <a:grpSpLocks/>
            </p:cNvGrpSpPr>
            <p:nvPr/>
          </p:nvGrpSpPr>
          <p:grpSpPr bwMode="auto">
            <a:xfrm>
              <a:off x="4876" y="1800"/>
              <a:ext cx="652" cy="637"/>
              <a:chOff x="4876" y="1800"/>
              <a:chExt cx="652" cy="637"/>
            </a:xfrm>
          </p:grpSpPr>
          <p:grpSp>
            <p:nvGrpSpPr>
              <p:cNvPr id="81" name="Group 81"/>
              <p:cNvGrpSpPr>
                <a:grpSpLocks/>
              </p:cNvGrpSpPr>
              <p:nvPr/>
            </p:nvGrpSpPr>
            <p:grpSpPr bwMode="auto">
              <a:xfrm>
                <a:off x="5148" y="1800"/>
                <a:ext cx="380" cy="382"/>
                <a:chOff x="229" y="1077"/>
                <a:chExt cx="380" cy="517"/>
              </a:xfrm>
            </p:grpSpPr>
            <p:pic>
              <p:nvPicPr>
                <p:cNvPr id="83" name="Picture 8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4" name="Picture 83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Text Box 84"/>
              <p:cNvSpPr txBox="1">
                <a:spLocks noChangeArrowheads="1"/>
              </p:cNvSpPr>
              <p:nvPr/>
            </p:nvSpPr>
            <p:spPr bwMode="auto">
              <a:xfrm>
                <a:off x="4876" y="2206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3923" y="2296"/>
              <a:ext cx="10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加密＋签名＋</a:t>
              </a: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签名有效性依赖于发方私钥安全性；</a:t>
            </a:r>
          </a:p>
          <a:p>
            <a:pPr lvl="1"/>
            <a:r>
              <a:rPr lang="zh-CN" altLang="en-US" dirty="0" smtClean="0"/>
              <a:t>发方私钥丢失或被盗用，攻击者就可以伪造签名。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发送方抵赖：声称私有密钥丢失或被窃，他人伪造签名；</a:t>
            </a:r>
          </a:p>
          <a:p>
            <a:r>
              <a:rPr lang="zh-CN" altLang="en-US" dirty="0" smtClean="0"/>
              <a:t>改进：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签名包含时间戳，并要求私钥暴露及时报告给授权中心；</a:t>
            </a:r>
          </a:p>
          <a:p>
            <a:r>
              <a:rPr lang="zh-CN" altLang="en-US" dirty="0" smtClean="0"/>
              <a:t>敌方可伪造早于或等于时间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的时间戳：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时间戳不可信，签名者可自己加时间戳（伪造）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直接数字签名缺点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引入仲裁者</a:t>
            </a:r>
          </a:p>
          <a:p>
            <a:pPr lvl="1"/>
            <a:r>
              <a:rPr lang="zh-CN" altLang="en-US" smtClean="0"/>
              <a:t>发送方将签名消息首先送到仲裁者；</a:t>
            </a:r>
          </a:p>
          <a:p>
            <a:pPr lvl="1"/>
            <a:r>
              <a:rPr lang="zh-CN" altLang="en-US" smtClean="0"/>
              <a:t>仲裁者</a:t>
            </a:r>
            <a:r>
              <a:rPr lang="zh-CN" altLang="zh-CN" smtClean="0"/>
              <a:t>测试消息及其签名，以检查其来源和内容</a:t>
            </a:r>
            <a:r>
              <a:rPr lang="zh-CN" altLang="en-US" smtClean="0"/>
              <a:t>；</a:t>
            </a:r>
          </a:p>
          <a:p>
            <a:pPr lvl="1"/>
            <a:r>
              <a:rPr lang="zh-CN" altLang="zh-CN" smtClean="0"/>
              <a:t>然后将消息加上</a:t>
            </a:r>
            <a:r>
              <a:rPr lang="zh-CN" altLang="en-US" smtClean="0"/>
              <a:t>时间戳，</a:t>
            </a:r>
            <a:r>
              <a:rPr lang="zh-CN" altLang="zh-CN" smtClean="0"/>
              <a:t>并与仲裁验证通过指示一起发给</a:t>
            </a:r>
            <a:r>
              <a:rPr lang="zh-CN" altLang="en-US" smtClean="0"/>
              <a:t>接收者。</a:t>
            </a:r>
          </a:p>
          <a:p>
            <a:r>
              <a:rPr lang="zh-CN" altLang="zh-CN" smtClean="0"/>
              <a:t>仲裁者扮演敏感和关键角色。</a:t>
            </a:r>
          </a:p>
          <a:p>
            <a:pPr lvl="1"/>
            <a:r>
              <a:rPr lang="zh-CN" altLang="zh-CN" smtClean="0"/>
              <a:t>所有参与者必须极大地相信这一仲裁机制工作正常。（</a:t>
            </a:r>
            <a:r>
              <a:rPr lang="en-US" altLang="zh-CN" smtClean="0"/>
              <a:t>trusted system</a:t>
            </a:r>
            <a:r>
              <a:rPr lang="zh-CN" altLang="en-US" smtClean="0"/>
              <a:t>）</a:t>
            </a:r>
            <a:endParaRPr lang="zh-CN" alt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仲裁签名</a:t>
            </a:r>
            <a:r>
              <a:rPr lang="en-US" altLang="zh-CN" smtClean="0"/>
              <a:t>——</a:t>
            </a:r>
            <a:r>
              <a:rPr lang="zh-CN" altLang="en-US" smtClean="0"/>
              <a:t>对称密码</a:t>
            </a:r>
            <a:endParaRPr lang="zh-CN" altLang="en-US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580613" name="Group 5"/>
          <p:cNvGrpSpPr>
            <a:grpSpLocks/>
          </p:cNvGrpSpPr>
          <p:nvPr/>
        </p:nvGrpSpPr>
        <p:grpSpPr bwMode="auto">
          <a:xfrm>
            <a:off x="756270" y="2449750"/>
            <a:ext cx="1152525" cy="942975"/>
            <a:chOff x="748" y="1570"/>
            <a:chExt cx="726" cy="594"/>
          </a:xfrm>
        </p:grpSpPr>
        <p:grpSp>
          <p:nvGrpSpPr>
            <p:cNvPr id="580614" name="Group 6"/>
            <p:cNvGrpSpPr>
              <a:grpSpLocks/>
            </p:cNvGrpSpPr>
            <p:nvPr/>
          </p:nvGrpSpPr>
          <p:grpSpPr bwMode="auto">
            <a:xfrm>
              <a:off x="930" y="1570"/>
              <a:ext cx="380" cy="381"/>
              <a:chOff x="229" y="1077"/>
              <a:chExt cx="380" cy="517"/>
            </a:xfrm>
          </p:grpSpPr>
          <p:pic>
            <p:nvPicPr>
              <p:cNvPr id="580615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16" name="Picture 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17" name="Text Box 9"/>
            <p:cNvSpPr txBox="1">
              <a:spLocks noChangeArrowheads="1"/>
            </p:cNvSpPr>
            <p:nvPr/>
          </p:nvSpPr>
          <p:spPr bwMode="auto">
            <a:xfrm>
              <a:off x="748" y="193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580618" name="Group 10"/>
          <p:cNvGrpSpPr>
            <a:grpSpLocks/>
          </p:cNvGrpSpPr>
          <p:nvPr/>
        </p:nvGrpSpPr>
        <p:grpSpPr bwMode="auto">
          <a:xfrm>
            <a:off x="7524328" y="2449750"/>
            <a:ext cx="936625" cy="942975"/>
            <a:chOff x="2516" y="1570"/>
            <a:chExt cx="590" cy="594"/>
          </a:xfrm>
        </p:grpSpPr>
        <p:grpSp>
          <p:nvGrpSpPr>
            <p:cNvPr id="580619" name="Group 11"/>
            <p:cNvGrpSpPr>
              <a:grpSpLocks/>
            </p:cNvGrpSpPr>
            <p:nvPr/>
          </p:nvGrpSpPr>
          <p:grpSpPr bwMode="auto">
            <a:xfrm>
              <a:off x="2608" y="1570"/>
              <a:ext cx="380" cy="381"/>
              <a:chOff x="229" y="1077"/>
              <a:chExt cx="380" cy="517"/>
            </a:xfrm>
          </p:grpSpPr>
          <p:pic>
            <p:nvPicPr>
              <p:cNvPr id="580620" name="Picture 1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1" name="Picture 1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2" name="Text Box 14"/>
            <p:cNvSpPr txBox="1">
              <a:spLocks noChangeArrowheads="1"/>
            </p:cNvSpPr>
            <p:nvPr/>
          </p:nvSpPr>
          <p:spPr bwMode="auto">
            <a:xfrm>
              <a:off x="2516" y="193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580623" name="Group 15"/>
          <p:cNvGrpSpPr>
            <a:grpSpLocks/>
          </p:cNvGrpSpPr>
          <p:nvPr/>
        </p:nvGrpSpPr>
        <p:grpSpPr bwMode="auto">
          <a:xfrm>
            <a:off x="3563888" y="2485468"/>
            <a:ext cx="1152525" cy="871538"/>
            <a:chOff x="1610" y="663"/>
            <a:chExt cx="726" cy="549"/>
          </a:xfrm>
        </p:grpSpPr>
        <p:grpSp>
          <p:nvGrpSpPr>
            <p:cNvPr id="580624" name="Group 16"/>
            <p:cNvGrpSpPr>
              <a:grpSpLocks/>
            </p:cNvGrpSpPr>
            <p:nvPr/>
          </p:nvGrpSpPr>
          <p:grpSpPr bwMode="auto">
            <a:xfrm>
              <a:off x="1746" y="663"/>
              <a:ext cx="380" cy="381"/>
              <a:chOff x="229" y="1077"/>
              <a:chExt cx="380" cy="517"/>
            </a:xfrm>
          </p:grpSpPr>
          <p:pic>
            <p:nvPicPr>
              <p:cNvPr id="580625" name="Picture 1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6" name="Picture 1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7" name="Text Box 19"/>
            <p:cNvSpPr txBox="1">
              <a:spLocks noChangeArrowheads="1"/>
            </p:cNvSpPr>
            <p:nvPr/>
          </p:nvSpPr>
          <p:spPr bwMode="auto">
            <a:xfrm>
              <a:off x="1610" y="981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580628" name="Group 20"/>
          <p:cNvGrpSpPr>
            <a:grpSpLocks/>
          </p:cNvGrpSpPr>
          <p:nvPr/>
        </p:nvGrpSpPr>
        <p:grpSpPr bwMode="auto">
          <a:xfrm rot="5400000">
            <a:off x="2206734" y="1969531"/>
            <a:ext cx="947738" cy="2065335"/>
            <a:chOff x="1137" y="756"/>
            <a:chExt cx="597" cy="1301"/>
          </a:xfrm>
        </p:grpSpPr>
        <p:sp>
          <p:nvSpPr>
            <p:cNvPr id="580629" name="Line 21"/>
            <p:cNvSpPr>
              <a:spLocks noChangeShapeType="1"/>
            </p:cNvSpPr>
            <p:nvPr/>
          </p:nvSpPr>
          <p:spPr bwMode="auto">
            <a:xfrm rot="19491984" flipV="1">
              <a:off x="1264" y="970"/>
              <a:ext cx="470" cy="6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0" name="Text Box 22"/>
            <p:cNvSpPr txBox="1">
              <a:spLocks noChangeArrowheads="1"/>
            </p:cNvSpPr>
            <p:nvPr/>
          </p:nvSpPr>
          <p:spPr bwMode="auto">
            <a:xfrm rot="16192130">
              <a:off x="603" y="1290"/>
              <a:ext cx="1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M,E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,H(M)]</a:t>
              </a:r>
              <a:endParaRPr kumimoji="1" lang="en-US" altLang="zh-CN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0631" name="Group 23"/>
          <p:cNvGrpSpPr>
            <a:grpSpLocks/>
          </p:cNvGrpSpPr>
          <p:nvPr/>
        </p:nvGrpSpPr>
        <p:grpSpPr bwMode="auto">
          <a:xfrm>
            <a:off x="4380930" y="2552252"/>
            <a:ext cx="3289304" cy="985839"/>
            <a:chOff x="2246" y="836"/>
            <a:chExt cx="2072" cy="621"/>
          </a:xfrm>
        </p:grpSpPr>
        <p:sp>
          <p:nvSpPr>
            <p:cNvPr id="580632" name="Line 24"/>
            <p:cNvSpPr>
              <a:spLocks noChangeShapeType="1"/>
            </p:cNvSpPr>
            <p:nvPr/>
          </p:nvSpPr>
          <p:spPr bwMode="auto">
            <a:xfrm rot="18653265">
              <a:off x="2990" y="868"/>
              <a:ext cx="546" cy="6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3" name="Text Box 25"/>
            <p:cNvSpPr txBox="1">
              <a:spLocks noChangeArrowheads="1"/>
            </p:cNvSpPr>
            <p:nvPr/>
          </p:nvSpPr>
          <p:spPr bwMode="auto">
            <a:xfrm>
              <a:off x="2246" y="836"/>
              <a:ext cx="20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M, 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,H(M)], T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  <a:endParaRPr kumimoji="1"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57224" y="1643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+mj-ea"/>
                <a:ea typeface="+mj-ea"/>
              </a:rPr>
              <a:t>明文传送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-36512" y="4493827"/>
            <a:ext cx="1152525" cy="869950"/>
            <a:chOff x="884" y="3612"/>
            <a:chExt cx="726" cy="548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066" y="3614"/>
              <a:ext cx="380" cy="382"/>
              <a:chOff x="229" y="1077"/>
              <a:chExt cx="380" cy="517"/>
            </a:xfrm>
          </p:grpSpPr>
          <p:pic>
            <p:nvPicPr>
              <p:cNvPr id="30" name="Picture 2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84" y="392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8243887" y="4457315"/>
            <a:ext cx="936625" cy="942975"/>
            <a:chOff x="2925" y="3566"/>
            <a:chExt cx="590" cy="594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971" y="3568"/>
              <a:ext cx="380" cy="382"/>
              <a:chOff x="229" y="1077"/>
              <a:chExt cx="380" cy="517"/>
            </a:xfrm>
          </p:grpSpPr>
          <p:pic>
            <p:nvPicPr>
              <p:cNvPr id="35" name="Picture 3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2925" y="3929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707904" y="4458109"/>
            <a:ext cx="1152525" cy="941387"/>
            <a:chOff x="1882" y="2341"/>
            <a:chExt cx="726" cy="59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1927" y="2343"/>
              <a:ext cx="380" cy="382"/>
              <a:chOff x="229" y="1077"/>
              <a:chExt cx="380" cy="517"/>
            </a:xfrm>
          </p:grpSpPr>
          <p:pic>
            <p:nvPicPr>
              <p:cNvPr id="40" name="Picture 3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882" y="270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854249" y="4149746"/>
            <a:ext cx="3073402" cy="1636715"/>
            <a:chOff x="302" y="2588"/>
            <a:chExt cx="1936" cy="1031"/>
          </a:xfrm>
        </p:grpSpPr>
        <p:sp>
          <p:nvSpPr>
            <p:cNvPr id="43" name="Line 42"/>
            <p:cNvSpPr>
              <a:spLocks noChangeShapeType="1"/>
            </p:cNvSpPr>
            <p:nvPr/>
          </p:nvSpPr>
          <p:spPr bwMode="auto">
            <a:xfrm rot="2868859" flipV="1">
              <a:off x="855" y="2798"/>
              <a:ext cx="78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02" y="2588"/>
              <a:ext cx="19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(M),E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  <a:endParaRPr kumimoji="1" lang="en-US" altLang="zh-CN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212084" y="4082710"/>
            <a:ext cx="4232279" cy="1674815"/>
            <a:chOff x="1997" y="2425"/>
            <a:chExt cx="2666" cy="1055"/>
          </a:xfrm>
        </p:grpSpPr>
        <p:sp>
          <p:nvSpPr>
            <p:cNvPr id="46" name="Line 45"/>
            <p:cNvSpPr>
              <a:spLocks noChangeShapeType="1"/>
            </p:cNvSpPr>
            <p:nvPr/>
          </p:nvSpPr>
          <p:spPr bwMode="auto">
            <a:xfrm rot="18438730">
              <a:off x="2905" y="2660"/>
              <a:ext cx="71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21590641">
              <a:off x="1997" y="2425"/>
              <a:ext cx="26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(ID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 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M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), 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H(E</a:t>
              </a:r>
              <a:r>
                <a:rPr kumimoji="1" lang="en-US" altLang="zh-CN" b="1" baseline="-25000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 smtClean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(M),T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  <a:endParaRPr kumimoji="1" lang="en-US" altLang="zh-CN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57224" y="3399383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+mj-ea"/>
                <a:ea typeface="+mj-ea"/>
              </a:rPr>
              <a:t>仲裁可见明文，密文传送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89508" y="5043557"/>
            <a:ext cx="72152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smtClean="0">
                <a:latin typeface="+mn-ea"/>
              </a:rPr>
              <a:t>存在问题：</a:t>
            </a:r>
            <a:endParaRPr lang="en-US" altLang="zh-CN" sz="2800" smtClean="0">
              <a:latin typeface="+mn-ea"/>
            </a:endParaRPr>
          </a:p>
          <a:p>
            <a:r>
              <a:rPr lang="en-US" altLang="zh-CN" sz="2800" smtClean="0">
                <a:latin typeface="+mn-ea"/>
              </a:rPr>
              <a:t>	</a:t>
            </a:r>
            <a:r>
              <a:rPr lang="zh-CN" altLang="en-US" sz="2800" smtClean="0">
                <a:latin typeface="+mn-ea"/>
              </a:rPr>
              <a:t>发方与仲裁可结盟来否认一个签名，</a:t>
            </a:r>
            <a:endParaRPr lang="en-US" altLang="zh-CN" sz="2800" smtClean="0">
              <a:latin typeface="+mn-ea"/>
            </a:endParaRPr>
          </a:p>
          <a:p>
            <a:r>
              <a:rPr lang="en-US" altLang="zh-CN" sz="2800" smtClean="0">
                <a:latin typeface="+mn-ea"/>
              </a:rPr>
              <a:t>	</a:t>
            </a:r>
            <a:r>
              <a:rPr lang="zh-CN" altLang="en-US" sz="2800" smtClean="0">
                <a:latin typeface="+mn-ea"/>
              </a:rPr>
              <a:t>或收方与仲裁结盟来伪造一个签名。</a:t>
            </a:r>
            <a:endParaRPr lang="en-US" altLang="zh-CN" sz="2800" smtClean="0">
              <a:latin typeface="+mn-ea"/>
            </a:endParaRPr>
          </a:p>
          <a:p>
            <a:r>
              <a:rPr lang="zh-CN" altLang="en-US" sz="2800" smtClean="0">
                <a:latin typeface="+mn-ea"/>
              </a:rPr>
              <a:t>使用公开密码算法解决这个问题。</a:t>
            </a:r>
            <a:endParaRPr lang="zh-CN" altLang="en-US" sz="2800">
              <a:latin typeface="+mn-ea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129336" y="1412776"/>
            <a:ext cx="3484439" cy="863993"/>
          </a:xfrm>
          <a:prstGeom prst="wedgeEllipseCallout">
            <a:avLst>
              <a:gd name="adj1" fmla="val -34853"/>
              <a:gd name="adj2" fmla="val 717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smtClean="0"/>
              <a:t>发送方没法抵赖</a:t>
            </a:r>
            <a:endParaRPr lang="en-US" altLang="zh-CN" sz="2400" smtClean="0"/>
          </a:p>
          <a:p>
            <a:pPr algn="ctr"/>
            <a:r>
              <a:rPr lang="zh-CN" altLang="en-US" sz="2400" smtClean="0"/>
              <a:t>接收</a:t>
            </a:r>
            <a:r>
              <a:rPr lang="zh-CN" altLang="en-US" sz="2400" dirty="0" smtClean="0"/>
              <a:t>方没法伪造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5467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49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仲裁签名</a:t>
            </a:r>
            <a:r>
              <a:rPr lang="en-US" altLang="zh-CN" smtClean="0"/>
              <a:t>——</a:t>
            </a:r>
            <a:r>
              <a:rPr lang="zh-CN" altLang="en-US" smtClean="0"/>
              <a:t>公钥密码＋密文传送</a:t>
            </a:r>
            <a:endParaRPr lang="zh-CN" altLang="en-US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580655" name="Group 47"/>
          <p:cNvGrpSpPr>
            <a:grpSpLocks/>
          </p:cNvGrpSpPr>
          <p:nvPr/>
        </p:nvGrpSpPr>
        <p:grpSpPr bwMode="auto">
          <a:xfrm>
            <a:off x="107107" y="2555246"/>
            <a:ext cx="1152525" cy="942975"/>
            <a:chOff x="3560" y="2750"/>
            <a:chExt cx="726" cy="594"/>
          </a:xfrm>
        </p:grpSpPr>
        <p:grpSp>
          <p:nvGrpSpPr>
            <p:cNvPr id="580656" name="Group 48"/>
            <p:cNvGrpSpPr>
              <a:grpSpLocks/>
            </p:cNvGrpSpPr>
            <p:nvPr/>
          </p:nvGrpSpPr>
          <p:grpSpPr bwMode="auto">
            <a:xfrm>
              <a:off x="3742" y="2750"/>
              <a:ext cx="380" cy="381"/>
              <a:chOff x="229" y="1077"/>
              <a:chExt cx="380" cy="517"/>
            </a:xfrm>
          </p:grpSpPr>
          <p:pic>
            <p:nvPicPr>
              <p:cNvPr id="580657" name="Picture 4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58" name="Picture 5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60" y="31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580660" name="Group 52"/>
          <p:cNvGrpSpPr>
            <a:grpSpLocks/>
          </p:cNvGrpSpPr>
          <p:nvPr/>
        </p:nvGrpSpPr>
        <p:grpSpPr bwMode="auto">
          <a:xfrm>
            <a:off x="7812360" y="2519527"/>
            <a:ext cx="936625" cy="1014413"/>
            <a:chOff x="5170" y="2704"/>
            <a:chExt cx="590" cy="639"/>
          </a:xfrm>
        </p:grpSpPr>
        <p:grpSp>
          <p:nvGrpSpPr>
            <p:cNvPr id="580661" name="Group 53"/>
            <p:cNvGrpSpPr>
              <a:grpSpLocks/>
            </p:cNvGrpSpPr>
            <p:nvPr/>
          </p:nvGrpSpPr>
          <p:grpSpPr bwMode="auto">
            <a:xfrm>
              <a:off x="5260" y="2704"/>
              <a:ext cx="380" cy="381"/>
              <a:chOff x="229" y="1077"/>
              <a:chExt cx="380" cy="517"/>
            </a:xfrm>
          </p:grpSpPr>
          <p:pic>
            <p:nvPicPr>
              <p:cNvPr id="580662" name="Picture 5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3" name="Picture 5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4" name="Text Box 56"/>
            <p:cNvSpPr txBox="1">
              <a:spLocks noChangeArrowheads="1"/>
            </p:cNvSpPr>
            <p:nvPr/>
          </p:nvSpPr>
          <p:spPr bwMode="auto">
            <a:xfrm>
              <a:off x="5170" y="3112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580665" name="Group 57"/>
          <p:cNvGrpSpPr>
            <a:grpSpLocks/>
          </p:cNvGrpSpPr>
          <p:nvPr/>
        </p:nvGrpSpPr>
        <p:grpSpPr bwMode="auto">
          <a:xfrm>
            <a:off x="3779515" y="2519527"/>
            <a:ext cx="1152525" cy="1014412"/>
            <a:chOff x="4195" y="1117"/>
            <a:chExt cx="726" cy="639"/>
          </a:xfrm>
        </p:grpSpPr>
        <p:grpSp>
          <p:nvGrpSpPr>
            <p:cNvPr id="580666" name="Group 58"/>
            <p:cNvGrpSpPr>
              <a:grpSpLocks/>
            </p:cNvGrpSpPr>
            <p:nvPr/>
          </p:nvGrpSpPr>
          <p:grpSpPr bwMode="auto">
            <a:xfrm>
              <a:off x="4332" y="1117"/>
              <a:ext cx="380" cy="381"/>
              <a:chOff x="229" y="1077"/>
              <a:chExt cx="380" cy="517"/>
            </a:xfrm>
          </p:grpSpPr>
          <p:pic>
            <p:nvPicPr>
              <p:cNvPr id="580667" name="Picture 5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8" name="Picture 6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9" name="Text Box 61"/>
            <p:cNvSpPr txBox="1">
              <a:spLocks noChangeArrowheads="1"/>
            </p:cNvSpPr>
            <p:nvPr/>
          </p:nvSpPr>
          <p:spPr bwMode="auto">
            <a:xfrm>
              <a:off x="4195" y="152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580670" name="Group 62"/>
          <p:cNvGrpSpPr>
            <a:grpSpLocks/>
          </p:cNvGrpSpPr>
          <p:nvPr/>
        </p:nvGrpSpPr>
        <p:grpSpPr bwMode="auto">
          <a:xfrm>
            <a:off x="1143597" y="2657274"/>
            <a:ext cx="2492377" cy="927100"/>
            <a:chOff x="2994" y="1660"/>
            <a:chExt cx="1570" cy="584"/>
          </a:xfrm>
        </p:grpSpPr>
        <p:sp>
          <p:nvSpPr>
            <p:cNvPr id="580671" name="Line 63"/>
            <p:cNvSpPr>
              <a:spLocks noChangeShapeType="1"/>
            </p:cNvSpPr>
            <p:nvPr/>
          </p:nvSpPr>
          <p:spPr bwMode="auto">
            <a:xfrm rot="4216322" flipV="1">
              <a:off x="3570" y="1359"/>
              <a:ext cx="468" cy="13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0672" name="Text Box 64"/>
            <p:cNvSpPr txBox="1">
              <a:spLocks noChangeArrowheads="1"/>
            </p:cNvSpPr>
            <p:nvPr/>
          </p:nvSpPr>
          <p:spPr bwMode="auto">
            <a:xfrm rot="21591914">
              <a:off x="2994" y="1660"/>
              <a:ext cx="1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ID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,S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(S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  <a:endParaRPr kumimoji="1" lang="zh-CN" altLang="en-US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0673" name="Group 65"/>
          <p:cNvGrpSpPr>
            <a:grpSpLocks/>
          </p:cNvGrpSpPr>
          <p:nvPr/>
        </p:nvGrpSpPr>
        <p:grpSpPr bwMode="auto">
          <a:xfrm>
            <a:off x="5130256" y="2637531"/>
            <a:ext cx="2322513" cy="1079501"/>
            <a:chOff x="5068" y="1079"/>
            <a:chExt cx="1463" cy="680"/>
          </a:xfrm>
        </p:grpSpPr>
        <p:sp>
          <p:nvSpPr>
            <p:cNvPr id="580674" name="Line 66"/>
            <p:cNvSpPr>
              <a:spLocks noChangeShapeType="1"/>
            </p:cNvSpPr>
            <p:nvPr/>
          </p:nvSpPr>
          <p:spPr bwMode="auto">
            <a:xfrm rot="17965109">
              <a:off x="5517" y="873"/>
              <a:ext cx="638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0675" name="Text Box 67"/>
            <p:cNvSpPr txBox="1">
              <a:spLocks noChangeArrowheads="1"/>
            </p:cNvSpPr>
            <p:nvPr/>
          </p:nvSpPr>
          <p:spPr bwMode="auto">
            <a:xfrm>
              <a:off x="5068" y="1079"/>
              <a:ext cx="14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S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(S</a:t>
              </a:r>
              <a:r>
                <a:rPr kumimoji="1" lang="en-US" altLang="zh-CN" b="1" baseline="-25000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 smtClean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(M)),T]</a:t>
              </a:r>
              <a:endParaRPr kumimoji="1" lang="zh-CN" altLang="en-US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794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数字签名：密码算法的应用</a:t>
            </a:r>
            <a:endParaRPr lang="en-US" altLang="zh-CN" smtClean="0"/>
          </a:p>
          <a:p>
            <a:pPr lvl="1"/>
            <a:r>
              <a:rPr lang="zh-CN" altLang="en-US" smtClean="0">
                <a:latin typeface="Times New Roman" pitchFamily="18" charset="0"/>
              </a:rPr>
              <a:t>典型用法：公开密码算法签名</a:t>
            </a:r>
            <a:endParaRPr lang="en-US" altLang="zh-CN" smtClean="0">
              <a:latin typeface="Times New Roman" pitchFamily="18" charset="0"/>
            </a:endParaRPr>
          </a:p>
          <a:p>
            <a:pPr lvl="2"/>
            <a:r>
              <a:rPr lang="zh-CN" altLang="en-US" smtClean="0">
                <a:latin typeface="Times New Roman" pitchFamily="18" charset="0"/>
              </a:rPr>
              <a:t>签名：签名者（发送方）私钥对待签名信息解密运算</a:t>
            </a:r>
            <a:endParaRPr lang="en-US" altLang="zh-CN" smtClean="0">
              <a:latin typeface="Times New Roman" pitchFamily="18" charset="0"/>
            </a:endParaRPr>
          </a:p>
          <a:p>
            <a:pPr lvl="2"/>
            <a:r>
              <a:rPr lang="en-US" altLang="zh-CN" smtClean="0">
                <a:latin typeface="Times New Roman" pitchFamily="18" charset="0"/>
              </a:rPr>
              <a:t>D</a:t>
            </a:r>
            <a:r>
              <a:rPr lang="en-US" altLang="zh-CN" baseline="-25000" smtClean="0">
                <a:latin typeface="Times New Roman" pitchFamily="18" charset="0"/>
              </a:rPr>
              <a:t>KR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en-US" altLang="zh-CN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mtClean="0">
                <a:latin typeface="Times New Roman" pitchFamily="18" charset="0"/>
              </a:rPr>
              <a:t> sig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）</a:t>
            </a:r>
            <a:endParaRPr lang="en-US" altLang="zh-CN" smtClean="0">
              <a:latin typeface="Times New Roman" pitchFamily="18" charset="0"/>
            </a:endParaRPr>
          </a:p>
          <a:p>
            <a:pPr lvl="2"/>
            <a:r>
              <a:rPr lang="zh-CN" altLang="en-US" smtClean="0"/>
              <a:t>验证：验证者（接收方）用签名者公钥（证书）加密签名</a:t>
            </a:r>
            <a:endParaRPr lang="en-US" altLang="zh-CN" smtClean="0"/>
          </a:p>
          <a:p>
            <a:pPr lvl="2"/>
            <a:r>
              <a:rPr lang="en-US" altLang="zh-CN" smtClean="0"/>
              <a:t>E</a:t>
            </a:r>
            <a:r>
              <a:rPr lang="en-US" altLang="zh-CN" baseline="-25000" smtClean="0">
                <a:latin typeface="Times New Roman" pitchFamily="18" charset="0"/>
              </a:rPr>
              <a:t>KU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sig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m</a:t>
            </a:r>
            <a:r>
              <a:rPr lang="zh-CN" altLang="en-US" smtClean="0">
                <a:latin typeface="Times New Roman" pitchFamily="18" charset="0"/>
              </a:rPr>
              <a:t>））</a:t>
            </a:r>
            <a:r>
              <a:rPr lang="en-US" altLang="zh-CN" smtClean="0">
                <a:latin typeface="Times New Roman" pitchFamily="18" charset="0"/>
                <a:sym typeface="Wingdings" pitchFamily="2" charset="2"/>
              </a:rPr>
              <a:t>m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数字签名需求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475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普通数字签名算法</a:t>
            </a:r>
          </a:p>
          <a:p>
            <a:pPr lvl="1">
              <a:buClr>
                <a:srgbClr val="000066"/>
              </a:buClr>
            </a:pPr>
            <a:r>
              <a:rPr lang="en-US" altLang="zh-CN" dirty="0" smtClean="0"/>
              <a:t>RSA </a:t>
            </a:r>
          </a:p>
          <a:p>
            <a:pPr lvl="1">
              <a:buClr>
                <a:srgbClr val="000066"/>
              </a:buClr>
            </a:pPr>
            <a:r>
              <a:rPr lang="en-US" altLang="zh-CN" dirty="0" err="1" smtClean="0"/>
              <a:t>EIGamal</a:t>
            </a:r>
            <a:r>
              <a:rPr lang="en-US" altLang="zh-CN" dirty="0" smtClean="0"/>
              <a:t> </a:t>
            </a:r>
          </a:p>
          <a:p>
            <a:pPr lvl="1">
              <a:buClr>
                <a:srgbClr val="000066"/>
              </a:buClr>
            </a:pPr>
            <a:r>
              <a:rPr lang="en-US" altLang="zh-CN" dirty="0" smtClean="0"/>
              <a:t>DSS/DSA</a:t>
            </a:r>
          </a:p>
          <a:p>
            <a:r>
              <a:rPr lang="zh-CN" altLang="en-US" dirty="0" smtClean="0"/>
              <a:t>群签名算法</a:t>
            </a:r>
          </a:p>
          <a:p>
            <a:r>
              <a:rPr lang="zh-CN" altLang="en-US" dirty="0" smtClean="0"/>
              <a:t>盲签名算法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数字签名算法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Symbol" pitchFamily="18" charset="2"/>
              </a:rPr>
              <a:t>Chaum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en-US" altLang="zh-CN" smtClean="0">
                <a:sym typeface="Symbol" pitchFamily="18" charset="2"/>
              </a:rPr>
              <a:t>van Heyst1991</a:t>
            </a:r>
            <a:r>
              <a:rPr lang="zh-CN" altLang="en-US" smtClean="0">
                <a:sym typeface="Symbol" pitchFamily="18" charset="2"/>
              </a:rPr>
              <a:t>年提出，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群</a:t>
            </a:r>
            <a:r>
              <a:rPr lang="zh-CN" altLang="en-US" dirty="0" smtClean="0">
                <a:sym typeface="Symbol" pitchFamily="18" charset="2"/>
              </a:rPr>
              <a:t>中各个成员以群的名义匿名地</a:t>
            </a:r>
            <a:r>
              <a:rPr lang="zh-CN" altLang="en-US" smtClean="0">
                <a:sym typeface="Symbol" pitchFamily="18" charset="2"/>
              </a:rPr>
              <a:t>签发消息，特性：</a:t>
            </a:r>
            <a:endParaRPr lang="zh-CN" altLang="en-US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只有群成员能代表所在的群签名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接收者能验证签名所在</a:t>
            </a:r>
            <a:r>
              <a:rPr lang="zh-CN" altLang="en-US" smtClean="0">
                <a:sym typeface="Symbol" pitchFamily="18" charset="2"/>
              </a:rPr>
              <a:t>的群，但</a:t>
            </a:r>
            <a:r>
              <a:rPr lang="zh-CN" altLang="en-US" dirty="0" smtClean="0">
                <a:sym typeface="Symbol" pitchFamily="18" charset="2"/>
              </a:rPr>
              <a:t>不知道签名者</a:t>
            </a:r>
          </a:p>
          <a:p>
            <a:pPr lvl="1"/>
            <a:r>
              <a:rPr lang="zh-CN" altLang="en-US" dirty="0" smtClean="0">
                <a:sym typeface="Symbol" pitchFamily="18" charset="2"/>
              </a:rPr>
              <a:t>需要时</a:t>
            </a:r>
            <a:r>
              <a:rPr lang="en-US" altLang="zh-CN" dirty="0" smtClean="0">
                <a:sym typeface="Symbol" pitchFamily="18" charset="2"/>
              </a:rPr>
              <a:t>,</a:t>
            </a:r>
            <a:r>
              <a:rPr lang="zh-CN" altLang="en-US" dirty="0" smtClean="0">
                <a:sym typeface="Symbol" pitchFamily="18" charset="2"/>
              </a:rPr>
              <a:t>可借助于群成员或者可信机构找到签名者</a:t>
            </a:r>
          </a:p>
          <a:p>
            <a:r>
              <a:rPr lang="zh-CN" altLang="en-US" smtClean="0">
                <a:sym typeface="Symbol" pitchFamily="18" charset="2"/>
              </a:rPr>
              <a:t>应用：投标</a:t>
            </a:r>
            <a:endParaRPr lang="en-US" altLang="zh-CN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群签名方案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将公钥与身份</a:t>
            </a:r>
            <a:r>
              <a:rPr lang="zh-CN" altLang="en-US" smtClean="0"/>
              <a:t>绑定</a:t>
            </a:r>
            <a:endParaRPr lang="en-US" altLang="zh-CN" smtClean="0"/>
          </a:p>
          <a:p>
            <a:pPr lvl="1"/>
            <a:r>
              <a:rPr lang="zh-CN" altLang="en-US" smtClean="0"/>
              <a:t>数字（公钥）证书</a:t>
            </a:r>
            <a:endParaRPr lang="zh-CN" altLang="en-US"/>
          </a:p>
          <a:p>
            <a:r>
              <a:rPr lang="zh-CN" altLang="en-US" smtClean="0"/>
              <a:t>由可信第三</a:t>
            </a:r>
            <a:r>
              <a:rPr lang="zh-CN" altLang="en-US"/>
              <a:t>方做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权威机构（</a:t>
            </a:r>
            <a:r>
              <a:rPr lang="en-US" altLang="zh-CN" smtClean="0"/>
              <a:t>CA</a:t>
            </a:r>
            <a:r>
              <a:rPr lang="zh-CN" altLang="en-US" smtClean="0"/>
              <a:t>）管理</a:t>
            </a:r>
            <a:r>
              <a:rPr lang="zh-CN" altLang="en-US"/>
              <a:t>、签名（盖章）</a:t>
            </a:r>
            <a:r>
              <a:rPr lang="zh-CN" altLang="en-US" smtClean="0"/>
              <a:t>、颁发</a:t>
            </a:r>
            <a:endParaRPr lang="en-US" altLang="zh-CN" smtClean="0"/>
          </a:p>
          <a:p>
            <a:r>
              <a:rPr lang="zh-CN" altLang="en-US"/>
              <a:t>其他</a:t>
            </a:r>
            <a:r>
              <a:rPr lang="zh-CN" altLang="en-US" smtClean="0"/>
              <a:t>用户验证证书</a:t>
            </a:r>
            <a:endParaRPr lang="en-US" altLang="zh-CN" smtClean="0"/>
          </a:p>
          <a:p>
            <a:pPr lvl="1"/>
            <a:r>
              <a:rPr lang="zh-CN" altLang="en-US" smtClean="0"/>
              <a:t>验证签名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公钥管理解决方案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202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25" y="1889125"/>
            <a:ext cx="5943600" cy="38576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群签名过程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889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Symbol" pitchFamily="18" charset="2"/>
              </a:rPr>
              <a:t>保护消息</a:t>
            </a:r>
            <a:r>
              <a:rPr lang="zh-CN" altLang="en-US" dirty="0" smtClean="0">
                <a:sym typeface="Symbol" pitchFamily="18" charset="2"/>
              </a:rPr>
              <a:t>内容对签名者不可见</a:t>
            </a:r>
          </a:p>
          <a:p>
            <a:r>
              <a:rPr lang="en-US" altLang="zh-CN" smtClean="0">
                <a:sym typeface="Symbol" pitchFamily="18" charset="2"/>
              </a:rPr>
              <a:t>Chaum1983</a:t>
            </a:r>
            <a:r>
              <a:rPr lang="zh-CN" altLang="en-US" smtClean="0">
                <a:sym typeface="Symbol" pitchFamily="18" charset="2"/>
              </a:rPr>
              <a:t>年提出，电子商务领域广泛应用：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 smtClean="0">
                <a:sym typeface="Symbol" pitchFamily="18" charset="2"/>
              </a:rPr>
              <a:t>电子货币</a:t>
            </a:r>
            <a:endParaRPr lang="en-US" altLang="zh-CN" smtClean="0">
              <a:sym typeface="Symbol" pitchFamily="18" charset="2"/>
            </a:endParaRPr>
          </a:p>
          <a:p>
            <a:pPr lvl="2"/>
            <a:r>
              <a:rPr lang="zh-CN" altLang="en-US" smtClean="0">
                <a:sym typeface="Symbol" pitchFamily="18" charset="2"/>
              </a:rPr>
              <a:t>电子现金须加银行数字签名</a:t>
            </a:r>
            <a:r>
              <a:rPr lang="zh-CN" altLang="en-US">
                <a:sym typeface="Symbol" pitchFamily="18" charset="2"/>
              </a:rPr>
              <a:t>才能生效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盲</a:t>
            </a:r>
            <a:r>
              <a:rPr lang="zh-CN" altLang="en-US" smtClean="0">
                <a:sym typeface="Symbol" pitchFamily="18" charset="2"/>
              </a:rPr>
              <a:t>签名保护</a:t>
            </a:r>
            <a:r>
              <a:rPr lang="zh-CN" altLang="en-US">
                <a:sym typeface="Symbol" pitchFamily="18" charset="2"/>
              </a:rPr>
              <a:t>消费者的匿名</a:t>
            </a:r>
            <a:r>
              <a:rPr lang="zh-CN" altLang="en-US" smtClean="0">
                <a:sym typeface="Symbol" pitchFamily="18" charset="2"/>
              </a:rPr>
              <a:t>性；</a:t>
            </a:r>
            <a:endParaRPr lang="en-US" altLang="zh-CN" smtClean="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电子选举</a:t>
            </a:r>
            <a:endParaRPr lang="en-US" altLang="zh-CN">
              <a:sym typeface="Symbol" pitchFamily="18" charset="2"/>
            </a:endParaRPr>
          </a:p>
          <a:p>
            <a:pPr lvl="2"/>
            <a:r>
              <a:rPr lang="zh-CN" altLang="en-US" smtClean="0">
                <a:sym typeface="Symbol" pitchFamily="18" charset="2"/>
              </a:rPr>
              <a:t>选民</a:t>
            </a:r>
            <a:r>
              <a:rPr lang="zh-CN" altLang="en-US">
                <a:sym typeface="Symbol" pitchFamily="18" charset="2"/>
              </a:rPr>
              <a:t>提交的</a:t>
            </a:r>
            <a:r>
              <a:rPr lang="zh-CN" altLang="en-US" smtClean="0">
                <a:sym typeface="Symbol" pitchFamily="18" charset="2"/>
              </a:rPr>
              <a:t>选票须</a:t>
            </a:r>
            <a:r>
              <a:rPr lang="zh-CN" altLang="en-US">
                <a:sym typeface="Symbol" pitchFamily="18" charset="2"/>
              </a:rPr>
              <a:t>盖上选委会</a:t>
            </a:r>
            <a:r>
              <a:rPr lang="zh-CN" altLang="en-US" smtClean="0">
                <a:sym typeface="Symbol" pitchFamily="18" charset="2"/>
              </a:rPr>
              <a:t>的数字签名才合法，</a:t>
            </a:r>
            <a:r>
              <a:rPr lang="zh-CN" altLang="en-US">
                <a:sym typeface="Symbol" pitchFamily="18" charset="2"/>
              </a:rPr>
              <a:t>盲</a:t>
            </a:r>
            <a:r>
              <a:rPr lang="zh-CN" altLang="en-US" smtClean="0">
                <a:sym typeface="Symbol" pitchFamily="18" charset="2"/>
              </a:rPr>
              <a:t>签名保护选民匿名性。</a:t>
            </a:r>
            <a:endParaRPr lang="zh-CN" altLang="en-US" dirty="0" smtClean="0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盲签名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除了满足一般数字签名条件外，还须满足下面两条性质：</a:t>
            </a:r>
          </a:p>
          <a:p>
            <a:pPr lvl="1"/>
            <a:r>
              <a:rPr lang="zh-CN" altLang="en-US" dirty="0" smtClean="0"/>
              <a:t>签名者不知道其所签名的消息的具体内容。</a:t>
            </a:r>
          </a:p>
          <a:p>
            <a:pPr lvl="1"/>
            <a:r>
              <a:rPr lang="zh-CN" altLang="en-US" dirty="0" smtClean="0"/>
              <a:t>签名消息不可追踪，即当签名消息被公布后，签名者无法知道这是他哪次的签署的。</a:t>
            </a:r>
            <a:endParaRPr lang="zh-CN" altLang="en-US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smtClean="0"/>
              <a:t>盲签名性质</a:t>
            </a:r>
            <a:endParaRPr lang="en-AU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E4AEDA-E504-4058-9231-0997692FD69F}" type="datetime1">
              <a:rPr lang="zh-CN" altLang="en-US" smtClean="0"/>
              <a:pPr/>
              <a:t>2018/10/25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Ch5-消息认证与数字签名 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13D0F2-069E-47AC-BF5A-7D04EB9646AE}" type="slidenum">
              <a:rPr lang="zh-CN" altLang="en-AU" smtClean="0"/>
              <a:pPr/>
              <a:t>52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854083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Symbol" pitchFamily="18" charset="2"/>
              </a:rPr>
              <a:t>盲化：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消息</a:t>
            </a:r>
            <a:r>
              <a:rPr lang="zh-CN" altLang="en-US" dirty="0">
                <a:sym typeface="Symbol" pitchFamily="18" charset="2"/>
              </a:rPr>
              <a:t>发送者先将消息盲化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 smtClean="0">
                <a:sym typeface="Symbol" pitchFamily="18" charset="2"/>
              </a:rPr>
              <a:t>签名：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让</a:t>
            </a:r>
            <a:r>
              <a:rPr lang="zh-CN" altLang="en-US" dirty="0">
                <a:sym typeface="Symbol" pitchFamily="18" charset="2"/>
              </a:rPr>
              <a:t>签名者对盲化的消息进行</a:t>
            </a:r>
            <a:r>
              <a:rPr lang="zh-CN" altLang="en-US" dirty="0" smtClean="0">
                <a:sym typeface="Symbol" pitchFamily="18" charset="2"/>
              </a:rPr>
              <a:t>签名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去</a:t>
            </a:r>
            <a:r>
              <a:rPr lang="zh-CN" altLang="en-US" dirty="0" smtClean="0">
                <a:sym typeface="Symbol" pitchFamily="18" charset="2"/>
              </a:rPr>
              <a:t>盲：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消息</a:t>
            </a:r>
            <a:r>
              <a:rPr lang="zh-CN" altLang="en-US" dirty="0">
                <a:sym typeface="Symbol" pitchFamily="18" charset="2"/>
              </a:rPr>
              <a:t>拥有者对签名除去盲因子，得到签名者关于原消息的签名。 </a:t>
            </a:r>
            <a:endParaRPr lang="en-US" altLang="zh-CN" dirty="0" smtClean="0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盲签名</a:t>
            </a:r>
            <a:r>
              <a:rPr lang="zh-CN" altLang="en-US">
                <a:sym typeface="Symbol" pitchFamily="18" charset="2"/>
              </a:rPr>
              <a:t>步骤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/>
              <a:t>温故而知新</a:t>
            </a:r>
            <a:r>
              <a:rPr lang="en-US" altLang="zh-CN" sz="4400" smtClean="0"/>
              <a:t>——</a:t>
            </a:r>
            <a:r>
              <a:rPr lang="zh-CN" altLang="en-US" sz="4400" smtClean="0"/>
              <a:t>消息认证完整模型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971600" y="5548313"/>
            <a:ext cx="7129461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签名</a:t>
            </a:r>
            <a:r>
              <a:rPr kumimoji="1" lang="en-US" altLang="zh-CN" sz="3200" b="1" smtClean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 smtClean="0">
                <a:solidFill>
                  <a:srgbClr val="000066"/>
                </a:solidFill>
                <a:latin typeface="Times New Roman" pitchFamily="18" charset="0"/>
              </a:rPr>
              <a:t>保密</a:t>
            </a:r>
            <a:endParaRPr kumimoji="1" lang="zh-CN" altLang="en-US" sz="32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22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  <p:bldP spid="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Symbol" pitchFamily="18" charset="2"/>
              </a:rPr>
              <a:t>盲化：将盲签的</a:t>
            </a:r>
            <a:r>
              <a:rPr lang="zh-CN" altLang="en-US">
                <a:sym typeface="Symbol" pitchFamily="18" charset="2"/>
              </a:rPr>
              <a:t>文件放进</a:t>
            </a:r>
            <a:r>
              <a:rPr lang="zh-CN" altLang="en-US" smtClean="0">
                <a:sym typeface="Symbol" pitchFamily="18" charset="2"/>
              </a:rPr>
              <a:t>信封；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签名：信</a:t>
            </a:r>
            <a:r>
              <a:rPr lang="zh-CN" altLang="en-US">
                <a:sym typeface="Symbol" pitchFamily="18" charset="2"/>
              </a:rPr>
              <a:t>封里放一张复写纸</a:t>
            </a:r>
            <a:r>
              <a:rPr lang="zh-CN" altLang="en-US" smtClean="0">
                <a:sym typeface="Symbol" pitchFamily="18" charset="2"/>
              </a:rPr>
              <a:t>，签名</a:t>
            </a:r>
            <a:r>
              <a:rPr lang="zh-CN" altLang="en-US">
                <a:sym typeface="Symbol" pitchFamily="18" charset="2"/>
              </a:rPr>
              <a:t>者</a:t>
            </a:r>
            <a:r>
              <a:rPr lang="zh-CN" altLang="en-US" smtClean="0">
                <a:sym typeface="Symbol" pitchFamily="18" charset="2"/>
              </a:rPr>
              <a:t>签信封，签名透过</a:t>
            </a:r>
            <a:r>
              <a:rPr lang="zh-CN" altLang="en-US">
                <a:sym typeface="Symbol" pitchFamily="18" charset="2"/>
              </a:rPr>
              <a:t>复写纸</a:t>
            </a:r>
            <a:r>
              <a:rPr lang="zh-CN" altLang="en-US" smtClean="0">
                <a:sym typeface="Symbol" pitchFamily="18" charset="2"/>
              </a:rPr>
              <a:t>签到文件上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去盲：打开信封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现实中盲签名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62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Bob</a:t>
            </a:r>
            <a:r>
              <a:rPr lang="zh-CN" altLang="en-US" smtClean="0"/>
              <a:t>从</a:t>
            </a:r>
            <a:r>
              <a:rPr lang="en-US" altLang="zh-CN" smtClean="0"/>
              <a:t>Alice</a:t>
            </a:r>
            <a:r>
              <a:rPr lang="zh-CN" altLang="en-US" smtClean="0"/>
              <a:t>处获得盲签名</a:t>
            </a:r>
            <a:endParaRPr lang="zh-CN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盲</a:t>
            </a:r>
            <a:r>
              <a:rPr lang="en-US" altLang="zh-CN" sz="4400"/>
              <a:t>RSA</a:t>
            </a:r>
            <a:r>
              <a:rPr lang="zh-CN" altLang="en-US" sz="4400"/>
              <a:t>签名</a:t>
            </a:r>
            <a:r>
              <a:rPr lang="zh-CN" altLang="en-US" sz="4400" smtClean="0"/>
              <a:t>方案 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2018/10/25</a:t>
            </a:fld>
            <a:endParaRPr lang="en-US" altLang="zh-CN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288999" y="2270726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945728" y="3377212"/>
            <a:ext cx="539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42" name="Line 18"/>
          <p:cNvSpPr>
            <a:spLocks noChangeShapeType="1"/>
          </p:cNvSpPr>
          <p:nvPr/>
        </p:nvSpPr>
        <p:spPr bwMode="auto">
          <a:xfrm>
            <a:off x="1330325" y="-14238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5181" y="3199835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740352" y="329751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7848872" y="2270726"/>
            <a:ext cx="1117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[</a:t>
            </a:r>
            <a:r>
              <a:rPr kumimoji="1" lang="en-US" altLang="zh-CN" sz="2400" b="1" smtClean="0">
                <a:latin typeface="Times New Roman" pitchFamily="18" charset="0"/>
              </a:rPr>
              <a:t>e,n], d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1945728" y="4162703"/>
            <a:ext cx="52552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52"/>
          <p:cNvSpPr txBox="1">
            <a:spLocks noChangeArrowheads="1"/>
          </p:cNvSpPr>
          <p:nvPr/>
        </p:nvSpPr>
        <p:spPr bwMode="auto">
          <a:xfrm>
            <a:off x="1077341" y="2471693"/>
            <a:ext cx="64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smtClean="0">
                <a:latin typeface="Times New Roman" pitchFamily="18" charset="0"/>
              </a:rPr>
              <a:t>r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3168352" y="2721452"/>
            <a:ext cx="2519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smtClean="0">
                <a:latin typeface="Times New Roman" pitchFamily="18" charset="0"/>
              </a:rPr>
              <a:t>t=mr</a:t>
            </a:r>
            <a:r>
              <a:rPr kumimoji="1" lang="en-US" altLang="zh-CN" sz="3200" b="1" baseline="30000" smtClean="0">
                <a:latin typeface="Times New Roman" pitchFamily="18" charset="0"/>
              </a:rPr>
              <a:t>e</a:t>
            </a:r>
            <a:r>
              <a:rPr kumimoji="1" lang="en-US" altLang="zh-CN" sz="3200" b="1" smtClean="0">
                <a:latin typeface="Times New Roman" pitchFamily="18" charset="0"/>
              </a:rPr>
              <a:t>mod </a:t>
            </a:r>
            <a:r>
              <a:rPr kumimoji="1" lang="en-US" altLang="zh-CN" sz="3200" b="1">
                <a:latin typeface="Times New Roman" pitchFamily="18" charset="0"/>
              </a:rPr>
              <a:t>n</a:t>
            </a: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338065" y="3513540"/>
            <a:ext cx="48262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sz="3200" b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mod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 n=(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mr</a:t>
            </a:r>
            <a:r>
              <a:rPr kumimoji="1" lang="en-US" altLang="zh-CN" sz="3200" b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30000" dirty="0" err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</a:rPr>
              <a:t>mod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 n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="1" dirty="0" err="1">
                <a:latin typeface="Times New Roman" pitchFamily="18" charset="0"/>
              </a:rPr>
              <a:t>m</a:t>
            </a:r>
            <a:r>
              <a:rPr kumimoji="1" lang="en-US" altLang="zh-CN" sz="3200" b="1" baseline="30000" dirty="0" err="1">
                <a:latin typeface="Times New Roman" pitchFamily="18" charset="0"/>
              </a:rPr>
              <a:t>d</a:t>
            </a:r>
            <a:r>
              <a:rPr kumimoji="1" lang="en-US" altLang="zh-CN" sz="3200" b="1" dirty="0" err="1">
                <a:latin typeface="Times New Roman" pitchFamily="18" charset="0"/>
              </a:rPr>
              <a:t>r</a:t>
            </a:r>
            <a:r>
              <a:rPr kumimoji="1" lang="en-US" altLang="zh-CN" sz="3200" b="1" dirty="0">
                <a:latin typeface="Times New Roman" pitchFamily="18" charset="0"/>
              </a:rPr>
              <a:t> mod n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250777" y="4985881"/>
            <a:ext cx="59135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smtClean="0">
                <a:latin typeface="Times New Roman" pitchFamily="18" charset="0"/>
              </a:rPr>
              <a:t>t</a:t>
            </a:r>
            <a:r>
              <a:rPr kumimoji="1" lang="en-US" altLang="zh-CN" sz="3200" b="1" baseline="30000" smtClean="0">
                <a:latin typeface="Times New Roman" pitchFamily="18" charset="0"/>
              </a:rPr>
              <a:t>d</a:t>
            </a:r>
            <a:r>
              <a:rPr kumimoji="1" lang="en-US" altLang="zh-CN" sz="3200" b="1" smtClean="0">
                <a:latin typeface="Times New Roman" pitchFamily="18" charset="0"/>
              </a:rPr>
              <a:t>r</a:t>
            </a:r>
            <a:r>
              <a:rPr kumimoji="1" lang="en-US" altLang="zh-CN" sz="3200" b="1" baseline="30000" smtClean="0">
                <a:latin typeface="Times New Roman" pitchFamily="18" charset="0"/>
              </a:rPr>
              <a:t>-1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 b="1" smtClean="0">
                <a:latin typeface="Times New Roman" pitchFamily="18" charset="0"/>
              </a:rPr>
              <a:t>=</a:t>
            </a:r>
            <a:r>
              <a:rPr kumimoji="1" lang="en-US" altLang="zh-CN" sz="3200" b="1" dirty="0" err="1" smtClean="0">
                <a:latin typeface="Times New Roman" pitchFamily="18" charset="0"/>
              </a:rPr>
              <a:t>m</a:t>
            </a:r>
            <a:r>
              <a:rPr kumimoji="1" lang="en-US" altLang="zh-CN" sz="3200" b="1" baseline="30000" dirty="0" err="1" smtClean="0">
                <a:latin typeface="Times New Roman" pitchFamily="18" charset="0"/>
              </a:rPr>
              <a:t>d</a:t>
            </a:r>
            <a:r>
              <a:rPr kumimoji="1" lang="en-US" altLang="zh-CN" sz="3200" b="1" dirty="0" err="1" smtClean="0">
                <a:latin typeface="Times New Roman" pitchFamily="18" charset="0"/>
              </a:rPr>
              <a:t>r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mod </a:t>
            </a:r>
            <a:r>
              <a:rPr kumimoji="1" lang="en-US" altLang="zh-CN" sz="3200" b="1" dirty="0" smtClean="0">
                <a:latin typeface="Times New Roman" pitchFamily="18" charset="0"/>
              </a:rPr>
              <a:t>n×r</a:t>
            </a:r>
            <a:r>
              <a:rPr kumimoji="1" lang="en-US" altLang="zh-CN" sz="3200" b="1" baseline="30000" dirty="0" smtClean="0">
                <a:latin typeface="Times New Roman" pitchFamily="18" charset="0"/>
              </a:rPr>
              <a:t>-1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 smtClean="0">
                <a:latin typeface="Times New Roman" pitchFamily="18" charset="0"/>
              </a:rPr>
              <a:t>=m</a:t>
            </a:r>
            <a:r>
              <a:rPr kumimoji="1" lang="en-US" altLang="zh-CN" sz="3200" b="1" baseline="30000" smtClean="0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 mod n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76" grpId="0"/>
      <p:bldP spid="564283" grpId="0" animBg="1"/>
      <p:bldP spid="64" grpId="0"/>
      <p:bldP spid="65" grpId="0"/>
      <p:bldP spid="66" grpId="0"/>
      <p:bldP spid="6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消息认证：验证</a:t>
            </a:r>
            <a:r>
              <a:rPr lang="zh-CN" altLang="en-US" dirty="0" smtClean="0"/>
              <a:t>消息真实性及完整性，防范第三者；</a:t>
            </a:r>
          </a:p>
          <a:p>
            <a:r>
              <a:rPr lang="zh-CN" altLang="en-US" smtClean="0"/>
              <a:t>数字签名：收发</a:t>
            </a:r>
            <a:r>
              <a:rPr lang="zh-CN" altLang="en-US" dirty="0" smtClean="0"/>
              <a:t>双方产生利害冲突</a:t>
            </a:r>
            <a:r>
              <a:rPr lang="zh-CN" altLang="en-US" smtClean="0"/>
              <a:t>时，防止纠纷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消息认证与数字签名的区别</a:t>
            </a:r>
            <a:endParaRPr lang="zh-CN" altLang="en-US" dirty="0"/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0671E1-184A-4152-BB30-07A6675A1E3B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 smtClean="0"/>
              <a:t>公钥证书形式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=[T,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]||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时间戳</a:t>
            </a:r>
            <a:r>
              <a:rPr lang="en-US" altLang="zh-CN" dirty="0" smtClean="0"/>
              <a:t>T</a:t>
            </a:r>
            <a:r>
              <a:rPr lang="zh-CN" altLang="en-US" dirty="0" smtClean="0"/>
              <a:t>保证证书时效性，防止重放旧证书</a:t>
            </a:r>
            <a:endParaRPr lang="en-US" altLang="zh-CN" dirty="0" smtClean="0"/>
          </a:p>
          <a:p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=D</a:t>
            </a:r>
            <a:r>
              <a:rPr lang="en-US" altLang="zh-CN" i="1" baseline="-25000" dirty="0" smtClean="0"/>
              <a:t>KRCA</a:t>
            </a:r>
            <a:r>
              <a:rPr lang="en-US" altLang="zh-CN" i="1" dirty="0" smtClean="0"/>
              <a:t>(H)</a:t>
            </a:r>
          </a:p>
          <a:p>
            <a:pPr lvl="1"/>
            <a:r>
              <a:rPr lang="zh-CN" altLang="en-US" i="1" dirty="0" smtClean="0"/>
              <a:t>签名一般使用方式：</a:t>
            </a:r>
            <a:r>
              <a:rPr lang="en-US" altLang="zh-CN" i="1" dirty="0" smtClean="0"/>
              <a:t>m//sig(m)</a:t>
            </a:r>
          </a:p>
          <a:p>
            <a:r>
              <a:rPr lang="en-US" altLang="zh-CN" i="1" dirty="0" smtClean="0"/>
              <a:t>H=hash([T,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r>
              <a:rPr lang="zh-CN" altLang="en-US" dirty="0" smtClean="0"/>
              <a:t>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H=E</a:t>
            </a:r>
            <a:r>
              <a:rPr lang="en-US" altLang="zh-CN" i="1" baseline="-25000" dirty="0" smtClean="0"/>
              <a:t>KUCA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H`=hash([T,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pPr lvl="1"/>
            <a:r>
              <a:rPr lang="en-US" altLang="zh-CN" i="1" dirty="0" smtClean="0"/>
              <a:t>H=?H`</a:t>
            </a:r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公钥获取：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625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 PKI</a:t>
            </a:r>
            <a:r>
              <a:rPr lang="zh-CN" altLang="en-US" smtClean="0"/>
              <a:t>的逻辑结构 </a:t>
            </a:r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395288" y="2205038"/>
            <a:ext cx="7632700" cy="3806825"/>
            <a:chOff x="2340" y="11892"/>
            <a:chExt cx="7020" cy="3666"/>
          </a:xfrm>
        </p:grpSpPr>
        <p:sp>
          <p:nvSpPr>
            <p:cNvPr id="48132" name="Rectangle 6"/>
            <p:cNvSpPr>
              <a:spLocks noChangeArrowheads="1"/>
            </p:cNvSpPr>
            <p:nvPr/>
          </p:nvSpPr>
          <p:spPr bwMode="auto">
            <a:xfrm>
              <a:off x="3240" y="14622"/>
              <a:ext cx="52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340" y="13062"/>
              <a:ext cx="70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4860" y="11892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Times New Roman" pitchFamily="18" charset="0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Times New Roman" pitchFamily="18" charset="0"/>
                </a:rPr>
                <a:t>应用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720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证书发布系统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4860" y="13218"/>
              <a:ext cx="1980" cy="546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 smtClean="0">
                  <a:solidFill>
                    <a:srgbClr val="C00000"/>
                  </a:solidFill>
                  <a:latin typeface="+mn-ea"/>
                </a:rPr>
                <a:t>证书机构</a:t>
              </a:r>
              <a:r>
                <a:rPr lang="en-US" altLang="zh-CN" sz="2400" b="1">
                  <a:solidFill>
                    <a:srgbClr val="C00000"/>
                  </a:solidFill>
                  <a:latin typeface="+mn-ea"/>
                </a:rPr>
                <a:t>C</a:t>
              </a:r>
              <a:r>
                <a:rPr lang="en-US" altLang="zh-CN" sz="2400" b="1" smtClean="0">
                  <a:solidFill>
                    <a:srgbClr val="C00000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137" name="Rectangle 11"/>
            <p:cNvSpPr>
              <a:spLocks noChangeArrowheads="1"/>
            </p:cNvSpPr>
            <p:nvPr/>
          </p:nvSpPr>
          <p:spPr bwMode="auto">
            <a:xfrm>
              <a:off x="252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注册</a:t>
              </a:r>
              <a:r>
                <a:rPr lang="zh-CN" altLang="en-US" sz="2400" b="1" smtClean="0">
                  <a:solidFill>
                    <a:srgbClr val="000404"/>
                  </a:solidFill>
                  <a:latin typeface="+mn-ea"/>
                </a:rPr>
                <a:t>机构</a:t>
              </a:r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R</a:t>
              </a:r>
              <a:r>
                <a:rPr lang="en-US" altLang="zh-CN" sz="2400" b="1" smtClean="0">
                  <a:solidFill>
                    <a:srgbClr val="000404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8" name="Rectangle 12"/>
            <p:cNvSpPr>
              <a:spLocks noChangeArrowheads="1"/>
            </p:cNvSpPr>
            <p:nvPr/>
          </p:nvSpPr>
          <p:spPr bwMode="auto">
            <a:xfrm>
              <a:off x="612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软硬件系统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9" name="Rectangle 13"/>
            <p:cNvSpPr>
              <a:spLocks noChangeArrowheads="1"/>
            </p:cNvSpPr>
            <p:nvPr/>
          </p:nvSpPr>
          <p:spPr bwMode="auto">
            <a:xfrm>
              <a:off x="360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策略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40" name="Rectangle 14"/>
            <p:cNvSpPr>
              <a:spLocks noChangeArrowheads="1"/>
            </p:cNvSpPr>
            <p:nvPr/>
          </p:nvSpPr>
          <p:spPr bwMode="auto">
            <a:xfrm>
              <a:off x="5940" y="12438"/>
              <a:ext cx="1260" cy="46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>
                  <a:solidFill>
                    <a:srgbClr val="000404"/>
                  </a:solidFill>
                  <a:latin typeface="Times New Roman" pitchFamily="18" charset="0"/>
                </a:rPr>
                <a:t>数字证书</a:t>
              </a:r>
              <a:endParaRPr lang="zh-CN" altLang="en-US" sz="3600">
                <a:solidFill>
                  <a:srgbClr val="000404"/>
                </a:solidFill>
              </a:endParaRPr>
            </a:p>
          </p:txBody>
        </p:sp>
        <p:sp>
          <p:nvSpPr>
            <p:cNvPr id="48141" name="AutoShape 15"/>
            <p:cNvSpPr>
              <a:spLocks noChangeArrowheads="1"/>
            </p:cNvSpPr>
            <p:nvPr/>
          </p:nvSpPr>
          <p:spPr bwMode="auto">
            <a:xfrm>
              <a:off x="5580" y="1243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AutoShape 16"/>
            <p:cNvSpPr>
              <a:spLocks noChangeArrowheads="1"/>
            </p:cNvSpPr>
            <p:nvPr/>
          </p:nvSpPr>
          <p:spPr bwMode="auto">
            <a:xfrm>
              <a:off x="5580" y="1399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8332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比较发送方发送的消息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和接收方收到的消息</a:t>
            </a:r>
            <a:r>
              <a:rPr lang="en-US" altLang="zh-CN" dirty="0" smtClean="0"/>
              <a:t>M`</a:t>
            </a:r>
            <a:r>
              <a:rPr lang="zh-CN" altLang="en-US" dirty="0" smtClean="0"/>
              <a:t>是否一致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M`=</a:t>
            </a:r>
            <a:r>
              <a:rPr lang="zh-CN" altLang="en-US" dirty="0" smtClean="0"/>
              <a:t>？</a:t>
            </a:r>
            <a:r>
              <a:rPr lang="en-US" altLang="zh-CN" dirty="0" smtClean="0"/>
              <a:t>M</a:t>
            </a:r>
          </a:p>
          <a:p>
            <a:r>
              <a:rPr lang="zh-CN" altLang="en-US" smtClean="0"/>
              <a:t>类比快递、外卖</a:t>
            </a:r>
            <a:endParaRPr lang="en-US" altLang="zh-CN" smtClean="0"/>
          </a:p>
          <a:p>
            <a:pPr lvl="1"/>
            <a:r>
              <a:rPr lang="zh-CN" altLang="en-US" smtClean="0"/>
              <a:t>如何保障外卖的完整性？</a:t>
            </a:r>
            <a:endParaRPr lang="zh-CN" altLang="en-US" dirty="0" smtClean="0"/>
          </a:p>
          <a:p>
            <a:pPr lvl="2"/>
            <a:endParaRPr lang="en-US" altLang="zh-CN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消息（报文）认证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814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3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三元组（</a:t>
            </a:r>
            <a:r>
              <a:rPr lang="en-US" altLang="zh-CN" dirty="0" smtClean="0"/>
              <a:t>K,T,V)</a:t>
            </a:r>
          </a:p>
          <a:p>
            <a:pPr lvl="1"/>
            <a:r>
              <a:rPr lang="zh-CN" altLang="en-US" dirty="0" smtClean="0"/>
              <a:t>密钥生成算法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 smtClean="0"/>
              <a:t>标签算法</a:t>
            </a:r>
            <a:r>
              <a:rPr lang="en-US" altLang="zh-CN" dirty="0" smtClean="0"/>
              <a:t>T</a:t>
            </a:r>
          </a:p>
          <a:p>
            <a:pPr lvl="1"/>
            <a:r>
              <a:rPr lang="zh-CN" altLang="en-US" dirty="0" smtClean="0"/>
              <a:t>验证算法</a:t>
            </a:r>
            <a:r>
              <a:rPr lang="en-US" altLang="zh-CN" dirty="0" smtClean="0"/>
              <a:t>V</a:t>
            </a:r>
          </a:p>
          <a:p>
            <a:r>
              <a:rPr lang="zh-CN" altLang="en-US" smtClean="0"/>
              <a:t>对比加密模型</a:t>
            </a:r>
            <a:endParaRPr lang="zh-CN" altLang="en-US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  <a:pPr/>
              <a:t>2018/10/25</a:t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683568" y="3403848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编码器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认证</a:t>
              </a:r>
              <a:endParaRPr lang="en-US" altLang="zh-CN" sz="2000" b="1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译码器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mtClean="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 smtClean="0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 b="1">
                  <a:solidFill>
                    <a:schemeClr val="tx1"/>
                  </a:solidFill>
                </a:rPr>
                <a:t>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o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solo</Template>
  <TotalTime>9062</TotalTime>
  <Words>3090</Words>
  <Application>Microsoft Office PowerPoint</Application>
  <PresentationFormat>全屏显示(4:3)</PresentationFormat>
  <Paragraphs>636</Paragraphs>
  <Slides>57</Slides>
  <Notes>26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黑体</vt:lpstr>
      <vt:lpstr>华文行楷</vt:lpstr>
      <vt:lpstr>华文新魏</vt:lpstr>
      <vt:lpstr>宋体</vt:lpstr>
      <vt:lpstr>Arial</vt:lpstr>
      <vt:lpstr>Calibri</vt:lpstr>
      <vt:lpstr>Cambria Math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solo</vt:lpstr>
      <vt:lpstr>Visio</vt:lpstr>
      <vt:lpstr>第五章 </vt:lpstr>
      <vt:lpstr>密码学应用</vt:lpstr>
      <vt:lpstr>5.1 消息认证</vt:lpstr>
      <vt:lpstr>消息（报文）认证</vt:lpstr>
      <vt:lpstr>温故而知新——公钥管理解决方案</vt:lpstr>
      <vt:lpstr>温故而知新——公钥证书形式</vt:lpstr>
      <vt:lpstr>温故而知新—— PKI的逻辑结构 </vt:lpstr>
      <vt:lpstr>消息（报文）认证</vt:lpstr>
      <vt:lpstr>消息认证模型</vt:lpstr>
      <vt:lpstr>认证（鉴别）函数</vt:lpstr>
      <vt:lpstr>认证函数</vt:lpstr>
      <vt:lpstr>消息加密函数</vt:lpstr>
      <vt:lpstr>认证函数：消息认证码（MAC）</vt:lpstr>
      <vt:lpstr>MAC基本用法：消息认证</vt:lpstr>
      <vt:lpstr>MAC安全要求</vt:lpstr>
      <vt:lpstr>基于DES的消息认证码 </vt:lpstr>
      <vt:lpstr>MAC基本用法：认证+保密</vt:lpstr>
      <vt:lpstr>MAC的基本用法：认证+保密</vt:lpstr>
      <vt:lpstr>MAC优缺点</vt:lpstr>
      <vt:lpstr>散列函数Hash Function</vt:lpstr>
      <vt:lpstr>温故而知新——消息认证模型</vt:lpstr>
      <vt:lpstr>安全HASH函数要求</vt:lpstr>
      <vt:lpstr>简单的哈希算法</vt:lpstr>
      <vt:lpstr>Hash函数的分类——根据安全水平：</vt:lpstr>
      <vt:lpstr>Hash函数的构造</vt:lpstr>
      <vt:lpstr> hash函数通用结构</vt:lpstr>
      <vt:lpstr> hash函数通用结构</vt:lpstr>
      <vt:lpstr>几种常用的HASH算法</vt:lpstr>
      <vt:lpstr> MD5简介</vt:lpstr>
      <vt:lpstr>来自中国的惊艳</vt:lpstr>
      <vt:lpstr>哈希函数的基本用法</vt:lpstr>
      <vt:lpstr>哈希函数的基本用法（a）</vt:lpstr>
      <vt:lpstr>哈希函数的基本用法（b）</vt:lpstr>
      <vt:lpstr>哈希函数的基本用法（c）</vt:lpstr>
      <vt:lpstr>哈希函数的基本用法(d)</vt:lpstr>
      <vt:lpstr>5.2 数字签名</vt:lpstr>
      <vt:lpstr>数字签名需求</vt:lpstr>
      <vt:lpstr>数字签名</vt:lpstr>
      <vt:lpstr>数字签名</vt:lpstr>
      <vt:lpstr>数字签名设计要求</vt:lpstr>
      <vt:lpstr>数字签名分类</vt:lpstr>
      <vt:lpstr>直接数字签名</vt:lpstr>
      <vt:lpstr>直接数字签名缺点</vt:lpstr>
      <vt:lpstr>仲裁数字签名</vt:lpstr>
      <vt:lpstr>仲裁签名——对称密码</vt:lpstr>
      <vt:lpstr>仲裁签名——公钥密码＋密文传送</vt:lpstr>
      <vt:lpstr>温故而知新——数字签名需求</vt:lpstr>
      <vt:lpstr>数字签名算法</vt:lpstr>
      <vt:lpstr>群签名方案</vt:lpstr>
      <vt:lpstr>群签名过程</vt:lpstr>
      <vt:lpstr>盲签名</vt:lpstr>
      <vt:lpstr>盲签名性质</vt:lpstr>
      <vt:lpstr>盲签名步骤</vt:lpstr>
      <vt:lpstr>温故而知新——消息认证完整模型</vt:lpstr>
      <vt:lpstr>现实中盲签名</vt:lpstr>
      <vt:lpstr>盲RSA签名方案 </vt:lpstr>
      <vt:lpstr>消息认证与数字签名的区别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zeze</dc:creator>
  <cp:lastModifiedBy>zea rhapsody</cp:lastModifiedBy>
  <cp:revision>312</cp:revision>
  <dcterms:created xsi:type="dcterms:W3CDTF">1999-11-27T07:46:35Z</dcterms:created>
  <dcterms:modified xsi:type="dcterms:W3CDTF">2018-10-25T03:04:10Z</dcterms:modified>
</cp:coreProperties>
</file>