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79"/>
  </p:notesMasterIdLst>
  <p:sldIdLst>
    <p:sldId id="256" r:id="rId2"/>
    <p:sldId id="738" r:id="rId3"/>
    <p:sldId id="595" r:id="rId4"/>
    <p:sldId id="645" r:id="rId5"/>
    <p:sldId id="855" r:id="rId6"/>
    <p:sldId id="856" r:id="rId7"/>
    <p:sldId id="942" r:id="rId8"/>
    <p:sldId id="857" r:id="rId9"/>
    <p:sldId id="858" r:id="rId10"/>
    <p:sldId id="887" r:id="rId11"/>
    <p:sldId id="859" r:id="rId12"/>
    <p:sldId id="867" r:id="rId13"/>
    <p:sldId id="935" r:id="rId14"/>
    <p:sldId id="936" r:id="rId15"/>
    <p:sldId id="875" r:id="rId16"/>
    <p:sldId id="882" r:id="rId17"/>
    <p:sldId id="860" r:id="rId18"/>
    <p:sldId id="865" r:id="rId19"/>
    <p:sldId id="861" r:id="rId20"/>
    <p:sldId id="866" r:id="rId21"/>
    <p:sldId id="864" r:id="rId22"/>
    <p:sldId id="876" r:id="rId23"/>
    <p:sldId id="862" r:id="rId24"/>
    <p:sldId id="878" r:id="rId25"/>
    <p:sldId id="877" r:id="rId26"/>
    <p:sldId id="881" r:id="rId27"/>
    <p:sldId id="939" r:id="rId28"/>
    <p:sldId id="884" r:id="rId29"/>
    <p:sldId id="885" r:id="rId30"/>
    <p:sldId id="883" r:id="rId31"/>
    <p:sldId id="789" r:id="rId32"/>
    <p:sldId id="790" r:id="rId33"/>
    <p:sldId id="791" r:id="rId34"/>
    <p:sldId id="888" r:id="rId35"/>
    <p:sldId id="895" r:id="rId36"/>
    <p:sldId id="712" r:id="rId37"/>
    <p:sldId id="890" r:id="rId38"/>
    <p:sldId id="711" r:id="rId39"/>
    <p:sldId id="891" r:id="rId40"/>
    <p:sldId id="892" r:id="rId41"/>
    <p:sldId id="937" r:id="rId42"/>
    <p:sldId id="893" r:id="rId43"/>
    <p:sldId id="894" r:id="rId44"/>
    <p:sldId id="896" r:id="rId45"/>
    <p:sldId id="713" r:id="rId46"/>
    <p:sldId id="944" r:id="rId47"/>
    <p:sldId id="945" r:id="rId48"/>
    <p:sldId id="947" r:id="rId49"/>
    <p:sldId id="946" r:id="rId50"/>
    <p:sldId id="714" r:id="rId51"/>
    <p:sldId id="943" r:id="rId52"/>
    <p:sldId id="897" r:id="rId53"/>
    <p:sldId id="900" r:id="rId54"/>
    <p:sldId id="898" r:id="rId55"/>
    <p:sldId id="899" r:id="rId56"/>
    <p:sldId id="722" r:id="rId57"/>
    <p:sldId id="724" r:id="rId58"/>
    <p:sldId id="852" r:id="rId59"/>
    <p:sldId id="904" r:id="rId60"/>
    <p:sldId id="841" r:id="rId61"/>
    <p:sldId id="793" r:id="rId62"/>
    <p:sldId id="924" r:id="rId63"/>
    <p:sldId id="907" r:id="rId64"/>
    <p:sldId id="794" r:id="rId65"/>
    <p:sldId id="927" r:id="rId66"/>
    <p:sldId id="928" r:id="rId67"/>
    <p:sldId id="796" r:id="rId68"/>
    <p:sldId id="908" r:id="rId69"/>
    <p:sldId id="926" r:id="rId70"/>
    <p:sldId id="929" r:id="rId71"/>
    <p:sldId id="931" r:id="rId72"/>
    <p:sldId id="811" r:id="rId73"/>
    <p:sldId id="812" r:id="rId74"/>
    <p:sldId id="813" r:id="rId75"/>
    <p:sldId id="814" r:id="rId76"/>
    <p:sldId id="815" r:id="rId77"/>
    <p:sldId id="816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6393" autoAdjust="0"/>
  </p:normalViewPr>
  <p:slideViewPr>
    <p:cSldViewPr>
      <p:cViewPr varScale="1">
        <p:scale>
          <a:sx n="75" d="100"/>
          <a:sy n="75" d="100"/>
        </p:scale>
        <p:origin x="155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9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0.xml"/><Relationship Id="rId1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6A1622F-FECE-463F-9547-63DF4D477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474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2CD35-FFC9-4424-A853-7DF29E5FC22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7096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1A972-6C59-4A5A-BD8B-7717CAB41C0E}" type="slidenum">
              <a:rPr lang="zh-CN" altLang="en-AU" smtClean="0"/>
              <a:pPr/>
              <a:t>11</a:t>
            </a:fld>
            <a:endParaRPr lang="en-AU" altLang="zh-CN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491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BB13C-D06B-4601-A806-1171A88E5BD8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清</a:t>
            </a:r>
            <a:r>
              <a:rPr lang="en-US" altLang="zh-CN" smtClean="0"/>
              <a:t>10-25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297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  <a:pPr/>
              <a:t>13</a:t>
            </a:fld>
            <a:endParaRPr lang="en-AU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公钥证书可能被其他用户持有，类似名片，不能作为身份认证依据</a:t>
            </a:r>
          </a:p>
        </p:txBody>
      </p:sp>
    </p:spTree>
    <p:extLst>
      <p:ext uri="{BB962C8B-B14F-4D97-AF65-F5344CB8AC3E}">
        <p14:creationId xmlns:p14="http://schemas.microsoft.com/office/powerpoint/2010/main" val="328819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  <a:pPr/>
              <a:t>14</a:t>
            </a:fld>
            <a:endParaRPr lang="en-AU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8796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CFC91-EE50-4A7B-BF89-7EB7FE3BB3E8}" type="slidenum">
              <a:rPr lang="zh-CN" altLang="en-AU" smtClean="0"/>
              <a:pPr/>
              <a:t>17</a:t>
            </a:fld>
            <a:endParaRPr lang="en-AU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7252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527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  <a:pPr/>
              <a:t>19</a:t>
            </a:fld>
            <a:endParaRPr lang="en-AU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668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1299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  <a:pPr/>
              <a:t>21</a:t>
            </a:fld>
            <a:endParaRPr lang="en-AU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4419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FEF3B-B0C3-4277-8B75-9EB115B17B1D}" type="slidenum">
              <a:rPr lang="zh-CN" altLang="en-AU" smtClean="0"/>
              <a:pPr/>
              <a:t>23</a:t>
            </a:fld>
            <a:endParaRPr lang="en-AU" altLang="zh-CN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066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D68EE-9643-4D0E-897B-DB0BC6B03D0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9064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1652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5BAC3-C1C7-45CA-9455-9080FA6941A4}" type="slidenum">
              <a:rPr lang="zh-CN" altLang="en-AU" smtClean="0"/>
              <a:pPr/>
              <a:t>26</a:t>
            </a:fld>
            <a:endParaRPr lang="en-AU" altLang="zh-CN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沙</a:t>
            </a:r>
            <a:r>
              <a:rPr lang="en-US" altLang="zh-CN" smtClean="0"/>
              <a:t>10-31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4512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29258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4FFD4-9AA3-4C52-AB35-9E24F7ED9E14}" type="slidenum">
              <a:rPr lang="zh-CN" altLang="en-AU" smtClean="0"/>
              <a:pPr/>
              <a:t>31</a:t>
            </a:fld>
            <a:endParaRPr lang="en-AU" altLang="zh-CN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803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6A3A0-4253-4D18-A3A6-ECAB3EFB3ACE}" type="slidenum">
              <a:rPr lang="zh-CN" altLang="en-AU" smtClean="0"/>
              <a:pPr/>
              <a:t>32</a:t>
            </a:fld>
            <a:endParaRPr lang="en-AU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821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E5ECC-8A5C-4FD7-93CB-7495839B2519}" type="slidenum">
              <a:rPr lang="zh-CN" altLang="en-AU" smtClean="0"/>
              <a:pPr/>
              <a:t>33</a:t>
            </a:fld>
            <a:endParaRPr lang="en-AU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5626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08A99-52FB-41C3-BC56-EF51926538F7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45007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AEC6E-3549-4BB6-AB80-10DE10D45FC4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29161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4A747-B5B6-4AA0-BA5A-05D8E9BAA7D9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98219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2F360-D836-4505-A442-890FDA27FF86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8893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Alice</a:t>
            </a:r>
            <a:r>
              <a:rPr lang="zh-CN" altLang="en-US" smtClean="0"/>
              <a:t>， </a:t>
            </a:r>
            <a:r>
              <a:rPr lang="en-US" altLang="zh-CN" smtClean="0"/>
              <a:t>bob</a:t>
            </a:r>
            <a:r>
              <a:rPr lang="zh-CN" altLang="en-US" smtClean="0"/>
              <a:t>完成保密会话后，攻击者破解会话密钥</a:t>
            </a:r>
            <a:r>
              <a:rPr lang="en-US" altLang="zh-CN" smtClean="0"/>
              <a:t>k</a:t>
            </a:r>
            <a:r>
              <a:rPr lang="zh-CN" altLang="en-US" smtClean="0"/>
              <a:t>（旧的会话密钥），并截获第三个消息</a:t>
            </a:r>
            <a:r>
              <a:rPr kumimoji="0" lang="en-US" altLang="zh-CN" sz="1200" smtClean="0">
                <a:latin typeface="Arial" pitchFamily="34" charset="0"/>
              </a:rPr>
              <a:t>E</a:t>
            </a:r>
            <a:r>
              <a:rPr kumimoji="0" lang="en-US" altLang="zh-CN" sz="1200" baseline="-25000" smtClean="0">
                <a:latin typeface="Arial" pitchFamily="34" charset="0"/>
              </a:rPr>
              <a:t>B</a:t>
            </a:r>
            <a:r>
              <a:rPr kumimoji="0" lang="en-US" altLang="zh-CN" sz="1200" smtClean="0">
                <a:latin typeface="Arial" pitchFamily="34" charset="0"/>
              </a:rPr>
              <a:t>(K,A</a:t>
            </a:r>
            <a:r>
              <a:rPr kumimoji="0" lang="zh-CN" altLang="en-US" sz="1200" smtClean="0">
                <a:latin typeface="Arial" pitchFamily="34" charset="0"/>
              </a:rPr>
              <a:t>）重放给</a:t>
            </a:r>
            <a:r>
              <a:rPr kumimoji="0" lang="en-US" altLang="zh-CN" sz="1200" smtClean="0">
                <a:latin typeface="Arial" pitchFamily="34" charset="0"/>
              </a:rPr>
              <a:t>b</a:t>
            </a:r>
            <a:r>
              <a:rPr kumimoji="0" lang="zh-CN" altLang="en-US" sz="1200" smtClean="0">
                <a:latin typeface="Arial" pitchFamily="34" charset="0"/>
              </a:rPr>
              <a:t>，实现假冒</a:t>
            </a:r>
            <a:r>
              <a:rPr kumimoji="0" lang="en-US" altLang="zh-CN" sz="1200" smtClean="0">
                <a:latin typeface="Arial" pitchFamily="34" charset="0"/>
              </a:rPr>
              <a:t>alice</a:t>
            </a:r>
            <a:r>
              <a:rPr kumimoji="0" lang="zh-CN" altLang="en-US" sz="1200" smtClean="0">
                <a:latin typeface="Arial" pitchFamily="34" charset="0"/>
              </a:rPr>
              <a:t>，用旧的会话密钥与</a:t>
            </a:r>
            <a:r>
              <a:rPr kumimoji="0" lang="en-US" altLang="zh-CN" sz="1200" smtClean="0">
                <a:latin typeface="Arial" pitchFamily="34" charset="0"/>
              </a:rPr>
              <a:t>bob</a:t>
            </a:r>
            <a:r>
              <a:rPr kumimoji="0" lang="zh-CN" altLang="en-US" sz="1200" smtClean="0">
                <a:latin typeface="Arial" pitchFamily="34" charset="0"/>
              </a:rPr>
              <a:t>通信。</a:t>
            </a:r>
            <a:endParaRPr kumimoji="0" lang="zh-CN" altLang="en-US" sz="1200" baseline="-25000" smtClean="0">
              <a:latin typeface="Arial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30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818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E0F9E-07ED-40E4-8AAF-DC5AF0C13DD2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88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Yiban10-25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27441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92639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58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61CFE-D57B-4BAD-BC32-31C2113FEA84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533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34BAA-1C89-47C9-8F2C-8F7066EC9B23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8924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清</a:t>
            </a:r>
            <a:r>
              <a:rPr lang="en-US" altLang="zh-CN" smtClean="0"/>
              <a:t>10-30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397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641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C6985-963D-42D6-96E4-4100EB224658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582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9D6FE-79E9-485A-AB24-6EC5F1EE99C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55231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CA748-7932-4CC8-AD87-40F8E346B691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22926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955B7-7FCE-48CA-803F-9B4E5CD0FF7B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1806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3E71B-9E49-434A-AEB3-D833C1488CA4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87724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  <a:pPr/>
              <a:t>61</a:t>
            </a:fld>
            <a:endParaRPr lang="en-AU" altLang="zh-CN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7685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  <a:pPr/>
              <a:t>62</a:t>
            </a:fld>
            <a:endParaRPr lang="en-AU" altLang="zh-CN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975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4B3AE-44F4-4779-91B8-346CFF96F560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61845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8D2EF-2827-4554-861D-ABAF9B1C0446}" type="slidenum">
              <a:rPr lang="zh-CN" altLang="en-AU" smtClean="0"/>
              <a:pPr/>
              <a:t>64</a:t>
            </a:fld>
            <a:endParaRPr lang="en-AU" altLang="zh-CN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5420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4B728-E95C-4583-BCF8-10D666D7ECAA}" type="slidenum">
              <a:rPr lang="zh-CN" altLang="en-AU" smtClean="0"/>
              <a:pPr/>
              <a:t>67</a:t>
            </a:fld>
            <a:endParaRPr lang="en-AU" altLang="zh-CN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8188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  <a:pPr/>
              <a:t>69</a:t>
            </a:fld>
            <a:endParaRPr lang="en-AU" altLang="zh-CN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3800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  <a:pPr/>
              <a:t>70</a:t>
            </a:fld>
            <a:endParaRPr lang="en-AU" altLang="zh-CN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777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CA728-4222-42CE-914B-F2D144D1563C}" type="slidenum">
              <a:rPr lang="zh-CN" altLang="en-AU" smtClean="0"/>
              <a:pPr/>
              <a:t>5</a:t>
            </a:fld>
            <a:endParaRPr lang="en-AU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3746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24FEF-1827-420E-938C-B9276181E64D}" type="slidenum">
              <a:rPr lang="zh-CN" altLang="en-AU" smtClean="0"/>
              <a:pPr/>
              <a:t>72</a:t>
            </a:fld>
            <a:endParaRPr lang="en-AU" altLang="zh-CN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52354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47075-D990-4BCE-AD08-FC17BF516986}" type="slidenum">
              <a:rPr lang="zh-CN" altLang="en-AU" smtClean="0"/>
              <a:pPr/>
              <a:t>73</a:t>
            </a:fld>
            <a:endParaRPr lang="en-AU" altLang="zh-CN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25364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650B-BD5F-4FFE-B22B-670BB2C6104E}" type="slidenum">
              <a:rPr lang="zh-CN" altLang="en-AU" smtClean="0"/>
              <a:pPr/>
              <a:t>74</a:t>
            </a:fld>
            <a:endParaRPr lang="en-AU" altLang="zh-CN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6641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E06AA-E1B6-473A-B2BE-D3DE33EE090B}" type="slidenum">
              <a:rPr lang="zh-CN" altLang="en-AU" smtClean="0"/>
              <a:pPr/>
              <a:t>75</a:t>
            </a:fld>
            <a:endParaRPr lang="en-AU" altLang="zh-CN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80261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6B17D-6C45-4534-B24E-227245444414}" type="slidenum">
              <a:rPr lang="zh-CN" altLang="en-AU" smtClean="0"/>
              <a:pPr/>
              <a:t>76</a:t>
            </a:fld>
            <a:endParaRPr lang="en-AU" altLang="zh-CN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91713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1806-25C7-4678-B4F4-90F4538DA3DA}" type="slidenum">
              <a:rPr lang="zh-CN" altLang="en-AU" smtClean="0"/>
              <a:pPr/>
              <a:t>77</a:t>
            </a:fld>
            <a:endParaRPr lang="en-AU" altLang="zh-CN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35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ED5B0-0ADD-45AD-8C4A-D0C3EA5DBDF1}" type="slidenum">
              <a:rPr lang="zh-CN" altLang="en-AU" smtClean="0"/>
              <a:pPr/>
              <a:t>6</a:t>
            </a:fld>
            <a:endParaRPr lang="en-AU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984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7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5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  <a:pPr/>
              <a:t>8</a:t>
            </a:fld>
            <a:endParaRPr lang="en-AU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公钥证书可能被其他用户持有，类似名片，不能作为身份认证依据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Erban10-23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704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  <a:pPr/>
              <a:t>9</a:t>
            </a:fld>
            <a:endParaRPr lang="en-AU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00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0E00-60C0-4874-8CBE-0D8937F6C8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34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240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0292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6038" y="6589713"/>
            <a:ext cx="3733800" cy="295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1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74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4E8A9-F0D8-429A-8B4F-5B859F7EF2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8849-E7DF-4502-98CF-433006A84E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FBC42-0F22-470F-B669-70755FCA52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979DE-250D-4F21-866C-00FF1CBC25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第六章 </a:t>
            </a:r>
            <a:r>
              <a:rPr lang="zh-CN" altLang="en-US">
                <a:latin typeface="Times New Roman" pitchFamily="18" charset="0"/>
              </a:rPr>
              <a:t>身份</a:t>
            </a:r>
            <a:r>
              <a:rPr lang="zh-CN" altLang="en-US" smtClean="0">
                <a:latin typeface="Times New Roman" pitchFamily="18" charset="0"/>
              </a:rPr>
              <a:t>认证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08738"/>
            <a:ext cx="511175" cy="449262"/>
          </a:xfrm>
        </p:spPr>
        <p:txBody>
          <a:bodyPr/>
          <a:lstStyle/>
          <a:p>
            <a:fld id="{595BCB53-8DF0-42C2-AACF-FB3A2F69A7E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非密码认证机制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7613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口令</a:t>
            </a:r>
            <a:r>
              <a:rPr lang="zh-CN" altLang="en-US"/>
              <a:t>机制</a:t>
            </a:r>
          </a:p>
          <a:p>
            <a:r>
              <a:rPr lang="zh-CN" altLang="en-US" smtClean="0"/>
              <a:t>基于</a:t>
            </a:r>
            <a:r>
              <a:rPr lang="zh-CN" altLang="en-US"/>
              <a:t>地址的认证机制</a:t>
            </a:r>
          </a:p>
          <a:p>
            <a:r>
              <a:rPr lang="zh-CN" altLang="en-US"/>
              <a:t>基于生物特征的认证机制</a:t>
            </a:r>
          </a:p>
          <a:p>
            <a:r>
              <a:rPr lang="zh-CN" altLang="en-US"/>
              <a:t>个人令牌认证机制</a:t>
            </a:r>
          </a:p>
          <a:p>
            <a:endParaRPr lang="zh-CN" alt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非密码身份认证</a:t>
            </a:r>
            <a:endParaRPr lang="zh-CN" altLang="en-US"/>
          </a:p>
        </p:txBody>
      </p:sp>
      <p:sp>
        <p:nvSpPr>
          <p:cNvPr id="5120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1508C8-CDAC-4AC9-8658-A7E16E56816A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1792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字典攻击：</a:t>
            </a:r>
            <a:endParaRPr lang="en-US" altLang="zh-CN" smtClean="0"/>
          </a:p>
          <a:p>
            <a:pPr lvl="1"/>
            <a:r>
              <a:rPr lang="zh-CN" altLang="en-US" smtClean="0"/>
              <a:t>为方便记忆，口令与自己周遭事物有关，如：身份证号、生日、车牌、电话等；</a:t>
            </a:r>
            <a:endParaRPr lang="en-US" altLang="zh-CN" smtClean="0"/>
          </a:p>
          <a:p>
            <a:pPr lvl="1"/>
            <a:r>
              <a:rPr lang="zh-CN" altLang="en-US" smtClean="0"/>
              <a:t>形成字典罗列所有可能做口令中的字符串。</a:t>
            </a:r>
          </a:p>
          <a:p>
            <a:r>
              <a:rPr lang="zh-CN" altLang="en-US" smtClean="0"/>
              <a:t>穷举攻击：</a:t>
            </a:r>
            <a:endParaRPr lang="en-US" altLang="zh-CN" smtClean="0"/>
          </a:p>
          <a:p>
            <a:pPr lvl="1"/>
            <a:r>
              <a:rPr lang="zh-CN" altLang="en-US" smtClean="0"/>
              <a:t>特殊字典攻击，使用字符串全集作为字典。 </a:t>
            </a:r>
            <a:endParaRPr lang="en-US" altLang="zh-CN" smtClean="0"/>
          </a:p>
          <a:p>
            <a:pPr algn="just"/>
            <a:r>
              <a:rPr lang="zh-CN" altLang="en-US">
                <a:latin typeface="宋体" pitchFamily="2" charset="-122"/>
              </a:rPr>
              <a:t>窥探</a:t>
            </a:r>
            <a:r>
              <a:rPr lang="zh-CN" altLang="en-US" smtClean="0">
                <a:latin typeface="宋体" pitchFamily="2" charset="-122"/>
              </a:rPr>
              <a:t>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>
                <a:latin typeface="宋体" pitchFamily="2" charset="-122"/>
              </a:rPr>
              <a:t>接近</a:t>
            </a:r>
            <a:r>
              <a:rPr lang="zh-CN" altLang="en-US" smtClean="0">
                <a:latin typeface="宋体" pitchFamily="2" charset="-122"/>
              </a:rPr>
              <a:t>被</a:t>
            </a:r>
            <a:r>
              <a:rPr lang="zh-CN" altLang="en-US">
                <a:latin typeface="宋体" pitchFamily="2" charset="-122"/>
              </a:rPr>
              <a:t>攻击</a:t>
            </a:r>
            <a:r>
              <a:rPr lang="zh-CN" altLang="en-US" smtClean="0">
                <a:latin typeface="宋体" pitchFamily="2" charset="-122"/>
              </a:rPr>
              <a:t>系统，</a:t>
            </a:r>
            <a:r>
              <a:rPr lang="zh-CN" altLang="en-US">
                <a:latin typeface="宋体" pitchFamily="2" charset="-122"/>
              </a:rPr>
              <a:t>安装监视器或亲自</a:t>
            </a:r>
            <a:r>
              <a:rPr lang="zh-CN" altLang="en-US" smtClean="0">
                <a:latin typeface="宋体" pitchFamily="2" charset="-122"/>
              </a:rPr>
              <a:t>窥探用户</a:t>
            </a:r>
            <a:r>
              <a:rPr lang="zh-CN" altLang="en-US">
                <a:latin typeface="宋体" pitchFamily="2" charset="-122"/>
              </a:rPr>
              <a:t>输入</a:t>
            </a:r>
            <a:r>
              <a:rPr lang="zh-CN" altLang="en-US" smtClean="0">
                <a:latin typeface="宋体" pitchFamily="2" charset="-122"/>
              </a:rPr>
              <a:t>口令。 </a:t>
            </a:r>
            <a:endParaRPr lang="zh-CN" altLang="en-US">
              <a:latin typeface="宋体" pitchFamily="2" charset="-122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社交工程</a:t>
            </a:r>
            <a:r>
              <a:rPr lang="zh-CN" altLang="en-US" smtClean="0">
                <a:latin typeface="宋体" pitchFamily="2" charset="-122"/>
              </a:rPr>
              <a:t>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冒充</a:t>
            </a:r>
            <a:r>
              <a:rPr lang="zh-CN" altLang="en-US">
                <a:latin typeface="宋体" pitchFamily="2" charset="-122"/>
              </a:rPr>
              <a:t>是处长或局长骗取管理员信任得到口令等等。冒充合法用户发送邮件或打电话给管理人员，以骗取用户口令等。</a:t>
            </a:r>
          </a:p>
          <a:p>
            <a:pPr algn="just"/>
            <a:r>
              <a:rPr lang="zh-CN" altLang="en-US">
                <a:latin typeface="宋体" pitchFamily="2" charset="-122"/>
              </a:rPr>
              <a:t>垃圾搜索</a:t>
            </a:r>
            <a:r>
              <a:rPr lang="zh-CN" altLang="en-US" smtClean="0">
                <a:latin typeface="宋体" pitchFamily="2" charset="-122"/>
              </a:rPr>
              <a:t>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搜索</a:t>
            </a:r>
            <a:r>
              <a:rPr lang="zh-CN" altLang="en-US">
                <a:latin typeface="宋体" pitchFamily="2" charset="-122"/>
              </a:rPr>
              <a:t>被攻击者的废弃物，得到与攻击系统有关的信息，如用户将口令写在纸上又随便丢弃</a:t>
            </a:r>
            <a:r>
              <a:rPr lang="zh-CN" altLang="en-US" smtClean="0">
                <a:latin typeface="宋体" pitchFamily="2" charset="-122"/>
              </a:rPr>
              <a:t>。</a:t>
            </a:r>
            <a:endParaRPr lang="zh-CN" altLang="en-US" smtClean="0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口令攻击 </a:t>
            </a:r>
            <a:endParaRPr lang="zh-CN" altLang="en-US"/>
          </a:p>
        </p:txBody>
      </p:sp>
      <p:sp>
        <p:nvSpPr>
          <p:cNvPr id="266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6B68FE-F528-4FFE-B462-28753FC08FE8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images.cnblogs.com/cnblogs_com/jfzhu/201212/2012122006035059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08" y="1052736"/>
            <a:ext cx="624649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875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用户所</a:t>
            </a:r>
            <a:r>
              <a:rPr lang="zh-CN" altLang="en-US"/>
              <a:t>知</a:t>
            </a:r>
            <a:r>
              <a:rPr lang="en-US" altLang="zh-CN" smtClean="0"/>
              <a:t>Something the user know</a:t>
            </a:r>
            <a:endParaRPr lang="zh-CN" altLang="en-US" smtClean="0"/>
          </a:p>
          <a:p>
            <a:pPr lvl="1"/>
            <a:r>
              <a:rPr lang="zh-CN" altLang="en-US" smtClean="0"/>
              <a:t>密码、口令等</a:t>
            </a:r>
            <a:endParaRPr lang="en-US" altLang="zh-CN" smtClean="0"/>
          </a:p>
          <a:p>
            <a:pPr lvl="1"/>
            <a:r>
              <a:rPr lang="zh-CN" altLang="en-US"/>
              <a:t>简单</a:t>
            </a:r>
            <a:r>
              <a:rPr lang="zh-CN" altLang="en-US" smtClean="0"/>
              <a:t>，开销小，容易泄密，最</a:t>
            </a:r>
            <a:r>
              <a:rPr lang="zh-CN" altLang="en-US"/>
              <a:t>不安全；</a:t>
            </a:r>
          </a:p>
          <a:p>
            <a:r>
              <a:rPr lang="zh-CN" altLang="en-US" smtClean="0"/>
              <a:t>用户所有</a:t>
            </a:r>
            <a:r>
              <a:rPr lang="en-US" altLang="zh-CN" smtClean="0"/>
              <a:t>Something the user possesses</a:t>
            </a:r>
            <a:endParaRPr lang="zh-CN" altLang="en-US" smtClean="0"/>
          </a:p>
          <a:p>
            <a:pPr lvl="1"/>
            <a:r>
              <a:rPr lang="zh-CN" altLang="en-US" smtClean="0"/>
              <a:t>身份证、护照、密钥盘等</a:t>
            </a:r>
            <a:endParaRPr lang="en-US" altLang="zh-CN" smtClean="0"/>
          </a:p>
          <a:p>
            <a:pPr lvl="1"/>
            <a:r>
              <a:rPr lang="zh-CN" altLang="en-US" smtClean="0"/>
              <a:t>泄密可能性较小，安全性高于第一类，系统相对</a:t>
            </a:r>
            <a:r>
              <a:rPr lang="zh-CN" altLang="en-US"/>
              <a:t>复杂</a:t>
            </a:r>
            <a:r>
              <a:rPr lang="zh-CN" altLang="en-US" smtClean="0"/>
              <a:t>；</a:t>
            </a:r>
          </a:p>
          <a:p>
            <a:r>
              <a:rPr lang="zh-CN" altLang="en-US" smtClean="0"/>
              <a:t>用户特征</a:t>
            </a:r>
            <a:r>
              <a:rPr lang="en-US" altLang="zh-CN" smtClean="0"/>
              <a:t>Something the user is (or How he behaves)</a:t>
            </a:r>
          </a:p>
          <a:p>
            <a:pPr lvl="1"/>
            <a:r>
              <a:rPr lang="zh-CN" altLang="en-US" smtClean="0"/>
              <a:t>指纹、笔迹、声音、虹膜、</a:t>
            </a:r>
            <a:r>
              <a:rPr lang="en-US" altLang="zh-CN" smtClean="0"/>
              <a:t>DNA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/>
              <a:t>第</a:t>
            </a:r>
          </a:p>
          <a:p>
            <a:pPr lvl="1"/>
            <a:r>
              <a:rPr lang="zh-CN" altLang="en-US" smtClean="0"/>
              <a:t>安全性</a:t>
            </a:r>
            <a:r>
              <a:rPr lang="zh-CN" altLang="en-US"/>
              <a:t>最高</a:t>
            </a:r>
            <a:r>
              <a:rPr lang="zh-CN" altLang="en-US" smtClean="0"/>
              <a:t>，如窃取指纹很困难，涉及</a:t>
            </a:r>
            <a:r>
              <a:rPr lang="zh-CN" altLang="en-US"/>
              <a:t>更</a:t>
            </a:r>
            <a:r>
              <a:rPr lang="zh-CN" altLang="en-US" smtClean="0"/>
              <a:t>复杂算法</a:t>
            </a:r>
            <a:r>
              <a:rPr lang="zh-CN" altLang="en-US"/>
              <a:t>和实现技术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身份认证依据</a:t>
            </a:r>
            <a:endParaRPr lang="zh-CN" altLang="en-US"/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24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非密码</a:t>
            </a:r>
            <a:endParaRPr lang="en-US" altLang="zh-CN" smtClean="0"/>
          </a:p>
          <a:p>
            <a:pPr lvl="1"/>
            <a:r>
              <a:rPr lang="zh-CN" altLang="en-US" smtClean="0"/>
              <a:t>口令等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zh-CN" altLang="en-US"/>
              <a:t>密码</a:t>
            </a:r>
            <a:r>
              <a:rPr lang="zh-CN" altLang="en-US" smtClean="0"/>
              <a:t>算法</a:t>
            </a:r>
            <a:endParaRPr lang="zh-CN" altLang="en-US"/>
          </a:p>
          <a:p>
            <a:pPr lvl="1"/>
            <a:r>
              <a:rPr lang="zh-CN" altLang="en-US" smtClean="0"/>
              <a:t>对称密码算法</a:t>
            </a:r>
            <a:endParaRPr lang="zh-CN" altLang="en-US"/>
          </a:p>
          <a:p>
            <a:pPr lvl="1"/>
            <a:r>
              <a:rPr lang="zh-CN" altLang="en-US" smtClean="0"/>
              <a:t>公开密码</a:t>
            </a:r>
            <a:r>
              <a:rPr lang="zh-CN" altLang="en-US"/>
              <a:t>算法</a:t>
            </a:r>
          </a:p>
          <a:p>
            <a:pPr lvl="1"/>
            <a:r>
              <a:rPr lang="zh-CN" altLang="en-US" smtClean="0"/>
              <a:t>密码</a:t>
            </a:r>
            <a:r>
              <a:rPr lang="zh-CN" altLang="en-US"/>
              <a:t>校验</a:t>
            </a:r>
            <a:r>
              <a:rPr lang="zh-CN" altLang="en-US" smtClean="0"/>
              <a:t>函数</a:t>
            </a:r>
          </a:p>
          <a:p>
            <a:r>
              <a:rPr lang="zh-CN" altLang="en-US" smtClean="0"/>
              <a:t>零知识证明协议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 smtClean="0"/>
              <a:t>身份认证机制</a:t>
            </a:r>
            <a:endParaRPr lang="zh-CN" altLang="en-US" dirty="0"/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5895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采用较长的长度</a:t>
            </a:r>
          </a:p>
          <a:p>
            <a:pPr lvl="1"/>
            <a:r>
              <a:rPr lang="zh-CN" altLang="en-US"/>
              <a:t>口令</a:t>
            </a:r>
            <a:r>
              <a:rPr lang="zh-CN" smtClean="0"/>
              <a:t>破解</a:t>
            </a:r>
            <a:r>
              <a:rPr lang="zh-CN" altLang="en-US" smtClean="0"/>
              <a:t>的难度随口令长度</a:t>
            </a:r>
            <a:r>
              <a:rPr lang="zh-CN" smtClean="0"/>
              <a:t>指数增长</a:t>
            </a:r>
            <a:r>
              <a:rPr lang="zh-CN" altLang="en-US" smtClean="0"/>
              <a:t>，如</a:t>
            </a:r>
            <a:r>
              <a:rPr lang="zh-CN" smtClean="0"/>
              <a:t>至少包含</a:t>
            </a:r>
            <a:r>
              <a:rPr lang="en-US" smtClean="0"/>
              <a:t>8</a:t>
            </a:r>
            <a:r>
              <a:rPr lang="zh-CN" smtClean="0"/>
              <a:t>个字符</a:t>
            </a:r>
          </a:p>
          <a:p>
            <a:pPr lvl="0"/>
            <a:r>
              <a:rPr lang="zh-CN" altLang="en-US" smtClean="0"/>
              <a:t>采用多种字符的组合</a:t>
            </a:r>
          </a:p>
          <a:p>
            <a:pPr lvl="1"/>
            <a:r>
              <a:rPr lang="zh-CN" altLang="en-US" smtClean="0"/>
              <a:t>如大小写、数字和各种符号的组合</a:t>
            </a:r>
          </a:p>
          <a:p>
            <a:pPr lvl="0"/>
            <a:r>
              <a:rPr lang="zh-CN" altLang="en-US" smtClean="0"/>
              <a:t>避免使用单词、术语及用户相关信息</a:t>
            </a:r>
          </a:p>
          <a:p>
            <a:pPr lvl="1"/>
            <a:r>
              <a:rPr lang="zh-CN" altLang="en-US" smtClean="0"/>
              <a:t>如单词、术语以及用户名、姓名、电话、生日、车牌等用户相关信息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安全口令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690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、限制猜测次数。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、降低猜测口令速度。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、增加口令长度，增加攻击者搜索空间。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、要求用户选择安全的口令。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、定期更换口令。</a:t>
            </a:r>
            <a:endParaRPr lang="zh-CN" altLang="en-US"/>
          </a:p>
        </p:txBody>
      </p:sp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口令安全增强策略和机制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69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440D-EAEC-4A5D-911F-3F42C5BE5B62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口令机制：明文</a:t>
            </a:r>
            <a:endParaRPr lang="zh-CN" altLang="en-US"/>
          </a:p>
        </p:txBody>
      </p:sp>
      <p:sp>
        <p:nvSpPr>
          <p:cNvPr id="52228" name="Rectangle 4"/>
          <p:cNvSpPr>
            <a:spLocks noRot="1" noChangeArrowheads="1"/>
          </p:cNvSpPr>
          <p:nvPr/>
        </p:nvSpPr>
        <p:spPr bwMode="auto">
          <a:xfrm>
            <a:off x="1143000" y="1285875"/>
            <a:ext cx="7704138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Times New Roman" pitchFamily="18" charset="0"/>
              </a:rPr>
              <a:t>ID OK</a:t>
            </a:r>
            <a:r>
              <a:rPr lang="zh-CN" altLang="en-US" sz="1600" b="1">
                <a:latin typeface="Times New Roman" pitchFamily="18" charset="0"/>
              </a:rPr>
              <a:t>？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139406" y="2470150"/>
            <a:ext cx="2017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用户输入</a:t>
            </a:r>
            <a:r>
              <a:rPr lang="en-US" altLang="zh-CN" sz="1600" b="1">
                <a:latin typeface="Times New Roman" pitchFamily="18" charset="0"/>
              </a:rPr>
              <a:t>ID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拒绝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查找与该</a:t>
            </a:r>
            <a:r>
              <a:rPr lang="en-US" altLang="zh-CN" sz="1600" b="1">
                <a:latin typeface="Times New Roman" pitchFamily="18" charset="0"/>
              </a:rPr>
              <a:t>ID</a:t>
            </a:r>
            <a:r>
              <a:rPr lang="zh-CN" altLang="en-US" sz="1600" b="1">
                <a:latin typeface="Times New Roman" pitchFamily="18" charset="0"/>
              </a:rPr>
              <a:t>对应</a:t>
            </a:r>
            <a:r>
              <a:rPr lang="zh-CN" altLang="en-US" sz="1600" b="1" smtClean="0">
                <a:latin typeface="Times New Roman" pitchFamily="18" charset="0"/>
              </a:rPr>
              <a:t>的 </a:t>
            </a:r>
            <a:r>
              <a:rPr lang="en-US" altLang="zh-CN" sz="1600" b="1" smtClean="0">
                <a:latin typeface="Times New Roman" pitchFamily="18" charset="0"/>
              </a:rPr>
              <a:t>PW</a:t>
            </a:r>
            <a:endParaRPr lang="en-US" altLang="zh-CN" sz="1600" b="1">
              <a:latin typeface="Times New Roman" pitchFamily="18" charset="0"/>
            </a:endParaRPr>
          </a:p>
        </p:txBody>
      </p:sp>
      <p:graphicFrame>
        <p:nvGraphicFramePr>
          <p:cNvPr id="60314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09010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      PW1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      PW2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      PW3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     PWn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相同？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1619250" y="24923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接受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拒绝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N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N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Y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Y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</a:rPr>
              <a:t>用户输入</a:t>
            </a:r>
            <a:r>
              <a:rPr lang="en-US" altLang="zh-CN" sz="1600" b="1" dirty="0" smtClean="0">
                <a:latin typeface="Times New Roman" pitchFamily="18" charset="0"/>
              </a:rPr>
              <a:t>PW’</a:t>
            </a:r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156176" y="3407192"/>
            <a:ext cx="2447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明文口令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latin typeface="Times New Roman" pitchFamily="18" charset="0"/>
              </a:rPr>
              <a:t>PW’</a:t>
            </a:r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4716463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PW</a:t>
            </a: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5219700" y="3716338"/>
            <a:ext cx="504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ID</a:t>
            </a:r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197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latin typeface="宋体" pitchFamily="2" charset="-122"/>
              </a:rPr>
              <a:t>明文口令机制攻击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58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2" name="Text Box 14"/>
            <p:cNvSpPr txBox="1">
              <a:spLocks noChangeArrowheads="1"/>
            </p:cNvSpPr>
            <p:nvPr/>
          </p:nvSpPr>
          <p:spPr bwMode="auto">
            <a:xfrm>
              <a:off x="1678" y="291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en-US" altLang="zh-CN" b="1">
                  <a:latin typeface="宋体" pitchFamily="2" charset="-122"/>
                </a:rPr>
                <a:t>Login:UserA Password:12345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20313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latin typeface="宋体" pitchFamily="2" charset="-122"/>
                <a:ea typeface="黑体" panose="02010609060101010101" pitchFamily="49" charset="-122"/>
              </a:rPr>
              <a:t>面临威胁：</a:t>
            </a:r>
            <a:endParaRPr kumimoji="0" lang="en-US" altLang="zh-CN" sz="3200" smtClean="0"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smtClean="0">
                <a:latin typeface="宋体" pitchFamily="2" charset="-122"/>
                <a:ea typeface="黑体" panose="02010609060101010101" pitchFamily="49" charset="-122"/>
              </a:rPr>
              <a:t>获取</a:t>
            </a:r>
            <a:r>
              <a:rPr kumimoji="0" lang="zh-CN" altLang="en-US" sz="2800" dirty="0">
                <a:latin typeface="宋体" pitchFamily="2" charset="-122"/>
                <a:ea typeface="黑体" panose="02010609060101010101" pitchFamily="49" charset="-122"/>
              </a:rPr>
              <a:t>口令文件 </a:t>
            </a: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dirty="0" smtClean="0">
                <a:latin typeface="宋体" pitchFamily="2" charset="-122"/>
                <a:ea typeface="黑体" panose="02010609060101010101" pitchFamily="49" charset="-122"/>
              </a:rPr>
              <a:t>监听</a:t>
            </a:r>
            <a:r>
              <a:rPr kumimoji="0" lang="zh-CN" altLang="en-US" sz="2800" dirty="0">
                <a:latin typeface="宋体" pitchFamily="2" charset="-122"/>
                <a:ea typeface="黑体" panose="02010609060101010101" pitchFamily="49" charset="-122"/>
              </a:rPr>
              <a:t>解析口令</a:t>
            </a:r>
            <a:endParaRPr kumimoji="0" lang="en-US" altLang="zh-CN" sz="2800" dirty="0"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dirty="0">
                <a:latin typeface="宋体" pitchFamily="2" charset="-122"/>
                <a:ea typeface="黑体" panose="02010609060101010101" pitchFamily="49" charset="-122"/>
              </a:rPr>
              <a:t>重放</a:t>
            </a:r>
            <a:r>
              <a:rPr kumimoji="0" lang="zh-CN" altLang="en-US" sz="2800" dirty="0" smtClean="0">
                <a:latin typeface="宋体" pitchFamily="2" charset="-122"/>
                <a:ea typeface="黑体" panose="02010609060101010101" pitchFamily="49" charset="-122"/>
              </a:rPr>
              <a:t>攻击</a:t>
            </a:r>
            <a:endParaRPr kumimoji="0" lang="en-US" altLang="zh-CN" sz="2800" dirty="0"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4629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</a:t>
            </a:r>
            <a:r>
              <a:rPr lang="en-US" altLang="zh-CN" smtClean="0"/>
              <a:t>hash</a:t>
            </a:r>
            <a:r>
              <a:rPr lang="zh-CN" altLang="en-US" smtClean="0"/>
              <a:t>口令表</a:t>
            </a:r>
            <a:endParaRPr lang="zh-CN" altLang="en-US"/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600" b="1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itchFamily="18" charset="0"/>
              </a:rPr>
              <a:t>ID OK</a:t>
            </a:r>
            <a:r>
              <a:rPr lang="zh-CN" altLang="en-US" sz="1400" b="1">
                <a:latin typeface="Times New Roman" pitchFamily="18" charset="0"/>
              </a:rPr>
              <a:t>？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94654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H(PW1)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H(PW2)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H(PW3)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H(PWn)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572000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itchFamily="18" charset="0"/>
              </a:rPr>
              <a:t>用户输入</a:t>
            </a:r>
            <a:r>
              <a:rPr lang="en-US" altLang="zh-CN" sz="1400" b="1" dirty="0" smtClean="0">
                <a:latin typeface="Times New Roman" pitchFamily="18" charset="0"/>
              </a:rPr>
              <a:t>PW’</a:t>
            </a:r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Times New Roman" pitchFamily="18" charset="0"/>
              </a:rPr>
              <a:t>H(PW’)</a:t>
            </a:r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6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身份认证</a:t>
            </a:r>
            <a:r>
              <a:rPr lang="en-US" altLang="zh-CN" smtClean="0"/>
              <a:t>( authentication ) 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证实主体的真实身份与其所声称的身份是否相符的过程。</a:t>
            </a:r>
            <a:endParaRPr lang="en-US" altLang="zh-CN" smtClean="0"/>
          </a:p>
          <a:p>
            <a:r>
              <a:rPr lang="zh-CN" altLang="en-US" smtClean="0"/>
              <a:t>现实生活中，主要通过各种证件来验证身份，比如：身份证、户口本等。</a:t>
            </a:r>
          </a:p>
          <a:p>
            <a:endParaRPr lang="en-US" altLang="zh-CN" smtClean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身份认证概述 </a:t>
            </a:r>
            <a:endParaRPr lang="zh-CN" altLang="en-US"/>
          </a:p>
        </p:txBody>
      </p:sp>
      <p:sp>
        <p:nvSpPr>
          <p:cNvPr id="1843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4B26B2-128E-428F-AC02-E18D3879DBC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口令机制攻击 </a:t>
            </a:r>
            <a:endParaRPr lang="zh-CN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>
            <a:grpSpLocks/>
          </p:cNvGrpSpPr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</a:t>
              </a:r>
              <a:r>
                <a:rPr kumimoji="0" lang="zh-CN" altLang="en-US" b="1" smtClean="0">
                  <a:latin typeface="宋体" pitchFamily="2" charset="-122"/>
                </a:rPr>
                <a:t>信息</a:t>
              </a:r>
              <a:endParaRPr kumimoji="0" lang="en-US" altLang="zh-CN" b="1" smtClean="0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 smtClean="0">
                  <a:latin typeface="宋体" pitchFamily="2" charset="-122"/>
                </a:rPr>
                <a:t>重放</a:t>
              </a:r>
              <a:endParaRPr kumimoji="0" lang="zh-CN" altLang="en-US" b="1">
                <a:latin typeface="宋体" pitchFamily="2" charset="-122"/>
              </a:endParaRP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</a:t>
              </a:r>
              <a:r>
                <a:rPr kumimoji="0" lang="zh-CN" altLang="en-US" b="1" smtClean="0">
                  <a:latin typeface="宋体" pitchFamily="2" charset="-122"/>
                </a:rPr>
                <a:t>（</a:t>
              </a:r>
              <a:r>
                <a:rPr kumimoji="0" lang="en-US" altLang="zh-CN" b="1" smtClean="0">
                  <a:latin typeface="宋体" pitchFamily="2" charset="-122"/>
                </a:rPr>
                <a:t>hash</a:t>
              </a:r>
              <a:r>
                <a:rPr kumimoji="0" lang="zh-CN" altLang="en-US" b="1" smtClean="0">
                  <a:latin typeface="宋体" pitchFamily="2" charset="-122"/>
                </a:rPr>
                <a:t>口令</a:t>
              </a:r>
              <a:r>
                <a:rPr kumimoji="0" lang="zh-CN" altLang="en-US" b="1">
                  <a:latin typeface="宋体" pitchFamily="2" charset="-122"/>
                </a:rPr>
                <a:t>）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15491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面临威胁：</a:t>
            </a:r>
            <a:endParaRPr kumimoji="0" lang="en-US" altLang="zh-CN" sz="3200" smtClean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</a:t>
            </a:r>
            <a:r>
              <a:rPr kumimoji="0" lang="zh-CN" altLang="en-US" sz="28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攻击</a:t>
            </a:r>
            <a:endParaRPr kumimoji="0" lang="en-US" altLang="zh-CN" sz="28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dirty="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字典攻击 </a:t>
            </a:r>
            <a:endParaRPr kumimoji="0" lang="zh-CN" altLang="en-US" sz="28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673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hash</a:t>
            </a:r>
            <a:r>
              <a:rPr lang="zh-CN" altLang="en-US" smtClean="0"/>
              <a:t>口令机制</a:t>
            </a:r>
            <a:r>
              <a:rPr lang="en-US" altLang="zh-CN" smtClean="0"/>
              <a:t>——</a:t>
            </a:r>
            <a:r>
              <a:rPr lang="zh-CN" altLang="en-US" smtClean="0"/>
              <a:t>字典攻击</a:t>
            </a:r>
            <a:endParaRPr lang="zh-CN" altLang="en-US"/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600" b="1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5762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H(PW1)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H(PW2)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H(PW3)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H(PWn)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H(PW‘)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15102"/>
              </p:ext>
            </p:extLst>
          </p:nvPr>
        </p:nvGraphicFramePr>
        <p:xfrm>
          <a:off x="1835150" y="1643221"/>
          <a:ext cx="1152525" cy="188976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口令字典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PW1’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PW2’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PW3’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PWn’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68466" y="4573885"/>
            <a:ext cx="3096022" cy="2952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3851275" y="2413818"/>
            <a:ext cx="0" cy="151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7203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90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计算潜在口令</a:t>
            </a:r>
            <a:r>
              <a:rPr lang="en-US" altLang="zh-CN" smtClean="0"/>
              <a:t>(</a:t>
            </a:r>
            <a:r>
              <a:rPr lang="zh-CN" altLang="en-US" smtClean="0"/>
              <a:t>口令字典</a:t>
            </a:r>
            <a:r>
              <a:rPr lang="en-US" altLang="zh-CN" smtClean="0"/>
              <a:t>)</a:t>
            </a:r>
            <a:r>
              <a:rPr lang="zh-CN" altLang="en-US" smtClean="0"/>
              <a:t>的哈希，形成表；</a:t>
            </a:r>
            <a:endParaRPr lang="en-US" altLang="zh-CN" smtClean="0"/>
          </a:p>
          <a:p>
            <a:pPr lvl="1"/>
            <a:r>
              <a:rPr lang="zh-CN" altLang="en-US" smtClean="0"/>
              <a:t>彩虹表：庞大的、针对各种可能的字母组合预先计算好的哈希值的集合，主流的彩虹表都是</a:t>
            </a:r>
            <a:r>
              <a:rPr lang="en-US" altLang="zh-CN" smtClean="0"/>
              <a:t>100</a:t>
            </a:r>
            <a:r>
              <a:rPr lang="en-US" smtClean="0"/>
              <a:t>G</a:t>
            </a:r>
            <a:r>
              <a:rPr lang="zh-CN" altLang="en-US" smtClean="0"/>
              <a:t>以上。</a:t>
            </a:r>
            <a:endParaRPr lang="en-US" altLang="zh-CN" smtClean="0"/>
          </a:p>
          <a:p>
            <a:r>
              <a:rPr lang="zh-CN" altLang="en-US" smtClean="0"/>
              <a:t>用获取（嗅探窃取）的口令哈希查表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字典攻击</a:t>
            </a:r>
            <a:r>
              <a:rPr lang="en-US" altLang="zh-CN" smtClean="0"/>
              <a:t>——</a:t>
            </a:r>
            <a:r>
              <a:rPr lang="zh-CN" altLang="en-US" smtClean="0"/>
              <a:t>查表法获取口令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242" name="Picture 2" descr="http://images.cnblogs.com/cnblogs_com/jfzhu/201212/20121220060353419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295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8073" y="5301208"/>
            <a:ext cx="8440391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smtClean="0">
                <a:latin typeface="宋体" pitchFamily="2" charset="-122"/>
              </a:rPr>
              <a:t>查表有效在于：</a:t>
            </a:r>
            <a:endParaRPr lang="en-US" altLang="zh-CN" sz="2800" b="1" smtClean="0">
              <a:latin typeface="宋体" pitchFamily="2" charset="-122"/>
            </a:endParaRPr>
          </a:p>
          <a:p>
            <a:pPr eaLnBrk="1" hangingPunct="1"/>
            <a:r>
              <a:rPr lang="zh-CN" altLang="en-US" sz="2800" b="1" smtClean="0">
                <a:latin typeface="宋体" pitchFamily="2" charset="-122"/>
              </a:rPr>
              <a:t>口令长度有限，口令字典及表开销有限（计算可行）</a:t>
            </a:r>
            <a:endParaRPr lang="en-US" altLang="zh-CN" sz="2800" b="1" smtClean="0">
              <a:latin typeface="宋体" pitchFamily="2" charset="-122"/>
            </a:endParaRPr>
          </a:p>
          <a:p>
            <a:pPr eaLnBrk="1" hangingPunct="1"/>
            <a:r>
              <a:rPr lang="zh-CN" altLang="en-US" sz="2800" b="1" smtClean="0">
                <a:latin typeface="宋体" pitchFamily="2" charset="-122"/>
              </a:rPr>
              <a:t>相同口令对应相同</a:t>
            </a:r>
            <a:r>
              <a:rPr lang="en-US" altLang="zh-CN" sz="2800" b="1" smtClean="0">
                <a:latin typeface="宋体" pitchFamily="2" charset="-122"/>
              </a:rPr>
              <a:t>hash</a:t>
            </a:r>
            <a:endParaRPr lang="en-US" altLang="zh-CN" sz="2800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007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8D9-78E3-4799-8C93-EAF1055426EE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口令机制：加盐</a:t>
            </a:r>
            <a:r>
              <a:rPr lang="en-US" altLang="zh-CN" smtClean="0"/>
              <a:t>Hash</a:t>
            </a:r>
            <a:r>
              <a:rPr lang="zh-CN" altLang="en-US" smtClean="0"/>
              <a:t>口令表</a:t>
            </a:r>
            <a:endParaRPr lang="zh-CN" altLang="en-US"/>
          </a:p>
        </p:txBody>
      </p:sp>
      <p:sp>
        <p:nvSpPr>
          <p:cNvPr id="54276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itchFamily="18" charset="0"/>
              </a:rPr>
              <a:t>ID OK</a:t>
            </a:r>
            <a:r>
              <a:rPr lang="zh-CN" altLang="en-US" sz="1400" b="1">
                <a:latin typeface="Times New Roman" pitchFamily="18" charset="0"/>
              </a:rPr>
              <a:t>？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H(PW+R)</a:t>
            </a:r>
          </a:p>
        </p:txBody>
      </p:sp>
      <p:graphicFrame>
        <p:nvGraphicFramePr>
          <p:cNvPr id="60724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6731"/>
              </p:ext>
            </p:extLst>
          </p:nvPr>
        </p:nvGraphicFramePr>
        <p:xfrm>
          <a:off x="6084888" y="4005263"/>
          <a:ext cx="2663825" cy="202996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注册口令          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ID1····     H(PW1+R1)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H(PW2+R2) 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H(PW3+R3) 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....   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H(PWn+Rn)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itchFamily="18" charset="0"/>
              </a:rPr>
              <a:t>用户输入</a:t>
            </a:r>
            <a:r>
              <a:rPr lang="en-US" altLang="zh-CN" sz="1400" b="1" dirty="0" smtClean="0">
                <a:latin typeface="Times New Roman" pitchFamily="18" charset="0"/>
              </a:rPr>
              <a:t>PW’</a:t>
            </a:r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6012160" y="3399383"/>
            <a:ext cx="2735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加盐</a:t>
            </a:r>
            <a:r>
              <a:rPr lang="en-US" altLang="zh-CN" b="1" smtClean="0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Times New Roman" pitchFamily="18" charset="0"/>
              </a:rPr>
              <a:t>H(PW’+</a:t>
            </a:r>
            <a:r>
              <a:rPr lang="en-US" altLang="zh-CN" sz="1600" b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en-US" altLang="zh-CN" sz="1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H(PW+R)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 flipV="1">
            <a:off x="5724525" y="45085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2484438" y="450850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2484438" y="414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H="1">
            <a:off x="2268538" y="4149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76825" y="4221163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00000"/>
                </a:solidFill>
                <a:latin typeface="Times New Roman" pitchFamily="18" charset="0"/>
              </a:rPr>
              <a:t>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30" y="3307276"/>
            <a:ext cx="5715861" cy="221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1259632" y="5572140"/>
            <a:ext cx="709858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伪加长口令：</a:t>
            </a:r>
            <a:endParaRPr lang="en-US" altLang="zh-CN" b="1" smtClean="0">
              <a:latin typeface="宋体" pitchFamily="2" charset="-122"/>
            </a:endParaRPr>
          </a:p>
          <a:p>
            <a:pPr eaLnBrk="1" hangingPunct="1"/>
            <a:r>
              <a:rPr lang="zh-CN" altLang="en-US" b="1" smtClean="0">
                <a:latin typeface="宋体" pitchFamily="2" charset="-122"/>
              </a:rPr>
              <a:t>口令本身没加长，仅加长认证报文中口令长度</a:t>
            </a:r>
            <a:endParaRPr lang="en-US" altLang="zh-CN" b="1" smtClean="0">
              <a:latin typeface="宋体" pitchFamily="2" charset="-122"/>
            </a:endParaRPr>
          </a:p>
          <a:p>
            <a:pPr eaLnBrk="1" hangingPunct="1"/>
            <a:r>
              <a:rPr lang="zh-CN" altLang="en-US" b="1" smtClean="0">
                <a:latin typeface="宋体" pitchFamily="2" charset="-122"/>
              </a:rPr>
              <a:t>构造</a:t>
            </a:r>
            <a:r>
              <a:rPr lang="en-US" altLang="zh-CN" b="1" smtClean="0">
                <a:latin typeface="宋体" pitchFamily="2" charset="-122"/>
              </a:rPr>
              <a:t>PW+R</a:t>
            </a:r>
            <a:r>
              <a:rPr lang="zh-CN" altLang="en-US" b="1" smtClean="0">
                <a:latin typeface="宋体" pitchFamily="2" charset="-122"/>
              </a:rPr>
              <a:t>哈希表困难（表大，</a:t>
            </a:r>
            <a:r>
              <a:rPr lang="en-US" altLang="zh-CN" b="1" smtClean="0">
                <a:latin typeface="宋体" pitchFamily="2" charset="-122"/>
              </a:rPr>
              <a:t>R</a:t>
            </a:r>
            <a:r>
              <a:rPr lang="zh-CN" altLang="en-US" b="1" smtClean="0">
                <a:latin typeface="宋体" pitchFamily="2" charset="-122"/>
              </a:rPr>
              <a:t>随机）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545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加盐</a:t>
            </a:r>
            <a:r>
              <a:rPr lang="en-US" altLang="zh-CN" smtClean="0"/>
              <a:t>hash</a:t>
            </a:r>
            <a:r>
              <a:rPr lang="zh-CN" altLang="en-US" smtClean="0"/>
              <a:t>口令机制攻击 </a:t>
            </a:r>
            <a:endParaRPr lang="zh-CN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>
            <a:grpSpLocks/>
          </p:cNvGrpSpPr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</a:t>
              </a:r>
              <a:r>
                <a:rPr kumimoji="0" lang="zh-CN" altLang="en-US" b="1" smtClean="0">
                  <a:latin typeface="宋体" pitchFamily="2" charset="-122"/>
                </a:rPr>
                <a:t>信息</a:t>
              </a:r>
              <a:endParaRPr kumimoji="0" lang="en-US" altLang="zh-CN" b="1" smtClean="0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 smtClean="0">
                  <a:latin typeface="宋体" pitchFamily="2" charset="-122"/>
                </a:rPr>
                <a:t>重放</a:t>
              </a:r>
              <a:endParaRPr kumimoji="0" lang="zh-CN" altLang="en-US" b="1">
                <a:latin typeface="宋体" pitchFamily="2" charset="-122"/>
              </a:endParaRP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认证信息（</a:t>
              </a:r>
              <a:r>
                <a:rPr kumimoji="0" lang="zh-CN" altLang="en-US" b="1" smtClean="0">
                  <a:latin typeface="宋体" pitchFamily="2" charset="-122"/>
                </a:rPr>
                <a:t>加盐</a:t>
              </a:r>
              <a:r>
                <a:rPr kumimoji="0" lang="en-US" altLang="zh-CN" b="1" smtClean="0">
                  <a:latin typeface="宋体" pitchFamily="2" charset="-122"/>
                </a:rPr>
                <a:t>hash</a:t>
              </a:r>
              <a:r>
                <a:rPr kumimoji="0" lang="zh-CN" altLang="en-US" b="1" smtClean="0">
                  <a:latin typeface="宋体" pitchFamily="2" charset="-122"/>
                </a:rPr>
                <a:t>口令</a:t>
              </a:r>
              <a:r>
                <a:rPr kumimoji="0" lang="zh-CN" altLang="en-US" b="1">
                  <a:latin typeface="宋体" pitchFamily="2" charset="-122"/>
                </a:rPr>
                <a:t>）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10669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面临威胁：</a:t>
            </a:r>
            <a:endParaRPr kumimoji="0" lang="en-US" altLang="zh-CN" sz="3200" smtClean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zh-CN" altLang="en-US" sz="28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0048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在登录过程中加入不确定因素，使每次登录过程中传送的信息都不相同</a:t>
            </a:r>
            <a:endParaRPr lang="en-US" altLang="zh-CN" smtClean="0"/>
          </a:p>
          <a:p>
            <a:r>
              <a:rPr lang="zh-CN" altLang="en-US" smtClean="0"/>
              <a:t>不确定</a:t>
            </a:r>
            <a:r>
              <a:rPr lang="zh-CN" altLang="en-US"/>
              <a:t>口令的方法：</a:t>
            </a:r>
            <a:r>
              <a:rPr lang="zh-CN" altLang="en-US" smtClean="0"/>
              <a:t> </a:t>
            </a:r>
          </a:p>
          <a:p>
            <a:pPr lvl="1"/>
            <a:r>
              <a:rPr lang="zh-CN" altLang="en-US" smtClean="0"/>
              <a:t>口令序列</a:t>
            </a:r>
          </a:p>
          <a:p>
            <a:pPr lvl="1"/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</a:p>
          <a:p>
            <a:pPr lvl="1"/>
            <a:r>
              <a:rPr lang="zh-CN" altLang="en-US"/>
              <a:t>时间</a:t>
            </a:r>
            <a:r>
              <a:rPr lang="zh-CN" altLang="en-US" smtClean="0"/>
              <a:t>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对抗重放攻击</a:t>
            </a:r>
            <a:r>
              <a:rPr lang="en-US" altLang="zh-CN" smtClean="0"/>
              <a:t>——</a:t>
            </a:r>
            <a:r>
              <a:rPr lang="zh-CN" altLang="en-US" smtClean="0"/>
              <a:t>一次性口令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0894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>
                <a:latin typeface="Times New Roman" pitchFamily="18" charset="0"/>
              </a:rPr>
              <a:t>口令序列</a:t>
            </a:r>
            <a:r>
              <a:rPr lang="en-US" altLang="zh-CN" sz="4400" smtClean="0">
                <a:latin typeface="Times New Roman" pitchFamily="18" charset="0"/>
              </a:rPr>
              <a:t>S/KEY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5529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7F9C83-0844-4C5E-9A63-898DB8F1CBF4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5530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91680" y="2565276"/>
            <a:ext cx="1871662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客户端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588125" y="1412776"/>
            <a:ext cx="1871663" cy="29535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altLang="zh-CN" sz="1600" b="1">
                <a:latin typeface="Times New Roman" pitchFamily="18" charset="0"/>
              </a:rPr>
              <a:t>S/KEY</a:t>
            </a:r>
          </a:p>
          <a:p>
            <a:pPr algn="ctr"/>
            <a:r>
              <a:rPr lang="zh-CN" altLang="en-US" sz="1600" b="1">
                <a:latin typeface="Times New Roman" pitchFamily="18" charset="0"/>
              </a:rPr>
              <a:t>服务器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732240" y="2668850"/>
            <a:ext cx="1583532" cy="6890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lvl="0">
              <a:spcBef>
                <a:spcPct val="20000"/>
              </a:spcBef>
              <a:buClr>
                <a:srgbClr val="44B9E8"/>
              </a:buClr>
              <a:buSzPct val="60000"/>
            </a:pP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x’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=f(x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)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983896" y="3847331"/>
            <a:ext cx="108012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563342" y="2925640"/>
            <a:ext cx="3024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65493"/>
              </p:ext>
            </p:extLst>
          </p:nvPr>
        </p:nvGraphicFramePr>
        <p:xfrm>
          <a:off x="1691681" y="4869160"/>
          <a:ext cx="6984775" cy="559396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</a:t>
                      </a:r>
                      <a:r>
                        <a:rPr kumimoji="1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n-1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n+1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1672"/>
              </p:ext>
            </p:extLst>
          </p:nvPr>
        </p:nvGraphicFramePr>
        <p:xfrm>
          <a:off x="947445" y="1268760"/>
          <a:ext cx="672227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B9E8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kern="1200" cap="none" spc="0" normalizeH="0" baseline="-3000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cap="none" normalizeH="0" baseline="-3000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右箭头标注 3"/>
          <p:cNvSpPr/>
          <p:nvPr/>
        </p:nvSpPr>
        <p:spPr>
          <a:xfrm>
            <a:off x="251520" y="4725144"/>
            <a:ext cx="1368152" cy="864096"/>
          </a:xfrm>
          <a:prstGeom prst="righ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rgbClr val="FF0000"/>
                </a:solidFill>
              </a:rPr>
              <a:t>R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5400000">
            <a:off x="3744453" y="2169405"/>
            <a:ext cx="718989" cy="4536504"/>
          </a:xfrm>
          <a:prstGeom prst="leftBrace">
            <a:avLst>
              <a:gd name="adj1" fmla="val 22595"/>
              <a:gd name="adj2" fmla="val 8964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236296" y="4366295"/>
            <a:ext cx="576064" cy="430857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043608" y="2668850"/>
            <a:ext cx="432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endParaRPr lang="zh-CN" altLang="en-US" sz="1400" b="1">
              <a:latin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43688" y="3068960"/>
            <a:ext cx="719932" cy="360362"/>
            <a:chOff x="8243688" y="3068960"/>
            <a:chExt cx="719932" cy="360362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243688" y="3068960"/>
              <a:ext cx="7199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8963620" y="3068960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64016" y="3716709"/>
            <a:ext cx="901191" cy="360363"/>
            <a:chOff x="8064016" y="3716709"/>
            <a:chExt cx="901191" cy="360363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064016" y="4077072"/>
              <a:ext cx="901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965207" y="3716709"/>
              <a:ext cx="0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8460382" y="335793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1879787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43316 -0.002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nimBg="1"/>
      <p:bldP spid="55303" grpId="0" animBg="1"/>
      <p:bldP spid="55315" grpId="0" animBg="1"/>
      <p:bldP spid="55316" grpId="0" animBg="1"/>
      <p:bldP spid="4" grpId="0" animBg="1"/>
      <p:bldP spid="5" grpId="0" animBg="1"/>
      <p:bldP spid="6" grpId="0" animBg="1"/>
      <p:bldP spid="55317" grpId="0"/>
      <p:bldP spid="55317" grpId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latin typeface="宋体" pitchFamily="2" charset="-122"/>
              </a:rPr>
              <a:t>口令机制攻击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16722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监听解析口令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获取口令文件 </a:t>
            </a: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598063" y="5037986"/>
            <a:ext cx="1538883" cy="840570"/>
          </a:xfrm>
          <a:prstGeom prst="wedgeRoundRectCallout">
            <a:avLst>
              <a:gd name="adj1" fmla="val -115905"/>
              <a:gd name="adj2" fmla="val 41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加盐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413064" y="5748164"/>
            <a:ext cx="2723882" cy="840570"/>
          </a:xfrm>
          <a:prstGeom prst="wedgeRoundRectCallout">
            <a:avLst>
              <a:gd name="adj1" fmla="val -81589"/>
              <a:gd name="adj2" fmla="val 102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smtClean="0"/>
              <a:t>一次性口令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103961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87548" y="2276872"/>
            <a:ext cx="6408788" cy="2593008"/>
            <a:chOff x="2051000" y="2084338"/>
            <a:chExt cx="6408788" cy="25930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27313" y="2446338"/>
              <a:ext cx="1871662" cy="1051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itchFamily="18" charset="0"/>
                </a:rPr>
                <a:t>客户端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88125" y="2349500"/>
              <a:ext cx="1871663" cy="1368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 smtClean="0">
                  <a:latin typeface="Times New Roman" pitchFamily="18" charset="0"/>
                </a:rPr>
                <a:t>认证</a:t>
              </a:r>
              <a:endParaRPr lang="en-US" altLang="zh-CN" sz="1800" b="1" smtClean="0">
                <a:latin typeface="Times New Roman" pitchFamily="18" charset="0"/>
              </a:endParaRPr>
            </a:p>
            <a:p>
              <a:pPr algn="ctr"/>
              <a:r>
                <a:rPr lang="zh-CN" altLang="en-US" sz="1800" b="1" smtClean="0">
                  <a:latin typeface="Times New Roman" pitchFamily="18" charset="0"/>
                </a:rPr>
                <a:t>服务器</a:t>
              </a:r>
              <a:endParaRPr lang="en-US" altLang="zh-CN" sz="1800" b="1" smtClean="0">
                <a:latin typeface="Times New Roman" pitchFamily="18" charset="0"/>
              </a:endParaRPr>
            </a:p>
            <a:p>
              <a:pPr algn="ctr"/>
              <a:r>
                <a:rPr lang="en-US" altLang="zh-CN" sz="1800" b="1" smtClean="0">
                  <a:latin typeface="Times New Roman" pitchFamily="18" charset="0"/>
                </a:rPr>
                <a:t>h’=f(PW’+R)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7313" y="4101084"/>
              <a:ext cx="1871662" cy="57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smtClean="0">
                  <a:latin typeface="Times New Roman" pitchFamily="18" charset="0"/>
                </a:rPr>
                <a:t>h=f(PW+R)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500563" y="2614613"/>
              <a:ext cx="2087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8024" y="2278063"/>
              <a:ext cx="1512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itchFamily="18" charset="0"/>
                </a:rPr>
                <a:t>request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4500563" y="2997200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88024" y="2660402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随机数</a:t>
              </a:r>
              <a:r>
                <a:rPr lang="en-US" altLang="zh-CN" sz="1800" b="1" smtClean="0">
                  <a:latin typeface="Times New Roman" pitchFamily="18" charset="0"/>
                </a:rPr>
                <a:t>R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347864" y="3501010"/>
              <a:ext cx="0" cy="600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635375" y="3501008"/>
              <a:ext cx="0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08400" y="3667696"/>
              <a:ext cx="1654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产生</a:t>
              </a:r>
              <a:r>
                <a:rPr lang="zh-CN" altLang="en-US" sz="1800" b="1">
                  <a:latin typeface="Times New Roman" pitchFamily="18" charset="0"/>
                </a:rPr>
                <a:t>本次口令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00563" y="3430588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789488" y="3082856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itchFamily="18" charset="0"/>
                </a:rPr>
                <a:t>h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563888" y="2109168"/>
              <a:ext cx="0" cy="239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051000" y="2084338"/>
              <a:ext cx="1512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用户登录</a:t>
              </a:r>
              <a:r>
                <a:rPr lang="en-US" altLang="zh-CN" sz="1800" b="1" smtClean="0">
                  <a:latin typeface="Times New Roman" pitchFamily="18" charset="0"/>
                </a:rPr>
                <a:t>PW</a:t>
              </a:r>
              <a:endParaRPr lang="zh-CN" altLang="en-US" sz="1800" b="1">
                <a:latin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类似加盐，但每次认证盐不同</a:t>
            </a:r>
            <a:endParaRPr kumimoji="0" lang="zh-CN" altLang="en-US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2831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5306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Completely Automated Public Turing Test to Tell Computers and Humans Apart (</a:t>
            </a:r>
            <a:r>
              <a:rPr lang="zh-CN" altLang="en-US" smtClean="0"/>
              <a:t>全自动区分计算机和人类的图灵测试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防止计算机自动化口令猜测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CAPTCHA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34394"/>
            <a:ext cx="69723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84168" y="5196651"/>
            <a:ext cx="3059832" cy="8309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 smtClean="0"/>
              <a:t>一次性随机数</a:t>
            </a:r>
            <a:endParaRPr lang="en-US" altLang="zh-CN" smtClean="0"/>
          </a:p>
          <a:p>
            <a:pPr algn="r"/>
            <a:r>
              <a:rPr lang="zh-CN" altLang="zh-CN" smtClean="0"/>
              <a:t>CAPTCHA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8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获得系统服务所必须的第一道关卡。</a:t>
            </a:r>
          </a:p>
          <a:p>
            <a:r>
              <a:rPr lang="zh-CN" altLang="en-US" smtClean="0"/>
              <a:t>访问控制和审计的前提。</a:t>
            </a:r>
            <a:endParaRPr lang="zh-CN" alt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smtClean="0">
                <a:latin typeface="宋体" pitchFamily="2" charset="-122"/>
                <a:cs typeface="Times New Roman" pitchFamily="18" charset="0"/>
              </a:rPr>
              <a:t>用户对资源的访问过程</a:t>
            </a:r>
            <a:endParaRPr lang="zh-CN" altLang="en-US"/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C09518-DE9C-4E57-AF01-1ACF4217BB1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1" name="Group 17"/>
          <p:cNvGrpSpPr>
            <a:grpSpLocks/>
          </p:cNvGrpSpPr>
          <p:nvPr/>
        </p:nvGrpSpPr>
        <p:grpSpPr bwMode="auto">
          <a:xfrm>
            <a:off x="1357313" y="2836192"/>
            <a:ext cx="6354762" cy="3113088"/>
            <a:chOff x="979" y="3066"/>
            <a:chExt cx="2283" cy="1055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038" y="3499"/>
              <a:ext cx="623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访问控制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979" y="3481"/>
              <a:ext cx="439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0800" bIns="10800"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用户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678" y="3357"/>
              <a:ext cx="144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身份认证</a:t>
              </a: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2974" y="3419"/>
              <a:ext cx="288" cy="312"/>
            </a:xfrm>
            <a:prstGeom prst="can">
              <a:avLst>
                <a:gd name="adj" fmla="val 2708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>
                  <a:latin typeface="Times New Roman" pitchFamily="18" charset="0"/>
                </a:rPr>
                <a:t>资源</a:t>
              </a: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146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182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326" y="3694"/>
              <a:ext cx="80" cy="170"/>
            </a:xfrm>
            <a:prstGeom prst="upArrow">
              <a:avLst>
                <a:gd name="adj1" fmla="val 50000"/>
                <a:gd name="adj2" fmla="val 5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2326" y="3358"/>
              <a:ext cx="81" cy="124"/>
            </a:xfrm>
            <a:prstGeom prst="upArrow">
              <a:avLst>
                <a:gd name="adj1" fmla="val 50000"/>
                <a:gd name="adj2" fmla="val 382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2686" y="3544"/>
              <a:ext cx="288" cy="62"/>
            </a:xfrm>
            <a:prstGeom prst="rightArrow">
              <a:avLst>
                <a:gd name="adj1" fmla="val 50000"/>
                <a:gd name="adj2" fmla="val 11612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>
              <a:off x="2062" y="3872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授权数据库</a:t>
              </a:r>
            </a:p>
          </p:txBody>
        </p:sp>
        <p:sp>
          <p:nvSpPr>
            <p:cNvPr id="19472" name="AutoShape 16"/>
            <p:cNvSpPr>
              <a:spLocks noChangeArrowheads="1"/>
            </p:cNvSpPr>
            <p:nvPr/>
          </p:nvSpPr>
          <p:spPr bwMode="auto">
            <a:xfrm>
              <a:off x="2062" y="3066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审计数据库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以</a:t>
            </a:r>
            <a:r>
              <a:rPr lang="zh-CN" altLang="en-US"/>
              <a:t>用户登录时间作为</a:t>
            </a:r>
            <a:r>
              <a:rPr lang="zh-CN" altLang="en-US" smtClean="0"/>
              <a:t>随机因素</a:t>
            </a:r>
            <a:r>
              <a:rPr lang="zh-CN" altLang="en-US"/>
              <a:t>，</a:t>
            </a:r>
            <a:r>
              <a:rPr lang="zh-CN" altLang="en-US" smtClean="0"/>
              <a:t>如：</a:t>
            </a:r>
            <a:endParaRPr lang="en-US" altLang="zh-CN" smtClean="0"/>
          </a:p>
          <a:p>
            <a:pPr lvl="1"/>
            <a:r>
              <a:rPr lang="zh-CN" altLang="en-US" smtClean="0"/>
              <a:t>用户计算，登录口令</a:t>
            </a:r>
            <a:r>
              <a:rPr lang="en-US" altLang="zh-CN" smtClean="0"/>
              <a:t>=hash(</a:t>
            </a:r>
            <a:r>
              <a:rPr lang="zh-CN" altLang="en-US"/>
              <a:t>用户名</a:t>
            </a:r>
            <a:r>
              <a:rPr lang="zh-CN" altLang="en-US" smtClean="0"/>
              <a:t>＋口令 </a:t>
            </a:r>
            <a:r>
              <a:rPr lang="zh-CN" altLang="en-US"/>
              <a:t>＋时间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系统验证，</a:t>
            </a:r>
            <a:r>
              <a:rPr lang="en-US" altLang="zh-CN"/>
              <a:t> hash(</a:t>
            </a:r>
            <a:r>
              <a:rPr lang="zh-CN" altLang="en-US"/>
              <a:t>用户名＋口令 ＋时间）</a:t>
            </a:r>
            <a:endParaRPr lang="en-US" altLang="zh-CN" smtClean="0"/>
          </a:p>
          <a:p>
            <a:r>
              <a:rPr lang="zh-CN" altLang="en-US" smtClean="0"/>
              <a:t>要求双方</a:t>
            </a:r>
            <a:r>
              <a:rPr lang="zh-CN" altLang="en-US"/>
              <a:t>较高</a:t>
            </a:r>
            <a:r>
              <a:rPr lang="zh-CN" altLang="en-US" smtClean="0"/>
              <a:t>时间同步准确度，</a:t>
            </a:r>
            <a:r>
              <a:rPr lang="zh-CN" altLang="en-US"/>
              <a:t>一般采取以分钟为时间单位的折中办法</a:t>
            </a:r>
            <a:r>
              <a:rPr lang="zh-CN" altLang="en-US" smtClean="0"/>
              <a:t>。</a:t>
            </a:r>
            <a:r>
              <a:rPr lang="zh-CN" altLang="en-US"/>
              <a:t>　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7977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以声称者地址作为认证基础</a:t>
            </a:r>
            <a:endParaRPr lang="en-US" altLang="zh-CN" smtClean="0"/>
          </a:p>
          <a:p>
            <a:r>
              <a:rPr lang="zh-CN" altLang="en-US"/>
              <a:t>验证者对每一个主体都保持一份合法呼叫</a:t>
            </a:r>
            <a:r>
              <a:rPr lang="zh-CN" altLang="en-US" smtClean="0"/>
              <a:t>地址文件</a:t>
            </a:r>
            <a:r>
              <a:rPr lang="zh-CN" altLang="en-US"/>
              <a:t>。</a:t>
            </a:r>
            <a:endParaRPr lang="zh-CN" altLang="en-US" smtClean="0"/>
          </a:p>
          <a:p>
            <a:r>
              <a:rPr lang="zh-CN" altLang="en-US" smtClean="0"/>
              <a:t>自身不能被作为鉴别机制，但可作为其它机制的有用补充。</a:t>
            </a:r>
            <a:endParaRPr lang="en-US" altLang="zh-CN" smtClean="0"/>
          </a:p>
          <a:p>
            <a:r>
              <a:rPr lang="en-US" altLang="zh-CN" smtClean="0"/>
              <a:t>Eg. wifi</a:t>
            </a:r>
            <a:r>
              <a:rPr lang="zh-CN" altLang="en-US" smtClean="0"/>
              <a:t>路由器</a:t>
            </a:r>
            <a:r>
              <a:rPr lang="en-US" altLang="zh-CN" smtClean="0"/>
              <a:t>MAC</a:t>
            </a:r>
            <a:r>
              <a:rPr lang="zh-CN" altLang="en-US" smtClean="0"/>
              <a:t>绑定</a:t>
            </a:r>
            <a:endParaRPr lang="zh-CN" alt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基于地址的认证机制</a:t>
            </a:r>
            <a:endParaRPr lang="zh-CN" altLang="en-US"/>
          </a:p>
        </p:txBody>
      </p:sp>
      <p:sp>
        <p:nvSpPr>
          <p:cNvPr id="5632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5B3303-AFFD-4D74-A534-875DC240F18A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特征：</a:t>
            </a:r>
            <a:endParaRPr lang="en-US" altLang="zh-CN" smtClean="0"/>
          </a:p>
          <a:p>
            <a:pPr lvl="1"/>
            <a:r>
              <a:rPr lang="zh-CN" altLang="en-US" smtClean="0"/>
              <a:t>指纹、声音、手迹、视网膜、手形。</a:t>
            </a:r>
          </a:p>
          <a:p>
            <a:r>
              <a:rPr lang="zh-CN" altLang="en-US"/>
              <a:t>优点： </a:t>
            </a:r>
          </a:p>
          <a:p>
            <a:pPr lvl="1"/>
            <a:r>
              <a:rPr lang="zh-CN" altLang="en-US"/>
              <a:t>绝对无法仿冒的使用者认证技术。 </a:t>
            </a:r>
          </a:p>
          <a:p>
            <a:r>
              <a:rPr lang="zh-CN" altLang="en-US"/>
              <a:t>缺点： </a:t>
            </a:r>
          </a:p>
          <a:p>
            <a:pPr lvl="1"/>
            <a:r>
              <a:rPr lang="zh-CN" altLang="en-US"/>
              <a:t>较昂贵。 </a:t>
            </a:r>
          </a:p>
          <a:p>
            <a:pPr lvl="1"/>
            <a:r>
              <a:rPr lang="zh-CN" altLang="en-US"/>
              <a:t>不够稳定</a:t>
            </a:r>
            <a:r>
              <a:rPr lang="en-US" altLang="zh-CN"/>
              <a:t>(</a:t>
            </a:r>
            <a:r>
              <a:rPr lang="zh-CN" altLang="en-US"/>
              <a:t>辩识失败率高</a:t>
            </a:r>
            <a:r>
              <a:rPr lang="en-US" altLang="zh-CN"/>
              <a:t>)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基于生物特征的认证机制</a:t>
            </a:r>
            <a:endParaRPr lang="zh-CN" altLang="en-US"/>
          </a:p>
        </p:txBody>
      </p:sp>
      <p:sp>
        <p:nvSpPr>
          <p:cNvPr id="573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1A671-DDFD-4B22-87CD-C0E990B4DBBA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022902" y="3789139"/>
            <a:ext cx="4725562" cy="2016125"/>
            <a:chOff x="3735128" y="3429000"/>
            <a:chExt cx="4725562" cy="2016125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6084168" y="3429000"/>
              <a:ext cx="2376522" cy="2016125"/>
              <a:chOff x="4912" y="5644"/>
              <a:chExt cx="2982" cy="2184"/>
            </a:xfrm>
          </p:grpSpPr>
          <p:sp>
            <p:nvSpPr>
              <p:cNvPr id="14" name="Text Box 51"/>
              <p:cNvSpPr txBox="1">
                <a:spLocks noChangeArrowheads="1"/>
              </p:cNvSpPr>
              <p:nvPr/>
            </p:nvSpPr>
            <p:spPr bwMode="auto">
              <a:xfrm>
                <a:off x="4912" y="5644"/>
                <a:ext cx="2982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识别阶段</a:t>
                </a:r>
                <a:endParaRPr lang="zh-CN" altLang="en-US" sz="4000" b="1"/>
              </a:p>
            </p:txBody>
          </p:sp>
          <p:sp>
            <p:nvSpPr>
              <p:cNvPr id="15" name="Text Box 50"/>
              <p:cNvSpPr txBox="1">
                <a:spLocks noChangeArrowheads="1"/>
              </p:cNvSpPr>
              <p:nvPr/>
            </p:nvSpPr>
            <p:spPr bwMode="auto">
              <a:xfrm>
                <a:off x="5284" y="5956"/>
                <a:ext cx="108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特征采样</a:t>
                </a:r>
                <a:endParaRPr lang="zh-CN" altLang="en-US" sz="4000" b="1"/>
              </a:p>
            </p:txBody>
          </p:sp>
          <p:sp>
            <p:nvSpPr>
              <p:cNvPr id="16" name="Line 49"/>
              <p:cNvSpPr>
                <a:spLocks noChangeShapeType="1"/>
              </p:cNvSpPr>
              <p:nvPr/>
            </p:nvSpPr>
            <p:spPr bwMode="auto">
              <a:xfrm>
                <a:off x="5824" y="6268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7" name="Text Box 48"/>
              <p:cNvSpPr txBox="1">
                <a:spLocks noChangeArrowheads="1"/>
              </p:cNvSpPr>
              <p:nvPr/>
            </p:nvSpPr>
            <p:spPr bwMode="auto">
              <a:xfrm>
                <a:off x="5350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比对</a:t>
                </a:r>
                <a:endParaRPr lang="zh-CN" altLang="en-US" sz="4000" b="1"/>
              </a:p>
            </p:txBody>
          </p:sp>
          <p:sp>
            <p:nvSpPr>
              <p:cNvPr id="18" name="Text Box 47"/>
              <p:cNvSpPr txBox="1">
                <a:spLocks noChangeArrowheads="1"/>
              </p:cNvSpPr>
              <p:nvPr/>
            </p:nvSpPr>
            <p:spPr bwMode="auto">
              <a:xfrm>
                <a:off x="6004" y="6892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匹配</a:t>
                </a:r>
                <a:endParaRPr lang="zh-CN" altLang="en-US" sz="4000" b="1"/>
              </a:p>
            </p:txBody>
          </p:sp>
          <p:sp>
            <p:nvSpPr>
              <p:cNvPr id="19" name="Line 46"/>
              <p:cNvSpPr>
                <a:spLocks noChangeShapeType="1"/>
              </p:cNvSpPr>
              <p:nvPr/>
            </p:nvSpPr>
            <p:spPr bwMode="auto">
              <a:xfrm>
                <a:off x="6004" y="720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6724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接受</a:t>
                </a:r>
                <a:endParaRPr lang="zh-CN" altLang="en-US" sz="4000" b="1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5824" y="767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5824" y="7360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不匹配</a:t>
                </a:r>
                <a:endParaRPr lang="zh-CN" altLang="en-US" sz="4000" b="1"/>
              </a:p>
            </p:txBody>
          </p:sp>
          <p:sp>
            <p:nvSpPr>
              <p:cNvPr id="23" name="Text Box 42"/>
              <p:cNvSpPr txBox="1">
                <a:spLocks noChangeArrowheads="1"/>
              </p:cNvSpPr>
              <p:nvPr/>
            </p:nvSpPr>
            <p:spPr bwMode="auto">
              <a:xfrm>
                <a:off x="6724" y="7516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拒绝</a:t>
                </a:r>
                <a:endParaRPr lang="zh-CN" altLang="en-US" sz="4000" b="1"/>
              </a:p>
            </p:txBody>
          </p:sp>
          <p:sp>
            <p:nvSpPr>
              <p:cNvPr id="24" name="Line 41"/>
              <p:cNvSpPr>
                <a:spLocks noChangeShapeType="1"/>
              </p:cNvSpPr>
              <p:nvPr/>
            </p:nvSpPr>
            <p:spPr bwMode="auto">
              <a:xfrm>
                <a:off x="5824" y="736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35128" y="3429000"/>
              <a:ext cx="2709081" cy="2016125"/>
              <a:chOff x="2555776" y="3998983"/>
              <a:chExt cx="2709081" cy="2016125"/>
            </a:xfrm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2555776" y="3998983"/>
                <a:ext cx="1650544" cy="20161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授权阶段</a:t>
                </a:r>
                <a:endParaRPr lang="zh-CN" altLang="en-US" sz="4000" b="1"/>
              </a:p>
            </p:txBody>
          </p:sp>
          <p:sp>
            <p:nvSpPr>
              <p:cNvPr id="10" name="Text Box 38"/>
              <p:cNvSpPr txBox="1">
                <a:spLocks noChangeArrowheads="1"/>
              </p:cNvSpPr>
              <p:nvPr/>
            </p:nvSpPr>
            <p:spPr bwMode="auto">
              <a:xfrm>
                <a:off x="2959850" y="4289770"/>
                <a:ext cx="860712" cy="285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特征取样</a:t>
                </a:r>
                <a:endParaRPr lang="zh-CN" altLang="en-US" sz="4000" b="1"/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3390206" y="4575019"/>
                <a:ext cx="0" cy="5760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2" name="Text Box 36"/>
              <p:cNvSpPr txBox="1">
                <a:spLocks noChangeArrowheads="1"/>
              </p:cNvSpPr>
              <p:nvPr/>
            </p:nvSpPr>
            <p:spPr bwMode="auto">
              <a:xfrm>
                <a:off x="2959850" y="5151054"/>
                <a:ext cx="860712" cy="5760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indent="1270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indent="0"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特征模板</a:t>
                </a:r>
                <a:endParaRPr lang="zh-CN" altLang="en-US" sz="1800" b="1"/>
              </a:p>
              <a:p>
                <a:pPr indent="0" algn="ctr" eaLnBrk="0" hangingPunct="0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数据库</a:t>
                </a:r>
                <a:endParaRPr lang="zh-CN" altLang="en-US" sz="4000" b="1"/>
              </a:p>
            </p:txBody>
          </p:sp>
          <p:sp>
            <p:nvSpPr>
              <p:cNvPr id="13" name="Line 35"/>
              <p:cNvSpPr>
                <a:spLocks noChangeShapeType="1"/>
              </p:cNvSpPr>
              <p:nvPr/>
            </p:nvSpPr>
            <p:spPr bwMode="auto">
              <a:xfrm>
                <a:off x="3820563" y="5439072"/>
                <a:ext cx="14442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37447"/>
            <a:ext cx="1656184" cy="14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1728192" cy="154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通常要与一个口令或</a:t>
            </a:r>
            <a:r>
              <a:rPr lang="en-US" altLang="zh-CN" smtClean="0"/>
              <a:t>PIN</a:t>
            </a:r>
            <a:r>
              <a:rPr lang="zh-CN" altLang="en-US" smtClean="0"/>
              <a:t>结合使用</a:t>
            </a:r>
          </a:p>
          <a:p>
            <a:r>
              <a:rPr lang="zh-CN" altLang="en-US" smtClean="0"/>
              <a:t>令牌要求具有存储功能，</a:t>
            </a:r>
            <a:endParaRPr lang="en-US" altLang="zh-CN" smtClean="0"/>
          </a:p>
          <a:p>
            <a:pPr lvl="1"/>
            <a:r>
              <a:rPr lang="zh-CN" altLang="en-US" smtClean="0"/>
              <a:t>通常有键盘、显示器等界面部件，更复杂的能支持一次性口令，甚至可嵌入处理器和自己的网络通信设备（如智能卡）。</a:t>
            </a:r>
          </a:p>
          <a:p>
            <a:r>
              <a:rPr lang="zh-CN" altLang="en-US" smtClean="0"/>
              <a:t>通常还利用其它密码鉴别方法。</a:t>
            </a:r>
          </a:p>
          <a:p>
            <a:endParaRPr lang="zh-CN" altLang="en-US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个人令牌认证机制</a:t>
            </a:r>
            <a:endParaRPr lang="zh-CN" altLang="en-US"/>
          </a:p>
        </p:txBody>
      </p:sp>
      <p:sp>
        <p:nvSpPr>
          <p:cNvPr id="5837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5EB85-1871-4C98-B689-E64D59972B82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65537" name="AutoShape 1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38" name="AutoShape 2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内容占位符 6" descr="QQ图片201406161246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5487" y="1753394"/>
            <a:ext cx="5153025" cy="3981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6.2</a:t>
            </a:r>
            <a:r>
              <a:rPr lang="zh-CN" altLang="en-US" smtClean="0"/>
              <a:t>基于密码的认证机制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6936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基于对称密码加解</a:t>
            </a:r>
            <a:r>
              <a:rPr lang="en-US" altLang="zh-CN" smtClean="0"/>
              <a:t>/</a:t>
            </a:r>
            <a:r>
              <a:rPr lang="zh-CN" altLang="en-US" smtClean="0"/>
              <a:t>密处理构造认证协议</a:t>
            </a:r>
          </a:p>
          <a:p>
            <a:pPr lvl="1"/>
            <a:r>
              <a:rPr lang="zh-CN" altLang="en-US" smtClean="0"/>
              <a:t>通信双方共享一个对称密钥，作为认证依据</a:t>
            </a:r>
            <a:endParaRPr lang="en-US" altLang="zh-CN" smtClean="0"/>
          </a:p>
          <a:p>
            <a:pPr lvl="1"/>
            <a:r>
              <a:rPr lang="zh-CN" altLang="en-US" smtClean="0"/>
              <a:t>该密钥在询问</a:t>
            </a:r>
            <a:r>
              <a:rPr lang="en-US" altLang="zh-CN" smtClean="0"/>
              <a:t>—</a:t>
            </a:r>
            <a:r>
              <a:rPr lang="zh-CN" altLang="en-US" smtClean="0"/>
              <a:t>应答协议中处理或加密信息交换。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采用对称密码的认证机制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8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记号</a:t>
            </a:r>
            <a:endParaRPr lang="zh-CN" altLang="en-US"/>
          </a:p>
          <a:p>
            <a:pPr lvl="1"/>
            <a:r>
              <a:rPr lang="en-US" altLang="zh-CN"/>
              <a:t>A, B </a:t>
            </a:r>
            <a:r>
              <a:rPr lang="zh-CN" altLang="en-US" smtClean="0"/>
              <a:t>期望进行身份认证的</a:t>
            </a:r>
            <a:r>
              <a:rPr lang="zh-CN" altLang="en-US"/>
              <a:t>两个</a:t>
            </a:r>
            <a:r>
              <a:rPr lang="zh-CN" altLang="en-US" smtClean="0"/>
              <a:t>用户</a:t>
            </a:r>
            <a:endParaRPr lang="en-US" altLang="zh-CN" smtClean="0"/>
          </a:p>
          <a:p>
            <a:pPr lvl="1"/>
            <a:r>
              <a:rPr lang="en-US" altLang="zh-CN" smtClean="0"/>
              <a:t>R</a:t>
            </a:r>
            <a:r>
              <a:rPr lang="en-US" altLang="zh-CN" baseline="-25000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R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，是</a:t>
            </a:r>
            <a:r>
              <a:rPr lang="en-US" altLang="zh-CN" smtClean="0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产生的</a:t>
            </a:r>
            <a:r>
              <a:rPr lang="zh-CN" altLang="en-US" smtClean="0"/>
              <a:t>随机数</a:t>
            </a:r>
            <a:endParaRPr lang="en-US" altLang="zh-CN" smtClean="0"/>
          </a:p>
          <a:p>
            <a:pPr lvl="1"/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产生</a:t>
            </a:r>
            <a:r>
              <a:rPr lang="zh-CN" altLang="en-US" smtClean="0"/>
              <a:t>的</a:t>
            </a:r>
            <a:r>
              <a:rPr lang="zh-CN" altLang="en-US"/>
              <a:t>时间</a:t>
            </a:r>
            <a:r>
              <a:rPr lang="zh-CN" altLang="en-US" smtClean="0"/>
              <a:t>戳</a:t>
            </a:r>
            <a:endParaRPr lang="zh-CN" altLang="en-US"/>
          </a:p>
          <a:p>
            <a:pPr lvl="1"/>
            <a:r>
              <a:rPr lang="en-US" altLang="zh-CN" smtClean="0"/>
              <a:t>K</a:t>
            </a:r>
            <a:r>
              <a:rPr lang="en-US" altLang="zh-CN" baseline="-25000" smtClean="0"/>
              <a:t>AB</a:t>
            </a:r>
            <a:r>
              <a:rPr lang="en-US" altLang="zh-CN" smtClean="0"/>
              <a:t> </a:t>
            </a:r>
            <a:r>
              <a:rPr lang="zh-CN" altLang="en-US" smtClean="0"/>
              <a:t>：会话密钥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基于对称密码的认证 </a:t>
            </a:r>
          </a:p>
        </p:txBody>
      </p:sp>
      <p:sp>
        <p:nvSpPr>
          <p:cNvPr id="62468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1F48BB-2898-4F14-A96A-3902693988EF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协议，基于时间戳</a:t>
            </a:r>
          </a:p>
          <a:p>
            <a:pPr lvl="1"/>
            <a:r>
              <a:rPr lang="zh-CN" altLang="en-US" smtClean="0"/>
              <a:t>单向认证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双向认证</a:t>
            </a:r>
            <a:endParaRPr lang="en-US" altLang="zh-CN" smtClean="0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042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BD258-5DE5-42A7-B2F0-70050E420BB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60421" name="Text Box 19"/>
          <p:cNvSpPr txBox="1">
            <a:spLocks noChangeArrowheads="1"/>
          </p:cNvSpPr>
          <p:nvPr/>
        </p:nvSpPr>
        <p:spPr bwMode="auto">
          <a:xfrm>
            <a:off x="914400" y="2636912"/>
            <a:ext cx="381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1. </a:t>
            </a:r>
            <a:r>
              <a:rPr lang="en-US" altLang="zh-CN" i="1" smtClean="0">
                <a:latin typeface="Times New Roman" pitchFamily="18" charset="0"/>
              </a:rPr>
              <a:t>A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60422" name="Text Box 20"/>
          <p:cNvSpPr txBox="1">
            <a:spLocks noChangeArrowheads="1"/>
          </p:cNvSpPr>
          <p:nvPr/>
        </p:nvSpPr>
        <p:spPr bwMode="auto">
          <a:xfrm>
            <a:off x="914400" y="4077072"/>
            <a:ext cx="381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1. </a:t>
            </a:r>
            <a:r>
              <a:rPr lang="en-US" altLang="zh-CN" i="1" smtClean="0">
                <a:latin typeface="Times New Roman" pitchFamily="18" charset="0"/>
              </a:rPr>
              <a:t>A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 i="1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2383313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60421" grpId="0" animBg="1"/>
      <p:bldP spid="604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协议，基于一次性</a:t>
            </a:r>
            <a:r>
              <a:rPr lang="zh-CN" altLang="en-US"/>
              <a:t>随机数</a:t>
            </a:r>
            <a:endParaRPr lang="zh-CN" altLang="en-US" smtClean="0"/>
          </a:p>
          <a:p>
            <a:pPr lvl="1"/>
            <a:r>
              <a:rPr lang="zh-CN" altLang="en-US" smtClean="0"/>
              <a:t>单向认证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双向认证</a:t>
            </a:r>
            <a:endParaRPr lang="en-US" altLang="zh-CN" smtClean="0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144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60AC8B-19D9-41BE-9377-036297B0C538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1043608" y="2662713"/>
            <a:ext cx="39624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 smtClean="0">
                <a:latin typeface="Times New Roman" pitchFamily="18" charset="0"/>
              </a:rPr>
              <a:t>A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914400" y="4437112"/>
            <a:ext cx="3962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 smtClean="0">
                <a:latin typeface="Times New Roman" pitchFamily="18" charset="0"/>
              </a:rPr>
              <a:t>A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3.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  <p:bldP spid="61445" grpId="0" animBg="1"/>
      <p:bldP spid="614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早期</a:t>
            </a:r>
            <a:r>
              <a:rPr lang="zh-CN" altLang="en-US"/>
              <a:t>著名的认证协议，许多广泛使用的认证协议都以其为基础设计。 </a:t>
            </a:r>
            <a:endParaRPr lang="en-US" altLang="zh-CN" smtClean="0"/>
          </a:p>
          <a:p>
            <a:r>
              <a:rPr lang="zh-CN" altLang="en-US" smtClean="0"/>
              <a:t>通讯双方互相证实对方身份，并为后续加密通讯建立一个会话密钥。</a:t>
            </a:r>
            <a:endParaRPr lang="en-US" altLang="zh-CN" smtClean="0"/>
          </a:p>
          <a:p>
            <a:r>
              <a:rPr lang="zh-CN" altLang="en-US" smtClean="0"/>
              <a:t>假设：</a:t>
            </a:r>
          </a:p>
          <a:p>
            <a:pPr lvl="1"/>
            <a:r>
              <a:rPr lang="zh-CN" altLang="en-US" smtClean="0"/>
              <a:t>存在一个可信第三方</a:t>
            </a:r>
            <a:r>
              <a:rPr lang="en-US" altLang="zh-CN" smtClean="0"/>
              <a:t>Trent</a:t>
            </a:r>
          </a:p>
          <a:p>
            <a:pPr lvl="1"/>
            <a:r>
              <a:rPr lang="en-US" altLang="zh-CN" smtClean="0"/>
              <a:t>Trent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共享密钥</a:t>
            </a:r>
            <a:r>
              <a:rPr lang="en-US" altLang="zh-CN" smtClean="0"/>
              <a:t>B</a:t>
            </a:r>
          </a:p>
          <a:p>
            <a:pPr lvl="1"/>
            <a:r>
              <a:rPr lang="en-US" altLang="zh-CN" smtClean="0"/>
              <a:t>Trent</a:t>
            </a:r>
            <a:r>
              <a:rPr lang="zh-CN" altLang="en-US" smtClean="0"/>
              <a:t>和</a:t>
            </a:r>
            <a:r>
              <a:rPr lang="en-US" altLang="zh-CN" smtClean="0"/>
              <a:t>Alice</a:t>
            </a:r>
            <a:r>
              <a:rPr lang="zh-CN" altLang="en-US" smtClean="0"/>
              <a:t>共享密钥</a:t>
            </a:r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E</a:t>
            </a:r>
            <a:r>
              <a:rPr lang="en-US" altLang="zh-CN" baseline="-25000" smtClean="0"/>
              <a:t>X</a:t>
            </a:r>
            <a:r>
              <a:rPr lang="en-US" altLang="zh-CN" smtClean="0"/>
              <a:t>(M)</a:t>
            </a:r>
            <a:r>
              <a:rPr lang="zh-CN" altLang="en-US" smtClean="0"/>
              <a:t>表示用密钥</a:t>
            </a:r>
            <a:r>
              <a:rPr lang="en-US" altLang="zh-CN" smtClean="0"/>
              <a:t>X</a:t>
            </a:r>
            <a:r>
              <a:rPr lang="zh-CN" altLang="en-US" smtClean="0"/>
              <a:t>对消息加密</a:t>
            </a:r>
            <a:endParaRPr lang="en-US" altLang="zh-CN" smtClean="0"/>
          </a:p>
          <a:p>
            <a:r>
              <a:rPr lang="zh-CN" altLang="en-US" smtClean="0"/>
              <a:t>记号：</a:t>
            </a:r>
          </a:p>
          <a:p>
            <a:pPr lvl="1"/>
            <a:r>
              <a:rPr lang="en-US" altLang="zh-CN" smtClean="0"/>
              <a:t>K</a:t>
            </a:r>
            <a:r>
              <a:rPr lang="zh-CN" altLang="en-US" smtClean="0"/>
              <a:t>：</a:t>
            </a:r>
            <a:r>
              <a:rPr lang="en-US" altLang="zh-CN" smtClean="0"/>
              <a:t>Trent</a:t>
            </a:r>
            <a:r>
              <a:rPr lang="zh-CN" altLang="en-US" smtClean="0"/>
              <a:t>为</a:t>
            </a:r>
            <a:r>
              <a:rPr lang="en-US" altLang="zh-CN" smtClean="0"/>
              <a:t>Bob</a:t>
            </a:r>
            <a:r>
              <a:rPr lang="zh-CN" altLang="en-US" smtClean="0"/>
              <a:t>和</a:t>
            </a:r>
            <a:r>
              <a:rPr lang="en-US" altLang="zh-CN" smtClean="0"/>
              <a:t>Alice</a:t>
            </a:r>
            <a:r>
              <a:rPr lang="zh-CN" altLang="en-US" smtClean="0"/>
              <a:t>产生的会话密钥</a:t>
            </a:r>
          </a:p>
          <a:p>
            <a:pPr lvl="1"/>
            <a:endParaRPr lang="zh-CN" altLang="en-US" smtClean="0"/>
          </a:p>
          <a:p>
            <a:pPr lvl="1"/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实例</a:t>
            </a:r>
            <a:r>
              <a:rPr lang="en-US" altLang="zh-CN" smtClean="0"/>
              <a:t>——Needham-Schroeder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6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数据流窃听</a:t>
            </a:r>
            <a:r>
              <a:rPr lang="en-US" altLang="zh-CN" smtClean="0"/>
              <a:t>(Sniffer)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攻击者窃听网络数据，辨析认证数据，提取用户名和口令。</a:t>
            </a:r>
          </a:p>
          <a:p>
            <a:r>
              <a:rPr lang="zh-CN" altLang="en-US" smtClean="0"/>
              <a:t>拷贝</a:t>
            </a:r>
            <a:r>
              <a:rPr lang="en-US" altLang="zh-CN" smtClean="0"/>
              <a:t>/</a:t>
            </a:r>
            <a:r>
              <a:rPr lang="zh-CN" altLang="en-US" smtClean="0"/>
              <a:t>重传：</a:t>
            </a:r>
            <a:endParaRPr lang="en-US" altLang="zh-CN" smtClean="0"/>
          </a:p>
          <a:p>
            <a:pPr lvl="1"/>
            <a:r>
              <a:rPr lang="zh-CN" altLang="en-US" smtClean="0"/>
              <a:t>非法用户截获信息，然后再传送给接收者。</a:t>
            </a:r>
          </a:p>
          <a:p>
            <a:r>
              <a:rPr lang="zh-CN" altLang="en-US" smtClean="0"/>
              <a:t>修改或伪造：</a:t>
            </a:r>
            <a:endParaRPr lang="en-US" altLang="zh-CN" smtClean="0"/>
          </a:p>
          <a:p>
            <a:pPr lvl="1"/>
            <a:r>
              <a:rPr lang="zh-CN" altLang="en-US" smtClean="0"/>
              <a:t>非法用户截获信息，替换或修改信息后再传送给接收者，</a:t>
            </a:r>
            <a:endParaRPr lang="en-US" altLang="zh-CN" smtClean="0"/>
          </a:p>
          <a:p>
            <a:pPr lvl="1"/>
            <a:r>
              <a:rPr lang="zh-CN" altLang="en-US" smtClean="0"/>
              <a:t>非法用户冒充合法用户发送信息。 </a:t>
            </a: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身份认证攻击：</a:t>
            </a:r>
            <a:endParaRPr lang="zh-CN" altLang="en-US"/>
          </a:p>
        </p:txBody>
      </p:sp>
      <p:sp>
        <p:nvSpPr>
          <p:cNvPr id="2253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84C257-9451-45F6-A1E3-0125A8C2EFDB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Needham</a:t>
            </a:r>
            <a:r>
              <a:rPr lang="zh-CN" altLang="en-US"/>
              <a:t>－</a:t>
            </a:r>
            <a:r>
              <a:rPr lang="en-US" altLang="zh-CN"/>
              <a:t>Schroeder</a:t>
            </a:r>
            <a:r>
              <a:rPr lang="zh-CN" altLang="en-US"/>
              <a:t>协议</a:t>
            </a:r>
          </a:p>
        </p:txBody>
      </p:sp>
      <p:grpSp>
        <p:nvGrpSpPr>
          <p:cNvPr id="234499" name="Group 3"/>
          <p:cNvGrpSpPr>
            <a:grpSpLocks/>
          </p:cNvGrpSpPr>
          <p:nvPr/>
        </p:nvGrpSpPr>
        <p:grpSpPr bwMode="auto">
          <a:xfrm>
            <a:off x="4140200" y="2492375"/>
            <a:ext cx="603250" cy="604838"/>
            <a:chOff x="229" y="1077"/>
            <a:chExt cx="380" cy="517"/>
          </a:xfrm>
        </p:grpSpPr>
        <p:pic>
          <p:nvPicPr>
            <p:cNvPr id="234500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2" name="Group 6"/>
          <p:cNvGrpSpPr>
            <a:grpSpLocks/>
          </p:cNvGrpSpPr>
          <p:nvPr/>
        </p:nvGrpSpPr>
        <p:grpSpPr bwMode="auto">
          <a:xfrm>
            <a:off x="6732588" y="4725988"/>
            <a:ext cx="603250" cy="604837"/>
            <a:chOff x="229" y="1077"/>
            <a:chExt cx="380" cy="517"/>
          </a:xfrm>
        </p:grpSpPr>
        <p:pic>
          <p:nvPicPr>
            <p:cNvPr id="234503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4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5" name="Group 9"/>
          <p:cNvGrpSpPr>
            <a:grpSpLocks/>
          </p:cNvGrpSpPr>
          <p:nvPr/>
        </p:nvGrpSpPr>
        <p:grpSpPr bwMode="auto">
          <a:xfrm>
            <a:off x="1404938" y="4652963"/>
            <a:ext cx="603250" cy="604837"/>
            <a:chOff x="229" y="1077"/>
            <a:chExt cx="380" cy="517"/>
          </a:xfrm>
        </p:grpSpPr>
        <p:pic>
          <p:nvPicPr>
            <p:cNvPr id="234506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7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1116013" y="52292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589713" y="53736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3852863" y="3068638"/>
            <a:ext cx="250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</a:t>
            </a:r>
            <a:r>
              <a:rPr kumimoji="0" lang="en-US" altLang="zh-CN" sz="1800" smtClean="0">
                <a:solidFill>
                  <a:srgbClr val="CC0000"/>
                </a:solidFill>
                <a:latin typeface="Arial" pitchFamily="34" charset="0"/>
              </a:rPr>
              <a:t>T)</a:t>
            </a:r>
            <a:r>
              <a:rPr kumimoji="0" lang="zh-CN" altLang="en-US" sz="1800" smtClean="0">
                <a:solidFill>
                  <a:srgbClr val="CC0000"/>
                </a:solidFill>
                <a:latin typeface="Arial" pitchFamily="34" charset="0"/>
              </a:rPr>
              <a:t>认证服务器</a:t>
            </a:r>
            <a:endParaRPr kumimoji="0" lang="en-US" altLang="zh-CN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234511" name="Line 15"/>
          <p:cNvSpPr>
            <a:spLocks noChangeShapeType="1"/>
          </p:cNvSpPr>
          <p:nvPr/>
        </p:nvSpPr>
        <p:spPr bwMode="auto">
          <a:xfrm flipV="1">
            <a:off x="1620838" y="2925763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 rot="-2282823">
            <a:off x="1692275" y="357346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 flipH="1">
            <a:off x="2124075" y="3357563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 rot="-2420035">
            <a:off x="2124075" y="39338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>
            <a:off x="2268538" y="494188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3059113" y="45815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17" name="Oval 21"/>
          <p:cNvSpPr>
            <a:spLocks noChangeArrowheads="1"/>
          </p:cNvSpPr>
          <p:nvPr/>
        </p:nvSpPr>
        <p:spPr bwMode="auto">
          <a:xfrm>
            <a:off x="407354" y="4837907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4518" name="Oval 22"/>
          <p:cNvSpPr>
            <a:spLocks noChangeArrowheads="1"/>
          </p:cNvSpPr>
          <p:nvPr/>
        </p:nvSpPr>
        <p:spPr bwMode="auto">
          <a:xfrm>
            <a:off x="7524750" y="4797425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4519" name="Line 23"/>
          <p:cNvSpPr>
            <a:spLocks noChangeShapeType="1"/>
          </p:cNvSpPr>
          <p:nvPr/>
        </p:nvSpPr>
        <p:spPr bwMode="auto">
          <a:xfrm flipH="1">
            <a:off x="2268538" y="53006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3132138" y="49418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21" name="Line 25"/>
          <p:cNvSpPr>
            <a:spLocks noChangeShapeType="1"/>
          </p:cNvSpPr>
          <p:nvPr/>
        </p:nvSpPr>
        <p:spPr bwMode="auto">
          <a:xfrm flipH="1">
            <a:off x="2268538" y="56610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2" name="Text Box 26"/>
          <p:cNvSpPr txBox="1">
            <a:spLocks noChangeArrowheads="1"/>
          </p:cNvSpPr>
          <p:nvPr/>
        </p:nvSpPr>
        <p:spPr bwMode="auto">
          <a:xfrm>
            <a:off x="3059113" y="53006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23" name="Line 27"/>
          <p:cNvSpPr>
            <a:spLocks noChangeShapeType="1"/>
          </p:cNvSpPr>
          <p:nvPr/>
        </p:nvSpPr>
        <p:spPr bwMode="auto">
          <a:xfrm flipH="1">
            <a:off x="2268538" y="60928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3059113" y="5732463"/>
            <a:ext cx="2543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</a:t>
            </a:r>
            <a:r>
              <a:rPr kumimoji="0" lang="en-US" altLang="zh-CN" sz="1800" smtClean="0">
                <a:latin typeface="Arial" pitchFamily="34" charset="0"/>
              </a:rPr>
              <a:t>Love </a:t>
            </a:r>
            <a:r>
              <a:rPr kumimoji="0" lang="en-US" altLang="zh-CN" sz="1800">
                <a:latin typeface="Arial" pitchFamily="34" charset="0"/>
              </a:rPr>
              <a:t>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grpSp>
        <p:nvGrpSpPr>
          <p:cNvPr id="234525" name="Group 29"/>
          <p:cNvGrpSpPr>
            <a:grpSpLocks/>
          </p:cNvGrpSpPr>
          <p:nvPr/>
        </p:nvGrpSpPr>
        <p:grpSpPr bwMode="auto">
          <a:xfrm>
            <a:off x="7596188" y="2133600"/>
            <a:ext cx="360362" cy="550863"/>
            <a:chOff x="3551" y="2020"/>
            <a:chExt cx="227" cy="347"/>
          </a:xfrm>
        </p:grpSpPr>
        <p:grpSp>
          <p:nvGrpSpPr>
            <p:cNvPr id="234526" name="Group 30"/>
            <p:cNvGrpSpPr>
              <a:grpSpLocks/>
            </p:cNvGrpSpPr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4527" name="Freeform 31"/>
              <p:cNvSpPr>
                <a:spLocks/>
              </p:cNvSpPr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528" name="Freeform 32"/>
              <p:cNvSpPr>
                <a:spLocks/>
              </p:cNvSpPr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4529" name="Freeform 33"/>
            <p:cNvSpPr>
              <a:spLocks/>
            </p:cNvSpPr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0" name="Freeform 34"/>
            <p:cNvSpPr>
              <a:spLocks/>
            </p:cNvSpPr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1" name="Oval 35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2" name="Oval 36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3" name="Oval 37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5" name="Freeform 39"/>
            <p:cNvSpPr>
              <a:spLocks/>
            </p:cNvSpPr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6" name="Freeform 40"/>
            <p:cNvSpPr>
              <a:spLocks/>
            </p:cNvSpPr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537" name="Freeform 41"/>
          <p:cNvSpPr>
            <a:spLocks/>
          </p:cNvSpPr>
          <p:nvPr/>
        </p:nvSpPr>
        <p:spPr bwMode="auto">
          <a:xfrm>
            <a:off x="7524750" y="2636838"/>
            <a:ext cx="487363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8" name="Line 42"/>
          <p:cNvSpPr>
            <a:spLocks noChangeShapeType="1"/>
          </p:cNvSpPr>
          <p:nvPr/>
        </p:nvSpPr>
        <p:spPr bwMode="auto">
          <a:xfrm flipH="1">
            <a:off x="5580063" y="2852738"/>
            <a:ext cx="1944687" cy="32400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9" name="Text Box 43"/>
          <p:cNvSpPr txBox="1">
            <a:spLocks noChangeArrowheads="1"/>
          </p:cNvSpPr>
          <p:nvPr/>
        </p:nvSpPr>
        <p:spPr bwMode="auto">
          <a:xfrm rot="-3371873">
            <a:off x="5331619" y="3677444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>
                <a:latin typeface="Arial" pitchFamily="34" charset="0"/>
              </a:rPr>
              <a:t>???????????????</a:t>
            </a:r>
          </a:p>
        </p:txBody>
      </p:sp>
      <p:sp>
        <p:nvSpPr>
          <p:cNvPr id="234540" name="Text Box 44"/>
          <p:cNvSpPr txBox="1">
            <a:spLocks noChangeArrowheads="1"/>
          </p:cNvSpPr>
          <p:nvPr/>
        </p:nvSpPr>
        <p:spPr bwMode="auto">
          <a:xfrm>
            <a:off x="7380288" y="4003675"/>
            <a:ext cx="108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Mallory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3983645" y="3657942"/>
            <a:ext cx="1501771" cy="722661"/>
          </a:xfrm>
          <a:prstGeom prst="wedgeEllipseCallout">
            <a:avLst>
              <a:gd name="adj1" fmla="val -61372"/>
              <a:gd name="adj2" fmla="val 102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认证</a:t>
            </a:r>
            <a:r>
              <a:rPr lang="en-US" altLang="zh-CN" smtClean="0"/>
              <a:t>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90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1" grpId="0" animBg="1"/>
      <p:bldP spid="234512" grpId="0"/>
      <p:bldP spid="234513" grpId="0" animBg="1"/>
      <p:bldP spid="234514" grpId="0"/>
      <p:bldP spid="234515" grpId="0" animBg="1"/>
      <p:bldP spid="234516" grpId="0"/>
      <p:bldP spid="234517" grpId="0" animBg="1"/>
      <p:bldP spid="234518" grpId="0" animBg="1"/>
      <p:bldP spid="234519" grpId="0" animBg="1"/>
      <p:bldP spid="234520" grpId="0"/>
      <p:bldP spid="234521" grpId="0" animBg="1"/>
      <p:bldP spid="234522" grpId="0"/>
      <p:bldP spid="234523" grpId="0" animBg="1"/>
      <p:bldP spid="234524" grpId="0"/>
      <p:bldP spid="234538" grpId="0" animBg="1"/>
      <p:bldP spid="234539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755651" y="1285860"/>
            <a:ext cx="7702551" cy="3951288"/>
            <a:chOff x="476" y="1207"/>
            <a:chExt cx="4852" cy="2489"/>
          </a:xfrm>
        </p:grpSpPr>
        <p:sp>
          <p:nvSpPr>
            <p:cNvPr id="216070" name="Oval 6"/>
            <p:cNvSpPr>
              <a:spLocks noChangeArrowheads="1"/>
            </p:cNvSpPr>
            <p:nvPr/>
          </p:nvSpPr>
          <p:spPr bwMode="auto">
            <a:xfrm>
              <a:off x="2541" y="3074"/>
              <a:ext cx="581" cy="6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sz="1800" b="1" baseline="30000">
                <a:latin typeface="Times New Roman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89" y="2064"/>
              <a:ext cx="582" cy="62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sz="1800" b="1" baseline="30000">
                <a:latin typeface="Times New Roman" pitchFamily="18" charset="0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476" y="2213"/>
              <a:ext cx="75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zh-CN" altLang="en-US" sz="1800" b="1">
                  <a:latin typeface="Times New Roman" pitchFamily="18" charset="0"/>
                </a:rPr>
                <a:t>用户</a:t>
              </a:r>
              <a:r>
                <a:rPr lang="en-US" altLang="zh-CN" sz="1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576" y="3312"/>
              <a:ext cx="1891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③ </a:t>
              </a:r>
              <a:r>
                <a:rPr lang="en-US" altLang="zh-CN" sz="1800" b="1" dirty="0">
                  <a:latin typeface="Times New Roman" pitchFamily="18" charset="0"/>
                </a:rPr>
                <a:t>E</a:t>
              </a:r>
              <a:r>
                <a:rPr lang="en-US" altLang="zh-CN" sz="1800" b="1" baseline="-25000" dirty="0">
                  <a:latin typeface="Times New Roman" pitchFamily="18" charset="0"/>
                </a:rPr>
                <a:t>KB</a:t>
              </a:r>
              <a:r>
                <a:rPr lang="en-US" altLang="zh-CN" sz="1800" b="1" dirty="0">
                  <a:latin typeface="Times New Roman" pitchFamily="18" charset="0"/>
                </a:rPr>
                <a:t>[ID</a:t>
              </a:r>
              <a:r>
                <a:rPr lang="en-US" altLang="zh-CN" sz="1800" b="1" baseline="-25000" dirty="0">
                  <a:latin typeface="Times New Roman" pitchFamily="18" charset="0"/>
                </a:rPr>
                <a:t>A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K</a:t>
              </a:r>
              <a:r>
                <a:rPr lang="en-US" altLang="zh-CN" sz="1800" b="1" baseline="-25000" dirty="0">
                  <a:latin typeface="Times New Roman" pitchFamily="18" charset="0"/>
                </a:rPr>
                <a:t>S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T</a:t>
              </a:r>
              <a:r>
                <a:rPr lang="en-US" altLang="zh-CN" sz="1800" b="1" dirty="0" smtClean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1316" y="2203"/>
              <a:ext cx="2521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宋体" pitchFamily="2" charset="-122"/>
                </a:rPr>
                <a:t>②</a:t>
              </a:r>
              <a:r>
                <a:rPr lang="en-US" altLang="zh-CN" sz="1800" b="1">
                  <a:latin typeface="Times New Roman" pitchFamily="18" charset="0"/>
                </a:rPr>
                <a:t>E</a:t>
              </a:r>
              <a:r>
                <a:rPr lang="en-US" altLang="zh-CN" sz="1800" b="1" baseline="-25000">
                  <a:latin typeface="Times New Roman" pitchFamily="18" charset="0"/>
                </a:rPr>
                <a:t>KA</a:t>
              </a:r>
              <a:r>
                <a:rPr lang="en-US" altLang="zh-CN" sz="1800" b="1">
                  <a:latin typeface="Times New Roman" pitchFamily="18" charset="0"/>
                </a:rPr>
                <a:t>[ID</a:t>
              </a:r>
              <a:r>
                <a:rPr lang="en-US" altLang="zh-CN" sz="1800" b="1" baseline="-25000">
                  <a:latin typeface="Times New Roman" pitchFamily="18" charset="0"/>
                </a:rPr>
                <a:t>B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K</a:t>
              </a:r>
              <a:r>
                <a:rPr lang="en-US" altLang="zh-CN" sz="1800" b="1" baseline="-25000">
                  <a:latin typeface="Times New Roman" pitchFamily="18" charset="0"/>
                </a:rPr>
                <a:t>S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T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E</a:t>
              </a:r>
              <a:r>
                <a:rPr lang="en-US" altLang="zh-CN" sz="1800" b="1" baseline="-25000">
                  <a:latin typeface="Times New Roman" pitchFamily="18" charset="0"/>
                </a:rPr>
                <a:t>KB</a:t>
              </a:r>
              <a:r>
                <a:rPr lang="en-US" altLang="zh-CN" sz="1800" b="1">
                  <a:latin typeface="Times New Roman" pitchFamily="18" charset="0"/>
                </a:rPr>
                <a:t>[ID</a:t>
              </a:r>
              <a:r>
                <a:rPr lang="en-US" altLang="zh-CN" sz="1800" b="1" baseline="-25000">
                  <a:latin typeface="Times New Roman" pitchFamily="18" charset="0"/>
                </a:rPr>
                <a:t>A</a:t>
              </a:r>
              <a:r>
                <a:rPr lang="en-US" altLang="zh-CN" sz="1800" b="1">
                  <a:latin typeface="Times New Roman" pitchFamily="18" charset="0"/>
                </a:rPr>
                <a:t>, K</a:t>
              </a:r>
              <a:r>
                <a:rPr lang="en-US" altLang="zh-CN" sz="1800" b="1" baseline="-25000">
                  <a:latin typeface="Times New Roman" pitchFamily="18" charset="0"/>
                </a:rPr>
                <a:t>S</a:t>
              </a:r>
              <a:r>
                <a:rPr lang="en-US" altLang="zh-CN" sz="1800" b="1">
                  <a:latin typeface="Times New Roman" pitchFamily="18" charset="0"/>
                </a:rPr>
                <a:t>,T]]</a:t>
              </a: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1219" y="1652"/>
              <a:ext cx="1345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宋体" pitchFamily="2" charset="-122"/>
                </a:rPr>
                <a:t>  ① </a:t>
              </a:r>
              <a:r>
                <a:rPr lang="en-US" altLang="zh-CN" sz="1800" b="1">
                  <a:latin typeface="Times New Roman" pitchFamily="18" charset="0"/>
                </a:rPr>
                <a:t>ID</a:t>
              </a:r>
              <a:r>
                <a:rPr lang="en-US" altLang="zh-CN" sz="1800" b="1" baseline="-25000">
                  <a:latin typeface="Times New Roman" pitchFamily="18" charset="0"/>
                </a:rPr>
                <a:t>A</a:t>
              </a:r>
              <a:r>
                <a:rPr lang="en-US" altLang="zh-CN" sz="1800" b="1">
                  <a:latin typeface="宋体" pitchFamily="2" charset="-122"/>
                </a:rPr>
                <a:t>‖</a:t>
              </a:r>
              <a:r>
                <a:rPr lang="en-US" altLang="zh-CN" sz="1800" b="1">
                  <a:latin typeface="Times New Roman" pitchFamily="18" charset="0"/>
                </a:rPr>
                <a:t>ID</a:t>
              </a:r>
              <a:r>
                <a:rPr lang="en-US" altLang="zh-CN" sz="1800" b="1" baseline="-25000">
                  <a:latin typeface="Times New Roman" pitchFamily="18" charset="0"/>
                </a:rPr>
                <a:t>B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014" y="1207"/>
              <a:ext cx="1055" cy="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800" b="1">
                  <a:latin typeface="Times New Roman" pitchFamily="18" charset="0"/>
                </a:rPr>
                <a:t>KDC</a:t>
              </a:r>
            </a:p>
            <a:p>
              <a:pPr algn="just"/>
              <a:endParaRPr lang="en-US" altLang="zh-CN" sz="1800" b="1" baseline="30000">
                <a:latin typeface="Times New Roman" pitchFamily="18" charset="0"/>
              </a:endParaRPr>
            </a:p>
            <a:p>
              <a:pPr algn="just"/>
              <a:endParaRPr lang="en-US" altLang="zh-CN" sz="18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1800" b="1" baseline="30000">
                  <a:latin typeface="Times New Roman" pitchFamily="18" charset="0"/>
                </a:rPr>
                <a:t>       </a:t>
              </a:r>
              <a:r>
                <a:rPr lang="zh-CN" altLang="en-US" sz="1800" b="1" baseline="30000">
                  <a:latin typeface="Times New Roman" pitchFamily="18" charset="0"/>
                </a:rPr>
                <a:t>用户专用基</a:t>
              </a:r>
            </a:p>
            <a:p>
              <a:pPr algn="just"/>
              <a:r>
                <a:rPr lang="zh-CN" altLang="en-US" sz="1800" b="1" baseline="30000">
                  <a:latin typeface="Times New Roman" pitchFamily="18" charset="0"/>
                </a:rPr>
                <a:t>       </a:t>
              </a:r>
              <a:r>
                <a:rPr lang="zh-CN" altLang="en-US" sz="1800" b="1" baseline="30000" smtClean="0">
                  <a:latin typeface="Times New Roman" pitchFamily="18" charset="0"/>
                </a:rPr>
                <a:t>本</a:t>
              </a:r>
              <a:r>
                <a:rPr lang="zh-CN" altLang="en-US" sz="1800" b="1" baseline="30000">
                  <a:latin typeface="Times New Roman" pitchFamily="18" charset="0"/>
                </a:rPr>
                <a:t>密钥文件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26" y="3222"/>
              <a:ext cx="7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zh-CN" altLang="en-US" sz="1800" b="1">
                  <a:latin typeface="Times New Roman" pitchFamily="18" charset="0"/>
                </a:rPr>
                <a:t>用户</a:t>
              </a:r>
              <a:r>
                <a:rPr lang="en-US" altLang="zh-CN" sz="1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3873" y="1705"/>
              <a:ext cx="1455" cy="14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872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A         K</a:t>
              </a:r>
              <a:r>
                <a:rPr lang="en-US" altLang="zh-CN" sz="2000" b="1" baseline="-25000">
                  <a:latin typeface="Times New Roman" pitchFamily="18" charset="0"/>
                </a:rPr>
                <a:t>A  </a:t>
              </a:r>
              <a:endParaRPr lang="en-US" altLang="zh-CN" sz="20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B         K</a:t>
              </a:r>
              <a:r>
                <a:rPr lang="en-US" altLang="zh-CN" sz="2000" b="1" baseline="-25000">
                  <a:latin typeface="Times New Roman" pitchFamily="18" charset="0"/>
                </a:rPr>
                <a:t>B</a:t>
              </a:r>
              <a:endParaRPr lang="en-US" altLang="zh-CN" sz="20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000" b="1" smtClean="0">
                  <a:latin typeface="Times New Roman" pitchFamily="18" charset="0"/>
                </a:rPr>
                <a:t>.   </a:t>
              </a:r>
              <a:r>
                <a:rPr lang="en-US" altLang="zh-CN" sz="2000" b="1">
                  <a:latin typeface="Times New Roman" pitchFamily="18" charset="0"/>
                </a:rPr>
                <a:t>.</a:t>
              </a:r>
            </a:p>
            <a:p>
              <a:pPr algn="just"/>
              <a:r>
                <a:rPr lang="en-US" altLang="zh-CN" sz="2000" b="1" smtClean="0">
                  <a:latin typeface="Times New Roman" pitchFamily="18" charset="0"/>
                </a:rPr>
                <a:t>.   </a:t>
              </a:r>
              <a:r>
                <a:rPr lang="en-US" altLang="zh-CN" sz="2000" b="1"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76" y="278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176" y="2496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68" y="2160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3" name="Freeform 19"/>
            <p:cNvSpPr>
              <a:spLocks/>
            </p:cNvSpPr>
            <p:nvPr/>
          </p:nvSpPr>
          <p:spPr bwMode="auto">
            <a:xfrm>
              <a:off x="1170" y="1767"/>
              <a:ext cx="2473" cy="560"/>
            </a:xfrm>
            <a:custGeom>
              <a:avLst/>
              <a:gdLst>
                <a:gd name="T0" fmla="*/ 0 w 3060"/>
                <a:gd name="T1" fmla="*/ 702 h 702"/>
                <a:gd name="T2" fmla="*/ 1620 w 3060"/>
                <a:gd name="T3" fmla="*/ 78 h 702"/>
                <a:gd name="T4" fmla="*/ 3060 w 3060"/>
                <a:gd name="T5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0" y="702"/>
                  </a:moveTo>
                  <a:cubicBezTo>
                    <a:pt x="555" y="429"/>
                    <a:pt x="1110" y="156"/>
                    <a:pt x="1620" y="78"/>
                  </a:cubicBezTo>
                  <a:cubicBezTo>
                    <a:pt x="2130" y="0"/>
                    <a:pt x="2595" y="117"/>
                    <a:pt x="3060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4" name="Freeform 20"/>
            <p:cNvSpPr>
              <a:spLocks/>
            </p:cNvSpPr>
            <p:nvPr/>
          </p:nvSpPr>
          <p:spPr bwMode="auto">
            <a:xfrm>
              <a:off x="1122" y="2435"/>
              <a:ext cx="2715" cy="373"/>
            </a:xfrm>
            <a:custGeom>
              <a:avLst/>
              <a:gdLst>
                <a:gd name="T0" fmla="*/ 3060 w 3060"/>
                <a:gd name="T1" fmla="*/ 0 h 702"/>
                <a:gd name="T2" fmla="*/ 1260 w 3060"/>
                <a:gd name="T3" fmla="*/ 624 h 702"/>
                <a:gd name="T4" fmla="*/ 0 w 3060"/>
                <a:gd name="T5" fmla="*/ 46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3060" y="0"/>
                  </a:moveTo>
                  <a:cubicBezTo>
                    <a:pt x="2415" y="273"/>
                    <a:pt x="1770" y="546"/>
                    <a:pt x="1260" y="624"/>
                  </a:cubicBezTo>
                  <a:cubicBezTo>
                    <a:pt x="750" y="702"/>
                    <a:pt x="375" y="585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5" name="Freeform 21"/>
            <p:cNvSpPr>
              <a:spLocks/>
            </p:cNvSpPr>
            <p:nvPr/>
          </p:nvSpPr>
          <p:spPr bwMode="auto">
            <a:xfrm>
              <a:off x="1025" y="2701"/>
              <a:ext cx="1455" cy="619"/>
            </a:xfrm>
            <a:custGeom>
              <a:avLst/>
              <a:gdLst>
                <a:gd name="T0" fmla="*/ 0 w 1620"/>
                <a:gd name="T1" fmla="*/ 0 h 1092"/>
                <a:gd name="T2" fmla="*/ 720 w 1620"/>
                <a:gd name="T3" fmla="*/ 780 h 1092"/>
                <a:gd name="T4" fmla="*/ 1620 w 162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092">
                  <a:moveTo>
                    <a:pt x="0" y="0"/>
                  </a:moveTo>
                  <a:cubicBezTo>
                    <a:pt x="225" y="299"/>
                    <a:pt x="450" y="598"/>
                    <a:pt x="720" y="780"/>
                  </a:cubicBezTo>
                  <a:cubicBezTo>
                    <a:pt x="990" y="962"/>
                    <a:pt x="1470" y="1040"/>
                    <a:pt x="1620" y="10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密钥分配中心方案</a:t>
            </a:r>
          </a:p>
        </p:txBody>
      </p:sp>
      <p:sp>
        <p:nvSpPr>
          <p:cNvPr id="20" name="矩形 19"/>
          <p:cNvSpPr/>
          <p:nvPr/>
        </p:nvSpPr>
        <p:spPr>
          <a:xfrm>
            <a:off x="611560" y="5520293"/>
            <a:ext cx="7776864" cy="10770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、防止其他用户假冒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攻击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、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防止用户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伪造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KDC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生成会话密钥</a:t>
            </a:r>
            <a:endParaRPr lang="en-US" altLang="zh-CN" sz="3600" b="1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135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旧的会话密钥仍有用</a:t>
            </a:r>
            <a:r>
              <a:rPr lang="en-US" altLang="zh-CN" smtClean="0"/>
              <a:t>-Denning</a:t>
            </a:r>
            <a:r>
              <a:rPr lang="zh-CN" altLang="en-US" smtClean="0"/>
              <a:t>和</a:t>
            </a:r>
            <a:r>
              <a:rPr lang="en-US" altLang="zh-CN" smtClean="0"/>
              <a:t>Sacco</a:t>
            </a:r>
            <a:r>
              <a:rPr lang="zh-CN" altLang="en-US" smtClean="0"/>
              <a:t>在</a:t>
            </a:r>
            <a:r>
              <a:rPr lang="en-US" altLang="zh-CN" smtClean="0"/>
              <a:t>1981</a:t>
            </a:r>
            <a:r>
              <a:rPr lang="zh-CN" altLang="en-US" smtClean="0"/>
              <a:t>年发现</a:t>
            </a:r>
            <a:endParaRPr lang="zh-CN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针对</a:t>
            </a:r>
            <a:r>
              <a:rPr lang="en-US" altLang="zh-CN" smtClean="0"/>
              <a:t>Needham-Schroeder</a:t>
            </a:r>
            <a:r>
              <a:rPr lang="zh-CN" altLang="en-US" smtClean="0"/>
              <a:t>的攻击</a:t>
            </a:r>
            <a:endParaRPr lang="zh-CN" altLang="en-US"/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3922713" y="2205038"/>
            <a:ext cx="603250" cy="604837"/>
            <a:chOff x="229" y="1077"/>
            <a:chExt cx="380" cy="517"/>
          </a:xfrm>
        </p:grpSpPr>
        <p:pic>
          <p:nvPicPr>
            <p:cNvPr id="23757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4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5" name="Group 7"/>
          <p:cNvGrpSpPr>
            <a:grpSpLocks/>
          </p:cNvGrpSpPr>
          <p:nvPr/>
        </p:nvGrpSpPr>
        <p:grpSpPr bwMode="auto">
          <a:xfrm>
            <a:off x="6515100" y="4438650"/>
            <a:ext cx="603250" cy="604838"/>
            <a:chOff x="229" y="1077"/>
            <a:chExt cx="380" cy="517"/>
          </a:xfrm>
        </p:grpSpPr>
        <p:pic>
          <p:nvPicPr>
            <p:cNvPr id="237576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7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8" name="Group 10"/>
          <p:cNvGrpSpPr>
            <a:grpSpLocks/>
          </p:cNvGrpSpPr>
          <p:nvPr/>
        </p:nvGrpSpPr>
        <p:grpSpPr bwMode="auto">
          <a:xfrm>
            <a:off x="1187450" y="4365625"/>
            <a:ext cx="603250" cy="604838"/>
            <a:chOff x="229" y="1077"/>
            <a:chExt cx="380" cy="517"/>
          </a:xfrm>
        </p:grpSpPr>
        <p:pic>
          <p:nvPicPr>
            <p:cNvPr id="23757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80" name="Picture 1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898525" y="4941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6372225" y="50863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635375" y="27813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 flipV="1">
            <a:off x="1403350" y="2638425"/>
            <a:ext cx="2303463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 rot="-2282823">
            <a:off x="1474788" y="3286125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 flipH="1">
            <a:off x="1906588" y="3070225"/>
            <a:ext cx="1800225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 rot="-2420035">
            <a:off x="1906588" y="36464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7588" name="Line 20"/>
          <p:cNvSpPr>
            <a:spLocks noChangeShapeType="1"/>
          </p:cNvSpPr>
          <p:nvPr/>
        </p:nvSpPr>
        <p:spPr bwMode="auto">
          <a:xfrm>
            <a:off x="2051050" y="465455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2841625" y="4294188"/>
            <a:ext cx="2543175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solidFill>
                  <a:srgbClr val="C00000"/>
                </a:solidFill>
                <a:latin typeface="Arial" pitchFamily="34" charset="0"/>
              </a:rPr>
              <a:t>E</a:t>
            </a:r>
            <a:r>
              <a:rPr kumimoji="0" lang="en-US" altLang="zh-CN" sz="1800" baseline="-25000">
                <a:solidFill>
                  <a:srgbClr val="C00000"/>
                </a:solidFill>
                <a:latin typeface="Arial" pitchFamily="34" charset="0"/>
              </a:rPr>
              <a:t>B</a:t>
            </a:r>
            <a:r>
              <a:rPr kumimoji="0" lang="en-US" altLang="zh-CN" sz="1800">
                <a:solidFill>
                  <a:srgbClr val="C00000"/>
                </a:solidFill>
                <a:latin typeface="Arial" pitchFamily="34" charset="0"/>
              </a:rPr>
              <a:t>(K,A</a:t>
            </a:r>
            <a:r>
              <a:rPr kumimoji="0" lang="zh-CN" altLang="en-US" sz="1800">
                <a:solidFill>
                  <a:srgbClr val="C00000"/>
                </a:solidFill>
                <a:latin typeface="Arial" pitchFamily="34" charset="0"/>
              </a:rPr>
              <a:t>）</a:t>
            </a:r>
            <a:endParaRPr kumimoji="0" lang="zh-CN" altLang="en-US" sz="1800" baseline="-2500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237590" name="Oval 22"/>
          <p:cNvSpPr>
            <a:spLocks noChangeArrowheads="1"/>
          </p:cNvSpPr>
          <p:nvPr/>
        </p:nvSpPr>
        <p:spPr bwMode="auto">
          <a:xfrm>
            <a:off x="179388" y="40767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7307263" y="451008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7592" name="Line 24"/>
          <p:cNvSpPr>
            <a:spLocks noChangeShapeType="1"/>
          </p:cNvSpPr>
          <p:nvPr/>
        </p:nvSpPr>
        <p:spPr bwMode="auto">
          <a:xfrm flipH="1">
            <a:off x="2051050" y="50133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914650" y="4654550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7594" name="Line 26"/>
          <p:cNvSpPr>
            <a:spLocks noChangeShapeType="1"/>
          </p:cNvSpPr>
          <p:nvPr/>
        </p:nvSpPr>
        <p:spPr bwMode="auto">
          <a:xfrm flipH="1">
            <a:off x="2051050" y="53736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5" name="Text Box 27"/>
          <p:cNvSpPr txBox="1">
            <a:spLocks noChangeArrowheads="1"/>
          </p:cNvSpPr>
          <p:nvPr/>
        </p:nvSpPr>
        <p:spPr bwMode="auto">
          <a:xfrm>
            <a:off x="2841625" y="50133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7596" name="Line 28"/>
          <p:cNvSpPr>
            <a:spLocks noChangeShapeType="1"/>
          </p:cNvSpPr>
          <p:nvPr/>
        </p:nvSpPr>
        <p:spPr bwMode="auto">
          <a:xfrm flipH="1">
            <a:off x="2051050" y="58054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2841625" y="54451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Love 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grpSp>
        <p:nvGrpSpPr>
          <p:cNvPr id="237598" name="Group 30"/>
          <p:cNvGrpSpPr>
            <a:grpSpLocks/>
          </p:cNvGrpSpPr>
          <p:nvPr/>
        </p:nvGrpSpPr>
        <p:grpSpPr bwMode="auto">
          <a:xfrm>
            <a:off x="466725" y="4621213"/>
            <a:ext cx="360363" cy="550862"/>
            <a:chOff x="3551" y="2020"/>
            <a:chExt cx="227" cy="347"/>
          </a:xfrm>
        </p:grpSpPr>
        <p:grpSp>
          <p:nvGrpSpPr>
            <p:cNvPr id="237599" name="Group 31"/>
            <p:cNvGrpSpPr>
              <a:grpSpLocks/>
            </p:cNvGrpSpPr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7600" name="Freeform 32"/>
              <p:cNvSpPr>
                <a:spLocks/>
              </p:cNvSpPr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01" name="Freeform 33"/>
              <p:cNvSpPr>
                <a:spLocks/>
              </p:cNvSpPr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02" name="Freeform 34"/>
            <p:cNvSpPr>
              <a:spLocks/>
            </p:cNvSpPr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Freeform 35"/>
            <p:cNvSpPr>
              <a:spLocks/>
            </p:cNvSpPr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4" name="Oval 36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5" name="Oval 37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6" name="Oval 38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7" name="Oval 39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8" name="Freeform 40"/>
            <p:cNvSpPr>
              <a:spLocks/>
            </p:cNvSpPr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9" name="Freeform 41"/>
            <p:cNvSpPr>
              <a:spLocks/>
            </p:cNvSpPr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0" name="Freeform 42"/>
          <p:cNvSpPr>
            <a:spLocks/>
          </p:cNvSpPr>
          <p:nvPr/>
        </p:nvSpPr>
        <p:spPr bwMode="auto">
          <a:xfrm>
            <a:off x="395288" y="5124450"/>
            <a:ext cx="487362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611188" y="6237288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Mallory</a:t>
            </a:r>
          </a:p>
        </p:txBody>
      </p:sp>
      <p:sp>
        <p:nvSpPr>
          <p:cNvPr id="237612" name="Line 44"/>
          <p:cNvSpPr>
            <a:spLocks noChangeShapeType="1"/>
          </p:cNvSpPr>
          <p:nvPr/>
        </p:nvSpPr>
        <p:spPr bwMode="auto">
          <a:xfrm flipV="1">
            <a:off x="1042988" y="4724400"/>
            <a:ext cx="1584325" cy="1225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96926" y="5645030"/>
            <a:ext cx="7248494" cy="11182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破获以前的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K(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会话密钥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)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，重放第三个报文</a:t>
            </a:r>
            <a:endParaRPr kumimoji="0" lang="en-US" altLang="zh-CN" sz="2000" smtClean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假冒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Alice</a:t>
            </a:r>
            <a:r>
              <a:rPr kumimoji="0" lang="zh-CN" altLang="en-US" sz="20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用旧</a:t>
            </a:r>
            <a:r>
              <a:rPr kumimoji="0" lang="en-US" altLang="zh-CN" sz="20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K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与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Bob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通信</a:t>
            </a:r>
            <a:endParaRPr kumimoji="0" lang="en-US" altLang="zh-CN" sz="2000" smtClean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根源：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Bob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不记录用过的密钥，不抗重放</a:t>
            </a:r>
            <a:endParaRPr kumimoji="0" lang="zh-CN" altLang="en-US" sz="20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582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4" grpId="0" animBg="1"/>
      <p:bldP spid="237585" grpId="0"/>
      <p:bldP spid="237586" grpId="0" animBg="1"/>
      <p:bldP spid="237587" grpId="0"/>
      <p:bldP spid="237588" grpId="0" animBg="1"/>
      <p:bldP spid="237589" grpId="0" animBg="1"/>
      <p:bldP spid="237590" grpId="0" animBg="1"/>
      <p:bldP spid="237591" grpId="0" animBg="1"/>
      <p:bldP spid="237592" grpId="0" animBg="1"/>
      <p:bldP spid="237593" grpId="0"/>
      <p:bldP spid="237594" grpId="0" animBg="1"/>
      <p:bldP spid="237595" grpId="0"/>
      <p:bldP spid="237596" grpId="0" animBg="1"/>
      <p:bldP spid="237597" grpId="0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1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旧的会话密钥仍有用－解决方案：时戳</a:t>
            </a:r>
            <a:endParaRPr lang="zh-CN" alt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Needham</a:t>
            </a:r>
            <a:r>
              <a:rPr lang="zh-CN" altLang="en-US" smtClean="0"/>
              <a:t>－</a:t>
            </a:r>
            <a:r>
              <a:rPr lang="en-US" altLang="zh-CN" smtClean="0"/>
              <a:t>Schroeder</a:t>
            </a:r>
            <a:r>
              <a:rPr lang="zh-CN" altLang="en-US" smtClean="0"/>
              <a:t>协议补充方案</a:t>
            </a:r>
            <a:endParaRPr lang="zh-CN" altLang="en-US"/>
          </a:p>
        </p:txBody>
      </p:sp>
      <p:grpSp>
        <p:nvGrpSpPr>
          <p:cNvPr id="238595" name="Group 3"/>
          <p:cNvGrpSpPr>
            <a:grpSpLocks/>
          </p:cNvGrpSpPr>
          <p:nvPr/>
        </p:nvGrpSpPr>
        <p:grpSpPr bwMode="auto">
          <a:xfrm>
            <a:off x="4140200" y="2492375"/>
            <a:ext cx="603250" cy="604838"/>
            <a:chOff x="229" y="1077"/>
            <a:chExt cx="380" cy="517"/>
          </a:xfrm>
        </p:grpSpPr>
        <p:pic>
          <p:nvPicPr>
            <p:cNvPr id="238596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7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6732588" y="4725988"/>
            <a:ext cx="603250" cy="604837"/>
            <a:chOff x="229" y="1077"/>
            <a:chExt cx="380" cy="517"/>
          </a:xfrm>
        </p:grpSpPr>
        <p:pic>
          <p:nvPicPr>
            <p:cNvPr id="238599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0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601" name="Group 9"/>
          <p:cNvGrpSpPr>
            <a:grpSpLocks/>
          </p:cNvGrpSpPr>
          <p:nvPr/>
        </p:nvGrpSpPr>
        <p:grpSpPr bwMode="auto">
          <a:xfrm>
            <a:off x="1404938" y="4652963"/>
            <a:ext cx="603250" cy="604837"/>
            <a:chOff x="229" y="1077"/>
            <a:chExt cx="380" cy="517"/>
          </a:xfrm>
        </p:grpSpPr>
        <p:pic>
          <p:nvPicPr>
            <p:cNvPr id="238602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3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116013" y="52292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589713" y="53736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3852863" y="30686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 flipV="1">
            <a:off x="1620838" y="2925763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 rot="-2282823">
            <a:off x="1692275" y="357346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>
            <a:off x="2124075" y="3357563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 rot="-2420035">
            <a:off x="2124075" y="39338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(K,A,T))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>
            <a:off x="2268538" y="494188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3059113" y="45815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(K,A,T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3" name="Oval 21"/>
          <p:cNvSpPr>
            <a:spLocks noChangeArrowheads="1"/>
          </p:cNvSpPr>
          <p:nvPr/>
        </p:nvSpPr>
        <p:spPr bwMode="auto">
          <a:xfrm>
            <a:off x="396875" y="4510088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8614" name="Oval 22"/>
          <p:cNvSpPr>
            <a:spLocks noChangeArrowheads="1"/>
          </p:cNvSpPr>
          <p:nvPr/>
        </p:nvSpPr>
        <p:spPr bwMode="auto">
          <a:xfrm>
            <a:off x="7524750" y="4797425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8615" name="Line 23"/>
          <p:cNvSpPr>
            <a:spLocks noChangeShapeType="1"/>
          </p:cNvSpPr>
          <p:nvPr/>
        </p:nvSpPr>
        <p:spPr bwMode="auto">
          <a:xfrm flipH="1">
            <a:off x="2268538" y="53006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3132138" y="49418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7" name="Line 25"/>
          <p:cNvSpPr>
            <a:spLocks noChangeShapeType="1"/>
          </p:cNvSpPr>
          <p:nvPr/>
        </p:nvSpPr>
        <p:spPr bwMode="auto">
          <a:xfrm flipH="1">
            <a:off x="2268538" y="56610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8" name="Text Box 26"/>
          <p:cNvSpPr txBox="1">
            <a:spLocks noChangeArrowheads="1"/>
          </p:cNvSpPr>
          <p:nvPr/>
        </p:nvSpPr>
        <p:spPr bwMode="auto">
          <a:xfrm>
            <a:off x="3059113" y="53006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9" name="Line 27"/>
          <p:cNvSpPr>
            <a:spLocks noChangeShapeType="1"/>
          </p:cNvSpPr>
          <p:nvPr/>
        </p:nvSpPr>
        <p:spPr bwMode="auto">
          <a:xfrm flipH="1">
            <a:off x="2268538" y="60928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3059113" y="57324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Love 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520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7" grpId="0" animBg="1"/>
      <p:bldP spid="238608" grpId="0" uiExpand="1"/>
      <p:bldP spid="238609" grpId="0" animBg="1"/>
      <p:bldP spid="238610" grpId="0"/>
      <p:bldP spid="238611" grpId="0" animBg="1"/>
      <p:bldP spid="238612" grpId="0"/>
      <p:bldP spid="238613" grpId="0" animBg="1"/>
      <p:bldP spid="238614" grpId="0" animBg="1"/>
      <p:bldP spid="238615" grpId="0" animBg="1"/>
      <p:bldP spid="238616" grpId="0"/>
      <p:bldP spid="238617" grpId="0" animBg="1"/>
      <p:bldP spid="238618" grpId="0"/>
      <p:bldP spid="238619" grpId="0" animBg="1"/>
      <p:bldP spid="2386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、签名：声称者用声称（他拥有）的签名密钥（私钥）来证实身份。</a:t>
            </a:r>
          </a:p>
          <a:p>
            <a:pPr lvl="1"/>
            <a:r>
              <a:rPr lang="zh-CN" altLang="en-US" smtClean="0"/>
              <a:t>使用签名密钥签署某消息，签名包含一非重复值以抵抗重放攻击。</a:t>
            </a:r>
          </a:p>
          <a:p>
            <a:pPr lvl="1"/>
            <a:r>
              <a:rPr lang="zh-CN" altLang="en-US" smtClean="0"/>
              <a:t>验证者用声称者的有效公钥（公钥证书）验证身份。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、加密：声称者用其私钥解密信息来证实身份</a:t>
            </a:r>
            <a:endParaRPr lang="en-US" altLang="zh-CN" smtClean="0"/>
          </a:p>
          <a:p>
            <a:pPr lvl="1"/>
            <a:r>
              <a:rPr lang="zh-CN" altLang="en-US"/>
              <a:t>验证</a:t>
            </a:r>
            <a:r>
              <a:rPr lang="zh-CN" altLang="en-US" smtClean="0"/>
              <a:t>者用声称者公钥加密信息</a:t>
            </a:r>
            <a:endParaRPr lang="en-US" altLang="zh-CN" smtClean="0"/>
          </a:p>
          <a:p>
            <a:pPr lvl="1"/>
            <a:r>
              <a:rPr lang="zh-CN" altLang="en-US"/>
              <a:t>声称</a:t>
            </a:r>
            <a:r>
              <a:rPr lang="zh-CN" altLang="en-US" smtClean="0"/>
              <a:t>者用私钥解密信息</a:t>
            </a:r>
            <a:endParaRPr lang="zh-CN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采用公开密码算法的机制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949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zh-CN" altLang="en-US" sz="2400" smtClean="0">
                <a:latin typeface="Times New Roman" pitchFamily="18" charset="0"/>
              </a:rPr>
              <a:t>记号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6564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5BA78C-93BB-4C5B-8C98-5B6AE470B8F5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755650" y="2565400"/>
            <a:ext cx="7620000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 E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用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的公钥加密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  <a:sym typeface="Symbol" pitchFamily="18" charset="2"/>
              </a:rPr>
              <a:t>Sig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做的签名</a:t>
            </a:r>
            <a:endParaRPr lang="zh-CN" altLang="en-US" i="1">
              <a:latin typeface="Times New Roman" pitchFamily="18" charset="0"/>
              <a:sym typeface="Symbol" pitchFamily="18" charset="2"/>
            </a:endParaRPr>
          </a:p>
          <a:p>
            <a:pPr marL="457200" indent="-457200"/>
            <a:r>
              <a:rPr lang="zh-CN" altLang="en-US" i="1">
                <a:latin typeface="Times New Roman" pitchFamily="18" charset="0"/>
              </a:rPr>
              <a:t>   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i="1" baseline="-25000" smtClean="0">
                <a:latin typeface="Times New Roman" pitchFamily="18" charset="0"/>
              </a:rPr>
              <a:t>X</a:t>
            </a:r>
            <a:r>
              <a:rPr lang="en-US" altLang="zh-CN" i="1" smtClean="0">
                <a:latin typeface="Times New Roman" pitchFamily="18" charset="0"/>
              </a:rPr>
              <a:t>     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产生的</a:t>
            </a:r>
            <a:r>
              <a:rPr lang="zh-CN" altLang="en-US" smtClean="0">
                <a:latin typeface="Times New Roman" pitchFamily="18" charset="0"/>
              </a:rPr>
              <a:t>随机数</a:t>
            </a:r>
            <a:endParaRPr lang="en-US" altLang="zh-CN">
              <a:latin typeface="Times New Roman" pitchFamily="18" charset="0"/>
            </a:endParaRPr>
          </a:p>
          <a:p>
            <a:pPr marL="457200" indent="-457200"/>
            <a:r>
              <a:rPr lang="en-US" altLang="zh-CN" i="1">
                <a:latin typeface="Times New Roman" pitchFamily="18" charset="0"/>
              </a:rPr>
              <a:t>   T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     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选择的时间戳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  </a:t>
            </a:r>
            <a:r>
              <a:rPr lang="en-US" altLang="zh-CN" smtClean="0">
                <a:latin typeface="Times New Roman" pitchFamily="18" charset="0"/>
              </a:rPr>
              <a:t>{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mtClean="0">
                <a:latin typeface="Times New Roman" pitchFamily="18" charset="0"/>
              </a:rPr>
              <a:t>}</a:t>
            </a:r>
            <a:r>
              <a:rPr lang="en-US" altLang="zh-CN" i="1" baseline="-25000" smtClean="0">
                <a:latin typeface="Times New Roman" pitchFamily="18" charset="0"/>
              </a:rPr>
              <a:t>K       </a:t>
            </a:r>
            <a:r>
              <a:rPr lang="zh-CN" altLang="en-US">
                <a:latin typeface="Times New Roman" pitchFamily="18" charset="0"/>
              </a:rPr>
              <a:t>用对称密钥</a:t>
            </a:r>
            <a:r>
              <a:rPr lang="en-US" altLang="zh-CN" i="1">
                <a:latin typeface="Times New Roman" pitchFamily="18" charset="0"/>
              </a:rPr>
              <a:t>K </a:t>
            </a:r>
            <a:r>
              <a:rPr lang="zh-CN" altLang="en-US">
                <a:latin typeface="Times New Roman" pitchFamily="18" charset="0"/>
              </a:rPr>
              <a:t>对消息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 </a:t>
            </a:r>
            <a:r>
              <a:rPr lang="zh-CN" altLang="en-US">
                <a:latin typeface="Times New Roman" pitchFamily="18" charset="0"/>
              </a:rPr>
              <a:t>加密</a:t>
            </a:r>
          </a:p>
          <a:p>
            <a:pPr marL="457200" indent="-457200"/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latin typeface="宋体" pitchFamily="2" charset="-122"/>
              </a:rPr>
              <a:t>口令机制攻击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16722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监听解析口令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获取口令文件 </a:t>
            </a: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598063" y="5037986"/>
            <a:ext cx="1538883" cy="840570"/>
          </a:xfrm>
          <a:prstGeom prst="wedgeRoundRectCallout">
            <a:avLst>
              <a:gd name="adj1" fmla="val -115905"/>
              <a:gd name="adj2" fmla="val 41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加盐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413064" y="5748164"/>
            <a:ext cx="2723882" cy="840570"/>
          </a:xfrm>
          <a:prstGeom prst="wedgeRoundRectCallout">
            <a:avLst>
              <a:gd name="adj1" fmla="val -81589"/>
              <a:gd name="adj2" fmla="val 102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smtClean="0"/>
              <a:t>一次性口令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679134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87548" y="2276872"/>
            <a:ext cx="6408788" cy="2593008"/>
            <a:chOff x="2051000" y="2084338"/>
            <a:chExt cx="6408788" cy="25930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27313" y="2446338"/>
              <a:ext cx="1871662" cy="1051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itchFamily="18" charset="0"/>
                </a:rPr>
                <a:t>客户端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88125" y="2349500"/>
              <a:ext cx="1871663" cy="1368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 smtClean="0">
                  <a:latin typeface="Times New Roman" pitchFamily="18" charset="0"/>
                </a:rPr>
                <a:t>认证</a:t>
              </a:r>
              <a:endParaRPr lang="en-US" altLang="zh-CN" sz="1800" b="1" smtClean="0">
                <a:latin typeface="Times New Roman" pitchFamily="18" charset="0"/>
              </a:endParaRPr>
            </a:p>
            <a:p>
              <a:pPr algn="ctr"/>
              <a:r>
                <a:rPr lang="zh-CN" altLang="en-US" sz="1800" b="1" smtClean="0">
                  <a:latin typeface="Times New Roman" pitchFamily="18" charset="0"/>
                </a:rPr>
                <a:t>服务器</a:t>
              </a:r>
              <a:endParaRPr lang="en-US" altLang="zh-CN" sz="1800" b="1" smtClean="0">
                <a:latin typeface="Times New Roman" pitchFamily="18" charset="0"/>
              </a:endParaRPr>
            </a:p>
            <a:p>
              <a:pPr algn="ctr"/>
              <a:r>
                <a:rPr lang="en-US" altLang="zh-CN" sz="1800" b="1" smtClean="0">
                  <a:latin typeface="Times New Roman" pitchFamily="18" charset="0"/>
                </a:rPr>
                <a:t>h’=f(PW’+R)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7313" y="4101084"/>
              <a:ext cx="1871662" cy="57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smtClean="0">
                  <a:latin typeface="Times New Roman" pitchFamily="18" charset="0"/>
                </a:rPr>
                <a:t>h=f(PW+R)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500563" y="2614613"/>
              <a:ext cx="2087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8024" y="2278063"/>
              <a:ext cx="1512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itchFamily="18" charset="0"/>
                </a:rPr>
                <a:t>request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4500563" y="2997200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88024" y="2660402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随机数</a:t>
              </a:r>
              <a:r>
                <a:rPr lang="en-US" altLang="zh-CN" sz="1800" b="1" smtClean="0">
                  <a:latin typeface="Times New Roman" pitchFamily="18" charset="0"/>
                </a:rPr>
                <a:t>R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347864" y="3501010"/>
              <a:ext cx="0" cy="600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635375" y="3501008"/>
              <a:ext cx="0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08400" y="3667696"/>
              <a:ext cx="1654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产生</a:t>
              </a:r>
              <a:r>
                <a:rPr lang="zh-CN" altLang="en-US" sz="1800" b="1">
                  <a:latin typeface="Times New Roman" pitchFamily="18" charset="0"/>
                </a:rPr>
                <a:t>本次口令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00563" y="3430588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789488" y="3082856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itchFamily="18" charset="0"/>
                </a:rPr>
                <a:t>h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563888" y="2109168"/>
              <a:ext cx="0" cy="239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051000" y="2084338"/>
              <a:ext cx="1512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用户登录</a:t>
              </a:r>
              <a:r>
                <a:rPr lang="en-US" altLang="zh-CN" sz="1800" b="1" smtClean="0">
                  <a:latin typeface="Times New Roman" pitchFamily="18" charset="0"/>
                </a:rPr>
                <a:t>PW</a:t>
              </a:r>
              <a:endParaRPr lang="zh-CN" altLang="en-US" sz="1800" b="1">
                <a:latin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类似加盐，但每次认证盐不同</a:t>
            </a:r>
            <a:endParaRPr kumimoji="0" lang="zh-CN" altLang="en-US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6452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基于对称密码加解</a:t>
            </a:r>
            <a:r>
              <a:rPr lang="en-US" altLang="zh-CN" smtClean="0"/>
              <a:t>/</a:t>
            </a:r>
            <a:r>
              <a:rPr lang="zh-CN" altLang="en-US" smtClean="0"/>
              <a:t>密处理构造认证协议</a:t>
            </a:r>
          </a:p>
          <a:p>
            <a:pPr lvl="1"/>
            <a:r>
              <a:rPr lang="zh-CN" altLang="en-US" smtClean="0"/>
              <a:t>通信双方共享一个对称密钥，作为认证依据</a:t>
            </a:r>
            <a:endParaRPr lang="en-US" altLang="zh-CN" smtClean="0"/>
          </a:p>
          <a:p>
            <a:pPr lvl="1"/>
            <a:r>
              <a:rPr lang="zh-CN" altLang="en-US" smtClean="0"/>
              <a:t>该密钥在询问</a:t>
            </a:r>
            <a:r>
              <a:rPr lang="en-US" altLang="zh-CN" smtClean="0"/>
              <a:t>—</a:t>
            </a:r>
            <a:r>
              <a:rPr lang="zh-CN" altLang="en-US" smtClean="0"/>
              <a:t>应答协议中处理或加密信息交换。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采用对称密码认证</a:t>
            </a:r>
            <a:r>
              <a:rPr lang="zh-CN" altLang="en-US" smtClean="0"/>
              <a:t>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029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、签名：声称者用声称（他拥有）的签名密钥（私钥）来证实身份。</a:t>
            </a:r>
          </a:p>
          <a:p>
            <a:pPr lvl="1"/>
            <a:r>
              <a:rPr lang="zh-CN" altLang="en-US" smtClean="0"/>
              <a:t>使用签名密钥签署某消息，签名包含一非重复值以抵抗重放攻击。</a:t>
            </a:r>
          </a:p>
          <a:p>
            <a:pPr lvl="1"/>
            <a:r>
              <a:rPr lang="zh-CN" altLang="en-US" smtClean="0"/>
              <a:t>验证者用声称者的有效公钥（公钥证书）验证身份。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、加密：声称者用其私钥解密信息来证实身份</a:t>
            </a:r>
            <a:endParaRPr lang="en-US" altLang="zh-CN" smtClean="0"/>
          </a:p>
          <a:p>
            <a:pPr lvl="1"/>
            <a:r>
              <a:rPr lang="zh-CN" altLang="en-US"/>
              <a:t>验证</a:t>
            </a:r>
            <a:r>
              <a:rPr lang="zh-CN" altLang="en-US" smtClean="0"/>
              <a:t>者用声称者公钥加密信息</a:t>
            </a:r>
            <a:endParaRPr lang="en-US" altLang="zh-CN" smtClean="0"/>
          </a:p>
          <a:p>
            <a:pPr lvl="1"/>
            <a:r>
              <a:rPr lang="zh-CN" altLang="en-US"/>
              <a:t>声称</a:t>
            </a:r>
            <a:r>
              <a:rPr lang="zh-CN" altLang="en-US" smtClean="0"/>
              <a:t>者用私钥解密信息</a:t>
            </a:r>
            <a:endParaRPr lang="zh-CN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采用公开密码</a:t>
            </a:r>
            <a:r>
              <a:rPr lang="zh-CN" altLang="en-US" smtClean="0"/>
              <a:t>算法机制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163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根据地域</a:t>
            </a:r>
            <a:endParaRPr lang="zh-CN" altLang="en-US"/>
          </a:p>
          <a:p>
            <a:pPr lvl="1"/>
            <a:r>
              <a:rPr lang="zh-CN" altLang="en-US"/>
              <a:t>本地</a:t>
            </a:r>
            <a:r>
              <a:rPr lang="zh-CN" altLang="en-US" smtClean="0"/>
              <a:t>：本地</a:t>
            </a:r>
            <a:r>
              <a:rPr lang="zh-CN" altLang="en-US"/>
              <a:t>环境的</a:t>
            </a:r>
            <a:r>
              <a:rPr lang="zh-CN" altLang="en-US" smtClean="0"/>
              <a:t>初始化认证</a:t>
            </a:r>
            <a:endParaRPr lang="zh-CN" altLang="en-US"/>
          </a:p>
          <a:p>
            <a:pPr lvl="1"/>
            <a:r>
              <a:rPr lang="zh-CN" altLang="en-US"/>
              <a:t>远程：连接远程设备、实体和环境的</a:t>
            </a:r>
            <a:r>
              <a:rPr lang="zh-CN" altLang="en-US" smtClean="0"/>
              <a:t>实体认证。</a:t>
            </a:r>
            <a:endParaRPr lang="zh-CN" altLang="en-US"/>
          </a:p>
          <a:p>
            <a:r>
              <a:rPr lang="zh-CN" altLang="en-US" smtClean="0"/>
              <a:t>根据方向</a:t>
            </a:r>
            <a:endParaRPr lang="zh-CN" altLang="en-US"/>
          </a:p>
          <a:p>
            <a:pPr lvl="1"/>
            <a:r>
              <a:rPr lang="zh-CN" altLang="en-US" smtClean="0"/>
              <a:t>单向认证：指</a:t>
            </a:r>
            <a:r>
              <a:rPr lang="zh-CN" altLang="en-US"/>
              <a:t>通信双方中只有一方向另一方进行鉴别。</a:t>
            </a:r>
          </a:p>
          <a:p>
            <a:pPr lvl="1"/>
            <a:r>
              <a:rPr lang="zh-CN" altLang="en-US" smtClean="0"/>
              <a:t>双向认证：指</a:t>
            </a:r>
            <a:r>
              <a:rPr lang="zh-CN" altLang="en-US"/>
              <a:t>通信双方相互进行鉴别。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身份认证分类</a:t>
            </a:r>
            <a:endParaRPr lang="en-US" altLang="zh-CN"/>
          </a:p>
        </p:txBody>
      </p:sp>
      <p:sp>
        <p:nvSpPr>
          <p:cNvPr id="4608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31A2DB-4CC2-44E6-A502-9902D615EA36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69030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 </a:t>
            </a:r>
            <a:r>
              <a:rPr lang="zh-CN" altLang="en-US" sz="2400" smtClean="0">
                <a:latin typeface="Times New Roman" pitchFamily="18" charset="0"/>
              </a:rPr>
              <a:t>协议，基于时间戳</a:t>
            </a:r>
            <a:endParaRPr lang="en-US" altLang="zh-CN" sz="2400" smtClean="0">
              <a:latin typeface="Times New Roman" pitchFamily="18" charset="0"/>
            </a:endParaRPr>
          </a:p>
          <a:p>
            <a:pPr lvl="1" algn="just"/>
            <a:r>
              <a:rPr lang="zh-CN" altLang="en-US" sz="2000" smtClean="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itchFamily="18" charset="0"/>
            </a:endParaRPr>
          </a:p>
          <a:p>
            <a:pPr lvl="1" algn="just"/>
            <a:r>
              <a:rPr lang="zh-CN" altLang="en-US" sz="2000" smtClean="0">
                <a:latin typeface="Times New Roman" pitchFamily="18" charset="0"/>
              </a:rPr>
              <a:t>双向认证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7588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3214C6-4A21-4C08-879B-9F8DD414C097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38200" y="2890267"/>
            <a:ext cx="762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8200" y="4077072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 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67589" grpId="0" uiExpand="1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</a:t>
            </a:r>
            <a:r>
              <a:rPr lang="zh-CN" altLang="en-US" sz="2400" smtClean="0">
                <a:latin typeface="Times New Roman" pitchFamily="18" charset="0"/>
              </a:rPr>
              <a:t>协议，基于一次性随机数</a:t>
            </a:r>
            <a:endParaRPr lang="en-US" altLang="zh-CN" sz="2400" smtClean="0">
              <a:latin typeface="Times New Roman" pitchFamily="18" charset="0"/>
            </a:endParaRPr>
          </a:p>
          <a:p>
            <a:pPr lvl="1" algn="just"/>
            <a:r>
              <a:rPr lang="zh-CN" altLang="en-US" sz="2000" smtClean="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lvl="1" algn="just"/>
            <a:r>
              <a:rPr lang="zh-CN" altLang="en-US" sz="2000" smtClean="0">
                <a:latin typeface="Times New Roman" pitchFamily="18" charset="0"/>
              </a:rPr>
              <a:t>双向认证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8612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707FCE-26D9-447B-BC80-5B7F10901E7F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7620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 smtClean="0">
                <a:latin typeface="Times New Roman" pitchFamily="18" charset="0"/>
              </a:rPr>
              <a:t>B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 smtClean="0">
                <a:latin typeface="Times New Roman" pitchFamily="18" charset="0"/>
              </a:rPr>
              <a:t>A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B)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zh-CN" i="1" smtClean="0">
                <a:latin typeface="Times New Roman" pitchFamily="18" charset="0"/>
              </a:rPr>
              <a:t>B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846635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1. </a:t>
            </a:r>
            <a:r>
              <a:rPr lang="en-US" altLang="zh-CN" i="1" smtClean="0">
                <a:latin typeface="Times New Roman" pitchFamily="18" charset="0"/>
              </a:rPr>
              <a:t>B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smtClean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2. </a:t>
            </a:r>
            <a:r>
              <a:rPr lang="en-US" altLang="zh-CN" i="1" smtClean="0">
                <a:latin typeface="Times New Roman" pitchFamily="18" charset="0"/>
              </a:rPr>
              <a:t>A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B, Sig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B)</a:t>
            </a:r>
            <a:endParaRPr lang="en-US" altLang="zh-CN" i="1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93331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  <p:bldP spid="68614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事先获取对方公钥，通过加解密进行认证。</a:t>
            </a:r>
            <a:endParaRPr lang="en-US" altLang="zh-CN" smtClean="0"/>
          </a:p>
          <a:p>
            <a:r>
              <a:rPr lang="zh-CN" altLang="en-US"/>
              <a:t>只</a:t>
            </a:r>
            <a:r>
              <a:rPr lang="zh-CN" altLang="en-US" smtClean="0"/>
              <a:t>认证，不交换会话密钥</a:t>
            </a:r>
            <a:endParaRPr lang="zh-CN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smtClean="0"/>
              <a:t>Needham</a:t>
            </a:r>
            <a:r>
              <a:rPr lang="zh-CN" altLang="en-US" sz="4400"/>
              <a:t>－</a:t>
            </a:r>
            <a:r>
              <a:rPr lang="en-US" altLang="zh-CN" sz="4400" smtClean="0"/>
              <a:t>Schroeder</a:t>
            </a:r>
            <a:r>
              <a:rPr lang="zh-CN" altLang="en-US" sz="4400"/>
              <a:t>（公钥方案）</a:t>
            </a:r>
          </a:p>
        </p:txBody>
      </p:sp>
      <p:grpSp>
        <p:nvGrpSpPr>
          <p:cNvPr id="251910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）</a:t>
            </a: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4860032" y="3286126"/>
            <a:ext cx="2583756" cy="449273"/>
          </a:xfrm>
          <a:prstGeom prst="wedgeEllipseCallout">
            <a:avLst>
              <a:gd name="adj1" fmla="val -36611"/>
              <a:gd name="adj2" fmla="val 967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800" smtClean="0"/>
              <a:t>你若</a:t>
            </a:r>
            <a:r>
              <a:rPr lang="en-US" altLang="zh-CN" sz="1800" smtClean="0"/>
              <a:t>Bob</a:t>
            </a:r>
            <a:r>
              <a:rPr lang="zh-CN" altLang="en-US" sz="1800" smtClean="0"/>
              <a:t>，返回</a:t>
            </a:r>
            <a:r>
              <a:rPr lang="en-US" altLang="zh-CN" sz="1800" smtClean="0"/>
              <a:t>R</a:t>
            </a:r>
            <a:r>
              <a:rPr lang="en-US" altLang="zh-CN" sz="1800" baseline="-25000"/>
              <a:t>a</a:t>
            </a:r>
            <a:endParaRPr lang="zh-CN" altLang="en-US" sz="1800" baseline="-25000"/>
          </a:p>
        </p:txBody>
      </p:sp>
    </p:spTree>
    <p:extLst>
      <p:ext uri="{BB962C8B-B14F-4D97-AF65-F5344CB8AC3E}">
        <p14:creationId xmlns:p14="http://schemas.microsoft.com/office/powerpoint/2010/main" val="546316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6" grpId="0"/>
      <p:bldP spid="251917" grpId="0"/>
      <p:bldP spid="251919" grpId="0" animBg="1"/>
      <p:bldP spid="251920" grpId="0"/>
      <p:bldP spid="251921" grpId="0" animBg="1"/>
      <p:bldP spid="251922" grpId="0"/>
      <p:bldP spid="251923" grpId="0" animBg="1"/>
      <p:bldP spid="251924" grpId="0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通信，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假冒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smtClean="0"/>
              <a:t>以为与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不知道</a:t>
            </a:r>
            <a:r>
              <a:rPr lang="en-US" altLang="zh-CN" smtClean="0"/>
              <a:t>B</a:t>
            </a:r>
            <a:r>
              <a:rPr lang="zh-CN" altLang="en-US" smtClean="0"/>
              <a:t>存在</a:t>
            </a:r>
            <a:endParaRPr lang="en-US" altLang="zh-CN" smtClean="0"/>
          </a:p>
          <a:p>
            <a:r>
              <a:rPr lang="zh-CN" altLang="en-US" smtClean="0"/>
              <a:t>问题</a:t>
            </a:r>
            <a:endParaRPr lang="en-US" altLang="zh-CN" smtClean="0"/>
          </a:p>
          <a:p>
            <a:pPr lvl="1"/>
            <a:r>
              <a:rPr lang="zh-CN" altLang="en-US"/>
              <a:t>第二</a:t>
            </a:r>
            <a:r>
              <a:rPr lang="zh-CN" altLang="en-US" smtClean="0"/>
              <a:t>条消息被暗中传递</a:t>
            </a:r>
            <a:endParaRPr lang="zh-CN" altLang="en-US" dirty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smtClean="0"/>
              <a:t>Needham</a:t>
            </a:r>
            <a:r>
              <a:rPr lang="zh-CN" altLang="en-US" sz="4400"/>
              <a:t>－</a:t>
            </a:r>
            <a:r>
              <a:rPr lang="en-US" altLang="zh-CN" sz="4400" smtClean="0"/>
              <a:t>Schroeder</a:t>
            </a:r>
            <a:r>
              <a:rPr lang="zh-CN" altLang="en-US" sz="4400"/>
              <a:t>（公钥方案）</a:t>
            </a:r>
          </a:p>
        </p:txBody>
      </p:sp>
      <p:grpSp>
        <p:nvGrpSpPr>
          <p:cNvPr id="251907" name="Group 3"/>
          <p:cNvGrpSpPr>
            <a:grpSpLocks/>
          </p:cNvGrpSpPr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1908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09" name="Picture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0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13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solidFill>
                  <a:srgbClr val="FF0000"/>
                </a:solidFill>
                <a:latin typeface="Arial" pitchFamily="34" charset="0"/>
              </a:rPr>
              <a:t>Caro (C)</a:t>
            </a:r>
            <a:endParaRPr kumimoji="0" lang="en-US" altLang="zh-CN" sz="18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solidFill>
                  <a:srgbClr val="CC0000"/>
                </a:solidFill>
                <a:latin typeface="Arial" pitchFamily="34" charset="0"/>
              </a:rPr>
              <a:t>Bob (B)</a:t>
            </a:r>
            <a:endParaRPr kumimoji="0" lang="en-US" altLang="zh-CN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725144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059832" y="421441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c</a:t>
            </a:r>
            <a:r>
              <a:rPr kumimoji="0" lang="en-US" altLang="zh-CN" sz="1800" smtClean="0">
                <a:latin typeface="Arial" pitchFamily="34" charset="0"/>
              </a:rPr>
              <a:t>(</a:t>
            </a:r>
            <a:r>
              <a:rPr kumimoji="0" lang="en-US" altLang="zh-CN" sz="1800" smtClean="0">
                <a:latin typeface="Arial" pitchFamily="34" charset="0"/>
              </a:rPr>
              <a:t>A, R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)</a:t>
            </a:r>
            <a:endParaRPr kumimoji="0" lang="zh-CN" altLang="en-US" sz="1800">
              <a:latin typeface="Arial" pitchFamily="34" charset="0"/>
            </a:endParaRP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1800" smtClean="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2</a:t>
            </a:r>
            <a:r>
              <a:rPr kumimoji="0" lang="zh-CN" altLang="en-US" sz="1800" smtClean="0">
                <a:latin typeface="Arial" pitchFamily="34" charset="0"/>
              </a:rPr>
              <a:t>）</a:t>
            </a: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(R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, </a:t>
            </a:r>
            <a:r>
              <a:rPr kumimoji="0" lang="en-US" altLang="zh-CN" sz="1800" smtClean="0">
                <a:latin typeface="Arial" pitchFamily="34" charset="0"/>
              </a:rPr>
              <a:t>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733256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203848" y="529453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c</a:t>
            </a:r>
            <a:r>
              <a:rPr kumimoji="0" lang="en-US" altLang="zh-CN" sz="1800" smtClean="0">
                <a:latin typeface="Arial" pitchFamily="34" charset="0"/>
              </a:rPr>
              <a:t>(R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547252" y="2351381"/>
            <a:ext cx="1975644" cy="161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 rot="2301322">
            <a:off x="5295632" y="273510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 smtClean="0">
                <a:latin typeface="Arial" pitchFamily="34" charset="0"/>
              </a:rPr>
              <a:t>(</a:t>
            </a:r>
            <a:r>
              <a:rPr kumimoji="0" lang="en-US" altLang="zh-CN" sz="18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, </a:t>
            </a:r>
            <a:r>
              <a:rPr kumimoji="0" lang="en-US" altLang="zh-CN" sz="1800" smtClean="0">
                <a:latin typeface="Arial" pitchFamily="34" charset="0"/>
              </a:rPr>
              <a:t>R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)</a:t>
            </a:r>
            <a:endParaRPr kumimoji="0" lang="zh-CN" altLang="en-US" sz="1800">
              <a:latin typeface="Arial" pitchFamily="34" charset="0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rot="2438371" flipV="1">
            <a:off x="5040679" y="3428904"/>
            <a:ext cx="2318681" cy="38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 rot="2438371">
            <a:off x="5079990" y="3127403"/>
            <a:ext cx="2554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(R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, </a:t>
            </a:r>
            <a:r>
              <a:rPr kumimoji="0" lang="en-US" altLang="zh-CN" sz="1800" smtClean="0">
                <a:latin typeface="Arial" pitchFamily="34" charset="0"/>
              </a:rPr>
              <a:t>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013081" y="3099353"/>
            <a:ext cx="1575143" cy="1265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 rot="2301322">
            <a:off x="4567579" y="3486300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 smtClean="0">
                <a:latin typeface="Arial" pitchFamily="34" charset="0"/>
              </a:rPr>
              <a:t>(</a:t>
            </a:r>
            <a:r>
              <a:rPr kumimoji="0" lang="en-US" altLang="zh-CN" sz="1800" smtClean="0">
                <a:latin typeface="Arial" pitchFamily="34" charset="0"/>
              </a:rPr>
              <a:t>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 smtClean="0">
                <a:latin typeface="Arial" pitchFamily="34" charset="0"/>
              </a:rPr>
              <a:t>)</a:t>
            </a:r>
            <a:endParaRPr kumimoji="0" lang="zh-CN" altLang="en-US" sz="1800" dirty="0"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5877272"/>
            <a:ext cx="7715200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在</a:t>
            </a:r>
            <a:r>
              <a:rPr lang="zh-CN" altLang="en-US" b="1">
                <a:latin typeface="宋体" pitchFamily="2" charset="-122"/>
              </a:rPr>
              <a:t>第二条</a:t>
            </a:r>
            <a:r>
              <a:rPr lang="zh-CN" altLang="en-US" b="1" smtClean="0">
                <a:latin typeface="宋体" pitchFamily="2" charset="-122"/>
              </a:rPr>
              <a:t>消息</a:t>
            </a:r>
            <a:r>
              <a:rPr lang="zh-CN" altLang="en-US" b="1">
                <a:latin typeface="宋体" pitchFamily="2" charset="-122"/>
              </a:rPr>
              <a:t>中</a:t>
            </a:r>
            <a:r>
              <a:rPr lang="zh-CN" altLang="en-US" b="1" smtClean="0">
                <a:latin typeface="宋体" pitchFamily="2" charset="-122"/>
              </a:rPr>
              <a:t>增加发送方标识阻止</a:t>
            </a:r>
            <a:r>
              <a:rPr lang="zh-CN" altLang="en-US" b="1">
                <a:latin typeface="宋体" pitchFamily="2" charset="-122"/>
              </a:rPr>
              <a:t>这种</a:t>
            </a:r>
            <a:r>
              <a:rPr lang="zh-CN" altLang="en-US" b="1" smtClean="0">
                <a:latin typeface="宋体" pitchFamily="2" charset="-122"/>
              </a:rPr>
              <a:t>攻击</a:t>
            </a:r>
            <a:endParaRPr lang="en-US" altLang="zh-CN" b="1" smtClean="0">
              <a:latin typeface="宋体" pitchFamily="2" charset="-122"/>
            </a:endParaRPr>
          </a:p>
          <a:p>
            <a:pPr algn="ctr"/>
            <a:r>
              <a:rPr kumimoji="0" lang="en-US" altLang="zh-CN" b="1" smtClean="0">
                <a:latin typeface="Arial" pitchFamily="34" charset="0"/>
              </a:rPr>
              <a:t>E</a:t>
            </a:r>
            <a:r>
              <a:rPr kumimoji="0" lang="en-US" altLang="zh-CN" b="1" baseline="-25000" smtClean="0">
                <a:latin typeface="Arial" pitchFamily="34" charset="0"/>
              </a:rPr>
              <a:t>a</a:t>
            </a:r>
            <a:r>
              <a:rPr kumimoji="0" lang="en-US" altLang="zh-CN" b="1" smtClean="0">
                <a:latin typeface="Arial" pitchFamily="34" charset="0"/>
              </a:rPr>
              <a:t>(R</a:t>
            </a:r>
            <a:r>
              <a:rPr kumimoji="0" lang="en-US" altLang="zh-CN" b="1" baseline="-25000" smtClean="0">
                <a:latin typeface="Arial" pitchFamily="34" charset="0"/>
              </a:rPr>
              <a:t>a</a:t>
            </a:r>
            <a:r>
              <a:rPr kumimoji="0" lang="en-US" altLang="zh-CN" b="1" smtClean="0">
                <a:latin typeface="Arial" pitchFamily="34" charset="0"/>
              </a:rPr>
              <a:t>, </a:t>
            </a:r>
            <a:r>
              <a:rPr kumimoji="0" lang="en-US" altLang="zh-CN" b="1" smtClean="0">
                <a:latin typeface="Arial" pitchFamily="34" charset="0"/>
              </a:rPr>
              <a:t>C/B</a:t>
            </a:r>
            <a:r>
              <a:rPr kumimoji="0" lang="en-US" altLang="zh-CN" b="1" smtClean="0">
                <a:latin typeface="Arial" pitchFamily="34" charset="0"/>
              </a:rPr>
              <a:t>, </a:t>
            </a:r>
            <a:r>
              <a:rPr kumimoji="0" lang="en-US" altLang="zh-CN" b="1" smtClean="0">
                <a:latin typeface="Arial" pitchFamily="34" charset="0"/>
              </a:rPr>
              <a:t>R</a:t>
            </a:r>
            <a:r>
              <a:rPr kumimoji="0" lang="en-US" altLang="zh-CN" b="1" baseline="-25000" smtClean="0">
                <a:latin typeface="Arial" pitchFamily="34" charset="0"/>
              </a:rPr>
              <a:t>b</a:t>
            </a:r>
            <a:r>
              <a:rPr kumimoji="0" lang="en-US" altLang="zh-CN" b="1" smtClean="0">
                <a:latin typeface="Arial" pitchFamily="34" charset="0"/>
              </a:rPr>
              <a:t>)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3392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51919" grpId="0" animBg="1"/>
      <p:bldP spid="251920" grpId="0"/>
      <p:bldP spid="251921" grpId="0" animBg="1"/>
      <p:bldP spid="251922" grpId="0"/>
      <p:bldP spid="251923" grpId="0" animBg="1"/>
      <p:bldP spid="251924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 smtClean="0"/>
              <a:t>Needham</a:t>
            </a:r>
            <a:r>
              <a:rPr lang="zh-CN" altLang="en-US" sz="3200"/>
              <a:t>－</a:t>
            </a:r>
            <a:r>
              <a:rPr lang="en-US" altLang="zh-CN" sz="3200" smtClean="0"/>
              <a:t>Schroeder</a:t>
            </a:r>
            <a:r>
              <a:rPr lang="zh-CN" altLang="en-US" sz="3200" smtClean="0"/>
              <a:t>（签名方案</a:t>
            </a:r>
            <a:r>
              <a:rPr lang="zh-CN" altLang="en-US" sz="3200"/>
              <a:t>＋密钥交换）</a:t>
            </a:r>
          </a:p>
        </p:txBody>
      </p:sp>
      <p:grpSp>
        <p:nvGrpSpPr>
          <p:cNvPr id="252934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2935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6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2937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2938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endParaRPr kumimoji="0" lang="en-US" altLang="zh-CN" sz="1800">
              <a:latin typeface="Arial" pitchFamily="34" charset="0"/>
            </a:endParaRPr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6" name="Text Box 18"/>
          <p:cNvSpPr txBox="1">
            <a:spLocks noChangeArrowheads="1"/>
          </p:cNvSpPr>
          <p:nvPr/>
        </p:nvSpPr>
        <p:spPr bwMode="auto">
          <a:xfrm>
            <a:off x="2411413" y="4797425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 smtClean="0">
                <a:latin typeface="Arial" pitchFamily="34" charset="0"/>
              </a:rPr>
              <a:t>, E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(K)</a:t>
            </a:r>
            <a:r>
              <a:rPr kumimoji="0" lang="en-US" altLang="zh-CN" sz="1800" smtClean="0">
                <a:latin typeface="Arial" pitchFamily="34" charset="0"/>
              </a:rPr>
              <a:t>, </a:t>
            </a:r>
            <a:r>
              <a:rPr kumimoji="0" lang="en-US" altLang="zh-CN" sz="1800" smtClean="0">
                <a:latin typeface="Arial" pitchFamily="34" charset="0"/>
              </a:rPr>
              <a:t>S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 smtClean="0">
                <a:latin typeface="Arial" pitchFamily="34" charset="0"/>
              </a:rPr>
              <a:t>(A, R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, 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 smtClean="0">
                <a:latin typeface="Arial" pitchFamily="34" charset="0"/>
              </a:rPr>
              <a:t>, </a:t>
            </a: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(K))</a:t>
            </a:r>
            <a:endParaRPr kumimoji="0" lang="zh-CN" altLang="en-US" sz="1800">
              <a:latin typeface="Arial" pitchFamily="34" charset="0"/>
            </a:endParaRPr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S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(B, 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2949" name="Oval 21"/>
          <p:cNvSpPr>
            <a:spLocks noChangeArrowheads="1"/>
          </p:cNvSpPr>
          <p:nvPr/>
        </p:nvSpPr>
        <p:spPr bwMode="auto">
          <a:xfrm>
            <a:off x="611188" y="4654078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2950" name="Oval 22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040298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3" grpId="0" animBg="1"/>
      <p:bldP spid="252944" grpId="0"/>
      <p:bldP spid="252945" grpId="0" animBg="1"/>
      <p:bldP spid="252946" grpId="0"/>
      <p:bldP spid="252947" grpId="0" animBg="1"/>
      <p:bldP spid="252948" grpId="0"/>
      <p:bldP spid="252949" grpId="0" animBg="1"/>
      <p:bldP spid="2529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 smtClean="0"/>
              <a:t>Denning-Sacco</a:t>
            </a:r>
            <a:r>
              <a:rPr lang="zh-CN" altLang="en-US" sz="3200"/>
              <a:t>方案（公钥体制＋可信第三方）</a:t>
            </a:r>
          </a:p>
        </p:txBody>
      </p:sp>
      <p:grpSp>
        <p:nvGrpSpPr>
          <p:cNvPr id="257028" name="Group 4"/>
          <p:cNvGrpSpPr>
            <a:grpSpLocks/>
          </p:cNvGrpSpPr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7029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1" name="Group 7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7032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3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4" name="Group 10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7035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6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611188" y="42926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7042" name="Line 18"/>
          <p:cNvSpPr>
            <a:spLocks noChangeShapeType="1"/>
          </p:cNvSpPr>
          <p:nvPr/>
        </p:nvSpPr>
        <p:spPr bwMode="auto">
          <a:xfrm flipV="1">
            <a:off x="2268538" y="2781300"/>
            <a:ext cx="194310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979613" y="36449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B</a:t>
            </a:r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H="1">
            <a:off x="2484438" y="3141663"/>
            <a:ext cx="19431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419475" y="4005263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CertA, CertB</a:t>
            </a:r>
            <a:endParaRPr kumimoji="0" lang="en-US" altLang="zh-CN" sz="1800">
              <a:latin typeface="Arial" pitchFamily="34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>
            <a:off x="2627313" y="50847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3419475" y="46529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CertA, CertB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(S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(K))</a:t>
            </a:r>
          </a:p>
        </p:txBody>
      </p:sp>
    </p:spTree>
    <p:extLst>
      <p:ext uri="{BB962C8B-B14F-4D97-AF65-F5344CB8AC3E}">
        <p14:creationId xmlns:p14="http://schemas.microsoft.com/office/powerpoint/2010/main" val="1464979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0" grpId="0" animBg="1"/>
      <p:bldP spid="257041" grpId="0" animBg="1"/>
      <p:bldP spid="257042" grpId="0" animBg="1"/>
      <p:bldP spid="257043" grpId="0"/>
      <p:bldP spid="257044" grpId="0" animBg="1"/>
      <p:bldP spid="257045" grpId="0"/>
      <p:bldP spid="257046" grpId="0" animBg="1"/>
      <p:bldP spid="25704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身份</a:t>
            </a:r>
            <a:r>
              <a:rPr lang="zh-CN" altLang="en-US"/>
              <a:t>认证</a:t>
            </a:r>
            <a:r>
              <a:rPr lang="zh-CN" altLang="en-US" smtClean="0"/>
              <a:t>通常要求口令</a:t>
            </a:r>
            <a:r>
              <a:rPr lang="zh-CN" altLang="en-US"/>
              <a:t>或身份</a:t>
            </a:r>
            <a:r>
              <a:rPr lang="zh-CN" altLang="en-US" smtClean="0"/>
              <a:t>信息。</a:t>
            </a:r>
            <a:endParaRPr lang="en-US" altLang="zh-CN" smtClean="0"/>
          </a:p>
          <a:p>
            <a:r>
              <a:rPr lang="zh-CN" altLang="en-US"/>
              <a:t>零知识</a:t>
            </a:r>
            <a:r>
              <a:rPr lang="zh-CN" altLang="en-US" smtClean="0"/>
              <a:t>证明</a:t>
            </a:r>
            <a:endParaRPr lang="en-US" altLang="zh-CN" smtClean="0"/>
          </a:p>
          <a:p>
            <a:pPr lvl="1"/>
            <a:r>
              <a:rPr lang="zh-CN" altLang="en-US" smtClean="0"/>
              <a:t>信息拥有者不泄露</a:t>
            </a:r>
            <a:r>
              <a:rPr lang="zh-CN" altLang="en-US"/>
              <a:t>任何</a:t>
            </a:r>
            <a:r>
              <a:rPr lang="zh-CN" altLang="en-US" smtClean="0"/>
              <a:t>信息能向</a:t>
            </a:r>
            <a:r>
              <a:rPr lang="zh-CN" altLang="en-US"/>
              <a:t>验证</a:t>
            </a:r>
            <a:r>
              <a:rPr lang="zh-CN" altLang="en-US" smtClean="0"/>
              <a:t>者证明</a:t>
            </a:r>
            <a:r>
              <a:rPr lang="zh-CN" altLang="en-US"/>
              <a:t>它拥有该信息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零知识身份认证 </a:t>
            </a:r>
            <a:endParaRPr lang="zh-CN" altLang="en-US"/>
          </a:p>
        </p:txBody>
      </p:sp>
      <p:sp>
        <p:nvSpPr>
          <p:cNvPr id="778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78AC20-A569-457D-8216-EDA28FD30566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D</a:t>
            </a:r>
            <a:r>
              <a:rPr lang="zh-CN" altLang="en-US" smtClean="0"/>
              <a:t>间有道密门，需咒语打开；</a:t>
            </a:r>
            <a:endParaRPr lang="en-US" altLang="zh-CN" smtClean="0"/>
          </a:p>
          <a:p>
            <a:r>
              <a:rPr lang="en-US" altLang="zh-CN" smtClean="0"/>
              <a:t>Peggy</a:t>
            </a:r>
            <a:r>
              <a:rPr lang="zh-CN" altLang="en-US" smtClean="0"/>
              <a:t>向</a:t>
            </a:r>
            <a:r>
              <a:rPr lang="en-US" altLang="zh-CN" smtClean="0"/>
              <a:t>Victor</a:t>
            </a:r>
            <a:r>
              <a:rPr lang="zh-CN" altLang="en-US" smtClean="0"/>
              <a:t>证明她知道</a:t>
            </a:r>
            <a:r>
              <a:rPr lang="zh-CN" altLang="en-US"/>
              <a:t>咒语，但不想泄露咒语。</a:t>
            </a:r>
            <a:endParaRPr lang="zh-CN" altLang="en-US" smtClean="0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零知识身份认证</a:t>
            </a:r>
            <a:r>
              <a:rPr lang="en-US" altLang="zh-CN" smtClean="0"/>
              <a:t>——</a:t>
            </a:r>
            <a:r>
              <a:rPr lang="zh-CN" altLang="en-US" smtClean="0"/>
              <a:t>洞穴例子</a:t>
            </a:r>
            <a:endParaRPr lang="zh-CN" altLang="en-US"/>
          </a:p>
        </p:txBody>
      </p:sp>
      <p:sp>
        <p:nvSpPr>
          <p:cNvPr id="7987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B28A21-A452-4B33-B3D7-2D7E3BE3570C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grpSp>
        <p:nvGrpSpPr>
          <p:cNvPr id="113" name="组合 112"/>
          <p:cNvGrpSpPr/>
          <p:nvPr/>
        </p:nvGrpSpPr>
        <p:grpSpPr>
          <a:xfrm>
            <a:off x="2875384" y="3185120"/>
            <a:ext cx="3352800" cy="3124200"/>
            <a:chOff x="1042988" y="2752725"/>
            <a:chExt cx="3352800" cy="3124200"/>
          </a:xfrm>
        </p:grpSpPr>
        <p:grpSp>
          <p:nvGrpSpPr>
            <p:cNvPr id="114" name="Group 4"/>
            <p:cNvGrpSpPr>
              <a:grpSpLocks/>
            </p:cNvGrpSpPr>
            <p:nvPr/>
          </p:nvGrpSpPr>
          <p:grpSpPr bwMode="auto">
            <a:xfrm>
              <a:off x="1042988" y="2752725"/>
              <a:ext cx="3352800" cy="3124200"/>
              <a:chOff x="0" y="0"/>
              <a:chExt cx="20006" cy="19996"/>
            </a:xfrm>
          </p:grpSpPr>
          <p:grpSp>
            <p:nvGrpSpPr>
              <p:cNvPr id="11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0006" cy="19996"/>
                <a:chOff x="0" y="0"/>
                <a:chExt cx="20006" cy="19996"/>
              </a:xfrm>
            </p:grpSpPr>
            <p:sp>
              <p:nvSpPr>
                <p:cNvPr id="12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4968" y="1119"/>
                  <a:ext cx="1971" cy="39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9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6" cy="19996"/>
                  <a:chOff x="0" y="0"/>
                  <a:chExt cx="20002" cy="19996"/>
                </a:xfrm>
              </p:grpSpPr>
              <p:grpSp>
                <p:nvGrpSpPr>
                  <p:cNvPr id="13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0" y="1688"/>
                    <a:ext cx="17794" cy="18308"/>
                    <a:chOff x="0" y="0"/>
                    <a:chExt cx="20001" cy="19997"/>
                  </a:xfrm>
                </p:grpSpPr>
                <p:grpSp>
                  <p:nvGrpSpPr>
                    <p:cNvPr id="173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76"/>
                      <a:ext cx="8971" cy="19821"/>
                      <a:chOff x="0" y="0"/>
                      <a:chExt cx="20001" cy="19998"/>
                    </a:xfrm>
                  </p:grpSpPr>
                  <p:sp>
                    <p:nvSpPr>
                      <p:cNvPr id="196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70" y="167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7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7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8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5781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9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0779"/>
                        <a:ext cx="4936" cy="43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0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8123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1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3130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39" y="3595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3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31" y="1390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559"/>
                        <a:ext cx="2477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83" y="16559"/>
                        <a:ext cx="2482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02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061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67" y="15786"/>
                        <a:ext cx="4018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9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145" y="16559"/>
                        <a:ext cx="2481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0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520" y="16706"/>
                        <a:ext cx="2481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1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24" y="167"/>
                        <a:ext cx="3402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2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375" y="167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527" y="313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4941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4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99" y="0"/>
                      <a:ext cx="10902" cy="19976"/>
                      <a:chOff x="0" y="0"/>
                      <a:chExt cx="19996" cy="19999"/>
                    </a:xfrm>
                  </p:grpSpPr>
                  <p:sp>
                    <p:nvSpPr>
                      <p:cNvPr id="175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933" y="166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5736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7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10694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8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8060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909" y="13018"/>
                        <a:ext cx="3304" cy="36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899" y="3568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46" y="1379"/>
                        <a:ext cx="4061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887" y="16265"/>
                        <a:ext cx="2292" cy="361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83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16576"/>
                        <a:ext cx="12157" cy="3423"/>
                        <a:chOff x="0" y="0"/>
                        <a:chExt cx="20001" cy="20000"/>
                      </a:xfrm>
                    </p:grpSpPr>
                    <p:sp>
                      <p:nvSpPr>
                        <p:cNvPr id="190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1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32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2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989" y="0"/>
                          <a:ext cx="3356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3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3314" y="0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4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657" y="58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6645" y="911"/>
                          <a:ext cx="3356" cy="1908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4" name="Group 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29" y="166"/>
                        <a:ext cx="6338" cy="3558"/>
                        <a:chOff x="0" y="0"/>
                        <a:chExt cx="19999" cy="20000"/>
                      </a:xfrm>
                    </p:grpSpPr>
                    <p:sp>
                      <p:nvSpPr>
                        <p:cNvPr id="187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0"/>
                          <a:ext cx="8829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8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585" y="0"/>
                          <a:ext cx="8835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9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1173" y="815"/>
                          <a:ext cx="8826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85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634" y="0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6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4923" y="15829"/>
                        <a:ext cx="2037" cy="295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981" y="0"/>
                    <a:ext cx="19021" cy="16942"/>
                    <a:chOff x="0" y="0"/>
                    <a:chExt cx="19999" cy="20002"/>
                  </a:xfrm>
                </p:grpSpPr>
                <p:grpSp>
                  <p:nvGrpSpPr>
                    <p:cNvPr id="132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9999" cy="20002"/>
                      <a:chOff x="0" y="0"/>
                      <a:chExt cx="19996" cy="20002"/>
                    </a:xfrm>
                  </p:grpSpPr>
                  <p:sp>
                    <p:nvSpPr>
                      <p:cNvPr id="147" name="AutoShap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55" y="9362"/>
                        <a:ext cx="7231" cy="703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6BCB82"/>
                      </a:solidFill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8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737" y="16373"/>
                        <a:ext cx="9" cy="352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9" name="Group 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9996" cy="20002"/>
                        <a:chOff x="0" y="0"/>
                        <a:chExt cx="20001" cy="20002"/>
                      </a:xfrm>
                    </p:grpSpPr>
                    <p:sp>
                      <p:nvSpPr>
                        <p:cNvPr id="150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168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1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737" y="0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52" name="Group 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192" y="336"/>
                          <a:ext cx="1943" cy="5868"/>
                          <a:chOff x="0" y="0"/>
                          <a:chExt cx="20078" cy="19999"/>
                        </a:xfrm>
                      </p:grpSpPr>
                      <p:sp>
                        <p:nvSpPr>
                          <p:cNvPr id="170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9985" y="0"/>
                            <a:ext cx="93" cy="8016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1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93" y="7975"/>
                            <a:ext cx="18559" cy="41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2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0" y="7975"/>
                            <a:ext cx="93" cy="12024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3" name="Group 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803" y="0"/>
                          <a:ext cx="1943" cy="5869"/>
                          <a:chOff x="0" y="0"/>
                          <a:chExt cx="20078" cy="20000"/>
                        </a:xfrm>
                      </p:grpSpPr>
                      <p:sp>
                        <p:nvSpPr>
                          <p:cNvPr id="167" name="Line 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0" y="11985"/>
                            <a:ext cx="93" cy="8015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8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16" y="11985"/>
                            <a:ext cx="18579" cy="37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9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995" y="0"/>
                            <a:ext cx="83" cy="12022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4" name="Group 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5" y="6025"/>
                          <a:ext cx="12263" cy="13977"/>
                          <a:chOff x="0" y="0"/>
                          <a:chExt cx="20000" cy="19801"/>
                        </a:xfrm>
                      </p:grpSpPr>
                      <p:grpSp>
                        <p:nvGrpSpPr>
                          <p:cNvPr id="155" name="Group 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6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62" name="Line 6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0" y="19625"/>
                              <a:ext cx="18229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Line 6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1383" y="0"/>
                              <a:ext cx="6087" cy="1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Arc 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7706" y="0"/>
                              <a:ext cx="2040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Arc 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18092" y="17863"/>
                              <a:ext cx="1772" cy="1938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Line 7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9982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156" name="Group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57" name="Line 7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772" y="19625"/>
                              <a:ext cx="18228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Line 7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31" y="0"/>
                              <a:ext cx="6089" cy="16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Arc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>
                              <a:off x="255" y="0"/>
                              <a:ext cx="2039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0" name="Arc 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137" y="17864"/>
                              <a:ext cx="1771" cy="1937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Line 7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0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3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" y="168"/>
                      <a:ext cx="6457" cy="2351"/>
                      <a:chOff x="0" y="0"/>
                      <a:chExt cx="19998" cy="20000"/>
                    </a:xfrm>
                  </p:grpSpPr>
                  <p:sp>
                    <p:nvSpPr>
                      <p:cNvPr id="141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2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992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3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191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985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81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77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123" y="314"/>
                      <a:ext cx="6328" cy="2362"/>
                      <a:chOff x="0" y="0"/>
                      <a:chExt cx="19998" cy="20000"/>
                    </a:xfrm>
                  </p:grpSpPr>
                  <p:sp>
                    <p:nvSpPr>
                      <p:cNvPr id="135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58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7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523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8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781" y="93"/>
                        <a:ext cx="3290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9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453" y="0"/>
                        <a:ext cx="3284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0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09" y="93"/>
                        <a:ext cx="3289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20" name="Group 93"/>
              <p:cNvGrpSpPr>
                <a:grpSpLocks/>
              </p:cNvGrpSpPr>
              <p:nvPr/>
            </p:nvGrpSpPr>
            <p:grpSpPr bwMode="auto">
              <a:xfrm>
                <a:off x="5006" y="7759"/>
                <a:ext cx="7001" cy="6346"/>
                <a:chOff x="0" y="0"/>
                <a:chExt cx="19999" cy="20000"/>
              </a:xfrm>
            </p:grpSpPr>
            <p:sp>
              <p:nvSpPr>
                <p:cNvPr id="121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0" y="419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1215" y="3977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502" y="867"/>
                  <a:ext cx="11241" cy="1868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6307" y="1317"/>
                  <a:ext cx="11239" cy="18683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0" y="451"/>
                  <a:ext cx="11238" cy="18682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4369" y="10224"/>
                  <a:ext cx="5630" cy="936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5630" cy="9357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2555875" y="282416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A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2268538" y="3328988"/>
              <a:ext cx="5032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B</a:t>
              </a:r>
            </a:p>
          </p:txBody>
        </p:sp>
        <p:sp>
          <p:nvSpPr>
            <p:cNvPr id="117" name="Text Box 104"/>
            <p:cNvSpPr txBox="1">
              <a:spLocks noChangeArrowheads="1"/>
            </p:cNvSpPr>
            <p:nvPr/>
          </p:nvSpPr>
          <p:spPr bwMode="auto">
            <a:xfrm>
              <a:off x="1835150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C</a:t>
              </a:r>
            </a:p>
          </p:txBody>
        </p:sp>
        <p:sp>
          <p:nvSpPr>
            <p:cNvPr id="118" name="Text Box 105"/>
            <p:cNvSpPr txBox="1">
              <a:spLocks noChangeArrowheads="1"/>
            </p:cNvSpPr>
            <p:nvPr/>
          </p:nvSpPr>
          <p:spPr bwMode="auto">
            <a:xfrm>
              <a:off x="2555875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 Kerberos </a:t>
            </a:r>
            <a:r>
              <a:rPr lang="zh-CN" altLang="en-US" smtClean="0"/>
              <a:t>认证协议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>
              <a:buFontTx/>
              <a:buNone/>
            </a:pPr>
            <a:endParaRPr lang="zh-CN" altLang="en-US" sz="4000" b="1" smtClean="0"/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23F20E6-B054-4167-BEC3-BC2F020F0B98}" type="slidenum">
              <a:rPr lang="zh-CN" altLang="en-US" smtClean="0">
                <a:solidFill>
                  <a:srgbClr val="FF0000"/>
                </a:solidFill>
              </a:rPr>
              <a:pPr/>
              <a:t>58</a:t>
            </a:fld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27173"/>
            <a:ext cx="8229600" cy="16421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smtClean="0"/>
              <a:t>用户需要从多台服务器得到服务，访问安全方法有三种：</a:t>
            </a:r>
          </a:p>
          <a:p>
            <a:pPr lvl="1"/>
            <a:r>
              <a:rPr lang="en-US" altLang="zh-CN" smtClean="0"/>
              <a:t>1) </a:t>
            </a:r>
            <a:r>
              <a:rPr lang="zh-CN" altLang="en-US" smtClean="0"/>
              <a:t>登录工作站</a:t>
            </a:r>
            <a:r>
              <a:rPr lang="zh-CN" altLang="en-US"/>
              <a:t>认证</a:t>
            </a:r>
            <a:r>
              <a:rPr lang="zh-CN" altLang="en-US" smtClean="0"/>
              <a:t>用户；</a:t>
            </a:r>
          </a:p>
          <a:p>
            <a:pPr lvl="1"/>
            <a:r>
              <a:rPr lang="en-US" altLang="zh-CN" smtClean="0"/>
              <a:t>2) </a:t>
            </a:r>
            <a:r>
              <a:rPr lang="zh-CN" altLang="en-US" smtClean="0"/>
              <a:t>服务器认证请求工作站；</a:t>
            </a:r>
            <a:endParaRPr lang="en-US" altLang="zh-CN" smtClean="0"/>
          </a:p>
          <a:p>
            <a:pPr lvl="1"/>
            <a:r>
              <a:rPr lang="en-US" altLang="zh-CN" smtClean="0"/>
              <a:t>3)</a:t>
            </a:r>
            <a:r>
              <a:rPr lang="zh-CN" altLang="en-US" smtClean="0"/>
              <a:t> 服务认证用户。</a:t>
            </a:r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的产生背景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59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219200" y="1341412"/>
            <a:ext cx="6934200" cy="3553504"/>
            <a:chOff x="1219200" y="2276872"/>
            <a:chExt cx="6934200" cy="355350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219200" y="3505200"/>
              <a:ext cx="6934200" cy="685800"/>
            </a:xfrm>
            <a:prstGeom prst="leftRightArrow">
              <a:avLst>
                <a:gd name="adj1" fmla="val 35833"/>
                <a:gd name="adj2" fmla="val 104669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00672" y="2276872"/>
              <a:ext cx="1219200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Web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Server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92383" y="2276872"/>
              <a:ext cx="983673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File</a:t>
              </a:r>
            </a:p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server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67672" y="2277516"/>
              <a:ext cx="1176536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Printing</a:t>
              </a:r>
            </a:p>
            <a:p>
              <a:pPr algn="ctr"/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server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02794" y="2586425"/>
              <a:ext cx="565150" cy="2286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itchFamily="18" charset="0"/>
                  <a:ea typeface="PMingLiU" pitchFamily="18" charset="-120"/>
                </a:rPr>
                <a:t>. . .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131840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2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086970" y="4581128"/>
              <a:ext cx="565150" cy="4572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itchFamily="18" charset="0"/>
                  <a:ea typeface="PMingLiU" pitchFamily="18" charset="-120"/>
                </a:rPr>
                <a:t>. . .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712568" y="530120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b="1">
                  <a:latin typeface="Times New Roman" pitchFamily="18" charset="0"/>
                  <a:ea typeface="PMingLiU" pitchFamily="18" charset="-120"/>
                </a:rPr>
                <a:t>Attacker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839344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2667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4487416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715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868144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CN" sz="2000" b="1" smtClean="0">
                  <a:latin typeface="Times New Roman" pitchFamily="18" charset="0"/>
                  <a:ea typeface="PMingLiU" pitchFamily="18" charset="-120"/>
                </a:rPr>
                <a:t>N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6575648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2608000" y="531644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smtClean="0">
                  <a:latin typeface="Times New Roman" pitchFamily="18" charset="0"/>
                  <a:ea typeface="PMingLiU" pitchFamily="18" charset="-120"/>
                </a:rPr>
                <a:t>User</a:t>
              </a:r>
              <a:endParaRPr lang="en-US" altLang="zh-TW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1331640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smtClean="0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1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2111152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666016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身份认证系统组成：</a:t>
            </a:r>
          </a:p>
          <a:p>
            <a:pPr lvl="1"/>
            <a:r>
              <a:rPr lang="zh-CN" altLang="en-US" smtClean="0"/>
              <a:t>认证服务器</a:t>
            </a:r>
          </a:p>
          <a:p>
            <a:pPr lvl="1"/>
            <a:r>
              <a:rPr lang="zh-CN" altLang="en-US" smtClean="0"/>
              <a:t>认证系统用户端软件</a:t>
            </a:r>
          </a:p>
          <a:p>
            <a:pPr lvl="1"/>
            <a:r>
              <a:rPr lang="zh-CN" altLang="en-US" smtClean="0"/>
              <a:t>认证设备</a:t>
            </a:r>
          </a:p>
          <a:p>
            <a:pPr lvl="1"/>
            <a:r>
              <a:rPr lang="zh-CN" altLang="en-US" smtClean="0"/>
              <a:t>认证协议</a:t>
            </a:r>
          </a:p>
          <a:p>
            <a:pPr lvl="1"/>
            <a:endParaRPr lang="zh-CN" altLang="en-US" smtClean="0"/>
          </a:p>
          <a:p>
            <a:endParaRPr lang="zh-CN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身份认证组成及模型</a:t>
            </a:r>
            <a:endParaRPr lang="zh-CN" altLang="en-US"/>
          </a:p>
        </p:txBody>
      </p:sp>
      <p:sp>
        <p:nvSpPr>
          <p:cNvPr id="4710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36FA9B-939D-4963-8ED3-332A582DF349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1682" y="3068640"/>
            <a:ext cx="6337304" cy="3552826"/>
            <a:chOff x="1904" y="1933"/>
            <a:chExt cx="3992" cy="2238"/>
          </a:xfrm>
        </p:grpSpPr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904" y="3037"/>
              <a:ext cx="977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itchFamily="18" charset="0"/>
                </a:rPr>
                <a:t>示证者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3174" y="1933"/>
              <a:ext cx="1542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itchFamily="18" charset="0"/>
                </a:rPr>
                <a:t>可信第三方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5041" y="3037"/>
              <a:ext cx="855" cy="33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</a:rPr>
                <a:t>验证者</a:t>
              </a: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2593" y="2101"/>
              <a:ext cx="535" cy="93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2881" y="3229"/>
              <a:ext cx="216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4716" y="2237"/>
              <a:ext cx="661" cy="80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2585" y="2270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3537" y="3325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4807" y="2191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3174" y="3838"/>
              <a:ext cx="1542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itchFamily="18" charset="0"/>
                </a:rPr>
                <a:t>攻击者</a:t>
              </a:r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3909" y="3229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2888" y="2558"/>
              <a:ext cx="604" cy="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flipH="1">
              <a:off x="4428" y="2600"/>
              <a:ext cx="606" cy="1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888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窃听</a:t>
            </a:r>
            <a:r>
              <a:rPr lang="en-US" altLang="zh-CN" smtClean="0"/>
              <a:t>/</a:t>
            </a:r>
            <a:r>
              <a:rPr lang="zh-CN" altLang="en-US" smtClean="0"/>
              <a:t>重放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可能窃听</a:t>
            </a:r>
            <a:r>
              <a:rPr lang="zh-CN" altLang="en-US" smtClean="0"/>
              <a:t>他人信息交换</a:t>
            </a:r>
            <a:r>
              <a:rPr lang="zh-CN" altLang="en-US"/>
              <a:t>，</a:t>
            </a:r>
            <a:r>
              <a:rPr lang="zh-CN" altLang="en-US" smtClean="0"/>
              <a:t>并重放获得对服务器</a:t>
            </a:r>
            <a:r>
              <a:rPr lang="zh-CN" altLang="en-US"/>
              <a:t>的</a:t>
            </a:r>
            <a:r>
              <a:rPr lang="zh-CN" altLang="en-US" smtClean="0"/>
              <a:t>访问权。</a:t>
            </a:r>
            <a:endParaRPr lang="zh-CN" altLang="en-US"/>
          </a:p>
          <a:p>
            <a:r>
              <a:rPr lang="zh-CN" altLang="en-US" smtClean="0"/>
              <a:t>假冒用户：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个工作站</a:t>
            </a:r>
            <a:r>
              <a:rPr lang="zh-CN" altLang="en-US" smtClean="0"/>
              <a:t>上的用户</a:t>
            </a:r>
            <a:r>
              <a:rPr lang="zh-CN" altLang="en-US"/>
              <a:t>可能冒充另一个用户操作；</a:t>
            </a:r>
          </a:p>
          <a:p>
            <a:r>
              <a:rPr lang="zh-CN" altLang="en-US" smtClean="0"/>
              <a:t>伪装机器：</a:t>
            </a:r>
            <a:endParaRPr lang="en-US" altLang="zh-CN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可能改变一个工作站的网络地址，从而冒充另一台工作站工作；</a:t>
            </a:r>
          </a:p>
          <a:p>
            <a:endParaRPr lang="en-US" altLang="zh-TW" smtClean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潜在的攻击</a:t>
            </a:r>
            <a:endParaRPr lang="zh-CN" altLang="en-US"/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926133-54F0-4C14-A6C1-649B5B240827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80</a:t>
            </a:r>
            <a:r>
              <a:rPr lang="zh-CN" altLang="en-US" smtClean="0"/>
              <a:t>年代中，</a:t>
            </a:r>
            <a:r>
              <a:rPr lang="en-US" altLang="zh-CN" smtClean="0"/>
              <a:t>MIT Athena</a:t>
            </a:r>
            <a:r>
              <a:rPr lang="zh-CN" altLang="en-US" smtClean="0"/>
              <a:t>工程产物，“</a:t>
            </a:r>
            <a:r>
              <a:rPr lang="en-US" altLang="zh-CN" smtClean="0"/>
              <a:t>Kerberos”</a:t>
            </a:r>
            <a:r>
              <a:rPr lang="zh-CN" altLang="en-US"/>
              <a:t>本意：</a:t>
            </a:r>
            <a:endParaRPr lang="en-US" altLang="zh-CN"/>
          </a:p>
          <a:p>
            <a:pPr lvl="1"/>
            <a:r>
              <a:rPr lang="zh-CN" altLang="en-US" smtClean="0"/>
              <a:t>希腊神话中三头神犬——</a:t>
            </a:r>
            <a:r>
              <a:rPr lang="zh-CN" altLang="en-US"/>
              <a:t>地狱之门守护者”</a:t>
            </a:r>
            <a:endParaRPr lang="en-US" altLang="zh-CN"/>
          </a:p>
          <a:p>
            <a:pPr lvl="1"/>
            <a:r>
              <a:rPr lang="zh-CN" altLang="en-US"/>
              <a:t>三个功能：身份认证、记账、审核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版本</a:t>
            </a:r>
          </a:p>
          <a:p>
            <a:pPr lvl="1"/>
            <a:r>
              <a:rPr lang="zh-CN" altLang="en-US"/>
              <a:t>前三个版本仅用于内部</a:t>
            </a:r>
          </a:p>
          <a:p>
            <a:pPr lvl="1"/>
            <a:r>
              <a:rPr lang="zh-CN" altLang="en-US"/>
              <a:t>第四版得到了广泛的应用</a:t>
            </a:r>
          </a:p>
          <a:p>
            <a:pPr lvl="1"/>
            <a:r>
              <a:rPr lang="zh-CN" altLang="en-US"/>
              <a:t>第五版于</a:t>
            </a:r>
            <a:r>
              <a:rPr lang="en-US" altLang="zh-CN"/>
              <a:t>1989</a:t>
            </a:r>
            <a:r>
              <a:rPr lang="zh-CN" altLang="en-US"/>
              <a:t>年开始设计</a:t>
            </a:r>
          </a:p>
          <a:p>
            <a:pPr lvl="2"/>
            <a:r>
              <a:rPr lang="en-US" altLang="zh-CN"/>
              <a:t>RFC 1510, 1993</a:t>
            </a:r>
            <a:r>
              <a:rPr lang="zh-CN" altLang="en-US"/>
              <a:t>年确定</a:t>
            </a:r>
          </a:p>
          <a:p>
            <a:pPr lvl="2"/>
            <a:r>
              <a:rPr lang="zh-CN" altLang="en-US"/>
              <a:t>标准</a:t>
            </a:r>
            <a:r>
              <a:rPr lang="en-US" altLang="zh-CN"/>
              <a:t>Kerberos</a:t>
            </a:r>
          </a:p>
          <a:p>
            <a:pPr lvl="1"/>
            <a:endParaRPr lang="zh-CN" altLang="en-US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基于对称密码技术</a:t>
            </a:r>
            <a:r>
              <a:rPr lang="zh-CN" altLang="en-US" b="1" smtClean="0">
                <a:solidFill>
                  <a:srgbClr val="FF0000"/>
                </a:solidFill>
              </a:rPr>
              <a:t>集中式</a:t>
            </a:r>
            <a:r>
              <a:rPr lang="zh-CN" altLang="en-US" smtClean="0"/>
              <a:t>的身份认证框架结构。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DES</a:t>
            </a:r>
            <a:r>
              <a:rPr lang="zh-CN" altLang="en-US" smtClean="0"/>
              <a:t>加密算法</a:t>
            </a:r>
            <a:endParaRPr lang="en-US" altLang="zh-CN" smtClean="0"/>
          </a:p>
          <a:p>
            <a:pPr lvl="1"/>
            <a:r>
              <a:rPr lang="zh-CN" altLang="en-US" smtClean="0"/>
              <a:t>引入可信第三方</a:t>
            </a:r>
            <a:endParaRPr lang="en-US" altLang="zh-CN" smtClean="0"/>
          </a:p>
          <a:p>
            <a:pPr lvl="1"/>
            <a:r>
              <a:rPr lang="zh-CN" altLang="en-US" smtClean="0"/>
              <a:t>采用基于</a:t>
            </a:r>
            <a:r>
              <a:rPr lang="en-US" altLang="zh-CN" smtClean="0"/>
              <a:t>Needham-Schroeder</a:t>
            </a:r>
            <a:r>
              <a:rPr lang="zh-CN" altLang="en-US" smtClean="0"/>
              <a:t>协议</a:t>
            </a:r>
            <a:endParaRPr lang="en-US" altLang="zh-CN" smtClean="0"/>
          </a:p>
          <a:p>
            <a:pPr lvl="1"/>
            <a:r>
              <a:rPr lang="zh-CN" altLang="en-US" smtClean="0"/>
              <a:t>实现用户与服务器间的相互认证。</a:t>
            </a:r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475656" y="4008076"/>
            <a:ext cx="5832475" cy="2735263"/>
            <a:chOff x="0" y="0"/>
            <a:chExt cx="4305" cy="187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60" y="0"/>
              <a:ext cx="159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,Bold" charset="0"/>
                </a:rPr>
                <a:t>Kerberos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0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Client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865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Server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540" y="498"/>
              <a:ext cx="90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900" y="609"/>
              <a:ext cx="720" cy="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25" y="148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410" y="163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F101ED-6E16-4706-8F95-485A80517AAF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mtClean="0"/>
              <a:t>Kerberos</a:t>
            </a:r>
            <a:r>
              <a:rPr lang="zh-CN" altLang="en-US" sz="4400" smtClean="0"/>
              <a:t>认证系统模型</a:t>
            </a:r>
            <a:endParaRPr lang="zh-CN" altLang="en-US"/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讲 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Kerberos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认证</a:t>
            </a:r>
          </a:p>
        </p:txBody>
      </p:sp>
      <p:sp>
        <p:nvSpPr>
          <p:cNvPr id="439299" name="AutoShape 3"/>
          <p:cNvSpPr>
            <a:spLocks noChangeArrowheads="1"/>
          </p:cNvSpPr>
          <p:nvPr/>
        </p:nvSpPr>
        <p:spPr bwMode="auto">
          <a:xfrm>
            <a:off x="5270376" y="23488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0" name="AutoShape 4"/>
          <p:cNvSpPr>
            <a:spLocks noChangeArrowheads="1"/>
          </p:cNvSpPr>
          <p:nvPr/>
        </p:nvSpPr>
        <p:spPr bwMode="auto">
          <a:xfrm>
            <a:off x="4965576" y="25012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1" name="AutoShape 5"/>
          <p:cNvSpPr>
            <a:spLocks noChangeArrowheads="1"/>
          </p:cNvSpPr>
          <p:nvPr/>
        </p:nvSpPr>
        <p:spPr bwMode="auto">
          <a:xfrm>
            <a:off x="4660776" y="26536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4355976" y="28060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3549079"/>
            <a:ext cx="1794568" cy="1435100"/>
            <a:chOff x="1533525" y="3146028"/>
            <a:chExt cx="1794568" cy="1435100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1533525" y="3146028"/>
              <a:ext cx="1794568" cy="1435100"/>
              <a:chOff x="502" y="1544"/>
              <a:chExt cx="1056" cy="944"/>
            </a:xfrm>
            <a:solidFill>
              <a:schemeClr val="bg2">
                <a:lumMod val="90000"/>
              </a:schemeClr>
            </a:solidFill>
          </p:grpSpPr>
          <p:sp>
            <p:nvSpPr>
              <p:cNvPr id="3096" name="Oval 12"/>
              <p:cNvSpPr>
                <a:spLocks noChangeArrowheads="1"/>
              </p:cNvSpPr>
              <p:nvPr/>
            </p:nvSpPr>
            <p:spPr bwMode="auto">
              <a:xfrm>
                <a:off x="510" y="2360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7" name="Rectangle 13"/>
              <p:cNvSpPr>
                <a:spLocks noChangeArrowheads="1"/>
              </p:cNvSpPr>
              <p:nvPr/>
            </p:nvSpPr>
            <p:spPr bwMode="auto">
              <a:xfrm>
                <a:off x="502" y="1632"/>
                <a:ext cx="1056" cy="7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8" name="Oval 14"/>
              <p:cNvSpPr>
                <a:spLocks noChangeArrowheads="1"/>
              </p:cNvSpPr>
              <p:nvPr/>
            </p:nvSpPr>
            <p:spPr bwMode="auto">
              <a:xfrm>
                <a:off x="510" y="1544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>
                <a:off x="502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558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1570912" y="3439433"/>
              <a:ext cx="1556652" cy="8315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latin typeface="Arial" pitchFamily="34" charset="0"/>
                </a:rPr>
                <a:t>Kerberos</a:t>
              </a:r>
            </a:p>
            <a:p>
              <a:pPr eaLnBrk="0" hangingPunct="0">
                <a:defRPr/>
              </a:pPr>
              <a:r>
                <a:rPr lang="en-US" altLang="zh-CN" b="1">
                  <a:latin typeface="Arial" pitchFamily="34" charset="0"/>
                </a:rPr>
                <a:t>Database</a:t>
              </a:r>
            </a:p>
          </p:txBody>
        </p:sp>
      </p:grpSp>
      <p:sp>
        <p:nvSpPr>
          <p:cNvPr id="439314" name="AutoShape 18"/>
          <p:cNvSpPr>
            <a:spLocks noChangeArrowheads="1"/>
          </p:cNvSpPr>
          <p:nvPr/>
        </p:nvSpPr>
        <p:spPr bwMode="auto">
          <a:xfrm>
            <a:off x="1054100" y="2273895"/>
            <a:ext cx="2638425" cy="1054100"/>
          </a:xfrm>
          <a:prstGeom prst="roundRect">
            <a:avLst>
              <a:gd name="adj" fmla="val 2704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Ticket Granting</a:t>
            </a:r>
          </a:p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 Server</a:t>
            </a:r>
          </a:p>
        </p:txBody>
      </p:sp>
      <p:sp>
        <p:nvSpPr>
          <p:cNvPr id="439315" name="AutoShape 19"/>
          <p:cNvSpPr>
            <a:spLocks noChangeArrowheads="1"/>
          </p:cNvSpPr>
          <p:nvPr/>
        </p:nvSpPr>
        <p:spPr bwMode="auto">
          <a:xfrm>
            <a:off x="1041400" y="5094560"/>
            <a:ext cx="2651125" cy="1130300"/>
          </a:xfrm>
          <a:prstGeom prst="roundRect">
            <a:avLst>
              <a:gd name="adj" fmla="val 2704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Authentication</a:t>
            </a:r>
          </a:p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 Server</a:t>
            </a:r>
          </a:p>
        </p:txBody>
      </p:sp>
      <p:sp>
        <p:nvSpPr>
          <p:cNvPr id="3084" name="Rectangle 20"/>
          <p:cNvSpPr>
            <a:spLocks noChangeArrowheads="1"/>
          </p:cNvSpPr>
          <p:nvPr/>
        </p:nvSpPr>
        <p:spPr bwMode="auto">
          <a:xfrm>
            <a:off x="838200" y="2103710"/>
            <a:ext cx="3022600" cy="4349626"/>
          </a:xfrm>
          <a:prstGeom prst="rect">
            <a:avLst/>
          </a:prstGeom>
          <a:noFill/>
          <a:ln w="508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5178648" y="4213202"/>
            <a:ext cx="1625600" cy="871982"/>
          </a:xfrm>
          <a:prstGeom prst="rect">
            <a:avLst/>
          </a:prstGeom>
          <a:solidFill>
            <a:srgbClr val="96969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sz="2000" b="1">
                <a:latin typeface="Arial" pitchFamily="34" charset="0"/>
              </a:rPr>
              <a:t>Workstation</a:t>
            </a:r>
            <a:endParaRPr lang="en-US" altLang="zh-CN" b="1">
              <a:latin typeface="Arial" pitchFamily="34" charset="0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921849"/>
              </p:ext>
            </p:extLst>
          </p:nvPr>
        </p:nvGraphicFramePr>
        <p:xfrm>
          <a:off x="5251152" y="5400675"/>
          <a:ext cx="882824" cy="122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ClipArt" r:id="rId4" imgW="2387698" imgH="3661137" progId="">
                  <p:embed/>
                </p:oleObj>
              </mc:Choice>
              <mc:Fallback>
                <p:oleObj name="ClipArt" r:id="rId4" imgW="2387698" imgH="3661137" progId="">
                  <p:embed/>
                  <p:pic>
                    <p:nvPicPr>
                      <p:cNvPr id="0" name="Picture 8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152" y="5400675"/>
                        <a:ext cx="882824" cy="1221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44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安全性</a:t>
            </a:r>
          </a:p>
          <a:p>
            <a:pPr lvl="1"/>
            <a:r>
              <a:rPr lang="zh-CN" altLang="en-US" smtClean="0"/>
              <a:t>能够有效防止攻击者假扮成另一个合法的授权用户。</a:t>
            </a:r>
          </a:p>
          <a:p>
            <a:r>
              <a:rPr lang="zh-CN" altLang="en-US" smtClean="0"/>
              <a:t>可靠性</a:t>
            </a:r>
          </a:p>
          <a:p>
            <a:pPr lvl="1"/>
            <a:r>
              <a:rPr lang="zh-CN" altLang="en-US" smtClean="0"/>
              <a:t>分布式服务器体系结构，提供相互备份。</a:t>
            </a:r>
          </a:p>
          <a:p>
            <a:r>
              <a:rPr lang="zh-CN" altLang="en-US" smtClean="0"/>
              <a:t>对用户透明性</a:t>
            </a:r>
          </a:p>
          <a:p>
            <a:r>
              <a:rPr lang="zh-CN" altLang="en-US" smtClean="0"/>
              <a:t>可伸缩</a:t>
            </a:r>
          </a:p>
          <a:p>
            <a:pPr lvl="1"/>
            <a:r>
              <a:rPr lang="zh-CN" altLang="en-US" smtClean="0"/>
              <a:t>能够支持大数量的客户和服务器。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设计目标</a:t>
            </a:r>
            <a:endParaRPr lang="zh-CN" altLang="en-US"/>
          </a:p>
        </p:txBody>
      </p:sp>
      <p:sp>
        <p:nvSpPr>
          <p:cNvPr id="10342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43576D-4EB4-4341-A4FA-6B373FAB649F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：</a:t>
            </a:r>
            <a:r>
              <a:rPr lang="zh-CN" altLang="en-US">
                <a:latin typeface="Times New Roman" pitchFamily="18" charset="0"/>
              </a:rPr>
              <a:t>客户</a:t>
            </a:r>
            <a:r>
              <a:rPr lang="zh-CN" altLang="en-US" smtClean="0">
                <a:latin typeface="Times New Roman" pitchFamily="18" charset="0"/>
              </a:rPr>
              <a:t>机，</a:t>
            </a:r>
            <a:r>
              <a:rPr lang="en-US" altLang="zh-CN" smtClean="0">
                <a:latin typeface="Times New Roman" pitchFamily="18" charset="0"/>
              </a:rPr>
              <a:t>AS</a:t>
            </a:r>
            <a:r>
              <a:rPr lang="en-US" altLang="zh-CN">
                <a:latin typeface="Times New Roman" pitchFamily="18" charset="0"/>
              </a:rPr>
              <a:t>：</a:t>
            </a:r>
            <a:r>
              <a:rPr lang="zh-CN" altLang="en-US">
                <a:latin typeface="Times New Roman" pitchFamily="18" charset="0"/>
              </a:rPr>
              <a:t>认证</a:t>
            </a:r>
            <a:r>
              <a:rPr lang="zh-CN" altLang="en-US" smtClean="0">
                <a:latin typeface="Times New Roman" pitchFamily="18" charset="0"/>
              </a:rPr>
              <a:t>服务器，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：</a:t>
            </a:r>
            <a:r>
              <a:rPr lang="zh-CN" altLang="en-US">
                <a:latin typeface="Times New Roman" pitchFamily="18" charset="0"/>
              </a:rPr>
              <a:t>服务器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IDc、IDv、IDtgs </a:t>
            </a:r>
            <a:r>
              <a:rPr lang="zh-CN" altLang="en-US">
                <a:latin typeface="Times New Roman" pitchFamily="18" charset="0"/>
              </a:rPr>
              <a:t>分别为</a:t>
            </a:r>
            <a:r>
              <a:rPr lang="en-US" altLang="zh-CN">
                <a:latin typeface="Times New Roman" pitchFamily="18" charset="0"/>
              </a:rPr>
              <a:t>C、V、TGS</a:t>
            </a:r>
            <a:r>
              <a:rPr lang="zh-CN" altLang="en-US">
                <a:latin typeface="Times New Roman" pitchFamily="18" charset="0"/>
              </a:rPr>
              <a:t>的身份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ADc： </a:t>
            </a:r>
            <a:r>
              <a:rPr lang="zh-CN" altLang="en-US">
                <a:latin typeface="Times New Roman" pitchFamily="18" charset="0"/>
              </a:rPr>
              <a:t>用户的网络地址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TSi：</a:t>
            </a:r>
            <a:r>
              <a:rPr lang="zh-CN" altLang="en-US">
                <a:latin typeface="Times New Roman" pitchFamily="18" charset="0"/>
              </a:rPr>
              <a:t>第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个时戳</a:t>
            </a:r>
            <a:endParaRPr lang="en-US" altLang="zh-CN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Lifetimei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LTi</a:t>
            </a:r>
            <a:r>
              <a:rPr lang="zh-CN" altLang="en-US" smtClean="0">
                <a:latin typeface="Times New Roman" pitchFamily="18" charset="0"/>
              </a:rPr>
              <a:t>）</a:t>
            </a:r>
            <a:r>
              <a:rPr lang="en-US" altLang="zh-CN" smtClean="0">
                <a:latin typeface="Times New Roman" pitchFamily="18" charset="0"/>
              </a:rPr>
              <a:t>： </a:t>
            </a:r>
            <a:r>
              <a:rPr lang="zh-CN" altLang="en-US" smtClean="0">
                <a:latin typeface="Times New Roman" pitchFamily="18" charset="0"/>
              </a:rPr>
              <a:t>第</a:t>
            </a:r>
            <a:r>
              <a:rPr lang="en-US" altLang="zh-CN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个</a:t>
            </a:r>
            <a:r>
              <a:rPr lang="zh-CN" altLang="en-US">
                <a:latin typeface="Times New Roman" pitchFamily="18" charset="0"/>
              </a:rPr>
              <a:t>有效期限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Pc：C</a:t>
            </a:r>
            <a:r>
              <a:rPr lang="zh-CN" altLang="en-US">
                <a:latin typeface="Times New Roman" pitchFamily="18" charset="0"/>
              </a:rPr>
              <a:t>上的用户</a:t>
            </a:r>
            <a:r>
              <a:rPr lang="zh-CN" altLang="en-US" smtClean="0">
                <a:latin typeface="Times New Roman" pitchFamily="18" charset="0"/>
              </a:rPr>
              <a:t>口令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</a:rPr>
              <a:t>常用</a:t>
            </a:r>
            <a:r>
              <a:rPr lang="zh-CN" altLang="en-US" smtClean="0">
                <a:latin typeface="Times New Roman" pitchFamily="18" charset="0"/>
              </a:rPr>
              <a:t>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5718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Kc：C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Kv：V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TGS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Ktgs： TGS 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Kc,tgs：C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TGS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Kc,v：C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</a:rPr>
              <a:t>常用</a:t>
            </a:r>
            <a:r>
              <a:rPr lang="zh-CN" altLang="en-US" smtClean="0">
                <a:latin typeface="Times New Roman" pitchFamily="18" charset="0"/>
              </a:rPr>
              <a:t>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091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itchFamily="18" charset="0"/>
              </a:rPr>
              <a:t>Kerberos——</a:t>
            </a:r>
            <a:r>
              <a:rPr lang="zh-CN" altLang="en-US" sz="4400" smtClean="0">
                <a:latin typeface="Times New Roman" pitchFamily="18" charset="0"/>
              </a:rPr>
              <a:t>简单方案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10547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53272" y="6407944"/>
            <a:ext cx="1026840" cy="45005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A5DE8E8-6F6D-4B9D-B7AA-6F517C514199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72369" y="1573486"/>
            <a:ext cx="3527424" cy="2520950"/>
            <a:chOff x="1066" y="935"/>
            <a:chExt cx="2222" cy="1588"/>
          </a:xfrm>
        </p:grpSpPr>
        <p:sp>
          <p:nvSpPr>
            <p:cNvPr id="105494" name="Line 10"/>
            <p:cNvSpPr>
              <a:spLocks noChangeShapeType="1"/>
            </p:cNvSpPr>
            <p:nvPr/>
          </p:nvSpPr>
          <p:spPr bwMode="auto">
            <a:xfrm flipV="1">
              <a:off x="1338" y="935"/>
              <a:ext cx="195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5" name="Text Box 11"/>
            <p:cNvSpPr txBox="1">
              <a:spLocks noChangeArrowheads="1"/>
            </p:cNvSpPr>
            <p:nvPr/>
          </p:nvSpPr>
          <p:spPr bwMode="auto">
            <a:xfrm rot="19250075">
              <a:off x="1066" y="1613"/>
              <a:ext cx="163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(1)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, P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,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91507" y="1789386"/>
            <a:ext cx="3097212" cy="2376487"/>
            <a:chOff x="1519" y="1071"/>
            <a:chExt cx="1951" cy="1497"/>
          </a:xfrm>
        </p:grpSpPr>
        <p:sp>
          <p:nvSpPr>
            <p:cNvPr id="105492" name="Line 13"/>
            <p:cNvSpPr>
              <a:spLocks noChangeShapeType="1"/>
            </p:cNvSpPr>
            <p:nvPr/>
          </p:nvSpPr>
          <p:spPr bwMode="auto">
            <a:xfrm flipH="1">
              <a:off x="1519" y="1071"/>
              <a:ext cx="1951" cy="1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3" name="Text Box 14"/>
            <p:cNvSpPr txBox="1">
              <a:spLocks noChangeArrowheads="1"/>
            </p:cNvSpPr>
            <p:nvPr/>
          </p:nvSpPr>
          <p:spPr bwMode="auto">
            <a:xfrm>
              <a:off x="2517" y="1752"/>
              <a:ext cx="5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20069" y="3949973"/>
            <a:ext cx="2905125" cy="431800"/>
            <a:chOff x="1474" y="2432"/>
            <a:chExt cx="1830" cy="272"/>
          </a:xfrm>
        </p:grpSpPr>
        <p:sp>
          <p:nvSpPr>
            <p:cNvPr id="105490" name="Line 16"/>
            <p:cNvSpPr>
              <a:spLocks noChangeShapeType="1"/>
            </p:cNvSpPr>
            <p:nvPr/>
          </p:nvSpPr>
          <p:spPr bwMode="auto">
            <a:xfrm>
              <a:off x="1474" y="2704"/>
              <a:ext cx="183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1" name="Text Box 17"/>
            <p:cNvSpPr txBox="1">
              <a:spLocks noChangeArrowheads="1"/>
            </p:cNvSpPr>
            <p:nvPr/>
          </p:nvSpPr>
          <p:spPr bwMode="auto">
            <a:xfrm>
              <a:off x="1950" y="2432"/>
              <a:ext cx="102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, Ticket</a:t>
              </a:r>
            </a:p>
          </p:txBody>
        </p:sp>
      </p:grpSp>
      <p:sp>
        <p:nvSpPr>
          <p:cNvPr id="105484" name="Text Box 18"/>
          <p:cNvSpPr txBox="1">
            <a:spLocks noChangeArrowheads="1"/>
          </p:cNvSpPr>
          <p:nvPr/>
        </p:nvSpPr>
        <p:spPr bwMode="auto">
          <a:xfrm>
            <a:off x="1388921" y="4973106"/>
            <a:ext cx="3367419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Ticket  =  E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Kv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[ID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 , AD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 , 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v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</a:rPr>
              <a:t>]</a:t>
            </a:r>
            <a:endParaRPr lang="en-US" altLang="zh-CN" sz="20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497683" name="Text Box 19" descr="轮廓式菱形"/>
          <p:cNvSpPr txBox="1">
            <a:spLocks noChangeArrowheads="1"/>
          </p:cNvSpPr>
          <p:nvPr/>
        </p:nvSpPr>
        <p:spPr bwMode="auto">
          <a:xfrm>
            <a:off x="5580882" y="1357586"/>
            <a:ext cx="2987054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查看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用户是否合法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验证口令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是否正确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是否有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权访问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服务器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97684" name="Text Box 20" descr="轮廓式菱形"/>
          <p:cNvSpPr txBox="1">
            <a:spLocks noChangeArrowheads="1"/>
          </p:cNvSpPr>
          <p:nvPr/>
        </p:nvSpPr>
        <p:spPr bwMode="auto">
          <a:xfrm>
            <a:off x="5507856" y="3805511"/>
            <a:ext cx="3060080" cy="10772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共享密钥解密票据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标识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、地址与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实际票据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是否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一致</a:t>
            </a:r>
            <a:endParaRPr lang="zh-CN" altLang="en-US" sz="1600" b="1">
              <a:solidFill>
                <a:srgbClr val="000000"/>
              </a:solidFill>
              <a:latin typeface="Times New Roman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票据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有效，认证通过</a:t>
            </a:r>
          </a:p>
        </p:txBody>
      </p:sp>
      <p:sp>
        <p:nvSpPr>
          <p:cNvPr id="105487" name="Text Box 21"/>
          <p:cNvSpPr txBox="1">
            <a:spLocks noChangeArrowheads="1"/>
          </p:cNvSpPr>
          <p:nvPr/>
        </p:nvSpPr>
        <p:spPr bwMode="auto">
          <a:xfrm>
            <a:off x="467544" y="4526236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lang="en-US" altLang="zh-CN" sz="1600" b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zh-CN" alt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88" name="Text Box 22"/>
          <p:cNvSpPr txBox="1">
            <a:spLocks noChangeArrowheads="1"/>
          </p:cNvSpPr>
          <p:nvPr/>
        </p:nvSpPr>
        <p:spPr bwMode="auto">
          <a:xfrm>
            <a:off x="4212457" y="1862411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认证服务器</a:t>
            </a:r>
          </a:p>
        </p:txBody>
      </p:sp>
      <p:sp>
        <p:nvSpPr>
          <p:cNvPr id="105489" name="Text Box 23"/>
          <p:cNvSpPr txBox="1">
            <a:spLocks noChangeArrowheads="1"/>
          </p:cNvSpPr>
          <p:nvPr/>
        </p:nvSpPr>
        <p:spPr bwMode="auto">
          <a:xfrm>
            <a:off x="4212457" y="4597673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应用服务器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5469031"/>
            <a:ext cx="4392687" cy="12003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mtClean="0"/>
              <a:t>问题：</a:t>
            </a:r>
            <a:endParaRPr lang="en-US" altLang="zh-CN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mtClean="0"/>
              <a:t>口令</a:t>
            </a:r>
            <a:r>
              <a:rPr lang="zh-CN" altLang="en-US"/>
              <a:t>明文</a:t>
            </a:r>
            <a:r>
              <a:rPr lang="zh-CN" altLang="en-US" smtClean="0"/>
              <a:t>传送</a:t>
            </a:r>
            <a:endParaRPr lang="en-US" altLang="zh-CN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mtClean="0"/>
              <a:t>多个服务，多次输入口令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4525204" y="1230646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C00000"/>
                </a:solidFill>
              </a:rPr>
              <a:t>AS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2865" y="4038189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C00000"/>
                </a:solidFill>
              </a:rPr>
              <a:t>V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pic>
        <p:nvPicPr>
          <p:cNvPr id="26" name="Picture 12" descr="Yellow User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3" y="3894942"/>
            <a:ext cx="418225" cy="5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83" grpId="0" animBg="1"/>
      <p:bldP spid="49768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解决办法</a:t>
            </a:r>
          </a:p>
          <a:p>
            <a:pPr lvl="1"/>
            <a:r>
              <a:rPr lang="zh-CN" altLang="en-US" smtClean="0"/>
              <a:t>使用票据，介绍信</a:t>
            </a:r>
            <a:endParaRPr lang="zh-CN" altLang="en-US" smtClean="0"/>
          </a:p>
          <a:p>
            <a:pPr lvl="1"/>
            <a:r>
              <a:rPr lang="zh-CN" altLang="en-US" smtClean="0"/>
              <a:t>引入票据许可服务器</a:t>
            </a:r>
            <a:r>
              <a:rPr lang="en-US" altLang="zh-CN" smtClean="0"/>
              <a:t>TGS(ticket-granting server)</a:t>
            </a:r>
            <a:endParaRPr lang="zh-CN" altLang="en-US" smtClean="0"/>
          </a:p>
          <a:p>
            <a:pPr lvl="1"/>
            <a:r>
              <a:rPr lang="en-US" altLang="zh-CN" smtClean="0"/>
              <a:t>AS</a:t>
            </a:r>
            <a:r>
              <a:rPr lang="zh-CN" altLang="en-US" smtClean="0"/>
              <a:t>不直接向客户发放访问应用服务器的票据，而由 </a:t>
            </a:r>
            <a:r>
              <a:rPr lang="en-US" altLang="zh-CN" smtClean="0"/>
              <a:t>TGS</a:t>
            </a:r>
            <a:r>
              <a:rPr lang="zh-CN" altLang="en-US" smtClean="0"/>
              <a:t>向客户发放</a:t>
            </a:r>
            <a:endParaRPr lang="en-US" altLang="zh-CN" smtClean="0"/>
          </a:p>
          <a:p>
            <a:r>
              <a:rPr lang="zh-CN" altLang="en-US" sz="2800"/>
              <a:t>票据</a:t>
            </a:r>
            <a:r>
              <a:rPr lang="zh-CN" altLang="en-US" sz="2800" smtClean="0"/>
              <a:t>重用（</a:t>
            </a:r>
            <a:r>
              <a:rPr lang="zh-CN" altLang="en-US" sz="2800" smtClean="0">
                <a:latin typeface="Times New Roman" pitchFamily="18" charset="0"/>
              </a:rPr>
              <a:t>两种票据</a:t>
            </a:r>
            <a:r>
              <a:rPr lang="zh-CN" altLang="en-US" sz="2800"/>
              <a:t>）</a:t>
            </a:r>
            <a:endParaRPr lang="zh-CN" altLang="en-US" sz="2800">
              <a:latin typeface="Times New Roman" pitchFamily="18" charset="0"/>
            </a:endParaRPr>
          </a:p>
          <a:p>
            <a:pPr lvl="1"/>
            <a:r>
              <a:rPr lang="zh-CN" altLang="en-US" sz="2400">
                <a:latin typeface="Times New Roman" pitchFamily="18" charset="0"/>
              </a:rPr>
              <a:t>票据许可</a:t>
            </a:r>
            <a:r>
              <a:rPr lang="zh-CN" altLang="en-US" sz="2400" smtClean="0">
                <a:latin typeface="Times New Roman" pitchFamily="18" charset="0"/>
              </a:rPr>
              <a:t>票据</a:t>
            </a:r>
            <a:r>
              <a:rPr lang="en-US" altLang="zh-CN" sz="2400">
                <a:latin typeface="Times New Roman" pitchFamily="18" charset="0"/>
              </a:rPr>
              <a:t>Ticket</a:t>
            </a:r>
            <a:r>
              <a:rPr lang="en-US" altLang="zh-CN" sz="2400" baseline="-25000">
                <a:latin typeface="Times New Roman" pitchFamily="18" charset="0"/>
              </a:rPr>
              <a:t>tgs </a:t>
            </a:r>
            <a:r>
              <a:rPr lang="zh-CN" altLang="en-US" sz="2400" smtClean="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Ticket granting ticket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  <a:p>
            <a:pPr lvl="2"/>
            <a:r>
              <a:rPr lang="zh-CN" altLang="en-US" sz="2200">
                <a:latin typeface="Times New Roman" pitchFamily="18" charset="0"/>
              </a:rPr>
              <a:t>客户访问 </a:t>
            </a:r>
            <a:r>
              <a:rPr lang="en-US" altLang="zh-CN" sz="2200" smtClean="0">
                <a:latin typeface="Times New Roman" pitchFamily="18" charset="0"/>
              </a:rPr>
              <a:t>TGS</a:t>
            </a:r>
            <a:r>
              <a:rPr lang="zh-CN" altLang="en-US" sz="2200" smtClean="0">
                <a:latin typeface="Times New Roman" pitchFamily="18" charset="0"/>
              </a:rPr>
              <a:t>的票据</a:t>
            </a:r>
            <a:endParaRPr lang="zh-CN" altLang="en-US" sz="2200">
              <a:latin typeface="Times New Roman" pitchFamily="18" charset="0"/>
            </a:endParaRPr>
          </a:p>
          <a:p>
            <a:pPr lvl="2"/>
            <a:r>
              <a:rPr lang="zh-CN" altLang="en-US" sz="2200" smtClean="0">
                <a:latin typeface="Times New Roman" pitchFamily="18" charset="0"/>
              </a:rPr>
              <a:t>由 </a:t>
            </a:r>
            <a:r>
              <a:rPr lang="en-US" altLang="zh-CN" sz="2200">
                <a:latin typeface="Times New Roman" pitchFamily="18" charset="0"/>
              </a:rPr>
              <a:t>AS </a:t>
            </a:r>
            <a:r>
              <a:rPr lang="zh-CN" altLang="en-US" sz="2200" smtClean="0">
                <a:latin typeface="Times New Roman" pitchFamily="18" charset="0"/>
              </a:rPr>
              <a:t>发放，在</a:t>
            </a:r>
            <a:r>
              <a:rPr lang="zh-CN" altLang="en-US" sz="2200">
                <a:latin typeface="Times New Roman" pitchFamily="18" charset="0"/>
              </a:rPr>
              <a:t>用户登录时向 </a:t>
            </a:r>
            <a:r>
              <a:rPr lang="en-US" altLang="zh-CN" sz="2200">
                <a:latin typeface="Times New Roman" pitchFamily="18" charset="0"/>
              </a:rPr>
              <a:t>AS </a:t>
            </a:r>
            <a:r>
              <a:rPr lang="zh-CN" altLang="en-US" sz="2200">
                <a:latin typeface="Times New Roman" pitchFamily="18" charset="0"/>
              </a:rPr>
              <a:t>申请一次，可多次重复使用；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服务许可</a:t>
            </a:r>
            <a:r>
              <a:rPr lang="zh-CN" altLang="en-US" sz="2400" smtClean="0">
                <a:latin typeface="Times New Roman" pitchFamily="18" charset="0"/>
              </a:rPr>
              <a:t>票据</a:t>
            </a:r>
            <a:r>
              <a:rPr lang="en-US" altLang="zh-CN" sz="2400">
                <a:latin typeface="Times New Roman" pitchFamily="18" charset="0"/>
              </a:rPr>
              <a:t>TicketV </a:t>
            </a:r>
            <a:r>
              <a:rPr lang="zh-CN" altLang="en-US" sz="2400" smtClean="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Service granting ticket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  <a:p>
            <a:pPr lvl="2"/>
            <a:r>
              <a:rPr lang="zh-CN" altLang="en-US" sz="2200" smtClean="0">
                <a:latin typeface="Times New Roman" pitchFamily="18" charset="0"/>
              </a:rPr>
              <a:t>客户访问应用时的</a:t>
            </a:r>
            <a:r>
              <a:rPr lang="zh-CN" altLang="en-US" sz="2200">
                <a:latin typeface="Times New Roman" pitchFamily="18" charset="0"/>
              </a:rPr>
              <a:t>票据；</a:t>
            </a:r>
          </a:p>
          <a:p>
            <a:pPr lvl="2"/>
            <a:r>
              <a:rPr lang="zh-CN" altLang="en-US" sz="2200" smtClean="0">
                <a:latin typeface="Times New Roman" pitchFamily="18" charset="0"/>
              </a:rPr>
              <a:t>由</a:t>
            </a:r>
            <a:r>
              <a:rPr lang="en-US" altLang="zh-CN" sz="2200" smtClean="0">
                <a:latin typeface="Times New Roman" pitchFamily="18" charset="0"/>
              </a:rPr>
              <a:t>TGS</a:t>
            </a:r>
            <a:r>
              <a:rPr lang="zh-CN" altLang="en-US" sz="2200" smtClean="0">
                <a:latin typeface="Times New Roman" pitchFamily="18" charset="0"/>
              </a:rPr>
              <a:t>发放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设计思路（续）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857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itchFamily="18" charset="0"/>
              </a:rPr>
              <a:t>Kerberos——</a:t>
            </a:r>
            <a:r>
              <a:rPr lang="zh-CN" altLang="en-US" sz="4400" smtClean="0">
                <a:latin typeface="Times New Roman" pitchFamily="18" charset="0"/>
              </a:rPr>
              <a:t>安全方案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32982-6C3D-4559-9951-C0245D5DEF6B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332966"/>
            <a:ext cx="6023187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</a:rPr>
              <a:t>Once per user logon session:</a:t>
            </a:r>
          </a:p>
          <a:p>
            <a:r>
              <a:rPr lang="en-US" altLang="zh-CN">
                <a:solidFill>
                  <a:srgbClr val="000066"/>
                </a:solidFill>
              </a:rPr>
              <a:t>(1) C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 AS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</a:rPr>
              <a:t>(2) AS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 C :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smtClean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endParaRPr lang="en-US" altLang="zh-CN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smtClean="0">
                <a:solidFill>
                  <a:srgbClr val="000066"/>
                </a:solidFill>
                <a:sym typeface="Symbol" pitchFamily="18" charset="2"/>
              </a:rPr>
              <a:t>Once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per type of service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(3) C  TGS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(4) TGS  C :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Once per service session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(5) C  V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=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 =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]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smtClean="0">
                    <a:latin typeface="Times New Roman" pitchFamily="18" charset="0"/>
                  </a:rPr>
                  <a:t>C</a:t>
                </a:r>
                <a:endParaRPr lang="zh-CN" altLang="en-US" sz="2000" b="1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718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/>
              <a:t>温故而知新</a:t>
            </a:r>
            <a:r>
              <a:rPr lang="en-US" altLang="zh-CN" sz="4400" smtClean="0"/>
              <a:t>——</a:t>
            </a:r>
            <a:r>
              <a:rPr lang="zh-CN" altLang="en-US" sz="4400" smtClean="0"/>
              <a:t>消息认证完整模型</a:t>
            </a:r>
            <a:endParaRPr lang="en-US" altLang="zh-CN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971600" y="5548313"/>
            <a:ext cx="7129461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签名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保密</a:t>
            </a:r>
            <a:endParaRPr kumimoji="1" lang="zh-CN" altLang="en-US" sz="32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29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  <p:bldP spid="6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itchFamily="18" charset="0"/>
              </a:rPr>
              <a:t>Kerberos——</a:t>
            </a:r>
            <a:r>
              <a:rPr lang="zh-CN" altLang="en-US" sz="4400" smtClean="0">
                <a:latin typeface="Times New Roman" pitchFamily="18" charset="0"/>
              </a:rPr>
              <a:t>安全方案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32982-6C3D-4559-9951-C0245D5DEF6B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424965"/>
            <a:ext cx="575189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问题：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pPr marL="457200" indent="-457200">
              <a:buAutoNum type="arabicPeriod"/>
            </a:pP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生存期问题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短：频繁输入口令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长：用户退出，对手伪装用户地址重放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3) C  TGS :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tgs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5) C  V :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2.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服务器向用户认证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伪装服务欺骗用户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smtClean="0">
                    <a:latin typeface="Times New Roman" pitchFamily="18" charset="0"/>
                  </a:rPr>
                  <a:t>C</a:t>
                </a:r>
                <a:endParaRPr lang="zh-CN" altLang="en-US" sz="2000" b="1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370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smtClean="0">
                <a:solidFill>
                  <a:srgbClr val="000066"/>
                </a:solidFill>
              </a:rPr>
              <a:t>(</a:t>
            </a:r>
            <a:r>
              <a:rPr lang="en-US" altLang="zh-CN" b="1">
                <a:solidFill>
                  <a:srgbClr val="000066"/>
                </a:solidFill>
              </a:rPr>
              <a:t>a) Authentication Service </a:t>
            </a:r>
            <a:r>
              <a:rPr lang="en-US" altLang="zh-CN" b="1" smtClean="0">
                <a:solidFill>
                  <a:srgbClr val="000066"/>
                </a:solidFill>
              </a:rPr>
              <a:t>Exchange</a:t>
            </a:r>
            <a:endParaRPr lang="en-US" altLang="zh-CN" b="1">
              <a:solidFill>
                <a:srgbClr val="000066"/>
              </a:solidFill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(1) C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 AS :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(2) AS  C :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(b) Ticket-granting Service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Exchange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(3) C  TGS :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Authenticator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(4) TGS  C :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4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3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(c) Client/Server Authentication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Exchange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(5) C  V :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Authenticator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(6) V  C :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5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+1] ( for mutual authentication)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5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000066"/>
                </a:solidFill>
              </a:rPr>
              <a:t>Kerberos </a:t>
            </a:r>
            <a:r>
              <a:rPr lang="en-US" altLang="zh-CN">
                <a:solidFill>
                  <a:srgbClr val="000066"/>
                </a:solidFill>
              </a:rPr>
              <a:t>Version 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475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协议描述：第一阶段</a:t>
            </a:r>
          </a:p>
        </p:txBody>
      </p:sp>
      <p:sp>
        <p:nvSpPr>
          <p:cNvPr id="12083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5579950-8D1C-4CAB-A0D9-34EB5E1B6C07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5940425" y="1125538"/>
            <a:ext cx="1512888" cy="1114425"/>
            <a:chOff x="3107" y="709"/>
            <a:chExt cx="953" cy="702"/>
          </a:xfrm>
        </p:grpSpPr>
        <p:sp>
          <p:nvSpPr>
            <p:cNvPr id="120892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3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4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5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6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7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8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9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0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1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2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3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4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5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7" name="Text Box 19"/>
          <p:cNvSpPr txBox="1">
            <a:spLocks noChangeArrowheads="1"/>
          </p:cNvSpPr>
          <p:nvPr/>
        </p:nvSpPr>
        <p:spPr bwMode="auto">
          <a:xfrm>
            <a:off x="5724525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0838" name="Group 20"/>
          <p:cNvGrpSpPr>
            <a:grpSpLocks/>
          </p:cNvGrpSpPr>
          <p:nvPr/>
        </p:nvGrpSpPr>
        <p:grpSpPr bwMode="auto">
          <a:xfrm>
            <a:off x="6083300" y="4365625"/>
            <a:ext cx="1512888" cy="1081088"/>
            <a:chOff x="3515" y="2931"/>
            <a:chExt cx="953" cy="681"/>
          </a:xfrm>
        </p:grpSpPr>
        <p:sp>
          <p:nvSpPr>
            <p:cNvPr id="120878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9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0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1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2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3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4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5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6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7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8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9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0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1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9" name="Text Box 35"/>
          <p:cNvSpPr txBox="1">
            <a:spLocks noChangeArrowheads="1"/>
          </p:cNvSpPr>
          <p:nvPr/>
        </p:nvSpPr>
        <p:spPr bwMode="auto">
          <a:xfrm>
            <a:off x="5867400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0840" name="Group 36"/>
          <p:cNvGrpSpPr>
            <a:grpSpLocks/>
          </p:cNvGrpSpPr>
          <p:nvPr/>
        </p:nvGrpSpPr>
        <p:grpSpPr bwMode="auto">
          <a:xfrm>
            <a:off x="1908175" y="4221163"/>
            <a:ext cx="863600" cy="1008062"/>
            <a:chOff x="930" y="1933"/>
            <a:chExt cx="499" cy="817"/>
          </a:xfrm>
        </p:grpSpPr>
        <p:sp>
          <p:nvSpPr>
            <p:cNvPr id="120873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4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5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6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7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0841" name="Group 42"/>
          <p:cNvGrpSpPr>
            <a:grpSpLocks/>
          </p:cNvGrpSpPr>
          <p:nvPr/>
        </p:nvGrpSpPr>
        <p:grpSpPr bwMode="auto">
          <a:xfrm>
            <a:off x="1908175" y="1125538"/>
            <a:ext cx="1512888" cy="1081087"/>
            <a:chOff x="2064" y="618"/>
            <a:chExt cx="953" cy="681"/>
          </a:xfrm>
        </p:grpSpPr>
        <p:sp>
          <p:nvSpPr>
            <p:cNvPr id="120859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0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1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2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3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4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5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6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7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8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9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0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1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2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42" name="Text Box 57"/>
          <p:cNvSpPr txBox="1">
            <a:spLocks noChangeArrowheads="1"/>
          </p:cNvSpPr>
          <p:nvPr/>
        </p:nvSpPr>
        <p:spPr bwMode="auto">
          <a:xfrm>
            <a:off x="1547813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0843" name="Text Box 58"/>
          <p:cNvSpPr txBox="1">
            <a:spLocks noChangeArrowheads="1"/>
          </p:cNvSpPr>
          <p:nvPr/>
        </p:nvSpPr>
        <p:spPr bwMode="auto">
          <a:xfrm>
            <a:off x="1547813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258888" y="2492375"/>
            <a:ext cx="1512887" cy="1657350"/>
            <a:chOff x="521" y="1570"/>
            <a:chExt cx="953" cy="1044"/>
          </a:xfrm>
        </p:grpSpPr>
        <p:sp>
          <p:nvSpPr>
            <p:cNvPr id="120857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58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771775" y="2565400"/>
            <a:ext cx="3168650" cy="1511300"/>
            <a:chOff x="1474" y="1616"/>
            <a:chExt cx="1996" cy="952"/>
          </a:xfrm>
        </p:grpSpPr>
        <p:sp>
          <p:nvSpPr>
            <p:cNvPr id="120855" name="Text Box 63"/>
            <p:cNvSpPr txBox="1">
              <a:spLocks noChangeArrowheads="1"/>
            </p:cNvSpPr>
            <p:nvPr/>
          </p:nvSpPr>
          <p:spPr bwMode="auto">
            <a:xfrm>
              <a:off x="1519" y="1616"/>
              <a:ext cx="19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20856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28449" name="Text Box 65"/>
          <p:cNvSpPr txBox="1">
            <a:spLocks noChangeArrowheads="1"/>
          </p:cNvSpPr>
          <p:nvPr/>
        </p:nvSpPr>
        <p:spPr bwMode="auto">
          <a:xfrm>
            <a:off x="1835150" y="5661025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474788" y="1125538"/>
            <a:ext cx="6554787" cy="4897437"/>
            <a:chOff x="929" y="709"/>
            <a:chExt cx="4129" cy="3085"/>
          </a:xfrm>
        </p:grpSpPr>
        <p:sp>
          <p:nvSpPr>
            <p:cNvPr id="120849" name="Oval 67"/>
            <p:cNvSpPr>
              <a:spLocks noChangeArrowheads="1"/>
            </p:cNvSpPr>
            <p:nvPr/>
          </p:nvSpPr>
          <p:spPr bwMode="auto">
            <a:xfrm>
              <a:off x="929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0" name="Oval 68"/>
            <p:cNvSpPr>
              <a:spLocks noChangeArrowheads="1"/>
            </p:cNvSpPr>
            <p:nvPr/>
          </p:nvSpPr>
          <p:spPr bwMode="auto">
            <a:xfrm>
              <a:off x="975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1" name="Oval 69"/>
            <p:cNvSpPr>
              <a:spLocks noChangeArrowheads="1"/>
            </p:cNvSpPr>
            <p:nvPr/>
          </p:nvSpPr>
          <p:spPr bwMode="auto">
            <a:xfrm>
              <a:off x="3515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0852" name="Oval 70"/>
            <p:cNvSpPr>
              <a:spLocks noChangeArrowheads="1"/>
            </p:cNvSpPr>
            <p:nvPr/>
          </p:nvSpPr>
          <p:spPr bwMode="auto">
            <a:xfrm>
              <a:off x="4785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0853" name="Oval 71"/>
            <p:cNvSpPr>
              <a:spLocks noChangeArrowheads="1"/>
            </p:cNvSpPr>
            <p:nvPr/>
          </p:nvSpPr>
          <p:spPr bwMode="auto">
            <a:xfrm>
              <a:off x="210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0854" name="Oval 72"/>
            <p:cNvSpPr>
              <a:spLocks noChangeArrowheads="1"/>
            </p:cNvSpPr>
            <p:nvPr/>
          </p:nvSpPr>
          <p:spPr bwMode="auto">
            <a:xfrm>
              <a:off x="4740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528457" name="Oval 73"/>
          <p:cNvSpPr>
            <a:spLocks noChangeArrowheads="1"/>
          </p:cNvSpPr>
          <p:nvPr/>
        </p:nvSpPr>
        <p:spPr bwMode="auto">
          <a:xfrm>
            <a:off x="1476375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49" grpId="0"/>
      <p:bldP spid="52845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协议描述：第二阶段</a:t>
            </a:r>
          </a:p>
        </p:txBody>
      </p:sp>
      <p:sp>
        <p:nvSpPr>
          <p:cNvPr id="12185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90B507-2F33-4AF0-A5ED-35499F1235AE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5867400" y="1125538"/>
            <a:ext cx="1512888" cy="1114425"/>
            <a:chOff x="3107" y="709"/>
            <a:chExt cx="953" cy="702"/>
          </a:xfrm>
        </p:grpSpPr>
        <p:sp>
          <p:nvSpPr>
            <p:cNvPr id="121919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0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1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2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3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4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5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6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7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8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9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0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1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2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1" name="Text Box 19"/>
          <p:cNvSpPr txBox="1">
            <a:spLocks noChangeArrowheads="1"/>
          </p:cNvSpPr>
          <p:nvPr/>
        </p:nvSpPr>
        <p:spPr bwMode="auto">
          <a:xfrm>
            <a:off x="56515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1862" name="Group 20"/>
          <p:cNvGrpSpPr>
            <a:grpSpLocks/>
          </p:cNvGrpSpPr>
          <p:nvPr/>
        </p:nvGrpSpPr>
        <p:grpSpPr bwMode="auto">
          <a:xfrm>
            <a:off x="6010275" y="4365625"/>
            <a:ext cx="1512888" cy="1081088"/>
            <a:chOff x="3515" y="2931"/>
            <a:chExt cx="953" cy="681"/>
          </a:xfrm>
        </p:grpSpPr>
        <p:sp>
          <p:nvSpPr>
            <p:cNvPr id="121905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6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7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8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9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0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1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2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3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4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5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6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7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8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3" name="Text Box 35"/>
          <p:cNvSpPr txBox="1">
            <a:spLocks noChangeArrowheads="1"/>
          </p:cNvSpPr>
          <p:nvPr/>
        </p:nvSpPr>
        <p:spPr bwMode="auto">
          <a:xfrm>
            <a:off x="57943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1864" name="Group 36"/>
          <p:cNvGrpSpPr>
            <a:grpSpLocks/>
          </p:cNvGrpSpPr>
          <p:nvPr/>
        </p:nvGrpSpPr>
        <p:grpSpPr bwMode="auto">
          <a:xfrm>
            <a:off x="1835150" y="4221163"/>
            <a:ext cx="863600" cy="1008062"/>
            <a:chOff x="930" y="1933"/>
            <a:chExt cx="499" cy="817"/>
          </a:xfrm>
        </p:grpSpPr>
        <p:sp>
          <p:nvSpPr>
            <p:cNvPr id="121900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1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2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3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4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1865" name="Group 42"/>
          <p:cNvGrpSpPr>
            <a:grpSpLocks/>
          </p:cNvGrpSpPr>
          <p:nvPr/>
        </p:nvGrpSpPr>
        <p:grpSpPr bwMode="auto">
          <a:xfrm>
            <a:off x="1835150" y="1125538"/>
            <a:ext cx="1512888" cy="1081087"/>
            <a:chOff x="2064" y="618"/>
            <a:chExt cx="953" cy="681"/>
          </a:xfrm>
        </p:grpSpPr>
        <p:sp>
          <p:nvSpPr>
            <p:cNvPr id="121886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7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8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9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0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1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2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3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4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5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6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7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8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9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6" name="Text Box 57"/>
          <p:cNvSpPr txBox="1">
            <a:spLocks noChangeArrowheads="1"/>
          </p:cNvSpPr>
          <p:nvPr/>
        </p:nvSpPr>
        <p:spPr bwMode="auto">
          <a:xfrm>
            <a:off x="14747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1867" name="Text Box 58"/>
          <p:cNvSpPr txBox="1">
            <a:spLocks noChangeArrowheads="1"/>
          </p:cNvSpPr>
          <p:nvPr/>
        </p:nvSpPr>
        <p:spPr bwMode="auto">
          <a:xfrm>
            <a:off x="14747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698750" y="2420938"/>
            <a:ext cx="3024188" cy="2087562"/>
            <a:chOff x="1474" y="1525"/>
            <a:chExt cx="1905" cy="1315"/>
          </a:xfrm>
        </p:grpSpPr>
        <p:sp>
          <p:nvSpPr>
            <p:cNvPr id="121884" name="Line 60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5" name="Text Box 61"/>
            <p:cNvSpPr txBox="1">
              <a:spLocks noChangeArrowheads="1"/>
            </p:cNvSpPr>
            <p:nvPr/>
          </p:nvSpPr>
          <p:spPr bwMode="auto">
            <a:xfrm>
              <a:off x="1474" y="1933"/>
              <a:ext cx="127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tgs,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275013" y="2708275"/>
            <a:ext cx="5616575" cy="2089150"/>
            <a:chOff x="1837" y="1706"/>
            <a:chExt cx="3538" cy="1316"/>
          </a:xfrm>
        </p:grpSpPr>
        <p:sp>
          <p:nvSpPr>
            <p:cNvPr id="121882" name="Line 63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3" name="Text Box 64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30497" name="Text Box 65"/>
          <p:cNvSpPr txBox="1">
            <a:spLocks noChangeArrowheads="1"/>
          </p:cNvSpPr>
          <p:nvPr/>
        </p:nvSpPr>
        <p:spPr bwMode="auto">
          <a:xfrm>
            <a:off x="2124075" y="5734050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0498" name="Text Box 66"/>
          <p:cNvSpPr txBox="1">
            <a:spLocks noChangeArrowheads="1"/>
          </p:cNvSpPr>
          <p:nvPr/>
        </p:nvSpPr>
        <p:spPr bwMode="auto">
          <a:xfrm>
            <a:off x="2051050" y="63817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0499" name="Text Box 67"/>
          <p:cNvSpPr txBox="1">
            <a:spLocks noChangeArrowheads="1"/>
          </p:cNvSpPr>
          <p:nvPr/>
        </p:nvSpPr>
        <p:spPr bwMode="auto">
          <a:xfrm>
            <a:off x="2124075" y="6094413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1875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1876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1877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1878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1879" name="Oval 73"/>
            <p:cNvSpPr>
              <a:spLocks noChangeArrowheads="1"/>
            </p:cNvSpPr>
            <p:nvPr/>
          </p:nvSpPr>
          <p:spPr bwMode="auto">
            <a:xfrm>
              <a:off x="2063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1880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1881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</p:grp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1692275" y="6165850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7" grpId="0"/>
      <p:bldP spid="530498" grpId="0"/>
      <p:bldP spid="530499" grpId="0"/>
      <p:bldP spid="53050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协议描述：第三阶段</a:t>
            </a:r>
          </a:p>
        </p:txBody>
      </p:sp>
      <p:sp>
        <p:nvSpPr>
          <p:cNvPr id="122882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0E8C3E-2CB6-41C5-AE70-830F7BB2496C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6083300" y="1125538"/>
            <a:ext cx="1512888" cy="1114425"/>
            <a:chOff x="3107" y="709"/>
            <a:chExt cx="953" cy="702"/>
          </a:xfrm>
        </p:grpSpPr>
        <p:sp>
          <p:nvSpPr>
            <p:cNvPr id="122943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4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5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6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7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8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9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0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1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2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3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4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5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6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5" name="Text Box 19"/>
          <p:cNvSpPr txBox="1">
            <a:spLocks noChangeArrowheads="1"/>
          </p:cNvSpPr>
          <p:nvPr/>
        </p:nvSpPr>
        <p:spPr bwMode="auto">
          <a:xfrm>
            <a:off x="58674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2886" name="Group 20"/>
          <p:cNvGrpSpPr>
            <a:grpSpLocks/>
          </p:cNvGrpSpPr>
          <p:nvPr/>
        </p:nvGrpSpPr>
        <p:grpSpPr bwMode="auto">
          <a:xfrm>
            <a:off x="6226175" y="4365625"/>
            <a:ext cx="1512888" cy="1081088"/>
            <a:chOff x="3515" y="2931"/>
            <a:chExt cx="953" cy="681"/>
          </a:xfrm>
        </p:grpSpPr>
        <p:sp>
          <p:nvSpPr>
            <p:cNvPr id="122929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0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1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2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3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4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5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6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7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8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9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0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1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2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7" name="Text Box 35"/>
          <p:cNvSpPr txBox="1">
            <a:spLocks noChangeArrowheads="1"/>
          </p:cNvSpPr>
          <p:nvPr/>
        </p:nvSpPr>
        <p:spPr bwMode="auto">
          <a:xfrm>
            <a:off x="60102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2888" name="Group 36"/>
          <p:cNvGrpSpPr>
            <a:grpSpLocks/>
          </p:cNvGrpSpPr>
          <p:nvPr/>
        </p:nvGrpSpPr>
        <p:grpSpPr bwMode="auto">
          <a:xfrm>
            <a:off x="2051050" y="4221163"/>
            <a:ext cx="863600" cy="1008062"/>
            <a:chOff x="930" y="1933"/>
            <a:chExt cx="499" cy="817"/>
          </a:xfrm>
        </p:grpSpPr>
        <p:sp>
          <p:nvSpPr>
            <p:cNvPr id="122924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5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6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7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8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2889" name="Group 42"/>
          <p:cNvGrpSpPr>
            <a:grpSpLocks/>
          </p:cNvGrpSpPr>
          <p:nvPr/>
        </p:nvGrpSpPr>
        <p:grpSpPr bwMode="auto">
          <a:xfrm>
            <a:off x="2051050" y="1125538"/>
            <a:ext cx="1512888" cy="1081087"/>
            <a:chOff x="2064" y="618"/>
            <a:chExt cx="953" cy="681"/>
          </a:xfrm>
        </p:grpSpPr>
        <p:sp>
          <p:nvSpPr>
            <p:cNvPr id="122910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1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2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3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4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5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6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7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8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9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0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1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2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3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90" name="Text Box 57"/>
          <p:cNvSpPr txBox="1">
            <a:spLocks noChangeArrowheads="1"/>
          </p:cNvSpPr>
          <p:nvPr/>
        </p:nvSpPr>
        <p:spPr bwMode="auto">
          <a:xfrm>
            <a:off x="16906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2891" name="Text Box 58"/>
          <p:cNvSpPr txBox="1">
            <a:spLocks noChangeArrowheads="1"/>
          </p:cNvSpPr>
          <p:nvPr/>
        </p:nvSpPr>
        <p:spPr bwMode="auto">
          <a:xfrm>
            <a:off x="16906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130550" y="4292600"/>
            <a:ext cx="2879725" cy="504825"/>
            <a:chOff x="1610" y="2704"/>
            <a:chExt cx="1814" cy="318"/>
          </a:xfrm>
        </p:grpSpPr>
        <p:sp>
          <p:nvSpPr>
            <p:cNvPr id="122908" name="Line 60"/>
            <p:cNvSpPr>
              <a:spLocks noChangeShapeType="1"/>
            </p:cNvSpPr>
            <p:nvPr/>
          </p:nvSpPr>
          <p:spPr bwMode="auto">
            <a:xfrm>
              <a:off x="1610" y="3022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9" name="Text Box 61"/>
            <p:cNvSpPr txBox="1">
              <a:spLocks noChangeArrowheads="1"/>
            </p:cNvSpPr>
            <p:nvPr/>
          </p:nvSpPr>
          <p:spPr bwMode="auto">
            <a:xfrm>
              <a:off x="1700" y="2704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130550" y="4941888"/>
            <a:ext cx="2879725" cy="304800"/>
            <a:chOff x="1610" y="3113"/>
            <a:chExt cx="1814" cy="192"/>
          </a:xfrm>
        </p:grpSpPr>
        <p:sp>
          <p:nvSpPr>
            <p:cNvPr id="122906" name="Line 63"/>
            <p:cNvSpPr>
              <a:spLocks noChangeShapeType="1"/>
            </p:cNvSpPr>
            <p:nvPr/>
          </p:nvSpPr>
          <p:spPr bwMode="auto">
            <a:xfrm>
              <a:off x="1610" y="3294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7" name="Text Box 64"/>
            <p:cNvSpPr txBox="1">
              <a:spLocks noChangeArrowheads="1"/>
            </p:cNvSpPr>
            <p:nvPr/>
          </p:nvSpPr>
          <p:spPr bwMode="auto">
            <a:xfrm>
              <a:off x="1746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2894" name="Text Box 65"/>
          <p:cNvSpPr txBox="1">
            <a:spLocks noChangeArrowheads="1"/>
          </p:cNvSpPr>
          <p:nvPr/>
        </p:nvSpPr>
        <p:spPr bwMode="auto">
          <a:xfrm>
            <a:off x="2051050" y="5589588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22895" name="Text Box 66"/>
          <p:cNvSpPr txBox="1">
            <a:spLocks noChangeArrowheads="1"/>
          </p:cNvSpPr>
          <p:nvPr/>
        </p:nvSpPr>
        <p:spPr bwMode="auto">
          <a:xfrm>
            <a:off x="2051050" y="59499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2547" name="Text Box 67"/>
          <p:cNvSpPr txBox="1">
            <a:spLocks noChangeArrowheads="1"/>
          </p:cNvSpPr>
          <p:nvPr/>
        </p:nvSpPr>
        <p:spPr bwMode="auto">
          <a:xfrm>
            <a:off x="2051050" y="6308725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2898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2899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2900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2901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2902" name="Oval 73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2903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2904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  <p:sp>
          <p:nvSpPr>
            <p:cNvPr id="122905" name="Oval 76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latin typeface="Times New Roman" pitchFamily="18" charset="0"/>
              </a:rPr>
              <a:t>Kerberos V4</a:t>
            </a:r>
            <a:r>
              <a:rPr lang="zh-CN" altLang="en-US" sz="2800">
                <a:latin typeface="Times New Roman" pitchFamily="18" charset="0"/>
              </a:rPr>
              <a:t>协议描述：共享密钥及会话密钥</a:t>
            </a:r>
          </a:p>
        </p:txBody>
      </p:sp>
      <p:sp>
        <p:nvSpPr>
          <p:cNvPr id="123906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1DCA28-1D8A-4233-AE37-A61E0FAAF7B7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6011863" y="1125538"/>
            <a:ext cx="1512887" cy="1114425"/>
            <a:chOff x="3107" y="709"/>
            <a:chExt cx="953" cy="702"/>
          </a:xfrm>
        </p:grpSpPr>
        <p:sp>
          <p:nvSpPr>
            <p:cNvPr id="12396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09" name="Text Box 19"/>
          <p:cNvSpPr txBox="1">
            <a:spLocks noChangeArrowheads="1"/>
          </p:cNvSpPr>
          <p:nvPr/>
        </p:nvSpPr>
        <p:spPr bwMode="auto">
          <a:xfrm>
            <a:off x="579596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3910" name="Group 20"/>
          <p:cNvGrpSpPr>
            <a:grpSpLocks/>
          </p:cNvGrpSpPr>
          <p:nvPr/>
        </p:nvGrpSpPr>
        <p:grpSpPr bwMode="auto">
          <a:xfrm>
            <a:off x="6154738" y="4365625"/>
            <a:ext cx="1512887" cy="1081088"/>
            <a:chOff x="3515" y="2931"/>
            <a:chExt cx="953" cy="681"/>
          </a:xfrm>
        </p:grpSpPr>
        <p:sp>
          <p:nvSpPr>
            <p:cNvPr id="12395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1" name="Text Box 35"/>
          <p:cNvSpPr txBox="1">
            <a:spLocks noChangeArrowheads="1"/>
          </p:cNvSpPr>
          <p:nvPr/>
        </p:nvSpPr>
        <p:spPr bwMode="auto">
          <a:xfrm>
            <a:off x="593883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3912" name="Group 36"/>
          <p:cNvGrpSpPr>
            <a:grpSpLocks/>
          </p:cNvGrpSpPr>
          <p:nvPr/>
        </p:nvGrpSpPr>
        <p:grpSpPr bwMode="auto">
          <a:xfrm>
            <a:off x="1979613" y="4221163"/>
            <a:ext cx="863600" cy="1008062"/>
            <a:chOff x="930" y="1933"/>
            <a:chExt cx="499" cy="817"/>
          </a:xfrm>
        </p:grpSpPr>
        <p:sp>
          <p:nvSpPr>
            <p:cNvPr id="12394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3" name="Line 42"/>
          <p:cNvSpPr>
            <a:spLocks noChangeShapeType="1"/>
          </p:cNvSpPr>
          <p:nvPr/>
        </p:nvSpPr>
        <p:spPr bwMode="auto">
          <a:xfrm flipV="1">
            <a:off x="2627313" y="2492375"/>
            <a:ext cx="0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4" name="Text Box 43"/>
          <p:cNvSpPr txBox="1">
            <a:spLocks noChangeArrowheads="1"/>
          </p:cNvSpPr>
          <p:nvPr/>
        </p:nvSpPr>
        <p:spPr bwMode="auto">
          <a:xfrm>
            <a:off x="2554288" y="2852738"/>
            <a:ext cx="1079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3915" name="Group 44"/>
          <p:cNvGrpSpPr>
            <a:grpSpLocks/>
          </p:cNvGrpSpPr>
          <p:nvPr/>
        </p:nvGrpSpPr>
        <p:grpSpPr bwMode="auto">
          <a:xfrm>
            <a:off x="1979613" y="1125538"/>
            <a:ext cx="1512887" cy="1081087"/>
            <a:chOff x="2064" y="618"/>
            <a:chExt cx="953" cy="681"/>
          </a:xfrm>
        </p:grpSpPr>
        <p:sp>
          <p:nvSpPr>
            <p:cNvPr id="123931" name="Line 45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2" name="Line 46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3" name="Line 47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4" name="Line 48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5" name="Line 49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6" name="Line 50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7" name="Line 51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8" name="Line 52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9" name="Line 53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0" name="Line 54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1" name="Line 55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2" name="Line 56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3" name="Line 57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4" name="Line 58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6" name="Line 59"/>
          <p:cNvSpPr>
            <a:spLocks noChangeShapeType="1"/>
          </p:cNvSpPr>
          <p:nvPr/>
        </p:nvSpPr>
        <p:spPr bwMode="auto">
          <a:xfrm>
            <a:off x="3203575" y="5013325"/>
            <a:ext cx="2879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7" name="Text Box 60"/>
          <p:cNvSpPr txBox="1">
            <a:spLocks noChangeArrowheads="1"/>
          </p:cNvSpPr>
          <p:nvPr/>
        </p:nvSpPr>
        <p:spPr bwMode="auto">
          <a:xfrm>
            <a:off x="161925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3918" name="Text Box 61"/>
          <p:cNvSpPr txBox="1">
            <a:spLocks noChangeArrowheads="1"/>
          </p:cNvSpPr>
          <p:nvPr/>
        </p:nvSpPr>
        <p:spPr bwMode="auto">
          <a:xfrm>
            <a:off x="161925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3919" name="Line 62"/>
          <p:cNvSpPr>
            <a:spLocks noChangeShapeType="1"/>
          </p:cNvSpPr>
          <p:nvPr/>
        </p:nvSpPr>
        <p:spPr bwMode="auto">
          <a:xfrm flipH="1">
            <a:off x="3059113" y="2708275"/>
            <a:ext cx="3024187" cy="20161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20" name="Text Box 63"/>
          <p:cNvSpPr txBox="1">
            <a:spLocks noChangeArrowheads="1"/>
          </p:cNvSpPr>
          <p:nvPr/>
        </p:nvSpPr>
        <p:spPr bwMode="auto">
          <a:xfrm>
            <a:off x="3779838" y="3284538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21" name="Text Box 64"/>
          <p:cNvSpPr txBox="1">
            <a:spLocks noChangeArrowheads="1"/>
          </p:cNvSpPr>
          <p:nvPr/>
        </p:nvSpPr>
        <p:spPr bwMode="auto">
          <a:xfrm>
            <a:off x="4427538" y="4581525"/>
            <a:ext cx="936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474788" y="1052513"/>
            <a:ext cx="6767512" cy="5473700"/>
            <a:chOff x="749" y="709"/>
            <a:chExt cx="4263" cy="3448"/>
          </a:xfrm>
        </p:grpSpPr>
        <p:sp>
          <p:nvSpPr>
            <p:cNvPr id="123923" name="Oval 66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24" name="Oval 67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25" name="Oval 68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3926" name="Oval 69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927" name="Oval 70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3928" name="Oval 71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929" name="Oval 72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  <p:sp>
          <p:nvSpPr>
            <p:cNvPr id="123930" name="Oval 73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latin typeface="Times New Roman" pitchFamily="18" charset="0"/>
              </a:rPr>
              <a:t>Kerberos</a:t>
            </a:r>
            <a:r>
              <a:rPr lang="zh-CN" altLang="en-US" sz="4400">
                <a:latin typeface="Times New Roman" pitchFamily="18" charset="0"/>
              </a:rPr>
              <a:t>设计思路</a:t>
            </a:r>
          </a:p>
        </p:txBody>
      </p:sp>
      <p:sp>
        <p:nvSpPr>
          <p:cNvPr id="1249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9634EE-2C8D-4EC5-AA10-590C44443F90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6119813" y="1125538"/>
            <a:ext cx="1512887" cy="1114425"/>
            <a:chOff x="3107" y="709"/>
            <a:chExt cx="953" cy="702"/>
          </a:xfrm>
        </p:grpSpPr>
        <p:sp>
          <p:nvSpPr>
            <p:cNvPr id="12500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3" name="Text Box 19"/>
          <p:cNvSpPr txBox="1">
            <a:spLocks noChangeArrowheads="1"/>
          </p:cNvSpPr>
          <p:nvPr/>
        </p:nvSpPr>
        <p:spPr bwMode="auto">
          <a:xfrm>
            <a:off x="590391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4934" name="Group 20"/>
          <p:cNvGrpSpPr>
            <a:grpSpLocks/>
          </p:cNvGrpSpPr>
          <p:nvPr/>
        </p:nvGrpSpPr>
        <p:grpSpPr bwMode="auto">
          <a:xfrm>
            <a:off x="6262688" y="4365625"/>
            <a:ext cx="1512887" cy="1081088"/>
            <a:chOff x="3515" y="2931"/>
            <a:chExt cx="953" cy="681"/>
          </a:xfrm>
        </p:grpSpPr>
        <p:sp>
          <p:nvSpPr>
            <p:cNvPr id="12499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5" name="Text Box 35"/>
          <p:cNvSpPr txBox="1">
            <a:spLocks noChangeArrowheads="1"/>
          </p:cNvSpPr>
          <p:nvPr/>
        </p:nvSpPr>
        <p:spPr bwMode="auto">
          <a:xfrm>
            <a:off x="604678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4936" name="Group 36"/>
          <p:cNvGrpSpPr>
            <a:grpSpLocks/>
          </p:cNvGrpSpPr>
          <p:nvPr/>
        </p:nvGrpSpPr>
        <p:grpSpPr bwMode="auto">
          <a:xfrm>
            <a:off x="2087563" y="4221163"/>
            <a:ext cx="863600" cy="1008062"/>
            <a:chOff x="930" y="1933"/>
            <a:chExt cx="499" cy="817"/>
          </a:xfrm>
        </p:grpSpPr>
        <p:sp>
          <p:nvSpPr>
            <p:cNvPr id="12498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4937" name="Group 42"/>
          <p:cNvGrpSpPr>
            <a:grpSpLocks/>
          </p:cNvGrpSpPr>
          <p:nvPr/>
        </p:nvGrpSpPr>
        <p:grpSpPr bwMode="auto">
          <a:xfrm>
            <a:off x="2087563" y="1125538"/>
            <a:ext cx="1512887" cy="1081087"/>
            <a:chOff x="2064" y="618"/>
            <a:chExt cx="953" cy="681"/>
          </a:xfrm>
        </p:grpSpPr>
        <p:sp>
          <p:nvSpPr>
            <p:cNvPr id="124971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2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4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8" name="Text Box 57"/>
          <p:cNvSpPr txBox="1">
            <a:spLocks noChangeArrowheads="1"/>
          </p:cNvSpPr>
          <p:nvPr/>
        </p:nvSpPr>
        <p:spPr bwMode="auto">
          <a:xfrm>
            <a:off x="172720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4939" name="Text Box 58"/>
          <p:cNvSpPr txBox="1">
            <a:spLocks noChangeArrowheads="1"/>
          </p:cNvSpPr>
          <p:nvPr/>
        </p:nvSpPr>
        <p:spPr bwMode="auto">
          <a:xfrm>
            <a:off x="172720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438275" y="2492375"/>
            <a:ext cx="1512888" cy="1657350"/>
            <a:chOff x="521" y="1570"/>
            <a:chExt cx="953" cy="1044"/>
          </a:xfrm>
        </p:grpSpPr>
        <p:sp>
          <p:nvSpPr>
            <p:cNvPr id="124969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0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590800" y="2420938"/>
            <a:ext cx="3529013" cy="1655762"/>
            <a:chOff x="1247" y="1525"/>
            <a:chExt cx="2223" cy="1043"/>
          </a:xfrm>
        </p:grpSpPr>
        <p:sp>
          <p:nvSpPr>
            <p:cNvPr id="124967" name="Text Box 63"/>
            <p:cNvSpPr txBox="1">
              <a:spLocks noChangeArrowheads="1"/>
            </p:cNvSpPr>
            <p:nvPr/>
          </p:nvSpPr>
          <p:spPr bwMode="auto">
            <a:xfrm>
              <a:off x="1247" y="1525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24968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2951163" y="2420938"/>
            <a:ext cx="3024187" cy="2087562"/>
            <a:chOff x="1474" y="1525"/>
            <a:chExt cx="1905" cy="1315"/>
          </a:xfrm>
        </p:grpSpPr>
        <p:sp>
          <p:nvSpPr>
            <p:cNvPr id="124965" name="Line 66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6" name="Text Box 67"/>
            <p:cNvSpPr txBox="1">
              <a:spLocks noChangeArrowheads="1"/>
            </p:cNvSpPr>
            <p:nvPr/>
          </p:nvSpPr>
          <p:spPr bwMode="auto">
            <a:xfrm>
              <a:off x="1474" y="1933"/>
              <a:ext cx="127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tgs,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527425" y="2708275"/>
            <a:ext cx="5616575" cy="2089150"/>
            <a:chOff x="1837" y="1706"/>
            <a:chExt cx="3538" cy="1316"/>
          </a:xfrm>
        </p:grpSpPr>
        <p:sp>
          <p:nvSpPr>
            <p:cNvPr id="124963" name="Line 69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4" name="Text Box 70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311525" y="4437063"/>
            <a:ext cx="2879725" cy="504825"/>
            <a:chOff x="1701" y="2795"/>
            <a:chExt cx="1814" cy="318"/>
          </a:xfrm>
        </p:grpSpPr>
        <p:sp>
          <p:nvSpPr>
            <p:cNvPr id="124961" name="Line 72"/>
            <p:cNvSpPr>
              <a:spLocks noChangeShapeType="1"/>
            </p:cNvSpPr>
            <p:nvPr/>
          </p:nvSpPr>
          <p:spPr bwMode="auto">
            <a:xfrm>
              <a:off x="1701" y="3113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2" name="Text Box 73"/>
            <p:cNvSpPr txBox="1">
              <a:spLocks noChangeArrowheads="1"/>
            </p:cNvSpPr>
            <p:nvPr/>
          </p:nvSpPr>
          <p:spPr bwMode="auto">
            <a:xfrm>
              <a:off x="1791" y="2795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AU’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3238500" y="4941888"/>
            <a:ext cx="2879725" cy="431800"/>
            <a:chOff x="1655" y="3113"/>
            <a:chExt cx="1814" cy="272"/>
          </a:xfrm>
        </p:grpSpPr>
        <p:sp>
          <p:nvSpPr>
            <p:cNvPr id="124959" name="Line 75"/>
            <p:cNvSpPr>
              <a:spLocks noChangeShapeType="1"/>
            </p:cNvSpPr>
            <p:nvPr/>
          </p:nvSpPr>
          <p:spPr bwMode="auto">
            <a:xfrm>
              <a:off x="1655" y="3385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0" name="Text Box 76"/>
            <p:cNvSpPr txBox="1">
              <a:spLocks noChangeArrowheads="1"/>
            </p:cNvSpPr>
            <p:nvPr/>
          </p:nvSpPr>
          <p:spPr bwMode="auto">
            <a:xfrm>
              <a:off x="1791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36653" name="Text Box 77"/>
          <p:cNvSpPr txBox="1">
            <a:spLocks noChangeArrowheads="1"/>
          </p:cNvSpPr>
          <p:nvPr/>
        </p:nvSpPr>
        <p:spPr bwMode="auto">
          <a:xfrm>
            <a:off x="2124075" y="5589588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6654" name="Text Box 78"/>
          <p:cNvSpPr txBox="1">
            <a:spLocks noChangeArrowheads="1"/>
          </p:cNvSpPr>
          <p:nvPr/>
        </p:nvSpPr>
        <p:spPr bwMode="auto">
          <a:xfrm>
            <a:off x="2124075" y="6308725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6655" name="Text Box 79"/>
          <p:cNvSpPr txBox="1">
            <a:spLocks noChangeArrowheads="1"/>
          </p:cNvSpPr>
          <p:nvPr/>
        </p:nvSpPr>
        <p:spPr bwMode="auto">
          <a:xfrm>
            <a:off x="2195513" y="5949950"/>
            <a:ext cx="28082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1400175" y="1052513"/>
            <a:ext cx="6773863" cy="4897437"/>
            <a:chOff x="882" y="663"/>
            <a:chExt cx="4267" cy="3085"/>
          </a:xfrm>
        </p:grpSpPr>
        <p:sp>
          <p:nvSpPr>
            <p:cNvPr id="124953" name="Oval 81"/>
            <p:cNvSpPr>
              <a:spLocks noChangeArrowheads="1"/>
            </p:cNvSpPr>
            <p:nvPr/>
          </p:nvSpPr>
          <p:spPr bwMode="auto">
            <a:xfrm>
              <a:off x="882" y="3475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4954" name="Oval 82"/>
            <p:cNvSpPr>
              <a:spLocks noChangeArrowheads="1"/>
            </p:cNvSpPr>
            <p:nvPr/>
          </p:nvSpPr>
          <p:spPr bwMode="auto">
            <a:xfrm>
              <a:off x="928" y="70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4955" name="Oval 83"/>
            <p:cNvSpPr>
              <a:spLocks noChangeArrowheads="1"/>
            </p:cNvSpPr>
            <p:nvPr/>
          </p:nvSpPr>
          <p:spPr bwMode="auto">
            <a:xfrm>
              <a:off x="3468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4956" name="Oval 84"/>
            <p:cNvSpPr>
              <a:spLocks noChangeArrowheads="1"/>
            </p:cNvSpPr>
            <p:nvPr/>
          </p:nvSpPr>
          <p:spPr bwMode="auto">
            <a:xfrm>
              <a:off x="4876" y="311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4957" name="Oval 85"/>
            <p:cNvSpPr>
              <a:spLocks noChangeArrowheads="1"/>
            </p:cNvSpPr>
            <p:nvPr/>
          </p:nvSpPr>
          <p:spPr bwMode="auto">
            <a:xfrm>
              <a:off x="2290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4958" name="Oval 86"/>
            <p:cNvSpPr>
              <a:spLocks noChangeArrowheads="1"/>
            </p:cNvSpPr>
            <p:nvPr/>
          </p:nvSpPr>
          <p:spPr bwMode="auto">
            <a:xfrm>
              <a:off x="4785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536663" name="Oval 87"/>
          <p:cNvSpPr>
            <a:spLocks noChangeArrowheads="1"/>
          </p:cNvSpPr>
          <p:nvPr/>
        </p:nvSpPr>
        <p:spPr bwMode="auto">
          <a:xfrm>
            <a:off x="1187450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</a:p>
        </p:txBody>
      </p:sp>
      <p:sp>
        <p:nvSpPr>
          <p:cNvPr id="536664" name="Oval 88"/>
          <p:cNvSpPr>
            <a:spLocks noChangeArrowheads="1"/>
          </p:cNvSpPr>
          <p:nvPr/>
        </p:nvSpPr>
        <p:spPr bwMode="auto">
          <a:xfrm>
            <a:off x="1690688" y="6092825"/>
            <a:ext cx="433387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</a:p>
        </p:txBody>
      </p:sp>
      <p:sp>
        <p:nvSpPr>
          <p:cNvPr id="536665" name="Text Box 89"/>
          <p:cNvSpPr txBox="1">
            <a:spLocks noChangeArrowheads="1"/>
          </p:cNvSpPr>
          <p:nvPr/>
        </p:nvSpPr>
        <p:spPr bwMode="auto">
          <a:xfrm>
            <a:off x="5219700" y="5949950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AU‘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53" grpId="0"/>
      <p:bldP spid="536654" grpId="0"/>
      <p:bldP spid="536655" grpId="0"/>
      <p:bldP spid="536663" grpId="0" animBg="1"/>
      <p:bldP spid="536664" grpId="0" animBg="1"/>
      <p:bldP spid="53666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2" descr="9t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24" y="1268760"/>
            <a:ext cx="8439448" cy="4540338"/>
          </a:xfrm>
          <a:noFill/>
        </p:spPr>
      </p:pic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Times New Roman" pitchFamily="18" charset="0"/>
              </a:rPr>
              <a:t>Kerberos</a:t>
            </a:r>
            <a:r>
              <a:rPr lang="zh-CN" altLang="en-US" sz="4000">
                <a:latin typeface="Times New Roman" pitchFamily="18" charset="0"/>
              </a:rPr>
              <a:t>（</a:t>
            </a:r>
            <a:r>
              <a:rPr lang="en-US" altLang="zh-CN" sz="4000">
                <a:latin typeface="Times New Roman" pitchFamily="18" charset="0"/>
              </a:rPr>
              <a:t>V4</a:t>
            </a:r>
            <a:r>
              <a:rPr lang="zh-CN" altLang="en-US" sz="4000">
                <a:latin typeface="Times New Roman" pitchFamily="18" charset="0"/>
              </a:rPr>
              <a:t>）协议交互过程</a:t>
            </a:r>
          </a:p>
        </p:txBody>
      </p:sp>
      <p:sp>
        <p:nvSpPr>
          <p:cNvPr id="12595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680461" y="6417002"/>
            <a:ext cx="1222401" cy="44099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430306-33F0-47E5-B486-22769C2F8BF3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107505" y="5877272"/>
            <a:ext cx="7266326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07504" y="6381328"/>
            <a:ext cx="7266326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107504" y="5370983"/>
            <a:ext cx="3024336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用户与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共享密钥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用户所</a:t>
            </a:r>
            <a:r>
              <a:rPr lang="zh-CN" altLang="en-US"/>
              <a:t>知</a:t>
            </a:r>
            <a:r>
              <a:rPr lang="en-US" altLang="zh-CN" smtClean="0"/>
              <a:t>Something the user know</a:t>
            </a:r>
            <a:endParaRPr lang="zh-CN" altLang="en-US" smtClean="0"/>
          </a:p>
          <a:p>
            <a:pPr lvl="1"/>
            <a:r>
              <a:rPr lang="zh-CN" altLang="en-US" smtClean="0"/>
              <a:t>密码、口令等</a:t>
            </a:r>
            <a:endParaRPr lang="en-US" altLang="zh-CN" smtClean="0"/>
          </a:p>
          <a:p>
            <a:pPr lvl="1"/>
            <a:r>
              <a:rPr lang="zh-CN" altLang="en-US"/>
              <a:t>简单</a:t>
            </a:r>
            <a:r>
              <a:rPr lang="zh-CN" altLang="en-US" smtClean="0"/>
              <a:t>，开销小，容易泄密，最</a:t>
            </a:r>
            <a:r>
              <a:rPr lang="zh-CN" altLang="en-US"/>
              <a:t>不安全；</a:t>
            </a:r>
          </a:p>
          <a:p>
            <a:r>
              <a:rPr lang="zh-CN" altLang="en-US" smtClean="0"/>
              <a:t>用户所有</a:t>
            </a:r>
            <a:r>
              <a:rPr lang="en-US" altLang="zh-CN" smtClean="0"/>
              <a:t>Something the user possesses</a:t>
            </a:r>
            <a:endParaRPr lang="zh-CN" altLang="en-US" smtClean="0"/>
          </a:p>
          <a:p>
            <a:pPr lvl="1"/>
            <a:r>
              <a:rPr lang="zh-CN" altLang="en-US" smtClean="0"/>
              <a:t>身份证、护照、密钥盘等</a:t>
            </a:r>
            <a:endParaRPr lang="en-US" altLang="zh-CN" smtClean="0"/>
          </a:p>
          <a:p>
            <a:pPr lvl="1"/>
            <a:r>
              <a:rPr lang="zh-CN" altLang="en-US" smtClean="0"/>
              <a:t>泄密可能性较小，安全性高于第一类，系统相对</a:t>
            </a:r>
            <a:r>
              <a:rPr lang="zh-CN" altLang="en-US"/>
              <a:t>复杂</a:t>
            </a:r>
            <a:r>
              <a:rPr lang="zh-CN" altLang="en-US" smtClean="0"/>
              <a:t>；</a:t>
            </a:r>
          </a:p>
          <a:p>
            <a:r>
              <a:rPr lang="zh-CN" altLang="en-US" smtClean="0"/>
              <a:t>用户特征</a:t>
            </a:r>
            <a:r>
              <a:rPr lang="en-US" altLang="zh-CN" smtClean="0"/>
              <a:t>Something the user is (or How he behaves)</a:t>
            </a:r>
          </a:p>
          <a:p>
            <a:pPr lvl="1"/>
            <a:r>
              <a:rPr lang="zh-CN" altLang="en-US" smtClean="0"/>
              <a:t>指纹、笔迹、声音、虹膜、</a:t>
            </a:r>
            <a:r>
              <a:rPr lang="en-US" altLang="zh-CN" smtClean="0"/>
              <a:t>DNA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 smtClean="0"/>
              <a:t>安全性</a:t>
            </a:r>
            <a:r>
              <a:rPr lang="zh-CN" altLang="en-US"/>
              <a:t>最高</a:t>
            </a:r>
            <a:r>
              <a:rPr lang="zh-CN" altLang="en-US" smtClean="0"/>
              <a:t>，如窃取指纹很困难，涉及</a:t>
            </a:r>
            <a:r>
              <a:rPr lang="zh-CN" altLang="en-US"/>
              <a:t>更</a:t>
            </a:r>
            <a:r>
              <a:rPr lang="zh-CN" altLang="en-US" smtClean="0"/>
              <a:t>复杂算法</a:t>
            </a:r>
            <a:r>
              <a:rPr lang="zh-CN" altLang="en-US"/>
              <a:t>和实现技术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身份认证依据</a:t>
            </a:r>
            <a:endParaRPr lang="zh-CN" altLang="en-US"/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176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非密码</a:t>
            </a:r>
            <a:endParaRPr lang="en-US" altLang="zh-CN" smtClean="0"/>
          </a:p>
          <a:p>
            <a:pPr lvl="1"/>
            <a:r>
              <a:rPr lang="zh-CN" altLang="en-US" smtClean="0"/>
              <a:t>口令等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zh-CN" altLang="en-US"/>
              <a:t>密码</a:t>
            </a:r>
            <a:r>
              <a:rPr lang="zh-CN" altLang="en-US" smtClean="0"/>
              <a:t>算法</a:t>
            </a:r>
            <a:endParaRPr lang="zh-CN" altLang="en-US"/>
          </a:p>
          <a:p>
            <a:pPr lvl="1"/>
            <a:r>
              <a:rPr lang="zh-CN" altLang="en-US" smtClean="0"/>
              <a:t>对称密码算法</a:t>
            </a:r>
            <a:endParaRPr lang="zh-CN" altLang="en-US"/>
          </a:p>
          <a:p>
            <a:pPr lvl="1"/>
            <a:r>
              <a:rPr lang="zh-CN" altLang="en-US" smtClean="0"/>
              <a:t>公开密码</a:t>
            </a:r>
            <a:r>
              <a:rPr lang="zh-CN" altLang="en-US"/>
              <a:t>算法</a:t>
            </a:r>
          </a:p>
          <a:p>
            <a:pPr lvl="1"/>
            <a:r>
              <a:rPr lang="zh-CN" altLang="en-US" smtClean="0"/>
              <a:t>密码</a:t>
            </a:r>
            <a:r>
              <a:rPr lang="zh-CN" altLang="en-US"/>
              <a:t>校验</a:t>
            </a:r>
            <a:r>
              <a:rPr lang="zh-CN" altLang="en-US" smtClean="0"/>
              <a:t>函数</a:t>
            </a:r>
          </a:p>
          <a:p>
            <a:r>
              <a:rPr lang="zh-CN" altLang="en-US" smtClean="0"/>
              <a:t>零知识证明协议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身份认证机制</a:t>
            </a:r>
            <a:endParaRPr lang="zh-CN" altLang="en-US"/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  <a:pPr/>
              <a:t>2018/10/29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3626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sea</Template>
  <TotalTime>10633</TotalTime>
  <Words>4370</Words>
  <Application>Microsoft Office PowerPoint</Application>
  <PresentationFormat>全屏显示(4:3)</PresentationFormat>
  <Paragraphs>973</Paragraphs>
  <Slides>77</Slides>
  <Notes>55</Notes>
  <HiddenSlides>18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5" baseType="lpstr">
      <vt:lpstr>微軟正黑體</vt:lpstr>
      <vt:lpstr>PMingLiU</vt:lpstr>
      <vt:lpstr>TimesNewRoman</vt:lpstr>
      <vt:lpstr>TimesNewRoman,Bold</vt:lpstr>
      <vt:lpstr>黑体</vt:lpstr>
      <vt:lpstr>华文行楷</vt:lpstr>
      <vt:lpstr>宋体</vt:lpstr>
      <vt:lpstr>Arial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sea</vt:lpstr>
      <vt:lpstr>ClipArt</vt:lpstr>
      <vt:lpstr>第六章 身份认证</vt:lpstr>
      <vt:lpstr>身份认证概述 </vt:lpstr>
      <vt:lpstr>用户对资源的访问过程</vt:lpstr>
      <vt:lpstr>身份认证攻击：</vt:lpstr>
      <vt:lpstr>身份认证分类</vt:lpstr>
      <vt:lpstr>身份认证组成及模型</vt:lpstr>
      <vt:lpstr>温故而知新——消息认证完整模型</vt:lpstr>
      <vt:lpstr>身份认证依据</vt:lpstr>
      <vt:lpstr>身份认证机制</vt:lpstr>
      <vt:lpstr>6.1 非密码认证机制</vt:lpstr>
      <vt:lpstr>非密码身份认证</vt:lpstr>
      <vt:lpstr>口令攻击 </vt:lpstr>
      <vt:lpstr>温故而知新——身份认证依据</vt:lpstr>
      <vt:lpstr>温故而知新——身份认证机制</vt:lpstr>
      <vt:lpstr>安全口令</vt:lpstr>
      <vt:lpstr>口令安全增强策略和机制</vt:lpstr>
      <vt:lpstr>口令机制：明文</vt:lpstr>
      <vt:lpstr>明文口令机制攻击 </vt:lpstr>
      <vt:lpstr>口令机制：hash口令表</vt:lpstr>
      <vt:lpstr>hash口令机制攻击 </vt:lpstr>
      <vt:lpstr>hash口令机制——字典攻击</vt:lpstr>
      <vt:lpstr>字典攻击——查表法获取口令</vt:lpstr>
      <vt:lpstr>口令机制：加盐Hash口令表</vt:lpstr>
      <vt:lpstr>加盐hash口令机制攻击 </vt:lpstr>
      <vt:lpstr>对抗重放攻击——一次性口令 </vt:lpstr>
      <vt:lpstr>口令序列S/KEY</vt:lpstr>
      <vt:lpstr>温故而知新——口令机制攻击 </vt:lpstr>
      <vt:lpstr>挑战/回答</vt:lpstr>
      <vt:lpstr>CAPTCHA</vt:lpstr>
      <vt:lpstr>时间戳</vt:lpstr>
      <vt:lpstr>基于地址的认证机制</vt:lpstr>
      <vt:lpstr>基于生物特征的认证机制</vt:lpstr>
      <vt:lpstr>个人令牌认证机制</vt:lpstr>
      <vt:lpstr>6.2基于密码的认证机制</vt:lpstr>
      <vt:lpstr>采用对称密码的认证机制</vt:lpstr>
      <vt:lpstr>基于对称密码的认证 </vt:lpstr>
      <vt:lpstr>基于对称密码的认证 </vt:lpstr>
      <vt:lpstr>基于对称密码的认证 </vt:lpstr>
      <vt:lpstr>实例——Needham-Schroeder</vt:lpstr>
      <vt:lpstr>Needham－Schroeder协议</vt:lpstr>
      <vt:lpstr>密钥分配中心方案</vt:lpstr>
      <vt:lpstr>针对Needham-Schroeder的攻击</vt:lpstr>
      <vt:lpstr>Needham－Schroeder协议补充方案</vt:lpstr>
      <vt:lpstr>采用公开密码算法的机制</vt:lpstr>
      <vt:lpstr>基于公钥密码的认证 </vt:lpstr>
      <vt:lpstr>温故而知新——口令机制攻击 </vt:lpstr>
      <vt:lpstr>温故而知新——挑战/回答</vt:lpstr>
      <vt:lpstr>温故而知新——采用对称密码认证机制</vt:lpstr>
      <vt:lpstr>温故而知新——采用公开密码算法机制</vt:lpstr>
      <vt:lpstr>基于公钥密码的认证 </vt:lpstr>
      <vt:lpstr>基于公钥密码的认证 </vt:lpstr>
      <vt:lpstr>Needham－Schroeder（公钥方案）</vt:lpstr>
      <vt:lpstr>Needham－Schroeder（公钥方案）</vt:lpstr>
      <vt:lpstr>Needham－Schroeder（签名方案＋密钥交换）</vt:lpstr>
      <vt:lpstr>Denning-Sacco方案（公钥体制＋可信第三方）</vt:lpstr>
      <vt:lpstr>零知识身份认证 </vt:lpstr>
      <vt:lpstr>零知识身份认证——洞穴例子</vt:lpstr>
      <vt:lpstr>6.3 Kerberos 认证协议 </vt:lpstr>
      <vt:lpstr>Kerberos的产生背景</vt:lpstr>
      <vt:lpstr>潜在的攻击</vt:lpstr>
      <vt:lpstr>Kerberos简介</vt:lpstr>
      <vt:lpstr>Kerberos简介</vt:lpstr>
      <vt:lpstr>Kerberos认证系统模型</vt:lpstr>
      <vt:lpstr>Kerberos设计目标</vt:lpstr>
      <vt:lpstr>常用术语</vt:lpstr>
      <vt:lpstr>常用术语</vt:lpstr>
      <vt:lpstr>Kerberos——简单方案</vt:lpstr>
      <vt:lpstr>Kerberos设计思路（续）</vt:lpstr>
      <vt:lpstr>Kerberos——安全方案</vt:lpstr>
      <vt:lpstr>Kerberos——安全方案</vt:lpstr>
      <vt:lpstr>Kerberos Version 4</vt:lpstr>
      <vt:lpstr>Kerberos V4协议描述：第一阶段</vt:lpstr>
      <vt:lpstr>Kerberos V4协议描述：第二阶段</vt:lpstr>
      <vt:lpstr>Kerberos V4协议描述：第三阶段</vt:lpstr>
      <vt:lpstr>Kerberos V4协议描述：共享密钥及会话密钥</vt:lpstr>
      <vt:lpstr>Kerberos设计思路</vt:lpstr>
      <vt:lpstr>Kerberos（V4）协议交互过程</vt:lpstr>
    </vt:vector>
  </TitlesOfParts>
  <Company>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</dc:creator>
  <cp:lastModifiedBy>zea rhapsody</cp:lastModifiedBy>
  <cp:revision>485</cp:revision>
  <dcterms:created xsi:type="dcterms:W3CDTF">2003-04-18T10:42:43Z</dcterms:created>
  <dcterms:modified xsi:type="dcterms:W3CDTF">2018-10-29T13:52:24Z</dcterms:modified>
</cp:coreProperties>
</file>