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82"/>
  </p:notesMasterIdLst>
  <p:sldIdLst>
    <p:sldId id="256" r:id="rId2"/>
    <p:sldId id="831" r:id="rId3"/>
    <p:sldId id="835" r:id="rId4"/>
    <p:sldId id="832" r:id="rId5"/>
    <p:sldId id="833" r:id="rId6"/>
    <p:sldId id="834" r:id="rId7"/>
    <p:sldId id="1049" r:id="rId8"/>
    <p:sldId id="1050" r:id="rId9"/>
    <p:sldId id="1051" r:id="rId10"/>
    <p:sldId id="1052" r:id="rId11"/>
    <p:sldId id="975" r:id="rId12"/>
    <p:sldId id="978" r:id="rId13"/>
    <p:sldId id="976" r:id="rId14"/>
    <p:sldId id="979" r:id="rId15"/>
    <p:sldId id="1045" r:id="rId16"/>
    <p:sldId id="980" r:id="rId17"/>
    <p:sldId id="1033" r:id="rId18"/>
    <p:sldId id="949" r:id="rId19"/>
    <p:sldId id="947" r:id="rId20"/>
    <p:sldId id="945" r:id="rId21"/>
    <p:sldId id="954" r:id="rId22"/>
    <p:sldId id="948" r:id="rId23"/>
    <p:sldId id="981" r:id="rId24"/>
    <p:sldId id="845" r:id="rId25"/>
    <p:sldId id="869" r:id="rId26"/>
    <p:sldId id="957" r:id="rId27"/>
    <p:sldId id="956" r:id="rId28"/>
    <p:sldId id="848" r:id="rId29"/>
    <p:sldId id="855" r:id="rId30"/>
    <p:sldId id="971" r:id="rId31"/>
    <p:sldId id="972" r:id="rId32"/>
    <p:sldId id="862" r:id="rId33"/>
    <p:sldId id="958" r:id="rId34"/>
    <p:sldId id="899" r:id="rId35"/>
    <p:sldId id="1047" r:id="rId36"/>
    <p:sldId id="1048" r:id="rId37"/>
    <p:sldId id="866" r:id="rId38"/>
    <p:sldId id="989" r:id="rId39"/>
    <p:sldId id="982" r:id="rId40"/>
    <p:sldId id="996" r:id="rId41"/>
    <p:sldId id="912" r:id="rId42"/>
    <p:sldId id="997" r:id="rId43"/>
    <p:sldId id="874" r:id="rId44"/>
    <p:sldId id="921" r:id="rId45"/>
    <p:sldId id="1056" r:id="rId46"/>
    <p:sldId id="1057" r:id="rId47"/>
    <p:sldId id="1058" r:id="rId48"/>
    <p:sldId id="922" r:id="rId49"/>
    <p:sldId id="992" r:id="rId50"/>
    <p:sldId id="993" r:id="rId51"/>
    <p:sldId id="1001" r:id="rId52"/>
    <p:sldId id="1009" r:id="rId53"/>
    <p:sldId id="1003" r:id="rId54"/>
    <p:sldId id="1004" r:id="rId55"/>
    <p:sldId id="1011" r:id="rId56"/>
    <p:sldId id="1012" r:id="rId57"/>
    <p:sldId id="881" r:id="rId58"/>
    <p:sldId id="1010" r:id="rId59"/>
    <p:sldId id="1043" r:id="rId60"/>
    <p:sldId id="885" r:id="rId61"/>
    <p:sldId id="1046" r:id="rId62"/>
    <p:sldId id="1053" r:id="rId63"/>
    <p:sldId id="1054" r:id="rId64"/>
    <p:sldId id="1055" r:id="rId65"/>
    <p:sldId id="886" r:id="rId66"/>
    <p:sldId id="894" r:id="rId67"/>
    <p:sldId id="896" r:id="rId68"/>
    <p:sldId id="1044" r:id="rId69"/>
    <p:sldId id="897" r:id="rId70"/>
    <p:sldId id="1016" r:id="rId71"/>
    <p:sldId id="1034" r:id="rId72"/>
    <p:sldId id="1014" r:id="rId73"/>
    <p:sldId id="924" r:id="rId74"/>
    <p:sldId id="925" r:id="rId75"/>
    <p:sldId id="926" r:id="rId76"/>
    <p:sldId id="927" r:id="rId77"/>
    <p:sldId id="932" r:id="rId78"/>
    <p:sldId id="1017" r:id="rId79"/>
    <p:sldId id="1018" r:id="rId80"/>
    <p:sldId id="1019" r:id="rId8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0172" autoAdjust="0"/>
  </p:normalViewPr>
  <p:slideViewPr>
    <p:cSldViewPr>
      <p:cViewPr varScale="1">
        <p:scale>
          <a:sx n="70" d="100"/>
          <a:sy n="70" d="100"/>
        </p:scale>
        <p:origin x="1814" y="48"/>
      </p:cViewPr>
      <p:guideLst>
        <p:guide orient="horz" pos="2160"/>
        <p:guide pos="2880"/>
      </p:guideLst>
    </p:cSldViewPr>
  </p:slideViewPr>
  <p:outlineViewPr>
    <p:cViewPr>
      <p:scale>
        <a:sx n="33" d="100"/>
        <a:sy n="33" d="100"/>
      </p:scale>
      <p:origin x="0" y="-5713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65FCC5F-753D-40E6-93C5-199018A9B99C}" type="slidenum">
              <a:rPr lang="en-US" altLang="zh-CN"/>
              <a:pPr>
                <a:defRPr/>
              </a:pPr>
              <a:t>‹#›</a:t>
            </a:fld>
            <a:endParaRPr lang="en-US" altLang="zh-CN"/>
          </a:p>
        </p:txBody>
      </p:sp>
    </p:spTree>
    <p:extLst>
      <p:ext uri="{BB962C8B-B14F-4D97-AF65-F5344CB8AC3E}">
        <p14:creationId xmlns:p14="http://schemas.microsoft.com/office/powerpoint/2010/main" val="34969569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5099D50-15DC-4971-A4DF-56CE673D38DE}" type="slidenum">
              <a:rPr lang="en-US" altLang="zh-CN" smtClean="0"/>
              <a:pPr/>
              <a:t>1</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6271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75360C36-F53C-4F62-82D7-02CC300688B5}" type="slidenum">
              <a:rPr lang="en-US" altLang="zh-CN" smtClean="0"/>
              <a:pPr/>
              <a:t>41</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7652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11B8FF7-643F-4D98-AD30-12D06C900FA2}" type="slidenum">
              <a:rPr lang="en-US" altLang="zh-CN" smtClean="0"/>
              <a:pPr/>
              <a:t>42</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21170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D576BA6B-4B06-48C9-97B8-DDD57CADC536}" type="slidenum">
              <a:rPr lang="en-US" altLang="zh-CN" smtClean="0"/>
              <a:pPr/>
              <a:t>44</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en-US" altLang="zh-CN" dirty="0" smtClean="0"/>
              <a:t>Yiban11-1</a:t>
            </a:r>
            <a:endParaRPr lang="zh-CN" altLang="en-US" dirty="0" smtClean="0"/>
          </a:p>
        </p:txBody>
      </p:sp>
    </p:spTree>
    <p:extLst>
      <p:ext uri="{BB962C8B-B14F-4D97-AF65-F5344CB8AC3E}">
        <p14:creationId xmlns:p14="http://schemas.microsoft.com/office/powerpoint/2010/main" val="3749433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BC79F25-50F5-45D5-B3CA-99C83378BE93}" type="slidenum">
              <a:rPr lang="en-US" altLang="zh-CN" smtClean="0"/>
              <a:pPr/>
              <a:t>48</a:t>
            </a:fld>
            <a:endParaRPr lang="en-US" altLang="zh-CN"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zh-CN" altLang="en-US" smtClean="0"/>
              <a:t>上级向下级传达命令</a:t>
            </a:r>
          </a:p>
        </p:txBody>
      </p:sp>
    </p:spTree>
    <p:extLst>
      <p:ext uri="{BB962C8B-B14F-4D97-AF65-F5344CB8AC3E}">
        <p14:creationId xmlns:p14="http://schemas.microsoft.com/office/powerpoint/2010/main" val="173763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4CDE596-ACBF-4C23-9A43-18935C53C58C}" type="slidenum">
              <a:rPr lang="en-US" altLang="zh-CN" smtClean="0"/>
              <a:pPr/>
              <a:t>54</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91364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Erban11-1</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61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51899DC-BF1B-4F2D-B93C-285707993D43}" type="slidenum">
              <a:rPr lang="en-US" altLang="zh-CN" smtClean="0"/>
              <a:pPr/>
              <a:t>73</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193092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A4375912-788A-4014-9575-80788B4380DB}" type="slidenum">
              <a:rPr lang="en-US" altLang="zh-CN" smtClean="0"/>
              <a:pPr/>
              <a:t>74</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994221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D74ECEBF-C607-4B50-BC8B-997D7EB4C328}" type="slidenum">
              <a:rPr lang="en-US" altLang="zh-CN" smtClean="0"/>
              <a:pPr/>
              <a:t>75</a:t>
            </a:fld>
            <a:endParaRPr lang="en-US" altLang="zh-CN"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r>
              <a:rPr lang="zh-CN" altLang="en-US" smtClean="0">
                <a:latin typeface="宋体" pitchFamily="2" charset="-122"/>
              </a:rPr>
              <a:t>与屏蔽路由器相比，双宿主主机网关堡垒主机的系统软件可用于维护护系统日志、硬件拷贝日志或远程日志。但弱点也比较突出，一旦攻击者侵入堡垒主机并使其只具有路由功能，任何网上用户均可以随便访问内部网。此外，双宿主主机结构的安全性也受到堡垒主机本身的安全性的限制，因为它与数据通讯共用同一个计算机系统。堡垒主机本身的任何安全缺陷，都直接影响到防火墙的安全性。保卫路由器比保卫主机较易实现</a:t>
            </a:r>
          </a:p>
        </p:txBody>
      </p:sp>
    </p:spTree>
    <p:extLst>
      <p:ext uri="{BB962C8B-B14F-4D97-AF65-F5344CB8AC3E}">
        <p14:creationId xmlns:p14="http://schemas.microsoft.com/office/powerpoint/2010/main" val="3625472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ED322C30-6ED6-48C1-98B2-16CBE590AFCF}" type="slidenum">
              <a:rPr lang="en-US" altLang="zh-CN" smtClean="0"/>
              <a:pPr/>
              <a:t>76</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384157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pPr eaLnBrk="1" hangingPunct="1"/>
            <a:r>
              <a:rPr lang="en-US" altLang="zh-CN" dirty="0" smtClean="0"/>
              <a:t>Erban10-30</a:t>
            </a:r>
            <a:endParaRPr lang="zh-CN" altLang="en-US" dirty="0" smtClean="0"/>
          </a:p>
        </p:txBody>
      </p:sp>
      <p:sp>
        <p:nvSpPr>
          <p:cNvPr id="113668" name="灯片编号占位符 3"/>
          <p:cNvSpPr>
            <a:spLocks noGrp="1"/>
          </p:cNvSpPr>
          <p:nvPr>
            <p:ph type="sldNum" sz="quarter" idx="5"/>
          </p:nvPr>
        </p:nvSpPr>
        <p:spPr>
          <a:noFill/>
        </p:spPr>
        <p:txBody>
          <a:bodyPr/>
          <a:lstStyle/>
          <a:p>
            <a:fld id="{47793759-00B9-4F13-9964-4A45C0DFA7E6}" type="slidenum">
              <a:rPr lang="en-US" altLang="zh-CN" smtClean="0"/>
              <a:pPr/>
              <a:t>6</a:t>
            </a:fld>
            <a:endParaRPr lang="en-US" altLang="zh-CN" smtClean="0"/>
          </a:p>
        </p:txBody>
      </p:sp>
    </p:spTree>
    <p:extLst>
      <p:ext uri="{BB962C8B-B14F-4D97-AF65-F5344CB8AC3E}">
        <p14:creationId xmlns:p14="http://schemas.microsoft.com/office/powerpoint/2010/main" val="1502459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A37912DD-413D-4519-867F-72DD2C6F7BC8}" type="slidenum">
              <a:rPr lang="en-US" altLang="zh-CN" smtClean="0"/>
              <a:pPr/>
              <a:t>77</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r>
              <a:rPr lang="en-US" altLang="zh-CN" smtClean="0"/>
              <a:t>DMZ</a:t>
            </a:r>
            <a:r>
              <a:rPr lang="zh-CN" altLang="en-US" smtClean="0"/>
              <a:t>是英文“</a:t>
            </a:r>
            <a:r>
              <a:rPr lang="en-US" altLang="zh-CN" smtClean="0"/>
              <a:t>demilitarized zone”</a:t>
            </a:r>
            <a:r>
              <a:rPr lang="zh-CN" altLang="en-US" smtClean="0"/>
              <a:t>的缩写，中文名称为“隔离区”，也称“非军事化区”。它是为了解决安装防火墙后外部网络的访问用户不能访问内部网络服务器的问题，而设立的一个非安全系统与安全系统之间的缓冲区。</a:t>
            </a:r>
            <a:endParaRPr lang="zh-CN" altLang="zh-CN" smtClean="0"/>
          </a:p>
        </p:txBody>
      </p:sp>
    </p:spTree>
    <p:extLst>
      <p:ext uri="{BB962C8B-B14F-4D97-AF65-F5344CB8AC3E}">
        <p14:creationId xmlns:p14="http://schemas.microsoft.com/office/powerpoint/2010/main" val="339524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1014572-122F-4231-8F83-F13C0AA350B6}" type="slidenum">
              <a:rPr lang="en-US" altLang="zh-CN" smtClean="0">
                <a:ea typeface="宋体" charset="-122"/>
              </a:rPr>
              <a:pPr/>
              <a:t>10</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上级向下级传达命令</a:t>
            </a:r>
          </a:p>
        </p:txBody>
      </p:sp>
    </p:spTree>
    <p:extLst>
      <p:ext uri="{BB962C8B-B14F-4D97-AF65-F5344CB8AC3E}">
        <p14:creationId xmlns:p14="http://schemas.microsoft.com/office/powerpoint/2010/main" val="208433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12</a:t>
            </a:fld>
            <a:endParaRPr lang="en-US" altLang="zh-CN"/>
          </a:p>
        </p:txBody>
      </p:sp>
    </p:spTree>
    <p:extLst>
      <p:ext uri="{BB962C8B-B14F-4D97-AF65-F5344CB8AC3E}">
        <p14:creationId xmlns:p14="http://schemas.microsoft.com/office/powerpoint/2010/main" val="1670955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沙</a:t>
            </a:r>
            <a:r>
              <a:rPr lang="en-US" altLang="zh-CN" smtClean="0"/>
              <a:t>11-7</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18</a:t>
            </a:fld>
            <a:endParaRPr lang="en-US" altLang="zh-CN"/>
          </a:p>
        </p:txBody>
      </p:sp>
    </p:spTree>
    <p:extLst>
      <p:ext uri="{BB962C8B-B14F-4D97-AF65-F5344CB8AC3E}">
        <p14:creationId xmlns:p14="http://schemas.microsoft.com/office/powerpoint/2010/main" val="1982952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9FD12D-2013-415C-9DFF-C6696C56EE7A}" type="slidenum">
              <a:rPr lang="zh-CN" altLang="en-AU" smtClean="0"/>
              <a:pPr/>
              <a:t>25</a:t>
            </a:fld>
            <a:endParaRPr lang="en-AU"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en-US" smtClean="0"/>
          </a:p>
        </p:txBody>
      </p:sp>
    </p:spTree>
    <p:extLst>
      <p:ext uri="{BB962C8B-B14F-4D97-AF65-F5344CB8AC3E}">
        <p14:creationId xmlns:p14="http://schemas.microsoft.com/office/powerpoint/2010/main" val="3129147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F14DA08-4BC4-4316-B564-9A6C0A1E26BA}" type="slidenum">
              <a:rPr lang="en-US" altLang="zh-CN" smtClean="0"/>
              <a:pPr/>
              <a:t>30</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r>
              <a:rPr lang="zh-CN" altLang="en-US" smtClean="0"/>
              <a:t>路由仅以目的地址为依据，避免源地址欺骗：</a:t>
            </a:r>
            <a:endParaRPr lang="en-US" altLang="zh-CN" smtClean="0"/>
          </a:p>
          <a:p>
            <a:r>
              <a:rPr lang="en-US" altLang="zh-CN" smtClean="0"/>
              <a:t>	</a:t>
            </a:r>
            <a:r>
              <a:rPr lang="zh-CN" altLang="en-US" smtClean="0"/>
              <a:t>进入内部，肯定来自外部，源地址肯定为外部地址</a:t>
            </a:r>
            <a:endParaRPr lang="en-US" altLang="zh-CN" smtClean="0"/>
          </a:p>
          <a:p>
            <a:r>
              <a:rPr lang="en-US" altLang="zh-CN" smtClean="0"/>
              <a:t>	</a:t>
            </a:r>
            <a:r>
              <a:rPr lang="zh-CN" altLang="en-US" smtClean="0"/>
              <a:t>离开内容，源地址肯定为内部地址</a:t>
            </a:r>
            <a:endParaRPr lang="zh-CN" altLang="zh-CN" smtClean="0"/>
          </a:p>
        </p:txBody>
      </p:sp>
    </p:spTree>
    <p:extLst>
      <p:ext uri="{BB962C8B-B14F-4D97-AF65-F5344CB8AC3E}">
        <p14:creationId xmlns:p14="http://schemas.microsoft.com/office/powerpoint/2010/main" val="150568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B5A9F6C8-9F1E-4F79-855A-01E7BF7ADEBF}" type="slidenum">
              <a:rPr lang="en-US" altLang="zh-CN" smtClean="0"/>
              <a:pPr/>
              <a:t>31</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95937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清</a:t>
            </a:r>
            <a:r>
              <a:rPr lang="en-US" altLang="zh-CN" smtClean="0"/>
              <a:t>11-6</a:t>
            </a:r>
            <a:endParaRPr lang="zh-CN" altLang="en-US"/>
          </a:p>
        </p:txBody>
      </p:sp>
      <p:sp>
        <p:nvSpPr>
          <p:cNvPr id="4" name="灯片编号占位符 3"/>
          <p:cNvSpPr>
            <a:spLocks noGrp="1"/>
          </p:cNvSpPr>
          <p:nvPr>
            <p:ph type="sldNum" sz="quarter" idx="10"/>
          </p:nvPr>
        </p:nvSpPr>
        <p:spPr/>
        <p:txBody>
          <a:bodyPr/>
          <a:lstStyle/>
          <a:p>
            <a:pPr>
              <a:defRPr/>
            </a:pPr>
            <a:fld id="{C65FCC5F-753D-40E6-93C5-199018A9B99C}" type="slidenum">
              <a:rPr lang="en-US" altLang="zh-CN" smtClean="0"/>
              <a:pPr>
                <a:defRPr/>
              </a:pPr>
              <a:t>34</a:t>
            </a:fld>
            <a:endParaRPr lang="en-US" altLang="zh-CN"/>
          </a:p>
        </p:txBody>
      </p:sp>
    </p:spTree>
    <p:extLst>
      <p:ext uri="{BB962C8B-B14F-4D97-AF65-F5344CB8AC3E}">
        <p14:creationId xmlns:p14="http://schemas.microsoft.com/office/powerpoint/2010/main" val="2501517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pic>
        <p:nvPicPr>
          <p:cNvPr id="18" name="Picture 2" descr="D:\my thesis\dissertation\final\LOGO.png"/>
          <p:cNvPicPr>
            <a:picLocks noChangeAspect="1" noChangeArrowheads="1"/>
          </p:cNvPicPr>
          <p:nvPr/>
        </p:nvPicPr>
        <p:blipFill>
          <a:blip r:embed="rId3" cstate="print"/>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DF5FE1C5-8DED-4333-8274-6A7BAD09051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CN"/>
          </a:p>
        </p:txBody>
      </p:sp>
      <p:sp>
        <p:nvSpPr>
          <p:cNvPr id="4" name="页脚占位符 3"/>
          <p:cNvSpPr>
            <a:spLocks noGrp="1"/>
          </p:cNvSpPr>
          <p:nvPr>
            <p:ph type="ftr" sz="quarter" idx="11"/>
          </p:nvPr>
        </p:nvSpPr>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p:txBody>
          <a:bodyPr/>
          <a:lstStyle>
            <a:lvl1pPr>
              <a:defRPr/>
            </a:lvl1pPr>
            <a:extLst/>
          </a:lstStyle>
          <a:p>
            <a:pPr>
              <a:defRPr/>
            </a:pPr>
            <a:fld id="{97A777FF-333A-444D-982E-AB70784FC57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2B6A7FAB-4B61-47A0-B8CD-EF8B814F243F}" type="slidenum">
              <a:rPr lang="zh-CN" altLang="en-US"/>
              <a:pPr>
                <a:defRPr/>
              </a:pPr>
              <a:t>‹#›</a:t>
            </a:fld>
            <a:endParaRPr lang="en-US" altLang="zh-CN" dirty="0"/>
          </a:p>
        </p:txBody>
      </p:sp>
    </p:spTree>
    <p:extLst>
      <p:ext uri="{BB962C8B-B14F-4D97-AF65-F5344CB8AC3E}">
        <p14:creationId xmlns:p14="http://schemas.microsoft.com/office/powerpoint/2010/main" val="138361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4674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chemeClr val="bg2">
                    <a:lumMod val="25000"/>
                  </a:schemeClr>
                </a:solidFill>
              </a:defRPr>
            </a:lvl2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06A216E9-DAB8-4783-82F2-6B625A372745}" type="slidenum">
              <a:rPr lang="en-US" altLang="zh-CN" smtClean="0"/>
              <a:pPr>
                <a:defRPr/>
              </a:pPr>
              <a:t>‹#›</a:t>
            </a:fld>
            <a:endParaRPr lang="en-US" altLang="zh-CN"/>
          </a:p>
        </p:txBody>
      </p:sp>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7E982322-CFD8-4733-BCDB-7C738FF0A364}"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85C95070-2358-41A3-8734-96042BDDDF06}" type="slidenum">
              <a:rPr lang="en-US" altLang="zh-CN" smtClean="0"/>
              <a:pPr>
                <a:defRPr/>
              </a:pPr>
              <a:t>‹#›</a:t>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smtClean="0"/>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08FB92C-4350-4FBD-A4BF-880056BDAF26}"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30356B0-FB74-49A0-8449-E2A7344EA6D6}" type="slidenum">
              <a:rPr lang="en-US" altLang="zh-CN" smtClean="0"/>
              <a:pPr>
                <a:defRPr/>
              </a:pPr>
              <a:t>‹#›</a:t>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3CFBB87-483F-4EC1-9EEF-B2AC0D5AB1C1}" type="slidenum">
              <a:rPr lang="en-US" altLang="zh-CN" smtClean="0"/>
              <a:pPr>
                <a:defRPr/>
              </a:pPr>
              <a:t>‹#›</a:t>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p:txBody>
          <a:bodyPr/>
          <a:lstStyle>
            <a:lvl1pPr>
              <a:defRPr/>
            </a:lvl1pPr>
          </a:lstStyle>
          <a:p>
            <a:pPr>
              <a:defRPr/>
            </a:pPr>
            <a:fld id="{D48A487C-9863-460D-866C-5F8898849234}" type="datetime1">
              <a:rPr lang="zh-CN" altLang="en-US" smtClean="0"/>
              <a:pPr>
                <a:defRPr/>
              </a:pPr>
              <a:t>2018/11/6</a:t>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7E9044E-9A95-46E7-8158-A8B5C095C60C}" type="slidenum">
              <a:rPr lang="en-US" altLang="zh-CN" smtClean="0"/>
              <a:pPr>
                <a:defRPr/>
              </a:pPr>
              <a:t>‹#›</a:t>
            </a:fld>
            <a:endParaRPr lang="en-US" altLang="zh-CN"/>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79CC9DA4-A4DF-494F-8003-018E3449D523}"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72611"/>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279301"/>
            <a:ext cx="8229600" cy="5114522"/>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pPr>
              <a:defRPr/>
            </a:pPr>
            <a:fld id="{85C95070-2358-41A3-8734-96042BDDDF06}" type="slidenum">
              <a:rPr lang="en-US" altLang="zh-CN" smtClean="0"/>
              <a:pPr>
                <a:defRPr/>
              </a:pPr>
              <a:t>‹#›</a:t>
            </a:fld>
            <a:endParaRPr lang="en-US" altLang="zh-CN"/>
          </a:p>
        </p:txBody>
      </p:sp>
      <p:pic>
        <p:nvPicPr>
          <p:cNvPr id="11" name="Picture 2" descr="D:\my thesis\dissertation\final\LOGO.png"/>
          <p:cNvPicPr>
            <a:picLocks noChangeAspect="1" noChangeArrowheads="1"/>
          </p:cNvPicPr>
          <p:nvPr/>
        </p:nvPicPr>
        <p:blipFill>
          <a:blip r:embed="rId16" cstate="print"/>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40" r:id="rId11"/>
    <p:sldLayoutId id="2147483742" r:id="rId12"/>
    <p:sldLayoutId id="2147483743" r:id="rId13"/>
  </p:sldLayoutIdLst>
  <p:transition spd="slow">
    <p:pull/>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6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3200" kern="1200">
          <a:solidFill>
            <a:srgbClr val="C00000"/>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8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9.e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10.bin"/></Relationships>
</file>

<file path=ppt/slides/_rels/slide7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vmlDrawing" Target="../drawings/vmlDrawing10.vml"/><Relationship Id="rId5" Type="http://schemas.openxmlformats.org/officeDocument/2006/relationships/image" Target="../media/image29.emf"/><Relationship Id="rId4" Type="http://schemas.openxmlformats.org/officeDocument/2006/relationships/oleObject" Target="../embeddings/oleObject11.bin"/></Relationships>
</file>

<file path=ppt/slides/_rels/slide7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latin typeface="Times New Roman" pitchFamily="18" charset="0"/>
              </a:rPr>
              <a:t>第八章 防火墙</a:t>
            </a:r>
            <a:endParaRPr lang="zh-CN" altLang="en-US"/>
          </a:p>
        </p:txBody>
      </p:sp>
      <p:sp>
        <p:nvSpPr>
          <p:cNvPr id="6" name="副标题 5"/>
          <p:cNvSpPr>
            <a:spLocks noGrp="1"/>
          </p:cNvSpPr>
          <p:nvPr>
            <p:ph type="subTitle" idx="1"/>
          </p:nvPr>
        </p:nvSpPr>
        <p:spPr/>
        <p:txBody>
          <a:bodyPr/>
          <a:lstStyle/>
          <a:p>
            <a:endParaRPr lang="zh-CN" altLang="en-US"/>
          </a:p>
        </p:txBody>
      </p:sp>
      <p:sp>
        <p:nvSpPr>
          <p:cNvPr id="25602" name="灯片编号占位符 3"/>
          <p:cNvSpPr>
            <a:spLocks noGrp="1"/>
          </p:cNvSpPr>
          <p:nvPr>
            <p:ph type="sldNum" sz="quarter" idx="4294967295"/>
          </p:nvPr>
        </p:nvSpPr>
        <p:spPr>
          <a:xfrm>
            <a:off x="0" y="6408738"/>
            <a:ext cx="511175" cy="449262"/>
          </a:xfrm>
        </p:spPr>
        <p:txBody>
          <a:bodyPr/>
          <a:lstStyle/>
          <a:p>
            <a:fld id="{AA70D8B4-B644-4C25-9437-2F2F54FB41A4}" type="slidenum">
              <a:rPr lang="en-US" altLang="zh-CN" smtClean="0"/>
              <a:pPr/>
              <a:t>1</a:t>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p:txBody>
          <a:bodyPr>
            <a:normAutofit fontScale="90000"/>
          </a:bodyPr>
          <a:lstStyle/>
          <a:p>
            <a:pPr>
              <a:defRPr/>
            </a:pPr>
            <a:r>
              <a:rPr lang="zh-CN" altLang="en-US"/>
              <a:t>温故而知新</a:t>
            </a:r>
            <a:r>
              <a:rPr lang="en-US" altLang="zh-CN"/>
              <a:t>—— </a:t>
            </a:r>
            <a:r>
              <a:rPr lang="en-US" altLang="zh-CN" smtClean="0">
                <a:latin typeface="Times New Roman" pitchFamily="18" charset="0"/>
              </a:rPr>
              <a:t>RBAC</a:t>
            </a:r>
            <a:r>
              <a:rPr lang="zh-CN" altLang="en-US" smtClean="0">
                <a:latin typeface="Times New Roman" pitchFamily="18" charset="0"/>
              </a:rPr>
              <a:t>系统结构</a:t>
            </a:r>
            <a:br>
              <a:rPr lang="zh-CN" altLang="en-US" smtClean="0">
                <a:latin typeface="Times New Roman" pitchFamily="18" charset="0"/>
              </a:rPr>
            </a:br>
            <a:endParaRPr lang="zh-CN" altLang="en-US"/>
          </a:p>
        </p:txBody>
      </p:sp>
      <p:sp>
        <p:nvSpPr>
          <p:cNvPr id="46083"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7FFD6E0B-1A4C-4C07-AA88-4126C54D6DA4}" type="slidenum">
              <a:rPr lang="en-US" altLang="zh-CN" smtClean="0">
                <a:ea typeface="宋体" charset="-122"/>
              </a:rPr>
              <a:pPr/>
              <a:t>10</a:t>
            </a:fld>
            <a:endParaRPr lang="en-US" altLang="zh-CN" smtClean="0">
              <a:ea typeface="宋体" charset="-122"/>
            </a:endParaRPr>
          </a:p>
        </p:txBody>
      </p:sp>
      <p:sp>
        <p:nvSpPr>
          <p:cNvPr id="46084" name="Rectangle 2"/>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pSp>
        <p:nvGrpSpPr>
          <p:cNvPr id="46085" name="Group 3"/>
          <p:cNvGrpSpPr>
            <a:grpSpLocks/>
          </p:cNvGrpSpPr>
          <p:nvPr/>
        </p:nvGrpSpPr>
        <p:grpSpPr bwMode="auto">
          <a:xfrm>
            <a:off x="381000" y="1143000"/>
            <a:ext cx="8382000" cy="5183188"/>
            <a:chOff x="240" y="144"/>
            <a:chExt cx="5280" cy="3794"/>
          </a:xfrm>
        </p:grpSpPr>
        <p:sp>
          <p:nvSpPr>
            <p:cNvPr id="46086" name="Oval 4"/>
            <p:cNvSpPr>
              <a:spLocks noChangeArrowheads="1"/>
            </p:cNvSpPr>
            <p:nvPr/>
          </p:nvSpPr>
          <p:spPr bwMode="auto">
            <a:xfrm>
              <a:off x="672" y="1536"/>
              <a:ext cx="959" cy="433"/>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USERS</a:t>
              </a:r>
            </a:p>
          </p:txBody>
        </p:sp>
        <p:sp>
          <p:nvSpPr>
            <p:cNvPr id="46087" name="Oval 5"/>
            <p:cNvSpPr>
              <a:spLocks noChangeArrowheads="1"/>
            </p:cNvSpPr>
            <p:nvPr/>
          </p:nvSpPr>
          <p:spPr bwMode="auto">
            <a:xfrm>
              <a:off x="2832" y="1536"/>
              <a:ext cx="959" cy="433"/>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ROLES</a:t>
              </a:r>
            </a:p>
          </p:txBody>
        </p:sp>
        <p:sp>
          <p:nvSpPr>
            <p:cNvPr id="46088" name="Oval 6"/>
            <p:cNvSpPr>
              <a:spLocks noChangeArrowheads="1"/>
            </p:cNvSpPr>
            <p:nvPr/>
          </p:nvSpPr>
          <p:spPr bwMode="auto">
            <a:xfrm>
              <a:off x="3696" y="2832"/>
              <a:ext cx="959" cy="432"/>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OBJECTS</a:t>
              </a:r>
            </a:p>
          </p:txBody>
        </p:sp>
        <p:sp>
          <p:nvSpPr>
            <p:cNvPr id="46089" name="Oval 7"/>
            <p:cNvSpPr>
              <a:spLocks noChangeArrowheads="1"/>
            </p:cNvSpPr>
            <p:nvPr/>
          </p:nvSpPr>
          <p:spPr bwMode="auto">
            <a:xfrm>
              <a:off x="1968" y="2832"/>
              <a:ext cx="960" cy="432"/>
            </a:xfrm>
            <a:prstGeom prst="ellipse">
              <a:avLst/>
            </a:prstGeom>
            <a:noFill/>
            <a:ln w="9525">
              <a:solidFill>
                <a:schemeClr val="tx1"/>
              </a:solidFill>
              <a:round/>
              <a:headEnd/>
              <a:tailEnd/>
            </a:ln>
          </p:spPr>
          <p:txBody>
            <a:bodyPr wrap="none" anchor="ctr"/>
            <a:lstStyle/>
            <a:p>
              <a:pPr algn="ctr"/>
              <a:r>
                <a:rPr lang="en-US" altLang="zh-CN">
                  <a:latin typeface="Times New Roman" pitchFamily="18" charset="0"/>
                </a:rPr>
                <a:t>OPERATIONS</a:t>
              </a:r>
            </a:p>
          </p:txBody>
        </p:sp>
        <p:sp>
          <p:nvSpPr>
            <p:cNvPr id="46090" name="Oval 8"/>
            <p:cNvSpPr>
              <a:spLocks noChangeArrowheads="1"/>
            </p:cNvSpPr>
            <p:nvPr/>
          </p:nvSpPr>
          <p:spPr bwMode="auto">
            <a:xfrm>
              <a:off x="1392" y="2544"/>
              <a:ext cx="3840" cy="1152"/>
            </a:xfrm>
            <a:prstGeom prst="ellipse">
              <a:avLst/>
            </a:prstGeom>
            <a:noFill/>
            <a:ln w="9525">
              <a:solidFill>
                <a:schemeClr val="tx1"/>
              </a:solidFill>
              <a:round/>
              <a:headEnd/>
              <a:tailEnd/>
            </a:ln>
          </p:spPr>
          <p:txBody>
            <a:bodyPr wrap="none" anchor="ctr"/>
            <a:lstStyle/>
            <a:p>
              <a:endParaRPr lang="zh-CN" altLang="en-US"/>
            </a:p>
          </p:txBody>
        </p:sp>
        <p:sp>
          <p:nvSpPr>
            <p:cNvPr id="46091" name="Line 9"/>
            <p:cNvSpPr>
              <a:spLocks noChangeShapeType="1"/>
            </p:cNvSpPr>
            <p:nvPr/>
          </p:nvSpPr>
          <p:spPr bwMode="auto">
            <a:xfrm>
              <a:off x="2928" y="3024"/>
              <a:ext cx="76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2" name="Text Box 10"/>
            <p:cNvSpPr txBox="1">
              <a:spLocks noChangeArrowheads="1"/>
            </p:cNvSpPr>
            <p:nvPr/>
          </p:nvSpPr>
          <p:spPr bwMode="auto">
            <a:xfrm>
              <a:off x="2784" y="3312"/>
              <a:ext cx="1104" cy="268"/>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PERMISSIONS</a:t>
              </a:r>
            </a:p>
          </p:txBody>
        </p:sp>
        <p:sp>
          <p:nvSpPr>
            <p:cNvPr id="46093" name="Line 11"/>
            <p:cNvSpPr>
              <a:spLocks noChangeShapeType="1"/>
            </p:cNvSpPr>
            <p:nvPr/>
          </p:nvSpPr>
          <p:spPr bwMode="auto">
            <a:xfrm>
              <a:off x="3312" y="1968"/>
              <a:ext cx="0" cy="576"/>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4" name="Text Box 12"/>
            <p:cNvSpPr txBox="1">
              <a:spLocks noChangeArrowheads="1"/>
            </p:cNvSpPr>
            <p:nvPr/>
          </p:nvSpPr>
          <p:spPr bwMode="auto">
            <a:xfrm>
              <a:off x="3360" y="2112"/>
              <a:ext cx="1248" cy="291"/>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角色</a:t>
              </a:r>
              <a:r>
                <a:rPr lang="en-US" altLang="zh-CN" sz="2000">
                  <a:latin typeface="Times New Roman" pitchFamily="18" charset="0"/>
                </a:rPr>
                <a:t>/</a:t>
              </a:r>
              <a:r>
                <a:rPr lang="zh-CN" altLang="en-US" sz="2000">
                  <a:latin typeface="Times New Roman" pitchFamily="18" charset="0"/>
                </a:rPr>
                <a:t>许可分配</a:t>
              </a:r>
            </a:p>
          </p:txBody>
        </p:sp>
        <p:sp>
          <p:nvSpPr>
            <p:cNvPr id="46095" name="Line 13"/>
            <p:cNvSpPr>
              <a:spLocks noChangeShapeType="1"/>
            </p:cNvSpPr>
            <p:nvPr/>
          </p:nvSpPr>
          <p:spPr bwMode="auto">
            <a:xfrm flipV="1">
              <a:off x="1632" y="1728"/>
              <a:ext cx="1200"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6096" name="Text Box 14"/>
            <p:cNvSpPr txBox="1">
              <a:spLocks noChangeArrowheads="1"/>
            </p:cNvSpPr>
            <p:nvPr/>
          </p:nvSpPr>
          <p:spPr bwMode="auto">
            <a:xfrm>
              <a:off x="1728" y="1775"/>
              <a:ext cx="1248" cy="291"/>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用户</a:t>
              </a:r>
              <a:r>
                <a:rPr lang="en-US" altLang="zh-CN" sz="2000">
                  <a:latin typeface="Times New Roman" pitchFamily="18" charset="0"/>
                </a:rPr>
                <a:t>/</a:t>
              </a:r>
              <a:r>
                <a:rPr lang="zh-CN" altLang="en-US" sz="2000">
                  <a:latin typeface="Times New Roman" pitchFamily="18" charset="0"/>
                </a:rPr>
                <a:t>角色分配</a:t>
              </a:r>
            </a:p>
          </p:txBody>
        </p:sp>
        <p:sp>
          <p:nvSpPr>
            <p:cNvPr id="46097" name="Oval 15"/>
            <p:cNvSpPr>
              <a:spLocks noChangeArrowheads="1"/>
            </p:cNvSpPr>
            <p:nvPr/>
          </p:nvSpPr>
          <p:spPr bwMode="auto">
            <a:xfrm>
              <a:off x="1968" y="240"/>
              <a:ext cx="576" cy="1008"/>
            </a:xfrm>
            <a:prstGeom prst="ellipse">
              <a:avLst/>
            </a:prstGeom>
            <a:noFill/>
            <a:ln w="9525">
              <a:solidFill>
                <a:schemeClr val="tx1"/>
              </a:solidFill>
              <a:round/>
              <a:headEnd/>
              <a:tailEnd/>
            </a:ln>
          </p:spPr>
          <p:txBody>
            <a:bodyPr wrap="none" anchor="ctr"/>
            <a:lstStyle/>
            <a:p>
              <a:endParaRPr lang="zh-CN" altLang="en-US"/>
            </a:p>
          </p:txBody>
        </p:sp>
        <p:sp>
          <p:nvSpPr>
            <p:cNvPr id="46098" name="Text Box 16"/>
            <p:cNvSpPr txBox="1">
              <a:spLocks noChangeArrowheads="1"/>
            </p:cNvSpPr>
            <p:nvPr/>
          </p:nvSpPr>
          <p:spPr bwMode="auto">
            <a:xfrm>
              <a:off x="2592" y="288"/>
              <a:ext cx="1200" cy="291"/>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会话管理模块</a:t>
              </a:r>
            </a:p>
          </p:txBody>
        </p:sp>
        <p:sp>
          <p:nvSpPr>
            <p:cNvPr id="46099" name="Oval 17"/>
            <p:cNvSpPr>
              <a:spLocks noChangeArrowheads="1"/>
            </p:cNvSpPr>
            <p:nvPr/>
          </p:nvSpPr>
          <p:spPr bwMode="auto">
            <a:xfrm>
              <a:off x="2208" y="100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0" name="Oval 18"/>
            <p:cNvSpPr>
              <a:spLocks noChangeArrowheads="1"/>
            </p:cNvSpPr>
            <p:nvPr/>
          </p:nvSpPr>
          <p:spPr bwMode="auto">
            <a:xfrm>
              <a:off x="2208"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1" name="Oval 19"/>
            <p:cNvSpPr>
              <a:spLocks noChangeArrowheads="1"/>
            </p:cNvSpPr>
            <p:nvPr/>
          </p:nvSpPr>
          <p:spPr bwMode="auto">
            <a:xfrm>
              <a:off x="2208" y="57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2" name="Oval 20"/>
            <p:cNvSpPr>
              <a:spLocks noChangeArrowheads="1"/>
            </p:cNvSpPr>
            <p:nvPr/>
          </p:nvSpPr>
          <p:spPr bwMode="auto">
            <a:xfrm>
              <a:off x="2208" y="384"/>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103" name="Text Box 21"/>
            <p:cNvSpPr txBox="1">
              <a:spLocks noChangeArrowheads="1"/>
            </p:cNvSpPr>
            <p:nvPr/>
          </p:nvSpPr>
          <p:spPr bwMode="auto">
            <a:xfrm>
              <a:off x="4128" y="1584"/>
              <a:ext cx="1248" cy="290"/>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定义角色关系</a:t>
              </a:r>
            </a:p>
          </p:txBody>
        </p:sp>
        <p:sp>
          <p:nvSpPr>
            <p:cNvPr id="46104" name="Text Box 22"/>
            <p:cNvSpPr txBox="1">
              <a:spLocks noChangeArrowheads="1"/>
            </p:cNvSpPr>
            <p:nvPr/>
          </p:nvSpPr>
          <p:spPr bwMode="auto">
            <a:xfrm>
              <a:off x="4224" y="3648"/>
              <a:ext cx="1296" cy="290"/>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系统管理模块</a:t>
              </a:r>
            </a:p>
          </p:txBody>
        </p:sp>
        <p:sp>
          <p:nvSpPr>
            <p:cNvPr id="46105" name="Text Box 24"/>
            <p:cNvSpPr txBox="1">
              <a:spLocks noChangeArrowheads="1"/>
            </p:cNvSpPr>
            <p:nvPr/>
          </p:nvSpPr>
          <p:spPr bwMode="auto">
            <a:xfrm>
              <a:off x="1488" y="480"/>
              <a:ext cx="528" cy="290"/>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rPr>
                <a:t>会话</a:t>
              </a:r>
            </a:p>
          </p:txBody>
        </p:sp>
        <p:cxnSp>
          <p:nvCxnSpPr>
            <p:cNvPr id="46106" name="AutoShape 25"/>
            <p:cNvCxnSpPr>
              <a:cxnSpLocks noChangeShapeType="1"/>
              <a:stCxn id="46087" idx="5"/>
              <a:endCxn id="46087" idx="7"/>
            </p:cNvCxnSpPr>
            <p:nvPr/>
          </p:nvCxnSpPr>
          <p:spPr bwMode="auto">
            <a:xfrm rot="5400000" flipH="1" flipV="1">
              <a:off x="3498" y="1752"/>
              <a:ext cx="307" cy="1"/>
            </a:xfrm>
            <a:prstGeom prst="curvedConnector5">
              <a:avLst>
                <a:gd name="adj1" fmla="val -23454"/>
                <a:gd name="adj2" fmla="val 51799986"/>
                <a:gd name="adj3" fmla="val 122472"/>
              </a:avLst>
            </a:prstGeom>
            <a:noFill/>
            <a:ln w="9525">
              <a:solidFill>
                <a:schemeClr val="tx1"/>
              </a:solidFill>
              <a:round/>
              <a:headEnd type="triangle" w="med" len="med"/>
              <a:tailEnd type="triangle" w="med" len="med"/>
            </a:ln>
          </p:spPr>
        </p:cxnSp>
        <p:sp>
          <p:nvSpPr>
            <p:cNvPr id="46107" name="Line 26"/>
            <p:cNvSpPr>
              <a:spLocks noChangeShapeType="1"/>
            </p:cNvSpPr>
            <p:nvPr/>
          </p:nvSpPr>
          <p:spPr bwMode="auto">
            <a:xfrm flipH="1">
              <a:off x="1584" y="1056"/>
              <a:ext cx="672" cy="576"/>
            </a:xfrm>
            <a:prstGeom prst="line">
              <a:avLst/>
            </a:prstGeom>
            <a:noFill/>
            <a:ln w="9525">
              <a:solidFill>
                <a:schemeClr val="tx1"/>
              </a:solidFill>
              <a:round/>
              <a:headEnd/>
              <a:tailEnd type="triangle" w="med" len="med"/>
            </a:ln>
          </p:spPr>
          <p:txBody>
            <a:bodyPr/>
            <a:lstStyle/>
            <a:p>
              <a:endParaRPr lang="zh-CN" altLang="en-US"/>
            </a:p>
          </p:txBody>
        </p:sp>
        <p:sp>
          <p:nvSpPr>
            <p:cNvPr id="46108" name="Line 27"/>
            <p:cNvSpPr>
              <a:spLocks noChangeShapeType="1"/>
            </p:cNvSpPr>
            <p:nvPr/>
          </p:nvSpPr>
          <p:spPr bwMode="auto">
            <a:xfrm>
              <a:off x="2256" y="1056"/>
              <a:ext cx="672" cy="576"/>
            </a:xfrm>
            <a:prstGeom prst="line">
              <a:avLst/>
            </a:prstGeom>
            <a:noFill/>
            <a:ln w="9525">
              <a:solidFill>
                <a:schemeClr val="tx1"/>
              </a:solidFill>
              <a:round/>
              <a:headEnd/>
              <a:tailEnd type="triangle" w="med" len="med"/>
            </a:ln>
          </p:spPr>
          <p:txBody>
            <a:bodyPr/>
            <a:lstStyle/>
            <a:p>
              <a:endParaRPr lang="zh-CN" altLang="en-US"/>
            </a:p>
          </p:txBody>
        </p:sp>
        <p:sp>
          <p:nvSpPr>
            <p:cNvPr id="46109" name="Line 28"/>
            <p:cNvSpPr>
              <a:spLocks noChangeShapeType="1"/>
            </p:cNvSpPr>
            <p:nvPr/>
          </p:nvSpPr>
          <p:spPr bwMode="auto">
            <a:xfrm flipH="1">
              <a:off x="1488" y="816"/>
              <a:ext cx="768" cy="720"/>
            </a:xfrm>
            <a:prstGeom prst="line">
              <a:avLst/>
            </a:prstGeom>
            <a:noFill/>
            <a:ln w="9525">
              <a:solidFill>
                <a:schemeClr val="tx1"/>
              </a:solidFill>
              <a:round/>
              <a:headEnd/>
              <a:tailEnd type="triangle" w="med" len="med"/>
            </a:ln>
          </p:spPr>
          <p:txBody>
            <a:bodyPr/>
            <a:lstStyle/>
            <a:p>
              <a:endParaRPr lang="zh-CN" altLang="en-US"/>
            </a:p>
          </p:txBody>
        </p:sp>
        <p:sp>
          <p:nvSpPr>
            <p:cNvPr id="46110" name="Line 29"/>
            <p:cNvSpPr>
              <a:spLocks noChangeShapeType="1"/>
            </p:cNvSpPr>
            <p:nvPr/>
          </p:nvSpPr>
          <p:spPr bwMode="auto">
            <a:xfrm>
              <a:off x="2256" y="816"/>
              <a:ext cx="768" cy="720"/>
            </a:xfrm>
            <a:prstGeom prst="line">
              <a:avLst/>
            </a:prstGeom>
            <a:noFill/>
            <a:ln w="9525">
              <a:solidFill>
                <a:schemeClr val="tx1"/>
              </a:solidFill>
              <a:round/>
              <a:headEnd/>
              <a:tailEnd type="triangle" w="med" len="med"/>
            </a:ln>
          </p:spPr>
          <p:txBody>
            <a:bodyPr/>
            <a:lstStyle/>
            <a:p>
              <a:endParaRPr lang="zh-CN" altLang="en-US"/>
            </a:p>
          </p:txBody>
        </p:sp>
        <p:sp>
          <p:nvSpPr>
            <p:cNvPr id="46111" name="Line 30"/>
            <p:cNvSpPr>
              <a:spLocks noChangeShapeType="1"/>
            </p:cNvSpPr>
            <p:nvPr/>
          </p:nvSpPr>
          <p:spPr bwMode="auto">
            <a:xfrm flipH="1">
              <a:off x="1344" y="624"/>
              <a:ext cx="912" cy="912"/>
            </a:xfrm>
            <a:prstGeom prst="line">
              <a:avLst/>
            </a:prstGeom>
            <a:noFill/>
            <a:ln w="9525">
              <a:solidFill>
                <a:schemeClr val="tx1"/>
              </a:solidFill>
              <a:round/>
              <a:headEnd/>
              <a:tailEnd type="triangle" w="med" len="med"/>
            </a:ln>
          </p:spPr>
          <p:txBody>
            <a:bodyPr/>
            <a:lstStyle/>
            <a:p>
              <a:endParaRPr lang="zh-CN" altLang="en-US"/>
            </a:p>
          </p:txBody>
        </p:sp>
        <p:sp>
          <p:nvSpPr>
            <p:cNvPr id="46112" name="Line 31"/>
            <p:cNvSpPr>
              <a:spLocks noChangeShapeType="1"/>
            </p:cNvSpPr>
            <p:nvPr/>
          </p:nvSpPr>
          <p:spPr bwMode="auto">
            <a:xfrm>
              <a:off x="2256" y="624"/>
              <a:ext cx="960" cy="864"/>
            </a:xfrm>
            <a:prstGeom prst="line">
              <a:avLst/>
            </a:prstGeom>
            <a:noFill/>
            <a:ln w="9525">
              <a:solidFill>
                <a:schemeClr val="tx1"/>
              </a:solidFill>
              <a:round/>
              <a:headEnd/>
              <a:tailEnd type="triangle" w="med" len="med"/>
            </a:ln>
          </p:spPr>
          <p:txBody>
            <a:bodyPr/>
            <a:lstStyle/>
            <a:p>
              <a:endParaRPr lang="zh-CN" altLang="en-US"/>
            </a:p>
          </p:txBody>
        </p:sp>
        <p:sp>
          <p:nvSpPr>
            <p:cNvPr id="46113" name="Line 32"/>
            <p:cNvSpPr>
              <a:spLocks noChangeShapeType="1"/>
            </p:cNvSpPr>
            <p:nvPr/>
          </p:nvSpPr>
          <p:spPr bwMode="auto">
            <a:xfrm flipH="1">
              <a:off x="1152" y="432"/>
              <a:ext cx="1104" cy="1104"/>
            </a:xfrm>
            <a:prstGeom prst="line">
              <a:avLst/>
            </a:prstGeom>
            <a:noFill/>
            <a:ln w="9525">
              <a:solidFill>
                <a:schemeClr val="tx1"/>
              </a:solidFill>
              <a:round/>
              <a:headEnd/>
              <a:tailEnd type="triangle" w="med" len="med"/>
            </a:ln>
          </p:spPr>
          <p:txBody>
            <a:bodyPr/>
            <a:lstStyle/>
            <a:p>
              <a:endParaRPr lang="zh-CN" altLang="en-US"/>
            </a:p>
          </p:txBody>
        </p:sp>
        <p:sp>
          <p:nvSpPr>
            <p:cNvPr id="46114" name="Line 33"/>
            <p:cNvSpPr>
              <a:spLocks noChangeShapeType="1"/>
            </p:cNvSpPr>
            <p:nvPr/>
          </p:nvSpPr>
          <p:spPr bwMode="auto">
            <a:xfrm>
              <a:off x="2256" y="432"/>
              <a:ext cx="1200" cy="1104"/>
            </a:xfrm>
            <a:prstGeom prst="line">
              <a:avLst/>
            </a:prstGeom>
            <a:noFill/>
            <a:ln w="9525">
              <a:solidFill>
                <a:schemeClr val="tx1"/>
              </a:solidFill>
              <a:round/>
              <a:headEnd/>
              <a:tailEnd type="triangle" w="med" len="med"/>
            </a:ln>
          </p:spPr>
          <p:txBody>
            <a:bodyPr/>
            <a:lstStyle/>
            <a:p>
              <a:endParaRPr lang="zh-CN" altLang="en-US"/>
            </a:p>
          </p:txBody>
        </p:sp>
        <p:sp>
          <p:nvSpPr>
            <p:cNvPr id="46115" name="Rectangle 34"/>
            <p:cNvSpPr>
              <a:spLocks noChangeArrowheads="1"/>
            </p:cNvSpPr>
            <p:nvPr/>
          </p:nvSpPr>
          <p:spPr bwMode="auto">
            <a:xfrm>
              <a:off x="240" y="144"/>
              <a:ext cx="3648" cy="1968"/>
            </a:xfrm>
            <a:prstGeom prst="rect">
              <a:avLst/>
            </a:prstGeom>
            <a:noFill/>
            <a:ln w="12700">
              <a:solidFill>
                <a:schemeClr val="tx1"/>
              </a:solidFill>
              <a:prstDash val="dash"/>
              <a:miter lim="800000"/>
              <a:headEnd/>
              <a:tailEnd/>
            </a:ln>
          </p:spPr>
          <p:txBody>
            <a:bodyPr wrap="none" anchor="ctr"/>
            <a:lstStyle/>
            <a:p>
              <a:endParaRPr lang="zh-CN" altLang="en-US"/>
            </a:p>
          </p:txBody>
        </p:sp>
        <p:sp>
          <p:nvSpPr>
            <p:cNvPr id="46116" name="Rectangle 35"/>
            <p:cNvSpPr>
              <a:spLocks noChangeArrowheads="1"/>
            </p:cNvSpPr>
            <p:nvPr/>
          </p:nvSpPr>
          <p:spPr bwMode="auto">
            <a:xfrm>
              <a:off x="480" y="1344"/>
              <a:ext cx="4944" cy="2592"/>
            </a:xfrm>
            <a:prstGeom prst="rect">
              <a:avLst/>
            </a:prstGeom>
            <a:noFill/>
            <a:ln w="12700">
              <a:solidFill>
                <a:schemeClr val="tx1"/>
              </a:solidFill>
              <a:prstDash val="dash"/>
              <a:miter lim="800000"/>
              <a:headEnd/>
              <a:tailEnd/>
            </a:ln>
          </p:spPr>
          <p:txBody>
            <a:bodyPr wrap="none" anchor="ctr"/>
            <a:lstStyle/>
            <a:p>
              <a:endParaRPr lang="zh-CN" altLang="en-US"/>
            </a:p>
          </p:txBody>
        </p:sp>
      </p:grpSp>
    </p:spTree>
    <p:extLst>
      <p:ext uri="{BB962C8B-B14F-4D97-AF65-F5344CB8AC3E}">
        <p14:creationId xmlns:p14="http://schemas.microsoft.com/office/powerpoint/2010/main" val="3533157986"/>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en-US" altLang="zh-CN"/>
              <a:t>1</a:t>
            </a:r>
            <a:r>
              <a:rPr lang="zh-CN" altLang="en-US"/>
              <a:t>）创建一个阻塞点</a:t>
            </a:r>
          </a:p>
          <a:p>
            <a:r>
              <a:rPr lang="en-US" altLang="zh-CN"/>
              <a:t>2</a:t>
            </a:r>
            <a:r>
              <a:rPr lang="zh-CN" altLang="en-US"/>
              <a:t>）实现安全策略 </a:t>
            </a:r>
          </a:p>
          <a:p>
            <a:r>
              <a:rPr lang="en-US" altLang="zh-CN"/>
              <a:t>3</a:t>
            </a:r>
            <a:r>
              <a:rPr lang="zh-CN" altLang="en-US"/>
              <a:t>）记录网络活动</a:t>
            </a:r>
          </a:p>
          <a:p>
            <a:r>
              <a:rPr lang="en-US" altLang="zh-CN"/>
              <a:t>4</a:t>
            </a:r>
            <a:r>
              <a:rPr lang="zh-CN" altLang="en-US"/>
              <a:t>）限制网络暴露</a:t>
            </a:r>
            <a:endParaRPr lang="en-US" altLang="zh-CN"/>
          </a:p>
          <a:p>
            <a:r>
              <a:rPr lang="en-US" altLang="zh-CN"/>
              <a:t>5</a:t>
            </a:r>
            <a:r>
              <a:rPr lang="zh-CN" altLang="en-US"/>
              <a:t>）安全功能实现平台</a:t>
            </a:r>
            <a:endParaRPr lang="en-US" altLang="zh-CN"/>
          </a:p>
          <a:p>
            <a:r>
              <a:rPr lang="zh-CN" altLang="en-US" smtClean="0"/>
              <a:t>并不</a:t>
            </a:r>
            <a:r>
              <a:rPr lang="zh-CN" altLang="en-US"/>
              <a:t>能防范一切网络安全威胁，不应视作所有安全问题的最终解决方案</a:t>
            </a:r>
          </a:p>
          <a:p>
            <a:endParaRPr lang="zh-CN" altLang="en-US"/>
          </a:p>
        </p:txBody>
      </p:sp>
      <p:sp>
        <p:nvSpPr>
          <p:cNvPr id="77826" name="Rectangle 2"/>
          <p:cNvSpPr>
            <a:spLocks noGrp="1" noChangeArrowheads="1"/>
          </p:cNvSpPr>
          <p:nvPr>
            <p:ph type="title"/>
          </p:nvPr>
        </p:nvSpPr>
        <p:spPr/>
        <p:txBody>
          <a:bodyPr/>
          <a:lstStyle/>
          <a:p>
            <a:r>
              <a:rPr lang="zh-CN" altLang="en-US" smtClean="0"/>
              <a:t>防火墙能做什么</a:t>
            </a:r>
            <a:endParaRPr lang="zh-CN" altLang="en-US"/>
          </a:p>
        </p:txBody>
      </p:sp>
    </p:spTree>
    <p:extLst>
      <p:ext uri="{BB962C8B-B14F-4D97-AF65-F5344CB8AC3E}">
        <p14:creationId xmlns:p14="http://schemas.microsoft.com/office/powerpoint/2010/main" val="2815475989"/>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en-US" smtClean="0"/>
              <a:t>在私有网络和外网</a:t>
            </a:r>
            <a:r>
              <a:rPr lang="en-US" altLang="zh-CN" smtClean="0"/>
              <a:t>Internet</a:t>
            </a:r>
            <a:r>
              <a:rPr lang="zh-CN" altLang="en-US" smtClean="0"/>
              <a:t>间建立一个检查点</a:t>
            </a:r>
            <a:r>
              <a:rPr lang="en-US" altLang="zh-CN" smtClean="0"/>
              <a:t>——</a:t>
            </a:r>
            <a:r>
              <a:rPr lang="zh-CN" altLang="en-US" smtClean="0"/>
              <a:t>关卡</a:t>
            </a:r>
            <a:endParaRPr lang="en-US" altLang="zh-CN" smtClean="0"/>
          </a:p>
          <a:p>
            <a:pPr lvl="1"/>
            <a:r>
              <a:rPr lang="zh-CN" altLang="en-US" smtClean="0"/>
              <a:t>要求所有流量都通过该检查点</a:t>
            </a:r>
            <a:endParaRPr lang="en-US" altLang="zh-CN" smtClean="0"/>
          </a:p>
          <a:p>
            <a:pPr lvl="1"/>
            <a:r>
              <a:rPr lang="zh-CN" altLang="en-US" smtClean="0"/>
              <a:t>可在该检查点监视、过滤和检查所有进出流量。</a:t>
            </a:r>
            <a:endParaRPr lang="zh-CN" altLang="en-US"/>
          </a:p>
        </p:txBody>
      </p:sp>
      <p:sp>
        <p:nvSpPr>
          <p:cNvPr id="81922" name="Rectangle 2"/>
          <p:cNvSpPr>
            <a:spLocks noGrp="1" noChangeArrowheads="1"/>
          </p:cNvSpPr>
          <p:nvPr>
            <p:ph type="title"/>
          </p:nvPr>
        </p:nvSpPr>
        <p:spPr/>
        <p:txBody>
          <a:bodyPr/>
          <a:lstStyle/>
          <a:p>
            <a:r>
              <a:rPr lang="zh-CN" altLang="en-US" smtClean="0"/>
              <a:t>创建一个阻塞点 </a:t>
            </a:r>
            <a:endParaRPr lang="zh-CN" altLang="en-US"/>
          </a:p>
        </p:txBody>
      </p:sp>
      <p:graphicFrame>
        <p:nvGraphicFramePr>
          <p:cNvPr id="81924" name="Object 4"/>
          <p:cNvGraphicFramePr>
            <a:graphicFrameLocks noChangeAspect="1"/>
          </p:cNvGraphicFramePr>
          <p:nvPr>
            <p:extLst>
              <p:ext uri="{D42A27DB-BD31-4B8C-83A1-F6EECF244321}">
                <p14:modId xmlns:p14="http://schemas.microsoft.com/office/powerpoint/2010/main" val="3761710993"/>
              </p:ext>
            </p:extLst>
          </p:nvPr>
        </p:nvGraphicFramePr>
        <p:xfrm>
          <a:off x="1066800" y="3933056"/>
          <a:ext cx="2971800" cy="1584325"/>
        </p:xfrm>
        <a:graphic>
          <a:graphicData uri="http://schemas.openxmlformats.org/presentationml/2006/ole">
            <mc:AlternateContent xmlns:mc="http://schemas.openxmlformats.org/markup-compatibility/2006">
              <mc:Choice xmlns:v="urn:schemas-microsoft-com:vml" Requires="v">
                <p:oleObj spid="_x0000_s21884" name="Visio" r:id="rId4" imgW="2223512" imgH="1185034" progId="">
                  <p:embed/>
                </p:oleObj>
              </mc:Choice>
              <mc:Fallback>
                <p:oleObj name="Visio" r:id="rId4" imgW="2223512" imgH="1185034" progId="">
                  <p:embed/>
                  <p:pic>
                    <p:nvPicPr>
                      <p:cNvPr id="0" name="Picture 3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933056"/>
                        <a:ext cx="29718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5" name="Rectangle 5"/>
          <p:cNvSpPr>
            <a:spLocks noChangeArrowheads="1"/>
          </p:cNvSpPr>
          <p:nvPr/>
        </p:nvSpPr>
        <p:spPr bwMode="auto">
          <a:xfrm>
            <a:off x="467544" y="5661248"/>
            <a:ext cx="3672408" cy="830997"/>
          </a:xfrm>
          <a:prstGeom prst="rect">
            <a:avLst/>
          </a:prstGeom>
          <a:solidFill>
            <a:srgbClr val="FFFF00"/>
          </a:solidFill>
          <a:ln>
            <a:noFill/>
          </a:ln>
          <a:effectLst/>
        </p:spPr>
        <p:txBody>
          <a:bodyPr wrap="square">
            <a:spAutoFit/>
          </a:bodyPr>
          <a:lstStyle/>
          <a:p>
            <a:r>
              <a:rPr kumimoji="0" lang="zh-CN" altLang="en-US" b="1">
                <a:solidFill>
                  <a:srgbClr val="000066"/>
                </a:solidFill>
                <a:latin typeface="Arial" pitchFamily="34" charset="0"/>
              </a:rPr>
              <a:t>没有防火墙，分散管理，效率</a:t>
            </a:r>
            <a:r>
              <a:rPr kumimoji="0" lang="zh-CN" altLang="en-US" b="1" smtClean="0">
                <a:solidFill>
                  <a:srgbClr val="000066"/>
                </a:solidFill>
                <a:latin typeface="Arial" pitchFamily="34" charset="0"/>
              </a:rPr>
              <a:t>低下</a:t>
            </a:r>
            <a:endParaRPr kumimoji="0" lang="zh-CN" altLang="en-US" b="1">
              <a:solidFill>
                <a:srgbClr val="000066"/>
              </a:solidFill>
              <a:latin typeface="Arial" pitchFamily="34" charset="0"/>
            </a:endParaRPr>
          </a:p>
        </p:txBody>
      </p:sp>
      <p:graphicFrame>
        <p:nvGraphicFramePr>
          <p:cNvPr id="81926" name="Object 6"/>
          <p:cNvGraphicFramePr>
            <a:graphicFrameLocks noChangeAspect="1"/>
          </p:cNvGraphicFramePr>
          <p:nvPr>
            <p:extLst>
              <p:ext uri="{D42A27DB-BD31-4B8C-83A1-F6EECF244321}">
                <p14:modId xmlns:p14="http://schemas.microsoft.com/office/powerpoint/2010/main" val="2983433741"/>
              </p:ext>
            </p:extLst>
          </p:nvPr>
        </p:nvGraphicFramePr>
        <p:xfrm>
          <a:off x="4953000" y="4085456"/>
          <a:ext cx="2973388" cy="1341438"/>
        </p:xfrm>
        <a:graphic>
          <a:graphicData uri="http://schemas.openxmlformats.org/presentationml/2006/ole">
            <mc:AlternateContent xmlns:mc="http://schemas.openxmlformats.org/markup-compatibility/2006">
              <mc:Choice xmlns:v="urn:schemas-microsoft-com:vml" Requires="v">
                <p:oleObj spid="_x0000_s21885" name="Visio" r:id="rId6" imgW="2972474" imgH="1342379" progId="">
                  <p:embed/>
                </p:oleObj>
              </mc:Choice>
              <mc:Fallback>
                <p:oleObj name="Visio" r:id="rId6" imgW="2972474" imgH="1342379" progId="">
                  <p:embed/>
                  <p:pic>
                    <p:nvPicPr>
                      <p:cNvPr id="0" name="Picture 3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085456"/>
                        <a:ext cx="2973388"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5"/>
          <p:cNvSpPr>
            <a:spLocks noChangeArrowheads="1"/>
          </p:cNvSpPr>
          <p:nvPr/>
        </p:nvSpPr>
        <p:spPr bwMode="auto">
          <a:xfrm>
            <a:off x="4737009" y="5665857"/>
            <a:ext cx="3445322" cy="830997"/>
          </a:xfrm>
          <a:prstGeom prst="rect">
            <a:avLst/>
          </a:prstGeom>
          <a:solidFill>
            <a:srgbClr val="FFFF00"/>
          </a:solidFill>
          <a:ln>
            <a:noFill/>
          </a:ln>
          <a:effectLst/>
        </p:spPr>
        <p:txBody>
          <a:bodyPr wrap="square">
            <a:spAutoFit/>
          </a:bodyPr>
          <a:lstStyle/>
          <a:p>
            <a:r>
              <a:rPr kumimoji="0" lang="zh-CN" altLang="en-US" b="1" smtClean="0">
                <a:solidFill>
                  <a:srgbClr val="000066"/>
                </a:solidFill>
                <a:latin typeface="Arial" pitchFamily="34" charset="0"/>
              </a:rPr>
              <a:t>使用</a:t>
            </a:r>
            <a:r>
              <a:rPr kumimoji="0" lang="zh-CN" altLang="en-US" b="1">
                <a:solidFill>
                  <a:srgbClr val="000066"/>
                </a:solidFill>
                <a:latin typeface="Arial" pitchFamily="34" charset="0"/>
              </a:rPr>
              <a:t>防火墙，集中管理，高效率</a:t>
            </a:r>
          </a:p>
        </p:txBody>
      </p:sp>
    </p:spTree>
    <p:extLst>
      <p:ext uri="{BB962C8B-B14F-4D97-AF65-F5344CB8AC3E}">
        <p14:creationId xmlns:p14="http://schemas.microsoft.com/office/powerpoint/2010/main" val="37914296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5"/>
                                        </p:tgtEl>
                                        <p:attrNameLst>
                                          <p:attrName>style.visibility</p:attrName>
                                        </p:attrNameLst>
                                      </p:cBhvr>
                                      <p:to>
                                        <p:strVal val="visible"/>
                                      </p:to>
                                    </p:set>
                                    <p:anim calcmode="lin" valueType="num">
                                      <p:cBhvr additive="base">
                                        <p:cTn id="13" dur="500" fill="hold"/>
                                        <p:tgtEl>
                                          <p:spTgt spid="81925"/>
                                        </p:tgtEl>
                                        <p:attrNameLst>
                                          <p:attrName>ppt_x</p:attrName>
                                        </p:attrNameLst>
                                      </p:cBhvr>
                                      <p:tavLst>
                                        <p:tav tm="0">
                                          <p:val>
                                            <p:strVal val="#ppt_x"/>
                                          </p:val>
                                        </p:tav>
                                        <p:tav tm="100000">
                                          <p:val>
                                            <p:strVal val="#ppt_x"/>
                                          </p:val>
                                        </p:tav>
                                      </p:tavLst>
                                    </p:anim>
                                    <p:anim calcmode="lin" valueType="num">
                                      <p:cBhvr additive="base">
                                        <p:cTn id="14"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6"/>
                                        </p:tgtEl>
                                        <p:attrNameLst>
                                          <p:attrName>style.visibility</p:attrName>
                                        </p:attrNameLst>
                                      </p:cBhvr>
                                      <p:to>
                                        <p:strVal val="visible"/>
                                      </p:to>
                                    </p:set>
                                    <p:anim calcmode="lin" valueType="num">
                                      <p:cBhvr additive="base">
                                        <p:cTn id="19" dur="500" fill="hold"/>
                                        <p:tgtEl>
                                          <p:spTgt spid="81926"/>
                                        </p:tgtEl>
                                        <p:attrNameLst>
                                          <p:attrName>ppt_x</p:attrName>
                                        </p:attrNameLst>
                                      </p:cBhvr>
                                      <p:tavLst>
                                        <p:tav tm="0">
                                          <p:val>
                                            <p:strVal val="#ppt_x"/>
                                          </p:val>
                                        </p:tav>
                                        <p:tav tm="100000">
                                          <p:val>
                                            <p:strVal val="#ppt_x"/>
                                          </p:val>
                                        </p:tav>
                                      </p:tavLst>
                                    </p:anim>
                                    <p:anim calcmode="lin" valueType="num">
                                      <p:cBhvr additive="base">
                                        <p:cTn id="20" dur="500" fill="hold"/>
                                        <p:tgtEl>
                                          <p:spTgt spid="819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normAutofit lnSpcReduction="10000"/>
          </a:bodyPr>
          <a:lstStyle/>
          <a:p>
            <a:r>
              <a:rPr lang="zh-CN" altLang="en-US" smtClean="0"/>
              <a:t>安全策略：</a:t>
            </a:r>
            <a:endParaRPr lang="en-US" altLang="zh-CN" smtClean="0"/>
          </a:p>
          <a:p>
            <a:pPr lvl="1"/>
            <a:r>
              <a:rPr lang="zh-CN" altLang="en-US" smtClean="0"/>
              <a:t>对哪些人和哪些行为被允许做出规定</a:t>
            </a:r>
            <a:endParaRPr lang="en-US" altLang="zh-CN" smtClean="0"/>
          </a:p>
          <a:p>
            <a:r>
              <a:rPr lang="zh-CN" altLang="en-US" smtClean="0"/>
              <a:t>常见安全策略</a:t>
            </a:r>
            <a:r>
              <a:rPr lang="en-US" altLang="zh-CN" smtClean="0"/>
              <a:t>——</a:t>
            </a:r>
            <a:r>
              <a:rPr lang="zh-CN" altLang="en-US" smtClean="0"/>
              <a:t>访问</a:t>
            </a:r>
            <a:r>
              <a:rPr lang="zh-CN" altLang="en-US"/>
              <a:t>控制</a:t>
            </a:r>
          </a:p>
          <a:p>
            <a:pPr lvl="1"/>
            <a:r>
              <a:rPr lang="zh-CN" altLang="en-US"/>
              <a:t>服务</a:t>
            </a:r>
            <a:r>
              <a:rPr lang="zh-CN" altLang="en-US" smtClean="0"/>
              <a:t>控制：确定</a:t>
            </a:r>
            <a:r>
              <a:rPr lang="zh-CN" altLang="en-US"/>
              <a:t>哪些服务可以被</a:t>
            </a:r>
            <a:r>
              <a:rPr lang="zh-CN" altLang="en-US" smtClean="0"/>
              <a:t>访问</a:t>
            </a:r>
            <a:endParaRPr lang="en-US" altLang="zh-CN"/>
          </a:p>
          <a:p>
            <a:pPr lvl="2"/>
            <a:r>
              <a:rPr lang="en-US" altLang="zh-CN"/>
              <a:t>eg</a:t>
            </a:r>
            <a:r>
              <a:rPr lang="zh-CN" altLang="en-US"/>
              <a:t>，</a:t>
            </a:r>
            <a:r>
              <a:rPr lang="en-US" altLang="zh-CN"/>
              <a:t>web</a:t>
            </a:r>
            <a:r>
              <a:rPr lang="zh-CN" altLang="en-US"/>
              <a:t>，</a:t>
            </a:r>
            <a:r>
              <a:rPr lang="en-US" altLang="zh-CN"/>
              <a:t>email</a:t>
            </a:r>
            <a:endParaRPr lang="zh-CN" altLang="en-US"/>
          </a:p>
          <a:p>
            <a:pPr lvl="1"/>
            <a:r>
              <a:rPr lang="zh-CN" altLang="en-US"/>
              <a:t>方向</a:t>
            </a:r>
            <a:r>
              <a:rPr lang="zh-CN" altLang="en-US" smtClean="0"/>
              <a:t>控制：对特定服务，控制哪个方向允许通过防火墙</a:t>
            </a:r>
            <a:endParaRPr lang="en-US" altLang="zh-CN"/>
          </a:p>
          <a:p>
            <a:pPr lvl="2"/>
            <a:r>
              <a:rPr lang="en-US" altLang="zh-CN"/>
              <a:t>eg</a:t>
            </a:r>
            <a:r>
              <a:rPr lang="zh-CN" altLang="en-US"/>
              <a:t>，选课</a:t>
            </a:r>
            <a:r>
              <a:rPr lang="en-US" altLang="zh-CN"/>
              <a:t>server</a:t>
            </a:r>
            <a:r>
              <a:rPr lang="zh-CN" altLang="en-US"/>
              <a:t>（选课），</a:t>
            </a:r>
            <a:r>
              <a:rPr lang="en-US" altLang="zh-CN"/>
              <a:t>web</a:t>
            </a:r>
            <a:endParaRPr lang="zh-CN" altLang="en-US"/>
          </a:p>
          <a:p>
            <a:pPr lvl="1"/>
            <a:r>
              <a:rPr lang="zh-CN" altLang="en-US"/>
              <a:t>行为</a:t>
            </a:r>
            <a:r>
              <a:rPr lang="zh-CN" altLang="en-US" smtClean="0"/>
              <a:t>控制：控制特定服务</a:t>
            </a:r>
            <a:r>
              <a:rPr lang="zh-CN" altLang="en-US"/>
              <a:t>的行为</a:t>
            </a:r>
            <a:endParaRPr lang="en-US" altLang="zh-CN"/>
          </a:p>
          <a:p>
            <a:pPr lvl="2"/>
            <a:r>
              <a:rPr lang="en-US" altLang="zh-CN"/>
              <a:t>eg</a:t>
            </a:r>
            <a:r>
              <a:rPr lang="zh-CN" altLang="en-US"/>
              <a:t>，</a:t>
            </a:r>
            <a:r>
              <a:rPr lang="en-US" altLang="zh-CN"/>
              <a:t>web</a:t>
            </a:r>
            <a:r>
              <a:rPr lang="zh-CN" altLang="en-US"/>
              <a:t>，只读不</a:t>
            </a:r>
            <a:r>
              <a:rPr lang="zh-CN" altLang="en-US" smtClean="0"/>
              <a:t>写</a:t>
            </a:r>
            <a:endParaRPr lang="en-US" altLang="zh-CN"/>
          </a:p>
        </p:txBody>
      </p:sp>
      <p:sp>
        <p:nvSpPr>
          <p:cNvPr id="79874" name="Rectangle 2"/>
          <p:cNvSpPr>
            <a:spLocks noGrp="1" noChangeArrowheads="1"/>
          </p:cNvSpPr>
          <p:nvPr>
            <p:ph type="title"/>
          </p:nvPr>
        </p:nvSpPr>
        <p:spPr/>
        <p:txBody>
          <a:bodyPr/>
          <a:lstStyle/>
          <a:p>
            <a:r>
              <a:rPr lang="zh-CN" altLang="en-US" smtClean="0"/>
              <a:t>实现安全策略 </a:t>
            </a:r>
            <a:endParaRPr lang="zh-CN" altLang="en-US"/>
          </a:p>
        </p:txBody>
      </p:sp>
    </p:spTree>
    <p:extLst>
      <p:ext uri="{BB962C8B-B14F-4D97-AF65-F5344CB8AC3E}">
        <p14:creationId xmlns:p14="http://schemas.microsoft.com/office/powerpoint/2010/main" val="2641734965"/>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smtClean="0"/>
              <a:t>能够监视并记录网络活动</a:t>
            </a:r>
            <a:endParaRPr lang="en-US" altLang="zh-CN" smtClean="0"/>
          </a:p>
          <a:p>
            <a:pPr lvl="1"/>
            <a:r>
              <a:rPr lang="zh-CN" altLang="en-US"/>
              <a:t>日志、审计、报警、甚至计费功能</a:t>
            </a:r>
          </a:p>
          <a:p>
            <a:pPr lvl="1"/>
            <a:r>
              <a:rPr lang="zh-CN" altLang="en-US" smtClean="0"/>
              <a:t>通过日志或审计，管理员可以发现网络中的各种问题。</a:t>
            </a:r>
            <a:endParaRPr lang="zh-CN" altLang="en-US"/>
          </a:p>
        </p:txBody>
      </p:sp>
      <p:sp>
        <p:nvSpPr>
          <p:cNvPr id="82946" name="Rectangle 2"/>
          <p:cNvSpPr>
            <a:spLocks noGrp="1" noChangeArrowheads="1"/>
          </p:cNvSpPr>
          <p:nvPr>
            <p:ph type="title"/>
          </p:nvPr>
        </p:nvSpPr>
        <p:spPr/>
        <p:txBody>
          <a:bodyPr/>
          <a:lstStyle/>
          <a:p>
            <a:r>
              <a:rPr lang="zh-CN" altLang="en-US" smtClean="0"/>
              <a:t>记录网络活动</a:t>
            </a:r>
            <a:endParaRPr lang="zh-CN" altLang="en-US"/>
          </a:p>
        </p:txBody>
      </p:sp>
      <p:graphicFrame>
        <p:nvGraphicFramePr>
          <p:cNvPr id="82948" name="Object 4"/>
          <p:cNvGraphicFramePr>
            <a:graphicFrameLocks noChangeAspect="1"/>
          </p:cNvGraphicFramePr>
          <p:nvPr>
            <p:extLst>
              <p:ext uri="{D42A27DB-BD31-4B8C-83A1-F6EECF244321}">
                <p14:modId xmlns:p14="http://schemas.microsoft.com/office/powerpoint/2010/main" val="3491110209"/>
              </p:ext>
            </p:extLst>
          </p:nvPr>
        </p:nvGraphicFramePr>
        <p:xfrm>
          <a:off x="1447800" y="4034408"/>
          <a:ext cx="4121150" cy="1624013"/>
        </p:xfrm>
        <a:graphic>
          <a:graphicData uri="http://schemas.openxmlformats.org/presentationml/2006/ole">
            <mc:AlternateContent xmlns:mc="http://schemas.openxmlformats.org/markup-compatibility/2006">
              <mc:Choice xmlns:v="urn:schemas-microsoft-com:vml" Requires="v">
                <p:oleObj spid="_x0000_s22719" name="Visio" r:id="rId3" imgW="5645700" imgH="2226600" progId="">
                  <p:embed/>
                </p:oleObj>
              </mc:Choice>
              <mc:Fallback>
                <p:oleObj name="Visio" r:id="rId3" imgW="5645700" imgH="2226600" progId="">
                  <p:embed/>
                  <p:pic>
                    <p:nvPicPr>
                      <p:cNvPr id="0" name="Picture 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034408"/>
                        <a:ext cx="412115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组合 5"/>
          <p:cNvGrpSpPr/>
          <p:nvPr/>
        </p:nvGrpSpPr>
        <p:grpSpPr>
          <a:xfrm>
            <a:off x="4267200" y="3653408"/>
            <a:ext cx="1524000" cy="533400"/>
            <a:chOff x="4267200" y="1676400"/>
            <a:chExt cx="1524000" cy="533400"/>
          </a:xfrm>
        </p:grpSpPr>
        <p:sp>
          <p:nvSpPr>
            <p:cNvPr id="82949" name="Line 5"/>
            <p:cNvSpPr>
              <a:spLocks noChangeShapeType="1"/>
            </p:cNvSpPr>
            <p:nvPr/>
          </p:nvSpPr>
          <p:spPr bwMode="auto">
            <a:xfrm>
              <a:off x="4267200" y="1676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0" name="Line 6"/>
            <p:cNvSpPr>
              <a:spLocks noChangeShapeType="1"/>
            </p:cNvSpPr>
            <p:nvPr/>
          </p:nvSpPr>
          <p:spPr bwMode="auto">
            <a:xfrm>
              <a:off x="4267200" y="1676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951" name="Rectangle 7"/>
          <p:cNvSpPr>
            <a:spLocks noChangeArrowheads="1"/>
          </p:cNvSpPr>
          <p:nvPr/>
        </p:nvSpPr>
        <p:spPr bwMode="auto">
          <a:xfrm>
            <a:off x="6096000" y="3501008"/>
            <a:ext cx="19323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1600" b="1" smtClean="0">
                <a:solidFill>
                  <a:srgbClr val="000066"/>
                </a:solidFill>
                <a:latin typeface="Arial" pitchFamily="34" charset="0"/>
              </a:rPr>
              <a:t>例，通过</a:t>
            </a:r>
            <a:r>
              <a:rPr kumimoji="0" lang="zh-CN" altLang="en-US" sz="1600" b="1">
                <a:solidFill>
                  <a:srgbClr val="000066"/>
                </a:solidFill>
                <a:latin typeface="Arial" pitchFamily="34" charset="0"/>
              </a:rPr>
              <a:t>查看安全日志，管理员可以找到非法入侵的相关纪录，从而可以做出相应的措施。</a:t>
            </a:r>
          </a:p>
        </p:txBody>
      </p:sp>
    </p:spTree>
    <p:extLst>
      <p:ext uri="{BB962C8B-B14F-4D97-AF65-F5344CB8AC3E}">
        <p14:creationId xmlns:p14="http://schemas.microsoft.com/office/powerpoint/2010/main" val="30540359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ppt_x"/>
                                          </p:val>
                                        </p:tav>
                                        <p:tav tm="100000">
                                          <p:val>
                                            <p:strVal val="#ppt_x"/>
                                          </p:val>
                                        </p:tav>
                                      </p:tavLst>
                                    </p:anim>
                                    <p:anim calcmode="lin" valueType="num">
                                      <p:cBhvr additive="base">
                                        <p:cTn id="8"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2951"/>
                                        </p:tgtEl>
                                        <p:attrNameLst>
                                          <p:attrName>style.visibility</p:attrName>
                                        </p:attrNameLst>
                                      </p:cBhvr>
                                      <p:to>
                                        <p:strVal val="visible"/>
                                      </p:to>
                                    </p:set>
                                    <p:anim calcmode="lin" valueType="num">
                                      <p:cBhvr additive="base">
                                        <p:cTn id="17" dur="500" fill="hold"/>
                                        <p:tgtEl>
                                          <p:spTgt spid="82951"/>
                                        </p:tgtEl>
                                        <p:attrNameLst>
                                          <p:attrName>ppt_x</p:attrName>
                                        </p:attrNameLst>
                                      </p:cBhvr>
                                      <p:tavLst>
                                        <p:tav tm="0">
                                          <p:val>
                                            <p:strVal val="#ppt_x"/>
                                          </p:val>
                                        </p:tav>
                                        <p:tav tm="100000">
                                          <p:val>
                                            <p:strVal val="#ppt_x"/>
                                          </p:val>
                                        </p:tav>
                                      </p:tavLst>
                                    </p:anim>
                                    <p:anim calcmode="lin" valueType="num">
                                      <p:cBhvr additive="base">
                                        <p:cTn id="18"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normAutofit/>
          </a:bodyPr>
          <a:lstStyle/>
          <a:p>
            <a:r>
              <a:rPr lang="zh-CN" altLang="en-US"/>
              <a:t>高级网络访问</a:t>
            </a:r>
            <a:r>
              <a:rPr lang="zh-CN" altLang="en-US" smtClean="0"/>
              <a:t>控制设备</a:t>
            </a:r>
            <a:endParaRPr lang="en-US" altLang="zh-CN" smtClean="0"/>
          </a:p>
          <a:p>
            <a:pPr lvl="1"/>
            <a:r>
              <a:rPr lang="en-US" altLang="zh-CN" smtClean="0"/>
              <a:t>1</a:t>
            </a:r>
            <a:r>
              <a:rPr lang="zh-CN" altLang="en-US"/>
              <a:t>）创建一个阻塞点</a:t>
            </a:r>
          </a:p>
          <a:p>
            <a:pPr lvl="1"/>
            <a:r>
              <a:rPr lang="en-US" altLang="zh-CN"/>
              <a:t>2</a:t>
            </a:r>
            <a:r>
              <a:rPr lang="zh-CN" altLang="en-US"/>
              <a:t>）实现安全策略 </a:t>
            </a:r>
          </a:p>
          <a:p>
            <a:pPr lvl="1"/>
            <a:r>
              <a:rPr lang="en-US" altLang="zh-CN"/>
              <a:t>3</a:t>
            </a:r>
            <a:r>
              <a:rPr lang="zh-CN" altLang="en-US"/>
              <a:t>）记录网络活动</a:t>
            </a:r>
          </a:p>
          <a:p>
            <a:pPr lvl="1"/>
            <a:r>
              <a:rPr lang="en-US" altLang="zh-CN"/>
              <a:t>4</a:t>
            </a:r>
            <a:r>
              <a:rPr lang="zh-CN" altLang="en-US"/>
              <a:t>）限制网络</a:t>
            </a:r>
            <a:r>
              <a:rPr lang="zh-CN" altLang="en-US" smtClean="0"/>
              <a:t>暴露</a:t>
            </a:r>
            <a:endParaRPr lang="en-US" altLang="zh-CN" smtClean="0"/>
          </a:p>
          <a:p>
            <a:pPr lvl="1"/>
            <a:r>
              <a:rPr lang="en-US" altLang="zh-CN" smtClean="0"/>
              <a:t>5</a:t>
            </a:r>
            <a:r>
              <a:rPr lang="zh-CN" altLang="en-US" smtClean="0"/>
              <a:t>）</a:t>
            </a:r>
            <a:r>
              <a:rPr lang="zh-CN" altLang="en-US"/>
              <a:t>安全功能实现</a:t>
            </a:r>
            <a:r>
              <a:rPr lang="zh-CN" altLang="en-US" smtClean="0"/>
              <a:t>平台</a:t>
            </a:r>
            <a:endParaRPr lang="en-US" altLang="zh-CN"/>
          </a:p>
          <a:p>
            <a:endParaRPr lang="zh-CN" altLang="en-US"/>
          </a:p>
        </p:txBody>
      </p:sp>
      <p:sp>
        <p:nvSpPr>
          <p:cNvPr id="77826" name="Rectangle 2"/>
          <p:cNvSpPr>
            <a:spLocks noGrp="1" noChangeArrowheads="1"/>
          </p:cNvSpPr>
          <p:nvPr>
            <p:ph type="title"/>
          </p:nvPr>
        </p:nvSpPr>
        <p:spPr/>
        <p:txBody>
          <a:bodyPr/>
          <a:lstStyle/>
          <a:p>
            <a:r>
              <a:rPr lang="zh-CN" altLang="en-US"/>
              <a:t>温故而知新</a:t>
            </a:r>
            <a:r>
              <a:rPr lang="en-US" altLang="zh-CN"/>
              <a:t>——</a:t>
            </a:r>
            <a:r>
              <a:rPr lang="zh-CN" altLang="en-US" smtClean="0"/>
              <a:t>防火墙能做什么</a:t>
            </a:r>
            <a:endParaRPr lang="zh-CN" altLang="en-US"/>
          </a:p>
        </p:txBody>
      </p:sp>
    </p:spTree>
    <p:extLst>
      <p:ext uri="{BB962C8B-B14F-4D97-AF65-F5344CB8AC3E}">
        <p14:creationId xmlns:p14="http://schemas.microsoft.com/office/powerpoint/2010/main" val="3984849641"/>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smtClean="0"/>
              <a:t>在受保护网络周围创建了一个保护的边界</a:t>
            </a:r>
            <a:endParaRPr lang="en-US" altLang="zh-CN" smtClean="0"/>
          </a:p>
          <a:p>
            <a:r>
              <a:rPr lang="zh-CN" altLang="en-US" smtClean="0"/>
              <a:t>对外网隐藏内部系统的信息以增加保密性。</a:t>
            </a:r>
            <a:endParaRPr lang="en-US" altLang="zh-CN" smtClean="0"/>
          </a:p>
          <a:p>
            <a:pPr lvl="1"/>
            <a:r>
              <a:rPr lang="zh-CN" altLang="en-US" smtClean="0"/>
              <a:t>远程节点仅</a:t>
            </a:r>
            <a:r>
              <a:rPr lang="zh-CN" altLang="en-US"/>
              <a:t>能</a:t>
            </a:r>
            <a:r>
              <a:rPr lang="zh-CN" altLang="en-US" smtClean="0"/>
              <a:t>侦测到防火墙。</a:t>
            </a:r>
            <a:endParaRPr lang="en-US" altLang="zh-CN" smtClean="0"/>
          </a:p>
          <a:p>
            <a:pPr lvl="1"/>
            <a:r>
              <a:rPr lang="zh-CN" altLang="en-US" smtClean="0"/>
              <a:t>将不会知道内部网络的布局以及都有些什么。</a:t>
            </a:r>
            <a:endParaRPr lang="zh-CN" altLang="en-US"/>
          </a:p>
        </p:txBody>
      </p:sp>
      <p:sp>
        <p:nvSpPr>
          <p:cNvPr id="83970" name="Rectangle 2"/>
          <p:cNvSpPr>
            <a:spLocks noGrp="1" noChangeArrowheads="1"/>
          </p:cNvSpPr>
          <p:nvPr>
            <p:ph type="title"/>
          </p:nvPr>
        </p:nvSpPr>
        <p:spPr/>
        <p:txBody>
          <a:bodyPr/>
          <a:lstStyle/>
          <a:p>
            <a:r>
              <a:rPr lang="zh-CN" altLang="en-US" smtClean="0"/>
              <a:t>限制网络暴露</a:t>
            </a:r>
            <a:endParaRPr lang="zh-CN" altLang="en-US"/>
          </a:p>
        </p:txBody>
      </p:sp>
      <p:graphicFrame>
        <p:nvGraphicFramePr>
          <p:cNvPr id="83972" name="Object 4"/>
          <p:cNvGraphicFramePr>
            <a:graphicFrameLocks noChangeAspect="1"/>
          </p:cNvGraphicFramePr>
          <p:nvPr>
            <p:extLst>
              <p:ext uri="{D42A27DB-BD31-4B8C-83A1-F6EECF244321}">
                <p14:modId xmlns:p14="http://schemas.microsoft.com/office/powerpoint/2010/main" val="733645082"/>
              </p:ext>
            </p:extLst>
          </p:nvPr>
        </p:nvGraphicFramePr>
        <p:xfrm>
          <a:off x="988895" y="4653136"/>
          <a:ext cx="4772025" cy="2112963"/>
        </p:xfrm>
        <a:graphic>
          <a:graphicData uri="http://schemas.openxmlformats.org/presentationml/2006/ole">
            <mc:AlternateContent xmlns:mc="http://schemas.openxmlformats.org/markup-compatibility/2006">
              <mc:Choice xmlns:v="urn:schemas-microsoft-com:vml" Requires="v">
                <p:oleObj spid="_x0000_s23744" name="Visio" r:id="rId3" imgW="4772700" imgH="2115000" progId="">
                  <p:embed/>
                </p:oleObj>
              </mc:Choice>
              <mc:Fallback>
                <p:oleObj name="Visio" r:id="rId3" imgW="4772700" imgH="2115000" progId="">
                  <p:embed/>
                  <p:pic>
                    <p:nvPicPr>
                      <p:cNvPr id="0" name="Picture 1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895" y="4653136"/>
                        <a:ext cx="4772025" cy="211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5762625" y="4869160"/>
            <a:ext cx="327585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zh-CN" altLang="en-US" sz="2000" b="1" smtClean="0">
                <a:solidFill>
                  <a:srgbClr val="000066"/>
                </a:solidFill>
                <a:latin typeface="Arial" pitchFamily="34" charset="0"/>
              </a:rPr>
              <a:t>例，防火墙</a:t>
            </a:r>
            <a:r>
              <a:rPr kumimoji="0" lang="en-US" altLang="zh-CN" sz="2000" b="1" smtClean="0">
                <a:solidFill>
                  <a:srgbClr val="000066"/>
                </a:solidFill>
                <a:latin typeface="Arial" pitchFamily="34" charset="0"/>
              </a:rPr>
              <a:t>NAT</a:t>
            </a:r>
            <a:r>
              <a:rPr kumimoji="0" lang="zh-CN" altLang="en-US" sz="2000" b="1" smtClean="0">
                <a:solidFill>
                  <a:srgbClr val="000066"/>
                </a:solidFill>
                <a:latin typeface="Arial" pitchFamily="34" charset="0"/>
              </a:rPr>
              <a:t>网络地址转换功能可隐藏</a:t>
            </a:r>
            <a:r>
              <a:rPr kumimoji="0" lang="zh-CN" altLang="en-US" sz="2000" b="1">
                <a:solidFill>
                  <a:srgbClr val="000066"/>
                </a:solidFill>
                <a:latin typeface="Arial" pitchFamily="34" charset="0"/>
              </a:rPr>
              <a:t>内部的</a:t>
            </a:r>
            <a:r>
              <a:rPr kumimoji="0" lang="en-US" altLang="zh-CN" sz="2000" b="1">
                <a:solidFill>
                  <a:srgbClr val="000066"/>
                </a:solidFill>
                <a:latin typeface="Arial" pitchFamily="34" charset="0"/>
              </a:rPr>
              <a:t>IP</a:t>
            </a:r>
            <a:r>
              <a:rPr kumimoji="0" lang="zh-CN" altLang="en-US" sz="2000" b="1" smtClean="0">
                <a:solidFill>
                  <a:srgbClr val="000066"/>
                </a:solidFill>
                <a:latin typeface="Arial" pitchFamily="34" charset="0"/>
              </a:rPr>
              <a:t>地址；</a:t>
            </a:r>
            <a:endParaRPr kumimoji="0" lang="zh-CN" altLang="en-US" sz="2000" b="1">
              <a:solidFill>
                <a:srgbClr val="000066"/>
              </a:solidFill>
              <a:latin typeface="Arial" pitchFamily="34" charset="0"/>
            </a:endParaRPr>
          </a:p>
          <a:p>
            <a:r>
              <a:rPr kumimoji="0" lang="zh-CN" altLang="en-US" sz="2000" b="1">
                <a:solidFill>
                  <a:srgbClr val="000066"/>
                </a:solidFill>
                <a:latin typeface="Arial" pitchFamily="34" charset="0"/>
              </a:rPr>
              <a:t>代理服务器防火墙可以隐藏内部主机信息。</a:t>
            </a:r>
          </a:p>
        </p:txBody>
      </p:sp>
    </p:spTree>
    <p:extLst>
      <p:ext uri="{BB962C8B-B14F-4D97-AF65-F5344CB8AC3E}">
        <p14:creationId xmlns:p14="http://schemas.microsoft.com/office/powerpoint/2010/main" val="21011280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ppt_x"/>
                                          </p:val>
                                        </p:tav>
                                        <p:tav tm="100000">
                                          <p:val>
                                            <p:strVal val="#ppt_x"/>
                                          </p:val>
                                        </p:tav>
                                      </p:tavLst>
                                    </p:anim>
                                    <p:anim calcmode="lin" valueType="num">
                                      <p:cBhvr additive="base">
                                        <p:cTn id="8" dur="500" fill="hold"/>
                                        <p:tgtEl>
                                          <p:spTgt spid="839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ppt_x"/>
                                          </p:val>
                                        </p:tav>
                                        <p:tav tm="100000">
                                          <p:val>
                                            <p:strVal val="#ppt_x"/>
                                          </p:val>
                                        </p:tav>
                                      </p:tavLst>
                                    </p:anim>
                                    <p:anim calcmode="lin" valueType="num">
                                      <p:cBhvr additive="base">
                                        <p:cTn id="14"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smtClean="0"/>
              <a:t>在防火墙上部署其他安全功能，如：</a:t>
            </a:r>
            <a:endParaRPr lang="en-US" altLang="zh-CN"/>
          </a:p>
          <a:p>
            <a:r>
              <a:rPr lang="en-US" altLang="zh-CN" smtClean="0"/>
              <a:t>VPN</a:t>
            </a:r>
            <a:r>
              <a:rPr lang="en-US" altLang="zh-CN"/>
              <a:t>(</a:t>
            </a:r>
            <a:r>
              <a:rPr lang="zh-CN" altLang="en-US" smtClean="0"/>
              <a:t>虚拟</a:t>
            </a:r>
            <a:r>
              <a:rPr lang="zh-CN" altLang="en-US"/>
              <a:t>专用</a:t>
            </a:r>
            <a:r>
              <a:rPr lang="zh-CN" altLang="en-US" smtClean="0"/>
              <a:t>网络</a:t>
            </a:r>
            <a:r>
              <a:rPr lang="en-US" altLang="zh-CN" smtClean="0"/>
              <a:t>)</a:t>
            </a:r>
            <a:r>
              <a:rPr lang="zh-CN" altLang="en-US" smtClean="0"/>
              <a:t>：</a:t>
            </a:r>
            <a:endParaRPr lang="en-US" altLang="zh-CN" smtClean="0"/>
          </a:p>
          <a:p>
            <a:pPr lvl="1"/>
            <a:r>
              <a:rPr lang="zh-CN" altLang="en-US" smtClean="0"/>
              <a:t>在</a:t>
            </a:r>
            <a:r>
              <a:rPr lang="zh-CN" altLang="en-US"/>
              <a:t>公用网络上建立专用网络，进行加密</a:t>
            </a:r>
            <a:r>
              <a:rPr lang="zh-CN" altLang="en-US" smtClean="0"/>
              <a:t>通讯</a:t>
            </a:r>
            <a:endParaRPr lang="en-US" altLang="zh-CN" smtClean="0"/>
          </a:p>
          <a:p>
            <a:r>
              <a:rPr lang="en-US" altLang="zh-CN" smtClean="0"/>
              <a:t>IPSec(Internet </a:t>
            </a:r>
            <a:r>
              <a:rPr lang="zh-CN" altLang="en-US"/>
              <a:t>协议</a:t>
            </a:r>
            <a:r>
              <a:rPr lang="zh-CN" altLang="en-US" smtClean="0"/>
              <a:t>安全性</a:t>
            </a:r>
            <a:r>
              <a:rPr lang="en-US" altLang="zh-CN" smtClean="0"/>
              <a:t>)</a:t>
            </a:r>
            <a:r>
              <a:rPr lang="zh-CN" altLang="en-US" smtClean="0"/>
              <a:t> ：</a:t>
            </a:r>
            <a:endParaRPr lang="en-US" altLang="zh-CN" smtClean="0"/>
          </a:p>
          <a:p>
            <a:pPr lvl="1"/>
            <a:r>
              <a:rPr lang="zh-CN" altLang="en-US" smtClean="0"/>
              <a:t>一</a:t>
            </a:r>
            <a:r>
              <a:rPr lang="zh-CN" altLang="en-US"/>
              <a:t>组</a:t>
            </a:r>
            <a:r>
              <a:rPr lang="en-US" altLang="zh-CN"/>
              <a:t>IP</a:t>
            </a:r>
            <a:r>
              <a:rPr lang="zh-CN" altLang="en-US"/>
              <a:t>安全协议</a:t>
            </a:r>
            <a:r>
              <a:rPr lang="zh-CN" altLang="en-US" smtClean="0"/>
              <a:t>集，定义在</a:t>
            </a:r>
            <a:r>
              <a:rPr lang="en-US" altLang="zh-CN" smtClean="0"/>
              <a:t>IP</a:t>
            </a:r>
            <a:r>
              <a:rPr lang="zh-CN" altLang="en-US" smtClean="0"/>
              <a:t>层</a:t>
            </a:r>
            <a:r>
              <a:rPr lang="zh-CN" altLang="en-US"/>
              <a:t>使用的安全</a:t>
            </a:r>
            <a:r>
              <a:rPr lang="zh-CN" altLang="en-US" smtClean="0"/>
              <a:t>服务：包括</a:t>
            </a:r>
            <a:r>
              <a:rPr lang="zh-CN" altLang="en-US"/>
              <a:t>数据加密、对网络单元的访问控制、数据源地址验证、数据完整性检查和防止重放攻击。</a:t>
            </a:r>
          </a:p>
        </p:txBody>
      </p:sp>
      <p:sp>
        <p:nvSpPr>
          <p:cNvPr id="83970" name="Rectangle 2"/>
          <p:cNvSpPr>
            <a:spLocks noGrp="1" noChangeArrowheads="1"/>
          </p:cNvSpPr>
          <p:nvPr>
            <p:ph type="title"/>
          </p:nvPr>
        </p:nvSpPr>
        <p:spPr/>
        <p:txBody>
          <a:bodyPr/>
          <a:lstStyle/>
          <a:p>
            <a:r>
              <a:rPr lang="zh-CN" altLang="en-US"/>
              <a:t>安全功能实现</a:t>
            </a:r>
            <a:r>
              <a:rPr lang="zh-CN" altLang="en-US" smtClean="0"/>
              <a:t>平台</a:t>
            </a: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4437112"/>
            <a:ext cx="3096344" cy="2282448"/>
          </a:xfrm>
          <a:prstGeom prst="rect">
            <a:avLst/>
          </a:prstGeom>
        </p:spPr>
      </p:pic>
    </p:spTree>
    <p:extLst>
      <p:ext uri="{BB962C8B-B14F-4D97-AF65-F5344CB8AC3E}">
        <p14:creationId xmlns:p14="http://schemas.microsoft.com/office/powerpoint/2010/main" val="517129232"/>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smtClean="0"/>
              <a:t>第一代包过滤防火墙（</a:t>
            </a:r>
            <a:r>
              <a:rPr lang="en-US" altLang="zh-CN" smtClean="0"/>
              <a:t>Packet filter</a:t>
            </a:r>
            <a:r>
              <a:rPr lang="zh-CN" altLang="en-US" smtClean="0"/>
              <a:t>）</a:t>
            </a:r>
            <a:endParaRPr lang="en-US" altLang="zh-CN" smtClean="0"/>
          </a:p>
          <a:p>
            <a:pPr lvl="1"/>
            <a:r>
              <a:rPr lang="en-US" altLang="zh-CN" smtClean="0"/>
              <a:t>20</a:t>
            </a:r>
            <a:r>
              <a:rPr lang="zh-CN" altLang="en-US" smtClean="0"/>
              <a:t>世纪</a:t>
            </a:r>
            <a:r>
              <a:rPr lang="en-US" altLang="zh-CN" smtClean="0"/>
              <a:t>80</a:t>
            </a:r>
            <a:r>
              <a:rPr lang="zh-CN" altLang="en-US" smtClean="0"/>
              <a:t>年代，依附于路由器，随着网络安全重要性和性能要求的提高，逐渐发展为独立结构、功能的设备。 </a:t>
            </a:r>
            <a:endParaRPr lang="en-US" altLang="zh-CN" smtClean="0"/>
          </a:p>
          <a:p>
            <a:r>
              <a:rPr lang="zh-CN" altLang="en-US" smtClean="0"/>
              <a:t>第二代电路层防火墙</a:t>
            </a:r>
            <a:endParaRPr lang="en-US" altLang="zh-CN" smtClean="0"/>
          </a:p>
          <a:p>
            <a:pPr lvl="1"/>
            <a:r>
              <a:rPr lang="en-US" altLang="zh-CN" smtClean="0"/>
              <a:t>1989</a:t>
            </a:r>
            <a:r>
              <a:rPr lang="zh-CN" altLang="en-US" smtClean="0"/>
              <a:t>年贝尔实验室</a:t>
            </a:r>
            <a:r>
              <a:rPr lang="en-US" altLang="zh-CN" smtClean="0"/>
              <a:t>Dave Presotto</a:t>
            </a:r>
            <a:r>
              <a:rPr lang="zh-CN" altLang="en-US" smtClean="0"/>
              <a:t>和</a:t>
            </a:r>
            <a:r>
              <a:rPr lang="en-US" altLang="zh-CN" smtClean="0"/>
              <a:t>Howard Trickey</a:t>
            </a:r>
            <a:r>
              <a:rPr lang="zh-CN" altLang="en-US" smtClean="0"/>
              <a:t>推出；</a:t>
            </a:r>
            <a:endParaRPr lang="en-US" altLang="zh-CN" smtClean="0"/>
          </a:p>
          <a:p>
            <a:r>
              <a:rPr lang="zh-CN" altLang="en-US" smtClean="0"/>
              <a:t>第三代应用层防火墙</a:t>
            </a:r>
            <a:endParaRPr lang="en-US" altLang="zh-CN" smtClean="0"/>
          </a:p>
          <a:p>
            <a:pPr lvl="1"/>
            <a:r>
              <a:rPr lang="en-US" altLang="zh-CN" smtClean="0"/>
              <a:t>20</a:t>
            </a:r>
            <a:r>
              <a:rPr lang="zh-CN" altLang="en-US" smtClean="0"/>
              <a:t>世纪</a:t>
            </a:r>
            <a:r>
              <a:rPr lang="en-US" altLang="zh-CN" smtClean="0"/>
              <a:t>90</a:t>
            </a:r>
            <a:r>
              <a:rPr lang="zh-CN" altLang="en-US" smtClean="0"/>
              <a:t>年代初，又叫做代理防火墙；</a:t>
            </a:r>
            <a:endParaRPr lang="en-US" altLang="zh-CN" smtClean="0"/>
          </a:p>
          <a:p>
            <a:r>
              <a:rPr lang="zh-CN" altLang="en-US" smtClean="0"/>
              <a:t>第四代状态检测防火墙（</a:t>
            </a:r>
            <a:r>
              <a:rPr lang="en-US" altLang="zh-CN" smtClean="0"/>
              <a:t>Stateful inspection</a:t>
            </a:r>
            <a:r>
              <a:rPr lang="zh-CN" altLang="en-US" smtClean="0"/>
              <a:t>）</a:t>
            </a:r>
            <a:endParaRPr lang="en-US" altLang="zh-CN" smtClean="0"/>
          </a:p>
          <a:p>
            <a:pPr lvl="1"/>
            <a:r>
              <a:rPr lang="en-US" altLang="zh-CN" smtClean="0"/>
              <a:t>1992</a:t>
            </a:r>
            <a:r>
              <a:rPr lang="zh-CN" altLang="en-US" smtClean="0"/>
              <a:t>年，</a:t>
            </a:r>
            <a:r>
              <a:rPr lang="en-US" altLang="zh-CN" smtClean="0"/>
              <a:t>USC</a:t>
            </a:r>
            <a:r>
              <a:rPr lang="zh-CN" altLang="en-US" smtClean="0"/>
              <a:t>信息科学院的</a:t>
            </a:r>
            <a:r>
              <a:rPr lang="en-US" altLang="zh-CN" smtClean="0"/>
              <a:t>Bob Braden</a:t>
            </a:r>
            <a:r>
              <a:rPr lang="zh-CN" altLang="en-US" smtClean="0"/>
              <a:t>开发，基于动态包过滤（</a:t>
            </a:r>
            <a:r>
              <a:rPr lang="en-US" altLang="zh-CN" smtClean="0"/>
              <a:t>Dynamic packet filter</a:t>
            </a:r>
            <a:r>
              <a:rPr lang="zh-CN" altLang="en-US" smtClean="0"/>
              <a:t>）技术</a:t>
            </a:r>
            <a:endParaRPr lang="en-US" altLang="zh-CN" smtClean="0"/>
          </a:p>
          <a:p>
            <a:pPr lvl="1"/>
            <a:r>
              <a:rPr lang="en-US" altLang="zh-CN" smtClean="0"/>
              <a:t>1994</a:t>
            </a:r>
            <a:r>
              <a:rPr lang="zh-CN" altLang="en-US" smtClean="0"/>
              <a:t>年，以色列的</a:t>
            </a:r>
            <a:r>
              <a:rPr lang="en-US" altLang="zh-CN" smtClean="0"/>
              <a:t>CheckPoint</a:t>
            </a:r>
            <a:r>
              <a:rPr lang="zh-CN" altLang="en-US" smtClean="0"/>
              <a:t>公司商业化产品；</a:t>
            </a:r>
            <a:endParaRPr lang="en-US" altLang="zh-CN" smtClean="0"/>
          </a:p>
          <a:p>
            <a:r>
              <a:rPr lang="zh-CN" altLang="en-US" smtClean="0"/>
              <a:t>第五代自适应代理防火墙（</a:t>
            </a:r>
            <a:r>
              <a:rPr lang="en-US" altLang="zh-CN" smtClean="0"/>
              <a:t>Adaptive proxy</a:t>
            </a:r>
            <a:r>
              <a:rPr lang="zh-CN" altLang="en-US" smtClean="0"/>
              <a:t>）</a:t>
            </a:r>
          </a:p>
          <a:p>
            <a:pPr lvl="1"/>
            <a:r>
              <a:rPr lang="en-US" altLang="zh-CN" smtClean="0"/>
              <a:t>1998</a:t>
            </a:r>
            <a:r>
              <a:rPr lang="zh-CN" altLang="en-US" smtClean="0"/>
              <a:t>年，</a:t>
            </a:r>
            <a:r>
              <a:rPr lang="en-US" altLang="zh-CN" smtClean="0"/>
              <a:t>NAI</a:t>
            </a:r>
            <a:r>
              <a:rPr lang="zh-CN" altLang="en-US" smtClean="0"/>
              <a:t>公司推出</a:t>
            </a:r>
            <a:endParaRPr lang="zh-CN" altLang="en-US"/>
          </a:p>
        </p:txBody>
      </p:sp>
      <p:sp>
        <p:nvSpPr>
          <p:cNvPr id="3" name="标题 2"/>
          <p:cNvSpPr>
            <a:spLocks noGrp="1"/>
          </p:cNvSpPr>
          <p:nvPr>
            <p:ph type="title"/>
          </p:nvPr>
        </p:nvSpPr>
        <p:spPr/>
        <p:txBody>
          <a:bodyPr/>
          <a:lstStyle/>
          <a:p>
            <a:r>
              <a:rPr lang="zh-CN" altLang="en-US" smtClean="0"/>
              <a:t>发展历程</a:t>
            </a:r>
            <a:r>
              <a:rPr lang="en-US" altLang="zh-CN" smtClean="0"/>
              <a:t>——</a:t>
            </a:r>
            <a:r>
              <a:rPr lang="zh-CN" altLang="en-US" smtClean="0"/>
              <a:t>基于功能划分</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18</a:t>
            </a:fld>
            <a:endParaRPr lang="en-US" altLang="zh-CN"/>
          </a:p>
        </p:txBody>
      </p:sp>
    </p:spTree>
    <p:extLst>
      <p:ext uri="{BB962C8B-B14F-4D97-AF65-F5344CB8AC3E}">
        <p14:creationId xmlns:p14="http://schemas.microsoft.com/office/powerpoint/2010/main" val="287596499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zh-CN" altLang="en-US" dirty="0" smtClean="0"/>
              <a:t>基于路由器的防火墙</a:t>
            </a:r>
          </a:p>
          <a:p>
            <a:pPr lvl="1"/>
            <a:r>
              <a:rPr lang="zh-CN" altLang="en-US" dirty="0" smtClean="0"/>
              <a:t>利用路由器对分组的解析，进行分组过滤</a:t>
            </a:r>
          </a:p>
          <a:p>
            <a:pPr lvl="1"/>
            <a:r>
              <a:rPr lang="zh-CN" altLang="en-US" smtClean="0"/>
              <a:t>依据</a:t>
            </a:r>
            <a:r>
              <a:rPr lang="zh-CN" altLang="en-US" dirty="0" smtClean="0"/>
              <a:t>：地址、端口号及其他网络特征</a:t>
            </a:r>
          </a:p>
          <a:p>
            <a:pPr lvl="1"/>
            <a:r>
              <a:rPr lang="zh-CN" altLang="en-US" dirty="0" smtClean="0"/>
              <a:t>适用于对安全要求不高的网络环境</a:t>
            </a:r>
          </a:p>
          <a:p>
            <a:r>
              <a:rPr lang="zh-CN" altLang="en-US" dirty="0" smtClean="0"/>
              <a:t>防火墙工具组件</a:t>
            </a:r>
          </a:p>
          <a:p>
            <a:pPr lvl="1"/>
            <a:r>
              <a:rPr lang="zh-CN" altLang="en-US" dirty="0" smtClean="0"/>
              <a:t>将过滤功能从路由器中独立出来，并加上审计和告警功能</a:t>
            </a:r>
          </a:p>
          <a:p>
            <a:pPr lvl="1"/>
            <a:r>
              <a:rPr lang="zh-CN" altLang="en-US" dirty="0" smtClean="0"/>
              <a:t>针对用户需求，提供模块化的软件包</a:t>
            </a:r>
          </a:p>
          <a:p>
            <a:pPr lvl="1"/>
            <a:r>
              <a:rPr lang="zh-CN" altLang="en-US" smtClean="0"/>
              <a:t>安全性</a:t>
            </a:r>
            <a:r>
              <a:rPr lang="zh-CN" altLang="en-US" dirty="0" smtClean="0"/>
              <a:t>提高了，价格降低了</a:t>
            </a:r>
          </a:p>
        </p:txBody>
      </p:sp>
      <p:sp>
        <p:nvSpPr>
          <p:cNvPr id="19458" name="Rectangle 2"/>
          <p:cNvSpPr>
            <a:spLocks noGrp="1" noChangeArrowheads="1"/>
          </p:cNvSpPr>
          <p:nvPr>
            <p:ph type="title"/>
          </p:nvPr>
        </p:nvSpPr>
        <p:spPr/>
        <p:txBody>
          <a:bodyPr/>
          <a:lstStyle/>
          <a:p>
            <a:r>
              <a:rPr lang="zh-CN" altLang="en-US" smtClean="0"/>
              <a:t>发展历程</a:t>
            </a:r>
            <a:r>
              <a:rPr lang="en-US" altLang="zh-CN" smtClean="0"/>
              <a:t>——</a:t>
            </a:r>
            <a:r>
              <a:rPr lang="zh-CN" altLang="en-US"/>
              <a:t>基于实现方式划分</a:t>
            </a:r>
            <a:endParaRPr lang="zh-CN" altLang="en-US" smtClean="0"/>
          </a:p>
        </p:txBody>
      </p:sp>
    </p:spTree>
    <p:extLst>
      <p:ext uri="{BB962C8B-B14F-4D97-AF65-F5344CB8AC3E}">
        <p14:creationId xmlns:p14="http://schemas.microsoft.com/office/powerpoint/2010/main" val="2815238173"/>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r>
              <a:rPr lang="zh-CN" altLang="en-US" smtClean="0"/>
              <a:t>防火墙的基本概念</a:t>
            </a:r>
          </a:p>
          <a:p>
            <a:r>
              <a:rPr lang="zh-CN" altLang="en-US" smtClean="0"/>
              <a:t>防火墙的发展历程</a:t>
            </a:r>
          </a:p>
          <a:p>
            <a:r>
              <a:rPr lang="zh-CN" altLang="en-US" smtClean="0"/>
              <a:t>防火墙的核心技术</a:t>
            </a:r>
          </a:p>
          <a:p>
            <a:r>
              <a:rPr lang="zh-CN" altLang="en-US" smtClean="0"/>
              <a:t>防火墙的体系结构</a:t>
            </a:r>
          </a:p>
        </p:txBody>
      </p:sp>
      <p:sp>
        <p:nvSpPr>
          <p:cNvPr id="4098" name="Rectangle 2"/>
          <p:cNvSpPr>
            <a:spLocks noGrp="1" noChangeArrowheads="1"/>
          </p:cNvSpPr>
          <p:nvPr>
            <p:ph type="title"/>
          </p:nvPr>
        </p:nvSpPr>
        <p:spPr/>
        <p:txBody>
          <a:bodyPr/>
          <a:lstStyle/>
          <a:p>
            <a:r>
              <a:rPr lang="zh-CN" altLang="en-US" smtClean="0"/>
              <a:t>内容提要</a:t>
            </a:r>
            <a:endParaRPr lang="zh-CN" altLang="en-US"/>
          </a:p>
        </p:txBody>
      </p:sp>
      <p:sp>
        <p:nvSpPr>
          <p:cNvPr id="26627" name="日期占位符 3"/>
          <p:cNvSpPr>
            <a:spLocks noGrp="1"/>
          </p:cNvSpPr>
          <p:nvPr>
            <p:ph type="dt" sz="half" idx="2"/>
          </p:nvPr>
        </p:nvSpPr>
        <p:spPr/>
        <p:txBody>
          <a:bodyPr/>
          <a:lstStyle/>
          <a:p>
            <a:fld id="{B3E00BE6-1C2D-497F-9FCF-E0BF16330AC9}" type="datetime1">
              <a:rPr lang="zh-CN" altLang="en-US" smtClean="0"/>
              <a:pPr/>
              <a:t>2018/11/6</a:t>
            </a:fld>
            <a:endParaRPr lang="en-US" altLang="zh-CN" smtClean="0"/>
          </a:p>
        </p:txBody>
      </p:sp>
      <p:sp>
        <p:nvSpPr>
          <p:cNvPr id="26628"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26629" name="灯片编号占位符 5"/>
          <p:cNvSpPr>
            <a:spLocks noGrp="1"/>
          </p:cNvSpPr>
          <p:nvPr>
            <p:ph type="sldNum" sz="quarter" idx="4"/>
          </p:nvPr>
        </p:nvSpPr>
        <p:spPr/>
        <p:txBody>
          <a:bodyPr/>
          <a:lstStyle/>
          <a:p>
            <a:fld id="{F0B349BA-0B75-4A8C-83C8-DA653C78732E}" type="slidenum">
              <a:rPr lang="en-US" altLang="zh-CN" smtClean="0"/>
              <a:pPr/>
              <a:t>2</a:t>
            </a:fld>
            <a:endParaRPr lang="en-US" altLang="zh-CN"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85000" lnSpcReduction="20000"/>
          </a:bodyPr>
          <a:lstStyle/>
          <a:p>
            <a:r>
              <a:rPr lang="zh-CN" altLang="en-US" dirty="0" smtClean="0"/>
              <a:t>基于通用操作系统的防火墙</a:t>
            </a:r>
          </a:p>
          <a:p>
            <a:pPr lvl="1"/>
            <a:r>
              <a:rPr lang="zh-CN" altLang="en-US" dirty="0" smtClean="0"/>
              <a:t>批量上市的专用防火墙。</a:t>
            </a:r>
          </a:p>
          <a:p>
            <a:pPr lvl="1"/>
            <a:r>
              <a:rPr lang="zh-CN" altLang="en-US" dirty="0" smtClean="0"/>
              <a:t>包括分组过滤和代理功能。</a:t>
            </a:r>
          </a:p>
          <a:p>
            <a:pPr lvl="1"/>
            <a:r>
              <a:rPr lang="zh-CN" altLang="en-US" dirty="0" smtClean="0"/>
              <a:t>软件或硬件实现</a:t>
            </a:r>
            <a:endParaRPr lang="en-US" altLang="zh-CN" dirty="0" smtClean="0"/>
          </a:p>
          <a:p>
            <a:pPr lvl="1"/>
            <a:r>
              <a:rPr lang="zh-CN" altLang="en-US" dirty="0" smtClean="0"/>
              <a:t>安全性和速度大为提高</a:t>
            </a:r>
          </a:p>
          <a:p>
            <a:r>
              <a:rPr lang="zh-CN" altLang="en-US" dirty="0" smtClean="0"/>
              <a:t>基于安全操作系统的防火墙</a:t>
            </a:r>
          </a:p>
          <a:p>
            <a:pPr lvl="1"/>
            <a:r>
              <a:rPr lang="zh-CN" altLang="en-US" dirty="0" smtClean="0"/>
              <a:t>防火墙厂商具有操作系统的源代码，并可实现安全内核。</a:t>
            </a:r>
          </a:p>
          <a:p>
            <a:pPr lvl="1"/>
            <a:r>
              <a:rPr lang="zh-CN" altLang="en-US" dirty="0" smtClean="0"/>
              <a:t>去掉不必要的系统特性，加固内核，强化安全保护。</a:t>
            </a:r>
          </a:p>
          <a:p>
            <a:pPr lvl="1"/>
            <a:r>
              <a:rPr lang="zh-CN" altLang="en-US" dirty="0" smtClean="0"/>
              <a:t>包括分组过滤、应用网关、电路级网关。</a:t>
            </a:r>
          </a:p>
          <a:p>
            <a:pPr lvl="1"/>
            <a:r>
              <a:rPr lang="zh-CN" altLang="en-US" dirty="0" smtClean="0"/>
              <a:t>附加功能：加密、鉴别、审计、</a:t>
            </a:r>
            <a:r>
              <a:rPr lang="en-US" altLang="zh-CN" dirty="0" smtClean="0"/>
              <a:t>NAT</a:t>
            </a:r>
            <a:r>
              <a:rPr lang="zh-CN" altLang="en-US" dirty="0" smtClean="0"/>
              <a:t>转换。</a:t>
            </a:r>
          </a:p>
          <a:p>
            <a:pPr lvl="1"/>
            <a:r>
              <a:rPr lang="zh-CN" altLang="en-US" dirty="0" smtClean="0"/>
              <a:t>透明性好，易于使用。</a:t>
            </a:r>
          </a:p>
        </p:txBody>
      </p:sp>
      <p:sp>
        <p:nvSpPr>
          <p:cNvPr id="20482" name="Rectangle 2"/>
          <p:cNvSpPr>
            <a:spLocks noGrp="1" noChangeArrowheads="1"/>
          </p:cNvSpPr>
          <p:nvPr>
            <p:ph type="title"/>
          </p:nvPr>
        </p:nvSpPr>
        <p:spPr/>
        <p:txBody>
          <a:bodyPr>
            <a:normAutofit/>
          </a:bodyPr>
          <a:lstStyle/>
          <a:p>
            <a:r>
              <a:rPr lang="zh-CN" altLang="en-US" smtClean="0"/>
              <a:t>发展历程</a:t>
            </a:r>
            <a:r>
              <a:rPr lang="en-US" altLang="zh-CN"/>
              <a:t>——</a:t>
            </a:r>
            <a:r>
              <a:rPr lang="zh-CN" altLang="en-US"/>
              <a:t>基于实现方式</a:t>
            </a:r>
            <a:r>
              <a:rPr lang="zh-CN" altLang="en-US" smtClean="0"/>
              <a:t>划分</a:t>
            </a:r>
          </a:p>
        </p:txBody>
      </p:sp>
    </p:spTree>
    <p:extLst>
      <p:ext uri="{BB962C8B-B14F-4D97-AF65-F5344CB8AC3E}">
        <p14:creationId xmlns:p14="http://schemas.microsoft.com/office/powerpoint/2010/main" val="519607531"/>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r>
              <a:rPr lang="zh-CN" altLang="en-US" smtClean="0"/>
              <a:t>不同类别防火墙在</a:t>
            </a:r>
            <a:r>
              <a:rPr lang="en-US" altLang="zh-CN" smtClean="0"/>
              <a:t>OSI</a:t>
            </a:r>
            <a:r>
              <a:rPr lang="zh-CN" altLang="en-US" smtClean="0"/>
              <a:t>参考模型中位置不同</a:t>
            </a:r>
          </a:p>
          <a:p>
            <a:r>
              <a:rPr lang="zh-CN" altLang="en-US" smtClean="0"/>
              <a:t>最常见：</a:t>
            </a:r>
            <a:endParaRPr lang="en-US" altLang="zh-CN" smtClean="0"/>
          </a:p>
          <a:p>
            <a:pPr lvl="1"/>
            <a:r>
              <a:rPr lang="zh-CN" altLang="en-US" smtClean="0"/>
              <a:t>网络层：路由器级防火墙</a:t>
            </a:r>
            <a:endParaRPr lang="en-US" altLang="zh-CN" smtClean="0"/>
          </a:p>
          <a:p>
            <a:pPr lvl="1"/>
            <a:r>
              <a:rPr lang="zh-CN" altLang="en-US" smtClean="0"/>
              <a:t>应用层：应用网关防火墙</a:t>
            </a:r>
          </a:p>
          <a:p>
            <a:endParaRPr lang="zh-CN" altLang="en-US" smtClean="0"/>
          </a:p>
          <a:p>
            <a:endParaRPr lang="zh-CN" altLang="en-US"/>
          </a:p>
        </p:txBody>
      </p:sp>
      <p:sp>
        <p:nvSpPr>
          <p:cNvPr id="4" name="标题 3"/>
          <p:cNvSpPr>
            <a:spLocks noGrp="1"/>
          </p:cNvSpPr>
          <p:nvPr>
            <p:ph type="title"/>
          </p:nvPr>
        </p:nvSpPr>
        <p:spPr/>
        <p:txBody>
          <a:bodyPr/>
          <a:lstStyle/>
          <a:p>
            <a:r>
              <a:rPr lang="zh-CN" altLang="en-US" smtClean="0"/>
              <a:t>部署层次</a:t>
            </a:r>
            <a:endParaRPr lang="zh-CN" altLang="en-US"/>
          </a:p>
        </p:txBody>
      </p:sp>
      <p:sp>
        <p:nvSpPr>
          <p:cNvPr id="56" name="灯片编号占位符 5"/>
          <p:cNvSpPr>
            <a:spLocks noGrp="1"/>
          </p:cNvSpPr>
          <p:nvPr>
            <p:ph type="sldNum" sz="quarter" idx="4"/>
          </p:nvPr>
        </p:nvSpPr>
        <p:spPr/>
        <p:txBody>
          <a:bodyPr/>
          <a:lstStyle/>
          <a:p>
            <a:fld id="{9F0F068A-C449-498A-8E77-8A1DC299B7EF}" type="slidenum">
              <a:rPr lang="zh-CN" altLang="en-US" smtClean="0"/>
              <a:pPr/>
              <a:t>21</a:t>
            </a:fld>
            <a:endParaRPr lang="en-US" altLang="zh-CN"/>
          </a:p>
        </p:txBody>
      </p:sp>
      <p:grpSp>
        <p:nvGrpSpPr>
          <p:cNvPr id="9270" name="Group 54"/>
          <p:cNvGrpSpPr>
            <a:grpSpLocks/>
          </p:cNvGrpSpPr>
          <p:nvPr/>
        </p:nvGrpSpPr>
        <p:grpSpPr bwMode="auto">
          <a:xfrm>
            <a:off x="2410213" y="4074619"/>
            <a:ext cx="3733800" cy="2532062"/>
            <a:chOff x="-3" y="-3"/>
            <a:chExt cx="1354" cy="2998"/>
          </a:xfrm>
        </p:grpSpPr>
        <p:grpSp>
          <p:nvGrpSpPr>
            <p:cNvPr id="9268" name="Group 52"/>
            <p:cNvGrpSpPr>
              <a:grpSpLocks/>
            </p:cNvGrpSpPr>
            <p:nvPr/>
          </p:nvGrpSpPr>
          <p:grpSpPr bwMode="auto">
            <a:xfrm>
              <a:off x="0" y="0"/>
              <a:ext cx="1348" cy="2992"/>
              <a:chOff x="0" y="0"/>
              <a:chExt cx="1348" cy="2992"/>
            </a:xfrm>
          </p:grpSpPr>
          <p:grpSp>
            <p:nvGrpSpPr>
              <p:cNvPr id="9237" name="Group 21"/>
              <p:cNvGrpSpPr>
                <a:grpSpLocks/>
              </p:cNvGrpSpPr>
              <p:nvPr/>
            </p:nvGrpSpPr>
            <p:grpSpPr bwMode="auto">
              <a:xfrm>
                <a:off x="0" y="0"/>
                <a:ext cx="628" cy="374"/>
                <a:chOff x="0" y="0"/>
                <a:chExt cx="628" cy="374"/>
              </a:xfrm>
            </p:grpSpPr>
            <p:sp>
              <p:nvSpPr>
                <p:cNvPr id="9220" name="Rectangle 4"/>
                <p:cNvSpPr>
                  <a:spLocks noChangeArrowheads="1"/>
                </p:cNvSpPr>
                <p:nvPr/>
              </p:nvSpPr>
              <p:spPr bwMode="auto">
                <a:xfrm>
                  <a:off x="43" y="0"/>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宋体" pitchFamily="2" charset="-122"/>
                      <a:cs typeface="Times New Roman" pitchFamily="18" charset="0"/>
                    </a:rPr>
                    <a:t>OSI</a:t>
                  </a:r>
                </a:p>
                <a:p>
                  <a:pPr algn="ctr" eaLnBrk="0" hangingPunct="0"/>
                  <a:endParaRPr lang="en-US" altLang="zh-CN" sz="2000" b="1"/>
                </a:p>
              </p:txBody>
            </p:sp>
            <p:sp>
              <p:nvSpPr>
                <p:cNvPr id="9236" name="Rectangle 20"/>
                <p:cNvSpPr>
                  <a:spLocks noChangeArrowheads="1"/>
                </p:cNvSpPr>
                <p:nvPr/>
              </p:nvSpPr>
              <p:spPr bwMode="auto">
                <a:xfrm>
                  <a:off x="0" y="0"/>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39" name="Group 23"/>
              <p:cNvGrpSpPr>
                <a:grpSpLocks/>
              </p:cNvGrpSpPr>
              <p:nvPr/>
            </p:nvGrpSpPr>
            <p:grpSpPr bwMode="auto">
              <a:xfrm>
                <a:off x="628" y="0"/>
                <a:ext cx="720" cy="374"/>
                <a:chOff x="628" y="0"/>
                <a:chExt cx="720" cy="374"/>
              </a:xfrm>
            </p:grpSpPr>
            <p:sp>
              <p:nvSpPr>
                <p:cNvPr id="9221" name="Rectangle 5"/>
                <p:cNvSpPr>
                  <a:spLocks noChangeArrowheads="1"/>
                </p:cNvSpPr>
                <p:nvPr/>
              </p:nvSpPr>
              <p:spPr bwMode="auto">
                <a:xfrm>
                  <a:off x="671" y="0"/>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防火墙</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38" name="Rectangle 22"/>
                <p:cNvSpPr>
                  <a:spLocks noChangeArrowheads="1"/>
                </p:cNvSpPr>
                <p:nvPr/>
              </p:nvSpPr>
              <p:spPr bwMode="auto">
                <a:xfrm>
                  <a:off x="628" y="0"/>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1" name="Group 25"/>
              <p:cNvGrpSpPr>
                <a:grpSpLocks/>
              </p:cNvGrpSpPr>
              <p:nvPr/>
            </p:nvGrpSpPr>
            <p:grpSpPr bwMode="auto">
              <a:xfrm>
                <a:off x="0" y="374"/>
                <a:ext cx="628" cy="374"/>
                <a:chOff x="0" y="374"/>
                <a:chExt cx="628" cy="374"/>
              </a:xfrm>
            </p:grpSpPr>
            <p:sp>
              <p:nvSpPr>
                <p:cNvPr id="9222" name="Rectangle 6"/>
                <p:cNvSpPr>
                  <a:spLocks noChangeArrowheads="1"/>
                </p:cNvSpPr>
                <p:nvPr/>
              </p:nvSpPr>
              <p:spPr bwMode="auto">
                <a:xfrm>
                  <a:off x="43" y="374"/>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应用层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0" name="Rectangle 24"/>
                <p:cNvSpPr>
                  <a:spLocks noChangeArrowheads="1"/>
                </p:cNvSpPr>
                <p:nvPr/>
              </p:nvSpPr>
              <p:spPr bwMode="auto">
                <a:xfrm>
                  <a:off x="0" y="374"/>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3" name="Group 27"/>
              <p:cNvGrpSpPr>
                <a:grpSpLocks/>
              </p:cNvGrpSpPr>
              <p:nvPr/>
            </p:nvGrpSpPr>
            <p:grpSpPr bwMode="auto">
              <a:xfrm>
                <a:off x="628" y="374"/>
                <a:ext cx="720" cy="374"/>
                <a:chOff x="628" y="374"/>
                <a:chExt cx="720" cy="374"/>
              </a:xfrm>
            </p:grpSpPr>
            <p:sp>
              <p:nvSpPr>
                <p:cNvPr id="9223" name="Rectangle 7"/>
                <p:cNvSpPr>
                  <a:spLocks noChangeArrowheads="1"/>
                </p:cNvSpPr>
                <p:nvPr/>
              </p:nvSpPr>
              <p:spPr bwMode="auto">
                <a:xfrm>
                  <a:off x="671" y="37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FF0000"/>
                      </a:solidFill>
                      <a:latin typeface="宋体" pitchFamily="2" charset="-122"/>
                    </a:rPr>
                    <a:t>应用网关</a:t>
                  </a:r>
                  <a:endParaRPr lang="zh-CN" altLang="en-US" sz="2000" b="1">
                    <a:solidFill>
                      <a:srgbClr val="FF0000"/>
                    </a:solidFill>
                  </a:endParaRPr>
                </a:p>
              </p:txBody>
            </p:sp>
            <p:sp>
              <p:nvSpPr>
                <p:cNvPr id="9242" name="Rectangle 26"/>
                <p:cNvSpPr>
                  <a:spLocks noChangeArrowheads="1"/>
                </p:cNvSpPr>
                <p:nvPr/>
              </p:nvSpPr>
              <p:spPr bwMode="auto">
                <a:xfrm>
                  <a:off x="628" y="374"/>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5" name="Group 29"/>
              <p:cNvGrpSpPr>
                <a:grpSpLocks/>
              </p:cNvGrpSpPr>
              <p:nvPr/>
            </p:nvGrpSpPr>
            <p:grpSpPr bwMode="auto">
              <a:xfrm>
                <a:off x="0" y="748"/>
                <a:ext cx="628" cy="374"/>
                <a:chOff x="0" y="748"/>
                <a:chExt cx="628" cy="374"/>
              </a:xfrm>
            </p:grpSpPr>
            <p:sp>
              <p:nvSpPr>
                <p:cNvPr id="9224" name="Rectangle 8"/>
                <p:cNvSpPr>
                  <a:spLocks noChangeArrowheads="1"/>
                </p:cNvSpPr>
                <p:nvPr/>
              </p:nvSpPr>
              <p:spPr bwMode="auto">
                <a:xfrm>
                  <a:off x="43" y="748"/>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表示层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4" name="Rectangle 28"/>
                <p:cNvSpPr>
                  <a:spLocks noChangeArrowheads="1"/>
                </p:cNvSpPr>
                <p:nvPr/>
              </p:nvSpPr>
              <p:spPr bwMode="auto">
                <a:xfrm>
                  <a:off x="0" y="748"/>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7" name="Group 31"/>
              <p:cNvGrpSpPr>
                <a:grpSpLocks/>
              </p:cNvGrpSpPr>
              <p:nvPr/>
            </p:nvGrpSpPr>
            <p:grpSpPr bwMode="auto">
              <a:xfrm>
                <a:off x="628" y="748"/>
                <a:ext cx="720" cy="374"/>
                <a:chOff x="628" y="748"/>
                <a:chExt cx="720" cy="374"/>
              </a:xfrm>
            </p:grpSpPr>
            <p:sp>
              <p:nvSpPr>
                <p:cNvPr id="9225" name="Rectangle 9"/>
                <p:cNvSpPr>
                  <a:spLocks noChangeArrowheads="1"/>
                </p:cNvSpPr>
                <p:nvPr/>
              </p:nvSpPr>
              <p:spPr bwMode="auto">
                <a:xfrm>
                  <a:off x="671" y="748"/>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Times New Roman"/>
                      <a:cs typeface="Times New Roman" pitchFamily="18" charset="0"/>
                    </a:rPr>
                    <a:t> </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6" name="Rectangle 30"/>
                <p:cNvSpPr>
                  <a:spLocks noChangeArrowheads="1"/>
                </p:cNvSpPr>
                <p:nvPr/>
              </p:nvSpPr>
              <p:spPr bwMode="auto">
                <a:xfrm>
                  <a:off x="628" y="748"/>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49" name="Group 33"/>
              <p:cNvGrpSpPr>
                <a:grpSpLocks/>
              </p:cNvGrpSpPr>
              <p:nvPr/>
            </p:nvGrpSpPr>
            <p:grpSpPr bwMode="auto">
              <a:xfrm>
                <a:off x="0" y="1122"/>
                <a:ext cx="628" cy="374"/>
                <a:chOff x="0" y="1122"/>
                <a:chExt cx="628" cy="374"/>
              </a:xfrm>
            </p:grpSpPr>
            <p:sp>
              <p:nvSpPr>
                <p:cNvPr id="9226" name="Rectangle 10"/>
                <p:cNvSpPr>
                  <a:spLocks noChangeArrowheads="1"/>
                </p:cNvSpPr>
                <p:nvPr/>
              </p:nvSpPr>
              <p:spPr bwMode="auto">
                <a:xfrm>
                  <a:off x="43" y="1122"/>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会话层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48" name="Rectangle 32"/>
                <p:cNvSpPr>
                  <a:spLocks noChangeArrowheads="1"/>
                </p:cNvSpPr>
                <p:nvPr/>
              </p:nvSpPr>
              <p:spPr bwMode="auto">
                <a:xfrm>
                  <a:off x="0" y="1122"/>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1" name="Group 35"/>
              <p:cNvGrpSpPr>
                <a:grpSpLocks/>
              </p:cNvGrpSpPr>
              <p:nvPr/>
            </p:nvGrpSpPr>
            <p:grpSpPr bwMode="auto">
              <a:xfrm>
                <a:off x="628" y="1122"/>
                <a:ext cx="720" cy="374"/>
                <a:chOff x="628" y="1122"/>
                <a:chExt cx="720" cy="374"/>
              </a:xfrm>
            </p:grpSpPr>
            <p:sp>
              <p:nvSpPr>
                <p:cNvPr id="9227" name="Rectangle 11"/>
                <p:cNvSpPr>
                  <a:spLocks noChangeArrowheads="1"/>
                </p:cNvSpPr>
                <p:nvPr/>
              </p:nvSpPr>
              <p:spPr bwMode="auto">
                <a:xfrm>
                  <a:off x="671" y="1122"/>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Times New Roman"/>
                      <a:cs typeface="Times New Roman" pitchFamily="18" charset="0"/>
                    </a:rPr>
                    <a:t> </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0" name="Rectangle 34"/>
                <p:cNvSpPr>
                  <a:spLocks noChangeArrowheads="1"/>
                </p:cNvSpPr>
                <p:nvPr/>
              </p:nvSpPr>
              <p:spPr bwMode="auto">
                <a:xfrm>
                  <a:off x="628" y="1122"/>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3" name="Group 37"/>
              <p:cNvGrpSpPr>
                <a:grpSpLocks/>
              </p:cNvGrpSpPr>
              <p:nvPr/>
            </p:nvGrpSpPr>
            <p:grpSpPr bwMode="auto">
              <a:xfrm>
                <a:off x="0" y="1496"/>
                <a:ext cx="628" cy="374"/>
                <a:chOff x="0" y="1496"/>
                <a:chExt cx="628" cy="374"/>
              </a:xfrm>
            </p:grpSpPr>
            <p:sp>
              <p:nvSpPr>
                <p:cNvPr id="9228" name="Rectangle 12"/>
                <p:cNvSpPr>
                  <a:spLocks noChangeArrowheads="1"/>
                </p:cNvSpPr>
                <p:nvPr/>
              </p:nvSpPr>
              <p:spPr bwMode="auto">
                <a:xfrm>
                  <a:off x="43" y="1496"/>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传输层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2" name="Rectangle 36"/>
                <p:cNvSpPr>
                  <a:spLocks noChangeArrowheads="1"/>
                </p:cNvSpPr>
                <p:nvPr/>
              </p:nvSpPr>
              <p:spPr bwMode="auto">
                <a:xfrm>
                  <a:off x="0" y="1496"/>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5" name="Group 39"/>
              <p:cNvGrpSpPr>
                <a:grpSpLocks/>
              </p:cNvGrpSpPr>
              <p:nvPr/>
            </p:nvGrpSpPr>
            <p:grpSpPr bwMode="auto">
              <a:xfrm>
                <a:off x="628" y="1124"/>
                <a:ext cx="720" cy="746"/>
                <a:chOff x="628" y="1124"/>
                <a:chExt cx="720" cy="746"/>
              </a:xfrm>
            </p:grpSpPr>
            <p:sp>
              <p:nvSpPr>
                <p:cNvPr id="9229" name="Rectangle 13"/>
                <p:cNvSpPr>
                  <a:spLocks noChangeArrowheads="1"/>
                </p:cNvSpPr>
                <p:nvPr/>
              </p:nvSpPr>
              <p:spPr bwMode="auto">
                <a:xfrm>
                  <a:off x="671" y="112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smtClean="0">
                      <a:latin typeface="宋体" pitchFamily="2" charset="-122"/>
                    </a:rPr>
                    <a:t>电路网关</a:t>
                  </a:r>
                  <a:endParaRPr lang="zh-CN" altLang="en-US" sz="2000" b="1" smtClean="0">
                    <a:latin typeface="宋体" pitchFamily="2" charset="-122"/>
                    <a:cs typeface="Times New Roman" pitchFamily="18" charset="0"/>
                  </a:endParaRPr>
                </a:p>
                <a:p>
                  <a:pPr algn="ctr" eaLnBrk="0" hangingPunct="0"/>
                  <a:endParaRPr lang="zh-CN" altLang="en-US" sz="2000" b="1"/>
                </a:p>
              </p:txBody>
            </p:sp>
            <p:sp>
              <p:nvSpPr>
                <p:cNvPr id="9254" name="Rectangle 38"/>
                <p:cNvSpPr>
                  <a:spLocks noChangeArrowheads="1"/>
                </p:cNvSpPr>
                <p:nvPr/>
              </p:nvSpPr>
              <p:spPr bwMode="auto">
                <a:xfrm>
                  <a:off x="628" y="1496"/>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7" name="Group 41"/>
              <p:cNvGrpSpPr>
                <a:grpSpLocks/>
              </p:cNvGrpSpPr>
              <p:nvPr/>
            </p:nvGrpSpPr>
            <p:grpSpPr bwMode="auto">
              <a:xfrm>
                <a:off x="0" y="1870"/>
                <a:ext cx="628" cy="374"/>
                <a:chOff x="0" y="1870"/>
                <a:chExt cx="628" cy="374"/>
              </a:xfrm>
            </p:grpSpPr>
            <p:sp>
              <p:nvSpPr>
                <p:cNvPr id="9230" name="Rectangle 14"/>
                <p:cNvSpPr>
                  <a:spLocks noChangeArrowheads="1"/>
                </p:cNvSpPr>
                <p:nvPr/>
              </p:nvSpPr>
              <p:spPr bwMode="auto">
                <a:xfrm>
                  <a:off x="43" y="1870"/>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网络层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56" name="Rectangle 40"/>
                <p:cNvSpPr>
                  <a:spLocks noChangeArrowheads="1"/>
                </p:cNvSpPr>
                <p:nvPr/>
              </p:nvSpPr>
              <p:spPr bwMode="auto">
                <a:xfrm>
                  <a:off x="0" y="1870"/>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59" name="Group 43"/>
              <p:cNvGrpSpPr>
                <a:grpSpLocks/>
              </p:cNvGrpSpPr>
              <p:nvPr/>
            </p:nvGrpSpPr>
            <p:grpSpPr bwMode="auto">
              <a:xfrm>
                <a:off x="628" y="1870"/>
                <a:ext cx="720" cy="374"/>
                <a:chOff x="628" y="1870"/>
                <a:chExt cx="720" cy="374"/>
              </a:xfrm>
            </p:grpSpPr>
            <p:sp>
              <p:nvSpPr>
                <p:cNvPr id="9231" name="Rectangle 15"/>
                <p:cNvSpPr>
                  <a:spLocks noChangeArrowheads="1"/>
                </p:cNvSpPr>
                <p:nvPr/>
              </p:nvSpPr>
              <p:spPr bwMode="auto">
                <a:xfrm>
                  <a:off x="671" y="1870"/>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1">
                      <a:solidFill>
                        <a:srgbClr val="FF0000"/>
                      </a:solidFill>
                      <a:latin typeface="宋体" pitchFamily="2" charset="-122"/>
                    </a:rPr>
                    <a:t>路由器级</a:t>
                  </a:r>
                  <a:endParaRPr lang="zh-CN" altLang="en-US" sz="2000" b="1">
                    <a:solidFill>
                      <a:srgbClr val="FF0000"/>
                    </a:solidFill>
                  </a:endParaRPr>
                </a:p>
              </p:txBody>
            </p:sp>
            <p:sp>
              <p:nvSpPr>
                <p:cNvPr id="9258" name="Rectangle 42"/>
                <p:cNvSpPr>
                  <a:spLocks noChangeArrowheads="1"/>
                </p:cNvSpPr>
                <p:nvPr/>
              </p:nvSpPr>
              <p:spPr bwMode="auto">
                <a:xfrm>
                  <a:off x="628" y="1870"/>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1" name="Group 45"/>
              <p:cNvGrpSpPr>
                <a:grpSpLocks/>
              </p:cNvGrpSpPr>
              <p:nvPr/>
            </p:nvGrpSpPr>
            <p:grpSpPr bwMode="auto">
              <a:xfrm>
                <a:off x="0" y="2244"/>
                <a:ext cx="628" cy="374"/>
                <a:chOff x="0" y="2244"/>
                <a:chExt cx="628" cy="374"/>
              </a:xfrm>
            </p:grpSpPr>
            <p:sp>
              <p:nvSpPr>
                <p:cNvPr id="9232" name="Rectangle 16"/>
                <p:cNvSpPr>
                  <a:spLocks noChangeArrowheads="1"/>
                </p:cNvSpPr>
                <p:nvPr/>
              </p:nvSpPr>
              <p:spPr bwMode="auto">
                <a:xfrm>
                  <a:off x="43" y="2244"/>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链路层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0" name="Rectangle 44"/>
                <p:cNvSpPr>
                  <a:spLocks noChangeArrowheads="1"/>
                </p:cNvSpPr>
                <p:nvPr/>
              </p:nvSpPr>
              <p:spPr bwMode="auto">
                <a:xfrm>
                  <a:off x="0" y="2244"/>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3" name="Group 47"/>
              <p:cNvGrpSpPr>
                <a:grpSpLocks/>
              </p:cNvGrpSpPr>
              <p:nvPr/>
            </p:nvGrpSpPr>
            <p:grpSpPr bwMode="auto">
              <a:xfrm>
                <a:off x="628" y="2244"/>
                <a:ext cx="720" cy="374"/>
                <a:chOff x="628" y="2244"/>
                <a:chExt cx="720" cy="374"/>
              </a:xfrm>
            </p:grpSpPr>
            <p:sp>
              <p:nvSpPr>
                <p:cNvPr id="9233" name="Rectangle 17"/>
                <p:cNvSpPr>
                  <a:spLocks noChangeArrowheads="1"/>
                </p:cNvSpPr>
                <p:nvPr/>
              </p:nvSpPr>
              <p:spPr bwMode="auto">
                <a:xfrm>
                  <a:off x="671" y="2244"/>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网桥级</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2" name="Rectangle 46"/>
                <p:cNvSpPr>
                  <a:spLocks noChangeArrowheads="1"/>
                </p:cNvSpPr>
                <p:nvPr/>
              </p:nvSpPr>
              <p:spPr bwMode="auto">
                <a:xfrm>
                  <a:off x="628" y="2244"/>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5" name="Group 49"/>
              <p:cNvGrpSpPr>
                <a:grpSpLocks/>
              </p:cNvGrpSpPr>
              <p:nvPr/>
            </p:nvGrpSpPr>
            <p:grpSpPr bwMode="auto">
              <a:xfrm>
                <a:off x="0" y="2618"/>
                <a:ext cx="628" cy="374"/>
                <a:chOff x="0" y="2618"/>
                <a:chExt cx="628" cy="374"/>
              </a:xfrm>
            </p:grpSpPr>
            <p:sp>
              <p:nvSpPr>
                <p:cNvPr id="9234" name="Rectangle 18"/>
                <p:cNvSpPr>
                  <a:spLocks noChangeArrowheads="1"/>
                </p:cNvSpPr>
                <p:nvPr/>
              </p:nvSpPr>
              <p:spPr bwMode="auto">
                <a:xfrm>
                  <a:off x="43" y="2618"/>
                  <a:ext cx="542"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物理层</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4" name="Rectangle 48"/>
                <p:cNvSpPr>
                  <a:spLocks noChangeArrowheads="1"/>
                </p:cNvSpPr>
                <p:nvPr/>
              </p:nvSpPr>
              <p:spPr bwMode="auto">
                <a:xfrm>
                  <a:off x="0" y="2618"/>
                  <a:ext cx="628"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67" name="Group 51"/>
              <p:cNvGrpSpPr>
                <a:grpSpLocks/>
              </p:cNvGrpSpPr>
              <p:nvPr/>
            </p:nvGrpSpPr>
            <p:grpSpPr bwMode="auto">
              <a:xfrm>
                <a:off x="628" y="2618"/>
                <a:ext cx="720" cy="374"/>
                <a:chOff x="628" y="2618"/>
                <a:chExt cx="720" cy="374"/>
              </a:xfrm>
            </p:grpSpPr>
            <p:sp>
              <p:nvSpPr>
                <p:cNvPr id="9235" name="Rectangle 19"/>
                <p:cNvSpPr>
                  <a:spLocks noChangeArrowheads="1"/>
                </p:cNvSpPr>
                <p:nvPr/>
              </p:nvSpPr>
              <p:spPr bwMode="auto">
                <a:xfrm>
                  <a:off x="671" y="2618"/>
                  <a:ext cx="63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宋体" pitchFamily="2" charset="-122"/>
                    </a:rPr>
                    <a:t>中继器级</a:t>
                  </a:r>
                  <a:endParaRPr lang="zh-CN" altLang="en-US" sz="2000" b="1">
                    <a:latin typeface="宋体" pitchFamily="2" charset="-122"/>
                    <a:cs typeface="Times New Roman" pitchFamily="18" charset="0"/>
                  </a:endParaRPr>
                </a:p>
                <a:p>
                  <a:pPr algn="ctr" eaLnBrk="0" hangingPunct="0"/>
                  <a:endParaRPr lang="zh-CN" altLang="en-US" sz="2000" b="1"/>
                </a:p>
              </p:txBody>
            </p:sp>
            <p:sp>
              <p:nvSpPr>
                <p:cNvPr id="9266" name="Rectangle 50"/>
                <p:cNvSpPr>
                  <a:spLocks noChangeArrowheads="1"/>
                </p:cNvSpPr>
                <p:nvPr/>
              </p:nvSpPr>
              <p:spPr bwMode="auto">
                <a:xfrm>
                  <a:off x="628" y="2618"/>
                  <a:ext cx="720"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269" name="Rectangle 53"/>
            <p:cNvSpPr>
              <a:spLocks noChangeArrowheads="1"/>
            </p:cNvSpPr>
            <p:nvPr/>
          </p:nvSpPr>
          <p:spPr bwMode="auto">
            <a:xfrm>
              <a:off x="-3" y="-3"/>
              <a:ext cx="1354" cy="299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842253133"/>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p>
          <a:p>
            <a:r>
              <a:rPr lang="zh-CN" altLang="en-US" smtClean="0"/>
              <a:t>应用代理防火墙</a:t>
            </a:r>
          </a:p>
          <a:p>
            <a:r>
              <a:rPr lang="zh-CN" altLang="en-US" smtClean="0"/>
              <a:t>电路级网关</a:t>
            </a:r>
            <a:endParaRPr lang="en-US" altLang="zh-CN" smtClean="0"/>
          </a:p>
          <a:p>
            <a:r>
              <a:rPr lang="zh-CN" altLang="en-US" smtClean="0"/>
              <a:t>状态检测包过滤防火墙</a:t>
            </a:r>
          </a:p>
        </p:txBody>
      </p:sp>
      <p:sp>
        <p:nvSpPr>
          <p:cNvPr id="23554" name="Rectangle 2"/>
          <p:cNvSpPr>
            <a:spLocks noGrp="1" noChangeArrowheads="1"/>
          </p:cNvSpPr>
          <p:nvPr>
            <p:ph type="title"/>
          </p:nvPr>
        </p:nvSpPr>
        <p:spPr/>
        <p:txBody>
          <a:bodyPr/>
          <a:lstStyle/>
          <a:p>
            <a:r>
              <a:rPr lang="zh-CN" altLang="en-US" smtClean="0"/>
              <a:t>防火墙技术</a:t>
            </a:r>
          </a:p>
        </p:txBody>
      </p:sp>
    </p:spTree>
    <p:extLst>
      <p:ext uri="{BB962C8B-B14F-4D97-AF65-F5344CB8AC3E}">
        <p14:creationId xmlns:p14="http://schemas.microsoft.com/office/powerpoint/2010/main" val="2775466404"/>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mtClean="0"/>
              <a:t>包过滤防火墙</a:t>
            </a:r>
            <a:r>
              <a:rPr lang="zh-CN" altLang="en-US"/>
              <a:t>层次</a:t>
            </a:r>
          </a:p>
        </p:txBody>
      </p:sp>
      <p:pic>
        <p:nvPicPr>
          <p:cNvPr id="1065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628775"/>
            <a:ext cx="7704138" cy="424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749617"/>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normAutofit fontScale="92500" lnSpcReduction="10000"/>
          </a:bodyPr>
          <a:lstStyle/>
          <a:p>
            <a:r>
              <a:rPr lang="zh-CN" altLang="en-US" smtClean="0"/>
              <a:t>检查每个包头部信息，依据一套规则决定丢弃或者放行该数据包</a:t>
            </a:r>
          </a:p>
          <a:p>
            <a:r>
              <a:rPr lang="zh-CN" altLang="en-US" smtClean="0"/>
              <a:t>包头</a:t>
            </a:r>
            <a:endParaRPr lang="en-US" altLang="zh-CN" smtClean="0"/>
          </a:p>
          <a:p>
            <a:pPr lvl="1"/>
            <a:r>
              <a:rPr lang="en-US" altLang="zh-CN" smtClean="0"/>
              <a:t>IP</a:t>
            </a:r>
            <a:r>
              <a:rPr lang="zh-CN" altLang="en-US" smtClean="0"/>
              <a:t>包头：</a:t>
            </a:r>
            <a:r>
              <a:rPr lang="en-US" altLang="zh-CN" smtClean="0"/>
              <a:t>IP</a:t>
            </a:r>
            <a:r>
              <a:rPr lang="zh-CN" altLang="en-US" smtClean="0"/>
              <a:t>地址、协议类型、</a:t>
            </a:r>
            <a:r>
              <a:rPr lang="en-US" altLang="zh-CN" smtClean="0"/>
              <a:t>IP</a:t>
            </a:r>
            <a:r>
              <a:rPr lang="zh-CN" altLang="en-US" smtClean="0"/>
              <a:t>选项（分段）</a:t>
            </a:r>
          </a:p>
          <a:p>
            <a:pPr lvl="1"/>
            <a:r>
              <a:rPr lang="en-US" altLang="zh-CN" smtClean="0"/>
              <a:t>TCP/UDP</a:t>
            </a:r>
            <a:r>
              <a:rPr lang="zh-CN" altLang="en-US" smtClean="0"/>
              <a:t>头信息：端口号</a:t>
            </a:r>
            <a:endParaRPr lang="en-US" altLang="zh-CN" smtClean="0"/>
          </a:p>
          <a:p>
            <a:r>
              <a:rPr lang="zh-CN" altLang="en-US" smtClean="0"/>
              <a:t>规则</a:t>
            </a:r>
            <a:endParaRPr lang="en-US" altLang="zh-CN" smtClean="0"/>
          </a:p>
          <a:p>
            <a:pPr lvl="1"/>
            <a:r>
              <a:rPr lang="zh-CN" altLang="en-US" smtClean="0"/>
              <a:t>预设规则</a:t>
            </a:r>
            <a:endParaRPr lang="en-US" altLang="zh-CN" smtClean="0"/>
          </a:p>
          <a:p>
            <a:pPr lvl="1"/>
            <a:r>
              <a:rPr lang="zh-CN" altLang="en-US" smtClean="0"/>
              <a:t>规则匹配</a:t>
            </a:r>
            <a:endParaRPr lang="en-US" altLang="zh-CN" smtClean="0"/>
          </a:p>
          <a:p>
            <a:r>
              <a:rPr lang="zh-CN" altLang="en-US" smtClean="0"/>
              <a:t>在标准的路由器上以及专门的防火墙设备上执行。</a:t>
            </a:r>
            <a:endParaRPr lang="zh-CN" altLang="en-US" dirty="0" smtClean="0"/>
          </a:p>
        </p:txBody>
      </p:sp>
      <p:sp>
        <p:nvSpPr>
          <p:cNvPr id="167938" name="Rectangle 2"/>
          <p:cNvSpPr>
            <a:spLocks noGrp="1" noChangeArrowheads="1"/>
          </p:cNvSpPr>
          <p:nvPr>
            <p:ph type="title"/>
          </p:nvPr>
        </p:nvSpPr>
        <p:spPr/>
        <p:txBody>
          <a:bodyPr/>
          <a:lstStyle/>
          <a:p>
            <a:r>
              <a:rPr lang="zh-CN" altLang="en-US" smtClean="0"/>
              <a:t>包过滤防火墙</a:t>
            </a:r>
            <a:endParaRPr lang="zh-CN" altLang="en-US"/>
          </a:p>
        </p:txBody>
      </p:sp>
      <p:sp>
        <p:nvSpPr>
          <p:cNvPr id="39938" name="日期占位符 3"/>
          <p:cNvSpPr>
            <a:spLocks noGrp="1"/>
          </p:cNvSpPr>
          <p:nvPr>
            <p:ph type="dt" sz="half" idx="2"/>
          </p:nvPr>
        </p:nvSpPr>
        <p:spPr/>
        <p:txBody>
          <a:bodyPr/>
          <a:lstStyle/>
          <a:p>
            <a:fld id="{A514C4A1-DB5C-4EFE-A6EC-BDDB2D289658}" type="datetime1">
              <a:rPr lang="zh-CN" altLang="en-US" smtClean="0"/>
              <a:pPr/>
              <a:t>2018/11/6</a:t>
            </a:fld>
            <a:endParaRPr lang="en-US" altLang="zh-CN" smtClean="0"/>
          </a:p>
        </p:txBody>
      </p:sp>
      <p:sp>
        <p:nvSpPr>
          <p:cNvPr id="3993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9940" name="灯片编号占位符 5"/>
          <p:cNvSpPr>
            <a:spLocks noGrp="1"/>
          </p:cNvSpPr>
          <p:nvPr>
            <p:ph type="sldNum" sz="quarter" idx="4"/>
          </p:nvPr>
        </p:nvSpPr>
        <p:spPr/>
        <p:txBody>
          <a:bodyPr/>
          <a:lstStyle/>
          <a:p>
            <a:fld id="{A70525D2-738E-4B0C-B70D-1DA08B235376}" type="slidenum">
              <a:rPr lang="en-US" altLang="zh-CN" smtClean="0"/>
              <a:pPr/>
              <a:t>24</a:t>
            </a:fld>
            <a:endParaRPr lang="en-US" altLang="zh-CN"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1" name="日期占位符 3"/>
          <p:cNvSpPr>
            <a:spLocks noGrp="1"/>
          </p:cNvSpPr>
          <p:nvPr>
            <p:ph type="dt" sz="half" idx="10"/>
          </p:nvPr>
        </p:nvSpPr>
        <p:spPr/>
        <p:txBody>
          <a:bodyPr/>
          <a:lstStyle/>
          <a:p>
            <a:fld id="{F404DBE4-862E-488F-9D34-460B1B23A588}" type="datetime1">
              <a:rPr lang="zh-CN" altLang="en-US" smtClean="0"/>
              <a:pPr/>
              <a:t>2018/11/6</a:t>
            </a:fld>
            <a:endParaRPr lang="en-US" altLang="zh-CN" smtClean="0"/>
          </a:p>
        </p:txBody>
      </p:sp>
      <p:sp>
        <p:nvSpPr>
          <p:cNvPr id="495618" name="Rectangle 2"/>
          <p:cNvSpPr>
            <a:spLocks noGrp="1" noChangeArrowheads="1"/>
          </p:cNvSpPr>
          <p:nvPr>
            <p:ph type="title"/>
          </p:nvPr>
        </p:nvSpPr>
        <p:spPr/>
        <p:txBody>
          <a:bodyPr/>
          <a:lstStyle/>
          <a:p>
            <a:r>
              <a:rPr lang="zh-CN" altLang="en-US" smtClean="0"/>
              <a:t>包过滤判据</a:t>
            </a:r>
            <a:endParaRPr lang="zh-CN" altLang="en-US"/>
          </a:p>
        </p:txBody>
      </p:sp>
      <p:graphicFrame>
        <p:nvGraphicFramePr>
          <p:cNvPr id="495619" name="Group 3"/>
          <p:cNvGraphicFramePr>
            <a:graphicFrameLocks noGrp="1"/>
          </p:cNvGraphicFramePr>
          <p:nvPr>
            <p:ph type="tbl" idx="4294967295"/>
            <p:extLst>
              <p:ext uri="{D42A27DB-BD31-4B8C-83A1-F6EECF244321}">
                <p14:modId xmlns:p14="http://schemas.microsoft.com/office/powerpoint/2010/main" val="3072807705"/>
              </p:ext>
            </p:extLst>
          </p:nvPr>
        </p:nvGraphicFramePr>
        <p:xfrm>
          <a:off x="574675" y="1719263"/>
          <a:ext cx="8569325" cy="4240848"/>
        </p:xfrm>
        <a:graphic>
          <a:graphicData uri="http://schemas.openxmlformats.org/drawingml/2006/table">
            <a:tbl>
              <a:tblPr/>
              <a:tblGrid>
                <a:gridCol w="2630488">
                  <a:extLst>
                    <a:ext uri="{9D8B030D-6E8A-4147-A177-3AD203B41FA5}">
                      <a16:colId xmlns:a16="http://schemas.microsoft.com/office/drawing/2014/main" val="20000"/>
                    </a:ext>
                  </a:extLst>
                </a:gridCol>
                <a:gridCol w="5938837">
                  <a:extLst>
                    <a:ext uri="{9D8B030D-6E8A-4147-A177-3AD203B41FA5}">
                      <a16:colId xmlns:a16="http://schemas.microsoft.com/office/drawing/2014/main"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检查包从何而来</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源</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、发往何处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目的</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地址</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协议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使用</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包的上层协议类型，例如</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ICMP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报文类型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可以阻止某些刺探网络信息的企图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26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大部分选项用来设置安全和路由信息，可用来攻击网络，如分片、源路由。禁止携带这类选项的包。</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TCP/UDP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端口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限定对特定服务的访问，以及抵抗端口扫描和拒绝服务攻击。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4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TCP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标志位</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ACK</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这一字段可帮助确定是否有、及以何种方向建立连接。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制定一个安全策略：</a:t>
            </a:r>
            <a:endParaRPr lang="en-US" altLang="zh-CN" smtClean="0"/>
          </a:p>
          <a:p>
            <a:pPr lvl="1"/>
            <a:r>
              <a:rPr lang="zh-CN" altLang="en-US" smtClean="0"/>
              <a:t>确定什么允许通过和不允许通过</a:t>
            </a:r>
            <a:endParaRPr lang="en-US" altLang="zh-CN" smtClean="0"/>
          </a:p>
          <a:p>
            <a:pPr lvl="2"/>
            <a:r>
              <a:rPr lang="zh-CN" altLang="en-US" smtClean="0"/>
              <a:t>哪些服务允许通过而哪些服务应被拒绝</a:t>
            </a:r>
            <a:endParaRPr lang="en-US" altLang="zh-CN" smtClean="0"/>
          </a:p>
          <a:p>
            <a:pPr lvl="2"/>
            <a:r>
              <a:rPr lang="zh-CN" altLang="en-US" smtClean="0"/>
              <a:t>哪些包类型、包字段、地址段</a:t>
            </a:r>
            <a:r>
              <a:rPr lang="zh-CN" altLang="en-US"/>
              <a:t>等</a:t>
            </a:r>
            <a:r>
              <a:rPr lang="zh-CN" altLang="en-US" smtClean="0"/>
              <a:t>允许而哪些拒绝</a:t>
            </a:r>
            <a:endParaRPr lang="en-US" altLang="zh-CN" smtClean="0"/>
          </a:p>
          <a:p>
            <a:r>
              <a:rPr lang="zh-CN" altLang="en-US" smtClean="0"/>
              <a:t>将安全策略（规定）转化成包过滤规则。</a:t>
            </a:r>
          </a:p>
          <a:p>
            <a:endParaRPr lang="zh-CN" altLang="en-US"/>
          </a:p>
        </p:txBody>
      </p:sp>
      <p:sp>
        <p:nvSpPr>
          <p:cNvPr id="3" name="标题 2"/>
          <p:cNvSpPr>
            <a:spLocks noGrp="1"/>
          </p:cNvSpPr>
          <p:nvPr>
            <p:ph type="title"/>
          </p:nvPr>
        </p:nvSpPr>
        <p:spPr/>
        <p:txBody>
          <a:bodyPr/>
          <a:lstStyle/>
          <a:p>
            <a:r>
              <a:rPr lang="zh-CN" altLang="en-US" smtClean="0"/>
              <a:t>包过滤防火墙配置</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26</a:t>
            </a:fld>
            <a:endParaRPr lang="en-US" altLang="zh-CN"/>
          </a:p>
        </p:txBody>
      </p:sp>
    </p:spTree>
    <p:extLst>
      <p:ext uri="{BB962C8B-B14F-4D97-AF65-F5344CB8AC3E}">
        <p14:creationId xmlns:p14="http://schemas.microsoft.com/office/powerpoint/2010/main" val="3388836415"/>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表格形式，又称访问控制列表</a:t>
            </a:r>
            <a:endParaRPr lang="en-US" altLang="zh-CN" smtClean="0"/>
          </a:p>
          <a:p>
            <a:pPr lvl="1"/>
            <a:r>
              <a:rPr lang="zh-CN" altLang="en-US" smtClean="0"/>
              <a:t>以某种次序排列的条件和动作序列。</a:t>
            </a:r>
          </a:p>
          <a:p>
            <a:endParaRPr lang="zh-CN" altLang="en-US"/>
          </a:p>
        </p:txBody>
      </p:sp>
      <p:sp>
        <p:nvSpPr>
          <p:cNvPr id="3" name="标题 2"/>
          <p:cNvSpPr>
            <a:spLocks noGrp="1"/>
          </p:cNvSpPr>
          <p:nvPr>
            <p:ph type="title"/>
          </p:nvPr>
        </p:nvSpPr>
        <p:spPr/>
        <p:txBody>
          <a:bodyPr>
            <a:normAutofit/>
          </a:bodyPr>
          <a:lstStyle/>
          <a:p>
            <a:r>
              <a:rPr lang="zh-CN" altLang="en-US" smtClean="0"/>
              <a:t>包过滤规则</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27</a:t>
            </a:fld>
            <a:endParaRPr lang="en-US" altLang="zh-CN"/>
          </a:p>
        </p:txBody>
      </p:sp>
      <p:graphicFrame>
        <p:nvGraphicFramePr>
          <p:cNvPr id="5" name="Group 93"/>
          <p:cNvGraphicFramePr>
            <a:graphicFrameLocks noGrp="1"/>
          </p:cNvGraphicFramePr>
          <p:nvPr>
            <p:extLst>
              <p:ext uri="{D42A27DB-BD31-4B8C-83A1-F6EECF244321}">
                <p14:modId xmlns:p14="http://schemas.microsoft.com/office/powerpoint/2010/main" val="2552967705"/>
              </p:ext>
            </p:extLst>
          </p:nvPr>
        </p:nvGraphicFramePr>
        <p:xfrm>
          <a:off x="539552" y="2555352"/>
          <a:ext cx="7920037" cy="1953768"/>
        </p:xfrm>
        <a:graphic>
          <a:graphicData uri="http://schemas.openxmlformats.org/drawingml/2006/table">
            <a:tbl>
              <a:tblPr/>
              <a:tblGrid>
                <a:gridCol w="573628">
                  <a:extLst>
                    <a:ext uri="{9D8B030D-6E8A-4147-A177-3AD203B41FA5}">
                      <a16:colId xmlns:a16="http://schemas.microsoft.com/office/drawing/2014/main" val="20000"/>
                    </a:ext>
                  </a:extLst>
                </a:gridCol>
                <a:gridCol w="1341777">
                  <a:extLst>
                    <a:ext uri="{9D8B030D-6E8A-4147-A177-3AD203B41FA5}">
                      <a16:colId xmlns:a16="http://schemas.microsoft.com/office/drawing/2014/main" val="20001"/>
                    </a:ext>
                  </a:extLst>
                </a:gridCol>
                <a:gridCol w="1627172">
                  <a:extLst>
                    <a:ext uri="{9D8B030D-6E8A-4147-A177-3AD203B41FA5}">
                      <a16:colId xmlns:a16="http://schemas.microsoft.com/office/drawing/2014/main" val="20002"/>
                    </a:ext>
                  </a:extLst>
                </a:gridCol>
                <a:gridCol w="708516">
                  <a:extLst>
                    <a:ext uri="{9D8B030D-6E8A-4147-A177-3AD203B41FA5}">
                      <a16:colId xmlns:a16="http://schemas.microsoft.com/office/drawing/2014/main" val="20003"/>
                    </a:ext>
                  </a:extLst>
                </a:gridCol>
                <a:gridCol w="965512">
                  <a:extLst>
                    <a:ext uri="{9D8B030D-6E8A-4147-A177-3AD203B41FA5}">
                      <a16:colId xmlns:a16="http://schemas.microsoft.com/office/drawing/2014/main" val="20004"/>
                    </a:ext>
                  </a:extLst>
                </a:gridCol>
                <a:gridCol w="1030826">
                  <a:extLst>
                    <a:ext uri="{9D8B030D-6E8A-4147-A177-3AD203B41FA5}">
                      <a16:colId xmlns:a16="http://schemas.microsoft.com/office/drawing/2014/main" val="20005"/>
                    </a:ext>
                  </a:extLst>
                </a:gridCol>
                <a:gridCol w="836303">
                  <a:extLst>
                    <a:ext uri="{9D8B030D-6E8A-4147-A177-3AD203B41FA5}">
                      <a16:colId xmlns:a16="http://schemas.microsoft.com/office/drawing/2014/main" val="20006"/>
                    </a:ext>
                  </a:extLst>
                </a:gridCol>
                <a:gridCol w="836303">
                  <a:extLst>
                    <a:ext uri="{9D8B030D-6E8A-4147-A177-3AD203B41FA5}">
                      <a16:colId xmlns:a16="http://schemas.microsoft.com/office/drawing/2014/main" val="20007"/>
                    </a:ext>
                  </a:extLst>
                </a:gridCol>
              </a:tblGrid>
              <a:tr h="2791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9014">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D</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E</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defRPr/>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202.110.8.0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矩形 5"/>
          <p:cNvSpPr/>
          <p:nvPr/>
        </p:nvSpPr>
        <p:spPr>
          <a:xfrm>
            <a:off x="254843" y="4631324"/>
            <a:ext cx="8424936" cy="2204864"/>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noAutofit/>
          </a:bodyPr>
          <a:lstStyle/>
          <a:p>
            <a:pPr marL="342900" indent="-342900">
              <a:lnSpc>
                <a:spcPct val="114000"/>
              </a:lnSpc>
              <a:buFont typeface="Arial" pitchFamily="34" charset="0"/>
              <a:buChar char="•"/>
            </a:pPr>
            <a:r>
              <a:rPr lang="zh-CN" altLang="en-US" b="1" smtClean="0"/>
              <a:t>按规则</a:t>
            </a:r>
            <a:r>
              <a:rPr lang="zh-CN" altLang="en-US" b="1"/>
              <a:t>存储</a:t>
            </a:r>
            <a:r>
              <a:rPr lang="zh-CN" altLang="en-US" b="1" smtClean="0"/>
              <a:t>顺序检查每个数据包</a:t>
            </a:r>
            <a:endParaRPr lang="zh-CN" altLang="en-US" b="1"/>
          </a:p>
          <a:p>
            <a:pPr marL="342900" indent="-342900">
              <a:lnSpc>
                <a:spcPct val="114000"/>
              </a:lnSpc>
              <a:buFont typeface="Arial" pitchFamily="34" charset="0"/>
              <a:buChar char="•"/>
            </a:pPr>
            <a:r>
              <a:rPr lang="zh-CN" altLang="en-US" b="1"/>
              <a:t>若一条规则阻止包传输或接收，</a:t>
            </a:r>
            <a:r>
              <a:rPr lang="zh-CN" altLang="en-US" b="1" smtClean="0"/>
              <a:t>则不</a:t>
            </a:r>
            <a:r>
              <a:rPr lang="zh-CN" altLang="en-US" b="1"/>
              <a:t>被允许。</a:t>
            </a:r>
          </a:p>
          <a:p>
            <a:pPr marL="342900" indent="-342900">
              <a:lnSpc>
                <a:spcPct val="114000"/>
              </a:lnSpc>
              <a:buFont typeface="Arial" pitchFamily="34" charset="0"/>
              <a:buChar char="•"/>
            </a:pPr>
            <a:r>
              <a:rPr lang="zh-CN" altLang="en-US" b="1"/>
              <a:t>若一条规则允许包传输或接收，</a:t>
            </a:r>
            <a:r>
              <a:rPr lang="zh-CN" altLang="en-US" b="1" smtClean="0"/>
              <a:t>则通过。</a:t>
            </a:r>
            <a:endParaRPr lang="en-US" altLang="zh-CN" b="1" smtClean="0"/>
          </a:p>
          <a:p>
            <a:pPr marL="342900" indent="-342900">
              <a:lnSpc>
                <a:spcPct val="114000"/>
              </a:lnSpc>
              <a:buFont typeface="Arial" pitchFamily="34" charset="0"/>
              <a:buChar char="•"/>
            </a:pPr>
            <a:r>
              <a:rPr lang="zh-CN" altLang="en-US" b="1" smtClean="0"/>
              <a:t>若规则未命中数据包，则继续处理下一条规则。</a:t>
            </a:r>
            <a:endParaRPr lang="zh-CN" altLang="en-US" b="1"/>
          </a:p>
          <a:p>
            <a:pPr marL="342900" indent="-342900">
              <a:lnSpc>
                <a:spcPct val="114000"/>
              </a:lnSpc>
              <a:buFont typeface="Arial" pitchFamily="34" charset="0"/>
              <a:buChar char="•"/>
            </a:pPr>
            <a:r>
              <a:rPr lang="zh-CN" altLang="en-US" b="1"/>
              <a:t>若包不满足任何一条规则，则此包便被</a:t>
            </a:r>
            <a:r>
              <a:rPr lang="zh-CN" altLang="en-US" b="1" smtClean="0"/>
              <a:t>阻塞（默认拒绝）。</a:t>
            </a:r>
            <a:endParaRPr lang="zh-CN" altLang="en-US" b="1"/>
          </a:p>
        </p:txBody>
      </p:sp>
    </p:spTree>
    <p:extLst>
      <p:ext uri="{BB962C8B-B14F-4D97-AF65-F5344CB8AC3E}">
        <p14:creationId xmlns:p14="http://schemas.microsoft.com/office/powerpoint/2010/main" val="67543061"/>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half" idx="10"/>
          </p:nvPr>
        </p:nvSpPr>
        <p:spPr bwMode="auto">
          <a:noFill/>
          <a:ln>
            <a:miter lim="800000"/>
            <a:headEnd/>
            <a:tailEnd/>
          </a:ln>
        </p:spPr>
        <p:txBody>
          <a:bodyPr wrap="square" lIns="91440" tIns="45720" rIns="91440" bIns="45720" numCol="1" anchorCtr="0" compatLnSpc="1">
            <a:prstTxWarp prst="textNoShape">
              <a:avLst/>
            </a:prstTxWarp>
          </a:bodyPr>
          <a:lstStyle/>
          <a:p>
            <a:fld id="{D3DA826C-FF95-4929-AB75-8211CDCCFAB1}" type="datetime1">
              <a:rPr lang="zh-CN" altLang="en-US" smtClean="0"/>
              <a:pPr/>
              <a:t>2018/11/6</a:t>
            </a:fld>
            <a:endParaRPr lang="en-US" altLang="zh-CN" smtClean="0"/>
          </a:p>
        </p:txBody>
      </p:sp>
      <p:sp>
        <p:nvSpPr>
          <p:cNvPr id="3076" name="页脚占位符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3077"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55EDDCB-7A96-4EE9-830D-99DC7D22D81E}" type="slidenum">
              <a:rPr lang="en-US" altLang="zh-CN" smtClean="0"/>
              <a:pPr/>
              <a:t>28</a:t>
            </a:fld>
            <a:endParaRPr lang="en-US" altLang="zh-CN" smtClean="0"/>
          </a:p>
        </p:txBody>
      </p:sp>
      <p:sp>
        <p:nvSpPr>
          <p:cNvPr id="173058" name="Rectangle 2"/>
          <p:cNvSpPr>
            <a:spLocks noGrp="1" noChangeArrowheads="1"/>
          </p:cNvSpPr>
          <p:nvPr>
            <p:ph type="title"/>
          </p:nvPr>
        </p:nvSpPr>
        <p:spPr/>
        <p:txBody>
          <a:bodyPr/>
          <a:lstStyle/>
          <a:p>
            <a:pPr eaLnBrk="1" fontAlgn="auto" hangingPunct="1">
              <a:spcAft>
                <a:spcPts val="0"/>
              </a:spcAft>
              <a:defRPr/>
            </a:pPr>
            <a:r>
              <a:rPr lang="zh-CN" altLang="en-US">
                <a:latin typeface="黑体" pitchFamily="2" charset="-122"/>
              </a:rPr>
              <a:t>包过滤操作流程图</a:t>
            </a:r>
          </a:p>
        </p:txBody>
      </p:sp>
      <p:graphicFrame>
        <p:nvGraphicFramePr>
          <p:cNvPr id="3074" name="Object 2"/>
          <p:cNvGraphicFramePr>
            <a:graphicFrameLocks noGrp="1" noChangeAspect="1"/>
          </p:cNvGraphicFramePr>
          <p:nvPr>
            <p:ph idx="4294967295"/>
            <p:extLst>
              <p:ext uri="{D42A27DB-BD31-4B8C-83A1-F6EECF244321}">
                <p14:modId xmlns:p14="http://schemas.microsoft.com/office/powerpoint/2010/main" val="3172544857"/>
              </p:ext>
            </p:extLst>
          </p:nvPr>
        </p:nvGraphicFramePr>
        <p:xfrm>
          <a:off x="3143240" y="1428736"/>
          <a:ext cx="4714081" cy="5198751"/>
        </p:xfrm>
        <a:graphic>
          <a:graphicData uri="http://schemas.openxmlformats.org/presentationml/2006/ole">
            <mc:AlternateContent xmlns:mc="http://schemas.openxmlformats.org/markup-compatibility/2006">
              <mc:Choice xmlns:v="urn:schemas-microsoft-com:vml" Requires="v">
                <p:oleObj spid="_x0000_s3403" name="BMP 图像" r:id="rId3" imgW="2962689" imgH="3266667" progId="PBrush">
                  <p:embed/>
                </p:oleObj>
              </mc:Choice>
              <mc:Fallback>
                <p:oleObj name="BMP 图像" r:id="rId3" imgW="2962689" imgH="3266667" progId="PBrush">
                  <p:embed/>
                  <p:pic>
                    <p:nvPicPr>
                      <p:cNvPr id="0" name="Picture 32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1428736"/>
                        <a:ext cx="4714081" cy="519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形标注 6"/>
          <p:cNvSpPr/>
          <p:nvPr/>
        </p:nvSpPr>
        <p:spPr>
          <a:xfrm>
            <a:off x="1643042" y="4429132"/>
            <a:ext cx="1643074" cy="1143008"/>
          </a:xfrm>
          <a:prstGeom prst="wedgeEllipseCallout">
            <a:avLst>
              <a:gd name="adj1" fmla="val 94624"/>
              <a:gd name="adj2" fmla="val 350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mtClean="0"/>
              <a:t>该规则未命中</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3"/>
          <p:cNvSpPr>
            <a:spLocks noGrp="1" noChangeArrowheads="1"/>
          </p:cNvSpPr>
          <p:nvPr>
            <p:ph idx="1"/>
          </p:nvPr>
        </p:nvSpPr>
        <p:spPr/>
        <p:txBody>
          <a:bodyPr>
            <a:normAutofit/>
          </a:bodyPr>
          <a:lstStyle/>
          <a:p>
            <a:r>
              <a:rPr lang="zh-CN" altLang="en-US" smtClean="0"/>
              <a:t>协议双向性</a:t>
            </a:r>
            <a:endParaRPr lang="en-US" altLang="zh-CN" smtClean="0"/>
          </a:p>
          <a:p>
            <a:pPr lvl="1"/>
            <a:r>
              <a:rPr lang="zh-CN" altLang="en-US" smtClean="0"/>
              <a:t>一方发送请求而另一方返回应答</a:t>
            </a:r>
            <a:endParaRPr lang="en-US" altLang="zh-CN" smtClean="0"/>
          </a:p>
          <a:p>
            <a:r>
              <a:rPr lang="zh-CN" altLang="en-US" smtClean="0"/>
              <a:t>“往内”与“往外”</a:t>
            </a:r>
            <a:endParaRPr lang="en-US" altLang="zh-CN" smtClean="0"/>
          </a:p>
          <a:p>
            <a:pPr lvl="1"/>
            <a:r>
              <a:rPr lang="zh-CN" altLang="en-US" smtClean="0"/>
              <a:t>准确理解“往内”与“往外”语义。 </a:t>
            </a:r>
          </a:p>
          <a:p>
            <a:r>
              <a:rPr lang="zh-CN" altLang="en-US" smtClean="0"/>
              <a:t>“默认允许”与“默认拒绝”</a:t>
            </a:r>
            <a:endParaRPr lang="en-US" altLang="zh-CN" smtClean="0"/>
          </a:p>
          <a:p>
            <a:pPr lvl="1"/>
            <a:r>
              <a:rPr lang="zh-CN" altLang="en-US" smtClean="0"/>
              <a:t>默认拒绝：没有明确地被允许就应被拒绝（最小特权）</a:t>
            </a:r>
            <a:endParaRPr lang="en-US" altLang="zh-CN" smtClean="0"/>
          </a:p>
          <a:p>
            <a:pPr lvl="1"/>
            <a:r>
              <a:rPr lang="zh-CN" altLang="en-US" smtClean="0"/>
              <a:t>默认允许：没有明确地被拒绝就应被允许</a:t>
            </a:r>
            <a:endParaRPr lang="en-US" altLang="zh-CN" smtClean="0"/>
          </a:p>
          <a:p>
            <a:pPr lvl="1"/>
            <a:r>
              <a:rPr lang="zh-CN" altLang="en-US" smtClean="0"/>
              <a:t>从安全角度来看，用默认拒绝应该更合适</a:t>
            </a:r>
          </a:p>
        </p:txBody>
      </p:sp>
      <p:sp>
        <p:nvSpPr>
          <p:cNvPr id="331778" name="Rectangle 2"/>
          <p:cNvSpPr>
            <a:spLocks noGrp="1" noChangeArrowheads="1"/>
          </p:cNvSpPr>
          <p:nvPr>
            <p:ph type="title"/>
          </p:nvPr>
        </p:nvSpPr>
        <p:spPr/>
        <p:txBody>
          <a:bodyPr/>
          <a:lstStyle/>
          <a:p>
            <a:r>
              <a:rPr lang="zh-CN" altLang="en-US" smtClean="0"/>
              <a:t>规则制定注意事项</a:t>
            </a:r>
            <a:endParaRPr lang="zh-CN" altLang="en-US"/>
          </a:p>
        </p:txBody>
      </p:sp>
      <p:sp>
        <p:nvSpPr>
          <p:cNvPr id="48130" name="日期占位符 3"/>
          <p:cNvSpPr>
            <a:spLocks noGrp="1"/>
          </p:cNvSpPr>
          <p:nvPr>
            <p:ph type="dt" sz="half" idx="2"/>
          </p:nvPr>
        </p:nvSpPr>
        <p:spPr/>
        <p:txBody>
          <a:bodyPr/>
          <a:lstStyle/>
          <a:p>
            <a:fld id="{7CE02EDA-98EC-4FDD-881A-E8EA85CEB0DA}" type="datetime1">
              <a:rPr lang="zh-CN" altLang="en-US" smtClean="0"/>
              <a:pPr/>
              <a:t>2018/11/6</a:t>
            </a:fld>
            <a:endParaRPr lang="en-US" altLang="zh-CN" smtClean="0"/>
          </a:p>
        </p:txBody>
      </p:sp>
      <p:sp>
        <p:nvSpPr>
          <p:cNvPr id="48131"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48132" name="灯片编号占位符 5"/>
          <p:cNvSpPr>
            <a:spLocks noGrp="1"/>
          </p:cNvSpPr>
          <p:nvPr>
            <p:ph type="sldNum" sz="quarter" idx="4"/>
          </p:nvPr>
        </p:nvSpPr>
        <p:spPr/>
        <p:txBody>
          <a:bodyPr/>
          <a:lstStyle/>
          <a:p>
            <a:fld id="{3EDF84F2-83B3-436B-B4EC-E0049F95DC7C}" type="slidenum">
              <a:rPr lang="en-US" altLang="zh-CN" smtClean="0"/>
              <a:pPr/>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8" name="Rectangle 4"/>
          <p:cNvSpPr>
            <a:spLocks noGrp="1" noChangeArrowheads="1"/>
          </p:cNvSpPr>
          <p:nvPr>
            <p:ph type="title"/>
          </p:nvPr>
        </p:nvSpPr>
        <p:spPr/>
        <p:txBody>
          <a:bodyPr/>
          <a:lstStyle/>
          <a:p>
            <a:pPr eaLnBrk="1" fontAlgn="auto" hangingPunct="1">
              <a:spcAft>
                <a:spcPts val="0"/>
              </a:spcAft>
              <a:defRPr/>
            </a:pPr>
            <a:r>
              <a:rPr lang="zh-CN" altLang="en-US"/>
              <a:t>防火墙</a:t>
            </a:r>
            <a:r>
              <a:rPr lang="zh-CN" altLang="en-US" smtClean="0"/>
              <a:t>的基本概念</a:t>
            </a:r>
            <a:endParaRPr lang="zh-CN" altLang="en-US"/>
          </a:p>
        </p:txBody>
      </p:sp>
      <p:sp>
        <p:nvSpPr>
          <p:cNvPr id="2" name="文本占位符 1"/>
          <p:cNvSpPr>
            <a:spLocks noGrp="1"/>
          </p:cNvSpPr>
          <p:nvPr>
            <p:ph type="body" idx="1"/>
          </p:nvPr>
        </p:nvSpPr>
        <p:spPr/>
        <p:txBody>
          <a:bodyPr/>
          <a:lstStyle/>
          <a:p>
            <a:endParaRPr lang="zh-CN" altLang="en-US"/>
          </a:p>
        </p:txBody>
      </p:sp>
      <p:sp>
        <p:nvSpPr>
          <p:cNvPr id="28676" name="灯片编号占位符 5"/>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31C4A1C3-4C1F-40D3-91C2-BFEB655DE101}" type="slidenum">
              <a:rPr lang="en-US" altLang="zh-CN" smtClean="0"/>
              <a:pPr/>
              <a:t>3</a:t>
            </a:fld>
            <a:endParaRPr lang="en-US" altLang="zh-CN" smtClean="0"/>
          </a:p>
        </p:txBody>
      </p:sp>
      <p:sp>
        <p:nvSpPr>
          <p:cNvPr id="28674" name="日期占位符 3"/>
          <p:cNvSpPr>
            <a:spLocks noGrp="1"/>
          </p:cNvSpPr>
          <p:nvPr>
            <p:ph type="dt" sz="half" idx="4294967295"/>
          </p:nvPr>
        </p:nvSpPr>
        <p:spPr bwMode="auto">
          <a:xfrm>
            <a:off x="8116888" y="6408738"/>
            <a:ext cx="1027112" cy="449262"/>
          </a:xfrm>
          <a:noFill/>
          <a:ln>
            <a:miter lim="800000"/>
            <a:headEnd/>
            <a:tailEnd/>
          </a:ln>
        </p:spPr>
        <p:txBody>
          <a:bodyPr wrap="square" lIns="91440" tIns="45720" rIns="91440" bIns="45720" numCol="1" anchorCtr="0" compatLnSpc="1">
            <a:prstTxWarp prst="textNoShape">
              <a:avLst/>
            </a:prstTxWarp>
          </a:bodyPr>
          <a:lstStyle/>
          <a:p>
            <a:fld id="{4562F5CB-1900-4C20-A3FE-427D9D409030}" type="datetime1">
              <a:rPr lang="zh-CN" altLang="en-US" smtClean="0"/>
              <a:pPr/>
              <a:t>2018/11/6</a:t>
            </a:fld>
            <a:endParaRPr lang="en-US" altLang="zh-CN" smtClean="0"/>
          </a:p>
        </p:txBody>
      </p:sp>
      <p:sp>
        <p:nvSpPr>
          <p:cNvPr id="5" name="页脚占位符 4"/>
          <p:cNvSpPr>
            <a:spLocks noGrp="1"/>
          </p:cNvSpPr>
          <p:nvPr>
            <p:ph type="ftr" sz="quarter" idx="4294967295"/>
          </p:nvPr>
        </p:nvSpPr>
        <p:spPr>
          <a:xfrm>
            <a:off x="0" y="6408738"/>
            <a:ext cx="2351088" cy="449262"/>
          </a:xfrm>
        </p:spPr>
        <p:txBody>
          <a:bodyPr/>
          <a:lstStyle/>
          <a:p>
            <a:pPr>
              <a:defRPr/>
            </a:pPr>
            <a:r>
              <a:rPr lang="en-US" altLang="zh-CN"/>
              <a:t>Copyright</a:t>
            </a:r>
            <a:r>
              <a:rPr lang="en-US" altLang="zh-CN">
                <a:latin typeface="宋体"/>
              </a:rPr>
              <a:t>©</a:t>
            </a:r>
            <a:r>
              <a:rPr lang="zh-CN" altLang="en-US"/>
              <a:t>电子科技大学计算机学院</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normAutofit/>
          </a:bodyPr>
          <a:lstStyle/>
          <a:p>
            <a:r>
              <a:rPr lang="zh-CN" altLang="en-US" smtClean="0"/>
              <a:t>进入内部网络（</a:t>
            </a:r>
            <a:r>
              <a:rPr lang="zh-CN" altLang="en-US"/>
              <a:t>来自外部</a:t>
            </a:r>
            <a:r>
              <a:rPr lang="zh-CN" altLang="en-US" smtClean="0"/>
              <a:t>）的数据包</a:t>
            </a:r>
            <a:endParaRPr lang="en-US" altLang="zh-CN" smtClean="0"/>
          </a:p>
          <a:p>
            <a:pPr lvl="1"/>
            <a:r>
              <a:rPr lang="zh-CN" altLang="en-US" smtClean="0"/>
              <a:t>不以内部地址为源地址（避免源地址欺骗）</a:t>
            </a:r>
          </a:p>
          <a:p>
            <a:pPr lvl="1"/>
            <a:r>
              <a:rPr lang="zh-CN" altLang="en-US"/>
              <a:t>须以内部地址为</a:t>
            </a:r>
            <a:r>
              <a:rPr lang="zh-CN" altLang="en-US" smtClean="0"/>
              <a:t>目的地址</a:t>
            </a:r>
            <a:endParaRPr lang="en-US" altLang="zh-CN" smtClean="0"/>
          </a:p>
          <a:p>
            <a:pPr lvl="1"/>
            <a:r>
              <a:rPr lang="zh-CN" altLang="en-US" smtClean="0">
                <a:latin typeface="宋体" pitchFamily="2" charset="-122"/>
              </a:rPr>
              <a:t>内部地址可为私有</a:t>
            </a:r>
            <a:r>
              <a:rPr lang="zh-CN" altLang="en-US">
                <a:latin typeface="宋体" pitchFamily="2" charset="-122"/>
              </a:rPr>
              <a:t>地址</a:t>
            </a:r>
            <a:endParaRPr lang="zh-CN" altLang="en-US" smtClean="0"/>
          </a:p>
          <a:p>
            <a:r>
              <a:rPr lang="zh-CN" altLang="en-US" smtClean="0"/>
              <a:t>离开内部网络的数据包</a:t>
            </a:r>
            <a:endParaRPr lang="en-US" altLang="zh-CN" smtClean="0"/>
          </a:p>
          <a:p>
            <a:pPr lvl="1"/>
            <a:r>
              <a:rPr lang="zh-CN" altLang="en-US"/>
              <a:t>须以内部</a:t>
            </a:r>
            <a:r>
              <a:rPr lang="zh-CN" altLang="en-US" smtClean="0"/>
              <a:t>地址为源地址</a:t>
            </a:r>
          </a:p>
          <a:p>
            <a:pPr lvl="1"/>
            <a:r>
              <a:rPr lang="zh-CN" altLang="en-US"/>
              <a:t>不以内部</a:t>
            </a:r>
            <a:r>
              <a:rPr lang="zh-CN" altLang="en-US" smtClean="0"/>
              <a:t>地址为目的地址</a:t>
            </a:r>
          </a:p>
        </p:txBody>
      </p:sp>
      <p:sp>
        <p:nvSpPr>
          <p:cNvPr id="1012738" name="Rectangle 2"/>
          <p:cNvSpPr>
            <a:spLocks noGrp="1" noChangeArrowheads="1"/>
          </p:cNvSpPr>
          <p:nvPr>
            <p:ph type="title"/>
          </p:nvPr>
        </p:nvSpPr>
        <p:spPr/>
        <p:txBody>
          <a:bodyPr/>
          <a:lstStyle/>
          <a:p>
            <a:r>
              <a:rPr lang="zh-CN" altLang="en-US" smtClean="0"/>
              <a:t>建议过滤规则</a:t>
            </a:r>
            <a:endParaRPr lang="zh-CN" altLang="en-US"/>
          </a:p>
        </p:txBody>
      </p:sp>
      <p:sp>
        <p:nvSpPr>
          <p:cNvPr id="53250" name="灯片编号占位符 6"/>
          <p:cNvSpPr>
            <a:spLocks noGrp="1"/>
          </p:cNvSpPr>
          <p:nvPr>
            <p:ph type="sldNum" sz="quarter" idx="4"/>
          </p:nvPr>
        </p:nvSpPr>
        <p:spPr/>
        <p:txBody>
          <a:bodyPr/>
          <a:lstStyle/>
          <a:p>
            <a:fld id="{4A9BF970-7BD7-4C72-B3E7-17E6FD7DEAC9}" type="slidenum">
              <a:rPr lang="en-US" altLang="zh-CN" smtClean="0"/>
              <a:pPr/>
              <a:t>30</a:t>
            </a:fld>
            <a:endParaRPr lang="en-US" altLang="zh-CN" smtClean="0"/>
          </a:p>
        </p:txBody>
      </p:sp>
      <p:sp>
        <p:nvSpPr>
          <p:cNvPr id="53253"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
        <p:nvSpPr>
          <p:cNvPr id="6" name="AutoShape 2"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66737660"/>
      </p:ext>
    </p:extLst>
  </p:cSld>
  <p:clrMapOvr>
    <a:masterClrMapping/>
  </p:clrMapOvr>
  <p:transition spd="slow">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p:txBody>
          <a:bodyPr>
            <a:normAutofit lnSpcReduction="10000"/>
          </a:bodyPr>
          <a:lstStyle/>
          <a:p>
            <a:r>
              <a:rPr lang="zh-CN" altLang="en-US" smtClean="0"/>
              <a:t>阻塞任意源路由包或任何设置了</a:t>
            </a:r>
            <a:r>
              <a:rPr lang="en-US" altLang="zh-CN" smtClean="0"/>
              <a:t>IP</a:t>
            </a:r>
            <a:r>
              <a:rPr lang="zh-CN" altLang="en-US" smtClean="0"/>
              <a:t>选项的包</a:t>
            </a:r>
            <a:endParaRPr lang="en-US" altLang="zh-CN" smtClean="0"/>
          </a:p>
          <a:p>
            <a:pPr lvl="1"/>
            <a:r>
              <a:rPr lang="zh-CN" altLang="en-US" smtClean="0"/>
              <a:t>源路由选项描述数据包到达目的主机的路由，常用来绕过安全检查站点</a:t>
            </a:r>
            <a:endParaRPr lang="en-US" altLang="zh-CN" smtClean="0"/>
          </a:p>
          <a:p>
            <a:pPr lvl="1"/>
            <a:r>
              <a:rPr lang="en-US" altLang="zh-CN" smtClean="0"/>
              <a:t>IP</a:t>
            </a:r>
            <a:r>
              <a:rPr lang="zh-CN" altLang="en-US" smtClean="0"/>
              <a:t>分片</a:t>
            </a:r>
          </a:p>
          <a:p>
            <a:r>
              <a:rPr lang="zh-CN" altLang="en-US" smtClean="0"/>
              <a:t>保留、</a:t>
            </a:r>
            <a:r>
              <a:rPr lang="en-US" altLang="zh-CN" smtClean="0"/>
              <a:t>DHCP</a:t>
            </a:r>
            <a:r>
              <a:rPr lang="zh-CN" altLang="en-US" smtClean="0"/>
              <a:t>自动配置和多播地址也需要被阻塞</a:t>
            </a:r>
            <a:endParaRPr lang="en-US" altLang="zh-CN" smtClean="0"/>
          </a:p>
          <a:p>
            <a:pPr lvl="1"/>
            <a:r>
              <a:rPr lang="en-US" altLang="zh-CN" smtClean="0"/>
              <a:t>0.0.0.0/8 </a:t>
            </a:r>
            <a:r>
              <a:rPr lang="zh-CN" altLang="en-US" smtClean="0"/>
              <a:t>、</a:t>
            </a:r>
            <a:r>
              <a:rPr lang="en-US" altLang="zh-CN" smtClean="0"/>
              <a:t>169.254.0.0/16 </a:t>
            </a:r>
            <a:r>
              <a:rPr lang="zh-CN" altLang="en-US" smtClean="0"/>
              <a:t>、</a:t>
            </a:r>
            <a:r>
              <a:rPr lang="en-US" altLang="zh-CN" smtClean="0"/>
              <a:t>192.0.2.0/24 </a:t>
            </a:r>
            <a:r>
              <a:rPr lang="zh-CN" altLang="en-US" smtClean="0"/>
              <a:t>、</a:t>
            </a:r>
            <a:r>
              <a:rPr lang="en-US" altLang="zh-CN" smtClean="0"/>
              <a:t>224.0.0.0/4 </a:t>
            </a:r>
            <a:r>
              <a:rPr lang="zh-CN" altLang="en-US" smtClean="0"/>
              <a:t>、</a:t>
            </a:r>
            <a:r>
              <a:rPr lang="en-US" altLang="zh-CN" smtClean="0"/>
              <a:t>240.0.0.0/4</a:t>
            </a:r>
            <a:r>
              <a:rPr lang="zh-CN" altLang="en-US" smtClean="0"/>
              <a:t>。</a:t>
            </a:r>
          </a:p>
        </p:txBody>
      </p:sp>
      <p:sp>
        <p:nvSpPr>
          <p:cNvPr id="1014786" name="Rectangle 2"/>
          <p:cNvSpPr>
            <a:spLocks noGrp="1" noChangeArrowheads="1"/>
          </p:cNvSpPr>
          <p:nvPr>
            <p:ph type="title"/>
          </p:nvPr>
        </p:nvSpPr>
        <p:spPr/>
        <p:txBody>
          <a:bodyPr/>
          <a:lstStyle/>
          <a:p>
            <a:r>
              <a:rPr lang="zh-CN" altLang="en-US" smtClean="0"/>
              <a:t>建议过滤规则</a:t>
            </a:r>
            <a:endParaRPr lang="zh-CN" altLang="en-US"/>
          </a:p>
        </p:txBody>
      </p:sp>
      <p:sp>
        <p:nvSpPr>
          <p:cNvPr id="54274" name="灯片编号占位符 6"/>
          <p:cNvSpPr>
            <a:spLocks noGrp="1"/>
          </p:cNvSpPr>
          <p:nvPr>
            <p:ph type="sldNum" sz="quarter" idx="4"/>
          </p:nvPr>
        </p:nvSpPr>
        <p:spPr/>
        <p:txBody>
          <a:bodyPr/>
          <a:lstStyle/>
          <a:p>
            <a:fld id="{16B4069F-7727-4F9D-A4F0-0FEA15C6464F}" type="slidenum">
              <a:rPr lang="en-US" altLang="zh-CN" smtClean="0"/>
              <a:pPr/>
              <a:t>31</a:t>
            </a:fld>
            <a:endParaRPr lang="en-US" altLang="zh-CN" smtClean="0"/>
          </a:p>
        </p:txBody>
      </p:sp>
      <p:sp>
        <p:nvSpPr>
          <p:cNvPr id="54277"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
        <p:nvSpPr>
          <p:cNvPr id="2" name="AutoShape 2"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8"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10" descr="data:image/png;base64,iVBORw0KGgoAAAANSUhEUgAAAnQAAAFNCAIAAAAGlmVgAAAgAElEQVR4nOx9a4xkaVn/qfu9eqq6q7tnZ3pmZ0d3uZiIMZJoYtBPmJgYQXDZXYTVCIQN6xIVv0CEKCEG2UWjJoRIhMRLDAhRIggmGi9R4nJZYQm7c92Zvtb1nKpzvz7/D7//eXynZ+pMd8/p6aru9/dhUl1z6tSp9/bcf49CEhISEhISEqlCOeoHkJCQkJCQOG6QwlVCQkJCQiJlSOEqISEhISGRMqRwlZCQkJCQSBlSuEpISEhISKQMKVwlJCQkJCRShhSuEhISEhISKUMKVwkJCQkJiZQhhauEhISEhETKkML1Fvi+7/s+EXmeF4ZhFEWWZUVRlNb9XdclIl3XPc/DO5qmpXXz+wPHcYIgICLDMDAyYRge9UPtBoZXVVU8quu6URT5vh8EAZ7Wsixd12fwyecLWM/dbpeIDMMIgiCKIuwdx3Fs2/Y8z/f98XhMaa8TrD3HcXBbXdejKHJdNwxD27aJyDRNwzCIyPO84zHvURQZhmGaJhH5vo9FjgMEJxVfRkSqqvIhRvGOOIHAcFG8VnEIEBGGKwxDLM4oivB+ipDCdTdUVTUMgxclEUHcpgjc0DTNfr9PRI7jpHv/w4Pnea7rGoaBlerFOOrnugN6vR7OUPEkDYJgNBpNJhP8GYbhYDCYzeefF2AwsYZt28ba5oN+OByy+piikopvdF1X13UiYhWKiAaDgeM4mNMwDEejEYTrXM+7ruvb29v8wFARiAibkWLZgB8I3YIBEWuaJv/8kwPbtrEqIGLDMFRVlf+0LAtD6jgORGy6kML1FvBB4LqubduQsinquYPBIAiCwWAQxkjrzvcNvu/jsSeTCV6krvHdO6CQQgmAvj+ZTEQlxjAMz/N6vd4RPuTxgOu6N27ccBwHApXFKk4xxnA4TFG4BkGAQxP3hNgYj8cQOUR048aNMAwnk8muL53reYcnhn+Ubdu2bYdhaFlWGIYYEDgPLMtyXRfCY450iNQBVW88HuMFuzRGoxERra+vB0Hg+z4WLS+etCCF625sbm7ihWVZWMrpCg92U+D00TRtvlY/PGyqqna7XQjXXZryLABjixm8efMm3oQKv7W1BRWK3UTpWlQnCnC9UHzQYzDH4zGGFOO8tbVFRFEUpatK4m6u67LFRnFYB8YcNpphGJBAcz3vuq7DtMJesyyLdRcM7HA4JCJcwydMr9eDKsym/EmDYRiWZUGU3rhxg2KHBxHpuo7wHJbBYDBI/dulcL0Fqqpi0169epXfTPFQCIIAsShseGyJOVr3URTt7OyID3wYizIVvPTSS3jhOM5kMuETB8DZhMModbf/iYLjOGwIitYqFobolEtRCYOhFgQBliK8ozs7O2x8QL5if4mY63nHAA6HQ/xq27Yty9rY2CAiz/MwyPiB3/zmNyk26InIsizTNOfu9947sPwo1rqg59GtRqpt2/Bppe4ZlsL1Fpimef78eRYeiqJg7aYF6FDY+ZDZo9FojjRodpt3u91Tp07RTPqEKU6xGY/HeDw2sIjopZdeCoKA/YrsT5M4AKIoggALgqDf73ueBxcc1vloNDJNE15Kjm+lAvgkKE5WIuEYvXbtWhRFjuPgwYbDIbbbXM+7qqqsoOC4eOWVV/h/MbCTyQQyYzwe/8RP/MRoNGJtBtbtHJ0zacH3fdu2VVXlg2s4HFqW5TiOqqqWZV2/fp0OLXdECtdbEASBoihEhM0ZRVE2m03x/lAeNU3TNK1YLNZqtRn0qSYD+p3neYqi+L4PMTZrYGeD67p41EqloihKqVTC/wZB0Ov15iiVbDbBHjb8W61WWWghfbdarSqKsri4mMvlUvxeyIkoikajEc7NF198kYgUReF4JPZyuVxuNpvHY95934cGAzGQyWQURVlYWBiPxxhzWPNEpCgKostIjg2CwLIsKBknDdj758+fX19fJ6LRaAQ/eaVSwQXXrl2jOBif8lene7t5RyaTISLTNDHQvu83m8103QXw1eTz+SAIDMPI5XJz5BZGCAfHKI5LrNSjfq7dQIUGkiQXFhZIiMAVi0WMPP50HOcEusvSAkyiwWBQr9chyYiIPZDQU03TNE2zVCqlaClCwPDE7ezs/NAP/RCEDcXBl2Kx6DgOpnje5x3ZSVBikGVZLpe5mKRUKpmmiVQmx3Hy+TzGwfd93ptcQXeigDPKsizbtvP5PE5aRVGwXPnsOqTckRMqXJEkxiUlWHZRFCmK4nleuVxWFGVtbQ22jqIomUxmZWVle3sbH/c878B57TCk8BreM/5z9oH1hweGdkwzWUqEdJUwDPv9frFYpNiEdRxnYWFhZ2eHLzvh6ZT3CF3X2T1LRNg+OKpyuZzv+zArD6OYm2MrqKZFLUo+n+dk2mq1CrV4e3s7CIKFhQXOD8CK5cTm2QcGGRaq7/umaTabTfyKfr+/urqK3HgigqcNO5QD0nDLH+UPOCLk83k2jRRF4YIxHMJhGIoqWuqYm2M9XbBvEwONgutqtYo4Ihbi1taWeAprmgbFEJVzB/te6NTVapX3uWma+NK5gG3b2Le2bddqNSLiqvaZAhfaE1Gv12P1pVKp4CBG6Qgk7lE+6LEAil583+cYiu/7+XzeMIxms6koSqfT8TwPqmQq4BIL/IndZFkW1iTFPmpd16EOqqpaLpchZnDleDyer6nHj4VVgHd0XccBhQANEVWrVVQ3FAoFcHpomiYS4xzd4x8ZBoNBsVhkbQPRVt/3C4WCyMLBGWEp4oQK1yAIxuMxJ4mFYbi6umpZlqIoSNFeWlrClUjQqNfrWKDs2jqY5Yra2Xq9jhm1LKvf76cb1j1UjEaj06dPE9Hm5iYe+1BVv3tBt9vl06RcLmcyGbgNxUp8z/PY2yZxAIiOH4rNJoThFUWp1WrIz5xMJvV6Pd2EGiw8Dq7DBQpzBAIVDwMHxtLSUrPZxJVcmjVHVeZQB5FcCQt1e3sb41mr1XCahWGoKAqqz/P5PNcaGYbB+WVH+iOOALy1NU3L5/MU73roH1gnWMOHEZA+ocKV4mAhe3qh6LGJoyhKv99nX4qiKLBx2cF1sMmAHOLkDmijhULhHn7HfUW9XmcX08rKipiFO4OAzo6542DbqVOnuOTxMGhZThqQtopUmmKxiBPcNE1e1TAXFEVJ0TkM5gQiiqIILiWkqzSbTbwDHkQEdCqVyubmpqIopmmiUgVlr2k9zH0AhwNVVQW/DRFhbbN3DWcX/qxUKlEUMT/RYWTrzAWQuI68ccQpsDB6vd4DDzyAxeC67sbGhugSSAsnVLhiWDnLEc53IiqVShAYbLyur6+Xy2Ux3Z+JxA6g+SIbCNFK3A3mcoo/7bChKEqj0SgUCoqinD592nGcGbT82N87Go0ajQYOXEx6Pp/HCw66z1FJxqyBJRyyUpGsi+GFEclrI10NEufgzs6OuAchTelOiu94PH7ta18LmTSZTMRq13kBQq0UB7MgWYkIiXubm5uGYbRarUajoSiKoiirq6vgg6N4QE6gfEWCKqIDiqJAymL2c7kc12vRIdAz0YkVrkQ0Go3A34HMUtSbsiuJ4kiGbdvI49/Y2MBOBp0eHWixciywXq97ntftdufIbKU4EwQmCDTBo36iO8P3fewWx3HW1tY4wj0cDpGnDfIasHkc6ZPON8IwRG0+dsTKygqH97jUYTAYmKaZrgbJ4hPFYI7jwNnL32IYBhJYcJLWarXBYICKW5CP0lwJG4wzxhaVuzipLMvqdrtI0p5MJuxaKxaLTFPFmQdz9HvTwsLCAhyQjuMsLS2hQAv/tbi4SLHZKlJ3pYgTKlwty4L1iS1HQh4sdJkrV66srq5CPRQbJrA3iXvC7Bec16coSrVapbna5BTnXiqKsrS0hLyJ2XQOg0nK9/0bN240m81sNguNnmK7B3sJ3v4jfta5BVw+tm0//PDDGGFkMOFMx4BfvHgRw54ucTzvXCJSVfU1r3kNaoF4lsvlcr1eh4sFPlJczHQWM5iINw0YOk3TeK+h3kZRlHPnzuH3Qpvs9XqVSmVxcRGeAy6sP7pnP0oEQYAC91qtxrYpxi2XyymK8sgjjzCbf+o4ocKVG2hQnICH4vdqteq6LvxFruv2+/12u42tyC2uIGg1TTuAW5hNPT4XmIh1LsD1o47jYMfOZpYE3JWsinJPDIop8VBTz362I3vQOQcXe2xtbTGDAQCVFLk2JFALpQLuK8XEwtB6OUkCrRooJufi1EXegJxsMRfgXFa4303TxC/Fz9F1Hf+L8RfJ/fF+6vST8wIeFmZX5oJgXIBQPfjSUz+HUxaujuOgOntX1xfWoUCqgteHpC/cCwqFQrlczufz+XweKaZKjGq12mq12HJlT6PneYZhwMeId5A+cHvfG7zeJZVN08S8zhTwtIZhcAEAdz2cC8zLOM875DhLHCeAwwuv+Ww/sDRJ33KNBB5LGIVoAgpti5OyZjOLZG1t7fnnnyeizc1NiBMMLvREpMJHMfXacDhEbh6mhIhc192lMYizhRcYHLDG8CzOGoIgYF0B9Jt0ODH/Q8K8jPO8Q46zxHEC8+EwBzXdg1M9ZeEKC5XZtMV38CeYqNDFYgZjHrvq9ohI0zTUZUcxG/h4PBafHNoNZ70DfMREUYTREM8deCH4u8C6MlPg+YL3DL7fKIqO+rn2inkZ53mHHGeJ4wRezxTTdt6LNElZuPJTIpckih2MRLS+vj4cDr/97W8/88wzv/u7vyt2dZgpoI8HEamqKgZmxMgc12VTXDJPAt8TeAn82A3uC6XuwNbWFt7xfX82CT+hScAK50COP6u5wdMw++N8PCDHWeJ4AM0TQe5Pt3Eh7BeHldAEvyKo5qIogmX953/+5z/+4z/+2GOPffGLXxQbps4O4PkEISLeMQxD0zTY2UglYOpEEhKU0GpjfX392Weffde73oX8b9EbjMsURXn1q19dKBQWFhZAygVkZgygrAO9dSaTqdVq6L9x1M+1V8zLOM875DhLHCcsLCxAVOGov0fW9JSFK5t3nMEE6Lr+wQ9+8LHHHvvLv/zL69evwzqczbArEvPQ0lzXdW49wf+L0eeuGiyGv/rVrz766KO/8Au/8I//+I+qqiKxloNSGJBXvepVN2/eHAwGu5pypBmUTwOO47iui4jyww8/THGvgqN+rr1iXsZ53iHHWeI4gVsWcn7JZDJhoon9ImXhiipdUbIGQTAajZ555plnnnnmK1/5Ct5EedxsClfXdTG+6OfKL5CQBV+37/toV4nyZCL6/Oc///TTT//TP/0TCgBAshXFzDW4M8pDRW0oiqLJZMKJxzMIsN7Daj/qZ9kH5m6c5xRynCWOE8A/zMJLJJ04AA7FLRxFEaSL7/tbW1vPP//8m970pr//+7/Hg4KMajZZsyELmViA0zQorttDnSu32cJlP/jBD37zN3/zE5/4hK7r8ITjI7ieY88UTx6nVlJs64czBoqr4kAYS0TIUjnq59or5mWc5x1ynCWOEzKZDJ/2XDN94CqJlIUrxGoUcx7BsHvDG97wyU9+EhWiELokaAfzDt/33/ve937gAx/A+ZLMSJDNZjk/CO9EdytdYDIpik8uSHdRZmNlsJUsFuzjBYqgKC5D3HvxVhRFTHOIbyGBfI5/rx/TDSLSzNdTTKeMx2DOcYrZ2vhRwzCEH54JH8S0eBIKi0ELAF0HXyGmXHFHlP2O8zSwUwizAMZE7kyC/xqPx/y7+PnDMMQTQt/yb61AQ6OIhO/lLY0kCyJivY1rA+D+Eeeak/B9IeWbkx7F1tCpIMVxnmswLWgYhthrOAkxiWgkQAIVc/J9SAg/hbf28Wa9H760afeBWk+38kRGUcT3Z6anA/s8jyXSXc/pZwtHURQK1J3f+ta33vCGN/zDP/wDc73icUXZMNe4dOnSM88889nPflYk95+G/U4e9gDuOR6PsRPYWTGZTDgDi261s5GuzNYnxTSkfGfbtvdCR7dLuPJH+JhgCUfxoX/z5k0UXIn6Uxi3MUGnP2xyP+ZKHY/HLDtRy4FDQdd1vOBbYQTCMGQWLbwzGAw8z+MjI61NggFk/UYsYmYhevnyZX42nH0gFWHNA3M0Go2YRf2uyg1vIqaYZzYx/HDf91mzHo/Huq5vb2+LBW/4Unwj3C3cruAA4zANUriK2DWt3Myc4gkV3VrTwKobEaGrBO4zHA55o4ntiqcBM8KyOQgC7mOP+KKu67jzSZ6yXZhp4YrDHbPu+77ruh/5yEfe9a53MREBq2A803MNz/M+97nPvf/97//BD35AceFNgvF6gMlDg0a+ns/3l19+GS/Q+4JJHE3T5Hg2p5mg8Mm2bTDA7f2E3SVc8dPQKnUymXDzGU3TbNsWq61hH4MuHO/rus5GmG3beDZICCjaUdxQhQ8XsLF3u12cULAMsGy40xbFugWMZlVVLctKd5OIKgu0hNFoBAOFf7LYYgXpYHgkJt6juA8PX5bQ9WyXZ6Lf74dxm1JIboq7rYk+K1VVReo7uI4wXHgAZB4deBxuhxSuAFYgpqbb7U4mEyiy8G1YliW24UrYfcyuygoxXuO0FFU9Uam9HfAAWZYF8Syq0ShkgI6LJzmMVqZzipkWrqygEZHneS+++OLrX//6v/7rv+bjgPe26M6aX9i2/dRTT73//e9nvkNKNF73O3ksuizLgroKD6Tv+xC62L2imcJSlmKWUbHiFrcFo+ZeSqR3CVcYSfgv/pmQfKKVzDWyFHf6JCIc9Nz6jeJTBkcAIvEU6/tsovFlsL1s20aFMZRxzrQaDAZQ5g42ztPA1LWmaV65cmXX/4odrLDs0dWAbcooilisQu/B+zs7O3fN5kNGfRRF0KK4zQCOQlGuo+sfU/iScJrjrCeizc1NDMUuCpR7hBSuQBiGN27coHj1YsVi5eyK2KGrecKtUGjgui629nA4BL0dCYFAOEXuyokdxVxyrGCFYcguohnk8DlyzLRwJSEyFwTBv/7rv54+ffp//ud/6NauScnm3RzB87xf/MVf/PCHP0yC1pmgme538mzb7vV63JaOxVI+n19bW+PMZBzoruvygWuapkhZrigKZNLW1hZ25h7V1V3CFfff2tra2tpaXl7u9XpRTLixvLwM+xjfyFVMaNnhui4kOrCLx2cymSwvL/u+z6bt9vb2mTNniGhzcxN3w1nDLXVPnTrFrVhZBx+Px+Px2PO8tDYJ6ql4QqFe4OyDfRzF7Ry4hzzg+z4u6/f7URSha6Ft2+VyGeMDSTzte13XbbfbiqKcOnXq1KlTmqahfrTT6SiK8tBDD2GgJpOJ+L2QrMPhEJvLtm10dkIIcDKZYDBThBSuAH71zs5Os9mEHqxpmu/7+Xye8yT40EvYemJ8neK9w4UiaAUN6ZjsfIKSh8twSkD2A6qq1mo1xCkcx5mvvraHipkWrvwoWBz//M///NrXvvYb3/gGwoF8Ru9qoDG/mEwmb3rTmz772c8SEVKgWU+8I/Y7ec1mM4qiTqeDnuq5XA6l+nCr9no9uBZFfyw73jHa/X7f87xSqRQIdMFEpKrqXvSbXcKVYipEHOi5XA4me71e51wnPu4x0Y1GA14s3BBkFIqiPPDAA4PBwDAMSC/uxAmFmltth3FDqEwmg+5REDkYDfTbKpfL3W6XD6YDjPM0wPkGkYYHOH36NJ6hXC5XKpVcLodKLTxqEASwFHG24iYbGxvZbBZx6EKhgPSu5PVvWVY+n4d4RmPUpaUlTCUGR/w4hog7n+CXQtHBoxaLxeXlZdxH9D3cO6RwBTgtaDwenz17Fp6YlZUV5A+yz4mElKVpwNZG16lKpcLdZ8fj8crKCl6LalwC2DZVVbVYLLZaLbTka7Va1Wq12WyWSiW0Yzvo7z5umGnhSrFYhVPrr/7qr37+53/+hRdeICJu+sOlLMcAL7744qOPPvqf//mfHEJO3jz7nbxCoQCrxfd9dPflfcUClb2m2EtbW1u+77/00kvi/UulEow8BGMSon27sEu4QsbXarVWq6UoCqwroFAooHfm2bNnKe5Wi2sgnHK53Pr6eqPRgDnI0hSyE78Rkgl2HjNhgdaj3W7D8HJdF591HAd1luJygq2f4iYZj8cQSxDeoPpD0juH0Nhp7wvNkYhoMplcu3bt4sWLkLuj0WhpaSkIAhgfyX45VLngx6qqip+MsVpcXMQm2tra4sMX3w4BjI2GugLM3fr6erPZFDMNU4EUrgwMu2VZCOI0m83t7W1d10XNEqSwCacfnx7w/2MjkKBs8eR6npdw1CAHAq/RpOvMmTOXLl0iItd14Qm7fv16oVBgR6MEzb5whRcCSvfv/d7v/cqv/ApyTzgkFsY9c47BpH75y19+29vedunSJbYGYIpNu36/kwcDLpvN4pDlFH/sHCaYZD5kip23Z86cQTdgyD/Yu7lcrlqtVqvVhYUFlOTe9QfuEq4wubDDoWJXKhV21ULw93o9vJPP55F0EwQBX4auxfV6Xdd1HrRut3vhwgVI01KpBOOY60bgx85kMkEQKAKgd6M7N4aFP5LWJsET5nK5nZ2dVqtFQqR5OByurq4OBgP+XhQXQfSKqbmKosATiJliUz7Bswflo1QqwVw2TRPKR6lUyuVyiKPzMkNEgDOEsQLL5bJlWZlMBsGCTqeDUU33MJXClWGaZrlcBlFotVotFov5fL5arZ46dQojz+m+yXYnb2qK3cK+79frdchITlWjuylJXH0HZwZuhWeDEozXaHGf1iDMO2ZauMLFhwe6efPmk08++eyzz4r+umOGL33pS4899hhSXfYyDQmTd8f6yHw+j53Axh/8kzh58UG2WSlunCDekIgURYFsE7OO99jk/Ha3MHsmIbCZURZSnGWPGHDN5/NsZ8O1K1YNoW95LpdzHCebzXJ5gGmaOETwvbgVnh+vwzDM5XJic3uKUyvT2iSwRDHUqqqurq5y4iX7ZjEgWOQcoMWv2NjYOHXqFB4PZyt+bKPRSPbNWpYFZ93m5iZe4Cdz02wOqLPLBF+NEVMUhauSMDu4GBnd0nI9DIDLjG6zKeFcwTt3zeKM4j4fMIJrtZrneRx55Y/DXLmrBcwlZLZtM7EflAB4PsrlMp8SSHUWXS8nsLn6TAvXSOCpv3Hjxjvf+c5nn332GNOhpSVcp9VHIkSHhB3ssUKhgP2Qy+UwsNhyYkgVe4/drfjeTqeDnYaSlT1ma+8SrvzYpVJJ5HkgotFolM1m8eZgMIDfGJ5haAOFQmE8HrMGTUSGYcDJnM/noS7g+kajUSwWs9ksJLHnebqut9ttirkXELVlsTGZTEzT5GrghHHeL1hWgW5aVdVsNsvnHVoQIgOTv4hzp1VVfdWrXjUcDldWVhRFWV5exo+tVquwJJItBkQEiKhYLBqGgSYKhUJhcXExm82SEOeDwIarn5OubduGUcI2UKlUYh6ltCCFq4ilpaXRaMTzAkHV6XRQt832a8IdkOOGiVtdXa1UKnBdYActLi5i2aytrSXvXzi3IKrxjdVqleNxiqLk83lsOiLCic1SFofDyazPmWnhSrHtFUXR9evX3/GOdzz33HN7NJLmESlarnSn+kgk7xQKhaWlpXw+PxwOkeJERNVqVSR8wbYUA4FQV1GKqiiKrusI22CzHSxbmGK3P1yykBZ4gdOfBFZIgE09NkBxt1wuh/dZgFEsxqJbuSnYucq5waqqcu7lLhmDr0txk8AXLb7DXmiMIcqBYK/g2zc2NsIwbLfbqJtilQIbgdWFhEdCXnGz2YRjgMPMURRhWnnq2S3EZT84ms+cOaNpmuM4MHzZ38DTlAqkcAVQXA5xtba2xpof3E50q3sjGXwNfPtbW1urq6t4hzN+r1+/vqtmehcQmOC56Ha7xWIR6wFPwsY01i3SIDjZjR0kJw2zLlyRNR4EwZUrV97+9rc/99xzxzjVOy3hOq0+cmFhAYcpH/GwnIrFYhDTGZqmyQIMfr9d+be+71cqFcgqHLX9fl9MME7A7cKViFRVXVlZEcsGsCcVRUE0Ea3jccpD3W40GqPRyDCMWq0GcgNFUTRN4+rbZrMJU3tlZYXJvFDQguFqtVr8LWwI1uv1arXa6/VwE9u24UxON+a6vLyMOtp+vy9a3khN4vooSHcuziHB1d/pdGDRstVLd3O74bLBYPDAAw/gT6wEImq322CD4ui7ZVlcfoNouqIo5XJ5cXERoQSE2wOhMjgVSOEqQswV8H1f9LgSkaqqIuvWHcGSbzKZGIZRLpdJyOAjoslkgs1+18A5qE74GTiKhO1TqVQ4954/IgZrxKrxk4O5Ea6XL19+4oknnnvuub3Q7M0p0rVc6bb6yEKhAM9Sv98vl8tY7kpc67ZrYMUwXiaT2dragkMSu6hWq2UymZ2dnWw2e+7cOdpbTGWXcGVnlBJnEmWzWSjsP/IjPyIeARRnqxJRt9vldH++ht/Z2tpCsRDFTt1Tp06Jnf7YXBuPx0EQ9Pv9ZrMJvsNcLsf6O2dR7mWc9wikkChxKlmj0aA4x0o8lXASYTx7vR7c8pqmDYdD1BHiYuSYwLEPW2Ha9/q+n81m2bGv6/rCwgKi5q1WiwtkwcvBZAWQuHwTWCT8nEjLOsAgJEAKVwAVqESkKMrGxsby8jLeR+CDBFZtkI5NQxBzArObh8mE2XOD1HRREN4OLmjmonPcip1A8C8qccIU7sn8eth9x4OKYF+YA+FKMecqhGuKdXWzhrSEa0J9JDJFUeXGdk+tVuPEGdSVwo9qWRasK4w5TNgwDJvNpud5OFuZbGgvmuku4YoX8IDhAra2UewhEiLWarUoiqDOt9vtV155BU8CfXkymTBJchR3UsRnt7e3IcYsywIlgmEYDz30EI/S1atXV1ZWkD8Mtj94t/ADx+NxWpsE7l+uM0bEF7/I9/1MJjMcDofDITOzj0YjDJFIEIHKB3gmoBCQwJw+DQiswksxHA6RuiUaMXyA2rbNaQ2GYcAfCH5KdDSCjD9z5gykdYrKrhSuDAx1tZMOBYsAACAASURBVFoVwxwof4KWCSOSGdPuCKhcoNQ2TbPVamFTw09bq9WGwyEnLSZ7bnVdH41GCBxYltXpdKAU8iqCtGZ12XVdhO2DIBAZy08UZlq4cpkNEV25cuXxxx9/9tlnpeXKmDZ50+ojMXT1en1xcdF1XZzL0GorlYphGHyq4twUPX69Xg9WHSwn3Irj33vMMrtjtjDCt0iLgO8X+TL1ep3p41E3gvfB+YA7ZDIZkVbasiyMHseo4K+eTCaKoqysrNTrdSJqt9vXr1/Hf4GYYjweR1FUr9dt24ZMZcKmFN3Cpmn6vl+tVneJJRDfsGbAF+PFxsYGXrAjF1U6tVrNNM18Po9ZSFBuYFuMRiNVVUHQsbS0ZNt2q9XSNC2TyUCnETmtkAYMmT0ajcIwPH36NJ4QmhCbPrIUJ3UgxkFEKOOGCui6biaT4eQJ0HpTIrmSGImHVp3L5aBXEZFlWQiZ3zVqjqXI1XG4HqzCvu8XCgX4FwuFAuxUcL+HMXMtiL5PYE7TTAtXThUmKVzvhGmTN60+EiHJSqWCmkUonhS7bkArgdQe+HmgcrL5yAm9lUoFKjPfgfZmwdzuFsbTLiws4ON8UsC2I0HIMSsvswE7jsO+4qtXrzJ5DYgy+Etv5+Ble11RlGKxGEURx2XL5TLSRsCQBaUhxU0yGo0URWm1WtAn4GNHIBO5zdVqFZYrl1HxD4cCxOGr0WjUbrc5uJ5AAlAoFIIg0DStWCxmMhl48AqFAs670WjUarV4lNgY4tIgUEchAAxPO7Ko6LZ0s3uEFK4iEPLP5XLQJhuNBpwW0Js1TcOUJQst0zS5Bh3LHgtbLDkLBDLFOwLZv+xDqlarSHfAcoViirWBNXz27NmrV69SHFpiX/RJw0wLV7rVLfz4449Lt7CIUqkUxS05WUlMpgk9QsDEKZVKe2Rumx2USiX2u6L06Gif57jiCNcz9HicLZPJZI4Wp8TMQgrXGcJ+hWs+n9+VO825fzMFRHDxb6vVAsUgwrdzAdD6cwJtGNNZH/VzHTcc1XqG7SV+I8UBSwmJA0MK1xnCfoUrhx5v3LgBVyH48w77OQ8GRAo5anjUj7MPIGbJri3RGS6RIo52PauqivoWse5FQuLAkMJ1hrBf4Voul9GuhG4tWZs18GmFPEO44GACzgWQbNzr9VC0MJuDfAxwVOuZiBzHQUUTxfll9+F7JY43pHCdIexXuILj17KsbrfLqZszOz7IvGBuoDmKXIpVfdg2R/1ExxNHtZ5BiYXXqTeplTixkMJ1hnAAt/CuhskIWfkzBiLyPG9ra8t13QsXLvi+j9YrR/1ce8WDDz64vb0NhQAmDrJkj/q5jhuOcD0jBR1VT2ByRmq9hMSBIYXrDOEAwvXixYsiASlS4fMzBpSovva1r+XuVGjLc9TPtVcoirK6uoonL5fLp06dQtOeo36u44ajWs8oiGo2m4VCgUtfCoXCYX+vxPGGFK4zhP0K12q1isxbpveDyh/MGGAEMIMSxQlNR/1cewXFjanx8OPxGM7ho36u44ajWs8UW6tE1Gw28aWg9ZCQODCkcJ0hpM4tLHHHvrZIpwqESNvBwLWYnudhCrhih1Nj0EozDMMT2M9yv0ggRSGhqyjdSnwNYArQGQ3v+AIhCe2Nfu+OjSWOJZibRWRoCcMQfngk7kHJOEC2NlOLiMzGBwAmwjAM3js87yCchyoWCI2QZwpSuM4QpHBNF9P62pJAYRHE3KcHEH44tbktCffkwc0Nw2ALjDmTJRKQQOdpmqaqqmBnxICjWzsR6brO12PkxVZCuAzdje76ACdEuIJ3DORNdNvKR/hZ13Xf94Mg8A9K4oGdBfnHrOD7AjeKD+NCONCegzEK5IvYdLquz+B8SeE6Q5DC9TBwe19bEBqjRYHrujhrDnCIcOuP9fV10ErghhTbyr7v41/LsqTleldMW89QTZjhlohAEI8pQy0sZhNUfzhn8SlMRyA09E3ACRGu4mhgZbquO5lMmFIRVUlg3j+A5RoEAWaEbuUn3y8gUPFIvtBxlh/e8zyQMM8mM50UrjMEKVzTxbS+tnTrkQFi8YPVYHiex43lKW6ZgG+Eqw3sP+JjSExDQpcnCAB0PoC+omna5uYm8rf5DrumlYjQOtfzvL1YTidEuBLRcDjED8SwwBkQRRG8LDyMCKAc4P4YfHx2a2sLRe0Hvg9HcLCn0OQnCALTNLGjZ9AnTFK4zhSkcD0k+Lf2tfU8r9vt+r4/Ho/vhYtHDAWZpomGXHgHnUwcx0noZS2xC9PWs6ZprBUxg7wIHLK+73e7Xa6Swk34uJAxV0YQ53BB8wiCAJVmLFPhSLcsC8QpB7v/vYdCuUEF/tQ0jWPq4m0NwziAz/k+QArXGYIUrukimNLXNhC6LeH9gy0q2Km76HD7/T7OZbHHKreNk0hAwnq2bXtzcxM5LNBgcOhj4nhy4SSwbRt6TxTjhRde2MsDnBDhSrdmisGnAv8qEW1tbXHSwIHvD8uS7+PHLdP3BehJ0JxYfPb7fexfx3GGw+E96seHCilcZwhSuKYLf0pfW5waly9f5kPZtu0DKL+VSoWINjY20KYNMaowDPv9PhrH4iDAxcd43aaFaeu52+1yAK/f7z/yyCPwB4xGI55f3/cvX75MsUiAaDRN0zCMyWTykz/5k8Ph8K4PcEKEaxiGaFpM8VBfunQJMex+v/+qV72q2+1iuaqqCvV0X+CGj9euXTt//jzzSu4XUE/DMDx//jz4vXu9XqPRwGKAwooVEkXRXub3PkMK1xmCFK7pYlpfWyLa2NhYXl4uFosgK2i1Wmgdvy+YplkoFMKYbbhcLqPJZa1Wy+VypVIJ/+W6rmxhthckrGccrDBMC4UCUslyuVyr1cIMFovF5eVl9hCgQoNtmrv2A+evOwnClQOZ8LKGYbi6usolamh+TkIa/H6RzWYxKbVarVAoYJdx6+W9A2weCwsL8DZBfDK7SKvVgjpLcf7zrEEK1xmCFK7pIgxDDAgfsmgYjoQIvINSASwqnKeapuFPcTA5+5dNJZxQiqJw8/ZSqUREnufZtl2r1TApkO6GYdxL2uQJQUIpDsJvw+HQ9/1MJoM/0b+d4uB3EAQ8zjiCM5kMd6Qvl8toSr+wsKAoCiTHrlTYEyJcPc9zXZcP0iAIWPlA3ypQkyKpPuE+rutilGAH88i7rlsoFFA2g/cHgwG6X3D+EfucE/RO1oZZ2KNdPO6TzWZxK85yOvCAHBKkcJ0hSOGaLjggquv6YDBoNpvg0jtz5gwYeTBukI7j8RgXi4n+qqoyXw/7kDkxmOLTeTgc2rYNalzEsXAKMBHVMT6pU0TCeoZpAhLKWq1Wq9UwpDzghmFwkBsmDgTtZDIxTbNarXIWD9/ctu1duTAnRLjyCPT7fbhYi8WiaZpsGhKRYRgQe2LqwDSEYTiZTOCbbbfbuAm4TvP5PDQbvu1kMmENNXmQ4fJRFAUl451Ox7KsfD7veR78TDdu3MCVs+kZksJ1hiCF62Hg+vXrFGdtRFFULBZVVQXdMZPKKoqSy+U6nc5gMOCUGTEjEYYOorZE9NJLL4EeuVarDQYDXIk4K1xt2WwW6jxTSci04bti2nqGfgOuK03TSqVSr9eDbQoPJCzUBx98EAcxX4yb7OzsVCoVHOhcvMH5OyJOiHDl/o/8jqIo586dy2Qy7XYbfM6tVgujmnAfwzCg9GD9j8djeOmJKJ/Po/xGDIq//PLLJJxRmqYhI2na/bG/FEU5f/58rVa7efMmEamqWq/XVVVFbS5fPINHnxSuMwQpXFMHdjhUcnhroU3zBePxuFar4TzlHqIU+6/6/T7Wmxg3HY1GfCLw6TMajZjZH0T/zEqjaRozHkgkYNp6Zh++YRjZbLbdbi8sLFBc/uj7Pv68cuUK6CdRqQnZkMlkCoXC4uIiZufs2bOVSgVcExRXwfIDnBDhSrHHBcydjuMsLS2hXNu27W63K3IyJNe5osIN87WwsABDczQalUqlxcVFKK9QZBVFuXDhwvXr1yeTyR5duBD/iqKMx2PMl+/7uVzOMAzsOzybqqqiNTw7kMJ1hiCFa7oQz0d04YahMx6PK5XKlStX2IW1sLCAslci2tzc5JMFZxAXEoiUBchEVRTFcRzQUDQaDU5Z3KXyY04lkpGwnjkQDmejaZoYYfybyWQQgSOiXq/Hc8SJbDyh4rF+u/g8OcKViOBxwc9sNpvQO+HOPXPmzGg0QsZTwnkbRRGcxnC2O44ThmG1WqU45o0ILhG1Wi3f9xVFwcwioIss4uQsX6SqFYtFInJdF3dDwqCiKI1GYwZDrQwpXGcIUrimi9FoBMYZHAFnzpx55ZVX4LyFV7BYLI5GIz4OiGg4HGKBYc8jQxUXMxmTYRioTzAMY2VlhWJmA/AH0W30bPjUbJLIzBSmrWeYR2EYFgoFJDTxRxRF0XW92Wwipo5qHOSU6bq+sLAwGAwURYFu5DhOuVxWVRXrYWdnBxoS3+2ECFeMDxGhm8VkMslms+wlhvXJU5AQzsQwMjklJiuTyURRhJ6MRASbOJ/P67peKBSwC5CFcNfDynEcCNHhcFir1fBd5XKZE9xqtRoys3zfl6U4+4YUrgmQwnUvQJavrutIOyyXy+xuGo1Gnuetra3hhK3VaiJrAV6AxhaHAk4E0a5VFAUhvSAIKpUK4qy1Wk3TNFVVxbDWAThaTxoS6A8xCzivC4XCxsaGZVm5XE58n4gQcw3DULRr+QUmDpWXYLuEx54f4IQIVyICWxnFnL2nT58ejUaIYhqGwRZhMvkJ6p3QWJ4ELy5GmwtyTp06lcvlFhcXi8Wi4ziGYei67rqubdtw+Uy7P0834gKwqjVNK5fL+BO5EUwYktropAQpXGcIUrimCxwQUL1RD0NEmUzGNE1kHnLxALKQoLBjgQVBgL6tOGrRYAe3DWLA09Vuty3LGo1G7XYbNtZ4PL548SK8aijFgfEqkYzk9QwGCSJSFCUMQxQ+EVEYho1GA96FarUK8uFMJgO7h7s18AHtOA58yFgPYqzuhAhXNtYh4SgWY1zRhD8hupITcaEyouw4iqLJZAIT0/M8DHImkzEMAxqtoiiYHYpbSCVrnHAsgaplMBhwQbmqqouLi0TEJJdiq8HZgRSuMwQpXNPFNBIJLrlxHEfTtFarxf1t9gVU36uqqmna6uoqV8emVYx/0rBfEgkiWl9fhxCl2EsJjYdivwLuAD1pNBrhUOYWoVCS+AFOiHAlgV4Y0WuRFh9FZcx8lHCkTNtftm33er1Op4OpMQzj7Nmz29vbov8A6b7cS+6OwIbK5XLMErW9vb20tHT27FkcktwybzZjLlK4zhCkcE0X0+gPA6GfRiaT4SLIAwAG0+nTp6Hgj8dj27bTopE7adgv/SGOVJR/IOwdxO1TEIEDbVYmk+l0OoVCYXl5mUk/gODWfqUnR7iyK6XT6VDseKc4Sf78+fNE9IMf/CD5JtP2F/7M5/NIJB4MBoPB4NWvfvXFixevXbsm1s9gsyR8xc2bN5ESgXzvdrs9mUxQXMeCGb7lGcxsksJ1hiCFa7oIphD34wRBC24YNLZtHyAhgiNGuq7rus4yAEiFAP1EYb/E/TgWcEG324V4wEdwgmNO0QppPB47joP3J5NJr9cD4Z/o9jwhwhUa4ebmJlzlGBkiQl2T4zhXrlzZxdFxRyTsL7iFIHrB9LS+vs4RXHQMJKJut5ug1+Lj2K3o2ktClAfchxzHmUHjVQrXGYIUroeEXS3nKD52kcRxL9uy3+8j2oQ/3Rj48x5bd500HKDlHIQl22EoLxFJhSzLiuKmpDjQ+VaQHydQuIrcDnycdrtd5OtBF8QgwBlw1xvu2l/4CLw4uACLH6U7KBnfe9k3h8a5mNWyLI4LcJmcFK77hhSuCZDCNRnTmqWjEkAMsvb7/QNsTvFcBn0M7h+l13T6RGG/zdLhHNY0jc9ZEkqT2RuB8xdSOYoiTv++vQ/SCRGuRDSZTJijanNzU0zWY9/AXbPwpu0vIhqNRlwajhMb9xyPx3xGIaMw4VscxxHb4UHKiroR76+75kYdCaRwnSFI4XoYgE5NRJw4qus6zmUc09i0B9icGG3mQAeNrW3bmqZBVUeZPPxXM7j5Zw3T1jNXUvK/orcAdVaYR0yrqPSADIEEtj9cz9eIPIgnRLiKjSsAUDXBDcD/FQTBXiIat+8vElr+QcsUL8afe2wVhbljpkPsNbBVjMdjdgjPpltICtcZghSu6QLpEujVzLWqvH5gTfKfB1hXPNq6ro/HY2a1xZswjHDu70qckbgjErrimKapqiqsH5agYRhy3i/Flg3OWVA644hnvj02VXclCTNOiHDlUQXxPSqDQTQGWonRaARbkPsO3RHT9hdTc/T7fQzm1atXKd5i8B/wBxM8Op7nIUzLTNFc0srSFK6I2UxrkMJ1hiCFa+rAJkTDOHiDkbXBjMFE5DjOwTRfFPbhNW4IMwhqNcWa+4Et45OGaeuZk0IpNkAx2qyvBEEAucvVUDzaHDWEACAiTtsWp4/fOQnCFUPBzYZZ1lI8vNgvyXU4wB33FxGBIIKEuUBuFF/Gpm3y/WFSU6wBhGHIyhNYLVk2z2DYZS6FK3vzMW3YLZcuXcJW4R/ApoOopSI7HO9wMwf8F7cVw7JgLQlxBS64NgwDHxyNRrw5WXXa2dlhjmm8I+YO4L+wsrF2g5h8PIqiv/3bv33yySe/9a1vkXCsJCQUKIpy5swZcG+CCQVM5VmJVCHH+f5AjrPEMcP8CVeK7QCWkb1e7+LFi9iT6CDWbDbROymbzTYaDbA8Z7NZ9vUjhwUKlEizjtYoUdzrClE0XADnCYrTFUV59atfXalU0PIzDENN0yD1OaShKAo3WhEdF3ASsiodxfi7v/u7xx9//MUXX6S4QDs5y+aHf/iHd3Z20O4b2QGQ6L5EqpDjfH8gx1niOGEuhSt6KUAgcVQc8o+dxqBAQ7tBvMmdNCjO4OeSuAcffNA0TWbYIqLBYMBU1Ds7O4uLi0gfh9wtFAq2bV++fJlviAAPnB6dTge5oyh/RuI7Puv7vqZpODVEqxSZNV/84hff+ta3rq+vo6bbdV0/MVDHTDRMsOLHiekSKUKO8/2BHGeJ44S5FK4k5P6xldloNDiTcH19nYjOnj2LX8XBdjTyhBWL/tiKolQqlXq9jlZW3I+zXq9vbm7CCAaJD5ofZbNZIsrlchDq+XzecRyu6IL85jIvNIKIbu3liQeGZxhxCAQhfN//7Gc/+0u/9Eu6rkNOw12cMDjoxKRpGpd/pT38EkRynO8X5DhLHCfMq3AlIlBTUpyKzX0wCoVCs9lsNBqQnSwvgyAoFouGYRQKBb4/stEMwxBZe4gIHKQQ0mL9FhHdvHmz0WhQrGhzRqLv++C8ZonoeV6tVuPyD74h28e+78MJhj8/8pGP/PIv/zK/w6HZaYMDmlycRHhyrguUSBFynO8P5DhLHCfMpXBFphLqyonI9330esRvMAxjOBzevHkTApKIJpMJd1oGozprxxSnL3GeId3qQIaxC58wt/xsNBqWZaGvJFdu2bbdbDbxqX6/j6CRaZpra2vIRAdEmmluugL82q/92lNPPWVZlhhqTchaLJVKu34FCflZEmlBjvP9gRxnieOEuRSuYlUDl0AVi0UkH/3f0ygKCrbw582bN9GsiogMw6hUKpyRWCqVVlZWstksEqD4Dij/L5VKsEEpzkDOZDJohERxIaPneZC1w+EQTT2DIEBk98aNGw8//PD29vZkMmEOT3zWj3OaXNft9XrvfOc7/+RP/sS/lW0kmJ4tXCgUkJ9lmiZfhtx6iRQhx/n+QI6zxHHCXApXIgIPDv4L2bkwKzVNy2Qy8AYXi0X0wWCZimu4Notig3VhYWE8HvtxpRf2MwRwJpNBgDafz1cqFYjkUqlkmmY2m61Wq6iJrlarlmWVy2X06MBl+Eg+nx8MBufOnatUKsgrDuKCMGZ+7/f7//u///u+973va1/7GsV11oFQN3bn4RZ+DhENh8PZZCqZd8hxvj+Q4yxxnHAowlWkz4CEIIFBO4qrXGBxIsQYRZHneWguTXHhCuRQFEWO41y7du3JJ5/8gz/4g8lkwl1zdV2P4sJwZEM4jlOv18fjMYw//FsqlaAOIyCKwmTsZDBbwloV+9qrqso1qUg5ppiWnYhyuRyeQdO0ZrMZxDUD+Cz+lzVubpfIP3AXYzgivh/72Md+53d+B7YyZDDFScj3YfI4LRMDTkTo6ejHtRAU0/tFUYT8Z/C54L+CuCaKQ864G/fBmAaMeRRFmqbx16HlMvzqUVztzs9JcfsO0zRbrRZ0LPZPDAaD1Ola0t0keweX4YtZ7nCQEBEcJByYTJBDURRhOl555ZXFxcXRaCTm2GN4OchyhPLsqMb5AMAAYiT53KjValDWoRNz+1IebVQN8Alg23YQ0/uR0GQJd15YWCAiz/OwwnGY4HpMPRExl/0dgfMTH1cUhRnwgyBYWFjgM4obCiX8WOwv0OWbpsl8n3ge9HCluKVu8qABftw1nVlWHMdZWFjAsQPpIJ4kNIe0HociXDFYKEeBH1UkhiYiNhNxpmP4WIZxbhGPpud5V65ceeKJJz7+8Y+D9QYOVcwWznpEWCeTSafTwYQ5jgN+Lz6PYF/6cVNfuG01TSsUCrlcrtPpKIrCZBHoZJLJZIrFIizRcrlcLpd521DcWJiEw73b7VarVSwyZAKvrq7Srb0PcZBh12FnXrly5e1vf/tXvvIV/CI+4JLpN9OaPHydpmnFYhGD7zgOlAaWbfhFYJvjmVJVtV6vl0olzqmu1+v5fJ5t96WlJbGGeBe4/xezulC8DPAp27bx5s2bNxHA5gcO4g6UhULBcRwke5fL5ZWVFfj2UxQSR3jo8+FFRBsbG77vIx6BB+AVlcyxLj5tv99HZgCnDmWzWVyQzWb7/f4RHmHzIlw51QNKIQlnF2bKsiy8wAr3b6V8QlUe34oDWwh48VEJMYPzczAYoGChVqvxhoKynvCcqLbE0xaLRc/zVFXFPXETFr0kcEPejijuqxhFUaFQKJVKyBXF/169evXMmTOsnSfcB6cZx8IGgwF4/HG3arUKYksSFsDm5ia+mtX02WQ6vCMOUbiKtwvDEFoe6KGjmHCLdRYWThCcbDXizSAILl269La3ve25556DQSO2YtA0jQWeYRjlcrndbiOA+tBDD8EtPB6PJ5MJspN6vZ7jOOVymYgsy9J1nWtksdQcx2FtjlOLcdAjsgtLdzKZ9Pv9paWlIAhUVWVBiLyMzc1NyGncHMIJqt+u82tra+ujH/3o008/zYnQ+Pm70p1uR1qTxwW1MLLZciWinZ2dUqmE+4uSfjAYRDHDJ083zCD4JxzHYb99wlfDh48dyzosbgV/ADer4o+wxFUUBcoTY2dnB2OIyU0LR3XoW5YFFb7RaDBxay6XY5Iy5OXhz4RxZn2I7Y8gCLAykd+n6/r29naCGnR/MC/C1TCMbreLTEbXdVdWVqBKAtDzEB7K5XLZbLbT6bz00ktExK3CIUXwWqR1JCJIGvDh5PP55eXlRqMxHA7ZJ1SpVNAGFfsL2vkdgTVjmiZLU3zd8vJyr9c7ffo0P0ayEs/M+LCXiCgIgmazqev6YDBYWlra2dlhbTj5VnxO8mV4fsuyTp06BX+hqqoYxkajUS6XuW3DDDaVS8ZhxVzB3Qwz6HZdhhVkdoysr6+zb5Buc4dGUXTlypVHH330T//0T7k9Avot4JggokKhAGLCXC6HB2CvAt4hokwmg4tt24agxZ9LS0use7LzBN8CW1ZUJ/FvsVgMw3BlZUX8dTALdrEfr62toc2krussPIIgGI/Hpmn+13/91wc+8IGnn34aJI6sWADsQbojUpw8eA5xOkA7RqrXwsJCpVJBDTF2qeu66OQVxb02KSZ3bTQajuPwTWq1Wi6XS9gS4/EYuouu6ysrK+PxmI+VUqmEr6a4axUOAiiwoMqq1+v4anwEICL4G1LkGj3aQ380GoFZzPd92OWlUunMmTOiLNzF8XlHcB/NXbYRX9But0E3dhi/Yi+YF+EKQPlmARkEAY6CWq3W6/VEDmQiGo/HfFBwGxm+AEYhy8tqtRrF3G04f4ioUCiEYSgGCOhumisU+kajgR0NtQyWBu6pKAp49mkPVcXcDZfPQDwkNqnjOLVaTexWNA0cy0NbOvxqto7wGJlMxnXdjY2N1dXVwWDABRT+TLaWm4ZDEa5YMWKJC+KjiqK88sorHDyAhkK3LpEwDBFRgGjkONzVq1cfffTRT3/608PhEO4Ofmh0RRDnhgNRkFiGYbiuOxgMcBy/8sorZ86c0TQNXBCDwQCfxfxZloXIaK/XGw6Hq6urUKMymQyUSsgP/BwsX7goLcuqVqv4LdA0TdMslUrb29viQT8ej2Giffvb3373u9/98MMPv+c978HGg0Uuhjkp0TOc1uRh0Hgb7+zsQKvgscVX8KGM4eWDA7onbHoi4lYz0D+S9z8sVAwpvh1jhYpkIjIMQzyVSND0eXvziZPNZqH8ck1UKjiqQx9n64ULF+CGISJVVWHFjkajWq0Gm2MymSTXq/AAwl2/uLiIfiO5XA5jrqqqrutQN48Q8yJcr1+/jhcYdrSOQTQER8Ti4mK9Xoe2hyAlrueoKm/zOwpXipd0p9NhoYJgRxRFvV4vCAJuB4QsjWnwfR+Ounq9bhjGAw88gPdhQfq+32g02u12eGt749uBXcxJJEEQVCoVlHLu7OzgmMWW7HQ6027CepvjODg5X3755bW1tWw2e/r0aVjqGLcHHngAz8NrEm7n+arLOhThCj2Og6aieFhZWYHdY1kWpyAR0c2bN+GMZaGCJQsbhYheeumlN7/5zZ/73Oc0TUO+Dz8oWmY+8sgjcNxjkkqlUqlUgtcxm822Wi1IR9u2H3roIchv13WLxWK73W61WtlsFhsDktGssQAAIABJREFUs7u8vIyxqNVqkCtQyrLZrOd5rVaLfxGW+GQyWVlZQRSEpU6pVCKBzk1sdub7/ve///2nnnrqZ3/2Z3/rt36r3+/DFg/iDh7I/yJByh7e5BmG8eCDD4JRksOfuVyOlzI3EkH9LpQVIhqPx1AI8vk8ZpM/As0jecdCXc1kMkhkoFhj1XW9Xq9ztJ5jsSC04uOJw1r5fB4RRA6uK4qSIr/PER76SADELz1//ryu69lslpUhlIcByRYn4hFEFAQB6yJwG0A34sE8QufbvAhXItrZ2fF9X1VV9sAh/wgZRhB+o9Go0+lgsrrdLiZoe3sbI6xpWoJb+MEHH4RsbjQa+Xxe0zSEbJrNZhRFnDd014RBkNtgl3GalSJkJ3Ab1+QIFDJdkPqwuLjIRf+u666uriJbBe+wC/CON6FYOuDFcDjktu2NRoNPDASYoOJzOt7c4bDcwteuXcN+3tjY+NEf/VEMPUQdTtJ2u83sg4qivOY1r+FoNifocqowEX3zm9984xvf+Dd/8ze8CMAvyM/9ve99D3OA831jY4M/CzHPduFwOORD33Ec27bH4zGveLw/GAw4YRi6IVMBw9LqdrtYKxAwyFGC3oDsErTfwepXVVXs5USC6nr16tXf/u3ffvrppzl2gqeF+y6ZoSnFyQN1FMXWs23b0Aw4N5tiTxTFiRLsHuh0OoZh5HI5DBTMKYSlOePjjkDAD2MIOWFZVqlUmkwm1WqVJ9p1XZbucCrAGQCeLGjfUKparZYoKtLCUR36PHQo/drljoNjoF6v+76PRTjtPru6SClxCh6LbZzdFC/aQ/9hUzAvwhXOJz5DOB0XKxCnXKVSyeVypVKJf4IvNHpjHXFaQhNPPSciIMEQQS5ka3K0ctpz2raNPYsA8Pnz5yeTCZc8sMlrGAYoVxN+MqtuLJ5brVatVkOIlPPp7tr/nG2PyWQiimHcc2VlBYZHpVLBrXAKQZTAuN9Li/UZwWG5hcVMa1DV47+2trYuXLgwHo8xRrxA+VzmpFAODuHf//iP//jpn/7pz3/+8xTXlYvJt5h7pJVTrIzzfUggYOJucWLkA+4axImjuPB0eXk5DEOOL4pkv/xzcNLhi/L5fBRFuJ5uzVbgX8o9eTjXAO9/9KMffec730lx5jN/JNkcSdFyxQPDyi8UCvBDwtYvFAqwpMVtz4pFpVLBT+ajH0HBTCaDUybB2eh5XrFY5LNJ7PTH0pFdmujgSMK5g2tYQqiqComuadri4mKKsZmjtVyRHwAWayJCAgF+tWEYsPWTzQ6KdxMaYp86dQouQcuyOp0Oi20xH/tIMC/CFUuLFUesTGTkUbyAeRkHAvBxdsZMK8XJZDKlUonZzoloMBhgbSP2FAndwu+6zjOZzHA4bLVasLbRTYT3F++7BI9FEDPf4UrsdyhkqN1fW1vTNE1V1Wq1mtBvm39sFLNaYt1mMpnJZNJqtWAQ+75fr9eRRYVsSh6u2VwP03BYlquY6It/cV4XCgUmwYc/UGT63QUYcLBov/CFL6yurv77v/97wtdjwSEC2mw2YXXxRGIVwhHB+QLwhRKRbdvZbBZM/QzOOkZ2D6eks+DHGoWjI5vNwjCF+o+dBo8lEXHuFW8hHHB4/fLLL7/jHe/41Kc+RTE/4l19wpTe5MGLRYIq0O/3EZ+muFqOYtsd4XP8F/uuiSiTyfBrjqZTojILN7thGKqqlstl8c6FQoFTpsWbiIPDFhhqgeDPZ+99iok5R3jowwGYzWY510+Js0bh6CPhaJ52E6iGfL7n8/kgCGD3Q3Jj0YZxJ+qjwrwI12nrv1gs5vN5nBhMbH5Xved28N5hvQdpRAg6nj59Go0sMeO7+r3vQrfbXV1dFWMBkGQI2CM1wXVdLpy9I5B9ie1ZLBZhkfM9sXMhpBuNRoJwxfEoFtSRUM3IZylOA8uyRqMRCiw5wCzqKLOP+ypciYg97KPRCFIzwYMnysUvf/nLr3vd69BIPPn6ra0tMVkUXAc4qVVVZdMTZqjneai16vV67XZ7V8Cg2+1yOSAv7kKhcO7cOdhn9Xq9XC7ncjlYaaurq/izWq1iRXqet7S0xCnsJOhrQdwMB1/0h3/4h8888wzGRCRmStAo0508ttFhLMIw2pUBz4KN1UmKNQBYqJqm4U/kTCZnD45Go4sXL7bb7Wq1Wq1WOYmRzTIuCMb1oog1DAMuI4rrmPkddnKmhaM69PnrcAjyMWSaJtwMRIRgBCtzdwQSFzCPvV6vUCi0222MNm6CcYPal1CneNiYF+FKU9Y/Nq+o1R1sHcJXhDqrU6dOYeIKhcLCwsLCwkK328U2jKKIQ2l3BJ4E+tnS0lIYhpcuXUK+SKlUQtaCeBwl3ErMKAaTK8XcO1Ag4FBRbs0/3wVkrhCR4zibm5u2bX/nO9+5ePEi7s9WLzQ/lCEpiiIuSH7aucB9Fa4oXYJCBxtxbW0tef1hOvv9/sc+9rGnnnoKiazTLtY0jQUDViSEJRwsMJFhZQZBkMvlarUaJ/dGUbS8vBxF0ebmJtfdcr6AruvIOMcie+WVVygOP7ARXK1WTdPkelZmesISRJiWhPwmgNNM/vu///uJJ574yle+QoL7mhLdPmlNnhix45QWPHYYhqqqBnGZAf4L1j+PDMXikFO1+/0+9nCyJcRpEQA+blnWYDBAWmMUF0lTPJUw/VFEW6lU0IIXQ+R5Xq/Xi6JoMpmw3E0FR3joo1wBhyBsTcuyzp07R0TNZlOkHEkuPdrZ2eEVValULMti8QziLUVRuGPjIf+mqZgX4Tpt/dfr9Ww2m8/nM5kM7Nd2u52QczANos8sn8+zco892Ov14NJnV9y0++CDyBuC84OIMPWbm5unT59mx55YJXg78F+gBAjDEPnAvHgoziBRFEXTtISEJiRO7woSj8djuJTb7TayB7gsB5nw+JZerweV4qTHXGmKcDVN03EcXdcR/iGira2tlZWVhDtiPb3wwgs/9VM/9dWvfpX2sPl51lHVU6lUmAdcuZVkmKtdIUpRk7O6uopkBEVRkCCuKAryfbBumD0OeiXFUUCuTrt06RKehLkMEeeAuYxAixiAwYvxePz0009/6EMfYmPxrnUsKU5eLpdDLYGiKMj9gy3+yCOPoGHfww8//N3vfpeE8RcJ1jVNW1hYgGUfhiH8tDA97/pIEO2gYsGfyGOEVs60MvAu4BrRJx8JRUE8yw899FCKWftHdejjcPQ8L5/PLy4ucmkjLE6403mFJOgxhmHwNLG+iKW7q+wVWTOH+ZuSMC/CFbh9/WMK+JQjogsXLiQzAt4Ru+TcZDIZjUbNZlMUSziCkm/ODHREhCOI64VWV1e5WGhtbU3kj7vjL8XPwdft7OzU63V45hAvy2azpVIJ5hOyppN/HTR49mKSwCggzjhX1uLP22tPZhz3VbiWy+VMJnPhwoVKpYLJSE54obhq+LnnnvuxH/sxJk2chu3tbd/3FxcX4T3AV3MCyHg8Pn/+PIcDkQofBAFSRbAxhsMhcnTxRdvb21iURGTbNk55IqpUKiJxgcjPoigKIvNYrBwnw0LhDD2RD5JzCD/4wQ/+6q/+6mg04uK2+yNcUaTLNxF3LAoiKdY/2C8EZzvF3FtE1Ov18BuZNUkkNbwjkKrNf1qWxVnB0MdFEx/bG/V5rusiQZETv3Vdh9KGTyWo8wfAER76zFSAnw8n+a5d0O/3kz0EbHmwJNA0DQcZ9hQ2AvwlCYw/h415Ea7T1j+yEfnhVVVNMOOSYRgG7DlMB0/6YDDggwUvkqeefaqapvX7fayiXWSZyb5lgLVkccOKeVVI5U0u5WLWNhIUiH6/L1LroGYJFipMVSxU1Hbf9TlnCvdVuEKTunz5MnPaITFs2u1wk+9///tvfetbf//3f58Sub7467LZLJQdFEh5nseae71eB58fxXoQh+VZGLMj2jTN1dXVXq8HIxi+Yix3TvoFd7y44Lrdbq1WE3kBbduGSxm03XxK4hnEJfuhD33o13/910V+bUokYUn9MOr3+yxE/ZhwHDJ+e3ub015wMTib6NZoDX4dAiqY7gRLCFrFeDzmWpEwbodAsd6NpDNWWsXfy50GRO5+puM4BtzCOKdEVV2sa2QWaCJCiG7afVBsRkLmGlccisaQmIF/JJgX4Qrccf1TXBGAhU2JXLvTILLoUBypgZhhvxGucRwnOXEPy4MzITifiD/O4jAhMUrXdaZ9wC/ixmKs0XJJSMI65AUGfY5ZPEkQ8E7cEYE/hTOTd8EB3OxHhfsqXPlc1nUdNgpokqbdDmf6Jz7xiXe/+91XrlxBVU/yE6DvG88NuxTgx4dBg1wb0zTFjCo4TLLZLMxQjnnUarV2uw2PGT+qmFurxB3UefqVuDIEf2qa1ul0tra2xIABViQPOmTSH//xH7/3ve/lMlmI3vtAIsHZLszDsks/hUMbIGF9i2WRCIXyVocjnbsy3BWWZWH38lfDFKB4nPFFXHZFcZMiji8QEdcr7+zsJBv9+8IRHvow7qGWwTcOpYdHYzKZ3DUvmlUNtip4KcJVY5omu+COsGB/XoTrtPXP8gmJeDBkD7YOYfJeu3Ytisth2RnGCRAUp6pNuwmmEokInucNBgM8MKv+LKqTYwFco49cfb6neErAzZvsMeJH5eRkJLvg203TxJZnY51/phhHmyPc74QmOE6LxSISmpia546IouhrX/vaG9/4xr/4i7+g+NhNkK8gDwJVEHiGiQhp6+12G0cSp1xGcUkygrLIqodzLIoiwzAKhQIeHmKSE9/Z6AyCYHt7W7RT4V+tVCpsnnIUkImc8Kjs+MWfuP7LX/7ye97znm984xt4M3nnUKqTx7bjroJgitMQdl3Jw8sjyYI5CAK+yV0DJBgQUVHF8LJVypXHlmWJqonYFQBTxnfY2tpKrk/YL47q0L89vYDFKvsJo5imNeEQZ15PitVNzBeLajZrxAP3/mNehCtNWf/82LwdmHlmv+CbwwgRRTheqKoKVTI5S5wbjrFyxv/rx90bcb4lKFW8JbGvObbFNG18JYicEn4XdnoYtzXDqchbWxT2XLLIoSLkKibcfNZwuF1xbNuGwKM4+5T9imhTQ0SVSgUuWU4NhSr9/e9//33ve9+b3/zmL3zhC+JjJdRRkUApwL0GIT6xApDtBoJpZO2CBgFuCvZ7TKsjnFbfhjt3Oh1EszqdDq6EQ9XzvEajITIaTsOXvvSlxx577MqVK7S3aahWqzhtWbVkHmCJFLG6uor8cG46i3+P+rmOG+Q4SxwnHJblCgpNNu0hZm7vcIT4JYgMoaoEQfCtb33r0UcfvXjx4s/8zM98/etf5zTxuwZcudWrmEeaz+dheF27dq1er4NjjEtoSqWSGIEfjUbD4TChjjC4U30b6rcsy6rX6/V6HVnyiPUSESe+4vlZEbsd+xWuiqJcvHiRK5oUgVpZIkUoioIuNNlsFjmWuVyu2Wwe9XMdN8hxljhOOBThysY7xyYRexBjlp7nVatVsOuhhznFDtjvfe97TzzxxM/93M+98Y1v/MxnPoOPINiG5kTTvh4mJoosUbHqeV4ul8NGXVpaWlpagkR04s5oyDvVdR1RWNxnWh3htPo2vAMRu6uMlYiWl5dd14VZnJztfADhiu9iVwH3mZdIEZh9aEUcV0aerUSKkOMscZxwWJar67q2bSOrBeGxKIoymQzKGYMg0HUdHA4oizQMg4PhyMbe3t7+8Ic//Ja3vOXTn/70xsbGXvIYORyraRrK+EiQZ9euXSMiy7K4kNS/VdRBwG9sbCTXEd5e33b7t//fiMTUnRQX8yQ8/36Fa6VSgcXMrd1FBkGJtCCGo7hXxBHGJo8r5DhLHCccbsyVYupX5itBTlOr1UI/1P//sZiPg7NXKA6+Pv/8829729v+7M/+jIhGoxEaOEz7et/3gzibJgiCjY0NbFc2NzlLDU2hXdeFj5r7ruDJ/Sl1hNPq23AZc5Ld0bbmsH9C4sB+hWu5XEaMiuK8LYqpJyRSBI8wptgwDFBmHvVzHTfIcZY4Tjgsy3UwGBiGgX/5jqiVBEuR7/sgZebwJ6w6ZDz5cd2ebduf/OQn3/KWt1y6dGkvnSbxKU3TwnivjkajQOhCDAoh3BlvDodDTloT02Kn1RHeXt/m+z70a3gDKE6dR4CWGb847Wjawx/ALYwb3rhxAw+AbPu7flBiX0DNseg7ma+sxXmBHGeJ44TDajkHdyURQbRwtwTu9IkXoHRggRfGhPVicbGmab/xG7/x3ve+F5mxCVV9XGjFoVmOjLLIETlKgrhVThAEqqpyY6NpdYTJ9W38FcyqQ0LrYFVVYekmCL/9Ctd83HJHHAGSxmva4OHliEAYL1eJFCHHWeI44VCEK2cA8QsQ33e73Xa7zZ1BkQrIJHmoVOHWwbBuITA+85nPPPzww+BhuOtDdLtd/BjmaaK4xhkXiATQaD/nx2xELEfZBt1VRzitvtP3fdEtjM9yhJVFbHKR9X6FK7diZmWCaxYl0gVoF8V3jpBs4RhDjrPEscFhuYW5ZtQ0TQRcwf+ez+dLpRLEKpJ9SqVSsVhEHY4fcxCy7Qhj8fnnn3/yySc/9alPHe9snf0K1zkqupc4BhBZKqO48yDTe7HiyGV10+4DfZSlJpIcmTEqEFgX7hoJ0nWd6+NJIDoAwXUYhkEQgMuTVXacM7h+7uhqJeYIhyJckTcEu42tT7FWFX1VYXjBZl1bW3NdFxsDV8J9iptomvbJT37yscceu3btWpgerd2sQQpXiRkHZ79jI4PrWNf19fX1ixcvbm1t7aoCvyOiKOKEBs5qBOtLp9NBEOfatWu7IkR3BDxJjuOgMGE4HDYaDc6TMAwjDMNOp8O9ilkD4NzGOeqyIjFfOCzLlYh4xYPJAZ1cm83mwsICwq7ZbJa79KHkNIxTjYgIQRfOzv3qV7967ty57373u8c4YUcKV4lZRhRFOzs7S0tLaDGrKEqj0QD5NqoAzp49OxwOkdKfsE+Rn48wDTY+h2wymcxoNGLBnNw3MAgC0zTxRUxRqygKPsVyFOXg8KXBtJ1MJn5cViu3jMQh4bBiriKHtWVZhUIBTJimaaK61vO81dVVfNnVq1df97rX0W2NxqBU4t9/+Zd/WV1d/fa3vy0tV4YUrhL3E0gpCIKg1+stLi6apqnruthonYQ+gwkeXb7YdV00jMJNILMp7t9OAonpHYH/AhEb02IXCgWKpbKqqq7r1mo1XM+xKjFFUVquEoeEw7Jc4a7hpujs/EF1abPZRGfypaWlnZ2d1dXVwWAwGAzYbwPC6zBmIQ7D8N/+7d9e//rXf/3rXz/ww80+pHCVmGVgF8NPWy6XXddFV+NSqQTeze3tbRSOM8vKNIAjAi4rLFoIRfDJgMjzrnU43CIJkngwGOi6Xq1WwRKTjxtFF4tFkfWFO3XftZuQhMS94BDpD7n9+Hg8XlxcZPLbUqkER83q6qrv+8vLyyREPtCkzPd9bhmIFuUvvPDCm970pk996lMH/60zDylcJWYc6O9kmma1Wr1582a73YYC7fv+2bNnuW9EclY8xPPq6qqiKPV6vdlsXr58GXVlyHn0PG95eRna9l0tSyTnh2F49uxZJE4uLCyAowbWM3QCUFLsegz2KktIpI5DEa62bY9GI3SQx62hRYImdDAYLC0tEZGiKPDn7OzsOI6DehXsT6QjwgeFEOzly5efeOKJj3/848fYjSOFq8Qsg4WTYRj5fD4IAoRdkU4BGYam2ZPJJCFcCnm2vr5u2zYq4KMoqlQqp0+frtfr+CC3zUjmPQVrCtpuw9GFlKswDJEvCTu4UCgsLi5evHjxO9/5jm3bm5ub3ONsL9Q0EhIHwKEIV2we3hjIHRBZk3zf54I2mLkiRX4Yt07Df/m+b9v2yy+//Pa3v/2P/uiPjnE1jhSuErMM2JHwslarVURMeY8jkQK5vsnrECX2KNcpl8uGYaC1xnA4hBZuGEYul8Od9xK7xYNBpnIAmENRcDgPBgPOlOSPc02RhETqOMRs4VTARWyXL19+/PHHn3vuOSlcGVK4StxPQHRxFoXruiheLxQKmUyGhRlTxyTciglEFUXh4CuaK/MXQQAnJDBC7iJHkl+USiXcmfsxw0NGcS1sGIZimdAx9oRJHC2kcJ0hSOEqMcvI5XLFYpGIBoNBs9mk2EcFsdrtduHRDcMwuYQGXDGIldbrdYg3CMVKpYKwKyRr8vOgaRUnP6Jph6IovV4P4hmXIU6MqpvxeIzwE6gkSApXiUODFK4zBClcJWYZtm0Xi0U4fguFgu/7MDdLpZKu62fPnjVNkwmbEixXbGHkE5XL5U6nc+nSpVqtZpomXLhENJlMFEUZDAbJchoLXtd1kEIgSfjs2bMbGxsrKyvb29u2bRcKBaRQcQMrrvFLbgEpIXEvkMJ1hiCFq8SMA+YgFh6sWJSoep63vb3darUozqhIvo+qqqVSqdPpcL0NxDYRTSYTyEI2PRNu4nkemkUS0dLSUiaTQeltEASFQgFpH7lczvd9dMeyLAuUh1wXKyFxSJDCdYYghavELMN13VarBS8rzNP19fUHHnigXq9z1PPatWtEdPPmzYT7+L7P6cSGYUDawQ5WFKVYLC4tLSmKUqvVBoPBXeU0V/5wVX2hUAB1ebVaXVhYwG1Pnz69trb28ssvE1G/32dvsKx2lTgkSOE6Q5DCVWLGwWYigqYgKGU2JfyXZVl3TRhmxmCmzofPFh07XNd1XRe3TcgWBuMbXiNbmP8LzQBI4BAeDodoSYnL8OQkJA9LSKQLKVxnCFK4SswyOIwKEev7PhpvEBFkoWEYlmUZhoGmyNPuA5sV/lsiunz5MhKjWOzhfV3XbdtOIHnAf6HbI95B20oiQufHIAjQTXI8HvPWGAwG0ANw/3sdFAmJKZDCdYYghavEjAPyj01GFk4sArE9Ed2cdhPIPFyJf7kmPgxDlJ/CW3tX4afrOvfdwjdyGwBuBILdAQHMTS2RlkXC3pGQSBdSuM4Q9itci8UiN6oUW4uEEhISEhJHCilcZwj7Fa5Ip+TOzyTkdEhISEhIHCGkcJ0h7Fe4djqdMAxRrocAGKzYSEJCQkLiSCGF6wzhAJbrmTNnFEU5d+4culWXy+VqtZqRkJCQkDhSSOE6QziYW5iEAon19XXZ5UNCQkLiyCGF6wxhv8J1ZWVla2sL0lSsWPAlJCQkJI4UUrjOEA5gufJluq6jeiGZi1VCQkJC4j5ACtcZwsHcwrquw3gNgoBr+CQkJCQkjhBSuM4QJImExP2E53lQy8bjMXMsuK6L5aRpGsWsDiQQFt4O3/eJiPu+gQ243++j8NpxHHAcBkHAfWkO8KgIfHAQxPf9KCaCANcEeBMTboLLQERMMfFhFEW+7+PJXdfVdR3MiOH0PrISEnuBFK4zBClcJe4/WIr0ej1EFsALqOs68xEahpHAZARRJzLsY5NC+PFr3C1BSE8D7sxLHU1vSKAFxrI3TTOKIrRrnfacuNKyLNA0ivsFj8fvSEJ/iXuEFK4zBClcJe4nfN9n8t7RaATDjs1N8UoUUk+7D19s2zZkJ+6M1Qgp1e/3NU3jC/YFy7LwVLy8+/2+53lRFG1vb1uWBbp/ItJ1PdnijKLIMIxdv8VxHF3Xr1y54t/KpCghcS+QwnWGIIWrxH1GGIa8ZiCW0JHGcRxkPNbr9W63myyxgiCAvYheNLB0iSibzWqahnY0jUZDVdVkt+004AkVRWGvchRFjUaDjUvbttH9hnvs3BG+77OxW6vVbNvWNM11XbiaG40GCW5wLm+TkDgYpHCdIUjhKnE/gaiq53mj0Qg9z7PZbKVSQSfUZrOZy+Vyudxdm5bjPjAuu90uBK2iKEx2TXHynaZpB9i/sFxXV1fB+H/p0iW+P9zXROQ4jvgY0xAEwc7OThiG4o/yPG8wGCwtLeGzXN4mIXEvkMJ1hiCFq8T/Y+9NY+O6snPRVSNHcRKpWR7adue2k+6b3Ned3OC+5N0fD40gQIIgQBAg6B8Jgk4CBPmR/HhB8uPefkl3Xtrtbg+yTFGkqdGarJGWR9mSNYusKlKiZmukONd0qurMZw/r/VhVWyWJLJmUaJHyWfiwderocJ999vTtYe21nojQgjAAWJYlhPA8L5fLkZoPANBMLpVKVYhBTV4RkfQka2pqIpFIU1MTeVFdtGgRADQ2NtbU1MwihaZpVldXkye7l19+2TAMYkeaZFMK8/l8ZS865f9bW1tLX6SSDQC01Ew/K0+CffHloeKT6zwSn1x9+TpFlhmjdhynuroaSySqlkaJCyuTlqZpsuRFNZlMSikBgDHGOScKfP7556nZZrPZh86DHxTS4FXLwsSCS5cuTafTS5cuVe4rSH+4sgu5VCpl27ZKmGEY9fX1jLFUKvW9730vk8mQzjBNgn3x5VHEJ9d5JD65+vJ1itLfoZ8AEI1Ga2trq6qqyE41GawmZeDK26Wcc2W9xPM8coaIiNXV1eFwmFSZ1Px4pukEgLq6ukAg0NjYaBhGOBymm/X19ZlMhuifRgme51VQvEJEx3EaGhro68gGi0qPIml8QJ/LF19mIT65ziN5//33/+iP/mhyclJKSbs+lWcMPrn68iiiVj5paTQajaojN4wxIstAIPBVDqXQPJW0dhljAEB/RReNjY3KdfksyFUIQapVmqY5jkPLy5FIREqZzWYjkQiW9n3xXjug94lqHbZtUzLUFNZxnEAg0NTUBADLly8nh+0zTacvvpSLT67zSN57772//Mu/vHjxojpyRwfzp3veJ1dfHlEKhQJVnmw2u2jRIjX/o6OluVwuHA5rmlY+MX1QyoeAtML87W9/OxqN0sQXEcfHx6PRKCLevHmTlHJnKpZl0URzyZIlwWAQy0iaLijBDx6zKRd6hjoQAKBWRtFaltXU1EQqx2NjY5UHtb748lXEJ9d5JD09Pf/4j/945MiRcmM0FRSxCaiwAAAgAElEQVQXfXL15VGERm+qQQFAS0tLKBSqqalpbGwkPWHaiK28Jkwspeu6Mn5EhGfbNlVRwzAoHsYYTTRnJDQrpeXfycnJuro6xlh1dbWUUtO01tZWUr+ihyvvudKHjI6ONjc3Z7PZXC63evVqMkq1bNky27ZVc/P51ZdHFJ9c55GcPXv27//+7/fs2UOF8aC7m/vEJ1dfHkVUU6I6RoxomqYyt0RbkoZhVN6DpP8tr6hKXUixLK0S33cGZkYCAJSqQCAwPj7e2NhIowHF6MSRFUjRsizbtkkrqqGhwTRNz/MoPZlMhi7y+XyhUFCnXX3xZdbik+s8Ek3T/uzP/mzdunVYsuWGFUfiPrn68ojieR7tOxQKhZUrVxJRKSpNp9PPPPMMWTWqPCO8ffs2ImqaRpz04osvkp5UfX09GVPE0s7uLI7iZDKZbDbb3Ny8cuXKVCpVXV1NJK3SSVpXiCiE+CrGlehQL7FpOBympAaDwfLjRpXPy/riy0PFJ9d5JJzzP/3TP/3JT36CX+2YnU+uvjyiMMZo0dV1XQCoqampqqoKh8OrV6+GkijT9tNFUm4xn5gYAMLh8OLFi4nAPM+zLKuuri6ZTAYCgZkm8tlnn6VpK639lqv10iwzGo1+lcO4QghSZaqtrSUFKzW3TqVSoVAIS4Ye/WmrL48uPrnOIxFC/PM///M//MM/mKapVDR9hSZf5kgsyyKKklLatr1ixQpEzGazjuOkUinSYGpsbBwaGsKKe5BU/TKZjK7rpBz0/PPPM8Z0XW9paVHedaSU9fX1lWfAU0q5LX4ppa7rpCpFo4FgMLh48WLXdekAa4UVbMdx6Cto5Eq2qMi6RSAQoKFAQ0NDS0tLMpmsfKTHF18eKj65ziMRQmzZsuXHP/4xncahmxU6C59cfXkUEUIQHWLpoGr5egmZxSc2qnx+lMZ/tKRM26u2bRcKBeJsdUbWMAzP82ZxhFTt6RJPK9sXWDreSu/Ch51PVS5x6CeNHsgqEyuJmrPOYhDgiy/l4pPrvJMf/vCHb7zxBl3ftzx13+GcmpoaWhbDMg+X1Fn44osvvkwpNKhS/YnnedT7P+l0PW3ik+s8EtM0h4eHt2zZ8ld/9VfpdJpUH+9T0BBCKHJVipcqT2gx+UlXKl988WX+iupM1Nlln1znQnxynXeSTqf/+q//+qc//Sl9+4N7XcpNmCJXtRpmGAb9ry+++OLLlEKcOjk5SSvhiEiu9550up428cl1fsnw8DC5wPzRj370q1/96tq1a1g6wKeeUYXX2Nio63oul7Msi+6gv+3qiy++fAXhnNO5YQp9eezik+s8EvpY0qq4cePG3/3d3/3BH/zBz372MzrFX15CJA8uC5P+p/DFF198mUYMw3Bdlw7yklEqXdfJ26Avj1F8cp1HwhgbHh7G0lGB8fHxjz766N/+7d/oGD7pKylBxHA4vGTJEgD47ne/S14+Wlpa6IihL7744suUQv6F6uvrybPQihUrwuFwNBp90ul62sQn1/klSj3Ytm0pJZlqU5rAWDZtRUQA4JxbljUxMUEqf4ZhSCmf9IjNF198mb+CJWsbq1atYoydO3eOOpknna6nTXxynUdCp+CllLZtO44jhEBERatKFL/W1NQoMlYmctT+qy+++OLLg0L6j+RoSPUq1PP48hhloZIrLZwKIYh7HurCIpfL0WiCrOGr6kUxYGl2SOdeKKQTpRQzzSCxZHFUqbArL5Kc88nJSSxZZVMObYQQFA8x5eM1q/ZNMyIhS25uEZExRkVD307b0ur0Hs3gp4uHykhVHsZYuY8EslwvH2bYubJQ2lzXJctBWObxVA2bdF1/aPyjo6MqQnUoaxbxIKKUMpfLlZtZ4JxTBc7n867r0jkuujM2NkbPUIV/qDFOZcYBEakh0E9d113X9TyP9jXEY3WSSsVNJ9boePd9qn/TiWq2hULBtm1KFeVM+TWWWZwo/6uFLmrUHgqFvs4egzwlCCEo27F0ugERya8R9c9UghUcllBr5ZwrF8LqK1TPrBoOFSX5IlSdBn4tXo8WJLmqqk/+FxExk8nI6ZdDVY/sui71I7SaqmhPxSmEoIt8Pq+qIP2t6pGpGWOp+MmmORWV4zj0GF1Q41cmYMhCzWMs1G8auSLiyMgIljGNYRg0QqL/pXZLVu4qGHCng/OIOD4+TuWlBj3j4+OKFSj+2elS2rataBURib/VTyGEaZoPOpO5T9R3Ka+riqhmFA99guLL27dvK7cQ91XyW7duqagoM7G0dvJVzAFSf0fX2WyWerRyOpeladOMZLp2Tf9rWRalM51OV3A6i4i2bZMlRbIhhaXP13VdHUoprwlqxGBZFsVMY5qZpn++yZMiVyXU+u7cuVN+U3WqrutWnoRQj62qpWVZVJ8p2omJiXJHETSJVBHSCEwZl51TWZDkqqaqjLFCoUCqbpXjKXc2SQzqeV42m6XeSo1uaHDKOaeHqaemYTv9CZYMNWApy6holVFTMplkWRb1UI7jUNpc133szfKbRq6Uh9Q1eJ6n6IQmLtR+DMN46MYBdZpqwlcoFGgoTZVqfHwc752yzFTUYI4aPFUG6gU455ROopnykd+UkkwmM5mMMlKPiKZpzjQeRcYTExOUafThNJC3bVtlBfV3am7BOR8aGqL/qmATX03paPFA0bAyaZLNZil5j90gPg1isLQ0hRXnl5QGtbaUzWbL91wol2hHprz0Ve5JKZ8OVzlPilxp2kqjLkRUNqtt2yZFTtUwsaybfVDUiC2Xy6lqTzGrZ7LZrK7rpmlSby+EyOfzarbz9ThmWJDk6jiOakKqDFKpVIW9ZTUy1TStvOWotTI1CSZqVItF5V0tzQDKO7LyaQ0NlIQQ5c07n8+rDKU+kSJ8LPJNI1cStURPLaS8CFRlKBQKlVcyafBEze/B/6V4HMe5b3D9FYXmrGqK6ZYEy8iA7tMS9HTxlC9h0aqyenhG8WBpxk95QvyXzWapadA8vnx0ryo/yVecrhGD0sxATSOor6Q/V/Z7HxrVfTJdox4bG6MtAESk0UY2m63QBCgx6XT6Pke2uVzOMIxyv7BEuvl8nipbKpXyPO/rme58DfIEyZUqG9U6dfO+0TBjbGRkpPLyPtWufD5PExvl6YRmpaqLKO+KhRCqySh713MqC5Jc6b8MwygUCp7nFQqFytsh5W0bET3Pm5ycLB/+k5CfZNWFEe/ivYNZ1WXQQr/jOOVdCaWN1taoo0mlUjTfmgsnG980crVtm8rrvkU86jQZY6lUihb8K+cD51zXddWqqSYYhpFOpymqcvels+tSVTpp74fG2oVCgWpRJpNRc6DKSaWxINUuGt2TTfwZxUPUS09WqIqGYdy4cUNNbSl/1FJqhcF++W4llva9crkcdXx0kwiswpfOWoQQalb91ffIc7kctdPyYQSNh5SDHbpJkavhRWWvdgtCnhS5llc8z/MGBgZkyVg6HdAfGRmhDb6HpkpNf1VsWCo+umNZlqZpruum02laXKSKrRRrKq8YPRZZkORKQ/X7Fu7y+TybRoQQNL/J5/P3jcEtyyIGVZttJMlkkiKUpfMwVGxUYKOjo8SdNCdW8xI1xqc9NpouYJnXzMnJycfobeObRq70dcq/N+V2+R68bdutra00nn3oyFStZDQ2NqrBmZTSsqxwOKxOFc9ihEt7QmotBADK6yrNkDKZDK3HVv5eVbLRaLSpqal83DCjeBSn2rZNbYGWiGmHhS5c1/2d3/kdXdeVe3NErK6uxpI21nTxO45D48tkMkkUTvspWCLpaDRKyZjdSsB07Zq+fdGiRWoDvrIim2r+tCCJiDRwAQBSwipf36aRnCipNFKmVc6HhSJPilxpRYTqG2Psd3/3dxXtUXe6evVqRMxkMpZlUYlUENM08/l8JpOh6kcjZsMwli9fXr6AobZySeeAHkOfXHEaclX7bY7jjI6O2rY9MDDwwgsvTHeYt6mpKRKJkL9Gta9G81dEvH379uLFi+kmLdxfuXIFEdUU1nXdtrY2RcOMsebm5mg0GggEqqqq1HCMBuxSyqtXr1KyX3jhhZs3b5bv09D63uPKnG8auSLi4ODgCy+8AAChUAgAnn/++WAwWFdXR949q6qqqqqq6ICBWuV7UGj0ShUJEdPpdFNTE43YyGM2AFCpKVW1GQkAvPzyy8rZeDQajUajdN3Y2AgAahao67qYXoGW9JXUF1FKyJXpjOLhJWfmRBiMsfr6eizbeVW9LZ2cxpJ/N/KUnk6nK48w7qOcbDYLAGTeJBqNkstVsm1SXV1dV1f3FbNRyXTturW1lRyyVlVVEV+WKy1PKeSnlmyt0J8vXbq0vr5+2bJlABCJRCKRyIsvvkgfrt5OzHrfXuzClSeo0KT6K845ANDhWjJnQVJbW0sXFciPZrdY6u5oDkNFI4RIJpMtLS2k5zg2NsY5V0sU6qiI2k2YU1mQ5EpTRtWz0AWt5Ewp2Wx29erVNHJhjEUiEervqCCpt6LOmuwcEQ1jqRK4rhsIBETJs5tpmuFwmFaHAEAIQeUkSo6cXnrpJdp/okjUDIlq0mMcMQWDQcE9REEhokBZKsWnMWRMSETLckzbQkQmuG27XArP4/QMBIAxUTB0x/Gmi6dcqEyVHTjTNKnoGxsbg8EgtXl6ZkbprK9vGB0fs21XIlJKVHomkpPNzYslYiqV+Srfy6UIh6NcCsfxHM+lb5xpPJxLy7ERcTKVRMRIVTSXKwiUQiATXAi0XQcRHc8NBEL0V4ZltrS0cikMwxIoPY9zOXU+ICLnxRm2bduGYSHi4sVt2WyWc2maZjRajYj5vF5XV5fN5maRn5xLJviDoWFYrUva8nmdnkymU4hIdWPKeIRAgVJKtBzbcbyCoav8HJ+caG1dwqXI53W6b7uO6zKJ6LpsybKlw8OjFI9uGjNN/3wLhSjWrmA4JOXX+naqw0xwRAxFwpblUHrofjgakRK5FNlsrnL7pa0KRBwbm2hubq6tJXoOAkBDQ1MgEAAIVlVVRSJV0Wh01apnrt+8gYhUspZjqx7j0cOSiAcwv8lVTRxp9PEnf/In69evrzzioGUf0n5U9nht266urqYBC5b2UOnhmpoadeIqEokgIi1cEE1S9xoMBmmQCwA1NTWO49D8xrZtGuFKKdXYNhAIqIMTtm2Hw2Ga0ZKSFM42f9VfFd1WS46S19fVMNtAyVAyq6BJz0bJHNuUiJx6pacrFBJN16NrgDAEgpFoLQSC4UjNWDIlESEcsWxmMy4RXSGnjEeWpoA0y6GSyufznPNQKEQLpLW1tVTNaAg1XXoYR46YL1gc0bQ8uk9pcLiQiMPjE/RkMqVxRMN065uaTctTX5HJFip/rycxEIwGIlGAcOPiVtPyIByhdwGE6S0U5k2rQu6ZrqcbDkcMhqo4opYzXCG5QIZomC59y0Q6E62q8yQyjhAISkRNNyiGGzfvTBezRESJpmkLjvm8jhI9jy+qbzZNGyAMEIyEawCCAOFIpIruzLTcbYfnDBMgHK2tC4Wr6xqbAMKUP5ROjuh6ku5Ujs0VMqvplGMQCBqmC8GQREzn8o1NrTnDjFbVGY7ruMLhgnF0hbQdTrlNJciedCt49JAL5IgeQwhHHppjjzc0XY8LjNTUhsLVEApDIAKBoO3wYLQqWlUHgSCFFWKg+saYsEwPEbOZAiKiRMOwDN1ZtKgRJVqWs3LFs+Pjk5whIrqepFrtyeK3U51/LF8kEQX3ULLM5Bh1xUYug5IhirraakPP472Hp2e9cjkn5Ep7bLdv3/7zP//zNWvWVCZX4sK2tjYylRkMBmlFi+gwl8sRa5qmSdPKhoYGIj/TNAOBgGEYgUAAEZXOCClMqQ1z9RZaVKGftF9FrEwOzLGUlWpBT5aM8s/uKDplhWVZtMhWXRUJBSEahMa66hBAdQSa62uqI6BnUygZlkr9KQPjMp3RGJf5gvHsc9+ybHdsfFIitixuMy1HSAyGIkKix4THBONyungQcXJyHCU6jlVfWwcAjYsapOSCcUQxPjoWiYRQom2bkovKmZkvGBJRyxXopaNjE3QfIAgQbFuyjC5WrnoGIMjF3T9JpbP0JN2cEqbl2I7X2NSi7mi5QjhSJREz2dyq1c8CBJtbWjPZnOvxCt9rWo7rcYkoJIYjVROTKYnoMeF6nBKTy+sq2Sqkj0qls47LJGJWy1fIT8YEXU2OJxExCCFKjefx6miN53Hm8qqqGubyWVROy3YlYiRancvrQqJEbG1bSteUVImoPrByVOMTSYlY0E36TC6wprbedjwtVwAIGqbNRTFOxiXFKRF1w6L/lYgULmhQlfOYoPbytb1XSLQdz3FZKp0VEptbWvMFgwq3flGjLDWNxqaWZCpTIR5EtCwHJXIuUaKum1omh4hVkWrO5fjoBCImJ1K1tfUo0XUZFbfrceocdMNyPU7vfXQgIkrm2QWUbFFtJAxQXx1pqK0KAEQjobraarUg+ohHMeeEXEkvd2Rk5G/+5m9+9rOfVThqVigUamtrlfkPpIVTIWzbpguaptBuXGNjo5RSmefN5XIrV64k3U5S4qBjbbQbRwoOxJREzJzzqqqqVCpFW1bDw8OO4yxbtowOCaiJLJb4lVaPK2wEfpWsoDgNw0AUnHvMc1BywT3H1qXnIjIzn0PJaVHiaRUaXakF21QqRZs3hUJBDXeUnZepRHiujchQCs81UYpCPhMNBiwzHwIIBSEMUFcbDQEEACicLj/V2WXS0Sg3a4ClHVO6o/ZHqYKl02kaZqlFjgpCe64AMDIy0tzcrDSZk8kkqYHQLknlpktWNTzPq6urozMJ5cfJ2traaH+UNiOpLwiHwzU1NStWrGhoaFB7sVOIRMeyUaJrWp7jIuN5LVcbrWKux2wHJYYA6mpqF9XUBgBQoms7pT7pqwopYQWDQboeGhqiEpdljqGUGn+FeGjVhz5EdXZKD6OmpsZ1XVIdp/hJ/xwRhRDV1dV0YHdmSZ+X8gQVmhCRqitVxQsXLiAiZXhdXd3SpUupqmOZraX7RWImlUaJ0mN6voCMo0TPsgMAS1oWBwCqwxFqudXRqkggSBw4l/YGhGObzLMcQ6deBVHYloGSu45F58iwVPceZU/wMZMrNQNK3OTk5L/8y7/80z/9UwVVeCllW1sb7Wkjomma9fX1VKIAoAx2GIaxePFi0oBYtGgR/W02m12xYgWZjCgUCuVWN6kfJ41Hmnc2NjaGw2H6X0X2FCc1P6oZ6gim4lcscw83I6GmXqZcI4RgnucgCppdlZ3ienD1/+lBIa/RRQDAsU26roqGEYXrWAEAzlzPtaVg00fCaP1cS02g8LhjepYeAkDuomS6ll7W2mzkMrXREC3yoCw2mClBaTCNAv20TH1sdFhthEvBJsZHq6siNOJhnoMohm7fVMljnsOZW+F79UKO2J3itEw9Eg5GwsFwKBAAqK2pSqcmi415+khyWoYuTKMQDgVsy6AsMvS8Zer0X6nkBKKIRkKUt/RptmWMjtxBySnl04IzzzJRcM8yPctEKUIAKAUKjlJwx0bBUXDu2OrmLIqeUkUVoHVxM6JAyUtDn2LelkaWU8PQ84gim0nV1lSh5JSH0UgoABAMQCgIAYDqqgiiSE6OU57T6yxTp/uV83mhgKofZ244FKicY48XrmPRq/VCTnCPym5sdBhRtDQ3Gnp+ZHgIUbS1tjwkn6VA5gnXoRqla1mUAjnLJieXtS6mGhgNBnQti5yFAVCKQl5TX2pbhuDexPjo4/ouwbgiLM/zEAVzi0owlmWovUh6ZtY6cY+ZXMsttGma9tprr/3oRz+6fft2pRTc6+JUqRQtX75cnUal+U1zczMNz+/TUlu2bBmWxrM1NTW1tbWkjErj90gk0tDQEIlEHMeh52kgBgC6rj/zzDP0MG3WNjU1qYEYALS0tKh9+BmK8Fz7XnItGWLEonoCF0jLdxIRUZQRw9MD4VoomWPkzXx2eVtLbTQUAiDYek64VhgAJSOaJAadDqmxOyg9FC4KF6UXBkDpSddU10tbGvRs0sylXSs/XST0ilx6klJF+9+rlrWFABpqq0IAzYtqq0IQAmiqr6GbVSFoqq9ByZJjw1pqonI6afOmeVHtxMiQZ+nCtZC7IQDhWq5ZQMlCAGqzh+5MB6ugMdsQrkXDCLVVrwYZnqUXsqmqEGST40Yus3JpK0qWzyTpmcnROyi8SvHns3RhFzQtOb6irQU9GyULAzTWVoUB1MUsyt3Wc7aeq6sKhwAa66opS209h8ILlSKkulE5kVRMlBv0Uw2qqP6sXNoqPXv41nW6c3cQxpzGumqVGwsepQYSDcJDc+yxQ1X4MABVWsfIhwCeX70iDFAVgobaqlx6khI5JVRlc/QcXaTHR5A56NnN9TWukUfmUE0bG7qJkqHwsslx7pjMNip3C7MBCl7akVFbCZ5XpFt1dq7UddP4bDYyJ9rCSjlo69atP/zhDwcHB6d72LZtWjfD0jIREZuaiRJP07JtLpdbtGgRRa6mmA0NDZlMJp1Ol1trowjptIPjOJlMJhwOqwnrkiVLsGQ2iMxQ0LvUYfxoNKosTTPGZmV5S3BWPAtRWhZGJjjtIjAuDcd1OHJETbeERESByJ6+kHmObRUQhWXmAwB0B5G9/J1fGx+747l2OAQoueAOoqAnp46NmmhBQ8kK2ZRrFprqa3QtjZKFAIgsVa9dvJgmVbZV4Myld7mOkUpOeC7NZXPMczzXZJ6zqL46m0mh9PK5LKU5k56gGDLp5EO+WnrhUGB87M7qVSsiYUhOjiOylSuWjY0OUQ4Ul7hRoPSmi0cK5joGpVDlm17Ijo0OS+FSHtKTwQDQ9djoUFU0bOgabToginwuPV38ViGPwjPz1NMJ4VpVoaCRy6DgyJxSTooQADIPhYdyZuVO+RYAcB3DsU1EFg4FEFnZzLVYE1DyrxKnaeQE98ZGhzhzAwC2ZTDPioSDE+PDlJ9SMFWOeiGnF7KhIKgSnw9t4VFCKRgi48yl9vK1vVdwj3mW4F46NW7o+apoMACQz6U5cxsW1ZhGQQrXc+0AQHmdnKIfsC1mG1Yhj5I5hq5raZQCJUPBi0smd4dNwipo48N36G85s6kuJSfHqZd4HN8lLNu1mSxYrlJxIhUQx/EU6dCycGkFaDby+MlVnV0RQhw8ePD73//+yZMnKzyvJqC0b0RbsFhSXKIl3/L5H22uIOLt27dDoZDST8aSUjHNQaurq8PhMB1s9TyvtbWV7BLTnJVm+o7jqPM5dIaHLNRUVVWNj4/TgfTZ2iYtkqtSaIpW1QSC4WCoqmZREwTCwWhN7aKWQLQ2lTO4mrw+dSEtuSCiEExK6br26OioEOzixYt0n8oik0lVjoeWWPO5LKJgnuPYJi0sNyyqo20SQgAgEg4GAlC6c388tm0zRtZ8SN+NtAHdQqFg2yalE++upghEpCcdx3Jd13FIgbzS95KC+uLFzZqmuW5x8DsyMtLWthgRczkyZ5hX11PGY5omopiYmFC55DgOpVZKbhiGpmUcx+HcA4BCIYeIlnV3Y5u+sUI6Td1AFEZBl4Ix1yvktZamZkThWDaisE0rAEAchhIpZ2Za+rZtjo+PI4p8Pu84lhBC1/Nle67FuiGlrBBPPp/3PDIVTvZQafjrAUA4HFTxaFrG8zzHsdLptJScc/7d7/56Op1Op5Oe56lSWLihEIJyIBQKVM6xuQg556tWrWhra5uYGENE6qXr6moAoLFxEQAEAhAKhUxTnzYemj8IOTkxxj2GKDKpdDaTalzUgCi0TNaxzVUrVhbymue4iOKFF164efN6oVC4r+U+li+SiBxRdzhDjNY1QCAcrV1UXd8IgWA4UlVTW3+vQpPqSWYsj59ceckgPiIePnz45Zdf/vzzzys8TI1NWbZTJ1Bpx5TUGcjjDVlUR8RoNOo4TlNTE1nnoajIvoRSYlLGKulnIECVErPZLC0yl29Wky4xGfQSQiiNZUrhrA4v3z3ASiMgIVFIrK1rNF3OETlizrBtjhzRcBjdeSpheSxb0BmiK6ThuBxRtx2OWLBs0/UgHOGIOcPkiA4X00XiuIyLomqi6/HqmjrGZTAUMS2H1nbSGY1GoKQa+tBUUUrypkXvNV1P3bQ81ri4NVvQbcY9iRzRZrxg2QyxYNmV00mAQJAu6PlMvlDX2JTJFyAcYaVn6NUVYDPOEV0h74yNqzh126H7lE66H62tC1fXZAt6Jl+gOxAILmpuobdPjZLCM2kU19TWJ1MZumnZLgRC9L8QCJGK5kwLPaXlyi8cLlgpVJlDH8K+WoSabqjvDUarHC4Kll3X2ASBIN2nEqQ8r6qrH0umKPcqZcLCAdVDh4vyKvQ1gBpmzjANx9V0gyPeHhml/4JAkNpLSstV1y8qL4IHYTse41LpOXOBE5Op5pZWITGd0eg+qXyblsNFsZJQQ0vn8pbHPImq5j86XIEMcTyp0c9swaSLmtr6gk6DbIFF/da7a5AzlTkhVywpDV24cOGP//iP169fj4iapoky53/lR0iVXVC1GIsP7MWSWiBF67puVVWVUvV0XZd0emn9trW1dWhoSOVOfX09YywajdbV1Wma1tDQQCeFlDJYbW0tmZrzPM/zvHw+X1NTQ5ZdH69VUlWBqHq5HqfznTaTrkQbv0FwER3EQE1ddVPLcCrjIk7mdWv6TPAQHY63R8Y5YlPrUt32OGLBciFcNSVmmh5L4mRedxGHU5nqppZATZ2D6M7qu26MjjcsWZZ3mWa7EAxDVQ1U1RQ87iJaEiFaDdFqS6KLWPD4TOM3uHQRDS5TuknXLStWzSKddmlLYng8yRGXrFh97dYdWlOBcJXlCVegK9DyBISrIBBe8sxz565ecxFTukkfojMxi/dCMLzkmeeGUxlToIuYMW2Dy5zjTfe8KVBnIqWbEAzXNC9e+uzzN0bHXcQ7ybRbqkX1rUsgGK5qbNZsd1CF1+0AACAASURBVK7r7ZOCyq5gbb2LaAqkKjTX73URdSboXVT0565eW/LMcxCpckupchA12w3W1mctZ7p4LCY5os1ktmDaTHLEtuWriM/Gkhm6uHL91rMvfDsQqX6M9W3qj5LoydIJ2nsRDIbnrxEJchWktl01TXvllVd+/OMfx2IxeoCV3GQqD5TK2SpZMW1paRkfH79z584PfvAD8pxAnuOUfQk652CaZl1d3c2bN7FM+zeTybiuCwDLly+ngwq0RKzrek1NTTabJaMTpD9MYSQSUYYr6TwPLSOrL8pms7M+jfOg1NTUKN92iEj2/CSiK9GiWvjNCCdyuoM4mTeIwzK2407/vI3IEAs2o33UxOAlumCIjpgas0iVg5i1XErPREF3EcfzhZnGo9meg3jl9nDOY9Tv6EzqQrqIdGdSN5IF00HMu9yZeb5RnPS3LuJwJntzbHKioM8oHspPD9ERyBBNT05m8wxxIpNjd28K05Pq59WhEXpjgQsX0UQ0OGquN4v0Jy5fobzNu1x9UeXvpbqR0q2xXL7gCZUSB3FUyxW7bzmb9CyU0EF0EE2B9UuWUm5YEg055+/NOUwX0pLFmkw5f+XOsGojVqkVZ0xnunK0S62VVmIZ4lgqe3t0MpXTbY6mJ1xZfODGnVG6eFz1bcrQlcjF1I6b5rWFJuXBqmgyTcozZ8784Ac/eO+99xBR2dQmvwrEl6SOSwpKZD149erVTU1NY2NjNHFUh1yVHi+5dM7n82SGadWqVYFAIJVKUeTEkXQuUAjR2tpKBhQphcptDiKStXdiuHLjmePj47quJ5PJWTsRvHta+a4UNwVpxTifK6rPeZZu6HmG6FB/940Js7bFEF3ErG6ZUhRsL2XoUz7pIRoup6WbTN7giAzxztgkLzXa++DNPD2ZgplzHZtj2jQoVTnTmcV3OQJdRFdi1rY0w865jmbYphS6wwzBs7rlIjLEtGlYTOY9dxbxUzo1xzY9kTJ0hpjUCzOKx0PM6hZHTOd0mr+qlbGcYXsSaW7BEWlhXDNNSvPIZNqUwvREznUYoiH4TNNP8TDErG2ZntA5s5iskH7dYWnT0Ayb8s1F1B1WYN7t0YkC8zxECyVDzFgmQ9Qc+4nX6jkKVb5BKGh6YrKQZ4j23L/XYtJFLNiezpnN8U4qqeqwjZjUCppj6w4zpfAQh9Op6eqbI1C3HYdjwbItT2QLOkfM5Au0R0ZhtmAyRJvJZC73uOrblCFDRMlReEVIrhAKguAelpGrkDM9431XHv+yMGLRty0reVj80Y9+9K//+q80MSWPb/SYOj+qaZphGDRPLRQKysyTijCTySij/ORjWe2YEhGWjy/S6TRRO9maIB51HMc0zXJXvePj4yol5FeAoi3/ENrQVa5yvrpMTa6StTU33LlxFZmN0psYupZPjqB0UHpCulyybw4kConCZc5EcpyucwVNopjueVoOoe0D8l1Dg6Qph59CTBtPhfRQAiSKieS4yxy6nmk8ulmQKPJ6jv48nU1JFJZj0k+JwvFsx7PVz1mk0+OuRDGZmqBE3r5zaxbxmKaOKFzXpjFfNpuWktNNyzIQha7ndT2vfhqWns1l6NW2a9EnuMyZ6XszWrr88ynCCulXTw6P3nGZk9HS6o5EMTI2LFGYtiFRFIz8XFfaJwiVaUuWtdmuJVEYlj6L/J8pqI45nk0v9bibzWWoMkgUVNsLRl4g97jrePZ08SAKxlxEkUxO0Fn/oaFbiMK2TSl5JpOi65L20GOrb1NCSBe5g9wqwSnBjQTuIVc5r8hVSqnM/qmbx48f/8M//MPOzk6iwGQyqTgsl8uRIWL6We4JBBFN00ylUjRPVfZclObw8PCwcoRCvsyKdmWlJMsSinHJQASpWdEKs7qvfPaSGR0yG0QjANKQmp0rBtIBuZdiBUpWXxUSVg6FhXYOhYFcRyOVvnMVhYnyGwQtdcfWk7S+5VkZIzfOHc2zMtP/iYPCRumgdNxCmi7QM4oXU2Bm6fGsDHc0IzfuWRlKla0ntdSdGX8aWmZ+AtEqZEe5oyFa3NFcMy29fCE7SjETCtlR6eVnHL8wUJpGbpzyjTsaShO5PuN43LyRGUUnx4x0PnkHpeXpKZSWtDWUFjo5lJa6kLamki29fPGa68gKs8gfRMvIjTtGitlZ10xzR6uQfuHmHCNlFSaLLxWGrSc9K5PPjFD2elbGMVJ3M/Zrqb1PAKyArIBohQGQ61ZhcjaFPrv3cv3+oi8VIgpD18Zy6WGq81Q5pwY3UJiWNo7S4mZG2hoKE5lO1UxYWXTzTn6Smxm3kESmP7b6NiWEWYyNvo6byE0UNop7yFXON3JVPrGJ2Er2L/D111//i7/4i61bt6ojumrFlVZ96dCLZVm0VqxcaxFJW5ZFJEcTUGXQnxxu27atqLd86qlczimX9/R20jpW1oMpHlqXpufJ6yTFMIuVYaVdWUauZCPCqw4A19PICoXR65gfQyeFuWHkGnrpbxaEhkKThREUGjpJdJIoNJEfnvZ5N4tu1ksPoZNBK4U876WH0M0iy00BnkMvO6P0iPxweUqKCRMzLxeeHfsyjkJDYwyFhjyL1kQxHoqQZZBlZhk5pdNJFuM0xrzsbfTSFM4wnZrQ7iDXkGtO8gayLJoT6KbRmkSuYX4E3TS6acyPINfQnixCH2XaEH2Xl709m08wx1Fo6KaKOaDypEI9cZJu5hYKDe1J5NlixpYi4bk7yLP0083cmsMa+2RBhe6lv/etVvTShbErxVo01+8Vmpe9TTnMtCHUR4s1wUlSKRSLRmhO+maF9MjcMNpJNCeQa6iPscxtdNMscxv1MTTGkWvopNBJIdfQnLj7lkevb9PBVciim0Mvj56OzIwGAJlDp4+KViZKPfksZE7MHypvt8RniGhZ1s9//vO//du/7e7ujsVi169fJxu/WGI+5fAPEemAablHAqVzpOaRtm2T2UKlFWzbNjlLx5JrFBKyUTk5OVm+dKwMLpKjFYqKjv0oUxKaphHFztQ/aAVybakJvriiuQ7gN59bvDgAS8Lw3CJoBGgNfbPQALA0Cg0AjQDLq6ERoAGgafp8WFEFzzdAI8CKKmgLwrcaoRHgmTpohqnRFpxZeprg/sRQ8mbxXS8uDrzUGqSfzQDLqqABoBlgcRAaAJ5rhOcaoQFgcRCaZx5/WxieWQTPN0ETwOp6WFYFTQBLIjOOpxGgEWBJCBYDrKiCRoDlUWgEWFVTzFh6gC5W1cCyCLQE4NkGWFkLy6qgJQANACtqZvzeJoBmgFV1xQwnPLSerKy9+/CSCLQEYHGwWECr64s1p2lW6VkooHpFOdAWhv/x8jK6mOv3rqiBBoCWACyrgpW18GwDtARgaRSWRIplQReU/xXq85IQPFsP32qEZoBn6mB5FJoBloZhSQhaA8W6R5WwBWBF1WOrb9OhLQhtQWgNQmsQFoegOQQNYVgUhgVAruXLsHRBO2Hr1q37/d///d/7vd977bXXNE2jPVFEpM1O0nIqV+Wl0zJqKZimp/Qnys6i2rgtHict8/ep5p1qn1XFQ3foLUrZmGImumWMUfpnvSwspyBXqzkMt88eHR88cunz7UOn95tXj944ujM5cDDd35Mc6PnmhKnEgYnEfv3iJ5nBDzID72fPf5hKHMgMfjDl8+n+nom+/RN9+3ODH2cGPhg5tXv09B7ryuGh4zuzZz+cEjNNj3bug8n+A7nBD1Nn39fOfZC/9Ekyvn+y/8As4hmL7Z3o2zt0amdm4H3twkcTfXvzlz6hb0z394zH903G9iUHeuhds8i97PkPL33cpV85lO7vuX1yR7q/Z6bxEKwrnyXj+zMD74+d2W1d+ez2sW321c+T8f1jZ3Znzx5MJQ6kEgeyZw+OndmdjO/Xzn1w/ejW3OCHI727h45vt64dzp49eOf0rlnkz83j26wrn4327UklDkz2H8gMvF/5+dTZ929+sVW78NFkbJ917XAqcSB19v2xM7vt60euH96cGfzAuPTprRPb+c1jt05snw91ey5C++rnt05sz549SHWJco9q1Jy+d+TUrvS5g86Xh2+d2D52Znf2/Ic3v9iaGfwge/YgtZeR3t3GpU9vn9xhXj40XXsh5AY/vPRxl3n5ULq/586JHen+nszA+9mzB0dPv0e1cTK2z776+c0vthYufPy46tv06TmYHDg4OfDxxNmPJwc+nhz4eOzsoaFzx2oABHewTKFpHpHrdEJkxhi7fPnyvn37du/eff78eXVQ9WmUoj8vtfmKkqEwmgFGE+/nBvaaA7vM2Ba3f4sV2+j2b3Hjm53EZj+cMpwd5kPK52fo56cffpPrmxvf7CY2OonNRv9Oo3+7m9jI4hudxJbsQE8tABOcIboC6TSH8p47C/mayFXxqOd5mqaRQYmv59VPQgRKgVJgmU0QlAyF3gIwGd9r9G/3+jd5fR2YWC/61mJiHcY6fPjw4cPHnCPejrG1Mt7uJDa6iW6MrcW+NzHWYfTvrAdwhaQzb+Q/QErks6WBr4lcyRBE+a5nuZXEp058cvXhw4ePeYmnjFzLlXjJKhMdLf163v61i0+uPnz48DEv8ZSRqxKyjPhUrwmjT64+fPjwMU/x9JErmW1SNvqFEP7M1SdXHz58+Pha8fSRK523UduuQojZnXJZCOKTqw8fPnzMSzxl5Oq6LjGrlFIIwTl/FG8D8158cvXhw4ePeYmnjFy/YeKTqw8fPnzMS/jkupDFJ1cfPnz4mJfwyXUhi0+uPnz48DEv4ZPrQhafXH348OFjXsIn14UsPrn68OHDx7yET64LWXxy9eHDh495CZ9cF7L45OrDhw8f8xI+uS5k8cnVxyNBxjtlvLP4M96O8XaMUdgh45083sXi3eQ2y+7fbPdvdhMbWbybxbt5vJvHu2SsqxSDQsc9YSkqepLHu1h8M4ttcRMb3cRGN/6uG39Xuehi8Y13E/OVEt9BKWTxjSxeTFjxZ2wLi23hsc083s3jnTLeIeMd9ya1496vvpsbMtbF41083s0ptkQXgcc7OT0Qf/IF52MBwCfXhSw+ufqYPYjteLxLxjupI1CwT76JN3bf/vSX/FpP+ux7o/17l0XgVt8e7dy+Qv+uXN+7L4fA69/uJbbkjq51eztlrFvGujDWhbHOsrBD9K3B892sb0P+2Dq8uC1/ekO+d/+zANnE7rHTO74dgdUAzwCsCsCv1cAqgNyJdry+E89vNI+/jv2dvK+98MUvMbG+xI73gMc7xw+/yS7uTR7f9ps1MHFiIw4fGjveqcV25k6/L84fz57YnTu5BS9txYvd8vxG3v8Oj3dTUossHm/H+FqMr9WPvorXd9qn242THaz/XTex7QUAcfGAfWH3KgBj8F0c/nD86JtOf3fh1Foc6KYE3JOffZ3YN4ORgY+nHz65LmTxydXH7DEVua7B2BqMrcUvt93+8D/wes94bNuSANy58GnbIrh1/vNv1YJ+4aNbhzd8CyB7agsf3J0/0YkX3+OxjTLWjUV+VejA+Jr8kVfME5144b38mfX52Fbz3NFlAPlLh0biPa0Aucvnr58+ODLwaerSySUA2on1rPdt49hr3pm1eOVdEVunH/0VXtoyJbmyRBeOfHr90Hp25cRzAOnE/pvH3rGvfpCM7V0O8Fv10f+2CJ4FwOs7ksf/M3vyDby6g+bc95GrTKzFS5uSn/5cP/E2Xt0/9tnb4mLPd8OQOfNe9uzu/7oYbh1bf/PwWufSTvxyDx/cnDnyK/7g/NUnVx/3wSfXhSw+ufqYPaafubaL2Hq8uINd3JtMvNcCcHPg41qAOoCh3gPXD2/+fhukY7vuHFqPNz+1+rbkjrbfQ65EM8Q0A2/juU68sMPo3TB+9M1sbIsWO/RbzeHRvn03T+3+dm30ypFDhRvxO4mPL33RswQAb32QO/wLHOjCazvyR151T7+FX27PH3l1SnJ1E92rAZYBPB+EFyOwDODZCKwCuHFky3frglcP7h0/1vNfAoBXdySPv4I3dk589osHZ64y3i7j7daJN3Bgg9e/KXm4XV7qeRZA7z+Q6ds9dHzTKoDR05vk9Q9zsU2Z4x3y/DY3tp6XL6f78DElfHJdyOKTq4/Zg7YhuZrDlZErDnRnjr5ViG9fDrAyBC8shkUAzzTCszVgXD1c5DOAZwH+WxTyJ9ZPR67umV/xRLt+Yl32eAe7uPV7dfAMwDKAZQD6taMtAC0ASwKwPAyrovBrdXCj5z/x6ja8sCn72c+9M2txcIN3Zq17+q3pyNW4sOe/r4bU2SMXPtlhXT+6KgyjiZ36lUPLAMSXF54DGD68CXOHc/E3rUSHOLdRTVuJGolZeaLDPPmWfWY9Xt6dPdGt9b77X8JgnPvAGPwwd67HuHTwt5rg9uGO7JlN8sKu/KlO0b+xOCJ50iXoY17DJ9eFLD65+pg9pibXvnaMdXin14mz2/K929J9e1PnPl0RgQaAy6c+HB74aEUQngmBcfmTdO97qwEu7f4PvLSbxTeXyLVs2hpvx3PtXuJtOfiu0bdx8uQaHP302qfbnwvBzZPb0xc+XQYwEjt9q/dQK8Bw4otrR3bhtQPOqTWFL37J+9oxsR4T6/FcN57fOCW5Ov3dQ8c30PKyfjX+Yj2MJPZMDO4ZT/QsAfj12hDeGLj+0fovP/xp8tSreGsPP7upXAnr7t5togOv7dJPr8+eWI9ffvhrIXAufnTpYEd+8MPcuQ+GT2y/eHDN77aBM7jHjG0pnOyyz3T55Orj4fDJdSGLT64+Zo8iuSaUxuxdcsXLu7RjHYW+7d+rgyUAlz5776WW8JIQXDt1IPflsTYA7dwHw8e2/J/LAK8d1M90s/hmmhTeR67O6V+68bWpI2/ipV2Z3rWZ+IZM4uPnw7AyCNbNY6sCQJPXNoBnovBiBH6nDiY+/HfMfJo7/Av39Ft4rts49hoOdE1NromNywBWV8GL9cV4XmiEZQFIDn74/WWLrny0fyUA3jrGLr/Lr3S7A+9kjr5JpFhOrjzRwRKd+ul1k4fX4I0PngUY/mLjSoDffyayHOClCHynClYBuBc/+M1q+BaAPLeDpuklxeMnX44+5il8cl3I4pOrj9nj7rxNHcKJ0aGUTuv4OhzYmfqim106VBg8pF852QKQvnRG+/Jk8sJnq0Pg3jxqXvpoFQC/uLdw+h03sfEuuapXxNvFwFt4Y1vqyJt458Ns71rz/LaVAN+ugvyljwc+7mgFsK9dvnPmk1aAyf7jydhHeH639vkr+SOv4oVNeGGTfvRX+tFf4dl3piPX5Nk9o+c++fLER9krseyXR88dfkcmT146snEZwMWDe/i1vlUAQ5//Aq9tMvrWOcWzNPd+fryTJbq04287/Vv/j3rQYtv1wffTif3LAPSLhyZO7bEGP34W4NrB9rFDnXjhgNu7xT71jox133+kx4eP++CT60IWn1x9zB4VyFX0bXDObMbzPc8BrAR4KQptAK0AKyPQ//HG56IwFtuzHMC6sG/yWKc8v9NNqG3Ie8jVPP2qeeYNvL4veXSNMbD+N2pBSxxcAXD71Bbj2mfPheHip+8bV88sBcgOnkr2fugktmBiPQ50sd63rRNv4EDXdKrCRK6Zs3tbAJYCLAVYGYUVUfjy9IbCtUOrANwrAxMnDr4UBO/SVj2+Jn3sdbyw5QFyLZ7lxau7zdimsSPrvEs9+uCBid7dywHGe/el+w5offtfAuAXPxSDPbx/d+6L9V7vRuzzydXHw+CT60IWn1x9zB7Tk2sXJjazvs28f3f+zC6tb/8LAMb5L4ZO9LQC8JG+68ff/U493Py8i13pcc7tGP74l4xsStyzDdmO8XaZWMMH1uHlXZOH38iefh1v7bv0fvsLAObVnrH4zmcC0AawFGA5wHKAlQBufFoqnZJcCxf2P1cNqXPHMudPjPbvWxGG5MVdxvWPnwWYPH1o4vj+36gGre9ts3+tOL8pd+yNMoMSRZMRRXK9tDN5ZG3yi/XO4N7CwL5k766XopBOHCj0Hywkev57M9z5pAMvvC/P7sYLu80THT65+ng4fHJdyOKTq49HQolm7idXfvqd4Z5X8NahWz1viAsf52IHVgH8oA30K5+f+3h9MrHve03wcjVMHu8a+fR1vP0+i3c/oODTjvF25/RreHZ95vCb+OWeiaOv8EvvYubsMwCDH/zi12ph6Nje79RA/vwn+sVPRo73/FYduPHNX51c3UR3fmDnMoDJvo/TZw+Nxd/7Vi2kL2y7fOitbwXhBYDVAObAe+z8Bn6h40bP/8Ybux8kVxnr4vFu0b+Z9b+LX/bkzmxNndz06zWAQ0dvf75B69szcXTzcwDewB68sH/8o9fyX7Tjtf143wK4Dx8PwifXhSw+ufp4JJRzVZkhwE48uxX7t7DYFhzca/Ru/80qcAc/uHxw3UtRMC5/9O0IpPveTZ7e8J0gJI+8heffnVp7Nt4uY2/h+Y2pT1/DGwcyJ17NnXnr2sE1qwF+uw0K57ePHt/1AsDNz7uN8z2pMz3PArCZkCtLdFnntq8C+I1qeB7gOzXwfBDunHgThz9aBWCfO+ye++jOobeSR3+BNzbh5a25Y6/zRAdPtN9HrjLWrR9rzxx+C8/vSn/R8dv1kDyx4cuDr2Hy1H+tBnGx57sRwC8PWr2btS/exqt7C0dev5dcOzHWKf2Trz7ug0+uC1l8cvXxSJiGXDtE7/r84TfcM+98PwwvAeRObhYXe3Do82x8+yqA5OlNeP0DI7EZL+/6n80w/P6/T8crxtFXceAdHP545OB/4J0d/Pw7LwH8j1YYP7Um1989fuzd326G326B1QD/1wp4DoDFpz51MyV4vIuf25Y9tdlOHMQrhzJnuoe++MVk7+ta4p3vL4LksZ1444gV3yrPdznx1+zetTi46UFypbO53un1eHFX9sja/7sNcsfXY+a4drJz4ug6s3/7cwD4Zc/op6/j+Z14eafo67ROrLl32uqTq4+p4JPrQhafXH08EsoPpRRvlvjVPf02Dm7OH3sbr/fglb2xjf+PvLBbXNmbPv2OHt/knt1q9HalPn8Vz2/Gy1uLf3iPEfwOjHXgla14dtPQ7n/Dgc3GyV/mT72B5/cWTm+98/l/4ugBZ3BvrnfX6OG1RmKzPbDbSezi8e6vTq4y3un1rcdz2/Vjm28deA2HDuDEPrzamTrxS6N3e/bY9vSRbv1U18Shn+D5tXKgAwe6eaKDJTp4ovjnGOvEvi7s63JPvo2XdrmnOpIfvZI9/Hr2yBtyYBOe32bFN3tnt+GVPXhxR/7YW8lPX8GrOzBxH4l2YqzzrtUnHz4IPrkuZPHJ1ccjYWpyjbeL3nb9yC/x5h4c2DD+8St4eQde2pk5tjZ17G0c+sBJbHTi7zh9HXh1B559xzv9ZnG/Nq486hQjND77BZ7dhAM7sK9bxN/CC93mmU387E78clPy1KvZE92pL7r5+e1460DqyDq7bwuPT32kdTpYx15np9dhYicOvjfxyc8yR39qxl9h59r5wI6JTzpx+Kj2xVt4Zxvvf90++bp25FesRK480VHUSOrrwr4u7O3ExAbrizfx8nb8cpf2+as4uMk8uZad24RXdl078P+Kcxvxwma8vds8+pp76o2y/emOu+Tqb8T6KIdPrgtZfHL18UiYjlzxXBc7s0bE1mUOv4IXt1pn3sYLm91Elx3rkoNbbh34CV7civ2dxtFXM5/+DPvX3TWdeJdcOzHWwY6/ifFuPLsL41tY3+v2mdfx8r78iU7n7Fp3sB3P75aDe/jgZnlhsxvfLM5umxG5Yrwdz3Wy42/mP3oDr+63T/wSr7az/lfc2Gt4YXfmsy63910We2fi0/+FF97Ca1vcvrenItdO7OsUJ9+ePPBveHEbnt88eeAneHELJjqsE2/gl9vTx16X5zfilS2FE69PfPLveHEjXt5YNBJZzMbixq1Prj7ugU+uC1kESqbIlRG5IkOptwCMx/ca/Tu9/k1e33pMrBe97Rhfj8X1uk4/9MMyW0XEr8UzoDLewU6vxcEN1ok38Fw3nt9gnHwDz20QA+/Yveu8eCcOdOPgJv3orzC+Hof3GkdfvbsmHKcdzaLrUxzcwo6t5Se77GNv47kO7YtXeGyz07tBXlhv9L1u922U53YMf/QfuZNv4s0e7Yu3SuTa+VVCjHXgmTfxXDde3DV+4Gd47V396E/d3p/LxBrt8Bq83OOe2ej1rcfBdfapX7in38SzXSzRyRIdyjPrXXtSAxvx/NbCp7/A/ncw0Yl960TfWtb7tnl6rdH7Nl7dZpx6E89vwPMbsp/9f3hpU7nyF81ZlT+AJ12mfjhfQuJXGe9wE90s3o2xduxrl7GuQv+uRQCcewzRJXKVTEqUs6UBn1znQgSih5JJRI7oIjJERIbSaAYYS+wr9O9y+7eUk2ux14t1+aEfkkucEshDTqfiRX4/uh7AffTcKe/+YfGZcuIpxdPN490s0ckSnazMGzkvOWBXKXloePelMWUxuIMn2nmig8e7eWxjMUKaqt5N2IPJK8MDH1LuKb3MX/rdV0+RLU++ZP3wyYf3NQcZ7+TxbjvxbnZgfxMAsjwiY4IjCkQh5ay51SfXORGB6CF6EpFVJte4T65+6Id+6IdfX6hGYMVVoliXG99s9O/MnO1pBkCWRnQ49ySiRJSSWHY24pPrXIhAyRDZA+R6d1mYJzbxvg6Mr8PeNRh/218W9kM/9EM//BrCsp1XQieLbzT7t2cH9i8GQM8n13ktAvEuuZb2XD0U+VaAZGy3nXhXJDbI3naMv41n3sDYW2VaGD58+PDhY+5AnLoW+0jdr0MtCytyZcKjTT0x+y1Xn1znSgSi4PeQq4NCawNIx3Y5iS2Y6MLeNRhbg2dex9iaopZjX7sf+qEf+qEfzmHY1459a7FvDfauwd412NcuY11O/N3cwP7WB8nVV2iafyJkSVWYIRWPg0JbCpDp2+XGN2O83CKk/wAAIABJREFUC8+swdgaPP06xtZg39pSqfvw4cOHjznF2iKz9q7B3vvINYvoMcG5T67zVu4nV+kg15YBZPt2uPEtGO/CM2sx9haefgNjb2Ff+5NeKvHhw4ePbwCIXGnm2vfgzNUn13kvU5IrzVyd+LsY3yDPdGBsPZ5Zi/H1GOuUsS4sWpPxQz/0Qz/0wzkJ7+o09bVjXwfGOnlso5nYmR14fzEAejmUjHHpk+v8FVlungkRpYc8/1wV5Pp73HN7tGMd+rF2vLTDPtWJl3e7fRvtvo1+6Id+6Id+OKeh27fR7et2+7q9vi6vr8vr7bb6tuTiuyYTHzQCoDAQhZCo2x5HlIi6bs6OAnxynUOR95Or3gwwdmYvjpzAKx8Yvdvw0v6JL7pGP++wB3ZbZ3f7oR/6oR/64VyH1tn37IH33IGdBGtgb+7cB6nBw80BQOlwr2j/x7IZ57628LwTgRJliV8lkqVK43urGk7t6bhzYtdk396RY9vMS5/kz3+kXzyUjO9Pxven/NAP/dAP/XCOw4lETzK+PxXfl4nty8T2peL7xxIfDfUfqQZA4SFizrCp99bzhWw6MzsO8Ml1DkSiMtx/l1xRoHTqAH5zdcPKMLxUD0sAmgEaAJoBWn348OHDx9eC5lKv2wawFKANoAVgUQDaGqrzuaxEdDkapus4XrEnn9X01SfXORCJKASK4uS1RK40ebXQSOWHLqCbRK6h0NEroLRQ6CjyPnz48OFjjqGjtIq9Ls8j15BryHWUVio5JhFTWd0TKBElF9w2UmPDszPS5JPrXIhAyYhcURa3XUuTVw+lhcJAYSAzERlDtDzGmS2Z5cOHDx8+5hSc2Q5nDmec2egZ6BXQLaBnSM9GRI7oCOSIhulahkm+cXxynT8iUDAUrJxciV85c1EyRM91DNO2LCYLAs3ScR0fPnz48DGnYIg2on3XvA/RJ0NE0+V05XJ0HYESUXhWNuWT6/wRURzvSEREWU6unFumLrgnJeeIpsCUKW1Ep3Qi1ocPhihkEUyh4vPeQkb5V3/F/HniaZ7PKK8tdMe5N6vv1q4nXc+fCDxEC9Eq9boCpZRcSikkehJdjowcpEsUrucVcv7Mdb6JKLf5LFFd3hV5L+9+o+B6XCIyLhmXtuMxLoWc85cuFBSrT9GhZPlddSnKgLLsRPVChEREZGUUcB/nMnmXDghPPs3zGaqGUEa5iE7JN1fxvyRDyYRrCe7Ztv0NbHoqo+RUffLd+1K1tdmIT66+PAERQui6zhiTUjLGLMsyTVP6IqWUssisrNQHiOLo+oHHCPS/cwoSPndA6aF0UXgoFei/pJRFfc0ipJpqLGjMYXmhkCg8FJ6U6CHaiBaijegh2raLUtiFLHo2Sg9ROI4jH95efZmN+OTqyxMQxpjjOIiYy+U8z6ObQsxyhPh0y7QTXPqnOIMV1J/OCaSD0ikqWM4JPJTIEaWcYh724LKeRETJ5jI9c4+5K6xikXk0c6UFAbs0efWYQBRaaoI7pm0ZlmXlDNtm0ufXuRCfXH15MkKcms/nTdPknJumaRgG94VzJjgT3CVI7/9v772j48ruO89fFXIiSIKkyGboltmSpZaskSzL0uzOzpydPWd253jm7J6ZDfJ6LPdYErslW7JmbI+9luWR3ZbUiRGJQIFIJAgCzGyGboYmGJAqITKBsRkQK9fL97373T8u8Ah2k5TZjdDsvp9zT51C4dWrW1Xk++D3u/f+runed2zT4cwGs8EYbGuyORbAbDBj1poOps5ec2zDdKA5MD7QtIc104FjG7Papdlv+mx+XwaY4diWbXPDgcqhcKgchoO790bAbaYr4AyADagWZx/IjkpmBClXyfwQi8UURXF/dONXCQcYHHNyxjljcBgcG479voDVvp89fmiE9xQ1EzDgmA80ZoKx+82aduvMe4c/zm0qsmciH2BODbjak/+8GDgzlGQymdRt3BlPKEzKdVaQcpXMG6qqJpPJaDRqGAbn3Lbt+e7RxwIOuIJhYDYsGxZ35/hw5/6gLAMswAYDjKe2mQCDI96m+2Y5DH7/EG1647DM+e7zx7nZALgBRwMX/2ZcdzJww0yNw9FgKYBjiw/3QxYgkvwapFwl80A0GuWcAxC3d+/eBaBpGpMwZtlMd5jKme6YhqNZjmLbKW4nwBIwEzATMFLQFWgaNBOaCZ0x5hi2Y9iYtVvHsNks3Vo2sy0G020mDLfpMHQY2rSmwNQYM2evP7N/67ZZ+b5spsOMwhiDEYUZh5mCmYKZgBk3J25AGZksSGQpV69eYUBCNaVcZwMpV8n8EIlExJ3h4eFFixbl5+cTkVfi9Xq8mZSRTRmZngyvN4OyvJTrpXwPFXqomGgh0SKikgcLpRYRFT7NTbyv6W3R1Nt02yfp/c72h7mEaBnREqKSqU9SfJifIfpcIS0WH3gGPbN00Z17d2055jo7SLlK5gGRAWaMAXAcJzMzc85ywmKg17IsMco7fdz3oZimKe4YhpFMJjHV+VmFc9hi9MzS4WgLvXSr58S9vrfH+o5M9B6K9h6I9e5L9BwQLRnelwq3KuGWuW+xru0Jf5PWu1sJt8S7d2i9u+2LB9WeVr1vT8LfpPftiXY24vrb8e4das8je5jqaUn0vq81i2Ze3j/cXj3aWcOvH3qvrdy8vJsN7R0+V8Uu7DMH9iUDO5OBnVrv7mRgZ6Sj4TH9fKL+fIj3a/TvTQWbcfN4wt8U6WjQ+/aMnatNBZvn5UtRwq2p8J5keF8ifCjW81a0561oz1uxnkOJngOJ0P5Uz8F47+GR0NHhgfN5RIDlOGy2/z1/OpFylcwD8yXXRCIBQNd18aO4Ix58KO4BjDFVVQFYlsVne+UCBxw4FmADhgmmLPHQcPhopOdgorc11dOs9GxXe+r1cL3eU6uH681QDQI+BCoRqJqd20e3/nq7s9xqL0XIh95a3l2pndmYfvdNBKqs9lLWUYZAVerUG+JI+Lc+6jws5DPD95vRM3lnom09ruyMnduk+isxWGeEtt55+xXcaI0df3XyRQNVTlcF765EsBrhmsd09Yn686Tv1+4s592VkWO/QF8d767EYOPkYY872+x9Xz4WrDeDTUawWQ+2qKEWNdSih5qNYJMR2GGGdmnh3dHA/on+kwuIwBXuGB+6ToLkMUi5SuaBeYxcdV13o1VFUVzRPhTbthljwr6maXLOY7HYHMnVBGxA18HSnyEaDx5IhFvU8HYjXMNCVXaonIdKeWgLD5UitAX+Uvi3oHt2bh/TurYgVAl/GTo3T952bUF/DYIV1ruv4kId/GU4vwGdm3FtJzv92iPOU4nuGvhrJ1t3Pfz14tZq9+HaIYR3amer1TNV6G81ztekTm1GyIdgBYIV6NyM8xvQU4U+H86tf2Q/n6w/T/5++3zGyV+iz4fOzQhVIlRpt72O/prHnWr2vi9/Ofw+BGp4oNYO1IvGA7UI1HC/D8E6K7Qj6W+J9h9bSAQnCUeTcp0NpFwl88B8yVW8ovta07vxKDRNE3csy9J1/fEHzwwcnMOejFw1sOQKoong/nRopxGuZeFKHipFcBNCGxB6E8ENCG5CoBSB8lls/sqHNqNtPQYb0LvNPLMBnWXoqUGwCoGt6KtFZxmCVegsc9q3oKscvdvYuU2POg+6qtDlQ5cP3T501aCrFt216KpHf0v06HrldCUu7nO66q2OOoSbEdyB0NT5Q9XoLEOoGj01jzv/k/bnQ7zfrnKEfegs4x2lk7d9tQ8/z6x+U/e/ryr4q+D3we9DoAr+KnRXorsMgWon2JDy74z3HZFynVWkXCXzwHzJ1TTNiYkJ0QHxihMTE+6o6kOPB8A513V9eHgYgK7rsx25TpaEFfNMTAV2/DMemgjuTYd3GOFaO1SJYCmCmxDchOAGBDYhWGoHfWaodjZb/UMb62m0e7er3TXJ9q1mqN7u3Z5s3zp8fL0Zqsdg83tHXjVD9WOnNmFg5+jJjU7fjoeexA7WIFAK/yYERNsy+bdCsFJv34JQNQ9v07srzUB1sr0i3bnVCjeMntwYaSs1Q/UY2KkHalMdVXqglvc3PaqfT9Sfx7RHvd/omTLcODi07+9xqTV+rsII1mGwOX6u4rFnm60vyw7WTKnUNXo5ussnI2//VgTrhFyLicDTMi08S0i5SuaBeUwLi1cXE5p+7YuapilyyO647Ojo6Gx3jwMmoHFwACwFJ7rMS+Oh3clJuVYhWI5gKQKlCJTCX4pAJQvVGKH62WyND224tCfRXp3qrLF6diQ7fKnOGlzei9vH4uertEC909/MB3ZhaL/dt1ML1OvBhoeehIVqpv25sAnBUgTLebDSDlVZwWo1UOUMNMQ7K5RwnXVhF64fjHT6cOMQrh7QAvWxc1v1YIMebFC6a53+5kf184n685j2qPerBxtSnTW4fczq2cEHdhmhxnTXNjO8/dGnmsUvi4VqEKiCv3zSr91CrqXo3oKuza5co/3HFhABmsNNKdfZQMpVMg/Ml1w1TUulUm6oappmKpVyE78PJRaLiTtDQ0Oaps1BJSmxtF8BZ2C2nQAiJRk00rM70bNTD9ezUA0P+ibTfX4fumtE3o8HK2etVfGg76ENvXXpM5sQ3ob+huTpDTzow4Udo0d/obeXWV2VuL4HffU39/5t+swmXNutnS995Hkm5/j4eNBnB2tZsN4INeqh7fGuhrGOeuvioUR4dyTQeuVE1VhwT6p3963Dv8KVXeitixx/DaEa9DcYHeUI1Tzq/E/anyd9v7iya+zYL1NtG1NtG3FhB+veanSUo7/h0aeaxe8LQTdgrZoWuU6NGQeqnWBDMtA8MXCigAgwLMjZwrOClKtkHpgvuXLOvV7v9DFXr9f7mDTv9BoXxcXF4oliQc7sIeSqilJ/tgLESzJopGdvvHeH3lPLQj4EauCfNgNocqrwrA7jVb6/+SsRqESoSju3AWGfHfTp3Vtx663epr/5X1cRenfg6t5Lu/7GCW37/S/S2Duv8aAPk7Oa3bmy05uPB2qEVs3gdj3UpIRbUuE9Xy6g985uv3J82wtFtIro8wW0JoOeJfr3v0F9DX+OK61OoBrhGru7LHX6dQzUTZ2t6sFXqUJPHYZ2DzX/tROq+/YXafSd9Wao3go3TCZ7g7V2sMYO1kzTfBUCVQhO72E5AuWT7zfk48Eqq6sSN/cN7viL31tJZkcl+hr/VRGx7q2Jd9fb/krcOzR25BUI1X2wzfqw64PTvF2/dpUhWG2Htsfvy9WyuAxbZwUpV8k8MNtyFWcWWwKkUikAYsRUQEQAdF33er1u2CoOSKVStm2LVTfu3CXLskzTzMvLS6fTIkvMGFu8eDERFRUVZWVlCd26Me5HhMNhMAzoHLAtBsco8dJIz95Eb4MZrkSwHH7f5Hwff60dqrJDj7iCz3gTl2wRD3VXIlCOC7W6v9To3TbR7btxpmptAUUvn1pGNNrd+oVsUvr3jnc2PEuEy/vVQIMRaGBBMcLqmzTf1Owedm4TrrakTm/SOn24uCfhb4qHWqPh/cuJ0pePj/ccfNZLw90tE8G9kfAepe/gWiIlsBtX3oqcqdC7K9HnQ7giceqXUz10I/sq+CsR8PGeJs2/PXq2zhzY/6V8ivUcute5e6L3rdSFY8966Qs59CzRc0Tprm3o287DwrU+HnT9Wi6S8Ob5DbjUaAWrI22bncFd9qXdw+eqfoNIDzUZwaZvFlK6a1vifCUu7Ex1lGtdFSxUxUJVdqjKDlXx4P02ae7Z+pom0wD3/5QJTr0F/xYEt9qhhmSgOdJ/opAI3JDrXGcJKVfJPDAHkWskEnFD0ng8/sILLxARERUUFBBRbm7ukiVLMjIyxI9E9MILL8TjcXE851wUkEokEqJ01NKlSzMyMhYuXFhUVCTcLG6j0SgRcc7d5350OBiHZkIFwE3Adko8NNKzN9lTx8KlCG5BdxW6JuXKwpUsXM6DD0YqM9uClTxUzkNT8VC3aJUIlNuB0uETv+RDu5xbh/Vb7y4kujfUVUC0toj6j1UbV08tJ0r1HVAH9g3sfRVDh4xQIwvW8oC7ILUc/nL4S/W21+GvwK39ybNlrK/FuLD/9vnGid5Dqzw0dGb7Pf/ez2ZT+uLRidBu7cLhVM/+rxdT7+7NqUArbh4db9uQOPcmLmzDhW335Sqy5VNytUI7v5pDq4m+VEhLiT7joSVEz+TSvd4Ti4muntk5Gtj9z5dSKtCYOF+pd1WLWJYHfffl6i9FoBThrba/EheblEDdvbNb75yr+a1FNBFqSYZ2j7Zte44IVw87Ay3vvf0mhlpZX50Z9pnhqumKtR9Ig89e84kcu5uCRqAcwVL4tyDkyvWdBUTgBpdynR2kXCXzwGzL1V3JyhgbGxszDOP27dvTDyAioU+3CuPt27cNwxgbG3MDVnGSdDqdmZlpmubdu3eFSgEkEom1a9diSrEA4vG42KH2o/Oxl6tvUq7+SlyoVztLx85tSQ+0LiVaRFRAtJBouZeWEt3z733WS5/PorUe+h+W0HNERmj7VPD6gFxxtQnBrTf3/i0utdx5Z7N16eBv5tFzWbTKQ89lk3nz/DKiFUTPZdAKoueIniPC3e6771ZrwUYM7VI6N+HCtsTpXz1Kru8d2cQGj3xrKd0514p74eHed5Zn0DX/0duht9cWUfrKu18ooNvvVse76lhvk9Hte4hcJ6ePVShnNzvhetw6nO7dlR7Yu4JoPNg6cm477p7D1WOfJ5o470t2blO6a9LdlaIUBnswcp19s0q5fiyQcpXMA3OTFh4dHZ2+AbvjOHl5eSJO/cxnPuPxeIhIPPK+w8SUYHEScSskWlRUBCCdTjuOI84j5jepqppIJGZqs/ePq1xLp8nVh+4q+CuTp97AxR0YeXvo+ObIwOH3QkdWFVJJBl1t36cMnX6GaE0GxXsPXj1euZoIl/c/KNdKBCYn2ignfokeHy42qR1b+UCL1rv78rGKifCBZURjPUeH2lq+sIDSV9pGg4fXEE0ED0S6Drz3Th2uH4+c3XrvxGu4u3fi5D9O03/NdLnyQI3mb7YHjw8eqFhBNBI8tpjobs/J+PVuEbl+YyUNnai59naZ2d+CC63RM1tYqMYW8eV9uZYjUG53luNK6/iJjfeOb7p3uvrL+aRcOHq3fac5eCzWuWv4dO2Nt8v+xVJigy2J9mrW12CGaljI55p1TrQq5fpxQcpVMg/MtlwdxxGDqZzzRCLBOb9z5w6A7OxsoUPDMOLxuCjPVFBQAODOnTvuwQA0TXMchzEmJFpcXExT5OTkiGfpur5kyZKbN2+KF318sad/Oh9LuZZ+QK4++KvQUzf89q9i7VXO1SPLiJYSpW8OLiBamU0TA++M9Ly1lMi6fjret/+zRLh2RA9tn1rY+oBcEShDeCv3bzW6fax3Z6SjgQ29g9sdy4iey6bIwClRsv8Zoi8U0SqiVUQvZFCyuwk330r7K3Cp/vZbP8WVhvfLNVCFQCUP1FihfauJ1hJ9a3nGMqI1mbQqixYRpa93rc6kSycbvphPqXCr3tusBOqM4DZhxGlynZrAFa5Lt5WifxeGjnw1l64cKf9SHq0kWkO0mui38ui3smnszLa1RN8qorvvvDldrnNoVinXjwVSrpJ5YA7GXC3LYoy50SRjzDCMzMzMzMxMd/C1pKRE3DcMw80GC6cKB4tbsS4WAOfcnSrs9Xodx+Gci8A3lUp9otPCQq7lCIikq5Crz+7aisGdqa7aRHBX+sI7N84dCBxpXZVNt4PHLp1tTl45/eUSGnzHp1w8/M+K6NrRjY+Ua8dG69x6/dxmXGpWOmvHzmyLdLesIFpGlLx45vr5A2syaaKvbaht/2ovDXe+Fenah6ETkfbaoYO/SHeVW6EK3Nhpdm2a6p6YTX1fronzzcnA0bun99w+s0+51H7z/FsjvW1j/W0Dp3b99jPe2MDRm2fqfreEbr69MdHps8J1LDQ1m+kBuVYpbZvR3zz69qa1RHp4H6633T69/WtFNN6xR+k9itvtq4lw48Tw6a3x89W4e4wFa98/yCoKJ0m5fgqQcpXMA7Mt1/etmREDq5qmEZH4lQhSDcNIp9P5+fkizHXHX6fvfjMxMeHxeAoLC4lIiBlAKpXKzMwUZYdXrVrFGBOR7ox0/mMp1y08tGWaXEVoWON0V0+cWG+Gdyjh1q8U0jKiry7JW0L0leUZi4kGTjQsJUpfPv4MkXP1qBJunpJr7dRE1im59my1zq13uirQU5fu2GYPHvhaEd09u/P5bLrnP5K8fH51Bo31tKWvBD9DNB46Eeven/I3W727cONA5MwGu2er0b3Z6Nw42T3/lFyDlQiW28GaZPsuo//UZ4lWEi0nWptNzxC913nUvOVfSnTr7E518K3nPaT17DB7d+iBGjtUxR+YIz01lBusj7y9CUNHMHjozrFq1n90+N0dq4nMC6fSPUfeO9nweQ/xC0fMvr3pzvp0R8375eqvQreU66cFKVfJPDAHkauYjuQ4jq7rYisb27bF9OCsrCyPx5Obm5uTkyN8ads251xUDxaOdKdEqaq6YMGCVCplWZbjOMXFxeJX7lQmEbnOYFnEp0iuGGyKn96MW0dvH6+Y6NpjDbUvJxoLnbnRvn9NNilDp8Wcpmhw91h7Qzq08/1ynVp/aZ97E9d2qm0b9PPlGDowdrrK6Dsw0dW6gih1se125+GlRGu8tIRobR6tIHqeSAnuGn23zO5vVP3l6K9Jn30dlxoRqJpaAVyDwH25Rs40aKFjzxIZA233zh8c8x9dThTpO/le+/5nPTTa3apfOPQskTWwSw82JNvLPiDXKlEK3+mqwaX9ent94nQt+t9Kdew2wkfWEik9R8bOtyo9h9cSqcE9sXP1rGeXK9epNyvl+ulCylUyD8xXEQlhRFH40E32upr8ICKELS4u1nXdMAxFUdyuZmRkiFhW7JwD4BOdFn64XK2OCrOjEgPNin8HxvxDR+uTodPPEn0+n+507R4P7Y/3Hnwhj1YRJfxNarhJLMW5v9RVyFW0wQaEa/RzZWbXNtazSwu3psL71hLdOdf6jWWe62f2LCMyb4Sun3nLuNL+pUzC0GEzvD3ZWa50l+HCNvSIykS+SbkGJuXKQ6V20Kd2NRvho1/NISV8bKx9/0TXoc9lUXLgRCx8ZA3RGqKvF5PRt2usrQxX9ykd5Twoaky+b9loTerUZtw+Pnx4I4bewY220RO1v5tPqa79ye79d0823j5R+9UcYgMH7P4946fLrXCDlOunGSlXyTwwX3LNysoioqysrJycnJycHPfHxzxldHQ0IyNDHLlmzZrCwsJoNIopJSuKoiiKpmmP2RT2Sfl4yhUPjVyHdqOvPnm2TOuuHzlZneja96UsGus4dLd91xcL6M7Zhi/n0922Gq139+eIrN6dZrDx/iqXQNXkWGZ3JUI+/fQG9fQmDOzAwK7YuxVjp7bagwefJVpFFA0cGOs+8LvLPO+d3atdOnf1ROOzRGOnK41QvdNfp3ZttgKlRudGq3PL++TKhVxDVbhyZKD59d8g+qKX1hB9KZe+nEfjXXuMC8e+toDsi4cu7n9VDTTYfTtvv/ULXGziwcqHyhU9jU53Q/RkmdXVdH3PG9/MI7WrJd3ZiovHv5ZLuPbu17Jp5FSl3dfMwjuM7m33i1GIk/jlmOunCClXyTwwX3LNyMhgjNm2reu6rusi6MzIyHjU8ePj4yLZK3LFlmWNj48DGB4eXrNmzfj4uOM4bs/FfjsfnY+hXPFwufoix35hdJTixt57R1//Rh79yxJS/AfTgYNK7z7jwv5vLaWhwxvTwabY+Ro+0PI8EQvW28FaHpgmV+HXUI3Rthk99VZHZeLUFkTO3Tm6/psF9LVssi8cvnqsMhne97yHhGv/5Ur6t5+l28feVLurcanRCpVhsAqDNejfNqlAfy38tTzoyrVS6643Q61O7/5kxw5cO3nz7crbJ6px5cjFA2/+zyvJCO8yQtuNQAOu7mUBnxOoxiPkGj2+Hlf24dpb6Gn+35aR2d2UaKuxw3tGjlclO3b8dg5F2nx2b4vWXad21xj+qgflOq0itJTrpwApV8k8MI9bzjmO4848Evcfs+WcQMg4nU6bpmlZlihzKCwrdlAXxYdnio+7XIVZxVqX3hr0+pzAVr2zEtcOXTvwxp23t+LCkWRnQ7zdd/Xga7h7HNcOGoEGXNiFwV32/bD1QcH0NSLcgMA2BOqcrprU6TK1owZDB+++vRlXDqmBJq1nV7xzO64cxtDR68c2DbT8PYbfwYUd6K9V2tfb4VKrc1P85K8Q8MFfC389D9TyoM8OVdrhUhYuN7p9WncdBnenOrfh4j5c3Ierb6W7G3Dj6LVDr5rBRgw240Jz5OSbtr/KbC99hFx9uLY3dmKD3uHT2quZv2Hi+Ga9Yxv6WuxwKwYPmMEmpbNW7ahhwVr0N7CQzw76ppWP8E2VJJRy/VQg5SqZB+Z3yzkAiUTin5LITSaTpmmKwdTp++FomiamPrlVD6cv+/mIfBzlGixFcGqd6+Rc3BoEqszzGzC0XT3/ptqxCX0NuLyP97VaoZ24sFvvqja6t5ndvmt7/g5X98be3ZA6u2UqZn1/Y+1Vdkc1enfYHdXx4xswsBOXd7938JXY6VLcOZY4X6l012iBWi1UZ/U1mb2NSnet3d8YPbsxeX692rEB1xtxrQmXGkXYygPT5bqFhUtZqAqXmuzwNr17a6Rtc+J8eexsuRmqT7ZvTXdW28Ha5JlSBLdxf3Xi+Bu42jIZUk+T6+SuOKEa1lWFyy1mRyXrqsLFZgzsUM5X4L23h4+sV8/7cKEVfdvN7ir0N+hdZbZb9XCq8OG0qF3K9ROOlKtkHpgvuRqGIarwix9FJPpPmYiUTqfdshLTnyK6rev62NjYJ3i28H25Tl/oEqjCjV1DO/8Ul7c5wS3a+c1aRwUu7pk4uSV+cj36G9FTh3Atbh075G8GAAAbe0lEQVRQ2jbZXVvR3/BBrYp0a/pkKS7tY+d96VObcWUvwnXJUxtwYy8GtyvnSzHUYgW3spDP8FfYfbV6sAqXdzl9jRhoYOFKrXMjD5Wm217Tz2+cLlc76LNDlaxnC+vZEj/zSxYsQ7gKF+vx3l7eW6N3VmCoBYM70FOHnlr01PGuKlxq4h3l7NyWR8lVObsZN/YmT2/AtZb4qddtfyVC1TzoC/t+DNVvnKuMnXiTB33J02/q7Vtwoc4OVdqhSleuLOR7+PY7Uq6fRKRcJfPAfMlVRJ+MMTHmKjrwmC1axVpYd8t00XOxZw6AiYkJd5xVLNSZkU4+PXKt5P7NuLIN4c1W94bUmdd4jy91tgx9O9Bbi95tRtv6yOG/592VTlcFQj67q+Ihl/5ADQ/UYLBVOV3Ou+twsdXuqNbatjidW7WzmxCusrvL0m2vOcEtzL+Fhbagv5r3VSfbyyZOb8BAHQuX895yDFbr59djoOGhcrXDm9BfxgLr1XOvps78Cn1VRvdms3MLQlsn3vklemuN81sw2Bh751fxY/+IS028o/TB7fCEXKt4sMrqKkfvNoSqlbPrMdTEukpZ12a7uwzX9yZOrofflzz1Bm7ts/3liXdfQ7jCDpXboUpRuJ+FfGaohgVrJ3fklXL9pCPlKplzOMBscOgOYwBsJ9ebCWYDYJjauJkDMxMHPvjKnJum6W4zp2maGDR9/LOENcWwq3iumxAWdSTEmdPp9Ax10+EwGNcB2BZgO8Veeq/36Hjv7mTvdrWn0Qi2GIE9emCfEtqT7G1O9jYp4WYl3KyGWmbrNrxdDW9Xw81qqEUNtaqhVjXUooabox2+ZKA2GahhF1vi/tqEf7t18VCkozHdvX3kRBnunHT6WtPd21nf7lRghxpunjpDixJ2W6sS2qOG94+eaUz79+jhfZHzDfbgQVx/J9Jem+iux/XDI23lWt8OvX/n2PnKRKBO6WtmV94a62zUBveNtvuSPY3WhZZ7bRVG/2411KqE9oiW6mlJ9TQne7enehuToW1af6Pet8O6sGuio1rra1J7dyYCDUq4GVcPpwI7kv7tRngXLh3U/E3x9jo91DzZ23CzGm5Wws1KuEUJN1uD+++d3mr079Z6W8bbfeZgq32hNd5VN3GuTgu3pgPNbHDv+LkaJdxsX9qbDu9I9TSlepqSvc3JnpZkT2uitzXZsyfZ0yrONmvf1/s+YfENNqnh7VqwUevZlerdOxo6NDzYVkAEbkm5zhJSrpI5hwMM4IjAGnd0MCyijMXZ+ZmZmZTrpVyv1+vNJW+Wx5sx1T59kNdLXq/X683M8HizPJTroTwPFRIVTWuFD7ai2bx9fPtgT57o+F/7rIce/9AzPOlvf21Xf+05/+nH58/h9/XQfi4gWrXAk0+UQ1SYRSuWLbp39/av/w8r+VBIuUrmHA4opppMxYAIHCOlIKbAdFJKOgoWA7MtBp1xi9lTTSKRfHRisZi7vQRj7OrVq5hWjEwys0i5SuYcDmgWHKSAm1rMBDgQV9MGoAA6pkJbZzIzPAvpYYnkU4oYvGBT21SIsqDz2qNPLFKukjmHAxZPR+NJx0wAIzCupMd/7/v/KQqmijFX575c7ckUskQimTFUVU0mk4yxsbGxx0zok3wUpFwlcw4HbCixhGZbd1n6FvBvfvbDP1z/s+tQFdgOs2HaMGyYtm3bGmwVtunYEonkI3Lv3j3O+fS1Z7+2gorkQyPlKplzOLhhOboJIAacwvhXf/Hy53/y/1wB0zEVtjLABgAdUCfvSiSSj4TIBkciETFnXtO0dDotI9dZQspVMudw3L5xExymbkwA58Cfef17/8uOVw6rNxWxyHOqcc4V8DS4BS6RSD4iYjZTOp22p8ZZZ2orJ8kHkXKVzAPcduBwRVMHzMjXfH+V8eofPFv6p//8tR8nAHDAAZzJcFUBUu7iV4lEMkOIjRdncB9iyfuQcpXMA5qmGZZpAtfhLN3w/YLGP6N/+L++sv5HI8C9sVFTN8DBVB1ADOa4o0u5ziycc7e21OjoqG3b09djxGIx27Ydx8nOzhYRj9hfL51OiztLly4VZarErSjEkUqlMjMzReKRiBYuXEhEYl8/sfct59wtxyHOI6pfFRQUEFFGRkZubi4R5efniwHCuf5QPlmIPSoAWJblbgAlIleRB9Z1XVREkR/1LCHlKpkfTGCYKe/ot59t+MvM7T+iTX+08rXvnTdHUoAFrqYVNZ5Mp9Mp2IqMXGcacZG9cuWKW8rRMAzG2J07d9z9DCzLsiyrqKhIURThQnHrqlHMhXEch3Mu9rj1eDxjY2OGYXg8HsdxIpEIAE3Tksmk+1wAiURi+fLl4rlC2I7jiF2GhMiFoZPJ5HylT592xNcx/Y47cUnXdVVV3b+lksmklOssIeUqmQc4cCs+PgL8i1d/vKjiB/SL/71w+09Wlv3J13/63WHwCVszHRscuq7HLS1iKPJ//8yiqqpt227gIu4IpYloUngRwM2bNwEQkXsJJiJx/MjICGNMTEAV5xQGdRxn0aJF4lSaponr+MqVK5PJJIBoNGqaJhFdu3YNAOd8emXpeDyek5OTSCRc60s+HGKykq7rhmGoqupW1RbfMmPMNE1VVd2aEpIZR8pVMtdwIJpMjNjqNeDrG/7M+/p/KjnwU9r8ncXlP/jCK9+7CkTAdTimaXLbSZu6BlsOCs0s2dnZeXl5BQUFXq+XiJLJZFZWFhERUVFR0fQIddWqVSK7S0Qej8fr9ebk5JSUlBBRcXFxXl5eUVGRbdsinSvOkJ2dLdK8Ho9n8eLFhYWF4nHx0l6vt6ioKDMzc+HChfn5+YlEIiMjw7btVCpFRCUlJeIwkame66UqnxQSiYQbm8bjcWFWsSGxcG0qlbIsS4iWyzHX2UHKVTLXcMCw2SisdqSX/vc/eH7P31Hpizm1f5Lx5ne+2fTzxtjgMJAGuzcyDA7DMuV//dkgEom4whMpWfdH934qlYpEImLQVDzu9XrHx8cNw7hz505xcXEikRAXaLGNwZo1a+7duwcgPz8fUzleERuJmEm80NjYGBGJK76qqoWFheLkhmHouh6LxYQY5BLMj8jIyIj4Xjjn78sEJBIJMSJ748aN+encpwApV8lcwwHTsceBb63/yfKNL+W9+SK98h9zfD/Ir/5B1j98+5tlf3kFhgJEkwlwGJquKTJDOMOIPKEIOkU9vHg8XlBQoOv68PAwACJKpVKc84KCAjGGSkSqqhqGkZOTA8CyLI/H4/pPXLuFMkXwKh4pKSlxR/jE+J9Y+1FYWBiPx3Nzcxlj9CBFRUVCCXKVyIcmlUq5Y+eYmrIkvqx0On3x4kUAiqK46p2nbn7CkXKVzDUicr1oxdb+43eXVPzwhT0/p1f/38U7/txT+scLq/7kudfXXYGdAmJK6n65Cfnff6YZHh7OysoSO8DHYjERZYqZL4ZhFBUVDQ8PFxQUADBNMzs727ZtocycnBxxjJiIlEqlhDVN0xRJZgCZmZnCx5mZmZmZmSJLnJ+f7zhONBqNxWLiEdETcSeVSokfs7KyAIjN5+eyqP0nCUyV408mkyKXEAgEVq9enZmZWVJSsnbt2rGxMfFbyML9s4aUq2SuMYEYEELyGxV/WfKrFwv/23/4csV/LXnlD1dv/uHq9S+98Mr3r8NWAMXQzbQKnUGzpFxnFpGqFfNyRYA4MTFRWFgoxlazsrLcqDGdTguziklMwqkA8vPzxUnEkg+h1aysLMaYbdter1c8np+fL6wZjUZFHjKZTObn52dnZ5umKaIrIWAAY2NjHo8H0y7387Xh39OOyAF4PJ7c3Fzx8ebm5ophdXHr9Xrz8/Pd8XXJbCA/WclckwQCUL/099/7xoaf0LOZtJTouQW0iGhJBi0iWp5PRZneorwli0sKKbOYaAll59J8X66eToho8eLFIkxcuXKlO9Jm27aqqiJkjMViACzL8nq9nPORkREAjLGJiYmioqK8vDwiEitQs7Oz4/F4Xl4eAHErMo3Cso7juFfq6XfE2Go8HhcvXVhYeOfOnZKSEpGOFmlk27bdkNdxHNu2ZU2+j4hY3oqpbXCuXbsm5qbl5+cvWrRIJP8BuNPCJTOOlKtkrpkAzgGf2/pfPvPT3//c3/zhv371J5978d/R2kW0soCeW0iLvP/2v37vhp26HhmJxmNgcJIql1u6figwbUTt8uXLjDFxVeWc67ouRk+F8zRNKyoqEhdi0zTF8kfDMLxerzv11J1FnJ+fPzY25g64imm94gyjo6O5ubmaponCEXl5eSI/LGYtiSlLAHJycsQCWUVRli5d6jiOpmnCxIwxXdcVRWFMLm/+kCiKwqcK9FuWJb7imzdvivTD3bt3MfUPw10LK5lxpFwlc80YkPuj31tW+5PfbP27Z6p+nPUP316x5Qcr1q9b8HffLvir//j511/+zZ+9+D/94kfXgGEgJgv3fwQsyxKVmFxRCbe5shSjbpFIRNO0rKwsMQvJPVisSc3NzRUHR6NRy7KysrLGxsbWrl2LqciVTdV8WLFiBYCMjAzHcTweD2NMjJuKoFaEyO7MZBEzufUlxG1BQYEbS8kJTR8ad+2NmMo0PDwsvinbtoV0o9FoMpmUi4lnFSlXyVwzAfwb39+t2PQy/ff/M3/L9xY1/IS2vEiv/t/F2360ouYnayt/8tmfv/g7P193GTyojY7CjsKSIcyHxh1Sda+kiURCLFR1V7UyxlasWEFES5YsMQxDTCbCVEYxJyfHnXz0vuU6YjzVra43XZPidnx83HEcMTEYgG3bRUVFt27dEr91HU9Epmnevn3btm2xLlYWN/goCLlqmib+7hH1IkTYOj3friiK+ItHMhtIuUrmGhXoNSd6wY4i+bnSHxdu/O6SHX++oP7PFlT+4HM1f1FtXmlD9DYQB1fATGaZujEP6/A/ETDGUqmUbdsAHMdhjNlTtZBUVWVTs5lEnQFd103TdC++uq6LAVdd1+PxuKgVrOs6Y2x8fFzIr7i4WMwxFtNnMDUW6ziOKFKxbNky4c6FCxeK11JVNTs7G0AkEhFxbVFRkTtVWCx7FVKXfv3QmKbpph/cIsMAFEURxbnEZul40LWSmUXKVTLXcMAE7kG/CDz3s+8UvPqd3Ip1tPnF7De+k/sX/0cAuA3cSkd1XQeDPhqFYcvZwh8a16BCnKqqOo4jxuTEASInPL3YrLgEi/U2mBq0s217en1acYdz7jjO6Oio+HF0dFRRlHQ6LeIhkVUWvxJrP0RBROFOxphlWWNjY+LSryjK0NCQ2yuZsfyIuCUP0+l0Mpl0HMcwDNeylmWJqdqipvR8dvSTi5SrZM7hgGpOJOO3gd9948fLNr2UUfrHOVUvL6/+8bcq/6oD8WtaNB6PgwEJDRqDzuDMUcXzTxgiThXhplAapgZKTdOMx+PiAFfA4+Pj4oosXJtOp0UuEcCtW7cAcM7FeTRNExOAxfXaMAy3aoF4iluvWLwc59y9iDPGxEiwGF61LGv68KpISst05UdEURSxW5H4UVVV8U9C5Ifd4fB0Os1lEYnZQcpVMudwwEQymRyC/juv/2jBpu9R5fcK639cuOGPn//ZH10HVAA2nFgahsMtJjNXMwKf2ivbnprVgqnaPbZtu3rTNE1UYhLXXJFbFr9ypx+7YaXYE1TcAhBl4kWG2XEcoVuRbRYvLS7r4jziEZGlxNT4rttDyIzlR8BNLYi/qxhjbmZC/MllGJNDLZCf86wh5SqZczjAHB24APb511/O3/oy1ayjiu8uKn3pt15Zdw22DtiGCYfb3EmDJ+DIvJVEInm6kHKVzAPcdlJAP9jaNybl6in/7rJNL/32z9e9B5sBjm7C4TqcCPgEHFnBXSKRPF1IuUrmAW47CnAB7Auvvbyw/OWsynV5m7/77Bsv/Y9/u24cNjiQNmFxmzsJ8JiUq0QiedqQcpXMA47jpIBBsC+89vKispdzpsl1VMhVMWFxx3GS4HGZFpZIJE8bUq6SuYYDJpwoEAb7jTdfLqh8marXecu+u2zTS195Zd012CpgGSYcbnEnDZ6ScpVIJE8bUq6SuYYDFndiQC/Y2jdeLqh8mXzrqOK7xWUv/eYv112AnQA0y4TDue1Y4DocuVZAIpE8XUi5SuYcDtiODlwGe+FXLy8qe9lTtY4qvltU/tLzr67rhx0DDMuExaE7sDgsRxaRkEgkTxdSrpI5Z2opjpDrwvKXqXodVT4gV9M0YXLoDgwOU8pVIpE8ZUi5SuYBDiQAP5TnN/wwp3IdNfyQNnx7Wd1/WfXTP7gCjDIVtgOdwXQsTRaYlUgkTx9SrpK5hgNpXYsCPbCee/X7uRXrMhv+lEpfXFLxw3/26g+vARO2BofDtOHAZJbuMBm4SiSSpwspV8lcwwHFMmLAAKznfvad4tdezC/9ftGW7y999T//9j+8dAVmAgwATAYHzLENW8pVIpE8ZUi5SuYaDjAgAVwB+52fr3v+tZeWv/rHz2/50Rdf/8HX/7//HDTGUoANMN1guuE4cqqwRCJ5+pBylcw1HNDh3FbjPerof3jjr//1hr/47H/7/S/89I++8td/9CeNG/uNiRRggBuGYRkmpsq4SyQSyVOElKtkruGAytmErUWBkDZ6BSyE9GXwa8CZieujcCIwFTDDZmJjFnfXM4lEInlakHKVzDUcSNtm1FQVYAJWFBgGuwNjDDwKxMEnuKHANrhtWCY4TN349SeVSCSSjxNSrpK5RpQ/VDlTHMsAV8AMIMWtNJwUnAlbS8LWAcWxIrGobTG5yFUikTx1SLlKnoBkMgnANE3TNAE4jhOLxTC107XYBNs0TbEzs9gHOxqNiiMdxwFgGIYDzoC0qeumASCVSIJDVVUxFquD64AOxA3VdGxxAOdc7Lw9/YUwbTg2Ho+7O367u4IDED1JJpNyR2iJRDKXSLlKnox0Oi00CeDy5csrV64UP+q6npubKxRIRPF4HICwXWFh4a1btwBEo1FN05YvXz48OsIBQ9NhMmhmNhFLqeDgnKumYQImoFjG4mVLp7/0xMQEAFVVxZkVRSGi4uLi7Oxs1/rpdJqIsrKyxsfHRa84547j6LouniiRSCRzgJSr5MkwDEMEjiIo9Hq9kUgEgKqqRUVFtm0Lh2VmZgoNj46O2ra9fPnyBQsWAIjFYoZh5OXkJuMJOBwOcsgDG7AcLZEyVc1xHMtmpmNHYtGsnOyUkk4kEsPDwwAcx9E0Tdd1YW5FUWzbjsfjy5YtUxQllUolEomMjAwAqVRKURThVEwFuO7fBBKJRDLbSLlKngDGGGPMsiwRkhJN/vsRede8vDwAbkrWxXGcoaGhoqKidDrNGNMUVUuln1myTE2mCnPz4HAlkYTtgKMwNy+DaGFhkYeIiAoXFJGHlq5YvmzZMq/XS0RFRUVC26tXryai/Pz8zMxMIlq4cCERLVq0SIStOTk5RFRQUCA6INws/hqQSCSSOUDKVfLERKNRzrlpmrm5uURERNnZ2cuWLRNJWvGI0BsRGYYhYllFUYSS83PzijJzCjOyM4gyMzMXLinJKy6yuKNpGjhgA7oF084g0jSNAcOR8bSquMOrlmXZtm1ZljsQq2maGIsdGRkBkEwmRWiraZpt2yJgdYdpJRKJZA6QcpU8GSIJzDnXNM2dpqSqKhGlUilxzMTExPsqP3DOU6mUiHqVRBI6YwmluGhBQlMStjGiJWOWxgCmG2AwIgkw5JAHgAnHBBaVLB4bGwOQTqfF1KRIJFJcXJyXlycsXlxcHIvFxAjr9KhaURThYMYmV81KJBLJHCDlKnkCdF0XyVXGmKqqhmEIiXLORQ7WcRwRNY6MjFiWpWlaIpHIysryeDyLFi2azBhzQGOp4XGv12sAEVgJ4J6RUsDAAdWEwQuIWEIBR9xQY6ZKHmKMJZNJ8XLiPEQkfBmJRDwej5jA7PV6GWOjo6MrVqxQVXX6JGEZvEokkjlDylXyZNi2LYJXN4S1bZuIvF5vRkaGGAcViWKhQMdxhOG8Xq+maUSU7c0opMwleUVERJlE2UQ5lLuiZEJLGYYBG/lE0BhseIgo05u1oMCbOXlmr9cbi8U454yxvLw8IsrLy8vNzc3JyQGQTqfFuC8AIhI2decJC/tKJBLJHCDlKnkCxFCrGPIUytR13bKs4uLirKwskY/VdV0EqW5mWKSLRZ42mUxqigpmO6aVlZWlGDoD4mo6rqZtQNM0D1FORiY4DE2PxWIcUDS1oKBATAAG4DiObdvpdNrj8TDGHMcxDCMrK0u8nOtUIhKPWJal67rreIlEIpkDpFwlT4CbWU0kEiIiNAxjwYIFwnwlJSWRSEQMvgr7ptNpYbhkMllcXByJRIThGGMej8eyLNM0RVhpWZaiKEuXLk2n0wUFBRcvXsS0chAej2d6N0TQLGwtilQIlVqWlZmZCcBxHCISMhZjw3P3GUkkEomUq+SJUBRlevw3Ojq6evVqYVbOuWVZWVlZ+EACVlR4ICLxXHGbn58vHhQTncQxiqIwxgoKCtxXETOThUfT6bQr41u3bhUWFhYXF4tc9DPPPGPbtm3b7nOLi4vdaFUMzcoJTRKJZM6QcpU8AaLa0Z07d0QIW1BQ4JZGAkBEExMTHo9HVVV3wFU8MR6PiyISnPOJiQkiEsckk8mioqLFixe7PjZNU6g0kUg4jiNeKDMzU2hSrL1xo9V0Oi3qL4qnqKoq+iMCaLGdjuiDmN48hx+VRCL5VCPlKnkC3ODv5s2bq1atYozpuu6a1RWkmF507949xlgkEkkmk/n5+ZZlieB1yZIlrvDE8UQkhk5N04zH40uXLh0fH1+yZIlYZpOZmZmRkeH1ej0ej9frLSkpEUuA3Fc0TVNkg6cP7i5atAhTMhZalfvCSiSSOUPKVfJkTExMRCIRMbNJ13UiWrlypVuqKR6Pi1AyKytLrEO1bXvlypWpVMpdPyNKT4iiE4LPfvaz089QWFgo7t+9exdTUhwdHRUP3rlzJ5VKpVIpoU9xhqVLl2qa5matxSod8ZRYLGbbtpj6NIefk0Qi+VQj5Sp5AoSfxEQhERRiSoGu/Nw6/olEQkSWooa++0Tx4L1799zTqqoqlCxK82uaFovF3GqFIsCNxWIiMBWJYrENjqin6M5SBiAKQonks/taogrxLH4uEolE8iBSrpInQzhVuNC2bVeBoh4hgOn74WBq+lIikRCzeQG4OhTLVd2yiCJ5yxjTNE3TNDFxSVRWEgdYliUedDeec08oZkUZhiEeEYLXNE08UZZnkkgkc4yUq0QikUgkM4yUq0QikUgkM4yUq0QikUgkM4yUq0QikUgkM4yUq0QikUgkM4yUq0QikUgkM4yUq0QikUgkM4yUq0QikUgkM4yUq0QikUgkM4yUq0QikUgkM4yUq0QikUgkM8z/D8OuE1XNIsJI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42398008"/>
      </p:ext>
    </p:extLst>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idx="1"/>
          </p:nvPr>
        </p:nvSpPr>
        <p:spPr/>
        <p:txBody>
          <a:bodyPr>
            <a:normAutofit/>
          </a:bodyPr>
          <a:lstStyle/>
          <a:p>
            <a:r>
              <a:rPr lang="zh-CN" altLang="en-US" smtClean="0"/>
              <a:t>不用改动应用程序</a:t>
            </a:r>
            <a:r>
              <a:rPr lang="en-US" altLang="zh-CN" smtClean="0"/>
              <a:t>\</a:t>
            </a:r>
            <a:r>
              <a:rPr lang="zh-CN" altLang="en-US" smtClean="0"/>
              <a:t>对用户透明</a:t>
            </a:r>
          </a:p>
          <a:p>
            <a:r>
              <a:rPr lang="zh-CN" altLang="en-US" smtClean="0"/>
              <a:t>可在路由器上实施，能协助保护整个网络</a:t>
            </a:r>
          </a:p>
          <a:p>
            <a:r>
              <a:rPr lang="zh-CN" altLang="en-US" smtClean="0"/>
              <a:t>速度快、效率高</a:t>
            </a:r>
          </a:p>
        </p:txBody>
      </p:sp>
      <p:sp>
        <p:nvSpPr>
          <p:cNvPr id="207874" name="Rectangle 2"/>
          <p:cNvSpPr>
            <a:spLocks noGrp="1" noChangeArrowheads="1"/>
          </p:cNvSpPr>
          <p:nvPr>
            <p:ph type="title"/>
          </p:nvPr>
        </p:nvSpPr>
        <p:spPr/>
        <p:txBody>
          <a:bodyPr/>
          <a:lstStyle/>
          <a:p>
            <a:r>
              <a:rPr lang="zh-CN" altLang="en-US" smtClean="0"/>
              <a:t>包过滤优点</a:t>
            </a:r>
            <a:endParaRPr lang="zh-CN" altLang="en-US"/>
          </a:p>
        </p:txBody>
      </p:sp>
      <p:sp>
        <p:nvSpPr>
          <p:cNvPr id="50178" name="日期占位符 3"/>
          <p:cNvSpPr>
            <a:spLocks noGrp="1"/>
          </p:cNvSpPr>
          <p:nvPr>
            <p:ph type="dt" sz="half" idx="2"/>
          </p:nvPr>
        </p:nvSpPr>
        <p:spPr/>
        <p:txBody>
          <a:bodyPr/>
          <a:lstStyle/>
          <a:p>
            <a:fld id="{E8F4C0BA-96CA-459D-8052-1BB579CCBAE8}" type="datetime1">
              <a:rPr lang="zh-CN" altLang="en-US" smtClean="0"/>
              <a:pPr/>
              <a:t>2018/11/6</a:t>
            </a:fld>
            <a:endParaRPr lang="en-US" altLang="zh-CN" smtClean="0"/>
          </a:p>
        </p:txBody>
      </p:sp>
      <p:sp>
        <p:nvSpPr>
          <p:cNvPr id="5017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0180" name="灯片编号占位符 5"/>
          <p:cNvSpPr>
            <a:spLocks noGrp="1"/>
          </p:cNvSpPr>
          <p:nvPr>
            <p:ph type="sldNum" sz="quarter" idx="4"/>
          </p:nvPr>
        </p:nvSpPr>
        <p:spPr/>
        <p:txBody>
          <a:bodyPr/>
          <a:lstStyle/>
          <a:p>
            <a:fld id="{3E250F7D-32D8-46B8-8A82-6E9204CD1B49}" type="slidenum">
              <a:rPr lang="en-US" altLang="zh-CN" smtClean="0"/>
              <a:pPr/>
              <a:t>32</a:t>
            </a:fld>
            <a:endParaRPr lang="en-US" altLang="zh-CN"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ph idx="1"/>
          </p:nvPr>
        </p:nvSpPr>
        <p:spPr/>
        <p:txBody>
          <a:bodyPr>
            <a:normAutofit fontScale="77500" lnSpcReduction="20000"/>
          </a:bodyPr>
          <a:lstStyle/>
          <a:p>
            <a:r>
              <a:rPr lang="zh-CN" altLang="en-US" smtClean="0"/>
              <a:t>维护困难：</a:t>
            </a:r>
            <a:endParaRPr lang="en-US" altLang="zh-CN" smtClean="0"/>
          </a:p>
          <a:p>
            <a:pPr lvl="1"/>
            <a:r>
              <a:rPr lang="zh-CN" altLang="en-US" smtClean="0"/>
              <a:t>正确制定规则困难：规则表渐大、复杂，难以测试，</a:t>
            </a:r>
            <a:endParaRPr lang="en-US" altLang="zh-CN" smtClean="0"/>
          </a:p>
          <a:p>
            <a:pPr lvl="1"/>
            <a:r>
              <a:rPr lang="zh-CN" altLang="en-US" smtClean="0"/>
              <a:t>规则表结构出现漏洞的可能性也会增加</a:t>
            </a:r>
          </a:p>
          <a:p>
            <a:r>
              <a:rPr lang="zh-CN" altLang="en-US" smtClean="0"/>
              <a:t>安全性低：</a:t>
            </a:r>
            <a:endParaRPr lang="en-US" altLang="zh-CN" smtClean="0"/>
          </a:p>
          <a:p>
            <a:pPr lvl="1"/>
            <a:r>
              <a:rPr lang="zh-CN" altLang="en-US"/>
              <a:t>发生故障或配置错误时容易让</a:t>
            </a:r>
            <a:r>
              <a:rPr lang="zh-CN" altLang="en-US" smtClean="0"/>
              <a:t>数据</a:t>
            </a:r>
            <a:r>
              <a:rPr lang="zh-CN" altLang="en-US"/>
              <a:t>直接</a:t>
            </a:r>
            <a:r>
              <a:rPr lang="zh-CN" altLang="en-US" smtClean="0"/>
              <a:t>通过；</a:t>
            </a:r>
            <a:endParaRPr lang="en-US" altLang="zh-CN" smtClean="0"/>
          </a:p>
          <a:p>
            <a:pPr lvl="1"/>
            <a:r>
              <a:rPr lang="zh-CN" altLang="en-US" smtClean="0"/>
              <a:t>不能</a:t>
            </a:r>
            <a:r>
              <a:rPr lang="zh-CN" altLang="en-US"/>
              <a:t>防止</a:t>
            </a:r>
            <a:r>
              <a:rPr lang="en-US" altLang="zh-CN" smtClean="0"/>
              <a:t>IP</a:t>
            </a:r>
            <a:r>
              <a:rPr lang="zh-CN" altLang="en-US" smtClean="0"/>
              <a:t>欺骗</a:t>
            </a:r>
          </a:p>
          <a:p>
            <a:r>
              <a:rPr lang="zh-CN" altLang="en-US" smtClean="0"/>
              <a:t>不能</a:t>
            </a:r>
            <a:r>
              <a:rPr lang="zh-CN" altLang="en-US"/>
              <a:t>根据状态信息进行控制</a:t>
            </a:r>
          </a:p>
          <a:p>
            <a:r>
              <a:rPr lang="zh-CN" altLang="en-US" smtClean="0"/>
              <a:t>不能处理网络</a:t>
            </a:r>
            <a:r>
              <a:rPr lang="en-US" altLang="zh-CN" smtClean="0"/>
              <a:t>/</a:t>
            </a:r>
            <a:r>
              <a:rPr lang="zh-CN" altLang="en-US" smtClean="0"/>
              <a:t>传输层以上的信息</a:t>
            </a:r>
          </a:p>
          <a:p>
            <a:pPr lvl="1"/>
            <a:r>
              <a:rPr lang="zh-CN" altLang="en-US"/>
              <a:t>检查报文头部字段</a:t>
            </a:r>
            <a:r>
              <a:rPr lang="zh-CN" altLang="en-US" smtClean="0"/>
              <a:t>，</a:t>
            </a:r>
            <a:endParaRPr lang="en-US" altLang="zh-CN" smtClean="0"/>
          </a:p>
          <a:p>
            <a:pPr lvl="1"/>
            <a:r>
              <a:rPr lang="zh-CN" altLang="en-US" smtClean="0"/>
              <a:t>对网络</a:t>
            </a:r>
            <a:r>
              <a:rPr lang="zh-CN" altLang="en-US"/>
              <a:t>更高协议层的信息不具理解能力</a:t>
            </a:r>
          </a:p>
          <a:p>
            <a:r>
              <a:rPr lang="zh-CN" altLang="en-US" smtClean="0"/>
              <a:t>无法</a:t>
            </a:r>
            <a:r>
              <a:rPr lang="zh-CN" altLang="en-US"/>
              <a:t>对网络上流动的信息提供全面</a:t>
            </a:r>
            <a:r>
              <a:rPr lang="zh-CN" altLang="en-US" smtClean="0"/>
              <a:t>的控制</a:t>
            </a:r>
            <a:endParaRPr lang="zh-CN" altLang="en-US"/>
          </a:p>
          <a:p>
            <a:r>
              <a:rPr lang="zh-CN" altLang="en-US" smtClean="0"/>
              <a:t>无法执行某些安全策略</a:t>
            </a:r>
            <a:endParaRPr lang="en-US" altLang="zh-CN" smtClean="0"/>
          </a:p>
          <a:p>
            <a:pPr lvl="1"/>
            <a:r>
              <a:rPr lang="zh-CN" altLang="en-US" smtClean="0"/>
              <a:t>不</a:t>
            </a:r>
            <a:r>
              <a:rPr lang="zh-CN" altLang="en-US"/>
              <a:t>支持有效的用户</a:t>
            </a:r>
            <a:r>
              <a:rPr lang="zh-CN" altLang="en-US" smtClean="0"/>
              <a:t>认证</a:t>
            </a:r>
            <a:endParaRPr lang="zh-CN" altLang="en-US"/>
          </a:p>
        </p:txBody>
      </p:sp>
      <p:sp>
        <p:nvSpPr>
          <p:cNvPr id="207874" name="Rectangle 2"/>
          <p:cNvSpPr>
            <a:spLocks noGrp="1" noChangeArrowheads="1"/>
          </p:cNvSpPr>
          <p:nvPr>
            <p:ph type="title"/>
          </p:nvPr>
        </p:nvSpPr>
        <p:spPr/>
        <p:txBody>
          <a:bodyPr/>
          <a:lstStyle/>
          <a:p>
            <a:r>
              <a:rPr lang="zh-CN" altLang="en-US" smtClean="0"/>
              <a:t>包过滤缺点</a:t>
            </a:r>
            <a:endParaRPr lang="zh-CN" altLang="en-US"/>
          </a:p>
        </p:txBody>
      </p:sp>
      <p:sp>
        <p:nvSpPr>
          <p:cNvPr id="50178" name="日期占位符 3"/>
          <p:cNvSpPr>
            <a:spLocks noGrp="1"/>
          </p:cNvSpPr>
          <p:nvPr>
            <p:ph type="dt" sz="half" idx="2"/>
          </p:nvPr>
        </p:nvSpPr>
        <p:spPr/>
        <p:txBody>
          <a:bodyPr/>
          <a:lstStyle/>
          <a:p>
            <a:fld id="{E8F4C0BA-96CA-459D-8052-1BB579CCBAE8}" type="datetime1">
              <a:rPr lang="zh-CN" altLang="en-US" smtClean="0"/>
              <a:pPr/>
              <a:t>2018/11/6</a:t>
            </a:fld>
            <a:endParaRPr lang="en-US" altLang="zh-CN" smtClean="0"/>
          </a:p>
        </p:txBody>
      </p:sp>
      <p:sp>
        <p:nvSpPr>
          <p:cNvPr id="5017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0180" name="灯片编号占位符 5"/>
          <p:cNvSpPr>
            <a:spLocks noGrp="1"/>
          </p:cNvSpPr>
          <p:nvPr>
            <p:ph type="sldNum" sz="quarter" idx="4"/>
          </p:nvPr>
        </p:nvSpPr>
        <p:spPr/>
        <p:txBody>
          <a:bodyPr/>
          <a:lstStyle/>
          <a:p>
            <a:fld id="{3E250F7D-32D8-46B8-8A82-6E9204CD1B49}" type="slidenum">
              <a:rPr lang="en-US" altLang="zh-CN" smtClean="0"/>
              <a:pPr/>
              <a:t>33</a:t>
            </a:fld>
            <a:endParaRPr lang="en-US" altLang="zh-CN"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eaLnBrk="1" hangingPunct="1">
              <a:defRPr/>
            </a:pPr>
            <a:r>
              <a:rPr lang="zh-CN" altLang="en-US" smtClean="0"/>
              <a:t>应用代理防火墙</a:t>
            </a:r>
            <a:endParaRPr lang="zh-CN" altLang="en-US"/>
          </a:p>
        </p:txBody>
      </p:sp>
      <p:sp>
        <p:nvSpPr>
          <p:cNvPr id="2" name="文本占位符 1"/>
          <p:cNvSpPr>
            <a:spLocks noGrp="1"/>
          </p:cNvSpPr>
          <p:nvPr>
            <p:ph type="body" idx="1"/>
          </p:nvPr>
        </p:nvSpPr>
        <p:spPr/>
        <p:txBody>
          <a:bodyPr/>
          <a:lstStyle/>
          <a:p>
            <a:endParaRPr lang="zh-CN" altLang="en-US"/>
          </a:p>
        </p:txBody>
      </p:sp>
      <p:sp>
        <p:nvSpPr>
          <p:cNvPr id="55300" name="灯片编号占位符 3"/>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C23CF504-E4DC-4B8A-B776-EB14B73D840C}" type="slidenum">
              <a:rPr lang="en-US" altLang="zh-CN" smtClean="0"/>
              <a:pPr/>
              <a:t>34</a:t>
            </a:fld>
            <a:endParaRPr lang="en-US" altLang="zh-CN" smtClean="0"/>
          </a:p>
        </p:txBody>
      </p:sp>
    </p:spTree>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p>
          <a:p>
            <a:r>
              <a:rPr lang="zh-CN" altLang="en-US" smtClean="0"/>
              <a:t>应用代理防火墙</a:t>
            </a:r>
          </a:p>
          <a:p>
            <a:r>
              <a:rPr lang="zh-CN" altLang="en-US" smtClean="0"/>
              <a:t>电路级网关</a:t>
            </a:r>
            <a:endParaRPr lang="en-US" altLang="zh-CN" smtClean="0"/>
          </a:p>
          <a:p>
            <a:r>
              <a:rPr lang="zh-CN" altLang="en-US" smtClean="0"/>
              <a:t>状态检测包过滤防火墙</a:t>
            </a:r>
          </a:p>
        </p:txBody>
      </p:sp>
      <p:sp>
        <p:nvSpPr>
          <p:cNvPr id="23554"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防火墙技术</a:t>
            </a:r>
          </a:p>
        </p:txBody>
      </p:sp>
    </p:spTree>
    <p:extLst>
      <p:ext uri="{BB962C8B-B14F-4D97-AF65-F5344CB8AC3E}">
        <p14:creationId xmlns:p14="http://schemas.microsoft.com/office/powerpoint/2010/main" val="1400032314"/>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r>
              <a:rPr lang="zh-CN" altLang="en-US" dirty="0" smtClean="0"/>
              <a:t>工作在网络层</a:t>
            </a:r>
            <a:endParaRPr lang="en-US" altLang="zh-CN" dirty="0" smtClean="0"/>
          </a:p>
          <a:p>
            <a:r>
              <a:rPr lang="zh-CN" altLang="en-US" dirty="0" smtClean="0"/>
              <a:t>检查每个包头部信息，依据一套规则决定丢弃或者放行该数据包</a:t>
            </a:r>
          </a:p>
          <a:p>
            <a:r>
              <a:rPr lang="zh-CN" altLang="en-US" dirty="0" smtClean="0"/>
              <a:t>包头</a:t>
            </a:r>
            <a:endParaRPr lang="en-US" altLang="zh-CN" dirty="0" smtClean="0"/>
          </a:p>
          <a:p>
            <a:pPr lvl="1"/>
            <a:r>
              <a:rPr lang="en-US" altLang="zh-CN" dirty="0" smtClean="0"/>
              <a:t>IP</a:t>
            </a:r>
            <a:r>
              <a:rPr lang="zh-CN" altLang="en-US" dirty="0" smtClean="0"/>
              <a:t>包头：</a:t>
            </a:r>
            <a:r>
              <a:rPr lang="en-US" altLang="zh-CN" dirty="0" smtClean="0"/>
              <a:t>IP</a:t>
            </a:r>
            <a:r>
              <a:rPr lang="zh-CN" altLang="en-US" dirty="0" smtClean="0"/>
              <a:t>地址、协议类型、</a:t>
            </a:r>
            <a:r>
              <a:rPr lang="en-US" altLang="zh-CN" dirty="0" smtClean="0"/>
              <a:t>IP</a:t>
            </a:r>
            <a:r>
              <a:rPr lang="zh-CN" altLang="en-US" dirty="0" smtClean="0"/>
              <a:t>选项（分段）</a:t>
            </a:r>
          </a:p>
          <a:p>
            <a:pPr lvl="1"/>
            <a:r>
              <a:rPr lang="en-US" altLang="zh-CN" dirty="0" smtClean="0"/>
              <a:t>TCP/</a:t>
            </a:r>
            <a:r>
              <a:rPr lang="en-US" altLang="zh-CN" dirty="0" err="1" smtClean="0"/>
              <a:t>UDP</a:t>
            </a:r>
            <a:r>
              <a:rPr lang="zh-CN" altLang="en-US" dirty="0" smtClean="0"/>
              <a:t>头信息：端口号</a:t>
            </a:r>
            <a:endParaRPr lang="en-US" altLang="zh-CN" dirty="0" smtClean="0"/>
          </a:p>
          <a:p>
            <a:r>
              <a:rPr lang="zh-CN" altLang="en-US" dirty="0" smtClean="0"/>
              <a:t>在标准的路由器上以及专门的防火墙设备上执行。</a:t>
            </a:r>
          </a:p>
        </p:txBody>
      </p:sp>
      <p:sp>
        <p:nvSpPr>
          <p:cNvPr id="167938"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包过滤防火墙</a:t>
            </a:r>
            <a:endParaRPr lang="zh-CN" altLang="en-US"/>
          </a:p>
        </p:txBody>
      </p:sp>
      <p:sp>
        <p:nvSpPr>
          <p:cNvPr id="39938" name="日期占位符 3"/>
          <p:cNvSpPr>
            <a:spLocks noGrp="1"/>
          </p:cNvSpPr>
          <p:nvPr>
            <p:ph type="dt" sz="half" idx="2"/>
          </p:nvPr>
        </p:nvSpPr>
        <p:spPr/>
        <p:txBody>
          <a:bodyPr/>
          <a:lstStyle/>
          <a:p>
            <a:fld id="{A514C4A1-DB5C-4EFE-A6EC-BDDB2D289658}" type="datetime1">
              <a:rPr lang="zh-CN" altLang="en-US" smtClean="0"/>
              <a:pPr/>
              <a:t>2018/11/6</a:t>
            </a:fld>
            <a:endParaRPr lang="en-US" altLang="zh-CN" smtClean="0"/>
          </a:p>
        </p:txBody>
      </p:sp>
      <p:sp>
        <p:nvSpPr>
          <p:cNvPr id="3993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9940" name="灯片编号占位符 5"/>
          <p:cNvSpPr>
            <a:spLocks noGrp="1"/>
          </p:cNvSpPr>
          <p:nvPr>
            <p:ph type="sldNum" sz="quarter" idx="4"/>
          </p:nvPr>
        </p:nvSpPr>
        <p:spPr/>
        <p:txBody>
          <a:bodyPr/>
          <a:lstStyle/>
          <a:p>
            <a:fld id="{A70525D2-738E-4B0C-B70D-1DA08B235376}" type="slidenum">
              <a:rPr lang="en-US" altLang="zh-CN" smtClean="0"/>
              <a:pPr/>
              <a:t>36</a:t>
            </a:fld>
            <a:endParaRPr lang="en-US" altLang="zh-CN" smtClean="0"/>
          </a:p>
        </p:txBody>
      </p:sp>
    </p:spTree>
    <p:extLst>
      <p:ext uri="{BB962C8B-B14F-4D97-AF65-F5344CB8AC3E}">
        <p14:creationId xmlns:p14="http://schemas.microsoft.com/office/powerpoint/2010/main" val="261498129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smtClean="0"/>
              <a:t>代理（</a:t>
            </a:r>
            <a:r>
              <a:rPr lang="zh-CN" altLang="en-US" smtClean="0">
                <a:solidFill>
                  <a:srgbClr val="FF0000"/>
                </a:solidFill>
              </a:rPr>
              <a:t>应用层</a:t>
            </a:r>
            <a:r>
              <a:rPr lang="zh-CN" altLang="en-US" smtClean="0"/>
              <a:t>网关）技术：</a:t>
            </a:r>
            <a:endParaRPr lang="en-US" altLang="zh-CN" smtClean="0"/>
          </a:p>
          <a:p>
            <a:pPr lvl="1"/>
            <a:r>
              <a:rPr lang="zh-CN" altLang="en-US" smtClean="0"/>
              <a:t>与包过滤技术完全不同，完全“阻隔”网络通信流</a:t>
            </a:r>
            <a:endParaRPr lang="en-US" altLang="zh-CN" smtClean="0"/>
          </a:p>
          <a:p>
            <a:pPr lvl="1"/>
            <a:r>
              <a:rPr lang="zh-CN" altLang="en-US" smtClean="0"/>
              <a:t>理解应用协议，代理用户与服务器的连接</a:t>
            </a:r>
            <a:endParaRPr lang="en-US" altLang="zh-CN" smtClean="0"/>
          </a:p>
          <a:p>
            <a:pPr lvl="2"/>
            <a:r>
              <a:rPr lang="zh-CN" altLang="en-US" smtClean="0"/>
              <a:t>接收、分析服务请求，允许则代理用户（应用）去取得网络信息</a:t>
            </a:r>
            <a:r>
              <a:rPr lang="en-US" altLang="zh-CN" smtClean="0"/>
              <a:t>——</a:t>
            </a:r>
            <a:r>
              <a:rPr lang="zh-CN" altLang="en-US" smtClean="0"/>
              <a:t>内外网间不直接通信。</a:t>
            </a:r>
            <a:endParaRPr lang="en-US" altLang="zh-CN" smtClean="0"/>
          </a:p>
          <a:p>
            <a:r>
              <a:rPr lang="zh-CN" altLang="en-US" smtClean="0"/>
              <a:t>为每</a:t>
            </a:r>
            <a:r>
              <a:rPr lang="zh-CN" altLang="en-US"/>
              <a:t>种应用服务编制专门的代理</a:t>
            </a:r>
            <a:r>
              <a:rPr lang="zh-CN" altLang="en-US" smtClean="0"/>
              <a:t>程序</a:t>
            </a:r>
            <a:endParaRPr lang="en-US" altLang="zh-CN" smtClean="0"/>
          </a:p>
          <a:p>
            <a:pPr lvl="1"/>
            <a:r>
              <a:rPr lang="zh-CN" altLang="en-US" smtClean="0"/>
              <a:t>对</a:t>
            </a:r>
            <a:r>
              <a:rPr lang="zh-CN" altLang="en-US"/>
              <a:t>应用程序的数据进行</a:t>
            </a:r>
            <a:r>
              <a:rPr lang="zh-CN" altLang="en-US" smtClean="0"/>
              <a:t>检查，实现</a:t>
            </a:r>
            <a:r>
              <a:rPr lang="zh-CN" altLang="en-US"/>
              <a:t>比包过滤路由器更严格的</a:t>
            </a:r>
            <a:r>
              <a:rPr lang="zh-CN" altLang="en-US" smtClean="0"/>
              <a:t>安全策略</a:t>
            </a:r>
          </a:p>
        </p:txBody>
      </p:sp>
      <p:sp>
        <p:nvSpPr>
          <p:cNvPr id="198658" name="Rectangle 2"/>
          <p:cNvSpPr>
            <a:spLocks noGrp="1" noChangeArrowheads="1"/>
          </p:cNvSpPr>
          <p:nvPr>
            <p:ph type="title"/>
          </p:nvPr>
        </p:nvSpPr>
        <p:spPr/>
        <p:txBody>
          <a:bodyPr/>
          <a:lstStyle/>
          <a:p>
            <a:r>
              <a:rPr lang="zh-CN" altLang="en-US" smtClean="0"/>
              <a:t>应用代理防火墙</a:t>
            </a:r>
            <a:endParaRPr lang="zh-CN" altLang="en-US"/>
          </a:p>
        </p:txBody>
      </p:sp>
      <p:sp>
        <p:nvSpPr>
          <p:cNvPr id="56322" name="日期占位符 3"/>
          <p:cNvSpPr>
            <a:spLocks noGrp="1"/>
          </p:cNvSpPr>
          <p:nvPr>
            <p:ph type="dt" sz="half" idx="2"/>
          </p:nvPr>
        </p:nvSpPr>
        <p:spPr/>
        <p:txBody>
          <a:bodyPr/>
          <a:lstStyle/>
          <a:p>
            <a:fld id="{2760F668-DF52-43C0-921E-F802F88758E1}" type="datetime1">
              <a:rPr lang="zh-CN" altLang="en-US" smtClean="0"/>
              <a:pPr/>
              <a:t>2018/11/6</a:t>
            </a:fld>
            <a:endParaRPr lang="en-US" altLang="zh-CN" smtClean="0"/>
          </a:p>
        </p:txBody>
      </p:sp>
      <p:sp>
        <p:nvSpPr>
          <p:cNvPr id="5632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pPr/>
              <a:t>37</a:t>
            </a:fld>
            <a:endParaRPr lang="en-US" altLang="zh-CN"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prstGeom prst="rect">
            <a:avLst/>
          </a:prstGeom>
          <a:noFill/>
        </p:spPr>
        <p:txBody>
          <a:bodyPr/>
          <a:lstStyle>
            <a:lvl1pPr eaLnBrk="0" hangingPunct="0">
              <a:defRPr kumimoji="1">
                <a:solidFill>
                  <a:schemeClr val="tx1"/>
                </a:solidFill>
                <a:latin typeface="Times New Roman" pitchFamily="18" charset="0"/>
                <a:ea typeface="宋体" pitchFamily="2" charset="-122"/>
              </a:defRPr>
            </a:lvl1pPr>
            <a:lvl2pPr marL="742950" indent="-285750" eaLnBrk="0" hangingPunct="0">
              <a:defRPr kumimoji="1">
                <a:solidFill>
                  <a:schemeClr val="tx1"/>
                </a:solidFill>
                <a:latin typeface="Times New Roman" pitchFamily="18" charset="0"/>
                <a:ea typeface="宋体" pitchFamily="2" charset="-122"/>
              </a:defRPr>
            </a:lvl2pPr>
            <a:lvl3pPr marL="1143000" indent="-228600" eaLnBrk="0" hangingPunct="0">
              <a:defRPr kumimoji="1">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a:solidFill>
                  <a:schemeClr val="tx1"/>
                </a:solidFill>
                <a:latin typeface="Times New Roman" pitchFamily="18" charset="0"/>
                <a:ea typeface="宋体" pitchFamily="2" charset="-122"/>
              </a:defRPr>
            </a:lvl9pPr>
          </a:lstStyle>
          <a:p>
            <a:pPr eaLnBrk="1" hangingPunct="1"/>
            <a:fld id="{BEAAA7FD-1516-4C82-8F09-581B8DBE7D44}" type="slidenum">
              <a:rPr kumimoji="0" lang="zh-CN" altLang="en-US"/>
              <a:pPr eaLnBrk="1" hangingPunct="1"/>
              <a:t>38</a:t>
            </a:fld>
            <a:endParaRPr kumimoji="0" lang="en-US" altLang="zh-CN"/>
          </a:p>
        </p:txBody>
      </p:sp>
      <p:sp>
        <p:nvSpPr>
          <p:cNvPr id="44034" name="Rectangle 2"/>
          <p:cNvSpPr>
            <a:spLocks noGrp="1" noChangeArrowheads="1"/>
          </p:cNvSpPr>
          <p:nvPr>
            <p:ph type="title"/>
          </p:nvPr>
        </p:nvSpPr>
        <p:spPr/>
        <p:txBody>
          <a:bodyPr/>
          <a:lstStyle/>
          <a:p>
            <a:pPr eaLnBrk="1" hangingPunct="1">
              <a:defRPr/>
            </a:pPr>
            <a:r>
              <a:rPr lang="zh-CN" altLang="en-US" smtClean="0"/>
              <a:t>代理服务器</a:t>
            </a:r>
          </a:p>
        </p:txBody>
      </p:sp>
      <p:pic>
        <p:nvPicPr>
          <p:cNvPr id="440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878012"/>
            <a:ext cx="41148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3800" y="2420938"/>
            <a:ext cx="367665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29"/>
          <p:cNvPicPr>
            <a:picLocks noChangeAspect="1" noChangeArrowheads="1"/>
          </p:cNvPicPr>
          <p:nvPr/>
        </p:nvPicPr>
        <p:blipFill>
          <a:blip r:embed="rId4" cstate="print"/>
          <a:srcRect/>
          <a:stretch>
            <a:fillRect/>
          </a:stretch>
        </p:blipFill>
        <p:spPr bwMode="auto">
          <a:xfrm>
            <a:off x="1905000" y="1828800"/>
            <a:ext cx="4222750" cy="4529138"/>
          </a:xfrm>
          <a:prstGeom prst="rect">
            <a:avLst/>
          </a:prstGeom>
          <a:noFill/>
          <a:ln w="9525">
            <a:noFill/>
            <a:miter lim="800000"/>
            <a:headEnd/>
            <a:tailEnd/>
          </a:ln>
        </p:spPr>
      </p:pic>
    </p:spTree>
    <p:extLst>
      <p:ext uri="{BB962C8B-B14F-4D97-AF65-F5344CB8AC3E}">
        <p14:creationId xmlns:p14="http://schemas.microsoft.com/office/powerpoint/2010/main" val="41168067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blinds(horizontal)">
                                      <p:cBhvr>
                                        <p:cTn id="12" dur="500"/>
                                        <p:tgtEl>
                                          <p:spTgt spid="4403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304" y="966192"/>
            <a:ext cx="6985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7522" name="Rectangle 2"/>
          <p:cNvSpPr>
            <a:spLocks noGrp="1" noChangeArrowheads="1"/>
          </p:cNvSpPr>
          <p:nvPr>
            <p:ph type="title"/>
          </p:nvPr>
        </p:nvSpPr>
        <p:spPr/>
        <p:txBody>
          <a:bodyPr/>
          <a:lstStyle/>
          <a:p>
            <a:r>
              <a:rPr lang="zh-CN" altLang="en-US" smtClean="0"/>
              <a:t>代理服务器工作原理</a:t>
            </a:r>
            <a:endParaRPr lang="zh-CN" altLang="en-US"/>
          </a:p>
        </p:txBody>
      </p:sp>
      <p:sp>
        <p:nvSpPr>
          <p:cNvPr id="107525" name="Rectangle 5"/>
          <p:cNvSpPr>
            <a:spLocks noChangeArrowheads="1"/>
          </p:cNvSpPr>
          <p:nvPr/>
        </p:nvSpPr>
        <p:spPr bwMode="auto">
          <a:xfrm>
            <a:off x="2771800" y="4213562"/>
            <a:ext cx="6192688" cy="2167765"/>
          </a:xfrm>
          <a:prstGeom prst="rect">
            <a:avLst/>
          </a:prstGeom>
          <a:ln/>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Arial" pitchFamily="34" charset="0"/>
              <a:buChar char="•"/>
            </a:pPr>
            <a:r>
              <a:rPr lang="zh-CN" altLang="en-US" b="1" smtClean="0">
                <a:solidFill>
                  <a:srgbClr val="000000"/>
                </a:solidFill>
              </a:rPr>
              <a:t>从内部网络接受并分析</a:t>
            </a:r>
            <a:r>
              <a:rPr lang="en-US" altLang="zh-CN" b="1" smtClean="0">
                <a:solidFill>
                  <a:srgbClr val="000000"/>
                </a:solidFill>
              </a:rPr>
              <a:t>client</a:t>
            </a:r>
            <a:r>
              <a:rPr lang="zh-CN" altLang="en-US" b="1" smtClean="0">
                <a:solidFill>
                  <a:srgbClr val="000000"/>
                </a:solidFill>
              </a:rPr>
              <a:t>的应用请求，如果</a:t>
            </a:r>
            <a:r>
              <a:rPr lang="en-US" altLang="zh-CN" b="1" smtClean="0">
                <a:solidFill>
                  <a:srgbClr val="000000"/>
                </a:solidFill>
              </a:rPr>
              <a:t>client</a:t>
            </a:r>
            <a:r>
              <a:rPr lang="zh-CN" altLang="en-US" b="1" smtClean="0">
                <a:solidFill>
                  <a:srgbClr val="000000"/>
                </a:solidFill>
              </a:rPr>
              <a:t>被授权，则代表</a:t>
            </a:r>
            <a:r>
              <a:rPr lang="en-US" altLang="zh-CN" b="1" smtClean="0">
                <a:solidFill>
                  <a:srgbClr val="000000"/>
                </a:solidFill>
              </a:rPr>
              <a:t>client</a:t>
            </a:r>
            <a:r>
              <a:rPr lang="zh-CN" altLang="en-US" b="1" smtClean="0">
                <a:solidFill>
                  <a:srgbClr val="000000"/>
                </a:solidFill>
              </a:rPr>
              <a:t>与外部</a:t>
            </a:r>
            <a:r>
              <a:rPr lang="en-US" altLang="zh-CN" b="1" smtClean="0">
                <a:solidFill>
                  <a:srgbClr val="000000"/>
                </a:solidFill>
              </a:rPr>
              <a:t>server</a:t>
            </a:r>
            <a:r>
              <a:rPr lang="zh-CN" altLang="en-US" b="1" smtClean="0">
                <a:solidFill>
                  <a:srgbClr val="000000"/>
                </a:solidFill>
              </a:rPr>
              <a:t>进行通信，反之亦然。</a:t>
            </a:r>
            <a:endParaRPr lang="zh-CN" altLang="en-US" b="1">
              <a:solidFill>
                <a:srgbClr val="000000"/>
              </a:solidFill>
            </a:endParaRPr>
          </a:p>
          <a:p>
            <a:pPr marL="342900" indent="-342900">
              <a:buFont typeface="Arial" pitchFamily="34" charset="0"/>
              <a:buChar char="•"/>
            </a:pPr>
            <a:r>
              <a:rPr lang="zh-CN" altLang="en-US" b="1">
                <a:solidFill>
                  <a:srgbClr val="000000"/>
                </a:solidFill>
              </a:rPr>
              <a:t>最流行的代理</a:t>
            </a:r>
            <a:r>
              <a:rPr lang="zh-CN" altLang="en-US" b="1" smtClean="0">
                <a:solidFill>
                  <a:srgbClr val="000000"/>
                </a:solidFill>
              </a:rPr>
              <a:t>方式：双</a:t>
            </a:r>
            <a:r>
              <a:rPr lang="zh-CN" altLang="en-US" b="1">
                <a:solidFill>
                  <a:srgbClr val="000000"/>
                </a:solidFill>
              </a:rPr>
              <a:t>宿主</a:t>
            </a:r>
            <a:r>
              <a:rPr lang="zh-CN" altLang="en-US" b="1" smtClean="0">
                <a:solidFill>
                  <a:srgbClr val="000000"/>
                </a:solidFill>
              </a:rPr>
              <a:t>网关</a:t>
            </a:r>
            <a:endParaRPr lang="en-US" altLang="zh-CN" b="1" smtClean="0">
              <a:solidFill>
                <a:srgbClr val="000000"/>
              </a:solidFill>
            </a:endParaRPr>
          </a:p>
          <a:p>
            <a:pPr marL="342900" indent="-342900">
              <a:buFont typeface="Arial" pitchFamily="34" charset="0"/>
              <a:buChar char="•"/>
            </a:pPr>
            <a:r>
              <a:rPr lang="zh-CN" altLang="en-US" b="1" smtClean="0">
                <a:solidFill>
                  <a:srgbClr val="000000"/>
                </a:solidFill>
              </a:rPr>
              <a:t>面向</a:t>
            </a:r>
            <a:r>
              <a:rPr lang="en-US" altLang="zh-CN" b="1" smtClean="0">
                <a:solidFill>
                  <a:srgbClr val="000000"/>
                </a:solidFill>
              </a:rPr>
              <a:t>C</a:t>
            </a:r>
            <a:r>
              <a:rPr lang="zh-CN" altLang="en-US" b="1" smtClean="0">
                <a:solidFill>
                  <a:srgbClr val="000000"/>
                </a:solidFill>
              </a:rPr>
              <a:t>端代理服务器，面向</a:t>
            </a:r>
            <a:r>
              <a:rPr lang="en-US" altLang="zh-CN" b="1" smtClean="0">
                <a:solidFill>
                  <a:srgbClr val="000000"/>
                </a:solidFill>
              </a:rPr>
              <a:t>S</a:t>
            </a:r>
            <a:r>
              <a:rPr lang="zh-CN" altLang="en-US" b="1" smtClean="0">
                <a:solidFill>
                  <a:srgbClr val="000000"/>
                </a:solidFill>
              </a:rPr>
              <a:t>端代理客户机</a:t>
            </a:r>
            <a:endParaRPr lang="zh-CN" altLang="en-US" b="1">
              <a:solidFill>
                <a:srgbClr val="000000"/>
              </a:solidFill>
            </a:endParaRPr>
          </a:p>
        </p:txBody>
      </p:sp>
    </p:spTree>
    <p:extLst>
      <p:ext uri="{BB962C8B-B14F-4D97-AF65-F5344CB8AC3E}">
        <p14:creationId xmlns:p14="http://schemas.microsoft.com/office/powerpoint/2010/main" val="39584570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5">
                                            <p:bg/>
                                          </p:spTgt>
                                        </p:tgtEl>
                                        <p:attrNameLst>
                                          <p:attrName>style.visibility</p:attrName>
                                        </p:attrNameLst>
                                      </p:cBhvr>
                                      <p:to>
                                        <p:strVal val="visible"/>
                                      </p:to>
                                    </p:set>
                                    <p:anim calcmode="lin" valueType="num">
                                      <p:cBhvr additive="base">
                                        <p:cTn id="13" dur="500" fill="hold"/>
                                        <p:tgtEl>
                                          <p:spTgt spid="10752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5">
                                            <p:txEl>
                                              <p:pRg st="0" end="0"/>
                                            </p:txEl>
                                          </p:spTgt>
                                        </p:tgtEl>
                                        <p:attrNameLst>
                                          <p:attrName>style.visibility</p:attrName>
                                        </p:attrNameLst>
                                      </p:cBhvr>
                                      <p:to>
                                        <p:strVal val="visible"/>
                                      </p:to>
                                    </p:set>
                                    <p:anim calcmode="lin" valueType="num">
                                      <p:cBhvr additive="base">
                                        <p:cTn id="19" dur="500" fill="hold"/>
                                        <p:tgtEl>
                                          <p:spTgt spid="10752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5">
                                            <p:txEl>
                                              <p:pRg st="1" end="1"/>
                                            </p:txEl>
                                          </p:spTgt>
                                        </p:tgtEl>
                                        <p:attrNameLst>
                                          <p:attrName>style.visibility</p:attrName>
                                        </p:attrNameLst>
                                      </p:cBhvr>
                                      <p:to>
                                        <p:strVal val="visible"/>
                                      </p:to>
                                    </p:set>
                                    <p:anim calcmode="lin" valueType="num">
                                      <p:cBhvr additive="base">
                                        <p:cTn id="25" dur="500" fill="hold"/>
                                        <p:tgtEl>
                                          <p:spTgt spid="10752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7525">
                                            <p:txEl>
                                              <p:pRg st="2" end="2"/>
                                            </p:txEl>
                                          </p:spTgt>
                                        </p:tgtEl>
                                        <p:attrNameLst>
                                          <p:attrName>style.visibility</p:attrName>
                                        </p:attrNameLst>
                                      </p:cBhvr>
                                      <p:to>
                                        <p:strVal val="visible"/>
                                      </p:to>
                                    </p:set>
                                    <p:anim calcmode="lin" valueType="num">
                                      <p:cBhvr additive="base">
                                        <p:cTn id="31" dur="500" fill="hold"/>
                                        <p:tgtEl>
                                          <p:spTgt spid="10752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idx="1"/>
          </p:nvPr>
        </p:nvSpPr>
        <p:spPr/>
        <p:txBody>
          <a:bodyPr/>
          <a:lstStyle/>
          <a:p>
            <a:pPr eaLnBrk="1" hangingPunct="1"/>
            <a:r>
              <a:rPr lang="zh-CN" altLang="en-US" smtClean="0"/>
              <a:t>防火墙</a:t>
            </a:r>
            <a:endParaRPr lang="en-US" altLang="zh-CN" smtClean="0"/>
          </a:p>
          <a:p>
            <a:pPr eaLnBrk="1" hangingPunct="1"/>
            <a:r>
              <a:rPr lang="en-US" altLang="zh-CN" smtClean="0"/>
              <a:t>IDS</a:t>
            </a:r>
          </a:p>
          <a:p>
            <a:pPr eaLnBrk="1" hangingPunct="1"/>
            <a:r>
              <a:rPr lang="zh-CN" altLang="en-US" smtClean="0"/>
              <a:t>防病毒 </a:t>
            </a:r>
          </a:p>
        </p:txBody>
      </p:sp>
      <p:sp>
        <p:nvSpPr>
          <p:cNvPr id="328706" name="Rectangle 2"/>
          <p:cNvSpPr>
            <a:spLocks noGrp="1" noChangeArrowheads="1"/>
          </p:cNvSpPr>
          <p:nvPr>
            <p:ph type="title"/>
          </p:nvPr>
        </p:nvSpPr>
        <p:spPr/>
        <p:txBody>
          <a:bodyPr/>
          <a:lstStyle/>
          <a:p>
            <a:pPr eaLnBrk="1" fontAlgn="auto" hangingPunct="1">
              <a:spcAft>
                <a:spcPts val="0"/>
              </a:spcAft>
              <a:defRPr/>
            </a:pPr>
            <a:r>
              <a:rPr lang="zh-CN" altLang="en-US" smtClean="0"/>
              <a:t>网络安全“老三样”</a:t>
            </a:r>
            <a:endParaRPr lang="zh-CN" altLang="zh-CN"/>
          </a:p>
        </p:txBody>
      </p:sp>
      <p:sp>
        <p:nvSpPr>
          <p:cNvPr id="27650"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9712050D-EC14-4F98-9B1A-CC9E7F46FBC8}" type="datetime1">
              <a:rPr lang="zh-CN" altLang="en-US" smtClean="0"/>
              <a:pPr/>
              <a:t>2018/11/6</a:t>
            </a:fld>
            <a:endParaRPr lang="en-US" altLang="zh-CN" smtClean="0"/>
          </a:p>
        </p:txBody>
      </p:sp>
      <p:sp>
        <p:nvSpPr>
          <p:cNvPr id="27651"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27652"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823D4E7-FEC8-4636-A854-52E5023E4E0C}" type="slidenum">
              <a:rPr lang="en-US" altLang="zh-CN" smtClean="0"/>
              <a:pPr/>
              <a:t>4</a:t>
            </a:fld>
            <a:endParaRPr lang="en-US" altLang="zh-CN" smtClean="0"/>
          </a:p>
        </p:txBody>
      </p:sp>
      <p:pic>
        <p:nvPicPr>
          <p:cNvPr id="13316" name="Picture 4" descr="IDC：天融信防火墙市占20.9%领跑中国信息安全市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9" y="3470770"/>
            <a:ext cx="3286125" cy="336232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images.51cto.com/files/uploadimg/20130326/09464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007356"/>
            <a:ext cx="4762500" cy="2714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1201014617_ddvip_692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1052736"/>
            <a:ext cx="4104308" cy="2143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8"/>
                                        </p:tgtEl>
                                        <p:attrNameLst>
                                          <p:attrName>style.visibility</p:attrName>
                                        </p:attrNameLst>
                                      </p:cBhvr>
                                      <p:to>
                                        <p:strVal val="visible"/>
                                      </p:to>
                                    </p:set>
                                    <p:anim calcmode="lin" valueType="num">
                                      <p:cBhvr additive="base">
                                        <p:cTn id="13" dur="500" fill="hold"/>
                                        <p:tgtEl>
                                          <p:spTgt spid="13318"/>
                                        </p:tgtEl>
                                        <p:attrNameLst>
                                          <p:attrName>ppt_x</p:attrName>
                                        </p:attrNameLst>
                                      </p:cBhvr>
                                      <p:tavLst>
                                        <p:tav tm="0">
                                          <p:val>
                                            <p:strVal val="#ppt_x"/>
                                          </p:val>
                                        </p:tav>
                                        <p:tav tm="100000">
                                          <p:val>
                                            <p:strVal val="#ppt_x"/>
                                          </p:val>
                                        </p:tav>
                                      </p:tavLst>
                                    </p:anim>
                                    <p:anim calcmode="lin" valueType="num">
                                      <p:cBhvr additive="base">
                                        <p:cTn id="14"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6"/>
                                        </p:tgtEl>
                                        <p:attrNameLst>
                                          <p:attrName>style.visibility</p:attrName>
                                        </p:attrNameLst>
                                      </p:cBhvr>
                                      <p:to>
                                        <p:strVal val="visible"/>
                                      </p:to>
                                    </p:set>
                                    <p:anim calcmode="lin" valueType="num">
                                      <p:cBhvr additive="base">
                                        <p:cTn id="19" dur="500" fill="hold"/>
                                        <p:tgtEl>
                                          <p:spTgt spid="13316"/>
                                        </p:tgtEl>
                                        <p:attrNameLst>
                                          <p:attrName>ppt_x</p:attrName>
                                        </p:attrNameLst>
                                      </p:cBhvr>
                                      <p:tavLst>
                                        <p:tav tm="0">
                                          <p:val>
                                            <p:strVal val="#ppt_x"/>
                                          </p:val>
                                        </p:tav>
                                        <p:tav tm="100000">
                                          <p:val>
                                            <p:strVal val="#ppt_x"/>
                                          </p:val>
                                        </p:tav>
                                      </p:tavLst>
                                    </p:anim>
                                    <p:anim calcmode="lin" valueType="num">
                                      <p:cBhvr additive="base">
                                        <p:cTn id="20"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3"/>
          <p:cNvSpPr>
            <a:spLocks noGrp="1" noChangeArrowheads="1"/>
          </p:cNvSpPr>
          <p:nvPr>
            <p:ph idx="1"/>
          </p:nvPr>
        </p:nvSpPr>
        <p:spPr/>
        <p:txBody>
          <a:bodyPr>
            <a:normAutofit/>
          </a:bodyPr>
          <a:lstStyle/>
          <a:p>
            <a:r>
              <a:rPr lang="zh-CN" altLang="en-US" dirty="0" smtClean="0"/>
              <a:t>充当防火墙</a:t>
            </a:r>
          </a:p>
          <a:p>
            <a:pPr lvl="1"/>
            <a:r>
              <a:rPr lang="zh-CN" altLang="en-US" dirty="0" smtClean="0"/>
              <a:t>限制内外网间的相互访问</a:t>
            </a:r>
          </a:p>
          <a:p>
            <a:r>
              <a:rPr lang="zh-CN" altLang="en-US" dirty="0" smtClean="0"/>
              <a:t>节省</a:t>
            </a:r>
            <a:r>
              <a:rPr lang="en-US" altLang="zh-CN" dirty="0" smtClean="0"/>
              <a:t>IP</a:t>
            </a:r>
            <a:r>
              <a:rPr lang="zh-CN" altLang="en-US" dirty="0" smtClean="0"/>
              <a:t>开销</a:t>
            </a:r>
          </a:p>
          <a:p>
            <a:pPr lvl="1"/>
            <a:r>
              <a:rPr lang="zh-CN" altLang="en-US" dirty="0" smtClean="0"/>
              <a:t>所有用户对外只占用一个</a:t>
            </a:r>
            <a:r>
              <a:rPr lang="en-US" altLang="zh-CN" dirty="0" smtClean="0"/>
              <a:t>IP</a:t>
            </a:r>
            <a:r>
              <a:rPr lang="zh-CN" altLang="en-US" dirty="0" smtClean="0"/>
              <a:t>，所以不必租用过多的</a:t>
            </a:r>
            <a:r>
              <a:rPr lang="en-US" altLang="zh-CN" dirty="0" smtClean="0"/>
              <a:t>IP</a:t>
            </a:r>
            <a:r>
              <a:rPr lang="zh-CN" altLang="en-US" dirty="0" smtClean="0"/>
              <a:t>地址</a:t>
            </a:r>
          </a:p>
          <a:p>
            <a:r>
              <a:rPr lang="zh-CN" altLang="en-US" dirty="0" smtClean="0"/>
              <a:t>提高访问速度：</a:t>
            </a:r>
          </a:p>
          <a:p>
            <a:pPr lvl="1"/>
            <a:r>
              <a:rPr lang="zh-CN" altLang="en-US" dirty="0" smtClean="0"/>
              <a:t>本身带宽较小，通过带宽较大的</a:t>
            </a:r>
            <a:r>
              <a:rPr lang="en-US" altLang="zh-CN" dirty="0" smtClean="0"/>
              <a:t>proxy</a:t>
            </a:r>
            <a:r>
              <a:rPr lang="zh-CN" altLang="en-US" dirty="0" smtClean="0"/>
              <a:t>与目标主机连接。</a:t>
            </a:r>
          </a:p>
          <a:p>
            <a:pPr lvl="1"/>
            <a:r>
              <a:rPr lang="zh-CN" altLang="en-US" dirty="0" smtClean="0"/>
              <a:t>代理缓冲</a:t>
            </a:r>
            <a:r>
              <a:rPr lang="en-US" altLang="zh-CN" dirty="0" smtClean="0"/>
              <a:t>——</a:t>
            </a:r>
            <a:r>
              <a:rPr lang="zh-CN" altLang="en-US" dirty="0" smtClean="0"/>
              <a:t>网络缓存。</a:t>
            </a:r>
          </a:p>
        </p:txBody>
      </p:sp>
      <p:sp>
        <p:nvSpPr>
          <p:cNvPr id="203778" name="Rectangle 2"/>
          <p:cNvSpPr>
            <a:spLocks noGrp="1" noChangeArrowheads="1"/>
          </p:cNvSpPr>
          <p:nvPr>
            <p:ph type="title"/>
          </p:nvPr>
        </p:nvSpPr>
        <p:spPr/>
        <p:txBody>
          <a:bodyPr/>
          <a:lstStyle/>
          <a:p>
            <a:r>
              <a:rPr lang="zh-CN" altLang="en-US" smtClean="0"/>
              <a:t>代理服务器的主要功能</a:t>
            </a:r>
            <a:endParaRPr lang="zh-CN" altLang="en-US"/>
          </a:p>
        </p:txBody>
      </p:sp>
      <p:sp>
        <p:nvSpPr>
          <p:cNvPr id="71682" name="日期占位符 3"/>
          <p:cNvSpPr>
            <a:spLocks noGrp="1"/>
          </p:cNvSpPr>
          <p:nvPr>
            <p:ph type="dt" sz="half" idx="2"/>
          </p:nvPr>
        </p:nvSpPr>
        <p:spPr/>
        <p:txBody>
          <a:bodyPr/>
          <a:lstStyle/>
          <a:p>
            <a:fld id="{8F42A394-EB12-4B90-9444-28609A26E6A4}" type="datetime1">
              <a:rPr lang="zh-CN" altLang="en-US" smtClean="0"/>
              <a:pPr/>
              <a:t>2018/11/6</a:t>
            </a:fld>
            <a:endParaRPr lang="en-US" altLang="zh-CN" smtClean="0"/>
          </a:p>
        </p:txBody>
      </p:sp>
      <p:sp>
        <p:nvSpPr>
          <p:cNvPr id="7168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71684" name="灯片编号占位符 5"/>
          <p:cNvSpPr>
            <a:spLocks noGrp="1"/>
          </p:cNvSpPr>
          <p:nvPr>
            <p:ph type="sldNum" sz="quarter" idx="4"/>
          </p:nvPr>
        </p:nvSpPr>
        <p:spPr/>
        <p:txBody>
          <a:bodyPr/>
          <a:lstStyle/>
          <a:p>
            <a:fld id="{D14F37F1-17DB-414A-9730-79E8CB22A070}" type="slidenum">
              <a:rPr lang="en-US" altLang="zh-CN" smtClean="0"/>
              <a:pPr/>
              <a:t>40</a:t>
            </a:fld>
            <a:endParaRPr lang="en-US" altLang="zh-CN" smtClean="0"/>
          </a:p>
        </p:txBody>
      </p:sp>
    </p:spTree>
    <p:extLst>
      <p:ext uri="{BB962C8B-B14F-4D97-AF65-F5344CB8AC3E}">
        <p14:creationId xmlns:p14="http://schemas.microsoft.com/office/powerpoint/2010/main" val="34205099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6"/>
          <p:cNvSpPr>
            <a:spLocks noGrp="1"/>
          </p:cNvSpPr>
          <p:nvPr>
            <p:ph type="sldNum" sz="quarter" idx="12"/>
          </p:nvPr>
        </p:nvSpPr>
        <p:spPr/>
        <p:txBody>
          <a:bodyPr/>
          <a:lstStyle/>
          <a:p>
            <a:fld id="{ED618460-9CF8-4629-A18B-5E88485F1CF7}" type="slidenum">
              <a:rPr lang="en-US" altLang="zh-CN" smtClean="0"/>
              <a:pPr/>
              <a:t>41</a:t>
            </a:fld>
            <a:endParaRPr lang="en-US" altLang="zh-CN" smtClean="0"/>
          </a:p>
        </p:txBody>
      </p:sp>
      <p:sp>
        <p:nvSpPr>
          <p:cNvPr id="979970" name="Rectangle 2"/>
          <p:cNvSpPr>
            <a:spLocks noGrp="1" noChangeArrowheads="1"/>
          </p:cNvSpPr>
          <p:nvPr>
            <p:ph type="title"/>
          </p:nvPr>
        </p:nvSpPr>
        <p:spPr/>
        <p:txBody>
          <a:bodyPr/>
          <a:lstStyle/>
          <a:p>
            <a:r>
              <a:rPr lang="zh-CN" altLang="en-US" smtClean="0"/>
              <a:t>代理防火墙工作模型 </a:t>
            </a:r>
            <a:endParaRPr lang="zh-CN" altLang="en-US"/>
          </a:p>
        </p:txBody>
      </p:sp>
      <p:graphicFrame>
        <p:nvGraphicFramePr>
          <p:cNvPr id="5122" name="Object 2"/>
          <p:cNvGraphicFramePr>
            <a:graphicFrameLocks noChangeAspect="1"/>
          </p:cNvGraphicFramePr>
          <p:nvPr/>
        </p:nvGraphicFramePr>
        <p:xfrm>
          <a:off x="1428750" y="2305050"/>
          <a:ext cx="5842000" cy="3481388"/>
        </p:xfrm>
        <a:graphic>
          <a:graphicData uri="http://schemas.openxmlformats.org/presentationml/2006/ole">
            <mc:AlternateContent xmlns:mc="http://schemas.openxmlformats.org/markup-compatibility/2006">
              <mc:Choice xmlns:v="urn:schemas-microsoft-com:vml" Requires="v">
                <p:oleObj spid="_x0000_s5451" r:id="rId4" imgW="5411114" imgH="3218688" progId="">
                  <p:embed/>
                </p:oleObj>
              </mc:Choice>
              <mc:Fallback>
                <p:oleObj r:id="rId4" imgW="5411114" imgH="3218688" progId="">
                  <p:embed/>
                  <p:pic>
                    <p:nvPicPr>
                      <p:cNvPr id="0" name="Picture 3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305050"/>
                        <a:ext cx="5842000" cy="348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595577F-4AEF-47BB-B0A2-E635C86EF587}" type="slidenum">
              <a:rPr lang="en-US" altLang="zh-CN" smtClean="0"/>
              <a:pPr/>
              <a:t>42</a:t>
            </a:fld>
            <a:endParaRPr lang="en-US" altLang="zh-CN" smtClean="0"/>
          </a:p>
        </p:txBody>
      </p:sp>
      <p:sp>
        <p:nvSpPr>
          <p:cNvPr id="2" name="标题 1"/>
          <p:cNvSpPr>
            <a:spLocks noGrp="1"/>
          </p:cNvSpPr>
          <p:nvPr>
            <p:ph type="title"/>
          </p:nvPr>
        </p:nvSpPr>
        <p:spPr/>
        <p:txBody>
          <a:bodyPr/>
          <a:lstStyle/>
          <a:p>
            <a:r>
              <a:rPr lang="zh-CN" altLang="en-US" smtClean="0"/>
              <a:t>缓存</a:t>
            </a:r>
            <a:endParaRPr lang="zh-CN" altLang="en-US"/>
          </a:p>
        </p:txBody>
      </p:sp>
      <p:sp>
        <p:nvSpPr>
          <p:cNvPr id="6148"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2"/>
          <p:cNvGraphicFramePr>
            <a:graphicFrameLocks noChangeAspect="1"/>
          </p:cNvGraphicFramePr>
          <p:nvPr>
            <p:extLst>
              <p:ext uri="{D42A27DB-BD31-4B8C-83A1-F6EECF244321}">
                <p14:modId xmlns:p14="http://schemas.microsoft.com/office/powerpoint/2010/main" val="4126528089"/>
              </p:ext>
            </p:extLst>
          </p:nvPr>
        </p:nvGraphicFramePr>
        <p:xfrm>
          <a:off x="2123256" y="307975"/>
          <a:ext cx="6553200" cy="6391275"/>
        </p:xfrm>
        <a:graphic>
          <a:graphicData uri="http://schemas.openxmlformats.org/presentationml/2006/ole">
            <mc:AlternateContent xmlns:mc="http://schemas.openxmlformats.org/markup-compatibility/2006">
              <mc:Choice xmlns:v="urn:schemas-microsoft-com:vml" Requires="v">
                <p:oleObj spid="_x0000_s24725" r:id="rId4" imgW="5404104" imgH="5283098" progId="">
                  <p:embed/>
                </p:oleObj>
              </mc:Choice>
              <mc:Fallback>
                <p:oleObj r:id="rId4" imgW="5404104" imgH="5283098" progId="">
                  <p:embed/>
                  <p:pic>
                    <p:nvPicPr>
                      <p:cNvPr id="0" name="Picture 1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256" y="307975"/>
                        <a:ext cx="6553200" cy="639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7979268"/>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zh-CN" altLang="en-US" smtClean="0"/>
              <a:t>配置</a:t>
            </a:r>
            <a:r>
              <a:rPr lang="zh-CN" altLang="en-US"/>
              <a:t>与</a:t>
            </a:r>
            <a:r>
              <a:rPr lang="zh-CN" altLang="en-US" smtClean="0"/>
              <a:t>实现</a:t>
            </a:r>
            <a:r>
              <a:rPr lang="en-US" altLang="zh-CN" smtClean="0"/>
              <a:t>——</a:t>
            </a:r>
            <a:r>
              <a:rPr lang="zh-CN" altLang="en-US"/>
              <a:t>堡垒主机</a:t>
            </a:r>
          </a:p>
        </p:txBody>
      </p:sp>
      <p:sp>
        <p:nvSpPr>
          <p:cNvPr id="70658"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61C40E27-662F-4A52-BD76-6650133168B5}" type="datetime1">
              <a:rPr lang="zh-CN" altLang="en-US" smtClean="0"/>
              <a:pPr/>
              <a:t>2018/11/6</a:t>
            </a:fld>
            <a:endParaRPr lang="en-US" altLang="zh-CN" smtClean="0"/>
          </a:p>
        </p:txBody>
      </p:sp>
      <p:sp>
        <p:nvSpPr>
          <p:cNvPr id="70659"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7066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481DD3E5-5843-4D8F-AD1E-EFB5BF29E18B}" type="slidenum">
              <a:rPr lang="en-US" altLang="zh-CN" smtClean="0"/>
              <a:pPr/>
              <a:t>43</a:t>
            </a:fld>
            <a:endParaRPr lang="en-US" altLang="zh-CN" smtClean="0"/>
          </a:p>
        </p:txBody>
      </p:sp>
      <p:pic>
        <p:nvPicPr>
          <p:cNvPr id="70663" name="Picture 4" descr="3"/>
          <p:cNvPicPr>
            <a:picLocks noChangeAspect="1" noChangeArrowheads="1"/>
          </p:cNvPicPr>
          <p:nvPr/>
        </p:nvPicPr>
        <p:blipFill>
          <a:blip r:embed="rId2" cstate="print"/>
          <a:srcRect/>
          <a:stretch>
            <a:fillRect/>
          </a:stretch>
        </p:blipFill>
        <p:spPr bwMode="auto">
          <a:xfrm>
            <a:off x="250825" y="2060575"/>
            <a:ext cx="8686800" cy="40020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normAutofit fontScale="92500"/>
          </a:bodyPr>
          <a:lstStyle/>
          <a:p>
            <a:r>
              <a:rPr lang="zh-CN" altLang="en-US" smtClean="0"/>
              <a:t>理解应用的具体</a:t>
            </a:r>
            <a:r>
              <a:rPr lang="zh-CN" altLang="en-US" dirty="0" smtClean="0"/>
              <a:t>内容，能过滤数据内容；</a:t>
            </a:r>
            <a:endParaRPr lang="en-US" altLang="zh-CN" dirty="0" smtClean="0"/>
          </a:p>
          <a:p>
            <a:r>
              <a:rPr lang="zh-CN" altLang="en-US" dirty="0" smtClean="0"/>
              <a:t>完全控制会话，安全性比包过滤防火墙高；</a:t>
            </a:r>
            <a:endParaRPr lang="en-US" altLang="zh-CN" dirty="0" smtClean="0"/>
          </a:p>
          <a:p>
            <a:r>
              <a:rPr lang="zh-CN" altLang="en-US" dirty="0" smtClean="0"/>
              <a:t>可提供详细的日志和安全审计功能；</a:t>
            </a:r>
          </a:p>
          <a:p>
            <a:r>
              <a:rPr lang="zh-CN" altLang="en-US" dirty="0" smtClean="0"/>
              <a:t>代理可以方便地与其它安全手段集成，认证、加密</a:t>
            </a:r>
            <a:endParaRPr lang="en-US" altLang="zh-CN" dirty="0" smtClean="0"/>
          </a:p>
          <a:p>
            <a:r>
              <a:rPr lang="zh-CN" altLang="en-US" dirty="0" smtClean="0"/>
              <a:t>可被配置成惟一的可被外部看见的主机，防止对外网暴露内网；</a:t>
            </a:r>
            <a:endParaRPr lang="en-US" altLang="zh-CN" dirty="0" smtClean="0"/>
          </a:p>
          <a:p>
            <a:r>
              <a:rPr lang="zh-CN" altLang="en-US" dirty="0" smtClean="0"/>
              <a:t>解决合法</a:t>
            </a:r>
            <a:r>
              <a:rPr lang="en-US" altLang="zh-CN" dirty="0" smtClean="0"/>
              <a:t>IP</a:t>
            </a:r>
            <a:r>
              <a:rPr lang="zh-CN" altLang="en-US" dirty="0" smtClean="0"/>
              <a:t>地址不够用的问题。</a:t>
            </a:r>
          </a:p>
        </p:txBody>
      </p:sp>
      <p:sp>
        <p:nvSpPr>
          <p:cNvPr id="1020930" name="Rectangle 2"/>
          <p:cNvSpPr>
            <a:spLocks noGrp="1" noChangeArrowheads="1"/>
          </p:cNvSpPr>
          <p:nvPr>
            <p:ph type="title"/>
          </p:nvPr>
        </p:nvSpPr>
        <p:spPr/>
        <p:txBody>
          <a:bodyPr/>
          <a:lstStyle/>
          <a:p>
            <a:r>
              <a:rPr lang="zh-CN" altLang="en-US" smtClean="0"/>
              <a:t>代理技术的优点 </a:t>
            </a:r>
            <a:endParaRPr lang="zh-CN" altLang="en-US"/>
          </a:p>
        </p:txBody>
      </p:sp>
      <p:sp>
        <p:nvSpPr>
          <p:cNvPr id="76802" name="灯片编号占位符 6"/>
          <p:cNvSpPr>
            <a:spLocks noGrp="1"/>
          </p:cNvSpPr>
          <p:nvPr>
            <p:ph type="sldNum" sz="quarter" idx="4"/>
          </p:nvPr>
        </p:nvSpPr>
        <p:spPr/>
        <p:txBody>
          <a:bodyPr/>
          <a:lstStyle/>
          <a:p>
            <a:fld id="{149DEE3D-D209-4F7A-A3D0-5017A6D97044}" type="slidenum">
              <a:rPr lang="en-US" altLang="zh-CN" smtClean="0"/>
              <a:pPr/>
              <a:t>44</a:t>
            </a:fld>
            <a:endParaRPr lang="en-US" altLang="zh-CN" smtClean="0"/>
          </a:p>
        </p:txBody>
      </p:sp>
      <p:sp>
        <p:nvSpPr>
          <p:cNvPr id="76805"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p>
          <a:p>
            <a:r>
              <a:rPr lang="zh-CN" altLang="en-US" smtClean="0"/>
              <a:t>应用代理防火墙</a:t>
            </a:r>
          </a:p>
          <a:p>
            <a:r>
              <a:rPr lang="zh-CN" altLang="en-US" smtClean="0"/>
              <a:t>电路级网关</a:t>
            </a:r>
            <a:endParaRPr lang="en-US" altLang="zh-CN" smtClean="0"/>
          </a:p>
          <a:p>
            <a:r>
              <a:rPr lang="zh-CN" altLang="en-US" smtClean="0"/>
              <a:t>状态检测包过滤防火墙</a:t>
            </a:r>
          </a:p>
        </p:txBody>
      </p:sp>
      <p:sp>
        <p:nvSpPr>
          <p:cNvPr id="23554"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防火墙技术</a:t>
            </a:r>
          </a:p>
        </p:txBody>
      </p:sp>
    </p:spTree>
    <p:extLst>
      <p:ext uri="{BB962C8B-B14F-4D97-AF65-F5344CB8AC3E}">
        <p14:creationId xmlns:p14="http://schemas.microsoft.com/office/powerpoint/2010/main" val="2192567009"/>
      </p:ext>
    </p:extLst>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r>
              <a:rPr lang="zh-CN" altLang="en-US" dirty="0" smtClean="0"/>
              <a:t>工作在网络层</a:t>
            </a:r>
            <a:endParaRPr lang="en-US" altLang="zh-CN" dirty="0" smtClean="0"/>
          </a:p>
          <a:p>
            <a:r>
              <a:rPr lang="zh-CN" altLang="en-US" dirty="0" smtClean="0"/>
              <a:t>检查每个包头部信息，依据一套规则决定丢弃或者放行该数据包</a:t>
            </a:r>
          </a:p>
          <a:p>
            <a:r>
              <a:rPr lang="zh-CN" altLang="en-US" dirty="0" smtClean="0"/>
              <a:t>包头</a:t>
            </a:r>
            <a:endParaRPr lang="en-US" altLang="zh-CN" dirty="0" smtClean="0"/>
          </a:p>
          <a:p>
            <a:pPr lvl="1"/>
            <a:r>
              <a:rPr lang="en-US" altLang="zh-CN" dirty="0" smtClean="0"/>
              <a:t>IP</a:t>
            </a:r>
            <a:r>
              <a:rPr lang="zh-CN" altLang="en-US" dirty="0" smtClean="0"/>
              <a:t>包头：</a:t>
            </a:r>
            <a:r>
              <a:rPr lang="en-US" altLang="zh-CN" dirty="0" smtClean="0"/>
              <a:t>IP</a:t>
            </a:r>
            <a:r>
              <a:rPr lang="zh-CN" altLang="en-US" dirty="0" smtClean="0"/>
              <a:t>地址、协议类型、</a:t>
            </a:r>
            <a:r>
              <a:rPr lang="en-US" altLang="zh-CN" dirty="0" smtClean="0"/>
              <a:t>IP</a:t>
            </a:r>
            <a:r>
              <a:rPr lang="zh-CN" altLang="en-US" dirty="0" smtClean="0"/>
              <a:t>选项（分段）</a:t>
            </a:r>
          </a:p>
          <a:p>
            <a:pPr lvl="1"/>
            <a:r>
              <a:rPr lang="en-US" altLang="zh-CN" dirty="0" smtClean="0"/>
              <a:t>TCP/</a:t>
            </a:r>
            <a:r>
              <a:rPr lang="en-US" altLang="zh-CN" dirty="0" err="1" smtClean="0"/>
              <a:t>UDP</a:t>
            </a:r>
            <a:r>
              <a:rPr lang="zh-CN" altLang="en-US" dirty="0" smtClean="0"/>
              <a:t>头信息：端口号</a:t>
            </a:r>
            <a:endParaRPr lang="en-US" altLang="zh-CN" dirty="0" smtClean="0"/>
          </a:p>
          <a:p>
            <a:r>
              <a:rPr lang="zh-CN" altLang="en-US" dirty="0" smtClean="0"/>
              <a:t>在标准的路由器上以及专门的防火墙设备上执行。</a:t>
            </a:r>
          </a:p>
        </p:txBody>
      </p:sp>
      <p:sp>
        <p:nvSpPr>
          <p:cNvPr id="167938"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包过滤防火墙</a:t>
            </a:r>
            <a:endParaRPr lang="zh-CN" altLang="en-US"/>
          </a:p>
        </p:txBody>
      </p:sp>
      <p:sp>
        <p:nvSpPr>
          <p:cNvPr id="39938" name="日期占位符 3"/>
          <p:cNvSpPr>
            <a:spLocks noGrp="1"/>
          </p:cNvSpPr>
          <p:nvPr>
            <p:ph type="dt" sz="half" idx="2"/>
          </p:nvPr>
        </p:nvSpPr>
        <p:spPr/>
        <p:txBody>
          <a:bodyPr/>
          <a:lstStyle/>
          <a:p>
            <a:fld id="{A514C4A1-DB5C-4EFE-A6EC-BDDB2D289658}" type="datetime1">
              <a:rPr lang="zh-CN" altLang="en-US" smtClean="0"/>
              <a:pPr/>
              <a:t>2018/11/6</a:t>
            </a:fld>
            <a:endParaRPr lang="en-US" altLang="zh-CN" smtClean="0"/>
          </a:p>
        </p:txBody>
      </p:sp>
      <p:sp>
        <p:nvSpPr>
          <p:cNvPr id="3993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9940" name="灯片编号占位符 5"/>
          <p:cNvSpPr>
            <a:spLocks noGrp="1"/>
          </p:cNvSpPr>
          <p:nvPr>
            <p:ph type="sldNum" sz="quarter" idx="4"/>
          </p:nvPr>
        </p:nvSpPr>
        <p:spPr/>
        <p:txBody>
          <a:bodyPr/>
          <a:lstStyle/>
          <a:p>
            <a:fld id="{A70525D2-738E-4B0C-B70D-1DA08B235376}" type="slidenum">
              <a:rPr lang="en-US" altLang="zh-CN" smtClean="0"/>
              <a:pPr/>
              <a:t>46</a:t>
            </a:fld>
            <a:endParaRPr lang="en-US" altLang="zh-CN" smtClean="0"/>
          </a:p>
        </p:txBody>
      </p:sp>
    </p:spTree>
    <p:extLst>
      <p:ext uri="{BB962C8B-B14F-4D97-AF65-F5344CB8AC3E}">
        <p14:creationId xmlns:p14="http://schemas.microsoft.com/office/powerpoint/2010/main" val="346654927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smtClean="0"/>
              <a:t>代理（</a:t>
            </a:r>
            <a:r>
              <a:rPr lang="zh-CN" altLang="en-US" smtClean="0">
                <a:solidFill>
                  <a:srgbClr val="FF0000"/>
                </a:solidFill>
              </a:rPr>
              <a:t>应用层</a:t>
            </a:r>
            <a:r>
              <a:rPr lang="zh-CN" altLang="en-US" smtClean="0"/>
              <a:t>网关）技术：</a:t>
            </a:r>
            <a:endParaRPr lang="en-US" altLang="zh-CN" smtClean="0"/>
          </a:p>
          <a:p>
            <a:pPr lvl="1"/>
            <a:r>
              <a:rPr lang="zh-CN" altLang="en-US" smtClean="0"/>
              <a:t>与包过滤技术完全不同，完全“阻隔”网络通信流</a:t>
            </a:r>
            <a:endParaRPr lang="en-US" altLang="zh-CN" smtClean="0"/>
          </a:p>
          <a:p>
            <a:pPr lvl="1"/>
            <a:r>
              <a:rPr lang="zh-CN" altLang="en-US" smtClean="0"/>
              <a:t>理解应用协议，代理用户与服务器的连接</a:t>
            </a:r>
            <a:endParaRPr lang="en-US" altLang="zh-CN" smtClean="0"/>
          </a:p>
          <a:p>
            <a:pPr lvl="2"/>
            <a:r>
              <a:rPr lang="zh-CN" altLang="en-US" smtClean="0"/>
              <a:t>接收、分析服务请求，允许则代理用户（应用）去取得网络信息</a:t>
            </a:r>
            <a:r>
              <a:rPr lang="en-US" altLang="zh-CN" smtClean="0"/>
              <a:t>——</a:t>
            </a:r>
            <a:r>
              <a:rPr lang="zh-CN" altLang="en-US" smtClean="0"/>
              <a:t>内外网间不直接通信。</a:t>
            </a:r>
            <a:endParaRPr lang="en-US" altLang="zh-CN" smtClean="0"/>
          </a:p>
          <a:p>
            <a:r>
              <a:rPr lang="zh-CN" altLang="en-US" smtClean="0"/>
              <a:t>为每</a:t>
            </a:r>
            <a:r>
              <a:rPr lang="zh-CN" altLang="en-US"/>
              <a:t>种应用服务编制专门的代理</a:t>
            </a:r>
            <a:r>
              <a:rPr lang="zh-CN" altLang="en-US" smtClean="0"/>
              <a:t>程序</a:t>
            </a:r>
            <a:endParaRPr lang="en-US" altLang="zh-CN" smtClean="0"/>
          </a:p>
          <a:p>
            <a:pPr lvl="1"/>
            <a:r>
              <a:rPr lang="zh-CN" altLang="en-US" smtClean="0"/>
              <a:t>对</a:t>
            </a:r>
            <a:r>
              <a:rPr lang="zh-CN" altLang="en-US"/>
              <a:t>应用程序的数据进行</a:t>
            </a:r>
            <a:r>
              <a:rPr lang="zh-CN" altLang="en-US" smtClean="0"/>
              <a:t>检查，实现</a:t>
            </a:r>
            <a:r>
              <a:rPr lang="zh-CN" altLang="en-US"/>
              <a:t>比包过滤路由器更严格的</a:t>
            </a:r>
            <a:r>
              <a:rPr lang="zh-CN" altLang="en-US" smtClean="0"/>
              <a:t>安全策略</a:t>
            </a:r>
          </a:p>
        </p:txBody>
      </p:sp>
      <p:sp>
        <p:nvSpPr>
          <p:cNvPr id="198658" name="Rectangle 2"/>
          <p:cNvSpPr>
            <a:spLocks noGrp="1" noChangeArrowheads="1"/>
          </p:cNvSpPr>
          <p:nvPr>
            <p:ph type="title"/>
          </p:nvPr>
        </p:nvSpPr>
        <p:spPr/>
        <p:txBody>
          <a:bodyPr/>
          <a:lstStyle/>
          <a:p>
            <a:r>
              <a:rPr lang="zh-CN" altLang="en-US"/>
              <a:t>温故而知新</a:t>
            </a:r>
            <a:r>
              <a:rPr lang="en-US" altLang="zh-CN"/>
              <a:t>——</a:t>
            </a:r>
            <a:r>
              <a:rPr lang="zh-CN" altLang="en-US" smtClean="0"/>
              <a:t>应用代理防火墙</a:t>
            </a:r>
            <a:endParaRPr lang="zh-CN" altLang="en-US"/>
          </a:p>
        </p:txBody>
      </p:sp>
      <p:sp>
        <p:nvSpPr>
          <p:cNvPr id="56322" name="日期占位符 3"/>
          <p:cNvSpPr>
            <a:spLocks noGrp="1"/>
          </p:cNvSpPr>
          <p:nvPr>
            <p:ph type="dt" sz="half" idx="2"/>
          </p:nvPr>
        </p:nvSpPr>
        <p:spPr/>
        <p:txBody>
          <a:bodyPr/>
          <a:lstStyle/>
          <a:p>
            <a:fld id="{2760F668-DF52-43C0-921E-F802F88758E1}" type="datetime1">
              <a:rPr lang="zh-CN" altLang="en-US" smtClean="0"/>
              <a:pPr/>
              <a:t>2018/11/6</a:t>
            </a:fld>
            <a:endParaRPr lang="en-US" altLang="zh-CN" smtClean="0"/>
          </a:p>
        </p:txBody>
      </p:sp>
      <p:sp>
        <p:nvSpPr>
          <p:cNvPr id="5632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pPr/>
              <a:t>47</a:t>
            </a:fld>
            <a:endParaRPr lang="en-US" altLang="zh-CN" smtClean="0"/>
          </a:p>
        </p:txBody>
      </p:sp>
    </p:spTree>
    <p:extLst>
      <p:ext uri="{BB962C8B-B14F-4D97-AF65-F5344CB8AC3E}">
        <p14:creationId xmlns:p14="http://schemas.microsoft.com/office/powerpoint/2010/main" val="234825718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idx="1"/>
          </p:nvPr>
        </p:nvSpPr>
        <p:spPr/>
        <p:txBody>
          <a:bodyPr>
            <a:normAutofit fontScale="85000" lnSpcReduction="20000"/>
          </a:bodyPr>
          <a:lstStyle/>
          <a:p>
            <a:r>
              <a:rPr lang="zh-CN" altLang="en-US" dirty="0" smtClean="0"/>
              <a:t>难于配置</a:t>
            </a:r>
            <a:endParaRPr lang="en-US" altLang="zh-CN" dirty="0" smtClean="0"/>
          </a:p>
          <a:p>
            <a:pPr lvl="1"/>
            <a:r>
              <a:rPr lang="zh-CN" altLang="en-US" smtClean="0"/>
              <a:t>每个应用需单独代理</a:t>
            </a:r>
            <a:r>
              <a:rPr lang="zh-CN" altLang="en-US" dirty="0" smtClean="0"/>
              <a:t>进程，要求理解每项应用协议的弱点，并合理配置安全策略</a:t>
            </a:r>
            <a:endParaRPr lang="en-US" altLang="zh-CN" dirty="0" smtClean="0"/>
          </a:p>
          <a:p>
            <a:pPr lvl="1"/>
            <a:r>
              <a:rPr lang="zh-CN" altLang="en-US" dirty="0" smtClean="0"/>
              <a:t>因此配置繁琐，难于理解，容易出现配置失误，最终影响内网的安全防范能力。</a:t>
            </a:r>
            <a:endParaRPr lang="en-US" altLang="zh-CN" dirty="0" smtClean="0"/>
          </a:p>
          <a:p>
            <a:r>
              <a:rPr lang="zh-CN" altLang="en-US" dirty="0" smtClean="0"/>
              <a:t>处理速度慢</a:t>
            </a:r>
            <a:endParaRPr lang="en-US" altLang="zh-CN" dirty="0" smtClean="0"/>
          </a:p>
          <a:p>
            <a:pPr lvl="1"/>
            <a:r>
              <a:rPr lang="zh-CN" altLang="en-US" dirty="0" smtClean="0"/>
              <a:t>一个连接改为两个两个连接</a:t>
            </a:r>
            <a:endParaRPr lang="en-US" altLang="zh-CN" dirty="0" smtClean="0"/>
          </a:p>
          <a:p>
            <a:pPr lvl="1"/>
            <a:r>
              <a:rPr lang="zh-CN" altLang="en-US" dirty="0" smtClean="0"/>
              <a:t>每个应用会话都需开一个单独的代理进程，处理延迟会很大，能处理的会话或连接性有限</a:t>
            </a:r>
            <a:endParaRPr lang="en-US" altLang="zh-CN" dirty="0" smtClean="0"/>
          </a:p>
          <a:p>
            <a:r>
              <a:rPr lang="zh-CN" altLang="en-US" dirty="0" smtClean="0"/>
              <a:t>对用户不透明；</a:t>
            </a:r>
          </a:p>
          <a:p>
            <a:r>
              <a:rPr lang="zh-CN" altLang="en-US" dirty="0" smtClean="0"/>
              <a:t>代理服务不能保证免受所有协议弱点的限制；</a:t>
            </a:r>
          </a:p>
          <a:p>
            <a:r>
              <a:rPr lang="zh-CN" altLang="en-US" dirty="0" smtClean="0"/>
              <a:t>代理不能改进底层协议的安全性；</a:t>
            </a:r>
            <a:endParaRPr lang="en-US" altLang="zh-CN" dirty="0" smtClean="0"/>
          </a:p>
        </p:txBody>
      </p:sp>
      <p:sp>
        <p:nvSpPr>
          <p:cNvPr id="1022978" name="Rectangle 2"/>
          <p:cNvSpPr>
            <a:spLocks noGrp="1" noChangeArrowheads="1"/>
          </p:cNvSpPr>
          <p:nvPr>
            <p:ph type="title"/>
          </p:nvPr>
        </p:nvSpPr>
        <p:spPr/>
        <p:txBody>
          <a:bodyPr/>
          <a:lstStyle/>
          <a:p>
            <a:r>
              <a:rPr lang="zh-CN" altLang="en-US" smtClean="0"/>
              <a:t>代理技术的缺点 </a:t>
            </a:r>
            <a:endParaRPr lang="zh-CN" altLang="en-US"/>
          </a:p>
        </p:txBody>
      </p:sp>
      <p:sp>
        <p:nvSpPr>
          <p:cNvPr id="77826" name="灯片编号占位符 6"/>
          <p:cNvSpPr>
            <a:spLocks noGrp="1"/>
          </p:cNvSpPr>
          <p:nvPr>
            <p:ph type="sldNum" sz="quarter" idx="4"/>
          </p:nvPr>
        </p:nvSpPr>
        <p:spPr/>
        <p:txBody>
          <a:bodyPr/>
          <a:lstStyle/>
          <a:p>
            <a:fld id="{CC565C75-54DC-4A81-A1CD-ECD5F9A4EB96}" type="slidenum">
              <a:rPr lang="en-US" altLang="zh-CN" smtClean="0"/>
              <a:pPr/>
              <a:t>48</a:t>
            </a:fld>
            <a:endParaRPr lang="en-US" altLang="zh-CN" smtClean="0"/>
          </a:p>
        </p:txBody>
      </p:sp>
      <p:sp>
        <p:nvSpPr>
          <p:cNvPr id="77829"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电路级网关</a:t>
            </a:r>
            <a:endParaRPr lang="zh-CN" altLang="en-US"/>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0"/>
          </p:nvPr>
        </p:nvSpPr>
        <p:spPr/>
        <p:txBody>
          <a:bodyPr/>
          <a:lstStyle/>
          <a:p>
            <a:pPr>
              <a:defRPr/>
            </a:pPr>
            <a:fld id="{85C95070-2358-41A3-8734-96042BDDDF06}" type="slidenum">
              <a:rPr lang="en-US" altLang="zh-CN" smtClean="0"/>
              <a:pPr>
                <a:defRPr/>
              </a:pPr>
              <a:t>49</a:t>
            </a:fld>
            <a:endParaRPr lang="en-US" altLang="zh-CN"/>
          </a:p>
        </p:txBody>
      </p:sp>
    </p:spTree>
    <p:extLst>
      <p:ext uri="{BB962C8B-B14F-4D97-AF65-F5344CB8AC3E}">
        <p14:creationId xmlns:p14="http://schemas.microsoft.com/office/powerpoint/2010/main" val="2935920071"/>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idx="1"/>
          </p:nvPr>
        </p:nvSpPr>
        <p:spPr/>
        <p:txBody>
          <a:bodyPr/>
          <a:lstStyle/>
          <a:p>
            <a:pPr eaLnBrk="1" hangingPunct="1"/>
            <a:r>
              <a:rPr lang="zh-CN" altLang="en-US" smtClean="0"/>
              <a:t>古代人们房屋之间修建的墙，防止火灾发生的时候蔓延到别的房屋</a:t>
            </a:r>
          </a:p>
        </p:txBody>
      </p:sp>
      <p:sp>
        <p:nvSpPr>
          <p:cNvPr id="99330" name="Rectangle 2"/>
          <p:cNvSpPr>
            <a:spLocks noGrp="1" noChangeArrowheads="1"/>
          </p:cNvSpPr>
          <p:nvPr>
            <p:ph type="title"/>
          </p:nvPr>
        </p:nvSpPr>
        <p:spPr/>
        <p:txBody>
          <a:bodyPr/>
          <a:lstStyle/>
          <a:p>
            <a:pPr eaLnBrk="1" fontAlgn="auto" hangingPunct="1">
              <a:spcAft>
                <a:spcPts val="0"/>
              </a:spcAft>
              <a:defRPr/>
            </a:pPr>
            <a:r>
              <a:rPr lang="zh-CN" altLang="en-US" smtClean="0"/>
              <a:t>防火墙概念</a:t>
            </a:r>
            <a:r>
              <a:rPr lang="en-US" altLang="zh-CN" smtClean="0"/>
              <a:t>——</a:t>
            </a:r>
            <a:r>
              <a:rPr lang="zh-CN" altLang="en-US" smtClean="0"/>
              <a:t>本意</a:t>
            </a:r>
            <a:endParaRPr lang="zh-CN" altLang="en-US"/>
          </a:p>
        </p:txBody>
      </p:sp>
      <p:sp>
        <p:nvSpPr>
          <p:cNvPr id="29698"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E05C6BC7-7A52-49F0-BE16-ECAF0EBF23A5}" type="datetime1">
              <a:rPr lang="zh-CN" altLang="en-US" smtClean="0"/>
              <a:pPr/>
              <a:t>2018/11/6</a:t>
            </a:fld>
            <a:endParaRPr lang="en-US" altLang="zh-CN" smtClean="0"/>
          </a:p>
        </p:txBody>
      </p:sp>
      <p:sp>
        <p:nvSpPr>
          <p:cNvPr id="29699"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29700"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0BC60705-622E-495D-842F-61265A39AFDA}" type="slidenum">
              <a:rPr lang="en-US" altLang="zh-CN" smtClean="0"/>
              <a:pPr/>
              <a:t>5</a:t>
            </a:fld>
            <a:endParaRPr lang="en-US" altLang="zh-CN" smtClean="0"/>
          </a:p>
        </p:txBody>
      </p:sp>
      <p:pic>
        <p:nvPicPr>
          <p:cNvPr id="29703" name="Picture 4"/>
          <p:cNvPicPr>
            <a:picLocks noChangeAspect="1" noChangeArrowheads="1"/>
          </p:cNvPicPr>
          <p:nvPr/>
        </p:nvPicPr>
        <p:blipFill>
          <a:blip r:embed="rId2" cstate="print"/>
          <a:srcRect/>
          <a:stretch>
            <a:fillRect/>
          </a:stretch>
        </p:blipFill>
        <p:spPr bwMode="auto">
          <a:xfrm>
            <a:off x="1258912" y="3284538"/>
            <a:ext cx="6121400" cy="23923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3"/>
          <p:cNvSpPr>
            <a:spLocks noGrp="1" noChangeArrowheads="1"/>
          </p:cNvSpPr>
          <p:nvPr>
            <p:ph idx="1"/>
          </p:nvPr>
        </p:nvSpPr>
        <p:spPr>
          <a:xfrm>
            <a:off x="457200" y="1481329"/>
            <a:ext cx="8229600" cy="3027792"/>
          </a:xfrm>
        </p:spPr>
        <p:txBody>
          <a:bodyPr>
            <a:normAutofit fontScale="85000" lnSpcReduction="10000"/>
          </a:bodyPr>
          <a:lstStyle/>
          <a:p>
            <a:r>
              <a:rPr lang="zh-CN" altLang="en-US" dirty="0" smtClean="0"/>
              <a:t>工作在（会话层）传输层，监控内外主机</a:t>
            </a:r>
            <a:r>
              <a:rPr lang="zh-CN" altLang="en-US" dirty="0"/>
              <a:t>间</a:t>
            </a:r>
            <a:r>
              <a:rPr lang="en-US" altLang="zh-CN" dirty="0"/>
              <a:t>TCP</a:t>
            </a:r>
            <a:r>
              <a:rPr lang="zh-CN" altLang="en-US" dirty="0"/>
              <a:t>握手信息，决定会话是否合法</a:t>
            </a:r>
            <a:r>
              <a:rPr lang="zh-CN" altLang="en-US" dirty="0" smtClean="0"/>
              <a:t>。</a:t>
            </a:r>
            <a:endParaRPr lang="en-US" altLang="zh-CN" dirty="0" smtClean="0"/>
          </a:p>
          <a:p>
            <a:pPr lvl="1"/>
            <a:r>
              <a:rPr lang="zh-CN" altLang="en-US" dirty="0" smtClean="0"/>
              <a:t>接收客户端连接请求，代理客户端完成网络连接。</a:t>
            </a:r>
            <a:endParaRPr lang="en-US" altLang="zh-CN" dirty="0" smtClean="0"/>
          </a:p>
          <a:p>
            <a:pPr lvl="1"/>
            <a:r>
              <a:rPr lang="zh-CN" altLang="en-US" dirty="0" smtClean="0"/>
              <a:t>检查</a:t>
            </a:r>
            <a:r>
              <a:rPr lang="zh-CN" altLang="en-US" dirty="0"/>
              <a:t>双方</a:t>
            </a:r>
            <a:r>
              <a:rPr lang="en-US" altLang="zh-CN" dirty="0" err="1"/>
              <a:t>SYN，ACK</a:t>
            </a:r>
            <a:r>
              <a:rPr lang="zh-CN" altLang="en-US" dirty="0"/>
              <a:t>和序列数据是否合逻辑，来判断请求会话是否合法，合法则建立</a:t>
            </a:r>
            <a:r>
              <a:rPr lang="zh-CN" altLang="en-US" dirty="0" smtClean="0"/>
              <a:t>连接</a:t>
            </a:r>
            <a:endParaRPr lang="en-US" altLang="zh-CN" dirty="0" smtClean="0"/>
          </a:p>
          <a:p>
            <a:pPr lvl="1"/>
            <a:r>
              <a:rPr lang="zh-CN" altLang="en-US" dirty="0" smtClean="0"/>
              <a:t>之后，仅</a:t>
            </a:r>
            <a:r>
              <a:rPr lang="zh-CN" altLang="en-US" dirty="0"/>
              <a:t>在</a:t>
            </a:r>
            <a:r>
              <a:rPr lang="zh-CN" altLang="en-US" dirty="0" smtClean="0"/>
              <a:t>客户和服务器间中转（复制、传递）数据，而</a:t>
            </a:r>
            <a:r>
              <a:rPr lang="zh-CN" altLang="en-US" dirty="0"/>
              <a:t>不进行</a:t>
            </a:r>
            <a:r>
              <a:rPr lang="zh-CN" altLang="en-US" dirty="0" smtClean="0"/>
              <a:t>过滤。</a:t>
            </a:r>
          </a:p>
        </p:txBody>
      </p:sp>
      <p:sp>
        <p:nvSpPr>
          <p:cNvPr id="201730" name="Rectangle 2"/>
          <p:cNvSpPr>
            <a:spLocks noGrp="1" noChangeArrowheads="1"/>
          </p:cNvSpPr>
          <p:nvPr>
            <p:ph type="title"/>
          </p:nvPr>
        </p:nvSpPr>
        <p:spPr/>
        <p:txBody>
          <a:bodyPr>
            <a:normAutofit fontScale="90000"/>
          </a:bodyPr>
          <a:lstStyle/>
          <a:p>
            <a:r>
              <a:rPr lang="zh-CN" altLang="en-US" smtClean="0"/>
              <a:t>电路级网关 </a:t>
            </a:r>
            <a:r>
              <a:rPr lang="en-US" altLang="zh-CN" smtClean="0"/>
              <a:t>(</a:t>
            </a:r>
            <a:r>
              <a:rPr lang="en-US" altLang="zh-CN"/>
              <a:t>Circuit-level proxies</a:t>
            </a:r>
            <a:r>
              <a:rPr lang="zh-CN" altLang="en-US" smtClean="0"/>
              <a:t>）</a:t>
            </a:r>
            <a:endParaRPr lang="zh-CN" altLang="en-US"/>
          </a:p>
        </p:txBody>
      </p:sp>
      <p:sp>
        <p:nvSpPr>
          <p:cNvPr id="61442" name="日期占位符 3"/>
          <p:cNvSpPr>
            <a:spLocks noGrp="1"/>
          </p:cNvSpPr>
          <p:nvPr>
            <p:ph type="dt" sz="half" idx="2"/>
          </p:nvPr>
        </p:nvSpPr>
        <p:spPr/>
        <p:txBody>
          <a:bodyPr/>
          <a:lstStyle/>
          <a:p>
            <a:fld id="{FAB26F9A-FF99-4881-9ED5-5F545BD04CA9}" type="datetime1">
              <a:rPr lang="zh-CN" altLang="en-US" smtClean="0"/>
              <a:pPr/>
              <a:t>2018/11/6</a:t>
            </a:fld>
            <a:endParaRPr lang="en-US" altLang="zh-CN" smtClean="0"/>
          </a:p>
        </p:txBody>
      </p:sp>
      <p:sp>
        <p:nvSpPr>
          <p:cNvPr id="61444" name="灯片编号占位符 5"/>
          <p:cNvSpPr>
            <a:spLocks noGrp="1"/>
          </p:cNvSpPr>
          <p:nvPr>
            <p:ph type="sldNum" sz="quarter" idx="4"/>
          </p:nvPr>
        </p:nvSpPr>
        <p:spPr/>
        <p:txBody>
          <a:bodyPr/>
          <a:lstStyle/>
          <a:p>
            <a:fld id="{6FFEAF24-9ED7-46FF-9A83-A2C17AF0D7E2}" type="slidenum">
              <a:rPr lang="en-US" altLang="zh-CN" smtClean="0"/>
              <a:pPr/>
              <a:t>50</a:t>
            </a:fld>
            <a:endParaRPr lang="en-US" altLang="zh-CN" smtClean="0"/>
          </a:p>
        </p:txBody>
      </p:sp>
      <p:grpSp>
        <p:nvGrpSpPr>
          <p:cNvPr id="6" name="Group 36"/>
          <p:cNvGrpSpPr>
            <a:grpSpLocks/>
          </p:cNvGrpSpPr>
          <p:nvPr/>
        </p:nvGrpSpPr>
        <p:grpSpPr bwMode="auto">
          <a:xfrm>
            <a:off x="611560" y="4551363"/>
            <a:ext cx="7872040" cy="2306638"/>
            <a:chOff x="1030" y="2155"/>
            <a:chExt cx="2160" cy="873"/>
          </a:xfrm>
        </p:grpSpPr>
        <p:sp>
          <p:nvSpPr>
            <p:cNvPr id="7" name="Text Box 19"/>
            <p:cNvSpPr txBox="1">
              <a:spLocks noChangeArrowheads="1"/>
            </p:cNvSpPr>
            <p:nvPr/>
          </p:nvSpPr>
          <p:spPr bwMode="auto">
            <a:xfrm>
              <a:off x="2470" y="2707"/>
              <a:ext cx="432"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内部连接</a:t>
              </a:r>
            </a:p>
          </p:txBody>
        </p:sp>
        <p:sp>
          <p:nvSpPr>
            <p:cNvPr id="8" name="Rectangle 20"/>
            <p:cNvSpPr>
              <a:spLocks noChangeArrowheads="1"/>
            </p:cNvSpPr>
            <p:nvPr/>
          </p:nvSpPr>
          <p:spPr bwMode="auto">
            <a:xfrm>
              <a:off x="1750" y="2155"/>
              <a:ext cx="720" cy="873"/>
            </a:xfrm>
            <a:prstGeom prst="rect">
              <a:avLst/>
            </a:prstGeom>
            <a:solidFill>
              <a:srgbClr val="FFFFFF"/>
            </a:solidFill>
            <a:ln w="9525">
              <a:solidFill>
                <a:srgbClr val="000000"/>
              </a:solidFill>
              <a:miter lim="800000"/>
              <a:headEnd/>
              <a:tailEnd/>
            </a:ln>
          </p:spPr>
          <p:txBody>
            <a:bodyPr/>
            <a:lstStyle/>
            <a:p>
              <a:endParaRPr lang="zh-CN" altLang="en-US"/>
            </a:p>
          </p:txBody>
        </p:sp>
        <p:sp>
          <p:nvSpPr>
            <p:cNvPr id="9" name="Text Box 21"/>
            <p:cNvSpPr txBox="1">
              <a:spLocks noChangeArrowheads="1"/>
            </p:cNvSpPr>
            <p:nvPr/>
          </p:nvSpPr>
          <p:spPr bwMode="auto">
            <a:xfrm>
              <a:off x="1030" y="2249"/>
              <a:ext cx="288" cy="299"/>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外部</a:t>
              </a:r>
            </a:p>
            <a:p>
              <a:pPr algn="ctr" eaLnBrk="0" hangingPunct="0"/>
              <a:r>
                <a:rPr kumimoji="0" lang="zh-CN" altLang="en-US">
                  <a:latin typeface="宋体" pitchFamily="2" charset="-122"/>
                </a:rPr>
                <a:t>主机</a:t>
              </a:r>
            </a:p>
          </p:txBody>
        </p:sp>
        <p:sp>
          <p:nvSpPr>
            <p:cNvPr id="10" name="Text Box 22"/>
            <p:cNvSpPr txBox="1">
              <a:spLocks noChangeArrowheads="1"/>
            </p:cNvSpPr>
            <p:nvPr/>
          </p:nvSpPr>
          <p:spPr bwMode="auto">
            <a:xfrm>
              <a:off x="1894" y="2166"/>
              <a:ext cx="432"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电路层网关</a:t>
              </a:r>
            </a:p>
          </p:txBody>
        </p:sp>
        <p:sp>
          <p:nvSpPr>
            <p:cNvPr id="11" name="Text Box 23"/>
            <p:cNvSpPr txBox="1">
              <a:spLocks noChangeArrowheads="1"/>
            </p:cNvSpPr>
            <p:nvPr/>
          </p:nvSpPr>
          <p:spPr bwMode="auto">
            <a:xfrm>
              <a:off x="2902" y="2684"/>
              <a:ext cx="288" cy="300"/>
            </a:xfrm>
            <a:prstGeom prst="rect">
              <a:avLst/>
            </a:prstGeom>
            <a:solidFill>
              <a:srgbClr val="FFFFFF"/>
            </a:solidFill>
            <a:ln w="9525">
              <a:solidFill>
                <a:srgbClr val="000000"/>
              </a:solidFill>
              <a:miter lim="800000"/>
              <a:headEnd/>
              <a:tailEnd/>
            </a:ln>
          </p:spPr>
          <p:txBody>
            <a:bodyPr lIns="18000" tIns="10800" rIns="18000" bIns="10800"/>
            <a:lstStyle/>
            <a:p>
              <a:pPr algn="ctr" eaLnBrk="0" hangingPunct="0"/>
              <a:r>
                <a:rPr kumimoji="0" lang="zh-CN" altLang="en-US">
                  <a:latin typeface="宋体" pitchFamily="2" charset="-122"/>
                </a:rPr>
                <a:t>内部</a:t>
              </a:r>
            </a:p>
            <a:p>
              <a:pPr algn="ctr" eaLnBrk="0" hangingPunct="0"/>
              <a:r>
                <a:rPr kumimoji="0" lang="zh-CN" altLang="en-US">
                  <a:latin typeface="宋体" pitchFamily="2" charset="-122"/>
                </a:rPr>
                <a:t>主机</a:t>
              </a:r>
            </a:p>
          </p:txBody>
        </p:sp>
        <p:sp>
          <p:nvSpPr>
            <p:cNvPr id="12" name="Line 24"/>
            <p:cNvSpPr>
              <a:spLocks noChangeShapeType="1"/>
            </p:cNvSpPr>
            <p:nvPr/>
          </p:nvSpPr>
          <p:spPr bwMode="auto">
            <a:xfrm flipV="1">
              <a:off x="1318" y="2405"/>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3" name="Line 25"/>
            <p:cNvSpPr>
              <a:spLocks noChangeShapeType="1"/>
            </p:cNvSpPr>
            <p:nvPr/>
          </p:nvSpPr>
          <p:spPr bwMode="auto">
            <a:xfrm>
              <a:off x="2398" y="2832"/>
              <a:ext cx="50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4" name="Text Box 26"/>
            <p:cNvSpPr txBox="1">
              <a:spLocks noChangeArrowheads="1"/>
            </p:cNvSpPr>
            <p:nvPr/>
          </p:nvSpPr>
          <p:spPr bwMode="auto">
            <a:xfrm>
              <a:off x="1390" y="2280"/>
              <a:ext cx="360" cy="125"/>
            </a:xfrm>
            <a:prstGeom prst="rect">
              <a:avLst/>
            </a:prstGeom>
            <a:solidFill>
              <a:srgbClr val="FFFFFF"/>
            </a:solidFill>
            <a:ln w="9525">
              <a:noFill/>
              <a:miter lim="800000"/>
              <a:headEnd/>
              <a:tailEnd/>
            </a:ln>
          </p:spPr>
          <p:txBody>
            <a:bodyPr lIns="18000" tIns="10800" rIns="18000" bIns="10800"/>
            <a:lstStyle/>
            <a:p>
              <a:pPr algn="ctr" eaLnBrk="0" hangingPunct="0"/>
              <a:r>
                <a:rPr kumimoji="0" lang="zh-CN" altLang="en-US">
                  <a:latin typeface="宋体" pitchFamily="2" charset="-122"/>
                </a:rPr>
                <a:t>外部连接</a:t>
              </a:r>
            </a:p>
          </p:txBody>
        </p:sp>
        <p:sp>
          <p:nvSpPr>
            <p:cNvPr id="15" name="Oval 27"/>
            <p:cNvSpPr>
              <a:spLocks noChangeArrowheads="1"/>
            </p:cNvSpPr>
            <p:nvPr/>
          </p:nvSpPr>
          <p:spPr bwMode="auto">
            <a:xfrm>
              <a:off x="1822" y="2310"/>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16" name="Oval 28"/>
            <p:cNvSpPr>
              <a:spLocks noChangeArrowheads="1"/>
            </p:cNvSpPr>
            <p:nvPr/>
          </p:nvSpPr>
          <p:spPr bwMode="auto">
            <a:xfrm>
              <a:off x="2182" y="2310"/>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17" name="Oval 29"/>
            <p:cNvSpPr>
              <a:spLocks noChangeArrowheads="1"/>
            </p:cNvSpPr>
            <p:nvPr/>
          </p:nvSpPr>
          <p:spPr bwMode="auto">
            <a:xfrm>
              <a:off x="1822" y="2521"/>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18" name="Oval 30"/>
            <p:cNvSpPr>
              <a:spLocks noChangeArrowheads="1"/>
            </p:cNvSpPr>
            <p:nvPr/>
          </p:nvSpPr>
          <p:spPr bwMode="auto">
            <a:xfrm>
              <a:off x="2182" y="2521"/>
              <a:ext cx="216" cy="187"/>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19" name="Oval 31"/>
            <p:cNvSpPr>
              <a:spLocks noChangeArrowheads="1"/>
            </p:cNvSpPr>
            <p:nvPr/>
          </p:nvSpPr>
          <p:spPr bwMode="auto">
            <a:xfrm>
              <a:off x="1822" y="2745"/>
              <a:ext cx="216" cy="188"/>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out</a:t>
              </a:r>
            </a:p>
          </p:txBody>
        </p:sp>
        <p:sp>
          <p:nvSpPr>
            <p:cNvPr id="20" name="Oval 32"/>
            <p:cNvSpPr>
              <a:spLocks noChangeArrowheads="1"/>
            </p:cNvSpPr>
            <p:nvPr/>
          </p:nvSpPr>
          <p:spPr bwMode="auto">
            <a:xfrm>
              <a:off x="2182" y="2745"/>
              <a:ext cx="216" cy="188"/>
            </a:xfrm>
            <a:prstGeom prst="ellipse">
              <a:avLst/>
            </a:prstGeom>
            <a:solidFill>
              <a:srgbClr val="FFFFFF"/>
            </a:solidFill>
            <a:ln w="9525">
              <a:solidFill>
                <a:srgbClr val="000000"/>
              </a:solidFill>
              <a:round/>
              <a:headEnd/>
              <a:tailEnd/>
            </a:ln>
          </p:spPr>
          <p:txBody>
            <a:bodyPr lIns="3600" tIns="3600" rIns="3600" bIns="3600"/>
            <a:lstStyle/>
            <a:p>
              <a:pPr algn="ctr" eaLnBrk="0" hangingPunct="0"/>
              <a:r>
                <a:rPr kumimoji="0" lang="en-US" altLang="zh-CN">
                  <a:latin typeface="Times New Roman" pitchFamily="18" charset="0"/>
                </a:rPr>
                <a:t>in</a:t>
              </a:r>
            </a:p>
          </p:txBody>
        </p:sp>
        <p:sp>
          <p:nvSpPr>
            <p:cNvPr id="21" name="Line 33"/>
            <p:cNvSpPr>
              <a:spLocks noChangeShapeType="1"/>
            </p:cNvSpPr>
            <p:nvPr/>
          </p:nvSpPr>
          <p:spPr bwMode="auto">
            <a:xfrm flipV="1">
              <a:off x="2038" y="2405"/>
              <a:ext cx="72" cy="0"/>
            </a:xfrm>
            <a:prstGeom prst="line">
              <a:avLst/>
            </a:prstGeom>
            <a:noFill/>
            <a:ln w="9525">
              <a:solidFill>
                <a:srgbClr val="000000"/>
              </a:solidFill>
              <a:prstDash val="sysDot"/>
              <a:round/>
              <a:headEnd/>
              <a:tailEnd/>
            </a:ln>
          </p:spPr>
          <p:txBody>
            <a:bodyPr/>
            <a:lstStyle/>
            <a:p>
              <a:endParaRPr lang="zh-CN" altLang="en-US"/>
            </a:p>
          </p:txBody>
        </p:sp>
        <p:sp>
          <p:nvSpPr>
            <p:cNvPr id="22" name="Line 34"/>
            <p:cNvSpPr>
              <a:spLocks noChangeShapeType="1"/>
            </p:cNvSpPr>
            <p:nvPr/>
          </p:nvSpPr>
          <p:spPr bwMode="auto">
            <a:xfrm>
              <a:off x="2110" y="2402"/>
              <a:ext cx="0" cy="437"/>
            </a:xfrm>
            <a:prstGeom prst="line">
              <a:avLst/>
            </a:prstGeom>
            <a:noFill/>
            <a:ln w="9525">
              <a:solidFill>
                <a:srgbClr val="000000"/>
              </a:solidFill>
              <a:prstDash val="sysDot"/>
              <a:round/>
              <a:headEnd/>
              <a:tailEnd/>
            </a:ln>
          </p:spPr>
          <p:txBody>
            <a:bodyPr/>
            <a:lstStyle/>
            <a:p>
              <a:endParaRPr lang="zh-CN" altLang="en-US"/>
            </a:p>
          </p:txBody>
        </p:sp>
        <p:sp>
          <p:nvSpPr>
            <p:cNvPr id="23" name="Line 35"/>
            <p:cNvSpPr>
              <a:spLocks noChangeShapeType="1"/>
            </p:cNvSpPr>
            <p:nvPr/>
          </p:nvSpPr>
          <p:spPr bwMode="auto">
            <a:xfrm>
              <a:off x="2110" y="2840"/>
              <a:ext cx="72" cy="0"/>
            </a:xfrm>
            <a:prstGeom prst="line">
              <a:avLst/>
            </a:prstGeom>
            <a:noFill/>
            <a:ln w="9525">
              <a:solidFill>
                <a:srgbClr val="000000"/>
              </a:solidFill>
              <a:prstDash val="sysDot"/>
              <a:round/>
              <a:headEnd/>
              <a:tailEnd/>
            </a:ln>
          </p:spPr>
          <p:txBody>
            <a:bodyPr/>
            <a:lstStyle/>
            <a:p>
              <a:endParaRPr lang="zh-CN" altLang="en-US"/>
            </a:p>
          </p:txBody>
        </p:sp>
      </p:grpSp>
    </p:spTree>
    <p:extLst>
      <p:ext uri="{BB962C8B-B14F-4D97-AF65-F5344CB8AC3E}">
        <p14:creationId xmlns:p14="http://schemas.microsoft.com/office/powerpoint/2010/main" val="361879788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a:t>使用</a:t>
            </a:r>
            <a:r>
              <a:rPr lang="en-US" altLang="zh-CN"/>
              <a:t>SOCKS</a:t>
            </a:r>
            <a:r>
              <a:rPr lang="zh-CN" altLang="en-US"/>
              <a:t>协议的电路层网关最流行</a:t>
            </a:r>
            <a:endParaRPr lang="en-US" altLang="zh-CN"/>
          </a:p>
          <a:p>
            <a:r>
              <a:rPr lang="en-US" altLang="zh-CN"/>
              <a:t>Socks</a:t>
            </a:r>
            <a:r>
              <a:rPr lang="zh-CN" altLang="en-US"/>
              <a:t>代理：通用代理服务器</a:t>
            </a:r>
            <a:endParaRPr lang="en-US" altLang="zh-CN"/>
          </a:p>
          <a:p>
            <a:pPr lvl="1"/>
            <a:r>
              <a:rPr lang="zh-CN" altLang="en-US"/>
              <a:t>不同于应用层代理，只简单地传递数据包，而不必关心何种应用协议。比其他应用层代理要快得多。通常绑定在</a:t>
            </a:r>
            <a:r>
              <a:rPr lang="en-US" altLang="zh-CN"/>
              <a:t>1080</a:t>
            </a:r>
            <a:r>
              <a:rPr lang="zh-CN" altLang="en-US" smtClean="0"/>
              <a:t>端口</a:t>
            </a:r>
            <a:endParaRPr lang="zh-CN" altLang="en-US"/>
          </a:p>
        </p:txBody>
      </p:sp>
      <p:sp>
        <p:nvSpPr>
          <p:cNvPr id="6" name="标题 5"/>
          <p:cNvSpPr>
            <a:spLocks noGrp="1"/>
          </p:cNvSpPr>
          <p:nvPr>
            <p:ph type="title"/>
          </p:nvPr>
        </p:nvSpPr>
        <p:spPr/>
        <p:txBody>
          <a:bodyPr/>
          <a:lstStyle/>
          <a:p>
            <a:r>
              <a:rPr lang="zh-CN" altLang="en-US" smtClean="0"/>
              <a:t>电路级网关</a:t>
            </a:r>
            <a:endParaRPr lang="zh-CN" altLang="en-US"/>
          </a:p>
        </p:txBody>
      </p:sp>
      <p:sp>
        <p:nvSpPr>
          <p:cNvPr id="5" name="灯片编号占位符 4"/>
          <p:cNvSpPr>
            <a:spLocks noGrp="1"/>
          </p:cNvSpPr>
          <p:nvPr>
            <p:ph type="sldNum" sz="quarter" idx="4"/>
          </p:nvPr>
        </p:nvSpPr>
        <p:spPr/>
        <p:txBody>
          <a:bodyPr/>
          <a:lstStyle/>
          <a:p>
            <a:fld id="{DF5FE1C5-8DED-4333-8274-6A7BAD09051A}" type="slidenum">
              <a:rPr lang="en-US" altLang="zh-CN" smtClean="0"/>
              <a:pPr/>
              <a:t>51</a:t>
            </a:fld>
            <a:endParaRPr lang="en-US" altLang="zh-CN"/>
          </a:p>
        </p:txBody>
      </p:sp>
      <p:pic>
        <p:nvPicPr>
          <p:cNvPr id="10" name="Picture 3" descr="09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095" y="4087198"/>
            <a:ext cx="7417321" cy="2362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29"/>
          <p:cNvPicPr>
            <a:picLocks noChangeAspect="1" noChangeArrowheads="1"/>
          </p:cNvPicPr>
          <p:nvPr/>
        </p:nvPicPr>
        <p:blipFill>
          <a:blip r:embed="rId3" cstate="print"/>
          <a:srcRect/>
          <a:stretch>
            <a:fillRect/>
          </a:stretch>
        </p:blipFill>
        <p:spPr bwMode="auto">
          <a:xfrm>
            <a:off x="2293466" y="2328862"/>
            <a:ext cx="4222750" cy="4529138"/>
          </a:xfrm>
          <a:prstGeom prst="rect">
            <a:avLst/>
          </a:prstGeom>
          <a:noFill/>
          <a:ln w="9525">
            <a:noFill/>
            <a:miter lim="800000"/>
            <a:headEnd/>
            <a:tailEnd/>
          </a:ln>
        </p:spPr>
      </p:pic>
    </p:spTree>
    <p:extLst>
      <p:ext uri="{BB962C8B-B14F-4D97-AF65-F5344CB8AC3E}">
        <p14:creationId xmlns:p14="http://schemas.microsoft.com/office/powerpoint/2010/main" val="40869159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r>
              <a:rPr lang="zh-CN" altLang="en-US" smtClean="0"/>
              <a:t>常用</a:t>
            </a:r>
            <a:r>
              <a:rPr lang="zh-CN" altLang="en-US"/>
              <a:t>于向外</a:t>
            </a:r>
            <a:r>
              <a:rPr lang="zh-CN" altLang="en-US" smtClean="0"/>
              <a:t>连接：</a:t>
            </a:r>
            <a:endParaRPr lang="en-US" altLang="zh-CN" smtClean="0"/>
          </a:p>
          <a:p>
            <a:r>
              <a:rPr lang="zh-CN" altLang="en-US" smtClean="0"/>
              <a:t>堡垒</a:t>
            </a:r>
            <a:r>
              <a:rPr lang="zh-CN" altLang="en-US"/>
              <a:t>主机</a:t>
            </a:r>
            <a:r>
              <a:rPr lang="zh-CN" altLang="en-US" smtClean="0"/>
              <a:t>可设成</a:t>
            </a:r>
            <a:r>
              <a:rPr lang="zh-CN" altLang="en-US"/>
              <a:t>混合</a:t>
            </a:r>
            <a:r>
              <a:rPr lang="zh-CN" altLang="en-US" smtClean="0"/>
              <a:t>网关（严进宽出）：</a:t>
            </a:r>
            <a:endParaRPr lang="en-US" altLang="zh-CN" smtClean="0"/>
          </a:p>
          <a:p>
            <a:pPr lvl="1"/>
            <a:r>
              <a:rPr lang="zh-CN" altLang="en-US" smtClean="0"/>
              <a:t>电路层网关：对出连接</a:t>
            </a:r>
            <a:r>
              <a:rPr lang="zh-CN" altLang="en-US"/>
              <a:t>支持电路层</a:t>
            </a:r>
            <a:r>
              <a:rPr lang="zh-CN" altLang="en-US" smtClean="0"/>
              <a:t>功能，方便</a:t>
            </a:r>
            <a:r>
              <a:rPr lang="zh-CN" altLang="en-US"/>
              <a:t>内部用户访问</a:t>
            </a:r>
            <a:r>
              <a:rPr lang="en-US" altLang="zh-CN"/>
              <a:t>Internet</a:t>
            </a:r>
            <a:r>
              <a:rPr lang="zh-CN" altLang="en-US"/>
              <a:t>服务</a:t>
            </a:r>
            <a:endParaRPr lang="en-US" altLang="zh-CN"/>
          </a:p>
          <a:p>
            <a:pPr lvl="1"/>
            <a:r>
              <a:rPr lang="zh-CN" altLang="en-US" smtClean="0"/>
              <a:t>应用层网关：对进连接</a:t>
            </a:r>
            <a:r>
              <a:rPr lang="zh-CN" altLang="en-US"/>
              <a:t>支持应用层或代理服务</a:t>
            </a:r>
            <a:r>
              <a:rPr lang="zh-CN" altLang="en-US" smtClean="0"/>
              <a:t>，</a:t>
            </a:r>
            <a:r>
              <a:rPr lang="zh-CN" altLang="en-US"/>
              <a:t>提供保护内部网络免于外部攻击的防火墙</a:t>
            </a:r>
            <a:r>
              <a:rPr lang="zh-CN" altLang="en-US" smtClean="0"/>
              <a:t>功能</a:t>
            </a:r>
            <a:endParaRPr lang="en-US" altLang="zh-CN" smtClean="0"/>
          </a:p>
        </p:txBody>
      </p:sp>
      <p:sp>
        <p:nvSpPr>
          <p:cNvPr id="6" name="标题 5"/>
          <p:cNvSpPr>
            <a:spLocks noGrp="1"/>
          </p:cNvSpPr>
          <p:nvPr>
            <p:ph type="title"/>
          </p:nvPr>
        </p:nvSpPr>
        <p:spPr/>
        <p:txBody>
          <a:bodyPr/>
          <a:lstStyle/>
          <a:p>
            <a:r>
              <a:rPr lang="zh-CN" altLang="en-US" smtClean="0"/>
              <a:t>电路级网关</a:t>
            </a:r>
            <a:endParaRPr lang="zh-CN" altLang="en-US"/>
          </a:p>
        </p:txBody>
      </p:sp>
      <p:sp>
        <p:nvSpPr>
          <p:cNvPr id="5" name="灯片编号占位符 4"/>
          <p:cNvSpPr>
            <a:spLocks noGrp="1"/>
          </p:cNvSpPr>
          <p:nvPr>
            <p:ph type="sldNum" sz="quarter" idx="4"/>
          </p:nvPr>
        </p:nvSpPr>
        <p:spPr/>
        <p:txBody>
          <a:bodyPr/>
          <a:lstStyle/>
          <a:p>
            <a:fld id="{DF5FE1C5-8DED-4333-8274-6A7BAD09051A}" type="slidenum">
              <a:rPr lang="en-US" altLang="zh-CN" smtClean="0"/>
              <a:pPr/>
              <a:t>52</a:t>
            </a:fld>
            <a:endParaRPr lang="en-US" altLang="zh-CN"/>
          </a:p>
        </p:txBody>
      </p:sp>
    </p:spTree>
    <p:extLst>
      <p:ext uri="{BB962C8B-B14F-4D97-AF65-F5344CB8AC3E}">
        <p14:creationId xmlns:p14="http://schemas.microsoft.com/office/powerpoint/2010/main" val="3263201505"/>
      </p:ext>
    </p:extLst>
  </p:cSld>
  <p:clrMapOvr>
    <a:masterClrMapping/>
  </p:clrMapOvr>
  <p:transition spd="slow">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a:t>常提供网络地址转换</a:t>
            </a:r>
            <a:r>
              <a:rPr lang="en-US" altLang="zh-CN"/>
              <a:t>NAT</a:t>
            </a:r>
          </a:p>
          <a:p>
            <a:pPr lvl="1" algn="just"/>
            <a:r>
              <a:rPr lang="zh-CN" altLang="en-US" smtClean="0">
                <a:latin typeface="宋体" pitchFamily="2" charset="-122"/>
                <a:cs typeface="Times New Roman" pitchFamily="18" charset="0"/>
              </a:rPr>
              <a:t>将</a:t>
            </a:r>
            <a:r>
              <a:rPr lang="zh-CN" altLang="en-US">
                <a:latin typeface="宋体" pitchFamily="2" charset="-122"/>
                <a:cs typeface="Times New Roman" pitchFamily="18" charset="0"/>
              </a:rPr>
              <a:t>内部主机的</a:t>
            </a:r>
            <a:r>
              <a:rPr lang="en-US" altLang="zh-CN" smtClean="0">
                <a:latin typeface="宋体" pitchFamily="2" charset="-122"/>
                <a:cs typeface="Times New Roman" pitchFamily="18" charset="0"/>
              </a:rPr>
              <a:t>IP</a:t>
            </a:r>
            <a:r>
              <a:rPr lang="zh-CN" altLang="en-US" smtClean="0">
                <a:latin typeface="宋体" pitchFamily="2" charset="-122"/>
                <a:cs typeface="Times New Roman" pitchFamily="18" charset="0"/>
              </a:rPr>
              <a:t>（内部</a:t>
            </a:r>
            <a:r>
              <a:rPr lang="zh-CN" altLang="en-US">
                <a:latin typeface="宋体" pitchFamily="2" charset="-122"/>
                <a:cs typeface="Times New Roman" pitchFamily="18" charset="0"/>
              </a:rPr>
              <a:t>）</a:t>
            </a:r>
            <a:r>
              <a:rPr lang="zh-CN" altLang="en-US" smtClean="0">
                <a:latin typeface="宋体" pitchFamily="2" charset="-122"/>
                <a:cs typeface="Times New Roman" pitchFamily="18" charset="0"/>
              </a:rPr>
              <a:t>地址转换</a:t>
            </a:r>
            <a:r>
              <a:rPr lang="zh-CN" altLang="en-US">
                <a:latin typeface="宋体" pitchFamily="2" charset="-122"/>
                <a:cs typeface="Times New Roman" pitchFamily="18" charset="0"/>
              </a:rPr>
              <a:t>为某一固定或者某范围内</a:t>
            </a:r>
            <a:r>
              <a:rPr lang="zh-CN" altLang="en-US" smtClean="0">
                <a:latin typeface="宋体" pitchFamily="2" charset="-122"/>
                <a:cs typeface="Times New Roman" pitchFamily="18" charset="0"/>
              </a:rPr>
              <a:t>的</a:t>
            </a:r>
            <a:r>
              <a:rPr lang="en-US" altLang="zh-CN" smtClean="0">
                <a:latin typeface="宋体" pitchFamily="2" charset="-122"/>
                <a:cs typeface="Times New Roman" pitchFamily="18" charset="0"/>
              </a:rPr>
              <a:t>IP</a:t>
            </a:r>
            <a:r>
              <a:rPr lang="zh-CN" altLang="en-US" smtClean="0">
                <a:latin typeface="宋体" pitchFamily="2" charset="-122"/>
                <a:cs typeface="Times New Roman" pitchFamily="18" charset="0"/>
              </a:rPr>
              <a:t>（外部</a:t>
            </a:r>
            <a:r>
              <a:rPr lang="zh-CN" altLang="en-US">
                <a:latin typeface="宋体" pitchFamily="2" charset="-122"/>
                <a:cs typeface="Times New Roman" pitchFamily="18" charset="0"/>
              </a:rPr>
              <a:t>）地址，而使从网络外部无法探测到它们</a:t>
            </a:r>
            <a:r>
              <a:rPr lang="zh-CN" altLang="en-US" smtClean="0">
                <a:latin typeface="宋体" pitchFamily="2" charset="-122"/>
                <a:cs typeface="Times New Roman" pitchFamily="18" charset="0"/>
              </a:rPr>
              <a:t>。</a:t>
            </a:r>
            <a:endParaRPr lang="zh-CN" altLang="en-US"/>
          </a:p>
        </p:txBody>
      </p:sp>
      <p:sp>
        <p:nvSpPr>
          <p:cNvPr id="2" name="标题 1"/>
          <p:cNvSpPr>
            <a:spLocks noGrp="1"/>
          </p:cNvSpPr>
          <p:nvPr>
            <p:ph type="title"/>
          </p:nvPr>
        </p:nvSpPr>
        <p:spPr/>
        <p:txBody>
          <a:bodyPr/>
          <a:lstStyle/>
          <a:p>
            <a:r>
              <a:rPr lang="zh-CN" altLang="en-US">
                <a:latin typeface="宋体" pitchFamily="2" charset="-122"/>
              </a:rPr>
              <a:t>网络</a:t>
            </a:r>
            <a:r>
              <a:rPr lang="zh-CN" altLang="en-US" smtClean="0">
                <a:latin typeface="宋体" pitchFamily="2" charset="-122"/>
              </a:rPr>
              <a:t>地址转换</a:t>
            </a:r>
            <a:r>
              <a:rPr lang="zh-CN" altLang="en-US">
                <a:latin typeface="宋体" pitchFamily="2" charset="-122"/>
                <a:cs typeface="Times New Roman" pitchFamily="18" charset="0"/>
              </a:rPr>
              <a:t>（</a:t>
            </a:r>
            <a:r>
              <a:rPr lang="en-US" altLang="zh-CN" smtClean="0">
                <a:latin typeface="宋体" pitchFamily="2" charset="-122"/>
                <a:cs typeface="Times New Roman" pitchFamily="18" charset="0"/>
              </a:rPr>
              <a:t>NAT</a:t>
            </a:r>
            <a:r>
              <a:rPr lang="zh-CN" altLang="en-US" smtClean="0">
                <a:latin typeface="宋体" pitchFamily="2" charset="-122"/>
                <a:cs typeface="Times New Roman" pitchFamily="18" charset="0"/>
              </a:rPr>
              <a:t>）</a:t>
            </a:r>
            <a:endParaRPr lang="zh-CN" altLang="en-US"/>
          </a:p>
        </p:txBody>
      </p:sp>
      <p:sp>
        <p:nvSpPr>
          <p:cNvPr id="5" name="灯片编号占位符 4"/>
          <p:cNvSpPr>
            <a:spLocks noGrp="1"/>
          </p:cNvSpPr>
          <p:nvPr>
            <p:ph type="sldNum" sz="quarter" idx="4"/>
          </p:nvPr>
        </p:nvSpPr>
        <p:spPr/>
        <p:txBody>
          <a:bodyPr/>
          <a:lstStyle/>
          <a:p>
            <a:pPr>
              <a:defRPr/>
            </a:pPr>
            <a:fld id="{DF5FE1C5-8DED-4333-8274-6A7BAD09051A}" type="slidenum">
              <a:rPr lang="en-US" altLang="zh-CN" smtClean="0"/>
              <a:pPr>
                <a:defRPr/>
              </a:pPr>
              <a:t>53</a:t>
            </a:fld>
            <a:endParaRPr lang="en-US" altLang="zh-CN"/>
          </a:p>
        </p:txBody>
      </p:sp>
      <p:pic>
        <p:nvPicPr>
          <p:cNvPr id="7" name="Picture 5" descr="137946"/>
          <p:cNvPicPr>
            <a:picLocks noChangeAspect="1" noChangeArrowheads="1"/>
          </p:cNvPicPr>
          <p:nvPr/>
        </p:nvPicPr>
        <p:blipFill>
          <a:blip r:embed="rId2" cstate="print"/>
          <a:stretch>
            <a:fillRect/>
          </a:stretch>
        </p:blipFill>
        <p:spPr>
          <a:xfrm>
            <a:off x="2483768" y="3717032"/>
            <a:ext cx="3771900" cy="2019300"/>
          </a:xfrm>
          <a:prstGeom prst="rect">
            <a:avLst/>
          </a:prstGeom>
          <a:noFill/>
        </p:spPr>
      </p:pic>
    </p:spTree>
    <p:extLst>
      <p:ext uri="{BB962C8B-B14F-4D97-AF65-F5344CB8AC3E}">
        <p14:creationId xmlns:p14="http://schemas.microsoft.com/office/powerpoint/2010/main" val="1040932164"/>
      </p:ext>
    </p:extLst>
  </p:cSld>
  <p:clrMapOvr>
    <a:masterClrMapping/>
  </p:clrMapOvr>
  <p:transition spd="slow">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p:cNvSpPr>
            <a:spLocks noGrp="1" noChangeArrowheads="1"/>
          </p:cNvSpPr>
          <p:nvPr>
            <p:ph idx="1"/>
          </p:nvPr>
        </p:nvSpPr>
        <p:spPr/>
        <p:txBody>
          <a:bodyPr>
            <a:normAutofit/>
          </a:bodyPr>
          <a:lstStyle/>
          <a:p>
            <a:pPr algn="just" eaLnBrk="1" hangingPunct="1"/>
            <a:r>
              <a:rPr lang="zh-CN" altLang="en-US" sz="2800" dirty="0" smtClean="0"/>
              <a:t>静态</a:t>
            </a:r>
            <a:r>
              <a:rPr lang="en-US" altLang="zh-CN" sz="2800" dirty="0" smtClean="0"/>
              <a:t>NAT</a:t>
            </a:r>
            <a:r>
              <a:rPr lang="zh-CN" altLang="en-US" sz="2800" dirty="0" smtClean="0"/>
              <a:t>（</a:t>
            </a:r>
            <a:r>
              <a:rPr lang="en-US" altLang="zh-CN" sz="2800" dirty="0" smtClean="0"/>
              <a:t>Static NAT</a:t>
            </a:r>
            <a:r>
              <a:rPr lang="zh-CN" altLang="en-US" sz="2800" dirty="0" smtClean="0"/>
              <a:t>）</a:t>
            </a:r>
            <a:endParaRPr lang="en-US" altLang="zh-CN" sz="2800" dirty="0" smtClean="0"/>
          </a:p>
          <a:p>
            <a:pPr lvl="1" algn="just"/>
            <a:r>
              <a:rPr lang="zh-CN" altLang="en-US" sz="2400" dirty="0" smtClean="0"/>
              <a:t>内部私有</a:t>
            </a:r>
            <a:r>
              <a:rPr lang="en-US" altLang="zh-CN" sz="2400" dirty="0" smtClean="0"/>
              <a:t>IP</a:t>
            </a:r>
            <a:r>
              <a:rPr lang="zh-CN" altLang="en-US" sz="2400" dirty="0" smtClean="0"/>
              <a:t>转换为公有</a:t>
            </a:r>
            <a:r>
              <a:rPr lang="en-US" altLang="zh-CN" sz="2400" dirty="0" smtClean="0"/>
              <a:t>IP</a:t>
            </a:r>
            <a:r>
              <a:rPr lang="zh-CN" altLang="en-US" sz="2400" dirty="0" smtClean="0"/>
              <a:t>地址，一对一，固定转换</a:t>
            </a:r>
          </a:p>
          <a:p>
            <a:pPr algn="just" eaLnBrk="1" hangingPunct="1"/>
            <a:r>
              <a:rPr lang="zh-CN" altLang="en-US" sz="2800" dirty="0" smtClean="0"/>
              <a:t>动态地址</a:t>
            </a:r>
            <a:r>
              <a:rPr lang="en-US" altLang="zh-CN" sz="2800" dirty="0" smtClean="0"/>
              <a:t>NAT</a:t>
            </a:r>
            <a:r>
              <a:rPr lang="zh-CN" altLang="en-US" sz="2800" dirty="0" smtClean="0"/>
              <a:t>（</a:t>
            </a:r>
            <a:r>
              <a:rPr lang="en-US" altLang="zh-CN" sz="2800" dirty="0" smtClean="0"/>
              <a:t>Dynamic NAT</a:t>
            </a:r>
            <a:r>
              <a:rPr lang="zh-CN" altLang="en-US" sz="2800" dirty="0" smtClean="0"/>
              <a:t>）</a:t>
            </a:r>
            <a:endParaRPr lang="en-US" altLang="zh-CN" sz="2800" dirty="0" smtClean="0"/>
          </a:p>
          <a:p>
            <a:pPr lvl="1" algn="just"/>
            <a:r>
              <a:rPr lang="zh-CN" altLang="en-US" sz="2400" dirty="0" smtClean="0"/>
              <a:t>私有</a:t>
            </a:r>
            <a:r>
              <a:rPr lang="en-US" altLang="zh-CN" sz="2400" dirty="0" smtClean="0"/>
              <a:t>IP</a:t>
            </a:r>
            <a:r>
              <a:rPr lang="zh-CN" altLang="en-US" sz="2400" dirty="0" smtClean="0"/>
              <a:t>随机转换为多个合法公用外部</a:t>
            </a:r>
            <a:r>
              <a:rPr lang="en-US" altLang="zh-CN" sz="2400" dirty="0" smtClean="0"/>
              <a:t>IP</a:t>
            </a:r>
            <a:r>
              <a:rPr lang="zh-CN" altLang="en-US" sz="2400" dirty="0" smtClean="0"/>
              <a:t>集中之一。</a:t>
            </a:r>
          </a:p>
          <a:p>
            <a:pPr algn="just" eaLnBrk="1" hangingPunct="1"/>
            <a:r>
              <a:rPr lang="zh-CN" altLang="en-US" sz="2800" dirty="0" smtClean="0"/>
              <a:t>端口转换</a:t>
            </a:r>
            <a:r>
              <a:rPr lang="en-US" altLang="zh-CN" sz="2800" dirty="0" err="1" smtClean="0"/>
              <a:t>NAPT</a:t>
            </a:r>
            <a:r>
              <a:rPr lang="zh-CN" altLang="en-US" sz="2800" dirty="0" smtClean="0"/>
              <a:t>（</a:t>
            </a:r>
            <a:r>
              <a:rPr lang="en-US" altLang="zh-CN" sz="2800" dirty="0" smtClean="0"/>
              <a:t>Network Address Port Translation</a:t>
            </a:r>
            <a:r>
              <a:rPr lang="zh-CN" altLang="en-US" sz="2800" dirty="0" smtClean="0"/>
              <a:t>）</a:t>
            </a:r>
            <a:endParaRPr lang="en-US" altLang="zh-CN" sz="2800" dirty="0" smtClean="0"/>
          </a:p>
          <a:p>
            <a:pPr lvl="1" algn="just"/>
            <a:r>
              <a:rPr lang="zh-CN" altLang="en-US" sz="2400" dirty="0" smtClean="0"/>
              <a:t>内部所有主机共享一个合法外部</a:t>
            </a:r>
            <a:r>
              <a:rPr lang="en-US" altLang="zh-CN" sz="2400" dirty="0" smtClean="0"/>
              <a:t>IP</a:t>
            </a:r>
          </a:p>
          <a:p>
            <a:pPr lvl="1" algn="just"/>
            <a:r>
              <a:rPr lang="zh-CN" altLang="en-US" sz="2400" dirty="0" smtClean="0"/>
              <a:t>内部</a:t>
            </a:r>
            <a:r>
              <a:rPr lang="en-US" altLang="zh-CN" sz="2400" dirty="0" smtClean="0"/>
              <a:t>IP+</a:t>
            </a:r>
            <a:r>
              <a:rPr lang="zh-CN" altLang="en-US" sz="2400" dirty="0" smtClean="0"/>
              <a:t>源端口</a:t>
            </a:r>
            <a:r>
              <a:rPr lang="en-US" altLang="zh-CN" sz="2400" dirty="0" smtClean="0"/>
              <a:t>——</a:t>
            </a:r>
            <a:r>
              <a:rPr lang="zh-CN" altLang="en-US" sz="2400" dirty="0" smtClean="0"/>
              <a:t>全局</a:t>
            </a:r>
            <a:r>
              <a:rPr lang="en-US" altLang="zh-CN" sz="2400" dirty="0" smtClean="0"/>
              <a:t>IP</a:t>
            </a:r>
            <a:r>
              <a:rPr lang="zh-CN" altLang="en-US" sz="2400" dirty="0" smtClean="0"/>
              <a:t>地址</a:t>
            </a:r>
            <a:r>
              <a:rPr lang="en-US" altLang="zh-CN" sz="2400" dirty="0" smtClean="0"/>
              <a:t>+</a:t>
            </a:r>
            <a:r>
              <a:rPr lang="zh-CN" altLang="en-US" sz="2400" dirty="0" smtClean="0"/>
              <a:t>大于</a:t>
            </a:r>
            <a:r>
              <a:rPr lang="en-US" altLang="zh-CN" sz="2400" dirty="0" smtClean="0"/>
              <a:t>1024</a:t>
            </a:r>
            <a:r>
              <a:rPr lang="zh-CN" altLang="en-US" sz="2400" dirty="0" smtClean="0"/>
              <a:t>的端口号。</a:t>
            </a:r>
            <a:endParaRPr lang="en-US" altLang="zh-CN" sz="2400" dirty="0" smtClean="0"/>
          </a:p>
        </p:txBody>
      </p:sp>
      <p:sp>
        <p:nvSpPr>
          <p:cNvPr id="1076226" name="Rectangle 2"/>
          <p:cNvSpPr>
            <a:spLocks noGrp="1" noChangeArrowheads="1"/>
          </p:cNvSpPr>
          <p:nvPr>
            <p:ph type="title"/>
          </p:nvPr>
        </p:nvSpPr>
        <p:spPr/>
        <p:txBody>
          <a:bodyPr/>
          <a:lstStyle/>
          <a:p>
            <a:pPr eaLnBrk="1" hangingPunct="1">
              <a:defRPr/>
            </a:pPr>
            <a:r>
              <a:rPr lang="en-US" altLang="zh-CN">
                <a:latin typeface="宋体" pitchFamily="2" charset="-122"/>
              </a:rPr>
              <a:t>NAT</a:t>
            </a:r>
            <a:r>
              <a:rPr lang="zh-CN" altLang="en-US">
                <a:latin typeface="宋体" pitchFamily="2" charset="-122"/>
              </a:rPr>
              <a:t>类型</a:t>
            </a:r>
          </a:p>
        </p:txBody>
      </p:sp>
      <p:sp>
        <p:nvSpPr>
          <p:cNvPr id="65538"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C3902576-4872-4E2A-B937-9CB12474C2FF}" type="slidenum">
              <a:rPr lang="en-US" altLang="zh-CN" smtClean="0"/>
              <a:pPr/>
              <a:t>54</a:t>
            </a:fld>
            <a:endParaRPr lang="en-US" altLang="zh-CN" smtClean="0"/>
          </a:p>
        </p:txBody>
      </p:sp>
      <p:sp>
        <p:nvSpPr>
          <p:cNvPr id="6554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2143169157"/>
      </p:ext>
    </p:extLst>
  </p:cSld>
  <p:clrMapOvr>
    <a:masterClrMapping/>
  </p:clrMapOvr>
  <p:transition spd="slow">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自适应代理防火墙</a:t>
            </a: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A216E9-DAB8-4783-82F2-6B625A372745}" type="slidenum">
              <a:rPr lang="en-US" altLang="zh-CN" smtClean="0"/>
              <a:pPr>
                <a:defRPr/>
              </a:pPr>
              <a:t>55</a:t>
            </a:fld>
            <a:endParaRPr lang="en-US" altLang="zh-CN"/>
          </a:p>
        </p:txBody>
      </p:sp>
    </p:spTree>
    <p:extLst>
      <p:ext uri="{BB962C8B-B14F-4D97-AF65-F5344CB8AC3E}">
        <p14:creationId xmlns:p14="http://schemas.microsoft.com/office/powerpoint/2010/main" val="1807840676"/>
      </p:ext>
    </p:extLst>
  </p:cSld>
  <p:clrMapOvr>
    <a:masterClrMapping/>
  </p:clrMapOvr>
  <p:transition spd="slow">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fontScale="92500" lnSpcReduction="10000"/>
          </a:bodyPr>
          <a:lstStyle/>
          <a:p>
            <a:r>
              <a:rPr lang="zh-CN" altLang="en-US" dirty="0" smtClean="0"/>
              <a:t>组成：</a:t>
            </a:r>
            <a:endParaRPr lang="en-US" altLang="zh-CN" dirty="0" smtClean="0"/>
          </a:p>
          <a:p>
            <a:pPr lvl="1"/>
            <a:r>
              <a:rPr lang="zh-CN" altLang="en-US" dirty="0" smtClean="0"/>
              <a:t>自</a:t>
            </a:r>
            <a:r>
              <a:rPr lang="zh-CN" altLang="en-US" dirty="0"/>
              <a:t>适应代理</a:t>
            </a:r>
            <a:r>
              <a:rPr lang="zh-CN" altLang="en-US" dirty="0" smtClean="0"/>
              <a:t>服务器</a:t>
            </a:r>
            <a:endParaRPr lang="en-US" altLang="zh-CN" dirty="0" smtClean="0"/>
          </a:p>
          <a:p>
            <a:pPr lvl="1"/>
            <a:r>
              <a:rPr lang="zh-CN" altLang="en-US" dirty="0" smtClean="0"/>
              <a:t>动态</a:t>
            </a:r>
            <a:r>
              <a:rPr lang="zh-CN" altLang="en-US" dirty="0"/>
              <a:t>包</a:t>
            </a:r>
            <a:r>
              <a:rPr lang="zh-CN" altLang="en-US" dirty="0" smtClean="0"/>
              <a:t>过滤器</a:t>
            </a:r>
            <a:endParaRPr lang="en-US" altLang="zh-CN" dirty="0" smtClean="0"/>
          </a:p>
          <a:p>
            <a:r>
              <a:rPr lang="zh-CN" altLang="en-US" dirty="0"/>
              <a:t>配置：</a:t>
            </a:r>
            <a:endParaRPr lang="en-US" altLang="zh-CN" dirty="0"/>
          </a:p>
          <a:p>
            <a:pPr lvl="1"/>
            <a:r>
              <a:rPr lang="zh-CN" altLang="en-US" dirty="0"/>
              <a:t>所需的服务类型</a:t>
            </a:r>
            <a:endParaRPr lang="en-US" altLang="zh-CN" dirty="0"/>
          </a:p>
          <a:p>
            <a:pPr lvl="1"/>
            <a:r>
              <a:rPr lang="zh-CN" altLang="en-US" dirty="0"/>
              <a:t>安全级别</a:t>
            </a:r>
          </a:p>
          <a:p>
            <a:r>
              <a:rPr lang="zh-CN" altLang="en-US" dirty="0" smtClean="0"/>
              <a:t>根据</a:t>
            </a:r>
            <a:r>
              <a:rPr lang="zh-CN" altLang="en-US" dirty="0"/>
              <a:t>用户的配置，</a:t>
            </a:r>
            <a:r>
              <a:rPr lang="zh-CN" altLang="en-US" dirty="0" smtClean="0"/>
              <a:t>决定</a:t>
            </a:r>
            <a:endParaRPr lang="en-US" altLang="zh-CN" dirty="0" smtClean="0"/>
          </a:p>
          <a:p>
            <a:pPr lvl="1"/>
            <a:r>
              <a:rPr lang="zh-CN" altLang="en-US" dirty="0" smtClean="0"/>
              <a:t>使用</a:t>
            </a:r>
            <a:r>
              <a:rPr lang="zh-CN" altLang="en-US" dirty="0"/>
              <a:t>代理服务从应用层代理</a:t>
            </a:r>
            <a:r>
              <a:rPr lang="zh-CN" altLang="en-US" dirty="0" smtClean="0"/>
              <a:t>请求</a:t>
            </a:r>
            <a:endParaRPr lang="en-US" altLang="zh-CN" dirty="0" smtClean="0"/>
          </a:p>
          <a:p>
            <a:pPr lvl="1"/>
            <a:r>
              <a:rPr lang="zh-CN" altLang="en-US" dirty="0" smtClean="0"/>
              <a:t>还是</a:t>
            </a:r>
            <a:r>
              <a:rPr lang="zh-CN" altLang="en-US" dirty="0"/>
              <a:t>从网络层转</a:t>
            </a:r>
            <a:r>
              <a:rPr lang="zh-CN" altLang="en-US" dirty="0" smtClean="0"/>
              <a:t>发包，</a:t>
            </a:r>
            <a:endParaRPr lang="en-US" altLang="zh-CN" dirty="0" smtClean="0"/>
          </a:p>
          <a:p>
            <a:pPr lvl="2"/>
            <a:r>
              <a:rPr lang="zh-CN" altLang="en-US" dirty="0" smtClean="0"/>
              <a:t>将</a:t>
            </a:r>
            <a:r>
              <a:rPr lang="zh-CN" altLang="en-US" dirty="0"/>
              <a:t>动态的通知包过滤器增减过滤规则，满足用户对速度和安全性的双重要求。</a:t>
            </a:r>
          </a:p>
          <a:p>
            <a:endParaRPr lang="zh-CN" altLang="en-US" dirty="0"/>
          </a:p>
        </p:txBody>
      </p:sp>
      <p:sp>
        <p:nvSpPr>
          <p:cNvPr id="6" name="标题 5"/>
          <p:cNvSpPr>
            <a:spLocks noGrp="1"/>
          </p:cNvSpPr>
          <p:nvPr>
            <p:ph type="title"/>
          </p:nvPr>
        </p:nvSpPr>
        <p:spPr/>
        <p:txBody>
          <a:bodyPr/>
          <a:lstStyle/>
          <a:p>
            <a:r>
              <a:rPr lang="zh-CN" altLang="en-US" dirty="0" smtClean="0"/>
              <a:t>自适应代理防火墙</a:t>
            </a:r>
            <a:endParaRPr lang="zh-CN" altLang="en-US" dirty="0"/>
          </a:p>
        </p:txBody>
      </p:sp>
      <p:sp>
        <p:nvSpPr>
          <p:cNvPr id="5" name="灯片编号占位符 4"/>
          <p:cNvSpPr>
            <a:spLocks noGrp="1"/>
          </p:cNvSpPr>
          <p:nvPr>
            <p:ph type="sldNum" sz="quarter" idx="4"/>
          </p:nvPr>
        </p:nvSpPr>
        <p:spPr/>
        <p:txBody>
          <a:bodyPr/>
          <a:lstStyle/>
          <a:p>
            <a:fld id="{DF5FE1C5-8DED-4333-8274-6A7BAD09051A}" type="slidenum">
              <a:rPr lang="en-US" altLang="zh-CN" smtClean="0"/>
              <a:pPr/>
              <a:t>56</a:t>
            </a:fld>
            <a:endParaRPr lang="en-US" altLang="zh-CN"/>
          </a:p>
        </p:txBody>
      </p:sp>
    </p:spTree>
    <p:extLst>
      <p:ext uri="{BB962C8B-B14F-4D97-AF65-F5344CB8AC3E}">
        <p14:creationId xmlns:p14="http://schemas.microsoft.com/office/powerpoint/2010/main" val="3032588547"/>
      </p:ext>
    </p:extLst>
  </p:cSld>
  <p:clrMapOvr>
    <a:masterClrMapping/>
  </p:clrMapOvr>
  <p:transition spd="slow">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type="title"/>
          </p:nvPr>
        </p:nvSpPr>
        <p:spPr/>
        <p:txBody>
          <a:bodyPr/>
          <a:lstStyle/>
          <a:p>
            <a:pPr eaLnBrk="1" fontAlgn="auto" hangingPunct="1">
              <a:spcAft>
                <a:spcPts val="0"/>
              </a:spcAft>
              <a:defRPr/>
            </a:pPr>
            <a:r>
              <a:rPr lang="zh-CN" altLang="en-US"/>
              <a:t>状态</a:t>
            </a:r>
            <a:r>
              <a:rPr lang="zh-CN" altLang="en-US" smtClean="0"/>
              <a:t>检测防火墙</a:t>
            </a:r>
            <a:endParaRPr lang="zh-CN" altLang="en-US"/>
          </a:p>
        </p:txBody>
      </p:sp>
      <p:sp>
        <p:nvSpPr>
          <p:cNvPr id="2" name="文本占位符 1"/>
          <p:cNvSpPr>
            <a:spLocks noGrp="1"/>
          </p:cNvSpPr>
          <p:nvPr>
            <p:ph type="body" idx="1"/>
          </p:nvPr>
        </p:nvSpPr>
        <p:spPr/>
        <p:txBody>
          <a:bodyPr/>
          <a:lstStyle/>
          <a:p>
            <a:endParaRPr lang="zh-CN" altLang="en-US"/>
          </a:p>
        </p:txBody>
      </p:sp>
      <p:sp>
        <p:nvSpPr>
          <p:cNvPr id="79876" name="灯片编号占位符 5"/>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C21BC548-AB87-41FC-AE06-4CE9DDDA1C5E}" type="slidenum">
              <a:rPr lang="en-US" altLang="zh-CN" smtClean="0"/>
              <a:pPr/>
              <a:t>57</a:t>
            </a:fld>
            <a:endParaRPr lang="en-US" altLang="zh-CN" smtClean="0"/>
          </a:p>
        </p:txBody>
      </p:sp>
      <p:sp>
        <p:nvSpPr>
          <p:cNvPr id="79874" name="日期占位符 3"/>
          <p:cNvSpPr>
            <a:spLocks noGrp="1"/>
          </p:cNvSpPr>
          <p:nvPr>
            <p:ph type="dt" sz="half" idx="4294967295"/>
          </p:nvPr>
        </p:nvSpPr>
        <p:spPr bwMode="auto">
          <a:xfrm>
            <a:off x="8116888" y="6408738"/>
            <a:ext cx="1027112" cy="449262"/>
          </a:xfrm>
          <a:noFill/>
          <a:ln>
            <a:miter lim="800000"/>
            <a:headEnd/>
            <a:tailEnd/>
          </a:ln>
        </p:spPr>
        <p:txBody>
          <a:bodyPr wrap="square" lIns="91440" tIns="45720" rIns="91440" bIns="45720" numCol="1" anchorCtr="0" compatLnSpc="1">
            <a:prstTxWarp prst="textNoShape">
              <a:avLst/>
            </a:prstTxWarp>
          </a:bodyPr>
          <a:lstStyle/>
          <a:p>
            <a:fld id="{A562BFC7-B917-4734-BDA3-793BCD289E54}" type="datetime1">
              <a:rPr lang="zh-CN" altLang="en-US" smtClean="0"/>
              <a:pPr/>
              <a:t>2018/11/6</a:t>
            </a:fld>
            <a:endParaRPr lang="en-US" altLang="zh-CN"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en-US" dirty="0" smtClean="0"/>
              <a:t>采用基于连接的状态检测机制</a:t>
            </a:r>
            <a:endParaRPr lang="en-US" altLang="zh-CN" dirty="0" smtClean="0"/>
          </a:p>
          <a:p>
            <a:pPr lvl="1"/>
            <a:r>
              <a:rPr lang="zh-CN" altLang="en-US" dirty="0" smtClean="0"/>
              <a:t>在包过滤的同时，检察数据包之间的关联性</a:t>
            </a:r>
            <a:endParaRPr lang="en-US" altLang="zh-CN" dirty="0" smtClean="0"/>
          </a:p>
          <a:p>
            <a:pPr lvl="1"/>
            <a:r>
              <a:rPr lang="zh-CN" altLang="en-US" dirty="0" smtClean="0"/>
              <a:t>将同一连接的所有包作为一个整体的数据流看待</a:t>
            </a:r>
            <a:r>
              <a:rPr lang="en-US" altLang="zh-CN" dirty="0" smtClean="0"/>
              <a:t>(</a:t>
            </a:r>
            <a:r>
              <a:rPr lang="zh-CN" altLang="en-US" dirty="0" smtClean="0"/>
              <a:t>连接发起到结束全过程</a:t>
            </a:r>
            <a:r>
              <a:rPr lang="en-US" altLang="zh-CN" dirty="0" smtClean="0"/>
              <a:t>)</a:t>
            </a:r>
            <a:r>
              <a:rPr lang="zh-CN" altLang="en-US" dirty="0" smtClean="0"/>
              <a:t>，构成连接状态表</a:t>
            </a:r>
            <a:endParaRPr lang="en-US" altLang="zh-CN" dirty="0" smtClean="0"/>
          </a:p>
          <a:p>
            <a:pPr lvl="1"/>
            <a:r>
              <a:rPr lang="zh-CN" altLang="en-US" dirty="0" smtClean="0"/>
              <a:t>检查包括链路层、网络层、传输层、应用层的各种信息，结合规则表和状态表决定是否允许包通过。</a:t>
            </a:r>
          </a:p>
          <a:p>
            <a:r>
              <a:rPr lang="zh-CN" altLang="en-US" dirty="0" smtClean="0"/>
              <a:t>动态连接状态表：</a:t>
            </a:r>
            <a:endParaRPr lang="en-US" altLang="zh-CN" dirty="0" smtClean="0"/>
          </a:p>
          <a:p>
            <a:pPr lvl="1"/>
            <a:r>
              <a:rPr lang="zh-CN" altLang="en-US" dirty="0" smtClean="0"/>
              <a:t>以前的通信信息</a:t>
            </a:r>
            <a:endParaRPr lang="en-US" altLang="zh-CN" dirty="0" smtClean="0"/>
          </a:p>
          <a:p>
            <a:pPr lvl="1"/>
            <a:r>
              <a:rPr lang="zh-CN" altLang="en-US" dirty="0" smtClean="0"/>
              <a:t>或相关应用程序信息</a:t>
            </a:r>
            <a:endParaRPr lang="en-US" altLang="zh-CN" dirty="0" smtClean="0"/>
          </a:p>
          <a:p>
            <a:r>
              <a:rPr lang="zh-CN" altLang="en-US" dirty="0" smtClean="0"/>
              <a:t>支持多种协议和应用，可方便地实现应用和服务扩充。</a:t>
            </a:r>
            <a:endParaRPr lang="en-US" altLang="zh-CN" dirty="0" smtClean="0"/>
          </a:p>
        </p:txBody>
      </p:sp>
      <p:sp>
        <p:nvSpPr>
          <p:cNvPr id="3" name="标题 2"/>
          <p:cNvSpPr>
            <a:spLocks noGrp="1"/>
          </p:cNvSpPr>
          <p:nvPr>
            <p:ph type="title"/>
          </p:nvPr>
        </p:nvSpPr>
        <p:spPr/>
        <p:txBody>
          <a:bodyPr/>
          <a:lstStyle/>
          <a:p>
            <a:r>
              <a:rPr lang="zh-CN" altLang="en-US" smtClean="0"/>
              <a:t>状态检测包过滤技术</a:t>
            </a:r>
            <a:endParaRPr lang="zh-CN" altLang="en-US"/>
          </a:p>
        </p:txBody>
      </p:sp>
      <p:sp>
        <p:nvSpPr>
          <p:cNvPr id="4" name="灯片编号占位符 3"/>
          <p:cNvSpPr>
            <a:spLocks noGrp="1"/>
          </p:cNvSpPr>
          <p:nvPr>
            <p:ph type="sldNum" sz="quarter" idx="4"/>
          </p:nvPr>
        </p:nvSpPr>
        <p:spPr/>
        <p:txBody>
          <a:bodyPr/>
          <a:lstStyle/>
          <a:p>
            <a:fld id="{06A216E9-DAB8-4783-82F2-6B625A372745}" type="slidenum">
              <a:rPr lang="en-US" altLang="zh-CN" smtClean="0"/>
              <a:pPr/>
              <a:t>58</a:t>
            </a:fld>
            <a:endParaRPr lang="en-US" altLang="zh-CN"/>
          </a:p>
        </p:txBody>
      </p:sp>
    </p:spTree>
    <p:extLst>
      <p:ext uri="{BB962C8B-B14F-4D97-AF65-F5344CB8AC3E}">
        <p14:creationId xmlns:p14="http://schemas.microsoft.com/office/powerpoint/2010/main" val="2813361011"/>
      </p:ext>
    </p:extLst>
  </p:cSld>
  <p:clrMapOvr>
    <a:masterClrMapping/>
  </p:clrMapOvr>
  <p:transition spd="slow">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5"/>
          <p:cNvSpPr>
            <a:spLocks noGrp="1"/>
          </p:cNvSpPr>
          <p:nvPr>
            <p:ph type="dt" sz="half" idx="10"/>
          </p:nvPr>
        </p:nvSpPr>
        <p:spPr bwMode="auto">
          <a:noFill/>
          <a:ln>
            <a:miter lim="800000"/>
            <a:headEnd/>
            <a:tailEnd/>
          </a:ln>
        </p:spPr>
        <p:txBody>
          <a:bodyPr wrap="square" lIns="91440" tIns="45720" rIns="91440" bIns="45720" numCol="1" anchorCtr="0" compatLnSpc="1">
            <a:prstTxWarp prst="textNoShape">
              <a:avLst/>
            </a:prstTxWarp>
          </a:bodyPr>
          <a:lstStyle/>
          <a:p>
            <a:fld id="{0C44E117-78AA-4692-B596-96F13BF8322F}" type="datetime1">
              <a:rPr lang="zh-CN" altLang="en-US" sz="1600" smtClean="0"/>
              <a:pPr/>
              <a:t>2018/11/6</a:t>
            </a:fld>
            <a:endParaRPr lang="en-US" altLang="zh-CN" sz="1600" smtClean="0"/>
          </a:p>
        </p:txBody>
      </p:sp>
      <p:sp>
        <p:nvSpPr>
          <p:cNvPr id="91139" name="页脚占位符 6"/>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z="1600" smtClean="0"/>
              <a:t>Copyright</a:t>
            </a:r>
            <a:r>
              <a:rPr lang="en-US" altLang="zh-CN" sz="1600" smtClean="0">
                <a:latin typeface="宋体" pitchFamily="2" charset="-122"/>
              </a:rPr>
              <a:t>©</a:t>
            </a:r>
            <a:r>
              <a:rPr lang="zh-CN" altLang="en-US" sz="1600" smtClean="0"/>
              <a:t>电子科技大学计算机学院</a:t>
            </a:r>
          </a:p>
        </p:txBody>
      </p:sp>
      <p:sp>
        <p:nvSpPr>
          <p:cNvPr id="91140" name="灯片编号占位符 7"/>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10AE894-D547-41F3-AAD6-70024CE2CE46}" type="slidenum">
              <a:rPr lang="en-US" altLang="zh-CN" sz="1600" smtClean="0"/>
              <a:pPr/>
              <a:t>59</a:t>
            </a:fld>
            <a:endParaRPr lang="en-US" altLang="zh-CN" sz="1600" smtClean="0"/>
          </a:p>
        </p:txBody>
      </p:sp>
      <p:sp>
        <p:nvSpPr>
          <p:cNvPr id="475138" name="Rectangle 2"/>
          <p:cNvSpPr>
            <a:spLocks noGrp="1" noChangeArrowheads="1"/>
          </p:cNvSpPr>
          <p:nvPr>
            <p:ph type="title"/>
          </p:nvPr>
        </p:nvSpPr>
        <p:spPr/>
        <p:txBody>
          <a:bodyPr>
            <a:normAutofit/>
          </a:bodyPr>
          <a:lstStyle/>
          <a:p>
            <a:pPr>
              <a:defRPr/>
            </a:pPr>
            <a:r>
              <a:rPr lang="en-US" altLang="zh-CN" sz="4400" smtClean="0"/>
              <a:t>TCP</a:t>
            </a:r>
            <a:r>
              <a:rPr lang="zh-CN" altLang="en-US" sz="4400" smtClean="0"/>
              <a:t>状态转换图</a:t>
            </a:r>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6418" y="0"/>
            <a:ext cx="4857750" cy="6858000"/>
          </a:xfrm>
          <a:prstGeom prst="rect">
            <a:avLst/>
          </a:prstGeom>
        </p:spPr>
      </p:pic>
    </p:spTree>
    <p:extLst>
      <p:ext uri="{BB962C8B-B14F-4D97-AF65-F5344CB8AC3E}">
        <p14:creationId xmlns:p14="http://schemas.microsoft.com/office/powerpoint/2010/main" val="1596975433"/>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481329"/>
            <a:ext cx="8229600" cy="3387831"/>
          </a:xfrm>
        </p:spPr>
        <p:txBody>
          <a:bodyPr>
            <a:normAutofit fontScale="85000" lnSpcReduction="20000"/>
          </a:bodyPr>
          <a:lstStyle/>
          <a:p>
            <a:r>
              <a:rPr lang="zh-CN" altLang="en-US" smtClean="0"/>
              <a:t>高级网络访问控制设备（一系列部件的组合）</a:t>
            </a:r>
            <a:endParaRPr lang="en-US" altLang="zh-CN" smtClean="0"/>
          </a:p>
          <a:p>
            <a:pPr lvl="1"/>
            <a:r>
              <a:rPr lang="zh-CN" altLang="en-US" smtClean="0"/>
              <a:t>位置：位于不同网络安全域之间</a:t>
            </a:r>
            <a:endParaRPr lang="en-US" altLang="zh-CN" smtClean="0"/>
          </a:p>
          <a:p>
            <a:pPr lvl="2"/>
            <a:r>
              <a:rPr lang="zh-CN" altLang="en-US" smtClean="0"/>
              <a:t>可信</a:t>
            </a:r>
            <a:r>
              <a:rPr lang="zh-CN" altLang="en-US"/>
              <a:t>（内部</a:t>
            </a:r>
            <a:r>
              <a:rPr lang="zh-CN" altLang="en-US" smtClean="0"/>
              <a:t>）</a:t>
            </a:r>
            <a:r>
              <a:rPr lang="zh-CN" altLang="en-US"/>
              <a:t>网络</a:t>
            </a:r>
            <a:r>
              <a:rPr lang="zh-CN" altLang="en-US" smtClean="0"/>
              <a:t>与</a:t>
            </a:r>
            <a:r>
              <a:rPr lang="zh-CN" altLang="en-US"/>
              <a:t>不可信</a:t>
            </a:r>
            <a:r>
              <a:rPr lang="zh-CN" altLang="en-US" smtClean="0"/>
              <a:t>（外部）网络</a:t>
            </a:r>
            <a:endParaRPr lang="en-US" altLang="zh-CN" smtClean="0"/>
          </a:p>
          <a:p>
            <a:pPr lvl="1"/>
            <a:r>
              <a:rPr lang="zh-CN" altLang="en-US" smtClean="0"/>
              <a:t>功能：唯一通道，执行访问控制策略</a:t>
            </a:r>
            <a:endParaRPr lang="en-US" altLang="zh-CN" smtClean="0"/>
          </a:p>
          <a:p>
            <a:pPr lvl="2"/>
            <a:r>
              <a:rPr lang="zh-CN" altLang="en-US" smtClean="0"/>
              <a:t>允许、拒绝、监视、记录进出网络的访问行为</a:t>
            </a:r>
            <a:endParaRPr lang="en-US" altLang="zh-CN" smtClean="0"/>
          </a:p>
          <a:p>
            <a:pPr lvl="2"/>
            <a:r>
              <a:rPr lang="zh-CN" altLang="en-US" smtClean="0"/>
              <a:t>只有经过授权的流量才可以通过防火墙</a:t>
            </a:r>
            <a:endParaRPr lang="en-US" altLang="zh-CN" smtClean="0"/>
          </a:p>
          <a:p>
            <a:pPr lvl="1"/>
            <a:r>
              <a:rPr lang="zh-CN" altLang="en-US" smtClean="0"/>
              <a:t>目的：防止外部网络用户以非法手段进入内部网络访问内部网络资源，保护内部网络操作环境。</a:t>
            </a:r>
            <a:endParaRPr lang="en-US" altLang="zh-CN" smtClean="0"/>
          </a:p>
          <a:p>
            <a:r>
              <a:rPr lang="zh-CN" altLang="en-US" smtClean="0"/>
              <a:t>类似：门禁、门卫。 </a:t>
            </a:r>
          </a:p>
          <a:p>
            <a:endParaRPr lang="en-US" altLang="zh-CN" smtClean="0"/>
          </a:p>
          <a:p>
            <a:endParaRPr lang="zh-CN" altLang="en-US" smtClean="0"/>
          </a:p>
          <a:p>
            <a:endParaRPr lang="zh-CN" altLang="en-US" smtClean="0"/>
          </a:p>
        </p:txBody>
      </p:sp>
      <p:sp>
        <p:nvSpPr>
          <p:cNvPr id="100354" name="Rectangle 2"/>
          <p:cNvSpPr>
            <a:spLocks noGrp="1" noChangeArrowheads="1"/>
          </p:cNvSpPr>
          <p:nvPr>
            <p:ph type="title"/>
          </p:nvPr>
        </p:nvSpPr>
        <p:spPr/>
        <p:txBody>
          <a:bodyPr/>
          <a:lstStyle/>
          <a:p>
            <a:r>
              <a:rPr lang="zh-CN" altLang="en-US" smtClean="0"/>
              <a:t>防火墙概念</a:t>
            </a:r>
            <a:r>
              <a:rPr lang="en-US" altLang="zh-CN" smtClean="0"/>
              <a:t>——</a:t>
            </a:r>
            <a:r>
              <a:rPr lang="zh-CN" altLang="en-US" smtClean="0"/>
              <a:t>实意</a:t>
            </a:r>
            <a:endParaRPr lang="zh-CN" altLang="en-US"/>
          </a:p>
        </p:txBody>
      </p:sp>
      <p:sp>
        <p:nvSpPr>
          <p:cNvPr id="30722" name="日期占位符 4"/>
          <p:cNvSpPr>
            <a:spLocks noGrp="1"/>
          </p:cNvSpPr>
          <p:nvPr>
            <p:ph type="dt" sz="half" idx="2"/>
          </p:nvPr>
        </p:nvSpPr>
        <p:spPr/>
        <p:txBody>
          <a:bodyPr/>
          <a:lstStyle/>
          <a:p>
            <a:fld id="{9BB389D7-936E-4C30-8901-DFC70A37DF75}" type="datetime1">
              <a:rPr lang="zh-CN" altLang="en-US" smtClean="0"/>
              <a:pPr/>
              <a:t>2018/11/6</a:t>
            </a:fld>
            <a:endParaRPr lang="en-US" altLang="zh-CN" smtClean="0"/>
          </a:p>
        </p:txBody>
      </p:sp>
      <p:sp>
        <p:nvSpPr>
          <p:cNvPr id="30723" name="页脚占位符 5"/>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0724" name="灯片编号占位符 6"/>
          <p:cNvSpPr>
            <a:spLocks noGrp="1"/>
          </p:cNvSpPr>
          <p:nvPr>
            <p:ph type="sldNum" sz="quarter" idx="4"/>
          </p:nvPr>
        </p:nvSpPr>
        <p:spPr/>
        <p:txBody>
          <a:bodyPr/>
          <a:lstStyle/>
          <a:p>
            <a:fld id="{1216E006-3F00-42E8-9D24-CAE3FE94BD1C}" type="slidenum">
              <a:rPr lang="en-US" altLang="zh-CN" smtClean="0"/>
              <a:pPr/>
              <a:t>6</a:t>
            </a:fld>
            <a:endParaRPr lang="en-US" altLang="zh-CN" smtClean="0"/>
          </a:p>
        </p:txBody>
      </p:sp>
      <p:graphicFrame>
        <p:nvGraphicFramePr>
          <p:cNvPr id="9" name="对象 8"/>
          <p:cNvGraphicFramePr>
            <a:graphicFrameLocks noChangeAspect="1"/>
          </p:cNvGraphicFramePr>
          <p:nvPr>
            <p:extLst>
              <p:ext uri="{D42A27DB-BD31-4B8C-83A1-F6EECF244321}">
                <p14:modId xmlns:p14="http://schemas.microsoft.com/office/powerpoint/2010/main" val="1139558230"/>
              </p:ext>
            </p:extLst>
          </p:nvPr>
        </p:nvGraphicFramePr>
        <p:xfrm>
          <a:off x="539552" y="4355926"/>
          <a:ext cx="8172450" cy="2457450"/>
        </p:xfrm>
        <a:graphic>
          <a:graphicData uri="http://schemas.openxmlformats.org/presentationml/2006/ole">
            <mc:AlternateContent xmlns:mc="http://schemas.openxmlformats.org/markup-compatibility/2006">
              <mc:Choice xmlns:v="urn:schemas-microsoft-com:vml" Requires="v">
                <p:oleObj spid="_x0000_s14666" r:id="rId4" imgW="3189732" imgH="958596" progId="">
                  <p:embed/>
                </p:oleObj>
              </mc:Choice>
              <mc:Fallback>
                <p:oleObj r:id="rId4" imgW="3189732" imgH="958596" progId="">
                  <p:embed/>
                  <p:pic>
                    <p:nvPicPr>
                      <p:cNvPr id="0" name="Picture 3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355926"/>
                        <a:ext cx="8172450" cy="245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idx="1"/>
          </p:nvPr>
        </p:nvSpPr>
        <p:spPr/>
        <p:txBody>
          <a:bodyPr>
            <a:normAutofit/>
          </a:bodyPr>
          <a:lstStyle/>
          <a:p>
            <a:r>
              <a:rPr lang="zh-CN" altLang="en-US" smtClean="0"/>
              <a:t>跟踪</a:t>
            </a:r>
            <a:r>
              <a:rPr lang="zh-CN" altLang="en-US" smtClean="0"/>
              <a:t>链接</a:t>
            </a:r>
            <a:endParaRPr lang="en-US" altLang="zh-CN" smtClean="0"/>
          </a:p>
          <a:p>
            <a:pPr lvl="1"/>
            <a:r>
              <a:rPr lang="zh-CN" altLang="en-US" smtClean="0"/>
              <a:t>例</a:t>
            </a:r>
            <a:r>
              <a:rPr lang="zh-CN" altLang="en-US" dirty="0" smtClean="0"/>
              <a:t>，</a:t>
            </a:r>
            <a:r>
              <a:rPr lang="en-US" altLang="zh-CN" dirty="0" smtClean="0"/>
              <a:t>FTP</a:t>
            </a:r>
            <a:r>
              <a:rPr lang="zh-CN" altLang="en-US" dirty="0" smtClean="0"/>
              <a:t>传输，数据连接端口在</a:t>
            </a:r>
            <a:r>
              <a:rPr lang="zh-CN" altLang="en-US" smtClean="0"/>
              <a:t>控制</a:t>
            </a:r>
            <a:r>
              <a:rPr lang="zh-CN" altLang="en-US"/>
              <a:t>连接中协商（</a:t>
            </a:r>
            <a:r>
              <a:rPr lang="zh-CN" altLang="en-US" smtClean="0"/>
              <a:t>应用层解析）</a:t>
            </a:r>
            <a:endParaRPr lang="en-US" altLang="zh-CN" dirty="0" smtClean="0"/>
          </a:p>
          <a:p>
            <a:pPr lvl="1"/>
            <a:r>
              <a:rPr lang="en-US" altLang="zh-CN" dirty="0" smtClean="0"/>
              <a:t>Server</a:t>
            </a:r>
            <a:r>
              <a:rPr lang="zh-CN" altLang="en-US" dirty="0" smtClean="0"/>
              <a:t>：</a:t>
            </a:r>
            <a:r>
              <a:rPr lang="en-US" altLang="zh-CN" dirty="0" smtClean="0"/>
              <a:t>20</a:t>
            </a:r>
            <a:r>
              <a:rPr lang="zh-CN" altLang="en-US" dirty="0" smtClean="0"/>
              <a:t>（数据）、</a:t>
            </a:r>
            <a:r>
              <a:rPr lang="en-US" altLang="zh-CN" dirty="0" smtClean="0"/>
              <a:t>21</a:t>
            </a:r>
            <a:r>
              <a:rPr lang="zh-CN" altLang="en-US" dirty="0" smtClean="0"/>
              <a:t>（控制）</a:t>
            </a:r>
            <a:endParaRPr lang="en-US" altLang="zh-CN" dirty="0" smtClean="0"/>
          </a:p>
          <a:p>
            <a:pPr lvl="1"/>
            <a:r>
              <a:rPr lang="en-US" altLang="zh-CN" dirty="0" smtClean="0"/>
              <a:t>Client</a:t>
            </a:r>
            <a:r>
              <a:rPr lang="zh-CN" altLang="en-US" dirty="0" smtClean="0"/>
              <a:t>：</a:t>
            </a:r>
            <a:r>
              <a:rPr lang="en-US" altLang="zh-CN" dirty="0" smtClean="0"/>
              <a:t>x</a:t>
            </a:r>
            <a:r>
              <a:rPr lang="zh-CN" altLang="en-US" dirty="0" smtClean="0"/>
              <a:t>（控制</a:t>
            </a:r>
            <a:r>
              <a:rPr lang="zh-CN" altLang="en-US" smtClean="0"/>
              <a:t>）</a:t>
            </a:r>
            <a:r>
              <a:rPr lang="zh-CN" altLang="en-US" smtClean="0"/>
              <a:t>、协商</a:t>
            </a:r>
            <a:r>
              <a:rPr lang="en-US" altLang="zh-CN" smtClean="0"/>
              <a:t>y</a:t>
            </a:r>
            <a:r>
              <a:rPr lang="zh-CN" altLang="en-US" dirty="0" smtClean="0"/>
              <a:t>（数据）</a:t>
            </a:r>
            <a:endParaRPr lang="en-US" altLang="zh-CN" dirty="0" smtClean="0"/>
          </a:p>
          <a:p>
            <a:r>
              <a:rPr lang="zh-CN" altLang="en-US" dirty="0" smtClean="0"/>
              <a:t>包</a:t>
            </a:r>
            <a:r>
              <a:rPr lang="zh-CN" altLang="en-US" smtClean="0"/>
              <a:t>过滤防火墙无法</a:t>
            </a:r>
            <a:r>
              <a:rPr lang="zh-CN" altLang="en-US" smtClean="0"/>
              <a:t>获取协商客户端</a:t>
            </a:r>
            <a:r>
              <a:rPr lang="zh-CN" altLang="en-US" smtClean="0"/>
              <a:t>数据端口</a:t>
            </a:r>
            <a:r>
              <a:rPr lang="en-US" altLang="zh-CN" smtClean="0"/>
              <a:t>y</a:t>
            </a:r>
            <a:endParaRPr lang="en-US" altLang="zh-CN" dirty="0" smtClean="0"/>
          </a:p>
          <a:p>
            <a:pPr lvl="1"/>
            <a:r>
              <a:rPr lang="zh-CN" altLang="en-US" dirty="0" smtClean="0"/>
              <a:t>允许</a:t>
            </a:r>
            <a:r>
              <a:rPr lang="en-US" altLang="zh-CN" dirty="0" smtClean="0"/>
              <a:t>FTP</a:t>
            </a:r>
            <a:r>
              <a:rPr lang="zh-CN" altLang="en-US" dirty="0" smtClean="0"/>
              <a:t>通过，须开放临时端口（</a:t>
            </a:r>
            <a:r>
              <a:rPr lang="en-US" altLang="zh-CN" dirty="0" smtClean="0"/>
              <a:t>&gt;1024</a:t>
            </a:r>
            <a:r>
              <a:rPr lang="zh-CN" altLang="en-US" dirty="0" smtClean="0"/>
              <a:t>），降低了安全性。</a:t>
            </a:r>
          </a:p>
        </p:txBody>
      </p:sp>
      <p:sp>
        <p:nvSpPr>
          <p:cNvPr id="483330" name="Rectangle 2"/>
          <p:cNvSpPr>
            <a:spLocks noGrp="1" noChangeArrowheads="1"/>
          </p:cNvSpPr>
          <p:nvPr>
            <p:ph type="title"/>
          </p:nvPr>
        </p:nvSpPr>
        <p:spPr/>
        <p:txBody>
          <a:bodyPr/>
          <a:lstStyle/>
          <a:p>
            <a:r>
              <a:rPr lang="zh-CN" altLang="en-US" smtClean="0"/>
              <a:t>通信状态</a:t>
            </a:r>
            <a:endParaRPr lang="zh-CN" altLang="en-US"/>
          </a:p>
        </p:txBody>
      </p:sp>
      <p:sp>
        <p:nvSpPr>
          <p:cNvPr id="83970" name="日期占位符 3"/>
          <p:cNvSpPr>
            <a:spLocks noGrp="1"/>
          </p:cNvSpPr>
          <p:nvPr>
            <p:ph type="dt" sz="half" idx="2"/>
          </p:nvPr>
        </p:nvSpPr>
        <p:spPr/>
        <p:txBody>
          <a:bodyPr/>
          <a:lstStyle/>
          <a:p>
            <a:fld id="{E31CA735-C13D-4385-BF64-FA51B15D0D6F}" type="datetime1">
              <a:rPr lang="zh-CN" altLang="en-US" smtClean="0"/>
              <a:pPr/>
              <a:t>2018/11/6</a:t>
            </a:fld>
            <a:endParaRPr lang="en-US" altLang="zh-CN" smtClean="0"/>
          </a:p>
        </p:txBody>
      </p:sp>
      <p:sp>
        <p:nvSpPr>
          <p:cNvPr id="83971"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83972" name="灯片编号占位符 5"/>
          <p:cNvSpPr>
            <a:spLocks noGrp="1"/>
          </p:cNvSpPr>
          <p:nvPr>
            <p:ph type="sldNum" sz="quarter" idx="4"/>
          </p:nvPr>
        </p:nvSpPr>
        <p:spPr/>
        <p:txBody>
          <a:bodyPr/>
          <a:lstStyle/>
          <a:p>
            <a:fld id="{12ED7A14-BA36-473F-B9DD-7EB18560D75D}" type="slidenum">
              <a:rPr lang="en-US" altLang="zh-CN" smtClean="0"/>
              <a:pPr/>
              <a:t>60</a:t>
            </a:fld>
            <a:endParaRPr lang="en-US" altLang="zh-CN"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idx="1"/>
          </p:nvPr>
        </p:nvSpPr>
        <p:spPr/>
        <p:txBody>
          <a:bodyPr>
            <a:normAutofit fontScale="92500" lnSpcReduction="20000"/>
          </a:bodyPr>
          <a:lstStyle/>
          <a:p>
            <a:pPr lvl="0">
              <a:buClr>
                <a:srgbClr val="2DA2BF"/>
              </a:buClr>
            </a:pPr>
            <a:r>
              <a:rPr lang="zh-CN" altLang="en-US" dirty="0">
                <a:solidFill>
                  <a:prstClr val="black"/>
                </a:solidFill>
              </a:rPr>
              <a:t>状态检测防火墙</a:t>
            </a:r>
            <a:endParaRPr lang="en-US" altLang="zh-CN" dirty="0">
              <a:solidFill>
                <a:prstClr val="black"/>
              </a:solidFill>
            </a:endParaRPr>
          </a:p>
          <a:p>
            <a:pPr lvl="1"/>
            <a:r>
              <a:rPr lang="zh-CN" altLang="en-US" dirty="0" smtClean="0"/>
              <a:t>分析应用层</a:t>
            </a:r>
            <a:r>
              <a:rPr lang="zh-CN" altLang="en-US" smtClean="0"/>
              <a:t>数据，获得响应端口号</a:t>
            </a:r>
            <a:endParaRPr lang="en-US" altLang="zh-CN" smtClean="0"/>
          </a:p>
          <a:p>
            <a:pPr lvl="1"/>
            <a:r>
              <a:rPr lang="zh-CN" altLang="en-US" smtClean="0"/>
              <a:t>状态表记录</a:t>
            </a:r>
            <a:r>
              <a:rPr lang="zh-CN" altLang="en-US" dirty="0" smtClean="0"/>
              <a:t>从受保护网络发出的数据包的状态信息</a:t>
            </a:r>
            <a:endParaRPr lang="en-US" altLang="zh-CN" dirty="0" smtClean="0"/>
          </a:p>
          <a:p>
            <a:pPr lvl="2"/>
            <a:r>
              <a:rPr lang="zh-CN" altLang="en-US" dirty="0" smtClean="0"/>
              <a:t>如：</a:t>
            </a:r>
            <a:r>
              <a:rPr lang="en-US" altLang="zh-CN" dirty="0" smtClean="0"/>
              <a:t>FTP</a:t>
            </a:r>
            <a:r>
              <a:rPr lang="zh-CN" altLang="en-US" dirty="0" smtClean="0"/>
              <a:t>服务器地址、和端口，客户端地址、临时端口</a:t>
            </a:r>
          </a:p>
          <a:p>
            <a:pPr lvl="1"/>
            <a:r>
              <a:rPr lang="zh-CN" altLang="en-US" dirty="0" smtClean="0"/>
              <a:t>根据状态表内容对返回数据包进行分析判断，只有响应请求的数据包才被放行。</a:t>
            </a:r>
          </a:p>
          <a:p>
            <a:r>
              <a:rPr lang="zh-CN" altLang="en-US" dirty="0" smtClean="0"/>
              <a:t>对于</a:t>
            </a:r>
            <a:r>
              <a:rPr lang="en-US" altLang="zh-CN" dirty="0" err="1" smtClean="0"/>
              <a:t>UDP</a:t>
            </a:r>
            <a:r>
              <a:rPr lang="zh-CN" altLang="en-US" dirty="0" smtClean="0"/>
              <a:t>或者</a:t>
            </a:r>
            <a:r>
              <a:rPr lang="en-US" altLang="zh-CN" dirty="0" smtClean="0"/>
              <a:t>RPC</a:t>
            </a:r>
            <a:r>
              <a:rPr lang="zh-CN" altLang="en-US" dirty="0" smtClean="0"/>
              <a:t>等无连接的协议，检测模块可创建虚会话信息用来进行跟踪。</a:t>
            </a:r>
            <a:endParaRPr lang="en-US" altLang="zh-CN" dirty="0" smtClean="0"/>
          </a:p>
          <a:p>
            <a:pPr lvl="1"/>
            <a:r>
              <a:rPr lang="zh-CN" altLang="en-US" dirty="0" smtClean="0"/>
              <a:t>超时检测</a:t>
            </a:r>
          </a:p>
          <a:p>
            <a:pPr lvl="1"/>
            <a:r>
              <a:rPr lang="zh-CN" altLang="en-US" dirty="0" smtClean="0"/>
              <a:t>是否有以前的</a:t>
            </a:r>
            <a:r>
              <a:rPr lang="en-US" altLang="zh-CN" dirty="0" err="1" smtClean="0"/>
              <a:t>UDP</a:t>
            </a:r>
            <a:r>
              <a:rPr lang="zh-CN" altLang="en-US" dirty="0" smtClean="0"/>
              <a:t>数据包</a:t>
            </a:r>
          </a:p>
          <a:p>
            <a:pPr lvl="1"/>
            <a:endParaRPr lang="en-US" altLang="zh-CN" dirty="0" smtClean="0"/>
          </a:p>
        </p:txBody>
      </p:sp>
      <p:sp>
        <p:nvSpPr>
          <p:cNvPr id="483330" name="Rectangle 2"/>
          <p:cNvSpPr>
            <a:spLocks noGrp="1" noChangeArrowheads="1"/>
          </p:cNvSpPr>
          <p:nvPr>
            <p:ph type="title"/>
          </p:nvPr>
        </p:nvSpPr>
        <p:spPr/>
        <p:txBody>
          <a:bodyPr/>
          <a:lstStyle/>
          <a:p>
            <a:r>
              <a:rPr lang="zh-CN" altLang="en-US" smtClean="0"/>
              <a:t>通信状态</a:t>
            </a:r>
            <a:endParaRPr lang="zh-CN" altLang="en-US"/>
          </a:p>
        </p:txBody>
      </p:sp>
      <p:sp>
        <p:nvSpPr>
          <p:cNvPr id="83970" name="日期占位符 3"/>
          <p:cNvSpPr>
            <a:spLocks noGrp="1"/>
          </p:cNvSpPr>
          <p:nvPr>
            <p:ph type="dt" sz="half" idx="2"/>
          </p:nvPr>
        </p:nvSpPr>
        <p:spPr/>
        <p:txBody>
          <a:bodyPr/>
          <a:lstStyle/>
          <a:p>
            <a:fld id="{E31CA735-C13D-4385-BF64-FA51B15D0D6F}" type="datetime1">
              <a:rPr lang="zh-CN" altLang="en-US" smtClean="0"/>
              <a:pPr/>
              <a:t>2018/11/6</a:t>
            </a:fld>
            <a:endParaRPr lang="en-US" altLang="zh-CN" smtClean="0"/>
          </a:p>
        </p:txBody>
      </p:sp>
      <p:sp>
        <p:nvSpPr>
          <p:cNvPr id="83971"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83972" name="灯片编号占位符 5"/>
          <p:cNvSpPr>
            <a:spLocks noGrp="1"/>
          </p:cNvSpPr>
          <p:nvPr>
            <p:ph type="sldNum" sz="quarter" idx="4"/>
          </p:nvPr>
        </p:nvSpPr>
        <p:spPr/>
        <p:txBody>
          <a:bodyPr/>
          <a:lstStyle/>
          <a:p>
            <a:fld id="{12ED7A14-BA36-473F-B9DD-7EB18560D75D}" type="slidenum">
              <a:rPr lang="en-US" altLang="zh-CN" smtClean="0"/>
              <a:pPr/>
              <a:t>61</a:t>
            </a:fld>
            <a:endParaRPr lang="en-US" altLang="zh-CN"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ltLang="en-US" smtClean="0"/>
              <a:t>包过滤</a:t>
            </a:r>
          </a:p>
          <a:p>
            <a:r>
              <a:rPr lang="zh-CN" altLang="en-US" smtClean="0"/>
              <a:t>应用代理防火墙</a:t>
            </a:r>
          </a:p>
          <a:p>
            <a:r>
              <a:rPr lang="zh-CN" altLang="en-US" smtClean="0"/>
              <a:t>电路级网关</a:t>
            </a:r>
            <a:endParaRPr lang="en-US" altLang="zh-CN" smtClean="0"/>
          </a:p>
          <a:p>
            <a:r>
              <a:rPr lang="zh-CN" altLang="en-US" smtClean="0"/>
              <a:t>状态检测包过滤防火墙</a:t>
            </a:r>
          </a:p>
        </p:txBody>
      </p:sp>
      <p:sp>
        <p:nvSpPr>
          <p:cNvPr id="23554"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防火墙技术</a:t>
            </a:r>
          </a:p>
        </p:txBody>
      </p:sp>
    </p:spTree>
    <p:extLst>
      <p:ext uri="{BB962C8B-B14F-4D97-AF65-F5344CB8AC3E}">
        <p14:creationId xmlns:p14="http://schemas.microsoft.com/office/powerpoint/2010/main" val="958237952"/>
      </p:ext>
    </p:extLst>
  </p:cSld>
  <p:clrMapOvr>
    <a:masterClrMapping/>
  </p:clrMapOvr>
  <p:transition spd="slow">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p:txBody>
          <a:bodyPr/>
          <a:lstStyle/>
          <a:p>
            <a:r>
              <a:rPr lang="zh-CN" altLang="en-US" dirty="0" smtClean="0"/>
              <a:t>工作在网络层</a:t>
            </a:r>
            <a:endParaRPr lang="en-US" altLang="zh-CN" dirty="0" smtClean="0"/>
          </a:p>
          <a:p>
            <a:r>
              <a:rPr lang="zh-CN" altLang="en-US" dirty="0" smtClean="0"/>
              <a:t>检查每个包头部信息，依据一套规则决定丢弃或者放行该数据包</a:t>
            </a:r>
          </a:p>
          <a:p>
            <a:r>
              <a:rPr lang="zh-CN" altLang="en-US" dirty="0" smtClean="0"/>
              <a:t>包头</a:t>
            </a:r>
            <a:endParaRPr lang="en-US" altLang="zh-CN" dirty="0" smtClean="0"/>
          </a:p>
          <a:p>
            <a:pPr lvl="1"/>
            <a:r>
              <a:rPr lang="en-US" altLang="zh-CN" dirty="0" smtClean="0"/>
              <a:t>IP</a:t>
            </a:r>
            <a:r>
              <a:rPr lang="zh-CN" altLang="en-US" dirty="0" smtClean="0"/>
              <a:t>包头：</a:t>
            </a:r>
            <a:r>
              <a:rPr lang="en-US" altLang="zh-CN" dirty="0" smtClean="0"/>
              <a:t>IP</a:t>
            </a:r>
            <a:r>
              <a:rPr lang="zh-CN" altLang="en-US" dirty="0" smtClean="0"/>
              <a:t>地址、协议类型、</a:t>
            </a:r>
            <a:r>
              <a:rPr lang="en-US" altLang="zh-CN" dirty="0" smtClean="0"/>
              <a:t>IP</a:t>
            </a:r>
            <a:r>
              <a:rPr lang="zh-CN" altLang="en-US" dirty="0" smtClean="0"/>
              <a:t>选项（分段）</a:t>
            </a:r>
          </a:p>
          <a:p>
            <a:pPr lvl="1"/>
            <a:r>
              <a:rPr lang="en-US" altLang="zh-CN" dirty="0" smtClean="0"/>
              <a:t>TCP/</a:t>
            </a:r>
            <a:r>
              <a:rPr lang="en-US" altLang="zh-CN" dirty="0" err="1" smtClean="0"/>
              <a:t>UDP</a:t>
            </a:r>
            <a:r>
              <a:rPr lang="zh-CN" altLang="en-US" dirty="0" smtClean="0"/>
              <a:t>头信息：端口号</a:t>
            </a:r>
            <a:endParaRPr lang="en-US" altLang="zh-CN" dirty="0" smtClean="0"/>
          </a:p>
          <a:p>
            <a:r>
              <a:rPr lang="zh-CN" altLang="en-US" dirty="0" smtClean="0"/>
              <a:t>在标准的路由器上以及专门的防火墙设备上执行。</a:t>
            </a:r>
          </a:p>
        </p:txBody>
      </p:sp>
      <p:sp>
        <p:nvSpPr>
          <p:cNvPr id="167938" name="Rectangle 2"/>
          <p:cNvSpPr>
            <a:spLocks noGrp="1" noChangeArrowheads="1"/>
          </p:cNvSpPr>
          <p:nvPr>
            <p:ph type="title"/>
          </p:nvPr>
        </p:nvSpPr>
        <p:spPr/>
        <p:txBody>
          <a:bodyPr/>
          <a:lstStyle/>
          <a:p>
            <a:r>
              <a:rPr lang="zh-CN" altLang="en-US" smtClean="0"/>
              <a:t>温故而知新</a:t>
            </a:r>
            <a:r>
              <a:rPr lang="en-US" altLang="zh-CN" smtClean="0"/>
              <a:t>——</a:t>
            </a:r>
            <a:r>
              <a:rPr lang="zh-CN" altLang="en-US" smtClean="0"/>
              <a:t>包过滤防火墙</a:t>
            </a:r>
            <a:endParaRPr lang="zh-CN" altLang="en-US"/>
          </a:p>
        </p:txBody>
      </p:sp>
      <p:sp>
        <p:nvSpPr>
          <p:cNvPr id="39938" name="日期占位符 3"/>
          <p:cNvSpPr>
            <a:spLocks noGrp="1"/>
          </p:cNvSpPr>
          <p:nvPr>
            <p:ph type="dt" sz="half" idx="2"/>
          </p:nvPr>
        </p:nvSpPr>
        <p:spPr/>
        <p:txBody>
          <a:bodyPr/>
          <a:lstStyle/>
          <a:p>
            <a:fld id="{A514C4A1-DB5C-4EFE-A6EC-BDDB2D289658}" type="datetime1">
              <a:rPr lang="zh-CN" altLang="en-US" smtClean="0"/>
              <a:pPr/>
              <a:t>2018/11/6</a:t>
            </a:fld>
            <a:endParaRPr lang="en-US" altLang="zh-CN" smtClean="0"/>
          </a:p>
        </p:txBody>
      </p:sp>
      <p:sp>
        <p:nvSpPr>
          <p:cNvPr id="39939"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39940" name="灯片编号占位符 5"/>
          <p:cNvSpPr>
            <a:spLocks noGrp="1"/>
          </p:cNvSpPr>
          <p:nvPr>
            <p:ph type="sldNum" sz="quarter" idx="4"/>
          </p:nvPr>
        </p:nvSpPr>
        <p:spPr/>
        <p:txBody>
          <a:bodyPr/>
          <a:lstStyle/>
          <a:p>
            <a:fld id="{A70525D2-738E-4B0C-B70D-1DA08B235376}" type="slidenum">
              <a:rPr lang="en-US" altLang="zh-CN" smtClean="0"/>
              <a:pPr/>
              <a:t>63</a:t>
            </a:fld>
            <a:endParaRPr lang="en-US" altLang="zh-CN" smtClean="0"/>
          </a:p>
        </p:txBody>
      </p:sp>
    </p:spTree>
    <p:extLst>
      <p:ext uri="{BB962C8B-B14F-4D97-AF65-F5344CB8AC3E}">
        <p14:creationId xmlns:p14="http://schemas.microsoft.com/office/powerpoint/2010/main" val="148248154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p:txBody>
          <a:bodyPr/>
          <a:lstStyle/>
          <a:p>
            <a:r>
              <a:rPr lang="zh-CN" altLang="en-US" smtClean="0"/>
              <a:t>代理（</a:t>
            </a:r>
            <a:r>
              <a:rPr lang="zh-CN" altLang="en-US" smtClean="0">
                <a:solidFill>
                  <a:srgbClr val="FF0000"/>
                </a:solidFill>
              </a:rPr>
              <a:t>应用层</a:t>
            </a:r>
            <a:r>
              <a:rPr lang="zh-CN" altLang="en-US" smtClean="0"/>
              <a:t>网关）技术：</a:t>
            </a:r>
            <a:endParaRPr lang="en-US" altLang="zh-CN" smtClean="0"/>
          </a:p>
          <a:p>
            <a:pPr lvl="1"/>
            <a:r>
              <a:rPr lang="zh-CN" altLang="en-US" smtClean="0"/>
              <a:t>与包过滤技术完全不同，完全“阻隔”网络通信流</a:t>
            </a:r>
            <a:endParaRPr lang="en-US" altLang="zh-CN" smtClean="0"/>
          </a:p>
          <a:p>
            <a:pPr lvl="1"/>
            <a:r>
              <a:rPr lang="zh-CN" altLang="en-US" smtClean="0"/>
              <a:t>理解应用协议，代理用户与服务器的连接</a:t>
            </a:r>
            <a:endParaRPr lang="en-US" altLang="zh-CN" smtClean="0"/>
          </a:p>
          <a:p>
            <a:pPr lvl="2"/>
            <a:r>
              <a:rPr lang="zh-CN" altLang="en-US" smtClean="0"/>
              <a:t>接收、分析服务请求，允许则代理用户（应用）去取得网络信息</a:t>
            </a:r>
            <a:r>
              <a:rPr lang="en-US" altLang="zh-CN" smtClean="0"/>
              <a:t>——</a:t>
            </a:r>
            <a:r>
              <a:rPr lang="zh-CN" altLang="en-US" smtClean="0"/>
              <a:t>内外网间不直接通信。</a:t>
            </a:r>
            <a:endParaRPr lang="en-US" altLang="zh-CN" smtClean="0"/>
          </a:p>
          <a:p>
            <a:r>
              <a:rPr lang="zh-CN" altLang="en-US" smtClean="0"/>
              <a:t>为每</a:t>
            </a:r>
            <a:r>
              <a:rPr lang="zh-CN" altLang="en-US"/>
              <a:t>种应用服务编制专门的代理</a:t>
            </a:r>
            <a:r>
              <a:rPr lang="zh-CN" altLang="en-US" smtClean="0"/>
              <a:t>程序</a:t>
            </a:r>
            <a:endParaRPr lang="en-US" altLang="zh-CN" smtClean="0"/>
          </a:p>
          <a:p>
            <a:pPr lvl="1"/>
            <a:r>
              <a:rPr lang="zh-CN" altLang="en-US" smtClean="0"/>
              <a:t>对</a:t>
            </a:r>
            <a:r>
              <a:rPr lang="zh-CN" altLang="en-US"/>
              <a:t>应用程序的数据进行</a:t>
            </a:r>
            <a:r>
              <a:rPr lang="zh-CN" altLang="en-US" smtClean="0"/>
              <a:t>检查，实现</a:t>
            </a:r>
            <a:r>
              <a:rPr lang="zh-CN" altLang="en-US"/>
              <a:t>比包过滤路由器更严格的</a:t>
            </a:r>
            <a:r>
              <a:rPr lang="zh-CN" altLang="en-US" smtClean="0"/>
              <a:t>安全策略</a:t>
            </a:r>
          </a:p>
        </p:txBody>
      </p:sp>
      <p:sp>
        <p:nvSpPr>
          <p:cNvPr id="198658" name="Rectangle 2"/>
          <p:cNvSpPr>
            <a:spLocks noGrp="1" noChangeArrowheads="1"/>
          </p:cNvSpPr>
          <p:nvPr>
            <p:ph type="title"/>
          </p:nvPr>
        </p:nvSpPr>
        <p:spPr/>
        <p:txBody>
          <a:bodyPr/>
          <a:lstStyle/>
          <a:p>
            <a:r>
              <a:rPr lang="zh-CN" altLang="en-US"/>
              <a:t>温故而知新</a:t>
            </a:r>
            <a:r>
              <a:rPr lang="en-US" altLang="zh-CN"/>
              <a:t>——</a:t>
            </a:r>
            <a:r>
              <a:rPr lang="zh-CN" altLang="en-US" smtClean="0"/>
              <a:t>应用代理防火墙</a:t>
            </a:r>
            <a:endParaRPr lang="zh-CN" altLang="en-US"/>
          </a:p>
        </p:txBody>
      </p:sp>
      <p:sp>
        <p:nvSpPr>
          <p:cNvPr id="56322" name="日期占位符 3"/>
          <p:cNvSpPr>
            <a:spLocks noGrp="1"/>
          </p:cNvSpPr>
          <p:nvPr>
            <p:ph type="dt" sz="half" idx="2"/>
          </p:nvPr>
        </p:nvSpPr>
        <p:spPr/>
        <p:txBody>
          <a:bodyPr/>
          <a:lstStyle/>
          <a:p>
            <a:fld id="{2760F668-DF52-43C0-921E-F802F88758E1}" type="datetime1">
              <a:rPr lang="zh-CN" altLang="en-US" smtClean="0"/>
              <a:pPr/>
              <a:t>2018/11/6</a:t>
            </a:fld>
            <a:endParaRPr lang="en-US" altLang="zh-CN" smtClean="0"/>
          </a:p>
        </p:txBody>
      </p:sp>
      <p:sp>
        <p:nvSpPr>
          <p:cNvPr id="56323"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56324" name="灯片编号占位符 5"/>
          <p:cNvSpPr>
            <a:spLocks noGrp="1"/>
          </p:cNvSpPr>
          <p:nvPr>
            <p:ph type="sldNum" sz="quarter" idx="4"/>
          </p:nvPr>
        </p:nvSpPr>
        <p:spPr/>
        <p:txBody>
          <a:bodyPr/>
          <a:lstStyle/>
          <a:p>
            <a:fld id="{7C604E11-03FB-4F49-B6B1-5FF37510AF90}" type="slidenum">
              <a:rPr lang="en-US" altLang="zh-CN" smtClean="0"/>
              <a:pPr/>
              <a:t>64</a:t>
            </a:fld>
            <a:endParaRPr lang="en-US" altLang="zh-CN" smtClean="0"/>
          </a:p>
        </p:txBody>
      </p:sp>
    </p:spTree>
    <p:extLst>
      <p:ext uri="{BB962C8B-B14F-4D97-AF65-F5344CB8AC3E}">
        <p14:creationId xmlns:p14="http://schemas.microsoft.com/office/powerpoint/2010/main" val="83395756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3"/>
          <p:cNvSpPr>
            <a:spLocks noGrp="1" noChangeArrowheads="1"/>
          </p:cNvSpPr>
          <p:nvPr>
            <p:ph idx="1"/>
          </p:nvPr>
        </p:nvSpPr>
        <p:spPr/>
        <p:txBody>
          <a:bodyPr/>
          <a:lstStyle/>
          <a:p>
            <a:r>
              <a:rPr lang="zh-CN" altLang="en-US" smtClean="0"/>
              <a:t>理解</a:t>
            </a:r>
            <a:r>
              <a:rPr lang="zh-CN" altLang="en-US" smtClean="0"/>
              <a:t>并学习各种协议和应用，以支持各种最新的应用，比代理服务器支持的协议和应用要多得多；</a:t>
            </a:r>
            <a:endParaRPr lang="en-US" altLang="zh-CN" smtClean="0"/>
          </a:p>
          <a:p>
            <a:r>
              <a:rPr lang="zh-CN" altLang="en-US" smtClean="0"/>
              <a:t>从应用程序中收集状态信息存入状态</a:t>
            </a:r>
            <a:r>
              <a:rPr lang="zh-CN" altLang="en-US" smtClean="0"/>
              <a:t>表，</a:t>
            </a:r>
            <a:r>
              <a:rPr lang="zh-CN" altLang="en-US" smtClean="0"/>
              <a:t>以供其他应用或协议做检测策略。</a:t>
            </a:r>
            <a:endParaRPr lang="en-US" altLang="zh-CN" smtClean="0"/>
          </a:p>
          <a:p>
            <a:pPr lvl="1"/>
            <a:r>
              <a:rPr lang="zh-CN" altLang="en-US" smtClean="0"/>
              <a:t>例如，已经通过防火墙认证的用户可以通过防火墙访问其他授权的服务。</a:t>
            </a:r>
          </a:p>
        </p:txBody>
      </p:sp>
      <p:sp>
        <p:nvSpPr>
          <p:cNvPr id="471042" name="Rectangle 2"/>
          <p:cNvSpPr>
            <a:spLocks noGrp="1" noChangeArrowheads="1"/>
          </p:cNvSpPr>
          <p:nvPr>
            <p:ph type="title"/>
          </p:nvPr>
        </p:nvSpPr>
        <p:spPr/>
        <p:txBody>
          <a:bodyPr/>
          <a:lstStyle/>
          <a:p>
            <a:r>
              <a:rPr lang="zh-CN" altLang="en-US" smtClean="0"/>
              <a:t>应用状态</a:t>
            </a:r>
            <a:endParaRPr lang="zh-CN" altLang="en-US"/>
          </a:p>
        </p:txBody>
      </p:sp>
      <p:sp>
        <p:nvSpPr>
          <p:cNvPr id="84994" name="日期占位符 3"/>
          <p:cNvSpPr>
            <a:spLocks noGrp="1"/>
          </p:cNvSpPr>
          <p:nvPr>
            <p:ph type="dt" sz="half" idx="2"/>
          </p:nvPr>
        </p:nvSpPr>
        <p:spPr/>
        <p:txBody>
          <a:bodyPr/>
          <a:lstStyle/>
          <a:p>
            <a:fld id="{44BF7628-0F1F-4CEC-9105-E6BD18F34034}" type="datetime1">
              <a:rPr lang="zh-CN" altLang="en-US" smtClean="0"/>
              <a:pPr/>
              <a:t>2018/11/6</a:t>
            </a:fld>
            <a:endParaRPr lang="en-US" altLang="zh-CN" smtClean="0"/>
          </a:p>
        </p:txBody>
      </p:sp>
      <p:sp>
        <p:nvSpPr>
          <p:cNvPr id="84995" name="页脚占位符 4"/>
          <p:cNvSpPr>
            <a:spLocks noGrp="1"/>
          </p:cNvSpPr>
          <p:nvPr>
            <p:ph type="ftr" sz="quarter" idx="3"/>
          </p:nvPr>
        </p:nvSpPr>
        <p:spPr/>
        <p:txBody>
          <a:bodyPr/>
          <a:lstStyle/>
          <a:p>
            <a:r>
              <a:rPr lang="en-US" altLang="zh-CN" smtClean="0"/>
              <a:t>Copyright©</a:t>
            </a:r>
            <a:r>
              <a:rPr lang="zh-CN" altLang="en-US" smtClean="0"/>
              <a:t>电子科技大学计算机学院</a:t>
            </a:r>
          </a:p>
        </p:txBody>
      </p:sp>
      <p:sp>
        <p:nvSpPr>
          <p:cNvPr id="84996" name="灯片编号占位符 5"/>
          <p:cNvSpPr>
            <a:spLocks noGrp="1"/>
          </p:cNvSpPr>
          <p:nvPr>
            <p:ph type="sldNum" sz="quarter" idx="4"/>
          </p:nvPr>
        </p:nvSpPr>
        <p:spPr/>
        <p:txBody>
          <a:bodyPr/>
          <a:lstStyle/>
          <a:p>
            <a:fld id="{CCF9CB37-AD41-43D7-8F93-CB885CA4EE48}" type="slidenum">
              <a:rPr lang="en-US" altLang="zh-CN" smtClean="0"/>
              <a:pPr/>
              <a:t>65</a:t>
            </a:fld>
            <a:endParaRPr lang="en-US" altLang="zh-CN"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4"/>
          <p:cNvSpPr>
            <a:spLocks noGrp="1"/>
          </p:cNvSpPr>
          <p:nvPr>
            <p:ph type="dt" sz="half" idx="10"/>
          </p:nvPr>
        </p:nvSpPr>
        <p:spPr/>
        <p:txBody>
          <a:bodyPr/>
          <a:lstStyle/>
          <a:p>
            <a:fld id="{B13730E5-A0A4-4256-8254-8D3E3526E356}" type="datetime1">
              <a:rPr lang="zh-CN" altLang="en-US" smtClean="0"/>
              <a:pPr/>
              <a:t>2018/11/6</a:t>
            </a:fld>
            <a:endParaRPr lang="en-US" altLang="zh-CN" smtClean="0"/>
          </a:p>
        </p:txBody>
      </p:sp>
      <p:sp>
        <p:nvSpPr>
          <p:cNvPr id="97283" name="页脚占位符 5"/>
          <p:cNvSpPr>
            <a:spLocks noGrp="1"/>
          </p:cNvSpPr>
          <p:nvPr>
            <p:ph type="ftr" sz="quarter" idx="11"/>
          </p:nvPr>
        </p:nvSpPr>
        <p:spPr/>
        <p:txBody>
          <a:bodyPr/>
          <a:lstStyle/>
          <a:p>
            <a:r>
              <a:rPr lang="en-US" altLang="zh-CN" smtClean="0"/>
              <a:t>Copyright©</a:t>
            </a:r>
            <a:r>
              <a:rPr lang="zh-CN" altLang="en-US" smtClean="0"/>
              <a:t>电子科技大学计算机学院</a:t>
            </a:r>
          </a:p>
        </p:txBody>
      </p:sp>
      <p:sp>
        <p:nvSpPr>
          <p:cNvPr id="97284" name="灯片编号占位符 6"/>
          <p:cNvSpPr>
            <a:spLocks noGrp="1"/>
          </p:cNvSpPr>
          <p:nvPr>
            <p:ph type="sldNum" sz="quarter" idx="12"/>
          </p:nvPr>
        </p:nvSpPr>
        <p:spPr/>
        <p:txBody>
          <a:bodyPr/>
          <a:lstStyle/>
          <a:p>
            <a:fld id="{9701BAA9-2CC7-453E-88F5-EAD6ED2F8CB5}" type="slidenum">
              <a:rPr lang="en-US" altLang="zh-CN" smtClean="0"/>
              <a:pPr/>
              <a:t>66</a:t>
            </a:fld>
            <a:endParaRPr lang="en-US" altLang="zh-CN" smtClean="0"/>
          </a:p>
        </p:txBody>
      </p:sp>
      <p:sp>
        <p:nvSpPr>
          <p:cNvPr id="479234" name="Rectangle 2"/>
          <p:cNvSpPr>
            <a:spLocks noGrp="1" noChangeArrowheads="1"/>
          </p:cNvSpPr>
          <p:nvPr>
            <p:ph type="title"/>
          </p:nvPr>
        </p:nvSpPr>
        <p:spPr/>
        <p:txBody>
          <a:bodyPr/>
          <a:lstStyle/>
          <a:p>
            <a:r>
              <a:rPr lang="zh-CN" altLang="en-US" smtClean="0">
                <a:effectLst/>
              </a:rPr>
              <a:t>包过滤规则</a:t>
            </a:r>
            <a:endParaRPr lang="zh-CN" altLang="en-US">
              <a:effectLst/>
            </a:endParaRPr>
          </a:p>
        </p:txBody>
      </p:sp>
      <p:graphicFrame>
        <p:nvGraphicFramePr>
          <p:cNvPr id="479236" name="Group 4"/>
          <p:cNvGraphicFramePr>
            <a:graphicFrameLocks noGrp="1"/>
          </p:cNvGraphicFramePr>
          <p:nvPr>
            <p:ph sz="half" idx="4294967295"/>
            <p:extLst>
              <p:ext uri="{D42A27DB-BD31-4B8C-83A1-F6EECF244321}">
                <p14:modId xmlns:p14="http://schemas.microsoft.com/office/powerpoint/2010/main" val="3168677597"/>
              </p:ext>
            </p:extLst>
          </p:nvPr>
        </p:nvGraphicFramePr>
        <p:xfrm>
          <a:off x="755576" y="1340768"/>
          <a:ext cx="7481888" cy="1335024"/>
        </p:xfrm>
        <a:graphic>
          <a:graphicData uri="http://schemas.openxmlformats.org/drawingml/2006/table">
            <a:tbl>
              <a:tblPr/>
              <a:tblGrid>
                <a:gridCol w="540910">
                  <a:extLst>
                    <a:ext uri="{9D8B030D-6E8A-4147-A177-3AD203B41FA5}">
                      <a16:colId xmlns:a16="http://schemas.microsoft.com/office/drawing/2014/main" val="20000"/>
                    </a:ext>
                  </a:extLst>
                </a:gridCol>
                <a:gridCol w="1266384">
                  <a:extLst>
                    <a:ext uri="{9D8B030D-6E8A-4147-A177-3AD203B41FA5}">
                      <a16:colId xmlns:a16="http://schemas.microsoft.com/office/drawing/2014/main" val="20001"/>
                    </a:ext>
                  </a:extLst>
                </a:gridCol>
                <a:gridCol w="1538969">
                  <a:extLst>
                    <a:ext uri="{9D8B030D-6E8A-4147-A177-3AD203B41FA5}">
                      <a16:colId xmlns:a16="http://schemas.microsoft.com/office/drawing/2014/main" val="20002"/>
                    </a:ext>
                  </a:extLst>
                </a:gridCol>
                <a:gridCol w="670105">
                  <a:extLst>
                    <a:ext uri="{9D8B030D-6E8A-4147-A177-3AD203B41FA5}">
                      <a16:colId xmlns:a16="http://schemas.microsoft.com/office/drawing/2014/main" val="20003"/>
                    </a:ext>
                  </a:extLst>
                </a:gridCol>
                <a:gridCol w="808168">
                  <a:extLst>
                    <a:ext uri="{9D8B030D-6E8A-4147-A177-3AD203B41FA5}">
                      <a16:colId xmlns:a16="http://schemas.microsoft.com/office/drawing/2014/main" val="20004"/>
                    </a:ext>
                  </a:extLst>
                </a:gridCol>
                <a:gridCol w="1075792">
                  <a:extLst>
                    <a:ext uri="{9D8B030D-6E8A-4147-A177-3AD203B41FA5}">
                      <a16:colId xmlns:a16="http://schemas.microsoft.com/office/drawing/2014/main" val="20005"/>
                    </a:ext>
                  </a:extLst>
                </a:gridCol>
                <a:gridCol w="790780">
                  <a:extLst>
                    <a:ext uri="{9D8B030D-6E8A-4147-A177-3AD203B41FA5}">
                      <a16:colId xmlns:a16="http://schemas.microsoft.com/office/drawing/2014/main" val="20006"/>
                    </a:ext>
                  </a:extLst>
                </a:gridCol>
                <a:gridCol w="790780">
                  <a:extLst>
                    <a:ext uri="{9D8B030D-6E8A-4147-A177-3AD203B41FA5}">
                      <a16:colId xmlns:a16="http://schemas.microsoft.com/office/drawing/2014/main" val="20007"/>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码子位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外部网络地址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内部网络地址</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&gt;1024</a:t>
                      </a: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任意</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ACK</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所有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Rectangle 2"/>
          <p:cNvSpPr txBox="1">
            <a:spLocks noChangeArrowheads="1"/>
          </p:cNvSpPr>
          <p:nvPr/>
        </p:nvSpPr>
        <p:spPr>
          <a:xfrm>
            <a:off x="457200"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zh-CN" altLang="en-US" smtClean="0">
                <a:effectLst/>
              </a:rPr>
              <a:t>状态检测规则</a:t>
            </a:r>
            <a:endParaRPr lang="zh-CN" altLang="en-US">
              <a:effectLst/>
            </a:endParaRPr>
          </a:p>
        </p:txBody>
      </p:sp>
      <p:graphicFrame>
        <p:nvGraphicFramePr>
          <p:cNvPr id="12" name="Group 4"/>
          <p:cNvGraphicFramePr>
            <a:graphicFrameLocks/>
          </p:cNvGraphicFramePr>
          <p:nvPr>
            <p:extLst>
              <p:ext uri="{D42A27DB-BD31-4B8C-83A1-F6EECF244321}">
                <p14:modId xmlns:p14="http://schemas.microsoft.com/office/powerpoint/2010/main" val="4148263941"/>
              </p:ext>
            </p:extLst>
          </p:nvPr>
        </p:nvGraphicFramePr>
        <p:xfrm>
          <a:off x="683568" y="4149080"/>
          <a:ext cx="7481887" cy="1335024"/>
        </p:xfrm>
        <a:graphic>
          <a:graphicData uri="http://schemas.openxmlformats.org/drawingml/2006/table">
            <a:tbl>
              <a:tblPr/>
              <a:tblGrid>
                <a:gridCol w="864096">
                  <a:extLst>
                    <a:ext uri="{9D8B030D-6E8A-4147-A177-3AD203B41FA5}">
                      <a16:colId xmlns:a16="http://schemas.microsoft.com/office/drawing/2014/main" val="20000"/>
                    </a:ext>
                  </a:extLst>
                </a:gridCol>
                <a:gridCol w="3034426">
                  <a:extLst>
                    <a:ext uri="{9D8B030D-6E8A-4147-A177-3AD203B41FA5}">
                      <a16:colId xmlns:a16="http://schemas.microsoft.com/office/drawing/2014/main" val="20001"/>
                    </a:ext>
                  </a:extLst>
                </a:gridCol>
                <a:gridCol w="3583365">
                  <a:extLst>
                    <a:ext uri="{9D8B030D-6E8A-4147-A177-3AD203B41FA5}">
                      <a16:colId xmlns:a16="http://schemas.microsoft.com/office/drawing/2014/main" val="20002"/>
                    </a:ext>
                  </a:extLst>
                </a:gridCol>
              </a:tblGrid>
              <a:tr h="244475">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序号</a:t>
                      </a: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规则</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行为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438">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A</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B</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C</a:t>
                      </a:r>
                      <a:endPar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数据包是先前连接的一部分</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先前有出站数据包</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其他</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允许</a:t>
                      </a:r>
                    </a:p>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拒绝</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Effect transition="in" filter="fade">
                                      <p:cBhvr>
                                        <p:cTn id="7" dur="500"/>
                                        <p:tgtEl>
                                          <p:spTgt spid="4792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4"/>
          <p:cNvSpPr>
            <a:spLocks noGrp="1"/>
          </p:cNvSpPr>
          <p:nvPr>
            <p:ph type="dt" sz="half" idx="10"/>
          </p:nvPr>
        </p:nvSpPr>
        <p:spPr/>
        <p:txBody>
          <a:bodyPr/>
          <a:lstStyle/>
          <a:p>
            <a:fld id="{7CE8B926-AFF8-4B4D-BDDA-4113353E944B}" type="datetime1">
              <a:rPr lang="zh-CN" altLang="en-US" smtClean="0"/>
              <a:pPr/>
              <a:t>2018/11/6</a:t>
            </a:fld>
            <a:endParaRPr lang="en-US" altLang="zh-CN" smtClean="0"/>
          </a:p>
        </p:txBody>
      </p:sp>
      <p:sp>
        <p:nvSpPr>
          <p:cNvPr id="99331" name="页脚占位符 5"/>
          <p:cNvSpPr>
            <a:spLocks noGrp="1"/>
          </p:cNvSpPr>
          <p:nvPr>
            <p:ph type="ftr" sz="quarter" idx="11"/>
          </p:nvPr>
        </p:nvSpPr>
        <p:spPr/>
        <p:txBody>
          <a:bodyPr/>
          <a:lstStyle/>
          <a:p>
            <a:r>
              <a:rPr lang="en-US" altLang="zh-CN" smtClean="0"/>
              <a:t>Copyright©</a:t>
            </a:r>
            <a:r>
              <a:rPr lang="zh-CN" altLang="en-US" smtClean="0"/>
              <a:t>电子科技大学计算机学院</a:t>
            </a:r>
          </a:p>
        </p:txBody>
      </p:sp>
      <p:sp>
        <p:nvSpPr>
          <p:cNvPr id="99332" name="灯片编号占位符 6"/>
          <p:cNvSpPr>
            <a:spLocks noGrp="1"/>
          </p:cNvSpPr>
          <p:nvPr>
            <p:ph type="sldNum" sz="quarter" idx="12"/>
          </p:nvPr>
        </p:nvSpPr>
        <p:spPr/>
        <p:txBody>
          <a:bodyPr/>
          <a:lstStyle/>
          <a:p>
            <a:fld id="{381BEEC7-3FF2-4BD6-B0DA-1237999EF14F}" type="slidenum">
              <a:rPr lang="en-US" altLang="zh-CN" smtClean="0"/>
              <a:pPr/>
              <a:t>67</a:t>
            </a:fld>
            <a:endParaRPr lang="en-US" altLang="zh-CN" smtClean="0"/>
          </a:p>
        </p:txBody>
      </p:sp>
      <p:sp>
        <p:nvSpPr>
          <p:cNvPr id="481282" name="Rectangle 2"/>
          <p:cNvSpPr>
            <a:spLocks noGrp="1" noChangeArrowheads="1"/>
          </p:cNvSpPr>
          <p:nvPr>
            <p:ph type="title"/>
          </p:nvPr>
        </p:nvSpPr>
        <p:spPr/>
        <p:txBody>
          <a:bodyPr/>
          <a:lstStyle/>
          <a:p>
            <a:r>
              <a:rPr lang="zh-CN" altLang="en-US" smtClean="0"/>
              <a:t>状态表示例</a:t>
            </a:r>
            <a:endParaRPr lang="zh-CN" altLang="en-US"/>
          </a:p>
        </p:txBody>
      </p:sp>
      <p:graphicFrame>
        <p:nvGraphicFramePr>
          <p:cNvPr id="481284" name="Group 4"/>
          <p:cNvGraphicFramePr>
            <a:graphicFrameLocks noGrp="1"/>
          </p:cNvGraphicFramePr>
          <p:nvPr>
            <p:ph sz="half" idx="4294967295"/>
            <p:extLst>
              <p:ext uri="{D42A27DB-BD31-4B8C-83A1-F6EECF244321}">
                <p14:modId xmlns:p14="http://schemas.microsoft.com/office/powerpoint/2010/main" val="992520082"/>
              </p:ext>
            </p:extLst>
          </p:nvPr>
        </p:nvGraphicFramePr>
        <p:xfrm>
          <a:off x="467544" y="2060848"/>
          <a:ext cx="8345834" cy="2545390"/>
        </p:xfrm>
        <a:graphic>
          <a:graphicData uri="http://schemas.openxmlformats.org/drawingml/2006/table">
            <a:tbl>
              <a:tblPr/>
              <a:tblGrid>
                <a:gridCol w="216775">
                  <a:extLst>
                    <a:ext uri="{9D8B030D-6E8A-4147-A177-3AD203B41FA5}">
                      <a16:colId xmlns:a16="http://schemas.microsoft.com/office/drawing/2014/main" val="20000"/>
                    </a:ext>
                  </a:extLst>
                </a:gridCol>
                <a:gridCol w="1384584">
                  <a:extLst>
                    <a:ext uri="{9D8B030D-6E8A-4147-A177-3AD203B41FA5}">
                      <a16:colId xmlns:a16="http://schemas.microsoft.com/office/drawing/2014/main" val="20001"/>
                    </a:ext>
                  </a:extLst>
                </a:gridCol>
                <a:gridCol w="1498588">
                  <a:extLst>
                    <a:ext uri="{9D8B030D-6E8A-4147-A177-3AD203B41FA5}">
                      <a16:colId xmlns:a16="http://schemas.microsoft.com/office/drawing/2014/main" val="20002"/>
                    </a:ext>
                  </a:extLst>
                </a:gridCol>
                <a:gridCol w="824472">
                  <a:extLst>
                    <a:ext uri="{9D8B030D-6E8A-4147-A177-3AD203B41FA5}">
                      <a16:colId xmlns:a16="http://schemas.microsoft.com/office/drawing/2014/main" val="20003"/>
                    </a:ext>
                  </a:extLst>
                </a:gridCol>
                <a:gridCol w="1123528">
                  <a:extLst>
                    <a:ext uri="{9D8B030D-6E8A-4147-A177-3AD203B41FA5}">
                      <a16:colId xmlns:a16="http://schemas.microsoft.com/office/drawing/2014/main" val="20004"/>
                    </a:ext>
                  </a:extLst>
                </a:gridCol>
                <a:gridCol w="1199532">
                  <a:extLst>
                    <a:ext uri="{9D8B030D-6E8A-4147-A177-3AD203B41FA5}">
                      <a16:colId xmlns:a16="http://schemas.microsoft.com/office/drawing/2014/main" val="20005"/>
                    </a:ext>
                  </a:extLst>
                </a:gridCol>
                <a:gridCol w="1199532">
                  <a:extLst>
                    <a:ext uri="{9D8B030D-6E8A-4147-A177-3AD203B41FA5}">
                      <a16:colId xmlns:a16="http://schemas.microsoft.com/office/drawing/2014/main" val="20006"/>
                    </a:ext>
                  </a:extLst>
                </a:gridCol>
                <a:gridCol w="898823">
                  <a:extLst>
                    <a:ext uri="{9D8B030D-6E8A-4147-A177-3AD203B41FA5}">
                      <a16:colId xmlns:a16="http://schemas.microsoft.com/office/drawing/2014/main" val="20007"/>
                    </a:ext>
                  </a:extLst>
                </a:gridCol>
              </a:tblGrid>
              <a:tr h="470344">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endParaRPr kumimoji="1" lang="zh-CN"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目的地址</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协议</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源端口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目的端口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超时（秒）</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楷体_GB2312" pitchFamily="49" charset="-122"/>
                        </a:rPr>
                        <a:t>码字位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75046">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endParaRPr kumimoji="1" lang="zh-CN"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10.1.1.20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10.1.1.34</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202.115.2.1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10.34.12.11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10.22.11.45</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10.22.11.46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TCP</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UDP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2341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32141</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33222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80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60</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1.5</a:t>
                      </a:r>
                    </a:p>
                    <a:p>
                      <a:pPr marL="0" marR="0" lvl="0" indent="0" algn="l" defTabSz="914400" rtl="0" eaLnBrk="1" fontAlgn="base" latinLnBrk="0" hangingPunct="1">
                        <a:lnSpc>
                          <a:spcPct val="125000"/>
                        </a:lnSpc>
                        <a:spcBef>
                          <a:spcPct val="20000"/>
                        </a:spcBef>
                        <a:spcAft>
                          <a:spcPct val="0"/>
                        </a:spcAft>
                        <a:buClrTx/>
                        <a:buSzTx/>
                        <a:buFontTx/>
                        <a:buNone/>
                        <a:tabLst/>
                      </a:pPr>
                      <a:endPar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25000"/>
                        </a:lnSpc>
                        <a:spcBef>
                          <a:spcPct val="2000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Tx/>
                        <a:buSzTx/>
                        <a:buFontTx/>
                        <a:buNone/>
                        <a:tabLst/>
                      </a:pPr>
                      <a:endParaRPr kumimoji="1" lang="zh-CN" altLang="zh-CN" sz="1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矩形 1"/>
          <p:cNvSpPr/>
          <p:nvPr/>
        </p:nvSpPr>
        <p:spPr>
          <a:xfrm>
            <a:off x="930424" y="5445224"/>
            <a:ext cx="7283152" cy="658642"/>
          </a:xfrm>
          <a:prstGeom prst="rect">
            <a:avLst/>
          </a:prstGeom>
          <a:solidFill>
            <a:srgbClr val="FFFF00"/>
          </a:solidFill>
        </p:spPr>
        <p:txBody>
          <a:bodyPr wrap="square">
            <a:spAutoFit/>
          </a:bodyPr>
          <a:lstStyle/>
          <a:p>
            <a:pPr>
              <a:lnSpc>
                <a:spcPct val="115000"/>
              </a:lnSpc>
            </a:pPr>
            <a:r>
              <a:rPr lang="zh-CN" altLang="en-US" sz="3200" b="1">
                <a:solidFill>
                  <a:srgbClr val="C00000"/>
                </a:solidFill>
              </a:rPr>
              <a:t>连接状态表可以使用</a:t>
            </a:r>
            <a:r>
              <a:rPr lang="en-US" altLang="zh-CN" sz="3200" b="1">
                <a:solidFill>
                  <a:srgbClr val="C00000"/>
                </a:solidFill>
              </a:rPr>
              <a:t>hash</a:t>
            </a:r>
            <a:r>
              <a:rPr lang="zh-CN" altLang="en-US" sz="3200" b="1">
                <a:solidFill>
                  <a:srgbClr val="C00000"/>
                </a:solidFill>
              </a:rPr>
              <a:t>算法加速搜索。</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3"/>
          <p:cNvSpPr>
            <a:spLocks noGrp="1" noChangeArrowheads="1"/>
          </p:cNvSpPr>
          <p:nvPr>
            <p:ph idx="1"/>
          </p:nvPr>
        </p:nvSpPr>
        <p:spPr>
          <a:xfrm>
            <a:off x="457200" y="1481328"/>
            <a:ext cx="8229600" cy="1371607"/>
          </a:xfrm>
        </p:spPr>
        <p:txBody>
          <a:bodyPr>
            <a:normAutofit fontScale="85000" lnSpcReduction="20000"/>
          </a:bodyPr>
          <a:lstStyle/>
          <a:p>
            <a:r>
              <a:rPr lang="en-US" altLang="zh-CN" smtClean="0"/>
              <a:t>TCP</a:t>
            </a:r>
            <a:r>
              <a:rPr lang="zh-CN" altLang="en-US" smtClean="0"/>
              <a:t>连接建立前，使用普通的包过滤。</a:t>
            </a:r>
          </a:p>
          <a:p>
            <a:r>
              <a:rPr lang="zh-CN" altLang="en-US" smtClean="0"/>
              <a:t>跟踪链接，同时建立起连接状态表。</a:t>
            </a:r>
          </a:p>
          <a:p>
            <a:r>
              <a:rPr lang="zh-CN" altLang="en-US"/>
              <a:t>对</a:t>
            </a:r>
            <a:r>
              <a:rPr lang="zh-CN" altLang="en-US" smtClean="0"/>
              <a:t>已建立连接使用连接状态表去匹配。</a:t>
            </a:r>
          </a:p>
        </p:txBody>
      </p:sp>
      <p:sp>
        <p:nvSpPr>
          <p:cNvPr id="405506" name="Rectangle 2"/>
          <p:cNvSpPr>
            <a:spLocks noGrp="1" noChangeArrowheads="1"/>
          </p:cNvSpPr>
          <p:nvPr>
            <p:ph type="title"/>
          </p:nvPr>
        </p:nvSpPr>
        <p:spPr/>
        <p:txBody>
          <a:bodyPr/>
          <a:lstStyle/>
          <a:p>
            <a:r>
              <a:rPr lang="zh-CN" altLang="en-US" smtClean="0"/>
              <a:t>状态检测过程</a:t>
            </a:r>
            <a:endParaRPr lang="zh-CN" altLang="en-US"/>
          </a:p>
        </p:txBody>
      </p:sp>
      <p:sp>
        <p:nvSpPr>
          <p:cNvPr id="81922" name="日期占位符 4"/>
          <p:cNvSpPr>
            <a:spLocks noGrp="1"/>
          </p:cNvSpPr>
          <p:nvPr>
            <p:ph type="dt" sz="half" idx="2"/>
          </p:nvPr>
        </p:nvSpPr>
        <p:spPr/>
        <p:txBody>
          <a:bodyPr/>
          <a:lstStyle/>
          <a:p>
            <a:fld id="{08DF8313-2033-43E8-92A2-20EF0E3E4CD1}" type="datetime1">
              <a:rPr lang="zh-CN" altLang="en-US" smtClean="0"/>
              <a:pPr/>
              <a:t>2018/11/6</a:t>
            </a:fld>
            <a:endParaRPr lang="en-US" altLang="zh-CN" smtClean="0"/>
          </a:p>
        </p:txBody>
      </p:sp>
      <p:sp>
        <p:nvSpPr>
          <p:cNvPr id="81924" name="灯片编号占位符 6"/>
          <p:cNvSpPr>
            <a:spLocks noGrp="1"/>
          </p:cNvSpPr>
          <p:nvPr>
            <p:ph type="sldNum" sz="quarter" idx="4"/>
          </p:nvPr>
        </p:nvSpPr>
        <p:spPr/>
        <p:txBody>
          <a:bodyPr/>
          <a:lstStyle/>
          <a:p>
            <a:fld id="{F6B5F182-2DB2-45A1-8E41-3DE2A5828CE3}" type="slidenum">
              <a:rPr lang="en-US" altLang="zh-CN" smtClean="0"/>
              <a:pPr/>
              <a:t>68</a:t>
            </a:fld>
            <a:endParaRPr lang="en-US" altLang="zh-CN" smtClean="0"/>
          </a:p>
        </p:txBody>
      </p:sp>
      <p:graphicFrame>
        <p:nvGraphicFramePr>
          <p:cNvPr id="2" name="对象 1"/>
          <p:cNvGraphicFramePr>
            <a:graphicFrameLocks noChangeAspect="1"/>
          </p:cNvGraphicFramePr>
          <p:nvPr>
            <p:extLst>
              <p:ext uri="{D42A27DB-BD31-4B8C-83A1-F6EECF244321}">
                <p14:modId xmlns:p14="http://schemas.microsoft.com/office/powerpoint/2010/main" val="3061437094"/>
              </p:ext>
            </p:extLst>
          </p:nvPr>
        </p:nvGraphicFramePr>
        <p:xfrm>
          <a:off x="916632" y="2728558"/>
          <a:ext cx="6895728" cy="4039921"/>
        </p:xfrm>
        <a:graphic>
          <a:graphicData uri="http://schemas.openxmlformats.org/presentationml/2006/ole">
            <mc:AlternateContent xmlns:mc="http://schemas.openxmlformats.org/markup-compatibility/2006">
              <mc:Choice xmlns:v="urn:schemas-microsoft-com:vml" Requires="v">
                <p:oleObj spid="_x0000_s27679" name="Visio" r:id="rId3" imgW="4468061" imgH="2668833" progId="">
                  <p:embed/>
                </p:oleObj>
              </mc:Choice>
              <mc:Fallback>
                <p:oleObj name="Visio" r:id="rId3" imgW="4468061" imgH="2668833" progId="">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632" y="2728558"/>
                        <a:ext cx="6895728" cy="403992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701472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8" name="Rectangle 3"/>
          <p:cNvSpPr>
            <a:spLocks noGrp="1" noChangeArrowheads="1"/>
          </p:cNvSpPr>
          <p:nvPr>
            <p:ph idx="1"/>
          </p:nvPr>
        </p:nvSpPr>
        <p:spPr/>
        <p:txBody>
          <a:bodyPr>
            <a:normAutofit fontScale="92500" lnSpcReduction="20000"/>
          </a:bodyPr>
          <a:lstStyle/>
          <a:p>
            <a:pPr eaLnBrk="1" hangingPunct="1">
              <a:lnSpc>
                <a:spcPct val="115000"/>
              </a:lnSpc>
            </a:pPr>
            <a:r>
              <a:rPr lang="zh-CN" altLang="en-US" smtClean="0"/>
              <a:t>优点</a:t>
            </a:r>
          </a:p>
          <a:p>
            <a:pPr lvl="1" eaLnBrk="1" hangingPunct="1">
              <a:lnSpc>
                <a:spcPct val="115000"/>
              </a:lnSpc>
            </a:pPr>
            <a:r>
              <a:rPr lang="zh-CN" altLang="en-US" smtClean="0"/>
              <a:t>安全强度高</a:t>
            </a:r>
          </a:p>
          <a:p>
            <a:pPr lvl="1" eaLnBrk="1" hangingPunct="1">
              <a:lnSpc>
                <a:spcPct val="115000"/>
              </a:lnSpc>
            </a:pPr>
            <a:r>
              <a:rPr lang="zh-CN" altLang="en-US" smtClean="0"/>
              <a:t>配置灵活</a:t>
            </a:r>
            <a:endParaRPr lang="en-US" altLang="zh-CN" smtClean="0"/>
          </a:p>
          <a:p>
            <a:pPr lvl="1">
              <a:lnSpc>
                <a:spcPct val="115000"/>
              </a:lnSpc>
            </a:pPr>
            <a:r>
              <a:rPr kumimoji="1" lang="zh-CN" altLang="en-US" b="1">
                <a:latin typeface="Times New Roman" pitchFamily="18" charset="0"/>
                <a:ea typeface="楷体_GB2312" pitchFamily="49" charset="-122"/>
              </a:rPr>
              <a:t>应用范围</a:t>
            </a:r>
            <a:r>
              <a:rPr kumimoji="1" lang="zh-CN" altLang="en-US" b="1" smtClean="0">
                <a:latin typeface="Times New Roman" pitchFamily="18" charset="0"/>
                <a:ea typeface="楷体_GB2312" pitchFamily="49" charset="-122"/>
              </a:rPr>
              <a:t>广</a:t>
            </a:r>
            <a:endParaRPr lang="zh-CN" altLang="en-US" smtClean="0"/>
          </a:p>
          <a:p>
            <a:pPr eaLnBrk="1" hangingPunct="1">
              <a:lnSpc>
                <a:spcPct val="115000"/>
              </a:lnSpc>
            </a:pPr>
            <a:r>
              <a:rPr lang="zh-CN" altLang="en-US" smtClean="0"/>
              <a:t>缺点：</a:t>
            </a:r>
          </a:p>
          <a:p>
            <a:pPr lvl="1">
              <a:lnSpc>
                <a:spcPct val="115000"/>
              </a:lnSpc>
            </a:pPr>
            <a:r>
              <a:rPr lang="zh-CN" altLang="en-US" smtClean="0"/>
              <a:t>主要检测数据包第</a:t>
            </a:r>
            <a:r>
              <a:rPr lang="en-US" altLang="zh-CN"/>
              <a:t>3</a:t>
            </a:r>
            <a:r>
              <a:rPr lang="zh-CN" altLang="en-US"/>
              <a:t>、</a:t>
            </a:r>
            <a:r>
              <a:rPr lang="en-US" altLang="zh-CN" smtClean="0"/>
              <a:t>4</a:t>
            </a:r>
            <a:r>
              <a:rPr lang="zh-CN" altLang="en-US" smtClean="0"/>
              <a:t>层</a:t>
            </a:r>
            <a:r>
              <a:rPr lang="zh-CN" altLang="en-US"/>
              <a:t>信息，无法</a:t>
            </a:r>
            <a:r>
              <a:rPr lang="zh-CN" altLang="en-US" smtClean="0"/>
              <a:t>彻底识别</a:t>
            </a:r>
            <a:r>
              <a:rPr lang="zh-CN" altLang="en-US"/>
              <a:t>数据包中大量的垃圾邮件、广告以及木马程序</a:t>
            </a:r>
            <a:r>
              <a:rPr lang="zh-CN" altLang="en-US" smtClean="0"/>
              <a:t>等。</a:t>
            </a:r>
            <a:endParaRPr lang="zh-CN" altLang="en-US"/>
          </a:p>
          <a:p>
            <a:pPr lvl="1">
              <a:lnSpc>
                <a:spcPct val="115000"/>
              </a:lnSpc>
            </a:pPr>
            <a:r>
              <a:rPr lang="zh-CN" altLang="en-US" smtClean="0"/>
              <a:t>不能</a:t>
            </a:r>
            <a:r>
              <a:rPr lang="zh-CN" altLang="en-US"/>
              <a:t>满足用户对于安全性的</a:t>
            </a:r>
            <a:r>
              <a:rPr lang="zh-CN" altLang="en-US" smtClean="0"/>
              <a:t>不断要求，于是深度</a:t>
            </a:r>
            <a:r>
              <a:rPr lang="zh-CN" altLang="en-US"/>
              <a:t>包检测防火墙</a:t>
            </a:r>
            <a:r>
              <a:rPr lang="zh-CN" altLang="en-US" smtClean="0"/>
              <a:t>技术提出。</a:t>
            </a:r>
          </a:p>
        </p:txBody>
      </p:sp>
      <p:sp>
        <p:nvSpPr>
          <p:cNvPr id="482306" name="Rectangle 2"/>
          <p:cNvSpPr>
            <a:spLocks noGrp="1" noChangeArrowheads="1"/>
          </p:cNvSpPr>
          <p:nvPr>
            <p:ph type="title"/>
          </p:nvPr>
        </p:nvSpPr>
        <p:spPr/>
        <p:txBody>
          <a:bodyPr/>
          <a:lstStyle/>
          <a:p>
            <a:pPr eaLnBrk="1" fontAlgn="auto" hangingPunct="1">
              <a:spcAft>
                <a:spcPts val="0"/>
              </a:spcAft>
              <a:defRPr/>
            </a:pPr>
            <a:r>
              <a:rPr lang="zh-CN" altLang="en-US" smtClean="0"/>
              <a:t>状态检测防火墙优缺点</a:t>
            </a:r>
            <a:endParaRPr lang="zh-CN" altLang="en-US"/>
          </a:p>
        </p:txBody>
      </p:sp>
      <p:sp>
        <p:nvSpPr>
          <p:cNvPr id="100354" name="日期占位符 3"/>
          <p:cNvSpPr>
            <a:spLocks noGrp="1"/>
          </p:cNvSpPr>
          <p:nvPr>
            <p:ph type="dt" sz="half" idx="2"/>
          </p:nvPr>
        </p:nvSpPr>
        <p:spPr bwMode="auto">
          <a:noFill/>
          <a:ln>
            <a:miter lim="800000"/>
            <a:headEnd/>
            <a:tailEnd/>
          </a:ln>
        </p:spPr>
        <p:txBody>
          <a:bodyPr wrap="square" lIns="91440" tIns="45720" rIns="91440" bIns="45720" numCol="1" anchorCtr="0" compatLnSpc="1">
            <a:prstTxWarp prst="textNoShape">
              <a:avLst/>
            </a:prstTxWarp>
          </a:bodyPr>
          <a:lstStyle/>
          <a:p>
            <a:fld id="{FF9340C3-A4F7-4523-955B-B28B9BC69938}" type="datetime1">
              <a:rPr lang="zh-CN" altLang="en-US" smtClean="0"/>
              <a:pPr/>
              <a:t>2018/11/6</a:t>
            </a:fld>
            <a:endParaRPr lang="en-US" altLang="zh-CN" smtClean="0"/>
          </a:p>
        </p:txBody>
      </p:sp>
      <p:sp>
        <p:nvSpPr>
          <p:cNvPr id="100355" name="页脚占位符 4"/>
          <p:cNvSpPr>
            <a:spLocks noGrp="1"/>
          </p:cNvSpPr>
          <p:nvPr>
            <p:ph type="ftr" sz="quarter" idx="3"/>
          </p:nvPr>
        </p:nvSpPr>
        <p:spPr bwMode="auto">
          <a:noFill/>
          <a:ln>
            <a:miter lim="800000"/>
            <a:headEnd/>
            <a:tailEnd/>
          </a:ln>
        </p:spPr>
        <p:txBody>
          <a:bodyPr wrap="square" lIns="91440" tIns="45720" rIns="91440" bIns="45720" numCol="1" anchorCtr="0" compatLnSpc="1">
            <a:prstTxWarp prst="textNoShape">
              <a:avLst/>
            </a:prstTxWarp>
          </a:bodyPr>
          <a:lstStyle/>
          <a:p>
            <a:r>
              <a:rPr lang="en-US" altLang="zh-CN" smtClean="0"/>
              <a:t>Copyright</a:t>
            </a:r>
            <a:r>
              <a:rPr lang="en-US" altLang="zh-CN" smtClean="0">
                <a:latin typeface="宋体" pitchFamily="2" charset="-122"/>
              </a:rPr>
              <a:t>©</a:t>
            </a:r>
            <a:r>
              <a:rPr lang="zh-CN" altLang="en-US" smtClean="0"/>
              <a:t>电子科技大学计算机学院</a:t>
            </a:r>
          </a:p>
        </p:txBody>
      </p:sp>
      <p:sp>
        <p:nvSpPr>
          <p:cNvPr id="100356" name="灯片编号占位符 5"/>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D8DFEE0A-6144-417D-B551-20D43F05E292}" type="slidenum">
              <a:rPr lang="en-US" altLang="zh-CN" smtClean="0"/>
              <a:pPr/>
              <a:t>69</a:t>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p:txBody>
          <a:bodyPr>
            <a:normAutofit fontScale="92500" lnSpcReduction="10000"/>
          </a:bodyPr>
          <a:lstStyle/>
          <a:p>
            <a:r>
              <a:rPr lang="zh-CN" altLang="en-US" smtClean="0"/>
              <a:t>一般实现机制</a:t>
            </a:r>
            <a:endParaRPr lang="en-US" altLang="zh-CN" smtClean="0"/>
          </a:p>
          <a:p>
            <a:pPr lvl="1"/>
            <a:r>
              <a:rPr lang="zh-CN" altLang="en-US" smtClean="0"/>
              <a:t>基于访问控制属性：访问控制表</a:t>
            </a:r>
            <a:r>
              <a:rPr lang="en-US" altLang="zh-CN" smtClean="0"/>
              <a:t>/</a:t>
            </a:r>
            <a:r>
              <a:rPr lang="zh-CN" altLang="en-US" smtClean="0"/>
              <a:t>矩阵</a:t>
            </a:r>
          </a:p>
          <a:p>
            <a:pPr lvl="1"/>
            <a:r>
              <a:rPr lang="zh-CN" altLang="en-US" smtClean="0"/>
              <a:t>基于用户和资源分级（“安全标签”）：多级访问控制</a:t>
            </a:r>
          </a:p>
          <a:p>
            <a:r>
              <a:rPr lang="zh-CN" altLang="en-US" smtClean="0"/>
              <a:t>常见实现方法</a:t>
            </a:r>
            <a:endParaRPr lang="en-US" altLang="zh-CN" smtClean="0"/>
          </a:p>
          <a:p>
            <a:pPr lvl="1"/>
            <a:r>
              <a:rPr lang="en-US" altLang="zh-CN" smtClean="0"/>
              <a:t> </a:t>
            </a:r>
            <a:r>
              <a:rPr lang="zh-CN" altLang="en-US" smtClean="0"/>
              <a:t>访问控制表</a:t>
            </a:r>
            <a:r>
              <a:rPr lang="zh-CN" altLang="zh-CN" smtClean="0"/>
              <a:t>ACL</a:t>
            </a:r>
            <a:r>
              <a:rPr lang="en-US" altLang="zh-CN" smtClean="0"/>
              <a:t>s</a:t>
            </a:r>
            <a:r>
              <a:rPr lang="zh-CN" altLang="en-US" smtClean="0"/>
              <a:t>（</a:t>
            </a:r>
            <a:r>
              <a:rPr lang="en-US" altLang="zh-CN" smtClean="0"/>
              <a:t>Access Control Lists)</a:t>
            </a:r>
            <a:endParaRPr lang="zh-CN" altLang="zh-CN" smtClean="0"/>
          </a:p>
          <a:p>
            <a:pPr lvl="1"/>
            <a:r>
              <a:rPr lang="en-US" altLang="zh-CN" smtClean="0"/>
              <a:t> </a:t>
            </a:r>
            <a:r>
              <a:rPr lang="zh-CN" altLang="zh-CN" smtClean="0"/>
              <a:t>访问能力表（Capabilities)</a:t>
            </a:r>
            <a:endParaRPr lang="en-US" altLang="zh-CN" smtClean="0"/>
          </a:p>
          <a:p>
            <a:pPr lvl="1"/>
            <a:r>
              <a:rPr lang="en-US" altLang="zh-CN" smtClean="0"/>
              <a:t> </a:t>
            </a:r>
            <a:r>
              <a:rPr lang="zh-CN" altLang="en-US" smtClean="0"/>
              <a:t>访问控制矩阵</a:t>
            </a:r>
          </a:p>
          <a:p>
            <a:pPr lvl="1"/>
            <a:r>
              <a:rPr lang="zh-CN" altLang="en-US" smtClean="0"/>
              <a:t> </a:t>
            </a:r>
            <a:r>
              <a:rPr lang="zh-CN" altLang="zh-CN" smtClean="0"/>
              <a:t>授权关系表</a:t>
            </a:r>
            <a:endParaRPr lang="zh-CN" altLang="en-US" smtClean="0"/>
          </a:p>
          <a:p>
            <a:pPr lvl="1"/>
            <a:r>
              <a:rPr lang="zh-CN" altLang="en-US" smtClean="0"/>
              <a:t> 访问控制安全标签</a:t>
            </a:r>
            <a:endParaRPr lang="en-US" altLang="zh-CN" smtClean="0"/>
          </a:p>
          <a:p>
            <a:pPr lvl="1"/>
            <a:r>
              <a:rPr lang="zh-CN" altLang="en-US" smtClean="0"/>
              <a:t> 其它，</a:t>
            </a:r>
            <a:r>
              <a:rPr lang="en-US" altLang="zh-CN" smtClean="0"/>
              <a:t>eg</a:t>
            </a:r>
            <a:r>
              <a:rPr lang="zh-CN" altLang="en-US" smtClean="0"/>
              <a:t>加解密</a:t>
            </a:r>
          </a:p>
        </p:txBody>
      </p:sp>
      <p:sp>
        <p:nvSpPr>
          <p:cNvPr id="128002" name="Rectangle 2"/>
          <p:cNvSpPr>
            <a:spLocks noGrp="1" noChangeArrowheads="1"/>
          </p:cNvSpPr>
          <p:nvPr>
            <p:ph type="title"/>
          </p:nvPr>
        </p:nvSpPr>
        <p:spPr/>
        <p:txBody>
          <a:bodyPr>
            <a:normAutofit fontScale="90000"/>
          </a:bodyPr>
          <a:lstStyle/>
          <a:p>
            <a:r>
              <a:rPr lang="zh-CN" altLang="en-US" smtClean="0"/>
              <a:t>温故而知新</a:t>
            </a:r>
            <a:r>
              <a:rPr lang="en-US" altLang="zh-CN" smtClean="0"/>
              <a:t>——</a:t>
            </a:r>
            <a:r>
              <a:rPr lang="zh-CN" altLang="en-US" smtClean="0"/>
              <a:t>访问控制的一般实现机制和方法</a:t>
            </a:r>
            <a:endParaRPr lang="zh-CN" altLang="en-US"/>
          </a:p>
        </p:txBody>
      </p:sp>
    </p:spTree>
    <p:extLst>
      <p:ext uri="{BB962C8B-B14F-4D97-AF65-F5344CB8AC3E}">
        <p14:creationId xmlns:p14="http://schemas.microsoft.com/office/powerpoint/2010/main" val="2130596985"/>
      </p:ext>
    </p:extLst>
  </p:cSld>
  <p:clrMapOvr>
    <a:masterClrMapping/>
  </p:clrMapOvr>
  <p:transition spd="slow">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175" y="5529263"/>
            <a:ext cx="91440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215832" bIns="139656">
            <a:spAutoFit/>
          </a:bodyPr>
          <a:lstStyle/>
          <a:p>
            <a:r>
              <a:rPr kumimoji="1" lang="en-US" altLang="zh-CN" sz="500">
                <a:latin typeface="Times New Roman" pitchFamily="18" charset="0"/>
              </a:rPr>
              <a:t> </a:t>
            </a:r>
          </a:p>
          <a:p>
            <a:pPr eaLnBrk="0" hangingPunct="0"/>
            <a:endParaRPr kumimoji="1" lang="en-US" altLang="zh-CN" sz="2400">
              <a:latin typeface="Times New Roman" pitchFamily="18" charset="0"/>
            </a:endParaRPr>
          </a:p>
        </p:txBody>
      </p:sp>
      <p:graphicFrame>
        <p:nvGraphicFramePr>
          <p:cNvPr id="86019" name="Group 3"/>
          <p:cNvGraphicFramePr>
            <a:graphicFrameLocks noGrp="1"/>
          </p:cNvGraphicFramePr>
          <p:nvPr>
            <p:extLst>
              <p:ext uri="{D42A27DB-BD31-4B8C-83A1-F6EECF244321}">
                <p14:modId xmlns:p14="http://schemas.microsoft.com/office/powerpoint/2010/main" val="4183803742"/>
              </p:ext>
            </p:extLst>
          </p:nvPr>
        </p:nvGraphicFramePr>
        <p:xfrm>
          <a:off x="179388" y="2274888"/>
          <a:ext cx="8959850" cy="2997200"/>
        </p:xfrm>
        <a:graphic>
          <a:graphicData uri="http://schemas.openxmlformats.org/drawingml/2006/table">
            <a:tbl>
              <a:tblPr/>
              <a:tblGrid>
                <a:gridCol w="2239962">
                  <a:extLst>
                    <a:ext uri="{9D8B030D-6E8A-4147-A177-3AD203B41FA5}">
                      <a16:colId xmlns:a16="http://schemas.microsoft.com/office/drawing/2014/main" val="20000"/>
                    </a:ext>
                  </a:extLst>
                </a:gridCol>
                <a:gridCol w="2239963">
                  <a:extLst>
                    <a:ext uri="{9D8B030D-6E8A-4147-A177-3AD203B41FA5}">
                      <a16:colId xmlns:a16="http://schemas.microsoft.com/office/drawing/2014/main" val="20001"/>
                    </a:ext>
                  </a:extLst>
                </a:gridCol>
                <a:gridCol w="2239962">
                  <a:extLst>
                    <a:ext uri="{9D8B030D-6E8A-4147-A177-3AD203B41FA5}">
                      <a16:colId xmlns:a16="http://schemas.microsoft.com/office/drawing/2014/main" val="20002"/>
                    </a:ext>
                  </a:extLst>
                </a:gridCol>
                <a:gridCol w="2239963">
                  <a:extLst>
                    <a:ext uri="{9D8B030D-6E8A-4147-A177-3AD203B41FA5}">
                      <a16:colId xmlns:a16="http://schemas.microsoft.com/office/drawing/2014/main" val="20003"/>
                    </a:ext>
                  </a:extLst>
                </a:gridCol>
              </a:tblGrid>
              <a:tr h="5994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防火墙的能力</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包 过 滤 器</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    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 态 检 查</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传输的信息</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传输状态</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应用的状态</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94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信息处理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能</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215872" marB="13968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标题 1"/>
          <p:cNvSpPr>
            <a:spLocks noGrp="1"/>
          </p:cNvSpPr>
          <p:nvPr>
            <p:ph type="title"/>
          </p:nvPr>
        </p:nvSpPr>
        <p:spPr/>
        <p:txBody>
          <a:bodyPr>
            <a:normAutofit/>
          </a:bodyPr>
          <a:lstStyle/>
          <a:p>
            <a:r>
              <a:rPr kumimoji="1" lang="zh-CN" altLang="en-US" sz="4400"/>
              <a:t>防火墙技术比较</a:t>
            </a:r>
            <a:r>
              <a:rPr kumimoji="1" lang="zh-CN" altLang="en-US" sz="4400" smtClean="0"/>
              <a:t>表</a:t>
            </a:r>
            <a:endParaRPr lang="zh-CN" altLang="en-US"/>
          </a:p>
        </p:txBody>
      </p:sp>
    </p:spTree>
    <p:extLst>
      <p:ext uri="{BB962C8B-B14F-4D97-AF65-F5344CB8AC3E}">
        <p14:creationId xmlns:p14="http://schemas.microsoft.com/office/powerpoint/2010/main" val="4130623591"/>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fontScale="92500" lnSpcReduction="20000"/>
          </a:bodyPr>
          <a:lstStyle/>
          <a:p>
            <a:r>
              <a:rPr lang="zh-CN" altLang="en-US" smtClean="0"/>
              <a:t>可能被绕开</a:t>
            </a:r>
            <a:endParaRPr lang="en-US" altLang="zh-CN" smtClean="0"/>
          </a:p>
          <a:p>
            <a:pPr lvl="1"/>
            <a:r>
              <a:rPr lang="zh-CN" altLang="en-US" smtClean="0"/>
              <a:t>例如，在防火墙内部通过拨号出去</a:t>
            </a:r>
          </a:p>
          <a:p>
            <a:r>
              <a:rPr lang="zh-CN" altLang="en-US" smtClean="0"/>
              <a:t>不能防范内部攻击</a:t>
            </a:r>
            <a:endParaRPr lang="en-US" altLang="zh-CN" smtClean="0"/>
          </a:p>
          <a:p>
            <a:pPr lvl="1"/>
            <a:r>
              <a:rPr lang="zh-CN" altLang="en-US" smtClean="0"/>
              <a:t>无法禁止内部人员将敏感数据拷贝到</a:t>
            </a:r>
            <a:r>
              <a:rPr lang="en-US" altLang="zh-CN" smtClean="0"/>
              <a:t>U</a:t>
            </a:r>
            <a:r>
              <a:rPr lang="zh-CN" altLang="en-US" smtClean="0"/>
              <a:t>盘上</a:t>
            </a:r>
            <a:endParaRPr lang="en-US" altLang="zh-CN" smtClean="0"/>
          </a:p>
          <a:p>
            <a:r>
              <a:rPr lang="zh-CN" altLang="en-US" smtClean="0"/>
              <a:t>不能防范没有安全意识的管理员授予某些入侵者临时网络访问权限</a:t>
            </a:r>
            <a:endParaRPr lang="en-US" altLang="zh-CN" smtClean="0"/>
          </a:p>
          <a:p>
            <a:r>
              <a:rPr lang="zh-CN" altLang="en-US" smtClean="0"/>
              <a:t>不能防止传送被病毒感染的程序或者文件、邮件等</a:t>
            </a:r>
            <a:endParaRPr lang="en-US" altLang="zh-CN" smtClean="0"/>
          </a:p>
          <a:p>
            <a:pPr lvl="1"/>
            <a:r>
              <a:rPr lang="zh-CN" altLang="en-US" smtClean="0"/>
              <a:t>不对扫描文件</a:t>
            </a:r>
          </a:p>
          <a:p>
            <a:r>
              <a:rPr lang="zh-CN" altLang="en-US" smtClean="0"/>
              <a:t>性能瓶颈、单点失效</a:t>
            </a:r>
            <a:endParaRPr lang="en-US" altLang="zh-CN" smtClean="0"/>
          </a:p>
          <a:p>
            <a:r>
              <a:rPr lang="zh-CN" altLang="en-US" smtClean="0"/>
              <a:t>不能防备新的网络安全问题</a:t>
            </a:r>
          </a:p>
        </p:txBody>
      </p:sp>
      <p:sp>
        <p:nvSpPr>
          <p:cNvPr id="14338" name="Rectangle 2"/>
          <p:cNvSpPr>
            <a:spLocks noGrp="1" noChangeArrowheads="1"/>
          </p:cNvSpPr>
          <p:nvPr>
            <p:ph type="title"/>
          </p:nvPr>
        </p:nvSpPr>
        <p:spPr/>
        <p:txBody>
          <a:bodyPr/>
          <a:lstStyle/>
          <a:p>
            <a:r>
              <a:rPr lang="zh-CN" altLang="en-US" smtClean="0"/>
              <a:t>防火墙局限性</a:t>
            </a:r>
          </a:p>
        </p:txBody>
      </p:sp>
    </p:spTree>
    <p:extLst>
      <p:ext uri="{BB962C8B-B14F-4D97-AF65-F5344CB8AC3E}">
        <p14:creationId xmlns:p14="http://schemas.microsoft.com/office/powerpoint/2010/main" val="1549499484"/>
      </p:ext>
    </p:extLst>
  </p:cSld>
  <p:clrMapOvr>
    <a:masterClrMapping/>
  </p:clrMapOvr>
  <p:transition spd="slow">
    <p:pull/>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latin typeface="宋体" pitchFamily="2" charset="-122"/>
              </a:rPr>
              <a:t>防火墙体系结构</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A216E9-DAB8-4783-82F2-6B625A372745}" type="slidenum">
              <a:rPr lang="en-US" altLang="zh-CN" smtClean="0"/>
              <a:pPr>
                <a:defRPr/>
              </a:pPr>
              <a:t>72</a:t>
            </a:fld>
            <a:endParaRPr lang="en-US" altLang="zh-CN"/>
          </a:p>
        </p:txBody>
      </p:sp>
    </p:spTree>
    <p:extLst>
      <p:ext uri="{BB962C8B-B14F-4D97-AF65-F5344CB8AC3E}">
        <p14:creationId xmlns:p14="http://schemas.microsoft.com/office/powerpoint/2010/main" val="2209098242"/>
      </p:ext>
    </p:extLst>
  </p:cSld>
  <p:clrMapOvr>
    <a:masterClrMapping/>
  </p:clrMapOvr>
  <p:transition spd="slow">
    <p:pul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r>
              <a:rPr lang="zh-CN" altLang="en-US" smtClean="0"/>
              <a:t>屏蔽路由器结构</a:t>
            </a:r>
          </a:p>
          <a:p>
            <a:r>
              <a:rPr lang="zh-CN" altLang="en-US" smtClean="0"/>
              <a:t>双重宿主主机体系结构</a:t>
            </a:r>
          </a:p>
          <a:p>
            <a:r>
              <a:rPr lang="zh-CN" altLang="en-US" smtClean="0"/>
              <a:t>屏蔽主机体系结构</a:t>
            </a:r>
          </a:p>
          <a:p>
            <a:r>
              <a:rPr lang="zh-CN" altLang="en-US" smtClean="0"/>
              <a:t>屏蔽子网体系结构</a:t>
            </a:r>
          </a:p>
          <a:p>
            <a:endParaRPr lang="en-US" altLang="zh-CN" smtClean="0"/>
          </a:p>
        </p:txBody>
      </p:sp>
      <p:sp>
        <p:nvSpPr>
          <p:cNvPr id="953346" name="Rectangle 2"/>
          <p:cNvSpPr>
            <a:spLocks noGrp="1" noChangeArrowheads="1"/>
          </p:cNvSpPr>
          <p:nvPr>
            <p:ph type="title"/>
          </p:nvPr>
        </p:nvSpPr>
        <p:spPr/>
        <p:txBody>
          <a:bodyPr/>
          <a:lstStyle/>
          <a:p>
            <a:r>
              <a:rPr lang="zh-CN" altLang="en-US" smtClean="0"/>
              <a:t>防火墙体系结构</a:t>
            </a:r>
            <a:endParaRPr lang="zh-CN" altLang="en-US"/>
          </a:p>
        </p:txBody>
      </p:sp>
      <p:sp>
        <p:nvSpPr>
          <p:cNvPr id="101378" name="灯片编号占位符 6"/>
          <p:cNvSpPr>
            <a:spLocks noGrp="1"/>
          </p:cNvSpPr>
          <p:nvPr>
            <p:ph type="sldNum" sz="quarter" idx="4"/>
          </p:nvPr>
        </p:nvSpPr>
        <p:spPr/>
        <p:txBody>
          <a:bodyPr/>
          <a:lstStyle/>
          <a:p>
            <a:fld id="{18DE0F88-C04E-4F05-ACEA-E2D54379776E}" type="slidenum">
              <a:rPr lang="en-US" altLang="zh-CN" smtClean="0"/>
              <a:pPr/>
              <a:t>73</a:t>
            </a:fld>
            <a:endParaRPr lang="en-US" altLang="zh-CN" smtClean="0"/>
          </a:p>
        </p:txBody>
      </p:sp>
      <p:sp>
        <p:nvSpPr>
          <p:cNvPr id="10138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pPr eaLnBrk="1" hangingPunct="1">
              <a:defRPr/>
            </a:pPr>
            <a:r>
              <a:rPr lang="zh-CN" altLang="en-US">
                <a:latin typeface="宋体" pitchFamily="2" charset="-122"/>
              </a:rPr>
              <a:t>屏蔽路由器结构</a:t>
            </a:r>
          </a:p>
        </p:txBody>
      </p:sp>
      <p:sp>
        <p:nvSpPr>
          <p:cNvPr id="9219"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B1A9766-916D-468B-8335-B6F8E1A90D65}" type="slidenum">
              <a:rPr lang="en-US" altLang="zh-CN" smtClean="0"/>
              <a:pPr/>
              <a:t>74</a:t>
            </a:fld>
            <a:endParaRPr lang="en-US" altLang="zh-CN" smtClean="0"/>
          </a:p>
        </p:txBody>
      </p:sp>
      <p:sp>
        <p:nvSpPr>
          <p:cNvPr id="9221"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2"/>
          <p:cNvGraphicFramePr>
            <a:graphicFrameLocks noChangeAspect="1"/>
          </p:cNvGraphicFramePr>
          <p:nvPr/>
        </p:nvGraphicFramePr>
        <p:xfrm>
          <a:off x="714375" y="2000250"/>
          <a:ext cx="4000500" cy="3657600"/>
        </p:xfrm>
        <a:graphic>
          <a:graphicData uri="http://schemas.openxmlformats.org/presentationml/2006/ole">
            <mc:AlternateContent xmlns:mc="http://schemas.openxmlformats.org/markup-compatibility/2006">
              <mc:Choice xmlns:v="urn:schemas-microsoft-com:vml" Requires="v">
                <p:oleObj spid="_x0000_s9546" r:id="rId4" imgW="4002024" imgH="3655466" progId="">
                  <p:embed/>
                </p:oleObj>
              </mc:Choice>
              <mc:Fallback>
                <p:oleObj r:id="rId4" imgW="4002024" imgH="3655466" progId="">
                  <p:embed/>
                  <p:pic>
                    <p:nvPicPr>
                      <p:cNvPr id="0" name="Picture 3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000250"/>
                        <a:ext cx="40005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5"/>
          <p:cNvSpPr>
            <a:spLocks noGrp="1" noChangeArrowheads="1"/>
          </p:cNvSpPr>
          <p:nvPr>
            <p:ph idx="1"/>
          </p:nvPr>
        </p:nvSpPr>
        <p:spPr/>
        <p:txBody>
          <a:bodyPr/>
          <a:lstStyle/>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a:p>
            <a:pPr algn="just" eaLnBrk="1" hangingPunct="1"/>
            <a:endParaRPr lang="en-US" altLang="zh-CN" sz="2800" smtClean="0">
              <a:latin typeface="宋体" pitchFamily="2" charset="-122"/>
            </a:endParaRPr>
          </a:p>
        </p:txBody>
      </p:sp>
      <p:sp>
        <p:nvSpPr>
          <p:cNvPr id="1054722" name="Rectangle 2"/>
          <p:cNvSpPr>
            <a:spLocks noGrp="1" noChangeArrowheads="1"/>
          </p:cNvSpPr>
          <p:nvPr>
            <p:ph type="title"/>
          </p:nvPr>
        </p:nvSpPr>
        <p:spPr/>
        <p:txBody>
          <a:bodyPr/>
          <a:lstStyle/>
          <a:p>
            <a:pPr eaLnBrk="1" hangingPunct="1">
              <a:defRPr/>
            </a:pPr>
            <a:r>
              <a:rPr lang="zh-CN" altLang="en-US">
                <a:latin typeface="宋体" pitchFamily="2" charset="-122"/>
              </a:rPr>
              <a:t>双重宿主主机体系结构</a:t>
            </a:r>
          </a:p>
        </p:txBody>
      </p:sp>
      <p:sp>
        <p:nvSpPr>
          <p:cNvPr id="10245" name="灯片编号占位符 6"/>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5829F837-D19D-4D40-8C89-F45F3DF4937B}" type="slidenum">
              <a:rPr lang="en-US" altLang="zh-CN" smtClean="0"/>
              <a:pPr/>
              <a:t>75</a:t>
            </a:fld>
            <a:endParaRPr lang="en-US" altLang="zh-CN" smtClean="0"/>
          </a:p>
        </p:txBody>
      </p:sp>
      <p:sp>
        <p:nvSpPr>
          <p:cNvPr id="8" name="内容占位符 7"/>
          <p:cNvSpPr>
            <a:spLocks noGrp="1"/>
          </p:cNvSpPr>
          <p:nvPr>
            <p:ph sz="half" idx="4294967295"/>
          </p:nvPr>
        </p:nvSpPr>
        <p:spPr>
          <a:xfrm>
            <a:off x="5105400" y="1481138"/>
            <a:ext cx="4038600" cy="4525962"/>
          </a:xfrm>
        </p:spPr>
        <p:txBody>
          <a:bodyPr>
            <a:normAutofit fontScale="77500" lnSpcReduction="20000"/>
          </a:bodyPr>
          <a:lstStyle/>
          <a:p>
            <a:pPr eaLnBrk="1" hangingPunct="1">
              <a:defRPr/>
            </a:pPr>
            <a:r>
              <a:rPr lang="zh-CN" altLang="en-US" smtClean="0">
                <a:latin typeface="宋体" pitchFamily="2" charset="-122"/>
              </a:rPr>
              <a:t>堡垒主机系统可维护系统日志或远程日志。</a:t>
            </a:r>
            <a:endParaRPr lang="en-US" altLang="zh-CN" smtClean="0">
              <a:latin typeface="宋体" pitchFamily="2" charset="-122"/>
            </a:endParaRPr>
          </a:p>
          <a:p>
            <a:pPr>
              <a:defRPr/>
            </a:pPr>
            <a:r>
              <a:rPr lang="zh-CN" altLang="en-US" smtClean="0">
                <a:latin typeface="宋体" pitchFamily="2" charset="-122"/>
              </a:rPr>
              <a:t>安全性</a:t>
            </a:r>
            <a:r>
              <a:rPr lang="zh-CN" altLang="en-US">
                <a:latin typeface="宋体" pitchFamily="2" charset="-122"/>
              </a:rPr>
              <a:t>受</a:t>
            </a:r>
            <a:r>
              <a:rPr lang="zh-CN" altLang="en-US" smtClean="0">
                <a:latin typeface="宋体" pitchFamily="2" charset="-122"/>
              </a:rPr>
              <a:t>限于堡垒主机的安全性</a:t>
            </a:r>
            <a:endParaRPr lang="en-US" altLang="zh-CN" smtClean="0">
              <a:latin typeface="宋体" pitchFamily="2" charset="-122"/>
            </a:endParaRPr>
          </a:p>
          <a:p>
            <a:pPr lvl="1">
              <a:defRPr/>
            </a:pPr>
            <a:r>
              <a:rPr lang="zh-CN" altLang="en-US" smtClean="0">
                <a:latin typeface="宋体" pitchFamily="2" charset="-122"/>
              </a:rPr>
              <a:t>堡垒主机任何安全缺陷都</a:t>
            </a:r>
            <a:r>
              <a:rPr lang="zh-CN" altLang="en-US">
                <a:latin typeface="宋体" pitchFamily="2" charset="-122"/>
              </a:rPr>
              <a:t>直接影响到防火墙的</a:t>
            </a:r>
            <a:r>
              <a:rPr lang="zh-CN" altLang="en-US" smtClean="0">
                <a:latin typeface="宋体" pitchFamily="2" charset="-122"/>
              </a:rPr>
              <a:t>安全性</a:t>
            </a:r>
            <a:endParaRPr lang="en-US" altLang="zh-CN" smtClean="0">
              <a:latin typeface="宋体" pitchFamily="2" charset="-122"/>
            </a:endParaRPr>
          </a:p>
          <a:p>
            <a:pPr lvl="1">
              <a:defRPr/>
            </a:pPr>
            <a:r>
              <a:rPr lang="zh-CN" altLang="en-US" smtClean="0">
                <a:latin typeface="宋体" pitchFamily="2" charset="-122"/>
              </a:rPr>
              <a:t>保卫</a:t>
            </a:r>
            <a:r>
              <a:rPr lang="zh-CN" altLang="en-US">
                <a:latin typeface="宋体" pitchFamily="2" charset="-122"/>
              </a:rPr>
              <a:t>路由器比保卫主机较易实现</a:t>
            </a:r>
          </a:p>
          <a:p>
            <a:pPr eaLnBrk="1" hangingPunct="1">
              <a:defRPr/>
            </a:pPr>
            <a:r>
              <a:rPr lang="zh-CN" altLang="en-US" smtClean="0">
                <a:latin typeface="宋体" pitchFamily="2" charset="-122"/>
              </a:rPr>
              <a:t>攻击者侵入堡垒主机并使其只具有路由功能</a:t>
            </a:r>
            <a:endParaRPr lang="zh-CN" altLang="en-US"/>
          </a:p>
        </p:txBody>
      </p:sp>
      <p:sp>
        <p:nvSpPr>
          <p:cNvPr id="10247" name="Rectangle 3"/>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409825"/>
            <a:ext cx="4688931" cy="2887534"/>
          </a:xfrm>
          <a:prstGeom prst="rect">
            <a:avLst/>
          </a:prstGeom>
        </p:spPr>
      </p:pic>
    </p:spTree>
  </p:cSld>
  <p:clrMapOvr>
    <a:masterClrMapping/>
  </p:clrMapOvr>
  <p:transition spd="slow">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4692536-C8DA-4694-B66B-3093BE639FCA}" type="slidenum">
              <a:rPr lang="en-US" altLang="zh-CN" smtClean="0"/>
              <a:pPr/>
              <a:t>76</a:t>
            </a:fld>
            <a:endParaRPr lang="en-US" altLang="zh-CN" smtClean="0"/>
          </a:p>
        </p:txBody>
      </p:sp>
      <p:sp>
        <p:nvSpPr>
          <p:cNvPr id="957442" name="Rectangle 2"/>
          <p:cNvSpPr>
            <a:spLocks noGrp="1" noChangeArrowheads="1"/>
          </p:cNvSpPr>
          <p:nvPr>
            <p:ph type="title"/>
          </p:nvPr>
        </p:nvSpPr>
        <p:spPr/>
        <p:txBody>
          <a:bodyPr/>
          <a:lstStyle/>
          <a:p>
            <a:pPr eaLnBrk="1" hangingPunct="1">
              <a:defRPr/>
            </a:pPr>
            <a:r>
              <a:rPr lang="zh-CN" altLang="en-US">
                <a:latin typeface="宋体" pitchFamily="2" charset="-122"/>
              </a:rPr>
              <a:t>屏蔽主机体系结构</a:t>
            </a:r>
          </a:p>
        </p:txBody>
      </p:sp>
      <p:sp>
        <p:nvSpPr>
          <p:cNvPr id="11269" name="Rectangle 4"/>
          <p:cNvSpPr>
            <a:spLocks noChangeArrowheads="1"/>
          </p:cNvSpPr>
          <p:nvPr/>
        </p:nvSpPr>
        <p:spPr bwMode="auto">
          <a:xfrm>
            <a:off x="0" y="1266825"/>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700808"/>
            <a:ext cx="5267325" cy="3495675"/>
          </a:xfrm>
          <a:prstGeom prst="rect">
            <a:avLst/>
          </a:prstGeom>
        </p:spPr>
      </p:pic>
    </p:spTree>
  </p:cSld>
  <p:clrMapOvr>
    <a:masterClrMapping/>
  </p:clrMapOvr>
  <p:transition spd="slow">
    <p:pull/>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pPr eaLnBrk="1" hangingPunct="1">
              <a:defRPr/>
            </a:pPr>
            <a:r>
              <a:rPr lang="zh-CN" altLang="en-US">
                <a:latin typeface="宋体" pitchFamily="2" charset="-122"/>
              </a:rPr>
              <a:t>屏蔽子网体系结构</a:t>
            </a:r>
          </a:p>
        </p:txBody>
      </p:sp>
      <p:sp>
        <p:nvSpPr>
          <p:cNvPr id="12291" name="灯片编号占位符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A18EC39-A406-4A8C-926A-E4EB5C41C0D4}" type="slidenum">
              <a:rPr lang="en-US" altLang="zh-CN" smtClean="0"/>
              <a:pPr/>
              <a:t>77</a:t>
            </a:fld>
            <a:endParaRPr lang="en-US" altLang="zh-CN" smtClean="0"/>
          </a:p>
        </p:txBody>
      </p:sp>
      <p:graphicFrame>
        <p:nvGraphicFramePr>
          <p:cNvPr id="12290" name="Object 2"/>
          <p:cNvGraphicFramePr>
            <a:graphicFrameLocks noChangeAspect="1"/>
          </p:cNvGraphicFramePr>
          <p:nvPr/>
        </p:nvGraphicFramePr>
        <p:xfrm>
          <a:off x="1981200" y="685800"/>
          <a:ext cx="5095875" cy="5600700"/>
        </p:xfrm>
        <a:graphic>
          <a:graphicData uri="http://schemas.openxmlformats.org/presentationml/2006/ole">
            <mc:AlternateContent xmlns:mc="http://schemas.openxmlformats.org/markup-compatibility/2006">
              <mc:Choice xmlns:v="urn:schemas-microsoft-com:vml" Requires="v">
                <p:oleObj spid="_x0000_s12618" r:id="rId4" imgW="5099304" imgH="5602224" progId="">
                  <p:embed/>
                </p:oleObj>
              </mc:Choice>
              <mc:Fallback>
                <p:oleObj r:id="rId4" imgW="5099304" imgH="5602224" progId="">
                  <p:embed/>
                  <p:pic>
                    <p:nvPicPr>
                      <p:cNvPr id="0" name="Picture 3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685800"/>
                        <a:ext cx="5095875" cy="560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a:xfrm>
            <a:off x="3556000" y="6248400"/>
            <a:ext cx="2895600" cy="457200"/>
          </a:xfrm>
          <a:prstGeom prst="rect">
            <a:avLst/>
          </a:prstGeom>
        </p:spPr>
        <p:txBody>
          <a:bodyPr/>
          <a:lstStyle/>
          <a:p>
            <a:r>
              <a:rPr lang="zh-CN" altLang="en-US"/>
              <a:t>安全体系结构</a:t>
            </a:r>
            <a:endParaRPr lang="en-US" altLang="zh-CN"/>
          </a:p>
        </p:txBody>
      </p:sp>
      <p:sp>
        <p:nvSpPr>
          <p:cNvPr id="378886" name="Rectangle 6"/>
          <p:cNvSpPr>
            <a:spLocks noGrp="1" noChangeArrowheads="1"/>
          </p:cNvSpPr>
          <p:nvPr>
            <p:ph type="title"/>
          </p:nvPr>
        </p:nvSpPr>
        <p:spPr/>
        <p:txBody>
          <a:bodyPr/>
          <a:lstStyle/>
          <a:p>
            <a:r>
              <a:rPr lang="zh-CN" altLang="en-US"/>
              <a:t>案例分析－中型企业</a:t>
            </a:r>
          </a:p>
        </p:txBody>
      </p:sp>
      <p:pic>
        <p:nvPicPr>
          <p:cNvPr id="378885" name="Picture 5" descr="82-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92275" y="2060575"/>
            <a:ext cx="5761038" cy="4233863"/>
          </a:xfrm>
        </p:spPr>
      </p:pic>
    </p:spTree>
    <p:extLst>
      <p:ext uri="{BB962C8B-B14F-4D97-AF65-F5344CB8AC3E}">
        <p14:creationId xmlns:p14="http://schemas.microsoft.com/office/powerpoint/2010/main" val="2640680915"/>
      </p:ext>
    </p:extLst>
  </p:cSld>
  <p:clrMapOvr>
    <a:masterClrMapping/>
  </p:clrMapOvr>
  <p:transition spd="slow">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a:xfrm>
            <a:off x="3556000" y="6248400"/>
            <a:ext cx="2895600" cy="457200"/>
          </a:xfrm>
          <a:prstGeom prst="rect">
            <a:avLst/>
          </a:prstGeom>
        </p:spPr>
        <p:txBody>
          <a:bodyPr/>
          <a:lstStyle/>
          <a:p>
            <a:r>
              <a:rPr lang="zh-CN" altLang="en-US"/>
              <a:t>安全体系结构</a:t>
            </a:r>
            <a:endParaRPr lang="en-US" altLang="zh-CN"/>
          </a:p>
        </p:txBody>
      </p:sp>
      <p:sp>
        <p:nvSpPr>
          <p:cNvPr id="380934" name="Rectangle 6"/>
          <p:cNvSpPr>
            <a:spLocks noGrp="1" noChangeArrowheads="1"/>
          </p:cNvSpPr>
          <p:nvPr>
            <p:ph type="title"/>
          </p:nvPr>
        </p:nvSpPr>
        <p:spPr/>
        <p:txBody>
          <a:bodyPr/>
          <a:lstStyle/>
          <a:p>
            <a:r>
              <a:rPr lang="zh-CN" altLang="en-US"/>
              <a:t>案例分析－移动公司</a:t>
            </a:r>
          </a:p>
        </p:txBody>
      </p:sp>
      <p:pic>
        <p:nvPicPr>
          <p:cNvPr id="380933" name="Picture 5" descr="61-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87450" y="1700213"/>
            <a:ext cx="6408738" cy="4548187"/>
          </a:xfrm>
        </p:spPr>
      </p:pic>
    </p:spTree>
    <p:extLst>
      <p:ext uri="{BB962C8B-B14F-4D97-AF65-F5344CB8AC3E}">
        <p14:creationId xmlns:p14="http://schemas.microsoft.com/office/powerpoint/2010/main" val="1681483379"/>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9" descr="白色大理石"/>
          <p:cNvSpPr>
            <a:spLocks noChangeArrowheads="1"/>
          </p:cNvSpPr>
          <p:nvPr/>
        </p:nvSpPr>
        <p:spPr bwMode="auto">
          <a:xfrm>
            <a:off x="1908175" y="2133600"/>
            <a:ext cx="6248400" cy="4267200"/>
          </a:xfrm>
          <a:prstGeom prst="ellipse">
            <a:avLst/>
          </a:prstGeom>
          <a:noFill/>
          <a:ln w="28575">
            <a:solidFill>
              <a:schemeClr val="tx1"/>
            </a:solidFill>
            <a:round/>
            <a:headEnd/>
            <a:tailEnd/>
          </a:ln>
        </p:spPr>
        <p:txBody>
          <a:bodyPr wrap="none" anchor="ctr"/>
          <a:lstStyle/>
          <a:p>
            <a:endParaRPr lang="zh-CN" altLang="en-US"/>
          </a:p>
        </p:txBody>
      </p:sp>
      <p:sp>
        <p:nvSpPr>
          <p:cNvPr id="23555" name="Text Box 10" descr="白色大理石"/>
          <p:cNvSpPr txBox="1">
            <a:spLocks noChangeArrowheads="1"/>
          </p:cNvSpPr>
          <p:nvPr/>
        </p:nvSpPr>
        <p:spPr bwMode="auto">
          <a:xfrm>
            <a:off x="2971800" y="36576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自主</a:t>
            </a:r>
          </a:p>
          <a:p>
            <a:pPr algn="ctr" eaLnBrk="1" hangingPunct="1">
              <a:spcBef>
                <a:spcPct val="50000"/>
              </a:spcBef>
            </a:pPr>
            <a:r>
              <a:rPr kumimoji="1" lang="zh-CN" altLang="en-US" sz="2400">
                <a:latin typeface="Times New Roman" pitchFamily="18" charset="0"/>
              </a:rPr>
              <a:t>访问控制</a:t>
            </a:r>
          </a:p>
        </p:txBody>
      </p:sp>
      <p:sp>
        <p:nvSpPr>
          <p:cNvPr id="23556" name="Text Box 11" descr="白色大理石"/>
          <p:cNvSpPr txBox="1">
            <a:spLocks noChangeArrowheads="1"/>
          </p:cNvSpPr>
          <p:nvPr/>
        </p:nvSpPr>
        <p:spPr bwMode="auto">
          <a:xfrm>
            <a:off x="5791200" y="36576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强制</a:t>
            </a:r>
          </a:p>
          <a:p>
            <a:pPr algn="ctr" eaLnBrk="1" hangingPunct="1">
              <a:spcBef>
                <a:spcPct val="50000"/>
              </a:spcBef>
            </a:pPr>
            <a:r>
              <a:rPr kumimoji="1" lang="zh-CN" altLang="en-US" sz="2400">
                <a:latin typeface="Times New Roman" pitchFamily="18" charset="0"/>
              </a:rPr>
              <a:t>访问控制</a:t>
            </a:r>
          </a:p>
        </p:txBody>
      </p:sp>
      <p:sp>
        <p:nvSpPr>
          <p:cNvPr id="23557" name="Text Box 12" descr="白色大理石"/>
          <p:cNvSpPr txBox="1">
            <a:spLocks noChangeArrowheads="1"/>
          </p:cNvSpPr>
          <p:nvPr/>
        </p:nvSpPr>
        <p:spPr bwMode="auto">
          <a:xfrm>
            <a:off x="4419600" y="5029200"/>
            <a:ext cx="1447800" cy="1004888"/>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基于角色</a:t>
            </a:r>
          </a:p>
          <a:p>
            <a:pPr algn="ctr" eaLnBrk="1" hangingPunct="1">
              <a:spcBef>
                <a:spcPct val="50000"/>
              </a:spcBef>
            </a:pPr>
            <a:r>
              <a:rPr kumimoji="1" lang="zh-CN" altLang="en-US" sz="2400">
                <a:latin typeface="Times New Roman" pitchFamily="18" charset="0"/>
              </a:rPr>
              <a:t>访问控制</a:t>
            </a:r>
          </a:p>
        </p:txBody>
      </p:sp>
      <p:sp>
        <p:nvSpPr>
          <p:cNvPr id="23558" name="Oval 13" descr="白色大理石"/>
          <p:cNvSpPr>
            <a:spLocks noChangeArrowheads="1"/>
          </p:cNvSpPr>
          <p:nvPr/>
        </p:nvSpPr>
        <p:spPr bwMode="auto">
          <a:xfrm>
            <a:off x="2743200" y="3429000"/>
            <a:ext cx="2514600" cy="1752600"/>
          </a:xfrm>
          <a:prstGeom prst="ellipse">
            <a:avLst/>
          </a:prstGeom>
          <a:noFill/>
          <a:ln w="57150">
            <a:solidFill>
              <a:srgbClr val="FF3300"/>
            </a:solidFill>
            <a:round/>
            <a:headEnd/>
            <a:tailEnd/>
          </a:ln>
        </p:spPr>
        <p:txBody>
          <a:bodyPr wrap="none" anchor="ctr"/>
          <a:lstStyle/>
          <a:p>
            <a:endParaRPr lang="zh-CN" altLang="en-US"/>
          </a:p>
        </p:txBody>
      </p:sp>
      <p:sp>
        <p:nvSpPr>
          <p:cNvPr id="23559" name="Oval 14" descr="白色大理石"/>
          <p:cNvSpPr>
            <a:spLocks noChangeArrowheads="1"/>
          </p:cNvSpPr>
          <p:nvPr/>
        </p:nvSpPr>
        <p:spPr bwMode="auto">
          <a:xfrm>
            <a:off x="4572000" y="3505200"/>
            <a:ext cx="2667000" cy="1600200"/>
          </a:xfrm>
          <a:prstGeom prst="ellipse">
            <a:avLst/>
          </a:prstGeom>
          <a:noFill/>
          <a:ln w="38100">
            <a:solidFill>
              <a:srgbClr val="00FFCC"/>
            </a:solidFill>
            <a:round/>
            <a:headEnd/>
            <a:tailEnd/>
          </a:ln>
        </p:spPr>
        <p:txBody>
          <a:bodyPr wrap="none" anchor="ctr"/>
          <a:lstStyle/>
          <a:p>
            <a:endParaRPr lang="zh-CN" altLang="en-US"/>
          </a:p>
        </p:txBody>
      </p:sp>
      <p:sp>
        <p:nvSpPr>
          <p:cNvPr id="23560" name="Oval 15" descr="白色大理石"/>
          <p:cNvSpPr>
            <a:spLocks noChangeArrowheads="1"/>
          </p:cNvSpPr>
          <p:nvPr/>
        </p:nvSpPr>
        <p:spPr bwMode="auto">
          <a:xfrm>
            <a:off x="3810000" y="4572000"/>
            <a:ext cx="2667000" cy="1676400"/>
          </a:xfrm>
          <a:prstGeom prst="ellipse">
            <a:avLst/>
          </a:prstGeom>
          <a:noFill/>
          <a:ln w="38100">
            <a:solidFill>
              <a:schemeClr val="tx2"/>
            </a:solidFill>
            <a:round/>
            <a:headEnd/>
            <a:tailEnd/>
          </a:ln>
        </p:spPr>
        <p:txBody>
          <a:bodyPr wrap="none" anchor="ctr"/>
          <a:lstStyle/>
          <a:p>
            <a:endParaRPr lang="zh-CN" altLang="en-US"/>
          </a:p>
        </p:txBody>
      </p:sp>
      <p:sp>
        <p:nvSpPr>
          <p:cNvPr id="23561" name="Text Box 16" descr="白色大理石"/>
          <p:cNvSpPr txBox="1">
            <a:spLocks noChangeArrowheads="1"/>
          </p:cNvSpPr>
          <p:nvPr/>
        </p:nvSpPr>
        <p:spPr bwMode="auto">
          <a:xfrm>
            <a:off x="4343400" y="2438400"/>
            <a:ext cx="1447800" cy="457200"/>
          </a:xfrm>
          <a:prstGeom prst="rect">
            <a:avLst/>
          </a:prstGeom>
          <a:noFill/>
          <a:ln w="28575">
            <a:noFill/>
            <a:miter lim="800000"/>
            <a:headEnd/>
            <a:tailEnd/>
          </a:ln>
        </p:spPr>
        <p:txBody>
          <a:bodyPr>
            <a:spAutoFit/>
          </a:bodyPr>
          <a:lstStyle/>
          <a:p>
            <a:pPr algn="ctr" eaLnBrk="1" hangingPunct="1">
              <a:spcBef>
                <a:spcPct val="50000"/>
              </a:spcBef>
            </a:pPr>
            <a:r>
              <a:rPr kumimoji="1" lang="zh-CN" altLang="en-US" sz="2400">
                <a:latin typeface="Times New Roman" pitchFamily="18" charset="0"/>
              </a:rPr>
              <a:t>访问控制</a:t>
            </a:r>
          </a:p>
        </p:txBody>
      </p:sp>
      <p:sp>
        <p:nvSpPr>
          <p:cNvPr id="7" name="标题 6"/>
          <p:cNvSpPr>
            <a:spLocks noGrp="1"/>
          </p:cNvSpPr>
          <p:nvPr>
            <p:ph type="title"/>
          </p:nvPr>
        </p:nvSpPr>
        <p:spPr/>
        <p:txBody>
          <a:bodyPr>
            <a:normAutofit fontScale="90000"/>
          </a:bodyPr>
          <a:lstStyle/>
          <a:p>
            <a:r>
              <a:rPr lang="zh-CN" altLang="en-US" smtClean="0"/>
              <a:t>温故而知新</a:t>
            </a:r>
            <a:r>
              <a:rPr lang="en-US" altLang="zh-CN" smtClean="0"/>
              <a:t>——</a:t>
            </a:r>
            <a:r>
              <a:rPr lang="zh-CN" altLang="en-US" smtClean="0"/>
              <a:t>访问控制的一般策略</a:t>
            </a:r>
            <a:endParaRPr lang="zh-CN" altLang="en-US"/>
          </a:p>
        </p:txBody>
      </p:sp>
    </p:spTree>
    <p:extLst>
      <p:ext uri="{BB962C8B-B14F-4D97-AF65-F5344CB8AC3E}">
        <p14:creationId xmlns:p14="http://schemas.microsoft.com/office/powerpoint/2010/main" val="3755095682"/>
      </p:ext>
    </p:extLst>
  </p:cSld>
  <p:clrMapOvr>
    <a:masterClrMapping/>
  </p:clrMapOvr>
  <p:transition spd="slow">
    <p:pul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a:xfrm>
            <a:off x="3556000" y="6248400"/>
            <a:ext cx="2895600" cy="457200"/>
          </a:xfrm>
          <a:prstGeom prst="rect">
            <a:avLst/>
          </a:prstGeom>
        </p:spPr>
        <p:txBody>
          <a:bodyPr/>
          <a:lstStyle/>
          <a:p>
            <a:r>
              <a:rPr lang="zh-CN" altLang="en-US"/>
              <a:t>安全体系结构</a:t>
            </a:r>
            <a:endParaRPr lang="en-US" altLang="zh-CN"/>
          </a:p>
        </p:txBody>
      </p:sp>
      <p:sp>
        <p:nvSpPr>
          <p:cNvPr id="382982" name="Rectangle 6"/>
          <p:cNvSpPr>
            <a:spLocks noGrp="1" noChangeArrowheads="1"/>
          </p:cNvSpPr>
          <p:nvPr>
            <p:ph type="title"/>
          </p:nvPr>
        </p:nvSpPr>
        <p:spPr/>
        <p:txBody>
          <a:bodyPr/>
          <a:lstStyle/>
          <a:p>
            <a:r>
              <a:rPr lang="zh-CN" altLang="en-US"/>
              <a:t>案例分析－外资公司</a:t>
            </a:r>
          </a:p>
        </p:txBody>
      </p:sp>
      <p:pic>
        <p:nvPicPr>
          <p:cNvPr id="382981" name="Picture 5" descr="61-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042988" y="1628775"/>
            <a:ext cx="5976937" cy="4737100"/>
          </a:xfrm>
        </p:spPr>
      </p:pic>
    </p:spTree>
    <p:extLst>
      <p:ext uri="{BB962C8B-B14F-4D97-AF65-F5344CB8AC3E}">
        <p14:creationId xmlns:p14="http://schemas.microsoft.com/office/powerpoint/2010/main" val="2541230098"/>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altLang="zh-CN" smtClean="0"/>
              <a:t>DAC</a:t>
            </a:r>
            <a:r>
              <a:rPr lang="zh-CN" altLang="en-US" smtClean="0"/>
              <a:t>：客体</a:t>
            </a:r>
            <a:r>
              <a:rPr lang="zh-CN" altLang="en-US"/>
              <a:t>属主自主管理对客体的访问权限</a:t>
            </a:r>
          </a:p>
          <a:p>
            <a:pPr lvl="1"/>
            <a:r>
              <a:rPr lang="zh-CN" altLang="en-US" smtClean="0"/>
              <a:t>配置的粒度小；配置的工作量大，效率低</a:t>
            </a:r>
            <a:endParaRPr lang="en-US" altLang="zh-CN" smtClean="0"/>
          </a:p>
          <a:p>
            <a:pPr lvl="1"/>
            <a:r>
              <a:rPr lang="zh-CN" altLang="en-US"/>
              <a:t>控制太</a:t>
            </a:r>
            <a:r>
              <a:rPr lang="zh-CN" altLang="en-US" smtClean="0"/>
              <a:t>弱，无法控制信息（权限）的流动</a:t>
            </a:r>
          </a:p>
          <a:p>
            <a:r>
              <a:rPr lang="en-US" altLang="zh-CN" smtClean="0"/>
              <a:t>MAC</a:t>
            </a:r>
            <a:r>
              <a:rPr lang="zh-CN" altLang="en-US" smtClean="0"/>
              <a:t>：主客体分配安全标签</a:t>
            </a:r>
            <a:endParaRPr lang="en-US" altLang="zh-CN" smtClean="0"/>
          </a:p>
          <a:p>
            <a:pPr lvl="1"/>
            <a:r>
              <a:rPr lang="zh-CN" altLang="en-US" smtClean="0"/>
              <a:t>下读</a:t>
            </a:r>
            <a:r>
              <a:rPr lang="en-US" altLang="zh-CN" smtClean="0"/>
              <a:t>/</a:t>
            </a:r>
            <a:r>
              <a:rPr lang="zh-CN" altLang="en-US" smtClean="0"/>
              <a:t>上写：提供机密性保护</a:t>
            </a:r>
            <a:endParaRPr lang="en-US" altLang="zh-CN" smtClean="0"/>
          </a:p>
          <a:p>
            <a:pPr lvl="1"/>
            <a:r>
              <a:rPr lang="zh-CN" altLang="en-US" smtClean="0"/>
              <a:t>上读</a:t>
            </a:r>
            <a:r>
              <a:rPr lang="en-US" altLang="zh-CN" smtClean="0"/>
              <a:t>/</a:t>
            </a:r>
            <a:r>
              <a:rPr lang="zh-CN" altLang="en-US" smtClean="0"/>
              <a:t>下写：提供完整性保护</a:t>
            </a:r>
            <a:endParaRPr lang="en-US" altLang="zh-CN" smtClean="0"/>
          </a:p>
          <a:p>
            <a:pPr lvl="1"/>
            <a:r>
              <a:rPr lang="zh-CN" altLang="en-US" smtClean="0"/>
              <a:t>控制太强，配置的粒度大；缺乏灵活性</a:t>
            </a:r>
          </a:p>
          <a:p>
            <a:r>
              <a:rPr lang="en-US" altLang="zh-CN" smtClean="0"/>
              <a:t>RBAC</a:t>
            </a:r>
            <a:r>
              <a:rPr lang="zh-CN" altLang="en-US"/>
              <a:t>：</a:t>
            </a:r>
            <a:r>
              <a:rPr lang="zh-CN" altLang="en-US" smtClean="0"/>
              <a:t>角色封装用户</a:t>
            </a:r>
            <a:r>
              <a:rPr lang="zh-CN" altLang="en-US"/>
              <a:t>组＋许可</a:t>
            </a:r>
            <a:r>
              <a:rPr lang="zh-CN" altLang="en-US" smtClean="0"/>
              <a:t>（操作</a:t>
            </a:r>
            <a:r>
              <a:rPr lang="en-US" altLang="zh-CN"/>
              <a:t>-</a:t>
            </a:r>
            <a:r>
              <a:rPr lang="zh-CN" altLang="en-US" smtClean="0"/>
              <a:t>资源）</a:t>
            </a:r>
            <a:r>
              <a:rPr lang="zh-CN" altLang="en-US"/>
              <a:t>集</a:t>
            </a:r>
            <a:endParaRPr lang="en-US" altLang="zh-CN"/>
          </a:p>
          <a:p>
            <a:pPr lvl="1"/>
            <a:r>
              <a:rPr lang="zh-CN" altLang="en-US" smtClean="0"/>
              <a:t>根据任务定义角色，为</a:t>
            </a:r>
            <a:r>
              <a:rPr lang="zh-CN" altLang="en-US"/>
              <a:t>角色分配</a:t>
            </a:r>
            <a:r>
              <a:rPr lang="zh-CN" altLang="en-US" smtClean="0"/>
              <a:t>许可，给用户指定角色</a:t>
            </a:r>
            <a:endParaRPr lang="en-US" altLang="zh-CN" smtClean="0"/>
          </a:p>
          <a:p>
            <a:pPr lvl="1"/>
            <a:r>
              <a:rPr lang="zh-CN" altLang="en-US" smtClean="0"/>
              <a:t>可</a:t>
            </a:r>
            <a:r>
              <a:rPr lang="zh-CN" altLang="en-US"/>
              <a:t>描述复杂、灵活的</a:t>
            </a:r>
            <a:r>
              <a:rPr lang="zh-CN" altLang="en-US" smtClean="0"/>
              <a:t>安全策略，可映射</a:t>
            </a:r>
            <a:r>
              <a:rPr lang="zh-CN" altLang="en-US"/>
              <a:t>组织</a:t>
            </a:r>
            <a:r>
              <a:rPr lang="zh-CN" altLang="en-US" smtClean="0"/>
              <a:t>结构，便于实现最小特权原则、职责</a:t>
            </a:r>
            <a:r>
              <a:rPr lang="zh-CN" altLang="en-US"/>
              <a:t>分离</a:t>
            </a:r>
            <a:r>
              <a:rPr lang="zh-CN" altLang="en-US" smtClean="0"/>
              <a:t>原则</a:t>
            </a:r>
            <a:r>
              <a:rPr lang="en-US" altLang="zh-CN" smtClean="0"/>
              <a:t>(</a:t>
            </a:r>
            <a:r>
              <a:rPr lang="zh-CN" altLang="en-US" smtClean="0"/>
              <a:t>角色互斥</a:t>
            </a:r>
            <a:r>
              <a:rPr lang="en-US" altLang="zh-CN" smtClean="0"/>
              <a:t>)</a:t>
            </a:r>
            <a:r>
              <a:rPr lang="zh-CN" altLang="en-US" smtClean="0"/>
              <a:t>，角色</a:t>
            </a:r>
            <a:r>
              <a:rPr lang="zh-CN" altLang="en-US"/>
              <a:t>基数</a:t>
            </a:r>
            <a:r>
              <a:rPr lang="zh-CN" altLang="en-US" smtClean="0"/>
              <a:t>约束</a:t>
            </a:r>
            <a:endParaRPr lang="zh-CN" altLang="en-US"/>
          </a:p>
        </p:txBody>
      </p:sp>
      <p:sp>
        <p:nvSpPr>
          <p:cNvPr id="2" name="标题 1"/>
          <p:cNvSpPr>
            <a:spLocks noGrp="1"/>
          </p:cNvSpPr>
          <p:nvPr>
            <p:ph type="title"/>
          </p:nvPr>
        </p:nvSpPr>
        <p:spPr/>
        <p:txBody>
          <a:bodyPr>
            <a:normAutofit fontScale="90000"/>
          </a:bodyPr>
          <a:lstStyle/>
          <a:p>
            <a:r>
              <a:rPr lang="zh-CN" altLang="en-US" smtClean="0"/>
              <a:t>温故而知新</a:t>
            </a:r>
            <a:r>
              <a:rPr lang="en-US" altLang="zh-CN" smtClean="0"/>
              <a:t>——</a:t>
            </a:r>
            <a:r>
              <a:rPr lang="zh-CN" altLang="en-US" smtClean="0"/>
              <a:t>自主</a:t>
            </a:r>
            <a:r>
              <a:rPr lang="en-US" altLang="zh-CN" smtClean="0"/>
              <a:t>/</a:t>
            </a:r>
            <a:r>
              <a:rPr lang="zh-CN" altLang="en-US" smtClean="0"/>
              <a:t>强制访问控制策略的问题</a:t>
            </a:r>
            <a:endParaRPr lang="zh-CN" altLang="en-US"/>
          </a:p>
        </p:txBody>
      </p:sp>
    </p:spTree>
    <p:extLst>
      <p:ext uri="{BB962C8B-B14F-4D97-AF65-F5344CB8AC3E}">
        <p14:creationId xmlns:p14="http://schemas.microsoft.com/office/powerpoint/2010/main" val="1427159416"/>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子科技大学鞠海">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信安理论与技术模板</Template>
  <TotalTime>10919</TotalTime>
  <Words>4267</Words>
  <Application>Microsoft Office PowerPoint</Application>
  <PresentationFormat>全屏显示(4:3)</PresentationFormat>
  <Paragraphs>771</Paragraphs>
  <Slides>80</Slides>
  <Notes>20</Notes>
  <HiddenSlides>6</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5" baseType="lpstr">
      <vt:lpstr>黑体</vt:lpstr>
      <vt:lpstr>华文行楷</vt:lpstr>
      <vt:lpstr>楷体_GB2312</vt:lpstr>
      <vt:lpstr>宋体</vt:lpstr>
      <vt:lpstr>Arial</vt:lpstr>
      <vt:lpstr>Lucida Sans Unicode</vt:lpstr>
      <vt:lpstr>Tahoma</vt:lpstr>
      <vt:lpstr>Times New Roman</vt:lpstr>
      <vt:lpstr>Verdana</vt:lpstr>
      <vt:lpstr>Wingdings</vt:lpstr>
      <vt:lpstr>Wingdings 2</vt:lpstr>
      <vt:lpstr>Wingdings 3</vt:lpstr>
      <vt:lpstr>电子科技大学鞠海</vt:lpstr>
      <vt:lpstr>Visio</vt:lpstr>
      <vt:lpstr>BMP 图像</vt:lpstr>
      <vt:lpstr>第八章 防火墙</vt:lpstr>
      <vt:lpstr>内容提要</vt:lpstr>
      <vt:lpstr>防火墙的基本概念</vt:lpstr>
      <vt:lpstr>网络安全“老三样”</vt:lpstr>
      <vt:lpstr>防火墙概念——本意</vt:lpstr>
      <vt:lpstr>防火墙概念——实意</vt:lpstr>
      <vt:lpstr>温故而知新——访问控制的一般实现机制和方法</vt:lpstr>
      <vt:lpstr>温故而知新——访问控制的一般策略</vt:lpstr>
      <vt:lpstr>温故而知新——自主/强制访问控制策略的问题</vt:lpstr>
      <vt:lpstr>温故而知新—— RBAC系统结构 </vt:lpstr>
      <vt:lpstr>防火墙能做什么</vt:lpstr>
      <vt:lpstr>创建一个阻塞点 </vt:lpstr>
      <vt:lpstr>实现安全策略 </vt:lpstr>
      <vt:lpstr>记录网络活动</vt:lpstr>
      <vt:lpstr>温故而知新——防火墙能做什么</vt:lpstr>
      <vt:lpstr>限制网络暴露</vt:lpstr>
      <vt:lpstr>安全功能实现平台</vt:lpstr>
      <vt:lpstr>发展历程——基于功能划分</vt:lpstr>
      <vt:lpstr>发展历程——基于实现方式划分</vt:lpstr>
      <vt:lpstr>发展历程——基于实现方式划分</vt:lpstr>
      <vt:lpstr>部署层次</vt:lpstr>
      <vt:lpstr>防火墙技术</vt:lpstr>
      <vt:lpstr>包过滤防火墙层次</vt:lpstr>
      <vt:lpstr>包过滤防火墙</vt:lpstr>
      <vt:lpstr>包过滤判据</vt:lpstr>
      <vt:lpstr>包过滤防火墙配置</vt:lpstr>
      <vt:lpstr>包过滤规则</vt:lpstr>
      <vt:lpstr>包过滤操作流程图</vt:lpstr>
      <vt:lpstr>规则制定注意事项</vt:lpstr>
      <vt:lpstr>建议过滤规则</vt:lpstr>
      <vt:lpstr>建议过滤规则</vt:lpstr>
      <vt:lpstr>包过滤优点</vt:lpstr>
      <vt:lpstr>包过滤缺点</vt:lpstr>
      <vt:lpstr>应用代理防火墙</vt:lpstr>
      <vt:lpstr>温故而知新——防火墙技术</vt:lpstr>
      <vt:lpstr>温故而知新——包过滤防火墙</vt:lpstr>
      <vt:lpstr>应用代理防火墙</vt:lpstr>
      <vt:lpstr>代理服务器</vt:lpstr>
      <vt:lpstr>代理服务器工作原理</vt:lpstr>
      <vt:lpstr>代理服务器的主要功能</vt:lpstr>
      <vt:lpstr>代理防火墙工作模型 </vt:lpstr>
      <vt:lpstr>缓存</vt:lpstr>
      <vt:lpstr>配置与实现——堡垒主机</vt:lpstr>
      <vt:lpstr>代理技术的优点 </vt:lpstr>
      <vt:lpstr>温故而知新——防火墙技术</vt:lpstr>
      <vt:lpstr>温故而知新——包过滤防火墙</vt:lpstr>
      <vt:lpstr>温故而知新——应用代理防火墙</vt:lpstr>
      <vt:lpstr>代理技术的缺点 </vt:lpstr>
      <vt:lpstr>电路级网关</vt:lpstr>
      <vt:lpstr>电路级网关 (Circuit-level proxies）</vt:lpstr>
      <vt:lpstr>电路级网关</vt:lpstr>
      <vt:lpstr>电路级网关</vt:lpstr>
      <vt:lpstr>网络地址转换（NAT）</vt:lpstr>
      <vt:lpstr>NAT类型</vt:lpstr>
      <vt:lpstr>自适应代理防火墙</vt:lpstr>
      <vt:lpstr>自适应代理防火墙</vt:lpstr>
      <vt:lpstr>状态检测防火墙</vt:lpstr>
      <vt:lpstr>状态检测包过滤技术</vt:lpstr>
      <vt:lpstr>TCP状态转换图</vt:lpstr>
      <vt:lpstr>通信状态</vt:lpstr>
      <vt:lpstr>通信状态</vt:lpstr>
      <vt:lpstr>温故而知新——防火墙技术</vt:lpstr>
      <vt:lpstr>温故而知新——包过滤防火墙</vt:lpstr>
      <vt:lpstr>温故而知新——应用代理防火墙</vt:lpstr>
      <vt:lpstr>应用状态</vt:lpstr>
      <vt:lpstr>包过滤规则</vt:lpstr>
      <vt:lpstr>状态表示例</vt:lpstr>
      <vt:lpstr>状态检测过程</vt:lpstr>
      <vt:lpstr>状态检测防火墙优缺点</vt:lpstr>
      <vt:lpstr>防火墙技术比较表</vt:lpstr>
      <vt:lpstr>防火墙局限性</vt:lpstr>
      <vt:lpstr>防火墙体系结构</vt:lpstr>
      <vt:lpstr>防火墙体系结构</vt:lpstr>
      <vt:lpstr>屏蔽路由器结构</vt:lpstr>
      <vt:lpstr>双重宿主主机体系结构</vt:lpstr>
      <vt:lpstr>屏蔽主机体系结构</vt:lpstr>
      <vt:lpstr>屏蔽子网体系结构</vt:lpstr>
      <vt:lpstr>案例分析－中型企业</vt:lpstr>
      <vt:lpstr>案例分析－移动公司</vt:lpstr>
      <vt:lpstr>案例分析－外资公司</vt:lpstr>
    </vt:vector>
  </TitlesOfParts>
  <Company>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cao</dc:creator>
  <cp:lastModifiedBy>zea rhapsody</cp:lastModifiedBy>
  <cp:revision>544</cp:revision>
  <dcterms:created xsi:type="dcterms:W3CDTF">2003-04-18T10:42:43Z</dcterms:created>
  <dcterms:modified xsi:type="dcterms:W3CDTF">2018-11-06T03:17:20Z</dcterms:modified>
</cp:coreProperties>
</file>